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2" r:id="rId5"/>
    <p:sldMasterId id="2147483726" r:id="rId6"/>
    <p:sldMasterId id="2147483738" r:id="rId7"/>
    <p:sldMasterId id="2147483751" r:id="rId8"/>
  </p:sldMasterIdLst>
  <p:notesMasterIdLst>
    <p:notesMasterId r:id="rId32"/>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7" r:id="rId23"/>
    <p:sldId id="278" r:id="rId24"/>
    <p:sldId id="279" r:id="rId25"/>
    <p:sldId id="276" r:id="rId26"/>
    <p:sldId id="281" r:id="rId27"/>
    <p:sldId id="280" r:id="rId28"/>
    <p:sldId id="272" r:id="rId29"/>
    <p:sldId id="273" r:id="rId30"/>
    <p:sldId id="274" r:id="rId3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EA0"/>
    <a:srgbClr val="FF33CC"/>
    <a:srgbClr val="FEBEF6"/>
    <a:srgbClr val="A0F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27" autoAdjust="0"/>
  </p:normalViewPr>
  <p:slideViewPr>
    <p:cSldViewPr>
      <p:cViewPr>
        <p:scale>
          <a:sx n="74" d="100"/>
          <a:sy n="74" d="100"/>
        </p:scale>
        <p:origin x="-96" y="-12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588A3-444A-4496-AFC7-A02AF5A88695}" type="datetimeFigureOut">
              <a:rPr lang="en-US" smtClean="0"/>
              <a:t>2/5/2014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FA7B8-A836-4321-B6FA-06E4CB4C84E6}" type="slidenum">
              <a:rPr lang="en-US" smtClean="0"/>
              <a:t>‹#›</a:t>
            </a:fld>
            <a:endParaRPr lang="en-US"/>
          </a:p>
        </p:txBody>
      </p:sp>
    </p:spTree>
    <p:extLst>
      <p:ext uri="{BB962C8B-B14F-4D97-AF65-F5344CB8AC3E}">
        <p14:creationId xmlns:p14="http://schemas.microsoft.com/office/powerpoint/2010/main" val="230185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966788" y="704850"/>
            <a:ext cx="4968875" cy="3441700"/>
          </a:xfrm>
        </p:spPr>
      </p:sp>
      <p:sp>
        <p:nvSpPr>
          <p:cNvPr id="521219" name="Rectangle 3"/>
          <p:cNvSpPr>
            <a:spLocks noGrp="1" noChangeArrowheads="1"/>
          </p:cNvSpPr>
          <p:nvPr>
            <p:ph type="body" idx="1"/>
          </p:nvPr>
        </p:nvSpPr>
        <p:spPr bwMode="auto">
          <a:xfrm>
            <a:off x="930796" y="4358457"/>
            <a:ext cx="5033766" cy="4075298"/>
          </a:xfrm>
          <a:prstGeom prst="rect">
            <a:avLst/>
          </a:prstGeom>
          <a:solidFill>
            <a:srgbClr val="FFFFFF"/>
          </a:solidFill>
          <a:ln>
            <a:solidFill>
              <a:srgbClr val="000000"/>
            </a:solidFill>
            <a:miter lim="800000"/>
            <a:headEnd/>
            <a:tailEnd/>
          </a:ln>
        </p:spPr>
        <p:txBody>
          <a:bodyPr lIns="91421" tIns="45712" rIns="91421" bIns="45712"/>
          <a:lstStyle/>
          <a:p>
            <a:pPr defTabSz="899096"/>
            <a:endParaRPr lang="en-US" dirty="0" smtClean="0">
              <a:latin typeface="Times New Roman" pitchFamily="16" charset="0"/>
            </a:endParaRPr>
          </a:p>
        </p:txBody>
      </p:sp>
    </p:spTree>
    <p:extLst>
      <p:ext uri="{BB962C8B-B14F-4D97-AF65-F5344CB8AC3E}">
        <p14:creationId xmlns:p14="http://schemas.microsoft.com/office/powerpoint/2010/main" val="339815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xfrm>
            <a:off x="952500" y="685800"/>
            <a:ext cx="4953000" cy="3429000"/>
          </a:xfrm>
        </p:spPr>
      </p:sp>
      <p:sp>
        <p:nvSpPr>
          <p:cNvPr id="526339" name="Rectangle 3"/>
          <p:cNvSpPr>
            <a:spLocks noGrp="1" noChangeArrowheads="1"/>
          </p:cNvSpPr>
          <p:nvPr>
            <p:ph type="body" idx="1"/>
          </p:nvPr>
        </p:nvSpPr>
        <p:spPr bwMode="auto">
          <a:xfrm>
            <a:off x="686425" y="4342816"/>
            <a:ext cx="5485155" cy="4115973"/>
          </a:xfrm>
          <a:prstGeom prst="rect">
            <a:avLst/>
          </a:prstGeom>
          <a:solidFill>
            <a:srgbClr val="FFFFFF"/>
          </a:solidFill>
          <a:ln>
            <a:solidFill>
              <a:srgbClr val="000000"/>
            </a:solidFill>
            <a:miter lim="800000"/>
            <a:headEnd/>
            <a:tailEnd/>
          </a:ln>
        </p:spPr>
        <p:txBody>
          <a:bodyPr lIns="91411" tIns="45707" rIns="91411" bIns="45707"/>
          <a:lstStyle/>
          <a:p>
            <a:endParaRPr lang="en-US" dirty="0" smtClean="0">
              <a:latin typeface="Times New Roman" pitchFamily="16" charset="0"/>
            </a:endParaRPr>
          </a:p>
        </p:txBody>
      </p:sp>
    </p:spTree>
    <p:extLst>
      <p:ext uri="{BB962C8B-B14F-4D97-AF65-F5344CB8AC3E}">
        <p14:creationId xmlns:p14="http://schemas.microsoft.com/office/powerpoint/2010/main" val="167532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bwMode="auto">
          <a:xfrm>
            <a:off x="952500" y="682625"/>
            <a:ext cx="4953000" cy="3430588"/>
          </a:xfrm>
          <a:noFill/>
          <a:ln>
            <a:solidFill>
              <a:srgbClr val="000000"/>
            </a:solidFill>
            <a:miter lim="800000"/>
            <a:headEnd/>
            <a:tailEnd/>
          </a:ln>
        </p:spPr>
      </p:sp>
      <p:sp>
        <p:nvSpPr>
          <p:cNvPr id="277507" name="Rectangle 3"/>
          <p:cNvSpPr>
            <a:spLocks noGrp="1" noChangeArrowheads="1"/>
          </p:cNvSpPr>
          <p:nvPr>
            <p:ph type="body" idx="1"/>
          </p:nvPr>
        </p:nvSpPr>
        <p:spPr bwMode="auto">
          <a:xfrm>
            <a:off x="912813" y="4343400"/>
            <a:ext cx="5032375" cy="4117975"/>
          </a:xfrm>
          <a:prstGeom prst="rect">
            <a:avLst/>
          </a:prstGeom>
          <a:solidFill>
            <a:srgbClr val="FFFFFF"/>
          </a:solidFill>
          <a:ln>
            <a:solidFill>
              <a:srgbClr val="000000"/>
            </a:solidFill>
            <a:miter lim="800000"/>
            <a:headEnd/>
            <a:tailEnd/>
          </a:ln>
        </p:spPr>
        <p:txBody>
          <a:bodyPr wrap="square" lIns="90626" tIns="45312" rIns="90626" bIns="45312" numCol="1" anchor="t" anchorCtr="0" compatLnSpc="1">
            <a:prstTxWarp prst="textNoShape">
              <a:avLst/>
            </a:prstTxWarp>
            <a:normAutofit fontScale="85000" lnSpcReduction="20000"/>
          </a:bodyPr>
          <a:lstStyle/>
          <a:p>
            <a:pPr>
              <a:spcBef>
                <a:spcPct val="0"/>
              </a:spcBef>
            </a:pPr>
            <a:r>
              <a:rPr lang="en-US" dirty="0" smtClean="0">
                <a:latin typeface="Times New Roman" pitchFamily="18" charset="0"/>
              </a:rPr>
              <a:t>Note there are some countries we should not monitor since they do not have a full Internet connection, and hence may pay dearly by byte for traffic. These include:</a:t>
            </a:r>
          </a:p>
          <a:p>
            <a:pPr>
              <a:spcBef>
                <a:spcPct val="0"/>
              </a:spcBef>
            </a:pPr>
            <a:r>
              <a:rPr lang="en-US" dirty="0" smtClean="0">
                <a:latin typeface="Courier New" pitchFamily="49" charset="0"/>
              </a:rPr>
              <a:t>Code    Country              Conn     Notes         Further information</a:t>
            </a:r>
          </a:p>
          <a:p>
            <a:pPr>
              <a:spcBef>
                <a:spcPct val="0"/>
              </a:spcBef>
            </a:pPr>
            <a:r>
              <a:rPr lang="en-US" dirty="0" smtClean="0">
                <a:latin typeface="Courier New" pitchFamily="49" charset="0"/>
              </a:rPr>
              <a:t>++++++++++++++++++++++++++++++++++++++++++++++++++++++++++++++++++++++++++</a:t>
            </a:r>
          </a:p>
          <a:p>
            <a:pPr>
              <a:spcBef>
                <a:spcPct val="0"/>
              </a:spcBef>
            </a:pPr>
            <a:r>
              <a:rPr lang="en-US" dirty="0" smtClean="0">
                <a:latin typeface="Courier New" pitchFamily="49" charset="0"/>
              </a:rPr>
              <a:t>AF   Afghanistan(Islamic St.)    P C</a:t>
            </a:r>
          </a:p>
          <a:p>
            <a:pPr>
              <a:spcBef>
                <a:spcPct val="0"/>
              </a:spcBef>
            </a:pPr>
            <a:r>
              <a:rPr lang="en-US" dirty="0" smtClean="0">
                <a:latin typeface="Courier New" pitchFamily="49" charset="0"/>
              </a:rPr>
              <a:t>BV   Bouvet Island</a:t>
            </a:r>
          </a:p>
          <a:p>
            <a:pPr>
              <a:spcBef>
                <a:spcPct val="0"/>
              </a:spcBef>
            </a:pPr>
            <a:r>
              <a:rPr lang="en-US" dirty="0" smtClean="0">
                <a:latin typeface="Courier New" pitchFamily="49" charset="0"/>
              </a:rPr>
              <a:t>CX   Christmas Island              C</a:t>
            </a:r>
          </a:p>
          <a:p>
            <a:pPr>
              <a:spcBef>
                <a:spcPct val="0"/>
              </a:spcBef>
            </a:pPr>
            <a:r>
              <a:rPr lang="en-US" dirty="0" smtClean="0">
                <a:latin typeface="Courier New" pitchFamily="49" charset="0"/>
              </a:rPr>
              <a:t>EH   Western Sahara</a:t>
            </a:r>
          </a:p>
          <a:p>
            <a:pPr>
              <a:spcBef>
                <a:spcPct val="0"/>
              </a:spcBef>
            </a:pPr>
            <a:r>
              <a:rPr lang="en-US" dirty="0" smtClean="0">
                <a:latin typeface="Courier New" pitchFamily="49" charset="0"/>
              </a:rPr>
              <a:t>FX   France (European Ter.)           France </a:t>
            </a:r>
            <a:r>
              <a:rPr lang="en-US" dirty="0" err="1" smtClean="0">
                <a:latin typeface="Courier New" pitchFamily="49" charset="0"/>
              </a:rPr>
              <a:t>Metropolitaine</a:t>
            </a:r>
            <a:endParaRPr lang="en-US" dirty="0" smtClean="0">
              <a:latin typeface="Courier New" pitchFamily="49" charset="0"/>
            </a:endParaRPr>
          </a:p>
          <a:p>
            <a:pPr>
              <a:spcBef>
                <a:spcPct val="0"/>
              </a:spcBef>
            </a:pPr>
            <a:r>
              <a:rPr lang="en-US" dirty="0" smtClean="0">
                <a:latin typeface="Courier New" pitchFamily="49" charset="0"/>
              </a:rPr>
              <a:t>GS   South Georgia  and</a:t>
            </a:r>
          </a:p>
          <a:p>
            <a:pPr>
              <a:spcBef>
                <a:spcPct val="0"/>
              </a:spcBef>
            </a:pPr>
            <a:r>
              <a:rPr lang="en-US" dirty="0" smtClean="0">
                <a:latin typeface="Courier New" pitchFamily="49" charset="0"/>
              </a:rPr>
              <a:t>     South Sandwich Islands        C</a:t>
            </a:r>
          </a:p>
          <a:p>
            <a:pPr>
              <a:spcBef>
                <a:spcPct val="0"/>
              </a:spcBef>
            </a:pPr>
            <a:r>
              <a:rPr lang="en-US" dirty="0" smtClean="0">
                <a:latin typeface="Courier New" pitchFamily="49" charset="0"/>
              </a:rPr>
              <a:t>HM   Heard &amp; McDonald Isl.         C</a:t>
            </a:r>
          </a:p>
          <a:p>
            <a:pPr>
              <a:spcBef>
                <a:spcPct val="0"/>
              </a:spcBef>
            </a:pPr>
            <a:r>
              <a:rPr lang="en-US" dirty="0" smtClean="0">
                <a:latin typeface="Courier New" pitchFamily="49" charset="0"/>
              </a:rPr>
              <a:t>KP   Korea (North)               P</a:t>
            </a:r>
          </a:p>
          <a:p>
            <a:pPr>
              <a:spcBef>
                <a:spcPct val="0"/>
              </a:spcBef>
            </a:pPr>
            <a:r>
              <a:rPr lang="en-US" dirty="0" smtClean="0">
                <a:latin typeface="Courier New" pitchFamily="49" charset="0"/>
              </a:rPr>
              <a:t>MH   Marshall Islands              C</a:t>
            </a:r>
          </a:p>
          <a:p>
            <a:pPr>
              <a:spcBef>
                <a:spcPct val="0"/>
              </a:spcBef>
            </a:pPr>
            <a:r>
              <a:rPr lang="en-US" dirty="0" smtClean="0">
                <a:latin typeface="Courier New" pitchFamily="49" charset="0"/>
              </a:rPr>
              <a:t>MM   Myanmar                     *</a:t>
            </a:r>
          </a:p>
          <a:p>
            <a:pPr>
              <a:spcBef>
                <a:spcPct val="0"/>
              </a:spcBef>
            </a:pPr>
            <a:r>
              <a:rPr lang="en-US" dirty="0" smtClean="0">
                <a:latin typeface="Courier New" pitchFamily="49" charset="0"/>
              </a:rPr>
              <a:t>MS   Montserrat                    C</a:t>
            </a:r>
          </a:p>
          <a:p>
            <a:pPr>
              <a:spcBef>
                <a:spcPct val="0"/>
              </a:spcBef>
            </a:pPr>
            <a:r>
              <a:rPr lang="en-US" dirty="0" smtClean="0">
                <a:latin typeface="Courier New" pitchFamily="49" charset="0"/>
              </a:rPr>
              <a:t>NR   Nauru</a:t>
            </a:r>
          </a:p>
          <a:p>
            <a:pPr>
              <a:spcBef>
                <a:spcPct val="0"/>
              </a:spcBef>
            </a:pPr>
            <a:r>
              <a:rPr lang="en-US" dirty="0" smtClean="0">
                <a:latin typeface="Courier New" pitchFamily="49" charset="0"/>
              </a:rPr>
              <a:t>PM   St. Pierre &amp; Miquelon         C</a:t>
            </a:r>
          </a:p>
          <a:p>
            <a:pPr>
              <a:spcBef>
                <a:spcPct val="0"/>
              </a:spcBef>
            </a:pPr>
            <a:r>
              <a:rPr lang="en-US" dirty="0" smtClean="0">
                <a:latin typeface="Courier New" pitchFamily="49" charset="0"/>
              </a:rPr>
              <a:t>PN   Pitcairn                      C</a:t>
            </a:r>
          </a:p>
          <a:p>
            <a:pPr>
              <a:spcBef>
                <a:spcPct val="0"/>
              </a:spcBef>
            </a:pPr>
            <a:r>
              <a:rPr lang="en-US" dirty="0" smtClean="0">
                <a:latin typeface="Courier New" pitchFamily="49" charset="0"/>
              </a:rPr>
              <a:t>TF   French Southern Terr.         C</a:t>
            </a:r>
          </a:p>
          <a:p>
            <a:pPr>
              <a:spcBef>
                <a:spcPct val="0"/>
              </a:spcBef>
            </a:pPr>
            <a:r>
              <a:rPr lang="en-US" dirty="0" smtClean="0">
                <a:latin typeface="Courier New" pitchFamily="49" charset="0"/>
              </a:rPr>
              <a:t>TK   Tokelau</a:t>
            </a:r>
          </a:p>
          <a:p>
            <a:pPr>
              <a:spcBef>
                <a:spcPct val="0"/>
              </a:spcBef>
            </a:pPr>
            <a:r>
              <a:rPr lang="en-US" dirty="0" smtClean="0">
                <a:latin typeface="Courier New" pitchFamily="49" charset="0"/>
              </a:rPr>
              <a:t>UM   US Minor outlying Isl.</a:t>
            </a:r>
          </a:p>
          <a:p>
            <a:pPr>
              <a:spcBef>
                <a:spcPct val="0"/>
              </a:spcBef>
            </a:pPr>
            <a:r>
              <a:rPr lang="en-US" dirty="0" smtClean="0">
                <a:latin typeface="Courier New" pitchFamily="49" charset="0"/>
              </a:rPr>
              <a:t>VC   </a:t>
            </a:r>
            <a:r>
              <a:rPr lang="en-US" dirty="0" err="1" smtClean="0">
                <a:latin typeface="Courier New" pitchFamily="49" charset="0"/>
              </a:rPr>
              <a:t>St.Vincent</a:t>
            </a:r>
            <a:r>
              <a:rPr lang="en-US" dirty="0" smtClean="0">
                <a:latin typeface="Courier New" pitchFamily="49" charset="0"/>
              </a:rPr>
              <a:t> &amp; Grenadines     P</a:t>
            </a:r>
          </a:p>
          <a:p>
            <a:pPr>
              <a:spcBef>
                <a:spcPct val="0"/>
              </a:spcBef>
            </a:pPr>
            <a:r>
              <a:rPr lang="en-US" dirty="0" smtClean="0">
                <a:latin typeface="Courier New" pitchFamily="49" charset="0"/>
              </a:rPr>
              <a:t>WF   Wallis &amp; Futuna Islands</a:t>
            </a:r>
          </a:p>
          <a:p>
            <a:pPr>
              <a:spcBef>
                <a:spcPct val="0"/>
              </a:spcBef>
            </a:pPr>
            <a:r>
              <a:rPr lang="en-US" dirty="0" smtClean="0">
                <a:latin typeface="Courier New" pitchFamily="49" charset="0"/>
              </a:rPr>
              <a:t>YT   Mayotte</a:t>
            </a:r>
          </a:p>
          <a:p>
            <a:pPr>
              <a:spcBef>
                <a:spcPct val="0"/>
              </a:spcBef>
            </a:pPr>
            <a:r>
              <a:rPr lang="en-US" dirty="0" smtClean="0">
                <a:latin typeface="Courier New" pitchFamily="49" charset="0"/>
              </a:rPr>
              <a:t>ZR   Dem. Rep. of Congo               Deleted - Replaced by Code CD</a:t>
            </a:r>
          </a:p>
          <a:p>
            <a:pPr>
              <a:spcBef>
                <a:spcPct val="0"/>
              </a:spcBef>
            </a:pPr>
            <a:endParaRPr lang="en-US" dirty="0" smtClean="0">
              <a:latin typeface="Courier New" pitchFamily="49" charset="0"/>
            </a:endParaRPr>
          </a:p>
          <a:p>
            <a:pPr>
              <a:spcBef>
                <a:spcPct val="0"/>
              </a:spcBef>
            </a:pPr>
            <a:r>
              <a:rPr lang="en-US" dirty="0" smtClean="0">
                <a:latin typeface="Times New Roman" pitchFamily="18" charset="0"/>
              </a:rPr>
              <a:t> </a:t>
            </a:r>
          </a:p>
        </p:txBody>
      </p:sp>
    </p:spTree>
    <p:extLst>
      <p:ext uri="{BB962C8B-B14F-4D97-AF65-F5344CB8AC3E}">
        <p14:creationId xmlns:p14="http://schemas.microsoft.com/office/powerpoint/2010/main" val="57649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xfrm>
            <a:off x="952500" y="682625"/>
            <a:ext cx="4953000" cy="3430588"/>
          </a:xfrm>
        </p:spPr>
      </p:sp>
      <p:sp>
        <p:nvSpPr>
          <p:cNvPr id="523267" name="Rectangle 3"/>
          <p:cNvSpPr>
            <a:spLocks noGrp="1" noChangeArrowheads="1"/>
          </p:cNvSpPr>
          <p:nvPr>
            <p:ph type="body" idx="1"/>
          </p:nvPr>
        </p:nvSpPr>
        <p:spPr bwMode="auto">
          <a:xfrm>
            <a:off x="912119" y="4342813"/>
            <a:ext cx="5033766" cy="4119102"/>
          </a:xfrm>
          <a:prstGeom prst="rect">
            <a:avLst/>
          </a:prstGeom>
          <a:solidFill>
            <a:srgbClr val="FFFFFF"/>
          </a:solidFill>
          <a:ln>
            <a:solidFill>
              <a:srgbClr val="000000"/>
            </a:solidFill>
            <a:miter lim="800000"/>
            <a:headEnd/>
            <a:tailEnd/>
          </a:ln>
        </p:spPr>
        <p:txBody>
          <a:bodyPr lIns="90627" tIns="45313" rIns="90627" bIns="45313">
            <a:normAutofit fontScale="85000" lnSpcReduction="20000"/>
          </a:bodyPr>
          <a:lstStyle/>
          <a:p>
            <a:r>
              <a:rPr lang="en-US" smtClean="0">
                <a:latin typeface="Times New Roman" pitchFamily="16" charset="0"/>
              </a:rPr>
              <a:t>Note there are some countries we should not monitor since they do not have a full Internet connection, and hence may pay dearly by byte for traffic. These include:</a:t>
            </a:r>
          </a:p>
          <a:p>
            <a:r>
              <a:rPr lang="en-US" smtClean="0">
                <a:latin typeface="Courier New" pitchFamily="49" charset="0"/>
              </a:rPr>
              <a:t>Code    Country              Conn     Notes         Further information</a:t>
            </a:r>
          </a:p>
          <a:p>
            <a:r>
              <a:rPr lang="en-US" smtClean="0">
                <a:latin typeface="Courier New" pitchFamily="49" charset="0"/>
              </a:rPr>
              <a:t>++++++++++++++++++++++++++++++++++++++++++++++++++++++++++++++++++++++++++</a:t>
            </a:r>
          </a:p>
          <a:p>
            <a:r>
              <a:rPr lang="en-US" smtClean="0">
                <a:latin typeface="Courier New" pitchFamily="49" charset="0"/>
              </a:rPr>
              <a:t>AF   Afghanistan(Islamic St.)    P C</a:t>
            </a:r>
          </a:p>
          <a:p>
            <a:r>
              <a:rPr lang="en-US" smtClean="0">
                <a:latin typeface="Courier New" pitchFamily="49" charset="0"/>
              </a:rPr>
              <a:t>BV   Bouvet Island</a:t>
            </a:r>
          </a:p>
          <a:p>
            <a:r>
              <a:rPr lang="en-US" smtClean="0">
                <a:latin typeface="Courier New" pitchFamily="49" charset="0"/>
              </a:rPr>
              <a:t>CX   Christmas Island              C</a:t>
            </a:r>
          </a:p>
          <a:p>
            <a:r>
              <a:rPr lang="en-US" smtClean="0">
                <a:latin typeface="Courier New" pitchFamily="49" charset="0"/>
              </a:rPr>
              <a:t>EH   Western Sahara</a:t>
            </a:r>
          </a:p>
          <a:p>
            <a:r>
              <a:rPr lang="en-US" smtClean="0">
                <a:latin typeface="Courier New" pitchFamily="49" charset="0"/>
              </a:rPr>
              <a:t>FX   France (European Ter.)           France Metropolitaine</a:t>
            </a:r>
          </a:p>
          <a:p>
            <a:r>
              <a:rPr lang="en-US" smtClean="0">
                <a:latin typeface="Courier New" pitchFamily="49" charset="0"/>
              </a:rPr>
              <a:t>GS   South Georgia  and</a:t>
            </a:r>
          </a:p>
          <a:p>
            <a:r>
              <a:rPr lang="en-US" smtClean="0">
                <a:latin typeface="Courier New" pitchFamily="49" charset="0"/>
              </a:rPr>
              <a:t>     South Sandwich Islands        C</a:t>
            </a:r>
          </a:p>
          <a:p>
            <a:r>
              <a:rPr lang="en-US" smtClean="0">
                <a:latin typeface="Courier New" pitchFamily="49" charset="0"/>
              </a:rPr>
              <a:t>HM   Heard &amp; McDonald Isl.         C</a:t>
            </a:r>
          </a:p>
          <a:p>
            <a:r>
              <a:rPr lang="en-US" smtClean="0">
                <a:latin typeface="Courier New" pitchFamily="49" charset="0"/>
              </a:rPr>
              <a:t>KP   Korea (North)               P</a:t>
            </a:r>
          </a:p>
          <a:p>
            <a:r>
              <a:rPr lang="en-US" smtClean="0">
                <a:latin typeface="Courier New" pitchFamily="49" charset="0"/>
              </a:rPr>
              <a:t>MH   Marshall Islands              C</a:t>
            </a:r>
          </a:p>
          <a:p>
            <a:r>
              <a:rPr lang="en-US" smtClean="0">
                <a:latin typeface="Courier New" pitchFamily="49" charset="0"/>
              </a:rPr>
              <a:t>MM   Myanmar                     *</a:t>
            </a:r>
          </a:p>
          <a:p>
            <a:r>
              <a:rPr lang="en-US" smtClean="0">
                <a:latin typeface="Courier New" pitchFamily="49" charset="0"/>
              </a:rPr>
              <a:t>MS   Montserrat                    C</a:t>
            </a:r>
          </a:p>
          <a:p>
            <a:r>
              <a:rPr lang="en-US" smtClean="0">
                <a:latin typeface="Courier New" pitchFamily="49" charset="0"/>
              </a:rPr>
              <a:t>NR   Nauru</a:t>
            </a:r>
          </a:p>
          <a:p>
            <a:r>
              <a:rPr lang="en-US" smtClean="0">
                <a:latin typeface="Courier New" pitchFamily="49" charset="0"/>
              </a:rPr>
              <a:t>PM   St. Pierre &amp; Miquelon         C</a:t>
            </a:r>
          </a:p>
          <a:p>
            <a:r>
              <a:rPr lang="en-US" smtClean="0">
                <a:latin typeface="Courier New" pitchFamily="49" charset="0"/>
              </a:rPr>
              <a:t>PN   Pitcairn                      C</a:t>
            </a:r>
          </a:p>
          <a:p>
            <a:r>
              <a:rPr lang="en-US" smtClean="0">
                <a:latin typeface="Courier New" pitchFamily="49" charset="0"/>
              </a:rPr>
              <a:t>TF   French Southern Terr.         C</a:t>
            </a:r>
          </a:p>
          <a:p>
            <a:r>
              <a:rPr lang="en-US" smtClean="0">
                <a:latin typeface="Courier New" pitchFamily="49" charset="0"/>
              </a:rPr>
              <a:t>TK   Tokelau</a:t>
            </a:r>
          </a:p>
          <a:p>
            <a:r>
              <a:rPr lang="en-US" smtClean="0">
                <a:latin typeface="Courier New" pitchFamily="49" charset="0"/>
              </a:rPr>
              <a:t>UM   US Minor outlying Isl.</a:t>
            </a:r>
          </a:p>
          <a:p>
            <a:r>
              <a:rPr lang="en-US" smtClean="0">
                <a:latin typeface="Courier New" pitchFamily="49" charset="0"/>
              </a:rPr>
              <a:t>VC   St.Vincent &amp; Grenadines     P</a:t>
            </a:r>
          </a:p>
          <a:p>
            <a:r>
              <a:rPr lang="en-US" smtClean="0">
                <a:latin typeface="Courier New" pitchFamily="49" charset="0"/>
              </a:rPr>
              <a:t>WF   Wallis &amp; Futuna Islands</a:t>
            </a:r>
          </a:p>
          <a:p>
            <a:r>
              <a:rPr lang="en-US" smtClean="0">
                <a:latin typeface="Courier New" pitchFamily="49" charset="0"/>
              </a:rPr>
              <a:t>YT   Mayotte</a:t>
            </a:r>
          </a:p>
          <a:p>
            <a:r>
              <a:rPr lang="en-US" smtClean="0">
                <a:latin typeface="Courier New" pitchFamily="49" charset="0"/>
              </a:rPr>
              <a:t>ZR   Dem. Rep. of Congo               Deleted - Replaced by Code CD</a:t>
            </a:r>
          </a:p>
          <a:p>
            <a:endParaRPr lang="en-US" smtClean="0">
              <a:latin typeface="Courier New" pitchFamily="49" charset="0"/>
            </a:endParaRPr>
          </a:p>
          <a:p>
            <a:r>
              <a:rPr lang="en-US" smtClean="0">
                <a:latin typeface="Times New Roman" pitchFamily="16" charset="0"/>
              </a:rPr>
              <a:t> </a:t>
            </a:r>
          </a:p>
        </p:txBody>
      </p:sp>
    </p:spTree>
    <p:extLst>
      <p:ext uri="{BB962C8B-B14F-4D97-AF65-F5344CB8AC3E}">
        <p14:creationId xmlns:p14="http://schemas.microsoft.com/office/powerpoint/2010/main" val="338041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214438" y="754063"/>
            <a:ext cx="4443412" cy="3078162"/>
          </a:xfrm>
          <a:noFill/>
          <a:ln>
            <a:solidFill>
              <a:srgbClr val="000000"/>
            </a:solidFill>
            <a:miter lim="800000"/>
            <a:headEnd/>
            <a:tailEnd/>
          </a:ln>
        </p:spPr>
      </p:sp>
      <p:sp>
        <p:nvSpPr>
          <p:cNvPr id="2836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wrap="square" lIns="91419" tIns="45712" rIns="91419" bIns="45712" numCol="1" anchor="t" anchorCtr="0" compatLnSpc="1">
            <a:prstTxWarp prst="textNoShape">
              <a:avLst/>
            </a:prstTxWarp>
          </a:bodyPr>
          <a:lstStyle/>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val="153794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xfrm>
            <a:off x="952500" y="685800"/>
            <a:ext cx="4953000" cy="3429000"/>
          </a:xfrm>
        </p:spPr>
      </p:sp>
      <p:sp>
        <p:nvSpPr>
          <p:cNvPr id="572419" name="Rectangle 3"/>
          <p:cNvSpPr>
            <a:spLocks noGrp="1" noChangeArrowheads="1"/>
          </p:cNvSpPr>
          <p:nvPr>
            <p:ph type="body" idx="1"/>
          </p:nvPr>
        </p:nvSpPr>
        <p:spPr bwMode="auto">
          <a:xfrm>
            <a:off x="686423" y="4342814"/>
            <a:ext cx="5485155" cy="4115973"/>
          </a:xfrm>
          <a:prstGeom prst="rect">
            <a:avLst/>
          </a:prstGeom>
          <a:solidFill>
            <a:srgbClr val="FFFFFF"/>
          </a:solidFill>
          <a:ln>
            <a:solidFill>
              <a:srgbClr val="000000"/>
            </a:solidFill>
            <a:miter lim="800000"/>
            <a:headEnd/>
            <a:tailEnd/>
          </a:ln>
        </p:spPr>
        <p:txBody>
          <a:bodyPr lIns="91421" tIns="45712" rIns="91421" bIns="45712"/>
          <a:lstStyle/>
          <a:p>
            <a:r>
              <a:rPr lang="en-US" smtClean="0">
                <a:latin typeface="Times New Roman" pitchFamily="16" charset="0"/>
              </a:rPr>
              <a:t>Dec 2003, 27% unmeasured, 1% bad, 5% v. poor, 4% poor, 46% acceptable, 17% Good.</a:t>
            </a:r>
          </a:p>
          <a:p>
            <a:r>
              <a:rPr lang="en-US" smtClean="0">
                <a:latin typeface="Times New Roman" pitchFamily="16" charset="0"/>
              </a:rPr>
              <a:t>Note this is not for a fixed set of hosts rather it tracks the sites measured. As time goes forward we add more and more sites in countries with poorer connectivity. </a:t>
            </a:r>
          </a:p>
        </p:txBody>
      </p:sp>
    </p:spTree>
    <p:extLst>
      <p:ext uri="{BB962C8B-B14F-4D97-AF65-F5344CB8AC3E}">
        <p14:creationId xmlns:p14="http://schemas.microsoft.com/office/powerpoint/2010/main" val="406583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might be expected the </a:t>
            </a:r>
            <a:r>
              <a:rPr lang="en-US" sz="1200" b="0" i="0" kern="1200" dirty="0" err="1" smtClean="0">
                <a:solidFill>
                  <a:schemeClr val="tx1"/>
                </a:solidFill>
                <a:effectLst/>
                <a:latin typeface="+mn-lt"/>
                <a:ea typeface="+mn-ea"/>
                <a:cs typeface="+mn-cs"/>
              </a:rPr>
              <a:t>PingER</a:t>
            </a:r>
            <a:r>
              <a:rPr lang="en-US" sz="1200" b="0" i="0" kern="1200" dirty="0" smtClean="0">
                <a:solidFill>
                  <a:schemeClr val="tx1"/>
                </a:solidFill>
                <a:effectLst/>
                <a:latin typeface="+mn-lt"/>
                <a:ea typeface="+mn-ea"/>
                <a:cs typeface="+mn-cs"/>
              </a:rPr>
              <a:t> values are lower than those of </a:t>
            </a:r>
            <a:r>
              <a:rPr lang="en-US" sz="1200" b="0" i="0" kern="1200" dirty="0" err="1" smtClean="0">
                <a:solidFill>
                  <a:schemeClr val="tx1"/>
                </a:solidFill>
                <a:effectLst/>
                <a:latin typeface="+mn-lt"/>
                <a:ea typeface="+mn-ea"/>
                <a:cs typeface="+mn-cs"/>
              </a:rPr>
              <a:t>Speedtest</a:t>
            </a:r>
            <a:r>
              <a:rPr lang="en-US" sz="1200" b="0" i="0" kern="1200" dirty="0" smtClean="0">
                <a:solidFill>
                  <a:schemeClr val="tx1"/>
                </a:solidFill>
                <a:effectLst/>
                <a:latin typeface="+mn-lt"/>
                <a:ea typeface="+mn-ea"/>
                <a:cs typeface="+mn-cs"/>
              </a:rPr>
              <a:t> since </a:t>
            </a:r>
            <a:r>
              <a:rPr lang="en-US" sz="1200" b="0" i="0" kern="1200" dirty="0" err="1" smtClean="0">
                <a:solidFill>
                  <a:schemeClr val="tx1"/>
                </a:solidFill>
                <a:effectLst/>
                <a:latin typeface="+mn-lt"/>
                <a:ea typeface="+mn-ea"/>
                <a:cs typeface="+mn-cs"/>
              </a:rPr>
              <a:t>Speedtest</a:t>
            </a:r>
            <a:r>
              <a:rPr lang="en-US" sz="1200" b="0" i="0" kern="1200" dirty="0" smtClean="0">
                <a:solidFill>
                  <a:schemeClr val="tx1"/>
                </a:solidFill>
                <a:effectLst/>
                <a:latin typeface="+mn-lt"/>
                <a:ea typeface="+mn-ea"/>
                <a:cs typeface="+mn-cs"/>
              </a:rPr>
              <a:t> measurements are made from within 300km (and thus lower Round Trip Times) than the </a:t>
            </a:r>
            <a:r>
              <a:rPr lang="en-US" sz="1200" b="0" i="0" kern="1200" dirty="0" err="1" smtClean="0">
                <a:solidFill>
                  <a:schemeClr val="tx1"/>
                </a:solidFill>
                <a:effectLst/>
                <a:latin typeface="+mn-lt"/>
                <a:ea typeface="+mn-ea"/>
                <a:cs typeface="+mn-cs"/>
              </a:rPr>
              <a:t>PingER</a:t>
            </a:r>
            <a:r>
              <a:rPr lang="en-US" sz="1200" b="0" i="0" kern="1200" dirty="0" smtClean="0">
                <a:solidFill>
                  <a:schemeClr val="tx1"/>
                </a:solidFill>
                <a:effectLst/>
                <a:latin typeface="+mn-lt"/>
                <a:ea typeface="+mn-ea"/>
                <a:cs typeface="+mn-cs"/>
              </a:rPr>
              <a:t> measurements made from SLAC with distances up to 11,000km . Thus measurements from SLAC in the US (shorter distances) to the US have better agreement,. Despite the differences in measurement time window, and measurement method there is a positive correlation  (R</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=0.38)between the results.</a:t>
            </a:r>
            <a:endParaRPr lang="en-US" dirty="0"/>
          </a:p>
        </p:txBody>
      </p:sp>
      <p:sp>
        <p:nvSpPr>
          <p:cNvPr id="4" name="Slide Number Placeholder 3"/>
          <p:cNvSpPr>
            <a:spLocks noGrp="1"/>
          </p:cNvSpPr>
          <p:nvPr>
            <p:ph type="sldNum" sz="quarter" idx="10"/>
          </p:nvPr>
        </p:nvSpPr>
        <p:spPr/>
        <p:txBody>
          <a:bodyPr/>
          <a:lstStyle/>
          <a:p>
            <a:fld id="{49DFA7B8-A836-4321-B6FA-06E4CB4C84E6}" type="slidenum">
              <a:rPr lang="en-US" smtClean="0"/>
              <a:t>12</a:t>
            </a:fld>
            <a:endParaRPr lang="en-US"/>
          </a:p>
        </p:txBody>
      </p:sp>
    </p:spTree>
    <p:extLst>
      <p:ext uri="{BB962C8B-B14F-4D97-AF65-F5344CB8AC3E}">
        <p14:creationId xmlns:p14="http://schemas.microsoft.com/office/powerpoint/2010/main" val="18922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black areas </a:t>
            </a:r>
            <a:endParaRPr lang="en-US" dirty="0"/>
          </a:p>
        </p:txBody>
      </p:sp>
      <p:sp>
        <p:nvSpPr>
          <p:cNvPr id="4" name="Slide Number Placeholder 3"/>
          <p:cNvSpPr>
            <a:spLocks noGrp="1"/>
          </p:cNvSpPr>
          <p:nvPr>
            <p:ph type="sldNum" sz="quarter" idx="10"/>
          </p:nvPr>
        </p:nvSpPr>
        <p:spPr/>
        <p:txBody>
          <a:bodyPr/>
          <a:lstStyle/>
          <a:p>
            <a:fld id="{49DFA7B8-A836-4321-B6FA-06E4CB4C84E6}" type="slidenum">
              <a:rPr lang="en-US" smtClean="0"/>
              <a:t>13</a:t>
            </a:fld>
            <a:endParaRPr lang="en-US"/>
          </a:p>
        </p:txBody>
      </p:sp>
    </p:spTree>
    <p:extLst>
      <p:ext uri="{BB962C8B-B14F-4D97-AF65-F5344CB8AC3E}">
        <p14:creationId xmlns:p14="http://schemas.microsoft.com/office/powerpoint/2010/main" val="415913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spect="1" noChangeArrowheads="1" noTextEdit="1"/>
          </p:cNvSpPr>
          <p:nvPr>
            <p:ph type="sldImg"/>
          </p:nvPr>
        </p:nvSpPr>
        <p:spPr>
          <a:xfrm>
            <a:off x="952500" y="685800"/>
            <a:ext cx="4953000" cy="3429000"/>
          </a:xfrm>
        </p:spPr>
      </p:sp>
      <p:sp>
        <p:nvSpPr>
          <p:cNvPr id="575491" name="Rectangle 3"/>
          <p:cNvSpPr>
            <a:spLocks noGrp="1" noChangeArrowheads="1"/>
          </p:cNvSpPr>
          <p:nvPr>
            <p:ph type="body" idx="1"/>
          </p:nvPr>
        </p:nvSpPr>
        <p:spPr bwMode="auto">
          <a:xfrm>
            <a:off x="686425" y="4342816"/>
            <a:ext cx="5485155" cy="4115973"/>
          </a:xfrm>
          <a:prstGeom prst="rect">
            <a:avLst/>
          </a:prstGeom>
          <a:solidFill>
            <a:srgbClr val="FFFFFF"/>
          </a:solidFill>
          <a:ln>
            <a:solidFill>
              <a:srgbClr val="000000"/>
            </a:solidFill>
            <a:miter lim="800000"/>
            <a:headEnd/>
            <a:tailEnd/>
          </a:ln>
        </p:spPr>
        <p:txBody>
          <a:bodyPr lIns="91411" tIns="45707" rIns="91411" bIns="45707"/>
          <a:lstStyle/>
          <a:p>
            <a:endParaRPr lang="en-US" dirty="0" smtClean="0">
              <a:latin typeface="Times New Roman" pitchFamily="16" charset="0"/>
            </a:endParaRPr>
          </a:p>
        </p:txBody>
      </p:sp>
    </p:spTree>
    <p:extLst>
      <p:ext uri="{BB962C8B-B14F-4D97-AF65-F5344CB8AC3E}">
        <p14:creationId xmlns:p14="http://schemas.microsoft.com/office/powerpoint/2010/main" val="69560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spect="1" noChangeArrowheads="1" noTextEdit="1"/>
          </p:cNvSpPr>
          <p:nvPr>
            <p:ph type="sldImg"/>
          </p:nvPr>
        </p:nvSpPr>
        <p:spPr>
          <a:xfrm>
            <a:off x="952500" y="685800"/>
            <a:ext cx="4953000" cy="3429000"/>
          </a:xfrm>
        </p:spPr>
      </p:sp>
      <p:sp>
        <p:nvSpPr>
          <p:cNvPr id="576515" name="Rectangle 3"/>
          <p:cNvSpPr>
            <a:spLocks noGrp="1" noChangeArrowheads="1"/>
          </p:cNvSpPr>
          <p:nvPr>
            <p:ph type="body" idx="1"/>
          </p:nvPr>
        </p:nvSpPr>
        <p:spPr bwMode="auto">
          <a:xfrm>
            <a:off x="686425" y="4342816"/>
            <a:ext cx="5485155" cy="4115973"/>
          </a:xfrm>
          <a:prstGeom prst="rect">
            <a:avLst/>
          </a:prstGeom>
          <a:solidFill>
            <a:srgbClr val="FFFFFF"/>
          </a:solidFill>
          <a:ln>
            <a:solidFill>
              <a:srgbClr val="000000"/>
            </a:solidFill>
            <a:miter lim="800000"/>
            <a:headEnd/>
            <a:tailEnd/>
          </a:ln>
        </p:spPr>
        <p:txBody>
          <a:bodyPr lIns="91411" tIns="45707" rIns="91411" bIns="45707"/>
          <a:lstStyle/>
          <a:p>
            <a:endParaRPr lang="en-US" dirty="0" smtClean="0">
              <a:latin typeface="Times New Roman" pitchFamily="16" charset="0"/>
            </a:endParaRPr>
          </a:p>
        </p:txBody>
      </p:sp>
    </p:spTree>
    <p:extLst>
      <p:ext uri="{BB962C8B-B14F-4D97-AF65-F5344CB8AC3E}">
        <p14:creationId xmlns:p14="http://schemas.microsoft.com/office/powerpoint/2010/main" val="348668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6052" name="Rectangle 4"/>
          <p:cNvSpPr>
            <a:spLocks noGrp="1" noChangeArrowheads="1"/>
          </p:cNvSpPr>
          <p:nvPr>
            <p:ph type="ctrTitle"/>
          </p:nvPr>
        </p:nvSpPr>
        <p:spPr>
          <a:xfrm>
            <a:off x="1238250" y="1600200"/>
            <a:ext cx="7759700" cy="1143000"/>
          </a:xfrm>
        </p:spPr>
        <p:txBody>
          <a:bodyPr/>
          <a:lstStyle>
            <a:lvl1pPr>
              <a:defRPr/>
            </a:lvl1pPr>
          </a:lstStyle>
          <a:p>
            <a:r>
              <a:rPr lang="en-US"/>
              <a:t>Click to edit Master title style</a:t>
            </a:r>
          </a:p>
        </p:txBody>
      </p:sp>
      <p:sp>
        <p:nvSpPr>
          <p:cNvPr id="4226053" name="Rectangle 5"/>
          <p:cNvSpPr>
            <a:spLocks noGrp="1" noChangeArrowheads="1"/>
          </p:cNvSpPr>
          <p:nvPr>
            <p:ph type="subTitle" idx="1"/>
          </p:nvPr>
        </p:nvSpPr>
        <p:spPr>
          <a:xfrm>
            <a:off x="1651000" y="3276600"/>
            <a:ext cx="6934200" cy="1752600"/>
          </a:xfrm>
          <a:noFill/>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l">
              <a:lnSpc>
                <a:spcPct val="100000"/>
              </a:lnSpc>
              <a:spcBef>
                <a:spcPct val="0"/>
              </a:spcBef>
              <a:buClrTx/>
              <a:buSzTx/>
              <a:buFontTx/>
              <a:buNone/>
              <a:defRPr sz="1400" b="0">
                <a:solidFill>
                  <a:schemeClr val="tx1"/>
                </a:solidFill>
                <a:latin typeface="Times New Roman" pitchFamily="18" charset="0"/>
              </a:defRPr>
            </a:lvl1pPr>
          </a:lstStyle>
          <a:p>
            <a:pPr eaLnBrk="0" fontAlgn="base" hangingPunct="0">
              <a:spcAft>
                <a:spcPct val="0"/>
              </a:spcAft>
              <a:defRPr/>
            </a:pPr>
            <a:endParaRPr lang="en-US">
              <a:solidFill>
                <a:srgbClr val="FFFFFF"/>
              </a:solidFill>
            </a:endParaRPr>
          </a:p>
        </p:txBody>
      </p:sp>
      <p:sp>
        <p:nvSpPr>
          <p:cNvPr id="5" name="Rectangle 3"/>
          <p:cNvSpPr>
            <a:spLocks noGrp="1" noChangeArrowheads="1"/>
          </p:cNvSpPr>
          <p:nvPr>
            <p:ph type="ftr" sz="quarter" idx="11"/>
          </p:nvPr>
        </p:nvSpPr>
        <p:spPr bwMode="auto">
          <a:xfrm>
            <a:off x="3384550" y="6248400"/>
            <a:ext cx="31369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tx1"/>
                </a:solidFill>
                <a:latin typeface="Times New Roman" pitchFamily="18" charset="0"/>
              </a:defRPr>
            </a:lvl1pPr>
          </a:lstStyle>
          <a:p>
            <a:pPr algn="ctr" eaLnBrk="0" fontAlgn="base" hangingPunct="0">
              <a:spcAft>
                <a:spcPct val="0"/>
              </a:spcAft>
              <a:defRPr/>
            </a:pPr>
            <a:r>
              <a:rPr lang="en-US">
                <a:solidFill>
                  <a:srgbClr val="FFFFFF"/>
                </a:solidFill>
              </a:rPr>
              <a:t>Computing Model Progress                                                 CMS Internal Review of Software and Computing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76200"/>
            <a:ext cx="202247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80" y="76200"/>
            <a:ext cx="591502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323842" y="3984626"/>
            <a:ext cx="5871094" cy="2499146"/>
          </a:xfrm>
          <a:prstGeom prst="rect">
            <a:avLst/>
          </a:prstGeom>
          <a:noFill/>
          <a:ln w="9525">
            <a:noFill/>
            <a:miter lim="800000"/>
            <a:headEnd/>
            <a:tailEnd/>
          </a:ln>
          <a:effectLst/>
        </p:spPr>
        <p:txBody>
          <a:bodyPr wrap="none">
            <a:spAutoFit/>
          </a:bodyPr>
          <a:lstStyle/>
          <a:p>
            <a:pPr algn="ctr" defTabSz="762000" eaLnBrk="0" fontAlgn="base" hangingPunct="0">
              <a:spcBef>
                <a:spcPct val="10000"/>
              </a:spcBef>
              <a:spcAft>
                <a:spcPct val="5000"/>
              </a:spcAft>
              <a:defRPr/>
            </a:pPr>
            <a:r>
              <a:rPr lang="en-US" sz="3600" b="1">
                <a:solidFill>
                  <a:srgbClr val="B00000"/>
                </a:solidFill>
                <a:cs typeface="Arial" charset="0"/>
              </a:rPr>
              <a:t>CHEP 2001, Beijing</a:t>
            </a:r>
            <a:r>
              <a:rPr lang="en-US" sz="2800" b="1">
                <a:solidFill>
                  <a:srgbClr val="B00000"/>
                </a:solidFill>
                <a:cs typeface="Arial" charset="0"/>
              </a:rPr>
              <a:t/>
            </a:r>
            <a:br>
              <a:rPr lang="en-US" sz="2800" b="1">
                <a:solidFill>
                  <a:srgbClr val="B00000"/>
                </a:solidFill>
                <a:cs typeface="Arial" charset="0"/>
              </a:rPr>
            </a:br>
            <a:endParaRPr lang="en-US" sz="2400" b="1">
              <a:solidFill>
                <a:srgbClr val="B00000"/>
              </a:solidFill>
              <a:cs typeface="Arial" charset="0"/>
            </a:endParaRPr>
          </a:p>
          <a:p>
            <a:pPr algn="ctr" defTabSz="762000" eaLnBrk="0" fontAlgn="base" hangingPunct="0">
              <a:spcBef>
                <a:spcPct val="10000"/>
              </a:spcBef>
              <a:spcAft>
                <a:spcPct val="5000"/>
              </a:spcAft>
              <a:defRPr/>
            </a:pPr>
            <a:r>
              <a:rPr lang="en-US" sz="2800" b="1">
                <a:solidFill>
                  <a:srgbClr val="0E0266"/>
                </a:solidFill>
                <a:cs typeface="Arial" charset="0"/>
              </a:rPr>
              <a:t>Harvey B Newman</a:t>
            </a:r>
          </a:p>
          <a:p>
            <a:pPr algn="ctr" defTabSz="762000" eaLnBrk="0" fontAlgn="base" hangingPunct="0">
              <a:spcBef>
                <a:spcPct val="10000"/>
              </a:spcBef>
              <a:spcAft>
                <a:spcPct val="5000"/>
              </a:spcAft>
              <a:defRPr/>
            </a:pPr>
            <a:r>
              <a:rPr lang="en-US" sz="2800" b="1">
                <a:solidFill>
                  <a:srgbClr val="0E0266"/>
                </a:solidFill>
                <a:cs typeface="Arial" charset="0"/>
              </a:rPr>
              <a:t>California Institute of Technology</a:t>
            </a:r>
          </a:p>
          <a:p>
            <a:pPr algn="ctr" defTabSz="762000" eaLnBrk="0" fontAlgn="base" hangingPunct="0">
              <a:spcBef>
                <a:spcPct val="10000"/>
              </a:spcBef>
              <a:spcAft>
                <a:spcPct val="5000"/>
              </a:spcAft>
              <a:defRPr/>
            </a:pPr>
            <a:r>
              <a:rPr lang="en-US" sz="2800" b="1">
                <a:solidFill>
                  <a:srgbClr val="0E0266"/>
                </a:solidFill>
                <a:cs typeface="Arial" charset="0"/>
              </a:rPr>
              <a:t>September 6, 2001</a:t>
            </a:r>
            <a:endParaRPr lang="en-US" sz="2400" b="1">
              <a:solidFill>
                <a:srgbClr val="070135"/>
              </a:solidFill>
              <a:cs typeface="Arial" charset="0"/>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sp>
        <p:nvSpPr>
          <p:cNvPr id="223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4"/>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3"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3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59"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96"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585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7653"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323841" y="3984625"/>
            <a:ext cx="5871094" cy="2499146"/>
          </a:xfrm>
          <a:prstGeom prst="rect">
            <a:avLst/>
          </a:prstGeom>
          <a:noFill/>
          <a:ln w="9525">
            <a:noFill/>
            <a:miter lim="800000"/>
            <a:headEnd/>
            <a:tailEnd/>
          </a:ln>
          <a:effectLst/>
        </p:spPr>
        <p:txBody>
          <a:bodyPr wrap="none">
            <a:spAutoFit/>
          </a:bodyPr>
          <a:lstStyle/>
          <a:p>
            <a:pPr algn="ctr" defTabSz="762000" eaLnBrk="0" fontAlgn="base" hangingPunct="0">
              <a:spcBef>
                <a:spcPct val="10000"/>
              </a:spcBef>
              <a:spcAft>
                <a:spcPct val="5000"/>
              </a:spcAft>
              <a:defRPr/>
            </a:pPr>
            <a:r>
              <a:rPr lang="en-US" sz="3600" b="1">
                <a:solidFill>
                  <a:srgbClr val="B00000"/>
                </a:solidFill>
              </a:rPr>
              <a:t>CHEP 2001, Beijing</a:t>
            </a:r>
            <a:r>
              <a:rPr lang="en-US" sz="2800" b="1">
                <a:solidFill>
                  <a:srgbClr val="B00000"/>
                </a:solidFill>
              </a:rPr>
              <a:t/>
            </a:r>
            <a:br>
              <a:rPr lang="en-US" sz="2800" b="1">
                <a:solidFill>
                  <a:srgbClr val="B00000"/>
                </a:solidFill>
              </a:rPr>
            </a:br>
            <a:endParaRPr lang="en-US" sz="2400" b="1">
              <a:solidFill>
                <a:srgbClr val="B00000"/>
              </a:solidFill>
            </a:endParaRPr>
          </a:p>
          <a:p>
            <a:pPr algn="ctr" defTabSz="762000" eaLnBrk="0" fontAlgn="base" hangingPunct="0">
              <a:spcBef>
                <a:spcPct val="10000"/>
              </a:spcBef>
              <a:spcAft>
                <a:spcPct val="5000"/>
              </a:spcAft>
              <a:defRPr/>
            </a:pPr>
            <a:r>
              <a:rPr lang="en-US" sz="2800" b="1">
                <a:solidFill>
                  <a:srgbClr val="0E0266"/>
                </a:solidFill>
              </a:rPr>
              <a:t>Harvey B Newman</a:t>
            </a:r>
          </a:p>
          <a:p>
            <a:pPr algn="ctr" defTabSz="762000" eaLnBrk="0" fontAlgn="base" hangingPunct="0">
              <a:spcBef>
                <a:spcPct val="10000"/>
              </a:spcBef>
              <a:spcAft>
                <a:spcPct val="5000"/>
              </a:spcAft>
              <a:defRPr/>
            </a:pPr>
            <a:r>
              <a:rPr lang="en-US" sz="2800" b="1">
                <a:solidFill>
                  <a:srgbClr val="0E0266"/>
                </a:solidFill>
              </a:rPr>
              <a:t>California Institute of Technology</a:t>
            </a:r>
          </a:p>
          <a:p>
            <a:pPr algn="ctr" defTabSz="762000" eaLnBrk="0" fontAlgn="base" hangingPunct="0">
              <a:spcBef>
                <a:spcPct val="10000"/>
              </a:spcBef>
              <a:spcAft>
                <a:spcPct val="5000"/>
              </a:spcAft>
              <a:defRPr/>
            </a:pPr>
            <a:r>
              <a:rPr lang="en-US" sz="2800" b="1">
                <a:solidFill>
                  <a:srgbClr val="0E0266"/>
                </a:solidFill>
              </a:rPr>
              <a:t>September 6, 2001</a:t>
            </a:r>
            <a:endParaRPr lang="en-US" sz="2400" b="1">
              <a:solidFill>
                <a:srgbClr val="070135"/>
              </a:solidFill>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sp>
        <p:nvSpPr>
          <p:cNvPr id="223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6"/>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3"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4"/>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44"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81"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585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7653"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16AEF57F-B5A0-41EE-827B-A3073CC360E7}"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D31CEA0E-468A-4E5C-A9BD-EDDE23C72E39}"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9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CA70359C-51E6-4ED9-AF52-FBF212E25EC3}"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A9764159-A8D3-4904-8F1A-8826D08A282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3" y="1066800"/>
            <a:ext cx="3968751"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066800"/>
            <a:ext cx="3968751"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8"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1A6D74C0-5F62-4497-A792-D290BB9FF19B}"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4"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E8C2B403-AA3A-4111-AD21-38F5AA4CD160}"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3"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F8C8BFE7-7D78-492E-9EFE-D85D60F98861}"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4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6DC89596-29CA-40AE-A595-526B9A069756}"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FFEAEE91-5435-44F4-BBF4-20FCE5CB69EE}"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489A7417-6747-4A0C-99FC-9FF85AF7B79B}"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0"/>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 y="90"/>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97ACF023-397D-45AF-9F3D-72980AB0B14C}"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6AA7CB84-53C8-44FD-8738-38AFB56EA502}"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fontAlgn="auto">
              <a:spcAft>
                <a:spcPts val="0"/>
              </a:spcAft>
              <a:defRPr>
                <a:cs typeface="+mn-cs"/>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Aft>
                <a:spcPts val="0"/>
              </a:spcAft>
              <a:defRPr>
                <a:cs typeface="+mn-cs"/>
              </a:defRPr>
            </a:lvl1pPr>
          </a:lstStyle>
          <a:p>
            <a:pPr>
              <a:defRPr/>
            </a:pPr>
            <a:fld id="{ECA1ACF4-437A-4130-A0E5-006363D08D9C}"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3"/>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599515A5-CDA3-4D2C-88D3-443B309BACC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0940909-7CC4-4BBC-B44D-B6527485487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8"/>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BEAE4A0-A99D-410A-A5F9-C90230A9367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8D473E21-9352-459D-B571-0FB1F426A93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4FF0771D-8345-47DC-91B9-E9A76CC15C5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2DBE9EF5-E765-4954-83FC-7A7A7E01CB3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2EDB5EB0-7691-4541-8678-70EA61F586D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40E0D530-68FC-4FDA-8AF2-1E1ECDD236A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DDA5C304-BCAB-443E-BE85-01E231957B2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F415F1B7-408A-40EB-AC68-60336EAE57A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58"/>
            <a:ext cx="2476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 y="58"/>
            <a:ext cx="7277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F9C7CB9-F2E8-4D44-98AD-544A495423E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2B3F323-C3A3-461F-BD09-279781C76E1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6"/>
            <a:ext cx="89154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DBEB2DA-999E-4B69-951C-FBA9A9638BF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323842" y="3984626"/>
            <a:ext cx="5871094" cy="2499146"/>
          </a:xfrm>
          <a:prstGeom prst="rect">
            <a:avLst/>
          </a:prstGeom>
          <a:noFill/>
          <a:ln w="9525">
            <a:noFill/>
            <a:miter lim="800000"/>
            <a:headEnd/>
            <a:tailEnd/>
          </a:ln>
          <a:effectLst/>
        </p:spPr>
        <p:txBody>
          <a:bodyPr wrap="none">
            <a:spAutoFit/>
          </a:bodyPr>
          <a:lstStyle/>
          <a:p>
            <a:pPr algn="ctr" defTabSz="762000" eaLnBrk="0" fontAlgn="base" hangingPunct="0">
              <a:spcBef>
                <a:spcPct val="10000"/>
              </a:spcBef>
              <a:spcAft>
                <a:spcPct val="5000"/>
              </a:spcAft>
              <a:defRPr/>
            </a:pPr>
            <a:r>
              <a:rPr lang="en-US" sz="3600" b="1">
                <a:solidFill>
                  <a:srgbClr val="B00000"/>
                </a:solidFill>
              </a:rPr>
              <a:t>CHEP 2001, Beijing</a:t>
            </a:r>
            <a:r>
              <a:rPr lang="en-US" sz="2800" b="1">
                <a:solidFill>
                  <a:srgbClr val="B00000"/>
                </a:solidFill>
              </a:rPr>
              <a:t/>
            </a:r>
            <a:br>
              <a:rPr lang="en-US" sz="2800" b="1">
                <a:solidFill>
                  <a:srgbClr val="B00000"/>
                </a:solidFill>
              </a:rPr>
            </a:br>
            <a:endParaRPr lang="en-US" sz="2400" b="1">
              <a:solidFill>
                <a:srgbClr val="B00000"/>
              </a:solidFill>
            </a:endParaRPr>
          </a:p>
          <a:p>
            <a:pPr algn="ctr" defTabSz="762000" eaLnBrk="0" fontAlgn="base" hangingPunct="0">
              <a:spcBef>
                <a:spcPct val="10000"/>
              </a:spcBef>
              <a:spcAft>
                <a:spcPct val="5000"/>
              </a:spcAft>
              <a:defRPr/>
            </a:pPr>
            <a:r>
              <a:rPr lang="en-US" sz="2800" b="1">
                <a:solidFill>
                  <a:srgbClr val="0E0266"/>
                </a:solidFill>
              </a:rPr>
              <a:t>Harvey B Newman</a:t>
            </a:r>
          </a:p>
          <a:p>
            <a:pPr algn="ctr" defTabSz="762000" eaLnBrk="0" fontAlgn="base" hangingPunct="0">
              <a:spcBef>
                <a:spcPct val="10000"/>
              </a:spcBef>
              <a:spcAft>
                <a:spcPct val="5000"/>
              </a:spcAft>
              <a:defRPr/>
            </a:pPr>
            <a:r>
              <a:rPr lang="en-US" sz="2800" b="1">
                <a:solidFill>
                  <a:srgbClr val="0E0266"/>
                </a:solidFill>
              </a:rPr>
              <a:t>California Institute of Technology</a:t>
            </a:r>
          </a:p>
          <a:p>
            <a:pPr algn="ctr" defTabSz="762000" eaLnBrk="0" fontAlgn="base" hangingPunct="0">
              <a:spcBef>
                <a:spcPct val="10000"/>
              </a:spcBef>
              <a:spcAft>
                <a:spcPct val="5000"/>
              </a:spcAft>
              <a:defRPr/>
            </a:pPr>
            <a:r>
              <a:rPr lang="en-US" sz="2800" b="1">
                <a:solidFill>
                  <a:srgbClr val="0E0266"/>
                </a:solidFill>
              </a:rPr>
              <a:t>September 6, 2001</a:t>
            </a:r>
            <a:endParaRPr lang="en-US" sz="2400" b="1">
              <a:solidFill>
                <a:srgbClr val="070135"/>
              </a:solidFill>
            </a:endParaRPr>
          </a:p>
        </p:txBody>
      </p:sp>
      <p:pic>
        <p:nvPicPr>
          <p:cNvPr id="4" name="Picture 4" descr="caltech_logo"/>
          <p:cNvPicPr>
            <a:picLocks noChangeAspect="1" noChangeArrowheads="1"/>
          </p:cNvPicPr>
          <p:nvPr/>
        </p:nvPicPr>
        <p:blipFill>
          <a:blip r:embed="rId2" cstate="print"/>
          <a:srcRect/>
          <a:stretch>
            <a:fillRect/>
          </a:stretch>
        </p:blipFill>
        <p:spPr bwMode="auto">
          <a:xfrm>
            <a:off x="382588" y="315913"/>
            <a:ext cx="1206500" cy="1266825"/>
          </a:xfrm>
          <a:prstGeom prst="rect">
            <a:avLst/>
          </a:prstGeom>
          <a:noFill/>
          <a:ln w="9525">
            <a:noFill/>
            <a:miter lim="800000"/>
            <a:headEnd/>
            <a:tailEnd/>
          </a:ln>
        </p:spPr>
      </p:pic>
      <p:pic>
        <p:nvPicPr>
          <p:cNvPr id="5" name="Picture 5" descr="uscms_logo"/>
          <p:cNvPicPr preferRelativeResize="0">
            <a:picLocks noChangeAspect="1" noChangeArrowheads="1"/>
          </p:cNvPicPr>
          <p:nvPr/>
        </p:nvPicPr>
        <p:blipFill>
          <a:blip r:embed="rId3" cstate="print">
            <a:lum bright="8000" contrast="100000"/>
          </a:blip>
          <a:srcRect l="1984" t="2808" r="1984" b="2808"/>
          <a:stretch>
            <a:fillRect/>
          </a:stretch>
        </p:blipFill>
        <p:spPr bwMode="auto">
          <a:xfrm>
            <a:off x="8534400" y="315913"/>
            <a:ext cx="1066800" cy="1108075"/>
          </a:xfrm>
          <a:prstGeom prst="rect">
            <a:avLst/>
          </a:prstGeom>
          <a:noFill/>
          <a:ln w="25400">
            <a:solidFill>
              <a:srgbClr val="0000CE"/>
            </a:solidFill>
            <a:miter lim="800000"/>
            <a:headEnd/>
            <a:tailEnd/>
          </a:ln>
        </p:spPr>
      </p:pic>
      <p:sp>
        <p:nvSpPr>
          <p:cNvPr id="4792322" name="Rectangle 2"/>
          <p:cNvSpPr>
            <a:spLocks noGrp="1" noChangeArrowheads="1"/>
          </p:cNvSpPr>
          <p:nvPr>
            <p:ph type="ctrTitle" sz="quarter"/>
          </p:nvPr>
        </p:nvSpPr>
        <p:spPr>
          <a:xfrm>
            <a:off x="609600" y="1978025"/>
            <a:ext cx="8750300" cy="1830388"/>
          </a:xfrm>
          <a:ln w="12700">
            <a:headEnd type="none" w="sm" len="sm"/>
            <a:tailEnd type="none" w="sm" len="sm"/>
          </a:ln>
          <a:effectLst/>
        </p:spPr>
        <p:txBody>
          <a:bodyPr lIns="91440" tIns="45720" rIns="91440" bIns="45720" anchorCtr="0"/>
          <a:lstStyle>
            <a:lvl1pPr>
              <a:lnSpc>
                <a:spcPct val="120000"/>
              </a:lnSpc>
              <a:defRPr sz="3200">
                <a:solidFill>
                  <a:srgbClr val="CE0000"/>
                </a:solidFill>
              </a:defRPr>
            </a:lvl1pPr>
          </a:lstStyle>
          <a:p>
            <a:r>
              <a:rPr lang="en-US"/>
              <a:t>Click and then type in the talk title</a:t>
            </a: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653"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49" y="1182688"/>
            <a:ext cx="4546601"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3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58" y="228600"/>
            <a:ext cx="2389187"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695" y="228600"/>
            <a:ext cx="7015163"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95300" y="6356411"/>
            <a:ext cx="23114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noChangeArrowheads="1"/>
          </p:cNvSpPr>
          <p:nvPr>
            <p:ph type="sldNum" sz="quarter" idx="11"/>
          </p:nvPr>
        </p:nvSpPr>
        <p:spPr>
          <a:xfrm>
            <a:off x="7099300" y="6356411"/>
            <a:ext cx="2311400" cy="365125"/>
          </a:xfrm>
          <a:prstGeom prst="rect">
            <a:avLst/>
          </a:prstGeom>
          <a:ln/>
        </p:spPr>
        <p:txBody>
          <a:bodyPr/>
          <a:lstStyle>
            <a:lvl1pPr>
              <a:defRPr/>
            </a:lvl1pPr>
          </a:lstStyle>
          <a:p>
            <a:pPr>
              <a:defRPr/>
            </a:pPr>
            <a:fld id="{C2B3F323-C3A3-461F-BD09-279781C76E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842359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492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508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8493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7483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907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25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13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11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8795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7777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031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9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02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2B3F323-C3A3-461F-BD09-279781C76E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964557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0"/>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240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898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55"/>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10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601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9890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272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10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3422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6425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374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3"/>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93"/>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883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3"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2B3F323-C3A3-461F-BD09-279781C76E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61350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225029" name="Rectangle 5"/>
          <p:cNvSpPr>
            <a:spLocks noGrp="1" noChangeArrowheads="1"/>
          </p:cNvSpPr>
          <p:nvPr>
            <p:ph type="title"/>
          </p:nvPr>
        </p:nvSpPr>
        <p:spPr bwMode="auto">
          <a:xfrm>
            <a:off x="1403350" y="76200"/>
            <a:ext cx="718185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4225030" name="Rectangle 6"/>
          <p:cNvSpPr>
            <a:spLocks noGrp="1" noChangeArrowheads="1"/>
          </p:cNvSpPr>
          <p:nvPr>
            <p:ph type="body" idx="1"/>
          </p:nvPr>
        </p:nvSpPr>
        <p:spPr bwMode="auto">
          <a:xfrm>
            <a:off x="908050" y="1066800"/>
            <a:ext cx="8089900" cy="4724400"/>
          </a:xfrm>
          <a:prstGeom prst="rect">
            <a:avLst/>
          </a:prstGeom>
          <a:gradFill rotWithShape="1">
            <a:gsLst>
              <a:gs pos="0">
                <a:schemeClr val="bg1"/>
              </a:gs>
              <a:gs pos="50000">
                <a:srgbClr val="000058"/>
              </a:gs>
              <a:gs pos="100000">
                <a:schemeClr val="bg1"/>
              </a:gs>
            </a:gsLst>
            <a:lin ang="0" scaled="1"/>
          </a:grad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2pPr>
      <a:lvl3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3pPr>
      <a:lvl4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4pPr>
      <a:lvl5pPr algn="ctr" rtl="0" eaLnBrk="0" fontAlgn="base" hangingPunct="0">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5pPr>
      <a:lvl6pPr marL="4572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6pPr>
      <a:lvl7pPr marL="9144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7pPr>
      <a:lvl8pPr marL="13716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8pPr>
      <a:lvl9pPr marL="1828800" algn="ctr" rtl="0" fontAlgn="base">
        <a:lnSpc>
          <a:spcPct val="90000"/>
        </a:lnSpc>
        <a:spcBef>
          <a:spcPct val="0"/>
        </a:spcBef>
        <a:spcAft>
          <a:spcPct val="0"/>
        </a:spcAft>
        <a:defRPr sz="3200" b="1">
          <a:solidFill>
            <a:srgbClr val="FFCC00"/>
          </a:solidFill>
          <a:effectLst>
            <a:outerShdw blurRad="38100" dist="38100" dir="2700000" algn="tl">
              <a:srgbClr val="000000"/>
            </a:outerShdw>
          </a:effectLst>
          <a:latin typeface="Arial" charset="0"/>
        </a:defRPr>
      </a:lvl9pPr>
    </p:titleStyle>
    <p:bodyStyle>
      <a:lvl1pPr marL="571500" indent="-571500" algn="l" rtl="0" eaLnBrk="0" fontAlgn="base" hangingPunct="0">
        <a:lnSpc>
          <a:spcPct val="90000"/>
        </a:lnSpc>
        <a:spcBef>
          <a:spcPct val="30000"/>
        </a:spcBef>
        <a:spcAft>
          <a:spcPct val="0"/>
        </a:spcAft>
        <a:buClr>
          <a:schemeClr val="accent1"/>
        </a:buClr>
        <a:buChar char="•"/>
        <a:defRPr sz="2000" b="1">
          <a:solidFill>
            <a:srgbClr val="FFCC00"/>
          </a:solidFill>
          <a:effectLst>
            <a:outerShdw blurRad="38100" dist="38100" dir="2700000" algn="tl">
              <a:srgbClr val="000000"/>
            </a:outerShdw>
          </a:effectLst>
          <a:latin typeface="+mn-lt"/>
          <a:ea typeface="+mn-ea"/>
          <a:cs typeface="+mn-cs"/>
        </a:defRPr>
      </a:lvl1pPr>
      <a:lvl2pPr marL="1047750" indent="-285750" algn="l" rtl="0" eaLnBrk="0" fontAlgn="base" hangingPunct="0">
        <a:lnSpc>
          <a:spcPct val="90000"/>
        </a:lnSpc>
        <a:spcBef>
          <a:spcPct val="30000"/>
        </a:spcBef>
        <a:spcAft>
          <a:spcPct val="0"/>
        </a:spcAft>
        <a:buClr>
          <a:schemeClr val="hlink"/>
        </a:buClr>
        <a:buSzPct val="70000"/>
        <a:buFont typeface="Wingdings" pitchFamily="-109" charset="2"/>
        <a:buChar char="n"/>
        <a:defRPr b="1">
          <a:solidFill>
            <a:schemeClr val="tx1"/>
          </a:solidFill>
          <a:latin typeface="+mn-lt"/>
        </a:defRPr>
      </a:lvl2pPr>
      <a:lvl3pPr marL="1562100" indent="-228600" algn="l" rtl="0" eaLnBrk="0" fontAlgn="base" hangingPunct="0">
        <a:lnSpc>
          <a:spcPct val="90000"/>
        </a:lnSpc>
        <a:spcBef>
          <a:spcPct val="30000"/>
        </a:spcBef>
        <a:spcAft>
          <a:spcPct val="0"/>
        </a:spcAft>
        <a:buClr>
          <a:schemeClr val="tx1"/>
        </a:buClr>
        <a:buSzPct val="80000"/>
        <a:buFont typeface="Wingdings" pitchFamily="-109" charset="2"/>
        <a:buChar char="l"/>
        <a:defRPr sz="1600" b="1">
          <a:solidFill>
            <a:schemeClr val="tx1"/>
          </a:solidFill>
          <a:latin typeface="+mn-lt"/>
        </a:defRPr>
      </a:lvl3pPr>
      <a:lvl4pPr marL="1924050" indent="-171450" algn="l" rtl="0" eaLnBrk="0" fontAlgn="base" hangingPunct="0">
        <a:lnSpc>
          <a:spcPct val="90000"/>
        </a:lnSpc>
        <a:spcBef>
          <a:spcPct val="30000"/>
        </a:spcBef>
        <a:spcAft>
          <a:spcPct val="0"/>
        </a:spcAft>
        <a:buClr>
          <a:schemeClr val="hlink"/>
        </a:buClr>
        <a:buSzPct val="100000"/>
        <a:buFont typeface="Wingdings" pitchFamily="-109" charset="2"/>
        <a:buChar char="u"/>
        <a:defRPr sz="1400" b="1">
          <a:solidFill>
            <a:srgbClr val="0000FF"/>
          </a:solidFill>
          <a:latin typeface="+mn-lt"/>
        </a:defRPr>
      </a:lvl4pPr>
      <a:lvl5pPr marL="2286000" indent="-171450" algn="l" rtl="0" eaLnBrk="0" fontAlgn="base" hangingPunct="0">
        <a:lnSpc>
          <a:spcPct val="90000"/>
        </a:lnSpc>
        <a:spcBef>
          <a:spcPct val="30000"/>
        </a:spcBef>
        <a:spcAft>
          <a:spcPct val="0"/>
        </a:spcAft>
        <a:defRPr sz="1400" b="1">
          <a:solidFill>
            <a:srgbClr val="0000FF"/>
          </a:solidFill>
          <a:latin typeface="+mn-lt"/>
        </a:defRPr>
      </a:lvl5pPr>
      <a:lvl6pPr marL="2743200" indent="-171450" algn="l" rtl="0" fontAlgn="base">
        <a:lnSpc>
          <a:spcPct val="90000"/>
        </a:lnSpc>
        <a:spcBef>
          <a:spcPct val="30000"/>
        </a:spcBef>
        <a:spcAft>
          <a:spcPct val="0"/>
        </a:spcAft>
        <a:defRPr sz="1400" b="1">
          <a:solidFill>
            <a:srgbClr val="0000FF"/>
          </a:solidFill>
          <a:latin typeface="+mn-lt"/>
        </a:defRPr>
      </a:lvl6pPr>
      <a:lvl7pPr marL="3200400" indent="-171450" algn="l" rtl="0" fontAlgn="base">
        <a:lnSpc>
          <a:spcPct val="90000"/>
        </a:lnSpc>
        <a:spcBef>
          <a:spcPct val="30000"/>
        </a:spcBef>
        <a:spcAft>
          <a:spcPct val="0"/>
        </a:spcAft>
        <a:defRPr sz="1400" b="1">
          <a:solidFill>
            <a:srgbClr val="0000FF"/>
          </a:solidFill>
          <a:latin typeface="+mn-lt"/>
        </a:defRPr>
      </a:lvl7pPr>
      <a:lvl8pPr marL="3657600" indent="-171450" algn="l" rtl="0" fontAlgn="base">
        <a:lnSpc>
          <a:spcPct val="90000"/>
        </a:lnSpc>
        <a:spcBef>
          <a:spcPct val="30000"/>
        </a:spcBef>
        <a:spcAft>
          <a:spcPct val="0"/>
        </a:spcAft>
        <a:defRPr sz="1400" b="1">
          <a:solidFill>
            <a:srgbClr val="0000FF"/>
          </a:solidFill>
          <a:latin typeface="+mn-lt"/>
        </a:defRPr>
      </a:lvl8pPr>
      <a:lvl9pPr marL="4114800" indent="-171450" algn="l" rtl="0" fontAlgn="base">
        <a:lnSpc>
          <a:spcPct val="90000"/>
        </a:lnSpc>
        <a:spcBef>
          <a:spcPct val="30000"/>
        </a:spcBef>
        <a:spcAft>
          <a:spcPct val="0"/>
        </a:spcAft>
        <a:defRPr sz="1400" b="1">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223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2231300" name="Text Box 4"/>
          <p:cNvSpPr txBox="1">
            <a:spLocks noChangeArrowheads="1"/>
          </p:cNvSpPr>
          <p:nvPr/>
        </p:nvSpPr>
        <p:spPr bwMode="auto">
          <a:xfrm>
            <a:off x="320539" y="6380164"/>
            <a:ext cx="186012" cy="339196"/>
          </a:xfrm>
          <a:prstGeom prst="rect">
            <a:avLst/>
          </a:prstGeom>
          <a:noFill/>
          <a:ln w="25400">
            <a:noFill/>
            <a:miter lim="800000"/>
            <a:headEnd/>
            <a:tailEnd/>
          </a:ln>
          <a:effectLst/>
        </p:spPr>
        <p:txBody>
          <a:bodyPr wrap="none" lIns="92075" tIns="46038" rIns="92075" bIns="46038">
            <a:spAutoFit/>
          </a:bodyPr>
          <a:lstStyle/>
          <a:p>
            <a:pPr algn="ctr" eaLnBrk="0" fontAlgn="base" hangingPunct="0">
              <a:spcBef>
                <a:spcPct val="0"/>
              </a:spcBef>
              <a:spcAft>
                <a:spcPct val="0"/>
              </a:spcAft>
              <a:defRPr/>
            </a:pPr>
            <a:endParaRPr lang="en-US" sz="1600">
              <a:solidFill>
                <a:srgbClr val="000000"/>
              </a:solidFill>
              <a:effectLst>
                <a:outerShdw blurRad="38100" dist="38100" dir="2700000" algn="tl">
                  <a:srgbClr val="C0C0C0"/>
                </a:outerShdw>
              </a:effectLst>
              <a:latin typeface="Tahoma" pitchFamily="34" charset="0"/>
              <a:cs typeface="Arial" charset="0"/>
            </a:endParaRPr>
          </a:p>
        </p:txBody>
      </p:sp>
      <p:pic>
        <p:nvPicPr>
          <p:cNvPr id="28677" name="Picture 6" descr="icfalogo"/>
          <p:cNvPicPr>
            <a:picLocks noChangeAspect="1" noChangeArrowheads="1"/>
          </p:cNvPicPr>
          <p:nvPr/>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defRPr>
      </a:lvl5pPr>
      <a:lvl6pPr marL="457200" algn="ctr" rtl="0" fontAlgn="base">
        <a:lnSpc>
          <a:spcPct val="80000"/>
        </a:lnSpc>
        <a:spcBef>
          <a:spcPct val="0"/>
        </a:spcBef>
        <a:spcAft>
          <a:spcPct val="0"/>
        </a:spcAft>
        <a:defRPr sz="2800">
          <a:solidFill>
            <a:srgbClr val="000099"/>
          </a:solidFill>
          <a:latin typeface="Arial Black" pitchFamily="34" charset="0"/>
        </a:defRPr>
      </a:lvl6pPr>
      <a:lvl7pPr marL="914400" algn="ctr" rtl="0" fontAlgn="base">
        <a:lnSpc>
          <a:spcPct val="80000"/>
        </a:lnSpc>
        <a:spcBef>
          <a:spcPct val="0"/>
        </a:spcBef>
        <a:spcAft>
          <a:spcPct val="0"/>
        </a:spcAft>
        <a:defRPr sz="2800">
          <a:solidFill>
            <a:srgbClr val="000099"/>
          </a:solidFill>
          <a:latin typeface="Arial Black" pitchFamily="34" charset="0"/>
        </a:defRPr>
      </a:lvl7pPr>
      <a:lvl8pPr marL="1371600" algn="ctr" rtl="0" fontAlgn="base">
        <a:lnSpc>
          <a:spcPct val="80000"/>
        </a:lnSpc>
        <a:spcBef>
          <a:spcPct val="0"/>
        </a:spcBef>
        <a:spcAft>
          <a:spcPct val="0"/>
        </a:spcAft>
        <a:defRPr sz="2800">
          <a:solidFill>
            <a:srgbClr val="000099"/>
          </a:solidFill>
          <a:latin typeface="Arial Black" pitchFamily="34" charset="0"/>
        </a:defRPr>
      </a:lvl8pPr>
      <a:lvl9pPr marL="1828800" algn="ctr" rtl="0" fontAlgn="base">
        <a:lnSpc>
          <a:spcPct val="80000"/>
        </a:lnSpc>
        <a:spcBef>
          <a:spcPct val="0"/>
        </a:spcBef>
        <a:spcAft>
          <a:spcPct val="0"/>
        </a:spcAft>
        <a:defRPr sz="2800">
          <a:solidFill>
            <a:srgbClr val="000099"/>
          </a:solidFill>
          <a:latin typeface="Arial Black" pitchFamily="34" charset="0"/>
        </a:defRPr>
      </a:lvl9pPr>
    </p:titleStyle>
    <p:bodyStyle>
      <a:lvl1pPr marL="342900" indent="-342900" algn="l" rtl="0" eaLnBrk="0" fontAlgn="base" hangingPunct="0">
        <a:spcBef>
          <a:spcPct val="30000"/>
        </a:spcBef>
        <a:spcAft>
          <a:spcPct val="0"/>
        </a:spcAft>
        <a:buClr>
          <a:srgbClr val="800000"/>
        </a:buClr>
        <a:buFont typeface="Monotype Sorts"/>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Font typeface="Monotype Sorts"/>
        <a:buChar char="è"/>
        <a:defRPr sz="2000" b="1">
          <a:solidFill>
            <a:srgbClr val="000086"/>
          </a:solidFill>
          <a:effectLst>
            <a:outerShdw blurRad="38100" dist="38100" dir="2700000" algn="tl">
              <a:srgbClr val="C0C0C0"/>
            </a:outerShdw>
          </a:effectLst>
          <a:latin typeface="+mn-lt"/>
        </a:defRPr>
      </a:lvl2pPr>
      <a:lvl3pPr marL="755650" indent="-184150" algn="l" rtl="0" eaLnBrk="0" fontAlgn="base" hangingPunct="0">
        <a:spcBef>
          <a:spcPct val="30000"/>
        </a:spcBef>
        <a:spcAft>
          <a:spcPct val="0"/>
        </a:spcAft>
        <a:buClr>
          <a:srgbClr val="800000"/>
        </a:buClr>
        <a:buFont typeface="Monotype Sorts"/>
        <a:buChar char="r"/>
        <a:defRPr sz="2000" b="1">
          <a:solidFill>
            <a:srgbClr val="000086"/>
          </a:solidFill>
          <a:effectLst>
            <a:outerShdw blurRad="38100" dist="38100" dir="2700000" algn="tl">
              <a:srgbClr val="C0C0C0"/>
            </a:outerShdw>
          </a:effectLst>
          <a:latin typeface="+mn-lt"/>
        </a:defRPr>
      </a:lvl3pPr>
      <a:lvl4pPr marL="1143000" indent="-196850" algn="l" rtl="0" eaLnBrk="0" fontAlgn="base" hangingPunct="0">
        <a:lnSpc>
          <a:spcPct val="70000"/>
        </a:lnSpc>
        <a:spcBef>
          <a:spcPct val="30000"/>
        </a:spcBef>
        <a:spcAft>
          <a:spcPct val="0"/>
        </a:spcAft>
        <a:buClr>
          <a:srgbClr val="800000"/>
        </a:buClr>
        <a:buFont typeface="Wingdings" pitchFamily="2" charset="2"/>
        <a:buChar char="l"/>
        <a:defRPr sz="1600" b="1">
          <a:solidFill>
            <a:schemeClr val="tx1"/>
          </a:solidFill>
          <a:effectLst>
            <a:outerShdw blurRad="38100" dist="38100" dir="2700000" algn="tl">
              <a:srgbClr val="C0C0C0"/>
            </a:outerShdw>
          </a:effectLst>
          <a:latin typeface="+mn-lt"/>
        </a:defRPr>
      </a:lvl4pPr>
      <a:lvl5pPr marL="1524000" indent="-190500" algn="l" rtl="0" eaLnBrk="0" fontAlgn="base" hangingPunct="0">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5pPr>
      <a:lvl6pPr marL="19812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6pPr>
      <a:lvl7pPr marL="24384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7pPr>
      <a:lvl8pPr marL="28956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8pPr>
      <a:lvl9pPr marL="33528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223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2231300" name="Text Box 4"/>
          <p:cNvSpPr txBox="1">
            <a:spLocks noChangeArrowheads="1"/>
          </p:cNvSpPr>
          <p:nvPr/>
        </p:nvSpPr>
        <p:spPr bwMode="auto">
          <a:xfrm>
            <a:off x="320539" y="6380163"/>
            <a:ext cx="186012" cy="339196"/>
          </a:xfrm>
          <a:prstGeom prst="rect">
            <a:avLst/>
          </a:prstGeom>
          <a:noFill/>
          <a:ln w="25400">
            <a:noFill/>
            <a:miter lim="800000"/>
            <a:headEnd/>
            <a:tailEnd/>
          </a:ln>
          <a:effectLst/>
        </p:spPr>
        <p:txBody>
          <a:bodyPr wrap="none" lIns="92075" tIns="46038" rIns="92075" bIns="46038">
            <a:spAutoFit/>
          </a:bodyPr>
          <a:lstStyle/>
          <a:p>
            <a:pPr algn="ctr" eaLnBrk="0" fontAlgn="base" hangingPunct="0">
              <a:spcBef>
                <a:spcPct val="0"/>
              </a:spcBef>
              <a:spcAft>
                <a:spcPct val="0"/>
              </a:spcAft>
              <a:defRPr/>
            </a:pPr>
            <a:endParaRPr lang="en-US" sz="1600">
              <a:solidFill>
                <a:srgbClr val="000000"/>
              </a:solidFill>
              <a:effectLst>
                <a:outerShdw blurRad="38100" dist="38100" dir="2700000" algn="tl">
                  <a:srgbClr val="C0C0C0"/>
                </a:outerShdw>
              </a:effectLst>
              <a:latin typeface="Tahoma" pitchFamily="34" charset="0"/>
            </a:endParaRPr>
          </a:p>
        </p:txBody>
      </p:sp>
      <p:pic>
        <p:nvPicPr>
          <p:cNvPr id="30725" name="Picture 6" descr="icfalogo"/>
          <p:cNvPicPr>
            <a:picLocks noChangeAspect="1" noChangeArrowheads="1"/>
          </p:cNvPicPr>
          <p:nvPr/>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defRPr>
      </a:lvl5pPr>
      <a:lvl6pPr marL="457200" algn="ctr" rtl="0" fontAlgn="base">
        <a:lnSpc>
          <a:spcPct val="80000"/>
        </a:lnSpc>
        <a:spcBef>
          <a:spcPct val="0"/>
        </a:spcBef>
        <a:spcAft>
          <a:spcPct val="0"/>
        </a:spcAft>
        <a:defRPr sz="2800">
          <a:solidFill>
            <a:srgbClr val="000099"/>
          </a:solidFill>
          <a:latin typeface="Arial Black" pitchFamily="34" charset="0"/>
        </a:defRPr>
      </a:lvl6pPr>
      <a:lvl7pPr marL="914400" algn="ctr" rtl="0" fontAlgn="base">
        <a:lnSpc>
          <a:spcPct val="80000"/>
        </a:lnSpc>
        <a:spcBef>
          <a:spcPct val="0"/>
        </a:spcBef>
        <a:spcAft>
          <a:spcPct val="0"/>
        </a:spcAft>
        <a:defRPr sz="2800">
          <a:solidFill>
            <a:srgbClr val="000099"/>
          </a:solidFill>
          <a:latin typeface="Arial Black" pitchFamily="34" charset="0"/>
        </a:defRPr>
      </a:lvl7pPr>
      <a:lvl8pPr marL="1371600" algn="ctr" rtl="0" fontAlgn="base">
        <a:lnSpc>
          <a:spcPct val="80000"/>
        </a:lnSpc>
        <a:spcBef>
          <a:spcPct val="0"/>
        </a:spcBef>
        <a:spcAft>
          <a:spcPct val="0"/>
        </a:spcAft>
        <a:defRPr sz="2800">
          <a:solidFill>
            <a:srgbClr val="000099"/>
          </a:solidFill>
          <a:latin typeface="Arial Black" pitchFamily="34" charset="0"/>
        </a:defRPr>
      </a:lvl8pPr>
      <a:lvl9pPr marL="1828800" algn="ctr" rtl="0" fontAlgn="base">
        <a:lnSpc>
          <a:spcPct val="80000"/>
        </a:lnSpc>
        <a:spcBef>
          <a:spcPct val="0"/>
        </a:spcBef>
        <a:spcAft>
          <a:spcPct val="0"/>
        </a:spcAft>
        <a:defRPr sz="2800">
          <a:solidFill>
            <a:srgbClr val="000099"/>
          </a:solidFill>
          <a:latin typeface="Arial Black" pitchFamily="34" charset="0"/>
        </a:defRPr>
      </a:lvl9pPr>
    </p:titleStyle>
    <p:bodyStyle>
      <a:lvl1pPr marL="342900" indent="-342900" algn="l" rtl="0" eaLnBrk="0" fontAlgn="base" hangingPunct="0">
        <a:spcBef>
          <a:spcPct val="30000"/>
        </a:spcBef>
        <a:spcAft>
          <a:spcPct val="0"/>
        </a:spcAft>
        <a:buClr>
          <a:srgbClr val="800000"/>
        </a:buClr>
        <a:buFont typeface="Monotype Sorts" pitchFamily="2" charset="2"/>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Font typeface="Monotype Sorts" pitchFamily="2" charset="2"/>
        <a:buChar char="è"/>
        <a:defRPr sz="2000" b="1">
          <a:solidFill>
            <a:srgbClr val="000086"/>
          </a:solidFill>
          <a:effectLst>
            <a:outerShdw blurRad="38100" dist="38100" dir="2700000" algn="tl">
              <a:srgbClr val="C0C0C0"/>
            </a:outerShdw>
          </a:effectLst>
          <a:latin typeface="+mn-lt"/>
        </a:defRPr>
      </a:lvl2pPr>
      <a:lvl3pPr marL="755650" indent="-184150" algn="l" rtl="0" eaLnBrk="0" fontAlgn="base" hangingPunct="0">
        <a:spcBef>
          <a:spcPct val="30000"/>
        </a:spcBef>
        <a:spcAft>
          <a:spcPct val="0"/>
        </a:spcAft>
        <a:buClr>
          <a:srgbClr val="800000"/>
        </a:buClr>
        <a:buFont typeface="Monotype Sorts" pitchFamily="2" charset="2"/>
        <a:buChar char="r"/>
        <a:defRPr sz="2000" b="1">
          <a:solidFill>
            <a:srgbClr val="000086"/>
          </a:solidFill>
          <a:effectLst>
            <a:outerShdw blurRad="38100" dist="38100" dir="2700000" algn="tl">
              <a:srgbClr val="C0C0C0"/>
            </a:outerShdw>
          </a:effectLst>
          <a:latin typeface="+mn-lt"/>
        </a:defRPr>
      </a:lvl3pPr>
      <a:lvl4pPr marL="1143000" indent="-196850" algn="l" rtl="0" eaLnBrk="0" fontAlgn="base" hangingPunct="0">
        <a:lnSpc>
          <a:spcPct val="70000"/>
        </a:lnSpc>
        <a:spcBef>
          <a:spcPct val="30000"/>
        </a:spcBef>
        <a:spcAft>
          <a:spcPct val="0"/>
        </a:spcAft>
        <a:buClr>
          <a:srgbClr val="800000"/>
        </a:buClr>
        <a:buFont typeface="Wingdings" pitchFamily="-109" charset="2"/>
        <a:buChar char="l"/>
        <a:defRPr sz="1600" b="1">
          <a:solidFill>
            <a:schemeClr val="tx1"/>
          </a:solidFill>
          <a:effectLst>
            <a:outerShdw blurRad="38100" dist="38100" dir="2700000" algn="tl">
              <a:srgbClr val="C0C0C0"/>
            </a:outerShdw>
          </a:effectLst>
          <a:latin typeface="+mn-lt"/>
        </a:defRPr>
      </a:lvl4pPr>
      <a:lvl5pPr marL="1524000" indent="-190500" algn="l" rtl="0" eaLnBrk="0" fontAlgn="base" hangingPunct="0">
        <a:lnSpc>
          <a:spcPct val="70000"/>
        </a:lnSpc>
        <a:spcBef>
          <a:spcPct val="30000"/>
        </a:spcBef>
        <a:spcAft>
          <a:spcPct val="0"/>
        </a:spcAft>
        <a:buClr>
          <a:srgbClr val="800000"/>
        </a:buClr>
        <a:buFont typeface="Wingdings" pitchFamily="-109" charset="2"/>
        <a:buChar char="ü"/>
        <a:defRPr sz="1600">
          <a:solidFill>
            <a:schemeClr val="tx1"/>
          </a:solidFill>
          <a:effectLst>
            <a:outerShdw blurRad="38100" dist="38100" dir="2700000" algn="tl">
              <a:srgbClr val="C0C0C0"/>
            </a:outerShdw>
          </a:effectLst>
          <a:latin typeface="+mn-lt"/>
        </a:defRPr>
      </a:lvl5pPr>
      <a:lvl6pPr marL="19812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6pPr>
      <a:lvl7pPr marL="24384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7pPr>
      <a:lvl8pPr marL="28956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8pPr>
      <a:lvl9pPr marL="3352800" indent="-190500" algn="l" rtl="0" fontAlgn="base">
        <a:lnSpc>
          <a:spcPct val="70000"/>
        </a:lnSpc>
        <a:spcBef>
          <a:spcPct val="30000"/>
        </a:spcBef>
        <a:spcAft>
          <a:spcPct val="0"/>
        </a:spcAft>
        <a:buClr>
          <a:srgbClr val="800000"/>
        </a:buClr>
        <a:buFont typeface="Wingdings" pitchFamily="2" charset="2"/>
        <a:buChar char="ü"/>
        <a:defRPr sz="16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1645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rgbClr val="000000"/>
                </a:solidFill>
                <a:latin typeface="+mn-lt"/>
                <a:cs typeface="Arial" charset="0"/>
              </a:defRPr>
            </a:lvl1pPr>
          </a:lstStyle>
          <a:p>
            <a:pPr fontAlgn="base">
              <a:spcAft>
                <a:spcPct val="0"/>
              </a:spcAft>
              <a:defRPr/>
            </a:pPr>
            <a:endParaRPr lang="en-US"/>
          </a:p>
        </p:txBody>
      </p:sp>
      <p:sp>
        <p:nvSpPr>
          <p:cNvPr id="3816453"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400" b="0">
                <a:solidFill>
                  <a:srgbClr val="000000"/>
                </a:solidFill>
                <a:latin typeface="+mn-lt"/>
                <a:cs typeface="Arial" charset="0"/>
              </a:defRPr>
            </a:lvl1pPr>
          </a:lstStyle>
          <a:p>
            <a:pPr fontAlgn="base">
              <a:spcAft>
                <a:spcPct val="0"/>
              </a:spcAft>
              <a:defRPr/>
            </a:pPr>
            <a:fld id="{361C6BF6-8A28-45D6-883D-14EC1753D60C}" type="slidenum">
              <a:rPr lang="en-US"/>
              <a:pPr fontAlgn="base">
                <a:spcAft>
                  <a:spcPct val="0"/>
                </a:spcAft>
                <a:defRPr/>
              </a:pPr>
              <a:t>‹#›</a:t>
            </a:fld>
            <a:endParaRPr lang="en-US"/>
          </a:p>
        </p:txBody>
      </p:sp>
      <p:pic>
        <p:nvPicPr>
          <p:cNvPr id="29702" name="Picture 6" descr="icfalogo"/>
          <p:cNvPicPr>
            <a:picLocks noChangeAspect="1" noChangeArrowheads="1"/>
          </p:cNvPicPr>
          <p:nvPr/>
        </p:nvPicPr>
        <p:blipFill>
          <a:blip r:embed="rId15" cstate="print"/>
          <a:srcRect l="28235" r="28235" b="28799"/>
          <a:stretch>
            <a:fillRect/>
          </a:stretch>
        </p:blipFill>
        <p:spPr bwMode="auto">
          <a:xfrm>
            <a:off x="0" y="0"/>
            <a:ext cx="1373188"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0" y="0"/>
            <a:ext cx="9906000" cy="685800"/>
          </a:xfrm>
          <a:prstGeom prst="rect">
            <a:avLst/>
          </a:prstGeom>
          <a:solidFill>
            <a:srgbClr val="D1F7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1645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SzTx/>
              <a:buFontTx/>
              <a:buNone/>
              <a:defRPr sz="1400" b="0">
                <a:solidFill>
                  <a:schemeClr val="tx1"/>
                </a:solidFill>
                <a:latin typeface="+mn-lt"/>
              </a:defRPr>
            </a:lvl1pPr>
          </a:lstStyle>
          <a:p>
            <a:pPr fontAlgn="base">
              <a:spcAft>
                <a:spcPct val="0"/>
              </a:spcAft>
              <a:defRPr/>
            </a:pPr>
            <a:endParaRPr lang="en-US">
              <a:solidFill>
                <a:srgbClr val="000000"/>
              </a:solidFill>
            </a:endParaRPr>
          </a:p>
        </p:txBody>
      </p:sp>
      <p:sp>
        <p:nvSpPr>
          <p:cNvPr id="3816453" name="Rectangle 5"/>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400" b="0">
                <a:solidFill>
                  <a:schemeClr val="tx1"/>
                </a:solidFill>
                <a:latin typeface="+mn-lt"/>
              </a:defRPr>
            </a:lvl1pPr>
          </a:lstStyle>
          <a:p>
            <a:pPr fontAlgn="base">
              <a:spcAft>
                <a:spcPct val="0"/>
              </a:spcAft>
              <a:defRPr/>
            </a:pPr>
            <a:fld id="{760C9CEA-35DE-4FC6-BE10-54DF38FD722C}" type="slidenum">
              <a:rPr lang="en-US">
                <a:solidFill>
                  <a:srgbClr val="000000"/>
                </a:solidFill>
              </a:rPr>
              <a:pPr fontAlgn="base">
                <a:spcAft>
                  <a:spcPct val="0"/>
                </a:spcAft>
                <a:defRPr/>
              </a:pPr>
              <a:t>‹#›</a:t>
            </a:fld>
            <a:endParaRPr lang="en-US">
              <a:solidFill>
                <a:srgbClr val="000000"/>
              </a:solidFill>
            </a:endParaRPr>
          </a:p>
        </p:txBody>
      </p:sp>
      <p:pic>
        <p:nvPicPr>
          <p:cNvPr id="33798" name="Picture 6" descr="icfalogo"/>
          <p:cNvPicPr>
            <a:picLocks noChangeAspect="1" noChangeArrowheads="1"/>
          </p:cNvPicPr>
          <p:nvPr/>
        </p:nvPicPr>
        <p:blipFill>
          <a:blip r:embed="rId15" cstate="print"/>
          <a:srcRect l="28235" r="28235" b="28799"/>
          <a:stretch>
            <a:fillRect/>
          </a:stretch>
        </p:blipFill>
        <p:spPr bwMode="auto">
          <a:xfrm>
            <a:off x="0" y="0"/>
            <a:ext cx="1373188"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Arial" charset="0"/>
        </a:defRPr>
      </a:lvl2pPr>
      <a:lvl3pPr algn="ctr" rtl="0" eaLnBrk="0" fontAlgn="base" hangingPunct="0">
        <a:spcBef>
          <a:spcPct val="0"/>
        </a:spcBef>
        <a:spcAft>
          <a:spcPct val="0"/>
        </a:spcAft>
        <a:defRPr sz="3200">
          <a:solidFill>
            <a:srgbClr val="FF0000"/>
          </a:solidFill>
          <a:latin typeface="Arial" charset="0"/>
        </a:defRPr>
      </a:lvl3pPr>
      <a:lvl4pPr algn="ctr" rtl="0" eaLnBrk="0" fontAlgn="base" hangingPunct="0">
        <a:spcBef>
          <a:spcPct val="0"/>
        </a:spcBef>
        <a:spcAft>
          <a:spcPct val="0"/>
        </a:spcAft>
        <a:defRPr sz="3200">
          <a:solidFill>
            <a:srgbClr val="FF0000"/>
          </a:solidFill>
          <a:latin typeface="Arial" charset="0"/>
        </a:defRPr>
      </a:lvl4pPr>
      <a:lvl5pPr algn="ctr" rtl="0" eaLnBrk="0" fontAlgn="base" hangingPunct="0">
        <a:spcBef>
          <a:spcPct val="0"/>
        </a:spcBef>
        <a:spcAft>
          <a:spcPct val="0"/>
        </a:spcAft>
        <a:defRPr sz="3200">
          <a:solidFill>
            <a:srgbClr val="FF0000"/>
          </a:solidFill>
          <a:latin typeface="Arial" charset="0"/>
        </a:defRPr>
      </a:lvl5pPr>
      <a:lvl6pPr marL="457200" algn="ctr" rtl="0" fontAlgn="base">
        <a:spcBef>
          <a:spcPct val="0"/>
        </a:spcBef>
        <a:spcAft>
          <a:spcPct val="0"/>
        </a:spcAft>
        <a:defRPr sz="3200">
          <a:solidFill>
            <a:srgbClr val="FF0000"/>
          </a:solidFill>
          <a:latin typeface="Arial" charset="0"/>
        </a:defRPr>
      </a:lvl6pPr>
      <a:lvl7pPr marL="914400" algn="ctr" rtl="0" fontAlgn="base">
        <a:spcBef>
          <a:spcPct val="0"/>
        </a:spcBef>
        <a:spcAft>
          <a:spcPct val="0"/>
        </a:spcAft>
        <a:defRPr sz="3200">
          <a:solidFill>
            <a:srgbClr val="FF0000"/>
          </a:solidFill>
          <a:latin typeface="Arial" charset="0"/>
        </a:defRPr>
      </a:lvl7pPr>
      <a:lvl8pPr marL="1371600" algn="ctr" rtl="0" fontAlgn="base">
        <a:spcBef>
          <a:spcPct val="0"/>
        </a:spcBef>
        <a:spcAft>
          <a:spcPct val="0"/>
        </a:spcAft>
        <a:defRPr sz="3200">
          <a:solidFill>
            <a:srgbClr val="FF0000"/>
          </a:solidFill>
          <a:latin typeface="Arial" charset="0"/>
        </a:defRPr>
      </a:lvl8pPr>
      <a:lvl9pPr marL="1828800" algn="ctr" rtl="0" fontAlgn="base">
        <a:spcBef>
          <a:spcPct val="0"/>
        </a:spcBef>
        <a:spcAft>
          <a:spcPct val="0"/>
        </a:spcAft>
        <a:defRPr sz="32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1298" name="Rectangle 2"/>
          <p:cNvSpPr>
            <a:spLocks noGrp="1" noChangeArrowheads="1"/>
          </p:cNvSpPr>
          <p:nvPr>
            <p:ph type="title"/>
          </p:nvPr>
        </p:nvSpPr>
        <p:spPr bwMode="auto">
          <a:xfrm>
            <a:off x="1219200" y="228600"/>
            <a:ext cx="8585200" cy="685800"/>
          </a:xfrm>
          <a:prstGeom prst="rect">
            <a:avLst/>
          </a:prstGeom>
          <a:noFill/>
          <a:ln w="15875">
            <a:noFill/>
            <a:miter lim="800000"/>
            <a:headEnd/>
            <a:tailEnd/>
          </a:ln>
          <a:effectLst>
            <a:outerShdw dist="35921" dir="18900000" algn="ctr" rotWithShape="0">
              <a:srgbClr val="CECEFF"/>
            </a:outerShdw>
          </a:effectLst>
        </p:spPr>
        <p:txBody>
          <a:bodyPr vert="horz" wrap="square" lIns="92075" tIns="10800" rIns="92075" bIns="10800" numCol="1" anchor="ctr" anchorCtr="1" compatLnSpc="1">
            <a:prstTxWarp prst="textNoShape">
              <a:avLst/>
            </a:prstTxWarp>
          </a:bodyPr>
          <a:lstStyle/>
          <a:p>
            <a:pPr lvl="0"/>
            <a:r>
              <a:rPr lang="en-US" smtClean="0"/>
              <a:t>Type in the Slide </a:t>
            </a:r>
            <a:br>
              <a:rPr lang="en-US" smtClean="0"/>
            </a:br>
            <a:r>
              <a:rPr lang="en-US" smtClean="0"/>
              <a:t>Title Here</a:t>
            </a:r>
          </a:p>
        </p:txBody>
      </p:sp>
      <p:sp>
        <p:nvSpPr>
          <p:cNvPr id="4791299" name="Rectangle 3"/>
          <p:cNvSpPr>
            <a:spLocks noGrp="1" noChangeArrowheads="1"/>
          </p:cNvSpPr>
          <p:nvPr>
            <p:ph type="body" idx="1"/>
          </p:nvPr>
        </p:nvSpPr>
        <p:spPr bwMode="auto">
          <a:xfrm>
            <a:off x="247650" y="1182688"/>
            <a:ext cx="9245600" cy="5332412"/>
          </a:xfrm>
          <a:prstGeom prst="rect">
            <a:avLst/>
          </a:prstGeom>
          <a:noFill/>
          <a:ln w="25400">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 Body Text</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4791300" name="Text Box 4"/>
          <p:cNvSpPr txBox="1">
            <a:spLocks noChangeArrowheads="1"/>
          </p:cNvSpPr>
          <p:nvPr/>
        </p:nvSpPr>
        <p:spPr bwMode="auto">
          <a:xfrm>
            <a:off x="320539" y="6380164"/>
            <a:ext cx="186012" cy="339196"/>
          </a:xfrm>
          <a:prstGeom prst="rect">
            <a:avLst/>
          </a:prstGeom>
          <a:noFill/>
          <a:ln w="25400">
            <a:noFill/>
            <a:miter lim="800000"/>
            <a:headEnd/>
            <a:tailEnd/>
          </a:ln>
          <a:effectLst/>
        </p:spPr>
        <p:txBody>
          <a:bodyPr wrap="none" lIns="92075" tIns="46038" rIns="92075" bIns="46038">
            <a:spAutoFit/>
          </a:bodyPr>
          <a:lstStyle/>
          <a:p>
            <a:pPr algn="ctr" eaLnBrk="0" fontAlgn="base" hangingPunct="0">
              <a:spcBef>
                <a:spcPct val="0"/>
              </a:spcBef>
              <a:spcAft>
                <a:spcPct val="0"/>
              </a:spcAft>
              <a:defRPr/>
            </a:pPr>
            <a:endParaRPr lang="en-US" sz="1600">
              <a:solidFill>
                <a:srgbClr val="000000"/>
              </a:solidFill>
              <a:effectLst>
                <a:outerShdw blurRad="38100" dist="38100" dir="2700000" algn="tl">
                  <a:srgbClr val="C0C0C0"/>
                </a:outerShdw>
              </a:effectLst>
              <a:latin typeface="Tahoma" pitchFamily="34" charset="0"/>
            </a:endParaRPr>
          </a:p>
        </p:txBody>
      </p:sp>
      <p:pic>
        <p:nvPicPr>
          <p:cNvPr id="30725" name="Picture 5" descr="icfalogo"/>
          <p:cNvPicPr>
            <a:picLocks noChangeAspect="1" noChangeArrowheads="1"/>
          </p:cNvPicPr>
          <p:nvPr/>
        </p:nvPicPr>
        <p:blipFill>
          <a:blip r:embed="rId14" cstate="print"/>
          <a:srcRect l="28235" r="28235" b="28799"/>
          <a:stretch>
            <a:fillRect/>
          </a:stretch>
        </p:blipFill>
        <p:spPr bwMode="auto">
          <a:xfrm>
            <a:off x="0" y="0"/>
            <a:ext cx="1524000" cy="1098550"/>
          </a:xfrm>
          <a:prstGeom prst="rect">
            <a:avLst/>
          </a:prstGeom>
          <a:noFill/>
          <a:ln w="9525">
            <a:noFill/>
            <a:miter lim="800000"/>
            <a:headEnd/>
            <a:tailEnd/>
          </a:ln>
        </p:spPr>
      </p:pic>
      <p:pic>
        <p:nvPicPr>
          <p:cNvPr id="30726" name="Picture 6" descr="caltech_logo"/>
          <p:cNvPicPr>
            <a:picLocks noChangeAspect="1" noChangeArrowheads="1"/>
          </p:cNvPicPr>
          <p:nvPr/>
        </p:nvPicPr>
        <p:blipFill>
          <a:blip r:embed="rId15" cstate="print"/>
          <a:srcRect/>
          <a:stretch>
            <a:fillRect/>
          </a:stretch>
        </p:blipFill>
        <p:spPr bwMode="auto">
          <a:xfrm>
            <a:off x="8999538" y="104775"/>
            <a:ext cx="830262" cy="871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64" r:id="rId12"/>
  </p:sldLayoutIdLst>
  <p:transition/>
  <p:txStyles>
    <p:titleStyle>
      <a:lvl1pPr algn="ctr" rtl="0" eaLnBrk="0" fontAlgn="base" hangingPunct="0">
        <a:lnSpc>
          <a:spcPct val="80000"/>
        </a:lnSpc>
        <a:spcBef>
          <a:spcPct val="0"/>
        </a:spcBef>
        <a:spcAft>
          <a:spcPct val="0"/>
        </a:spcAft>
        <a:defRPr sz="2800">
          <a:solidFill>
            <a:srgbClr val="000099"/>
          </a:solidFill>
          <a:latin typeface="+mj-lt"/>
          <a:ea typeface="+mj-ea"/>
          <a:cs typeface="+mj-cs"/>
        </a:defRPr>
      </a:lvl1pPr>
      <a:lvl2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2pPr>
      <a:lvl3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3pPr>
      <a:lvl4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4pPr>
      <a:lvl5pPr algn="ctr" rtl="0" eaLnBrk="0" fontAlgn="base" hangingPunct="0">
        <a:lnSpc>
          <a:spcPct val="80000"/>
        </a:lnSpc>
        <a:spcBef>
          <a:spcPct val="0"/>
        </a:spcBef>
        <a:spcAft>
          <a:spcPct val="0"/>
        </a:spcAft>
        <a:defRPr sz="2800">
          <a:solidFill>
            <a:srgbClr val="000099"/>
          </a:solidFill>
          <a:latin typeface="Arial Black" pitchFamily="34" charset="0"/>
          <a:cs typeface="Arial" charset="0"/>
        </a:defRPr>
      </a:lvl5pPr>
      <a:lvl6pPr marL="457200" algn="ctr" rtl="0" fontAlgn="base">
        <a:lnSpc>
          <a:spcPct val="80000"/>
        </a:lnSpc>
        <a:spcBef>
          <a:spcPct val="0"/>
        </a:spcBef>
        <a:spcAft>
          <a:spcPct val="0"/>
        </a:spcAft>
        <a:defRPr sz="2800">
          <a:solidFill>
            <a:srgbClr val="000099"/>
          </a:solidFill>
          <a:latin typeface="Arial Black" pitchFamily="34" charset="0"/>
          <a:cs typeface="Arial" charset="0"/>
        </a:defRPr>
      </a:lvl6pPr>
      <a:lvl7pPr marL="914400" algn="ctr" rtl="0" fontAlgn="base">
        <a:lnSpc>
          <a:spcPct val="80000"/>
        </a:lnSpc>
        <a:spcBef>
          <a:spcPct val="0"/>
        </a:spcBef>
        <a:spcAft>
          <a:spcPct val="0"/>
        </a:spcAft>
        <a:defRPr sz="2800">
          <a:solidFill>
            <a:srgbClr val="000099"/>
          </a:solidFill>
          <a:latin typeface="Arial Black" pitchFamily="34" charset="0"/>
          <a:cs typeface="Arial" charset="0"/>
        </a:defRPr>
      </a:lvl7pPr>
      <a:lvl8pPr marL="1371600" algn="ctr" rtl="0" fontAlgn="base">
        <a:lnSpc>
          <a:spcPct val="80000"/>
        </a:lnSpc>
        <a:spcBef>
          <a:spcPct val="0"/>
        </a:spcBef>
        <a:spcAft>
          <a:spcPct val="0"/>
        </a:spcAft>
        <a:defRPr sz="2800">
          <a:solidFill>
            <a:srgbClr val="000099"/>
          </a:solidFill>
          <a:latin typeface="Arial Black" pitchFamily="34" charset="0"/>
          <a:cs typeface="Arial" charset="0"/>
        </a:defRPr>
      </a:lvl8pPr>
      <a:lvl9pPr marL="1828800" algn="ctr" rtl="0" fontAlgn="base">
        <a:lnSpc>
          <a:spcPct val="80000"/>
        </a:lnSpc>
        <a:spcBef>
          <a:spcPct val="0"/>
        </a:spcBef>
        <a:spcAft>
          <a:spcPct val="0"/>
        </a:spcAft>
        <a:defRPr sz="2800">
          <a:solidFill>
            <a:srgbClr val="000099"/>
          </a:solidFill>
          <a:latin typeface="Arial Black" pitchFamily="34" charset="0"/>
          <a:cs typeface="Arial" charset="0"/>
        </a:defRPr>
      </a:lvl9pPr>
    </p:titleStyle>
    <p:bodyStyle>
      <a:lvl1pPr marL="342900" indent="-342900" algn="l" rtl="0" eaLnBrk="0" fontAlgn="base" hangingPunct="0">
        <a:spcBef>
          <a:spcPct val="30000"/>
        </a:spcBef>
        <a:spcAft>
          <a:spcPct val="0"/>
        </a:spcAft>
        <a:buClr>
          <a:srgbClr val="800000"/>
        </a:buClr>
        <a:buSzPct val="90000"/>
        <a:buFont typeface="Wingdings" pitchFamily="2" charset="2"/>
        <a:buChar char="u"/>
        <a:defRPr sz="2200" b="1">
          <a:solidFill>
            <a:srgbClr val="800000"/>
          </a:solidFill>
          <a:effectLst>
            <a:outerShdw blurRad="38100" dist="38100" dir="2700000" algn="tl">
              <a:srgbClr val="C0C0C0"/>
            </a:outerShdw>
          </a:effectLst>
          <a:latin typeface="+mn-lt"/>
          <a:ea typeface="+mn-ea"/>
          <a:cs typeface="+mn-cs"/>
        </a:defRPr>
      </a:lvl1pPr>
      <a:lvl2pPr marL="381000" indent="-95250" algn="l" rtl="0" eaLnBrk="0" fontAlgn="base" hangingPunct="0">
        <a:spcBef>
          <a:spcPct val="20000"/>
        </a:spcBef>
        <a:spcAft>
          <a:spcPct val="0"/>
        </a:spcAft>
        <a:buClr>
          <a:srgbClr val="800000"/>
        </a:buClr>
        <a:buSzPct val="90000"/>
        <a:buFont typeface="Wingdings" pitchFamily="2" charset="2"/>
        <a:buChar char="r"/>
        <a:defRPr sz="2000" b="1">
          <a:solidFill>
            <a:srgbClr val="000086"/>
          </a:solidFill>
          <a:effectLst>
            <a:outerShdw blurRad="38100" dist="38100" dir="2700000" algn="tl">
              <a:srgbClr val="C0C0C0"/>
            </a:outerShdw>
          </a:effectLst>
          <a:latin typeface="+mn-lt"/>
          <a:cs typeface="+mn-cs"/>
        </a:defRPr>
      </a:lvl2pPr>
      <a:lvl3pPr marL="755650" indent="-184150" algn="l" rtl="0" eaLnBrk="0" fontAlgn="base" hangingPunct="0">
        <a:spcBef>
          <a:spcPct val="30000"/>
        </a:spcBef>
        <a:spcAft>
          <a:spcPct val="0"/>
        </a:spcAft>
        <a:buClr>
          <a:srgbClr val="800000"/>
        </a:buClr>
        <a:buSzPct val="90000"/>
        <a:buFont typeface="Wingdings" pitchFamily="2" charset="2"/>
        <a:buChar char="­"/>
        <a:defRPr sz="2000" b="1">
          <a:solidFill>
            <a:srgbClr val="000086"/>
          </a:solidFill>
          <a:effectLst>
            <a:outerShdw blurRad="38100" dist="38100" dir="2700000" algn="tl">
              <a:srgbClr val="C0C0C0"/>
            </a:outerShdw>
          </a:effectLst>
          <a:latin typeface="+mn-lt"/>
          <a:cs typeface="+mn-cs"/>
        </a:defRPr>
      </a:lvl3pPr>
      <a:lvl4pPr marL="1143000" indent="-196850" algn="l" rtl="0" eaLnBrk="0" fontAlgn="base" hangingPunct="0">
        <a:lnSpc>
          <a:spcPct val="70000"/>
        </a:lnSpc>
        <a:spcBef>
          <a:spcPct val="30000"/>
        </a:spcBef>
        <a:spcAft>
          <a:spcPct val="0"/>
        </a:spcAft>
        <a:buClr>
          <a:srgbClr val="800000"/>
        </a:buClr>
        <a:buSzPct val="90000"/>
        <a:buFont typeface="Wingdings" pitchFamily="2" charset="2"/>
        <a:buChar char="u"/>
        <a:defRPr sz="1600" b="1">
          <a:solidFill>
            <a:schemeClr val="tx1"/>
          </a:solidFill>
          <a:effectLst>
            <a:outerShdw blurRad="38100" dist="38100" dir="2700000" algn="tl">
              <a:srgbClr val="C0C0C0"/>
            </a:outerShdw>
          </a:effectLst>
          <a:latin typeface="+mn-lt"/>
          <a:cs typeface="+mn-cs"/>
        </a:defRPr>
      </a:lvl4pPr>
      <a:lvl5pPr marL="1524000" indent="-190500" algn="l" rtl="0" eaLnBrk="0" fontAlgn="base" hangingPunct="0">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5pPr>
      <a:lvl6pPr marL="19812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6pPr>
      <a:lvl7pPr marL="24384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7pPr>
      <a:lvl8pPr marL="28956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8pPr>
      <a:lvl9pPr marL="3352800" indent="-190500" algn="l" rtl="0" fontAlgn="base">
        <a:lnSpc>
          <a:spcPct val="70000"/>
        </a:lnSpc>
        <a:spcBef>
          <a:spcPct val="30000"/>
        </a:spcBef>
        <a:spcAft>
          <a:spcPct val="0"/>
        </a:spcAft>
        <a:buClr>
          <a:srgbClr val="800000"/>
        </a:buClr>
        <a:buSzPct val="90000"/>
        <a:buFont typeface="Wingdings" pitchFamily="2" charset="2"/>
        <a:buChar char="u"/>
        <a:defRPr sz="16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41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41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41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4103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4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E1FF2-981D-44D2-98E1-DC00C4A841A5}" type="datetimeFigureOut">
              <a:rPr lang="en-US" smtClean="0">
                <a:solidFill>
                  <a:prstClr val="black">
                    <a:tint val="75000"/>
                  </a:prstClr>
                </a:solidFill>
              </a:rPr>
              <a:pPr/>
              <a:t>2/5/2014</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4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4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3203E-9773-48DA-BB03-7962D73048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3972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0.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0.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3.xml"/><Relationship Id="rId5" Type="http://schemas.openxmlformats.org/officeDocument/2006/relationships/image" Target="../media/image2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0.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60.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2194" name="Rectangle 2"/>
          <p:cNvSpPr>
            <a:spLocks noGrp="1" noChangeArrowheads="1"/>
          </p:cNvSpPr>
          <p:nvPr>
            <p:ph type="title"/>
          </p:nvPr>
        </p:nvSpPr>
        <p:spPr>
          <a:xfrm>
            <a:off x="882679" y="587431"/>
            <a:ext cx="8410115" cy="5260975"/>
          </a:xfrm>
          <a:gradFill rotWithShape="0">
            <a:gsLst>
              <a:gs pos="0">
                <a:schemeClr val="bg1"/>
              </a:gs>
              <a:gs pos="50000">
                <a:srgbClr val="3997FF"/>
              </a:gs>
              <a:gs pos="100000">
                <a:schemeClr val="bg1"/>
              </a:gs>
            </a:gsLst>
            <a:lin ang="0" scaled="1"/>
          </a:gradFill>
        </p:spPr>
        <p:txBody>
          <a:bodyPr/>
          <a:lstStyle/>
          <a:p>
            <a:pPr eaLnBrk="1" hangingPunct="1">
              <a:defRPr/>
            </a:pP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Monitoring </a:t>
            </a:r>
            <a:br>
              <a:rPr lang="en-US" sz="4000" i="1" dirty="0" smtClean="0">
                <a:solidFill>
                  <a:schemeClr val="tx1"/>
                </a:solidFill>
              </a:rPr>
            </a:br>
            <a:r>
              <a:rPr lang="en-US" sz="4000" i="1" dirty="0" smtClean="0">
                <a:solidFill>
                  <a:schemeClr val="tx1"/>
                </a:solidFill>
              </a:rPr>
              <a:t>the World’s Networks</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SCIC Monitoring Group </a:t>
            </a:r>
            <a:br>
              <a:rPr lang="en-US" sz="4000" i="1" dirty="0" smtClean="0">
                <a:solidFill>
                  <a:schemeClr val="tx1"/>
                </a:solidFill>
              </a:rPr>
            </a:br>
            <a:r>
              <a:rPr lang="en-US" sz="4000" i="1" dirty="0" smtClean="0">
                <a:solidFill>
                  <a:schemeClr val="tx1"/>
                </a:solidFill>
              </a:rPr>
              <a:t>(R. Cottrell et al.) </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
            </a:r>
            <a:br>
              <a:rPr lang="en-US" sz="4000" i="1" dirty="0" smtClean="0">
                <a:solidFill>
                  <a:schemeClr val="tx1"/>
                </a:solidFill>
              </a:rPr>
            </a:br>
            <a:r>
              <a:rPr lang="en-US" sz="4000" i="1" dirty="0" smtClean="0">
                <a:solidFill>
                  <a:schemeClr val="tx1"/>
                </a:solidFill>
              </a:rPr>
              <a:t>Mapping the Digital Divide</a:t>
            </a:r>
          </a:p>
        </p:txBody>
      </p:sp>
      <p:pic>
        <p:nvPicPr>
          <p:cNvPr id="367619" name="Picture 3" descr="pinger"/>
          <p:cNvPicPr>
            <a:picLocks noChangeAspect="1" noChangeArrowheads="1"/>
          </p:cNvPicPr>
          <p:nvPr/>
        </p:nvPicPr>
        <p:blipFill>
          <a:blip r:embed="rId3" cstate="print"/>
          <a:srcRect/>
          <a:stretch>
            <a:fillRect/>
          </a:stretch>
        </p:blipFill>
        <p:spPr bwMode="auto">
          <a:xfrm>
            <a:off x="7449356" y="3621025"/>
            <a:ext cx="1728787" cy="1333500"/>
          </a:xfrm>
          <a:prstGeom prst="rect">
            <a:avLst/>
          </a:prstGeom>
          <a:solidFill>
            <a:schemeClr val="tx1"/>
          </a:solid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88576" y="0"/>
            <a:ext cx="8026644" cy="947952"/>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3200" b="1" kern="0" dirty="0" smtClean="0">
                <a:solidFill>
                  <a:srgbClr val="FFCC00"/>
                </a:solidFill>
                <a:cs typeface="Arial" charset="0"/>
              </a:rPr>
              <a:t>Sudan Internet Blackout</a:t>
            </a:r>
            <a:endParaRPr lang="en-US" sz="3200" b="1" kern="0" dirty="0">
              <a:solidFill>
                <a:srgbClr val="FFCC00"/>
              </a:solidFill>
              <a:cs typeface="Arial" charset="0"/>
            </a:endParaRPr>
          </a:p>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400" b="1" kern="0" dirty="0">
                <a:solidFill>
                  <a:srgbClr val="FFFFFF"/>
                </a:solidFill>
                <a:cs typeface="Arial" charset="0"/>
              </a:rPr>
              <a:t>Monitored: </a:t>
            </a:r>
            <a:r>
              <a:rPr lang="en-US" sz="2400" b="1" kern="0" dirty="0" smtClean="0">
                <a:solidFill>
                  <a:srgbClr val="FFFFFF"/>
                </a:solidFill>
                <a:cs typeface="Arial" charset="0"/>
              </a:rPr>
              <a:t>www.sustech.edu</a:t>
            </a:r>
            <a:endParaRPr lang="en-US" b="1"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3" cstate="print"/>
          <a:srcRect/>
          <a:stretch>
            <a:fillRect/>
          </a:stretch>
        </p:blipFill>
        <p:spPr bwMode="auto">
          <a:xfrm>
            <a:off x="421241" y="855865"/>
            <a:ext cx="960125" cy="491234"/>
          </a:xfrm>
          <a:prstGeom prst="rect">
            <a:avLst/>
          </a:prstGeom>
          <a:noFill/>
          <a:ln w="9525">
            <a:noFill/>
            <a:miter lim="800000"/>
            <a:headEnd/>
            <a:tailEnd/>
          </a:ln>
        </p:spPr>
      </p:pic>
      <p:sp>
        <p:nvSpPr>
          <p:cNvPr id="16" name="Rectangle 15"/>
          <p:cNvSpPr/>
          <p:nvPr/>
        </p:nvSpPr>
        <p:spPr>
          <a:xfrm>
            <a:off x="5" y="3006545"/>
            <a:ext cx="3839256" cy="3083921"/>
          </a:xfrm>
          <a:prstGeom prst="rect">
            <a:avLst/>
          </a:prstGeom>
          <a:solidFill>
            <a:srgbClr val="000066"/>
          </a:solidFill>
          <a:ln w="25400">
            <a:solidFill>
              <a:srgbClr val="FFCC00"/>
            </a:solidFill>
          </a:ln>
        </p:spPr>
        <p:txBody>
          <a:bodyPr wrap="square">
            <a:spAutoFit/>
          </a:bodyPr>
          <a:lstStyle/>
          <a:p>
            <a:pPr marL="173038" eaLnBrk="0" fontAlgn="base" hangingPunct="0">
              <a:lnSpc>
                <a:spcPct val="90000"/>
              </a:lnSpc>
              <a:spcBef>
                <a:spcPct val="50000"/>
              </a:spcBef>
              <a:spcAft>
                <a:spcPct val="0"/>
              </a:spcAft>
              <a:buClr>
                <a:srgbClr val="D90040"/>
              </a:buClr>
              <a:buSzPct val="80000"/>
              <a:buFont typeface="Wingdings" pitchFamily="-109" charset="2"/>
              <a:buNone/>
            </a:pPr>
            <a:r>
              <a:rPr lang="en-GB" dirty="0" smtClean="0">
                <a:solidFill>
                  <a:schemeClr val="bg1"/>
                </a:solidFill>
              </a:rPr>
              <a:t>“We </a:t>
            </a:r>
            <a:r>
              <a:rPr lang="en-GB" dirty="0">
                <a:solidFill>
                  <a:schemeClr val="bg1"/>
                </a:solidFill>
              </a:rPr>
              <a:t>initially stated that Sudan’s outage began at 12:47 UTC because that was when virtually all Sudanese routed networks were withdrawn from the global routing table. However, once we plotted our active measurement data, we observed traffic into Sudan dropping off dramatically 2.5 hours earlier at 10:23 </a:t>
            </a:r>
            <a:r>
              <a:rPr lang="en-GB" dirty="0" smtClean="0">
                <a:solidFill>
                  <a:schemeClr val="bg1"/>
                </a:solidFill>
              </a:rPr>
              <a:t>UTC”</a:t>
            </a:r>
            <a:r>
              <a:rPr lang="en-US" b="1" i="1" dirty="0">
                <a:solidFill>
                  <a:srgbClr val="FFFFFF"/>
                </a:solidFill>
              </a:rPr>
              <a:t/>
            </a:r>
            <a:br>
              <a:rPr lang="en-US" b="1" i="1" dirty="0">
                <a:solidFill>
                  <a:srgbClr val="FFFFFF"/>
                </a:solidFill>
              </a:rPr>
            </a:br>
            <a:r>
              <a:rPr lang="en-US" b="1" i="1" dirty="0" smtClean="0">
                <a:solidFill>
                  <a:srgbClr val="FFFFFF"/>
                </a:solidFill>
                <a:sym typeface="Symbol"/>
              </a:rPr>
              <a:t></a:t>
            </a:r>
            <a:r>
              <a:rPr lang="en-US" b="1" i="1" dirty="0" err="1" smtClean="0">
                <a:solidFill>
                  <a:srgbClr val="FFCC00"/>
                </a:solidFill>
              </a:rPr>
              <a:t>Renesys</a:t>
            </a:r>
            <a:endParaRPr lang="en-US" b="1" dirty="0">
              <a:solidFill>
                <a:srgbClr val="FFCC00"/>
              </a:solidFill>
            </a:endParaRPr>
          </a:p>
        </p:txBody>
      </p:sp>
      <p:sp>
        <p:nvSpPr>
          <p:cNvPr id="9" name="Text Box 4"/>
          <p:cNvSpPr txBox="1">
            <a:spLocks noChangeArrowheads="1"/>
          </p:cNvSpPr>
          <p:nvPr/>
        </p:nvSpPr>
        <p:spPr bwMode="auto">
          <a:xfrm>
            <a:off x="115215" y="1815990"/>
            <a:ext cx="1496550" cy="794064"/>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400" b="1" kern="0" dirty="0" smtClean="0">
                <a:solidFill>
                  <a:srgbClr val="FFFFFF"/>
                </a:solidFill>
                <a:cs typeface="Arial" charset="0"/>
              </a:rPr>
              <a:t>Sept 25 2013</a:t>
            </a:r>
            <a:endParaRPr lang="en-US" b="1" dirty="0">
              <a:solidFill>
                <a:srgbClr val="FFFFFF"/>
              </a:solidFill>
              <a:latin typeface="Verdana" pitchFamily="34" charset="0"/>
              <a:cs typeface="Arial" charset="0"/>
            </a:endParaRPr>
          </a:p>
        </p:txBody>
      </p:sp>
      <p:pic>
        <p:nvPicPr>
          <p:cNvPr id="1026" name="Picture 2" descr="https://confluence.slac.stanford.edu/download/attachments/146707338/Screen%20Shot%202014-02-02%20at%208.37.34%20PM.png?version=1&amp;modificationDate=1391402315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258" y="947952"/>
            <a:ext cx="5952775" cy="35542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6"/>
          <p:cNvSpPr txBox="1">
            <a:spLocks noChangeArrowheads="1"/>
          </p:cNvSpPr>
          <p:nvPr/>
        </p:nvSpPr>
        <p:spPr bwMode="auto">
          <a:xfrm>
            <a:off x="850497" y="6372184"/>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dirty="0">
                <a:solidFill>
                  <a:srgbClr val="000066"/>
                </a:solidFill>
                <a:latin typeface="Verdana" pitchFamily="34" charset="0"/>
              </a:rPr>
              <a:t>R. Cottrell</a:t>
            </a:r>
            <a:endParaRPr lang="en-US" b="1" i="1" dirty="0">
              <a:solidFill>
                <a:srgbClr val="800000"/>
              </a:solidFill>
              <a:latin typeface="Verdana" pitchFamily="34" charset="0"/>
            </a:endParaRPr>
          </a:p>
        </p:txBody>
      </p:sp>
      <p:pic>
        <p:nvPicPr>
          <p:cNvPr id="3" name="Picture 2"/>
          <p:cNvPicPr>
            <a:picLocks noChangeAspect="1"/>
          </p:cNvPicPr>
          <p:nvPr/>
        </p:nvPicPr>
        <p:blipFill>
          <a:blip r:embed="rId5"/>
          <a:stretch>
            <a:fillRect/>
          </a:stretch>
        </p:blipFill>
        <p:spPr>
          <a:xfrm>
            <a:off x="1681900" y="959758"/>
            <a:ext cx="2080548" cy="2049495"/>
          </a:xfrm>
          <a:prstGeom prst="rect">
            <a:avLst/>
          </a:prstGeom>
        </p:spPr>
      </p:pic>
      <p:sp>
        <p:nvSpPr>
          <p:cNvPr id="4" name="Rectangular Callout 3"/>
          <p:cNvSpPr/>
          <p:nvPr/>
        </p:nvSpPr>
        <p:spPr bwMode="auto">
          <a:xfrm>
            <a:off x="6498465" y="1548905"/>
            <a:ext cx="1066800" cy="397032"/>
          </a:xfrm>
          <a:prstGeom prst="wedgeRectCallout">
            <a:avLst>
              <a:gd name="adj1" fmla="val -103932"/>
              <a:gd name="adj2" fmla="val -25791"/>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2400" b="1" i="0" u="none" strike="noStrike" cap="none" normalizeH="0" baseline="0" dirty="0" smtClean="0">
                <a:ln>
                  <a:noFill/>
                </a:ln>
                <a:solidFill>
                  <a:srgbClr val="3912C8"/>
                </a:solidFill>
                <a:effectLst/>
                <a:latin typeface="Tahoma" pitchFamily="34" charset="0"/>
              </a:rPr>
              <a:t>Loss</a:t>
            </a:r>
          </a:p>
        </p:txBody>
      </p:sp>
      <p:sp>
        <p:nvSpPr>
          <p:cNvPr id="12" name="Rectangular Callout 11"/>
          <p:cNvSpPr/>
          <p:nvPr/>
        </p:nvSpPr>
        <p:spPr bwMode="auto">
          <a:xfrm>
            <a:off x="4648200" y="3032933"/>
            <a:ext cx="914400" cy="397032"/>
          </a:xfrm>
          <a:prstGeom prst="wedgeRectCallout">
            <a:avLst>
              <a:gd name="adj1" fmla="val 73251"/>
              <a:gd name="adj2" fmla="val -48498"/>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2400" b="1" i="0" u="none" strike="noStrike" cap="none" normalizeH="0" baseline="0" dirty="0" smtClean="0">
                <a:ln>
                  <a:noFill/>
                </a:ln>
                <a:solidFill>
                  <a:srgbClr val="FF0000"/>
                </a:solidFill>
                <a:effectLst/>
                <a:latin typeface="Tahoma" pitchFamily="34" charset="0"/>
              </a:rPr>
              <a:t>RTT</a:t>
            </a:r>
          </a:p>
        </p:txBody>
      </p:sp>
      <p:sp>
        <p:nvSpPr>
          <p:cNvPr id="6" name="TextBox 5"/>
          <p:cNvSpPr txBox="1"/>
          <p:nvPr/>
        </p:nvSpPr>
        <p:spPr>
          <a:xfrm>
            <a:off x="4636973" y="4826675"/>
            <a:ext cx="5181600" cy="2031325"/>
          </a:xfrm>
          <a:prstGeom prst="rect">
            <a:avLst/>
          </a:prstGeom>
          <a:solidFill>
            <a:srgbClr val="FFFF00"/>
          </a:solidFill>
        </p:spPr>
        <p:txBody>
          <a:bodyPr wrap="square" rtlCol="0">
            <a:spAutoFit/>
          </a:bodyPr>
          <a:lstStyle/>
          <a:p>
            <a:r>
              <a:rPr lang="en-US" dirty="0"/>
              <a:t>The </a:t>
            </a:r>
            <a:r>
              <a:rPr lang="en-US" dirty="0" smtClean="0"/>
              <a:t>initial loss </a:t>
            </a:r>
            <a:r>
              <a:rPr lang="en-US" dirty="0"/>
              <a:t>of connectivity (RTT=unknown=0, loss=100%) is seen between 8:00 and 8:30am September 25th GMT, there is a  recovery between 9:00 and 10:15, and then a further loss of connectivity until 13:00. The drops in minimum RTT from ~280ms to ~230ms is probably due to the use of an alternate route. </a:t>
            </a:r>
          </a:p>
        </p:txBody>
      </p:sp>
      <p:cxnSp>
        <p:nvCxnSpPr>
          <p:cNvPr id="8" name="Straight Arrow Connector 7"/>
          <p:cNvCxnSpPr/>
          <p:nvPr/>
        </p:nvCxnSpPr>
        <p:spPr bwMode="auto">
          <a:xfrm flipV="1">
            <a:off x="5791200" y="3429965"/>
            <a:ext cx="1" cy="1523035"/>
          </a:xfrm>
          <a:prstGeom prst="straightConnector1">
            <a:avLst/>
          </a:prstGeom>
          <a:solidFill>
            <a:schemeClr val="accent1"/>
          </a:solidFill>
          <a:ln w="19050" cap="flat" cmpd="sng" algn="ctr">
            <a:solidFill>
              <a:srgbClr val="008000"/>
            </a:solidFill>
            <a:prstDash val="solid"/>
            <a:round/>
            <a:headEnd type="none" w="med" len="med"/>
            <a:tailEnd type="arrow"/>
          </a:ln>
          <a:effectLst/>
        </p:spPr>
      </p:cxnSp>
      <p:cxnSp>
        <p:nvCxnSpPr>
          <p:cNvPr id="11" name="Straight Arrow Connector 10"/>
          <p:cNvCxnSpPr/>
          <p:nvPr/>
        </p:nvCxnSpPr>
        <p:spPr bwMode="auto">
          <a:xfrm flipH="1" flipV="1">
            <a:off x="6705601" y="3231449"/>
            <a:ext cx="1295399" cy="2859018"/>
          </a:xfrm>
          <a:prstGeom prst="straightConnector1">
            <a:avLst/>
          </a:prstGeom>
          <a:solidFill>
            <a:schemeClr val="accent1"/>
          </a:solidFill>
          <a:ln w="19050" cap="flat" cmpd="sng" algn="ctr">
            <a:solidFill>
              <a:srgbClr val="008000"/>
            </a:solidFill>
            <a:prstDash val="solid"/>
            <a:round/>
            <a:headEnd type="none" w="med" len="med"/>
            <a:tailEnd type="arrow"/>
          </a:ln>
          <a:effectLst/>
        </p:spPr>
      </p:cxnSp>
      <p:cxnSp>
        <p:nvCxnSpPr>
          <p:cNvPr id="14" name="Straight Arrow Connector 13"/>
          <p:cNvCxnSpPr/>
          <p:nvPr/>
        </p:nvCxnSpPr>
        <p:spPr bwMode="auto">
          <a:xfrm flipH="1" flipV="1">
            <a:off x="6019800" y="3231450"/>
            <a:ext cx="1981200" cy="2859017"/>
          </a:xfrm>
          <a:prstGeom prst="straightConnector1">
            <a:avLst/>
          </a:prstGeom>
          <a:solidFill>
            <a:schemeClr val="accent1"/>
          </a:solidFill>
          <a:ln w="19050" cap="flat" cmpd="sng" algn="ctr">
            <a:solidFill>
              <a:srgbClr val="008000"/>
            </a:solidFill>
            <a:prstDash val="solid"/>
            <a:round/>
            <a:headEnd type="none" w="med" len="med"/>
            <a:tailEnd type="arrow"/>
          </a:ln>
          <a:effectLst/>
        </p:spPr>
      </p:cxnSp>
      <p:sp>
        <p:nvSpPr>
          <p:cNvPr id="22" name="TextBox 21"/>
          <p:cNvSpPr txBox="1"/>
          <p:nvPr/>
        </p:nvSpPr>
        <p:spPr>
          <a:xfrm rot="16200000">
            <a:off x="9035815" y="1839236"/>
            <a:ext cx="1402364" cy="369332"/>
          </a:xfrm>
          <a:prstGeom prst="rect">
            <a:avLst/>
          </a:prstGeom>
          <a:solidFill>
            <a:schemeClr val="bg1"/>
          </a:solidFill>
        </p:spPr>
        <p:txBody>
          <a:bodyPr wrap="square" rtlCol="0">
            <a:spAutoFit/>
          </a:bodyPr>
          <a:lstStyle/>
          <a:p>
            <a:pPr algn="r"/>
            <a:r>
              <a:rPr lang="en-US" dirty="0" smtClean="0">
                <a:solidFill>
                  <a:srgbClr val="7030A0"/>
                </a:solidFill>
              </a:rPr>
              <a:t>Loss %</a:t>
            </a:r>
            <a:endParaRPr lang="en-US" dirty="0">
              <a:solidFill>
                <a:srgbClr val="7030A0"/>
              </a:solidFill>
            </a:endParaRPr>
          </a:p>
        </p:txBody>
      </p:sp>
      <p:sp>
        <p:nvSpPr>
          <p:cNvPr id="25" name="TextBox 24"/>
          <p:cNvSpPr txBox="1"/>
          <p:nvPr/>
        </p:nvSpPr>
        <p:spPr>
          <a:xfrm rot="16200000">
            <a:off x="3448449" y="2774657"/>
            <a:ext cx="1150956" cy="369332"/>
          </a:xfrm>
          <a:prstGeom prst="rect">
            <a:avLst/>
          </a:prstGeom>
          <a:solidFill>
            <a:schemeClr val="bg1"/>
          </a:solidFill>
        </p:spPr>
        <p:txBody>
          <a:bodyPr wrap="none" rtlCol="0">
            <a:spAutoFit/>
          </a:bodyPr>
          <a:lstStyle/>
          <a:p>
            <a:r>
              <a:rPr lang="en-US" dirty="0" smtClean="0">
                <a:solidFill>
                  <a:srgbClr val="FF0000"/>
                </a:solidFill>
              </a:rPr>
              <a:t>RTT (</a:t>
            </a:r>
            <a:r>
              <a:rPr lang="en-US" dirty="0" err="1" smtClean="0">
                <a:solidFill>
                  <a:srgbClr val="FF0000"/>
                </a:solidFill>
              </a:rPr>
              <a:t>ms</a:t>
            </a:r>
            <a:r>
              <a:rPr lang="en-US" dirty="0" smtClean="0">
                <a:solidFill>
                  <a:srgbClr val="FF0000"/>
                </a:solidFill>
              </a:rPr>
              <a:t>)</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88576" y="0"/>
            <a:ext cx="8026644" cy="947952"/>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3200" b="1" kern="0" dirty="0" smtClean="0">
                <a:solidFill>
                  <a:srgbClr val="FFCC00"/>
                </a:solidFill>
                <a:cs typeface="Arial" charset="0"/>
              </a:rPr>
              <a:t>Syria went offline</a:t>
            </a:r>
            <a:endParaRPr lang="en-US" sz="3200" b="1" kern="0" dirty="0">
              <a:solidFill>
                <a:srgbClr val="FFCC00"/>
              </a:solidFill>
              <a:cs typeface="Arial" charset="0"/>
            </a:endParaRPr>
          </a:p>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400" b="1" kern="0" dirty="0">
                <a:solidFill>
                  <a:srgbClr val="FFFFFF"/>
                </a:solidFill>
                <a:cs typeface="Arial" charset="0"/>
              </a:rPr>
              <a:t>Monitored: </a:t>
            </a:r>
            <a:r>
              <a:rPr lang="en-GB" dirty="0">
                <a:solidFill>
                  <a:schemeClr val="bg1"/>
                </a:solidFill>
              </a:rPr>
              <a:t>www.inet.sy, www.thawraonline.sy</a:t>
            </a:r>
            <a:endParaRPr lang="en-US" dirty="0">
              <a:solidFill>
                <a:schemeClr val="bg1"/>
              </a:solidFill>
            </a:endParaRPr>
          </a:p>
        </p:txBody>
      </p:sp>
      <p:pic>
        <p:nvPicPr>
          <p:cNvPr id="31" name="Picture 30"/>
          <p:cNvPicPr>
            <a:picLocks noChangeAspect="1" noChangeArrowheads="1"/>
          </p:cNvPicPr>
          <p:nvPr/>
        </p:nvPicPr>
        <p:blipFill>
          <a:blip r:embed="rId3" cstate="print"/>
          <a:srcRect/>
          <a:stretch>
            <a:fillRect/>
          </a:stretch>
        </p:blipFill>
        <p:spPr bwMode="auto">
          <a:xfrm>
            <a:off x="421241" y="855865"/>
            <a:ext cx="960125" cy="491234"/>
          </a:xfrm>
          <a:prstGeom prst="rect">
            <a:avLst/>
          </a:prstGeom>
          <a:noFill/>
          <a:ln w="9525">
            <a:noFill/>
            <a:miter lim="800000"/>
            <a:headEnd/>
            <a:tailEnd/>
          </a:ln>
        </p:spPr>
      </p:pic>
      <p:sp>
        <p:nvSpPr>
          <p:cNvPr id="15" name="Text Box 6"/>
          <p:cNvSpPr txBox="1">
            <a:spLocks noChangeArrowheads="1"/>
          </p:cNvSpPr>
          <p:nvPr/>
        </p:nvSpPr>
        <p:spPr bwMode="auto">
          <a:xfrm>
            <a:off x="8218321" y="2319271"/>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a:solidFill>
                  <a:srgbClr val="000066"/>
                </a:solidFill>
                <a:latin typeface="Verdana" pitchFamily="34" charset="0"/>
              </a:rPr>
              <a:t>R. Cottrell</a:t>
            </a:r>
            <a:endParaRPr lang="en-US" b="1" i="1">
              <a:solidFill>
                <a:srgbClr val="800000"/>
              </a:solidFill>
              <a:latin typeface="Verdana" pitchFamily="34" charset="0"/>
            </a:endParaRPr>
          </a:p>
        </p:txBody>
      </p:sp>
      <p:sp>
        <p:nvSpPr>
          <p:cNvPr id="16" name="Rectangle 15"/>
          <p:cNvSpPr/>
          <p:nvPr/>
        </p:nvSpPr>
        <p:spPr>
          <a:xfrm>
            <a:off x="29540" y="2829778"/>
            <a:ext cx="3839256" cy="1837426"/>
          </a:xfrm>
          <a:prstGeom prst="rect">
            <a:avLst/>
          </a:prstGeom>
          <a:solidFill>
            <a:srgbClr val="000066"/>
          </a:solidFill>
          <a:ln w="25400">
            <a:solidFill>
              <a:srgbClr val="FFCC00"/>
            </a:solidFill>
          </a:ln>
        </p:spPr>
        <p:txBody>
          <a:bodyPr wrap="square">
            <a:spAutoFit/>
          </a:bodyPr>
          <a:lstStyle/>
          <a:p>
            <a:pPr marL="173038" eaLnBrk="0" fontAlgn="base" hangingPunct="0">
              <a:lnSpc>
                <a:spcPct val="90000"/>
              </a:lnSpc>
              <a:spcBef>
                <a:spcPct val="50000"/>
              </a:spcBef>
              <a:spcAft>
                <a:spcPct val="0"/>
              </a:spcAft>
              <a:buClr>
                <a:srgbClr val="D90040"/>
              </a:buClr>
              <a:buSzPct val="80000"/>
              <a:buFont typeface="Wingdings" pitchFamily="-109" charset="2"/>
              <a:buNone/>
            </a:pPr>
            <a:r>
              <a:rPr lang="en-GB" dirty="0" smtClean="0">
                <a:solidFill>
                  <a:schemeClr val="bg1"/>
                </a:solidFill>
              </a:rPr>
              <a:t>“Internet </a:t>
            </a:r>
            <a:r>
              <a:rPr lang="en-GB" dirty="0">
                <a:solidFill>
                  <a:schemeClr val="bg1"/>
                </a:solidFill>
              </a:rPr>
              <a:t>in Syria has been restored on Wednesday at 14:13 UTC. The country went offline on Tuesday at around 18:45 UTC as Internet connectivity was completely cut across the nation</a:t>
            </a:r>
            <a:r>
              <a:rPr lang="en-GB" dirty="0" smtClean="0">
                <a:solidFill>
                  <a:schemeClr val="bg1"/>
                </a:solidFill>
              </a:rPr>
              <a:t>.”</a:t>
            </a:r>
            <a:r>
              <a:rPr lang="en-US" b="1" i="1" dirty="0">
                <a:solidFill>
                  <a:srgbClr val="FFFFFF"/>
                </a:solidFill>
              </a:rPr>
              <a:t/>
            </a:r>
            <a:br>
              <a:rPr lang="en-US" b="1" i="1" dirty="0">
                <a:solidFill>
                  <a:srgbClr val="FFFFFF"/>
                </a:solidFill>
              </a:rPr>
            </a:br>
            <a:r>
              <a:rPr lang="en-US" b="1" i="1" dirty="0" smtClean="0">
                <a:solidFill>
                  <a:srgbClr val="FFFFFF"/>
                </a:solidFill>
                <a:sym typeface="Symbol"/>
              </a:rPr>
              <a:t></a:t>
            </a:r>
            <a:r>
              <a:rPr lang="en-US" b="1" i="1" dirty="0" smtClean="0">
                <a:solidFill>
                  <a:srgbClr val="FFCC00"/>
                </a:solidFill>
              </a:rPr>
              <a:t>The Next Web</a:t>
            </a:r>
            <a:endParaRPr lang="en-US" b="1" dirty="0">
              <a:solidFill>
                <a:srgbClr val="FFCC00"/>
              </a:solidFill>
            </a:endParaRPr>
          </a:p>
        </p:txBody>
      </p:sp>
      <p:sp>
        <p:nvSpPr>
          <p:cNvPr id="10" name="Text Box 4"/>
          <p:cNvSpPr txBox="1">
            <a:spLocks noChangeArrowheads="1"/>
          </p:cNvSpPr>
          <p:nvPr/>
        </p:nvSpPr>
        <p:spPr bwMode="auto">
          <a:xfrm>
            <a:off x="115215" y="1515974"/>
            <a:ext cx="1496550" cy="830997"/>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400" b="1" kern="0" dirty="0" smtClean="0">
                <a:solidFill>
                  <a:srgbClr val="FFFFFF"/>
                </a:solidFill>
                <a:cs typeface="Arial" charset="0"/>
              </a:rPr>
              <a:t>May 7-8</a:t>
            </a:r>
          </a:p>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400" b="1" kern="0" dirty="0" smtClean="0">
                <a:solidFill>
                  <a:srgbClr val="FFFFFF"/>
                </a:solidFill>
                <a:latin typeface="Verdana" pitchFamily="34" charset="0"/>
                <a:cs typeface="Arial" charset="0"/>
              </a:rPr>
              <a:t>2013</a:t>
            </a:r>
            <a:endParaRPr lang="en-US" b="1" dirty="0">
              <a:solidFill>
                <a:srgbClr val="FFFFFF"/>
              </a:solidFill>
              <a:latin typeface="Verdana" pitchFamily="34" charset="0"/>
              <a:cs typeface="Arial" charset="0"/>
            </a:endParaRPr>
          </a:p>
        </p:txBody>
      </p:sp>
      <p:pic>
        <p:nvPicPr>
          <p:cNvPr id="1026" name="Picture 2" descr="https://confluence.slac.stanford.edu/download/attachments/138776817/syria-may13.png?version=1&amp;modificationDate=1368491571000&amp;api=v2"/>
          <p:cNvPicPr>
            <a:picLocks noChangeAspect="1" noChangeArrowheads="1"/>
          </p:cNvPicPr>
          <p:nvPr/>
        </p:nvPicPr>
        <p:blipFill rotWithShape="1">
          <a:blip r:embed="rId4">
            <a:extLst>
              <a:ext uri="{28A0092B-C50C-407E-A947-70E740481C1C}">
                <a14:useLocalDpi xmlns:a14="http://schemas.microsoft.com/office/drawing/2010/main" val="0"/>
              </a:ext>
            </a:extLst>
          </a:blip>
          <a:srcRect t="51479"/>
          <a:stretch/>
        </p:blipFill>
        <p:spPr bwMode="auto">
          <a:xfrm>
            <a:off x="4013685" y="3222361"/>
            <a:ext cx="5885482" cy="23258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688576" y="947952"/>
            <a:ext cx="2037023" cy="1712951"/>
          </a:xfrm>
          <a:prstGeom prst="rect">
            <a:avLst/>
          </a:prstGeom>
        </p:spPr>
      </p:pic>
      <p:sp>
        <p:nvSpPr>
          <p:cNvPr id="7" name="TextBox 6"/>
          <p:cNvSpPr txBox="1"/>
          <p:nvPr/>
        </p:nvSpPr>
        <p:spPr>
          <a:xfrm>
            <a:off x="4191001" y="1219199"/>
            <a:ext cx="5334000" cy="923330"/>
          </a:xfrm>
          <a:prstGeom prst="rect">
            <a:avLst/>
          </a:prstGeom>
          <a:solidFill>
            <a:srgbClr val="FFFF00"/>
          </a:solidFill>
        </p:spPr>
        <p:txBody>
          <a:bodyPr wrap="square" rtlCol="0">
            <a:spAutoFit/>
          </a:bodyPr>
          <a:lstStyle/>
          <a:p>
            <a:r>
              <a:rPr lang="en-US" dirty="0" err="1" smtClean="0"/>
              <a:t>PingER</a:t>
            </a:r>
            <a:r>
              <a:rPr lang="en-US" dirty="0" smtClean="0"/>
              <a:t> Measurements from SLAC to 2 hosts in Syria showed both not responding from 18:37 May 7, 2013 to 13:37 May 8, 2013</a:t>
            </a:r>
            <a:endParaRPr lang="en-US" dirty="0"/>
          </a:p>
        </p:txBody>
      </p:sp>
      <p:sp>
        <p:nvSpPr>
          <p:cNvPr id="8" name="TextBox 7"/>
          <p:cNvSpPr txBox="1"/>
          <p:nvPr/>
        </p:nvSpPr>
        <p:spPr>
          <a:xfrm>
            <a:off x="7327449" y="3525188"/>
            <a:ext cx="2326342" cy="369332"/>
          </a:xfrm>
          <a:prstGeom prst="rect">
            <a:avLst/>
          </a:prstGeom>
          <a:noFill/>
        </p:spPr>
        <p:txBody>
          <a:bodyPr wrap="none" rtlCol="0">
            <a:spAutoFit/>
          </a:bodyPr>
          <a:lstStyle/>
          <a:p>
            <a:r>
              <a:rPr lang="en-US" dirty="0" smtClean="0"/>
              <a:t>SLAC to www.inet.sy</a:t>
            </a:r>
            <a:endParaRPr lang="en-US" dirty="0"/>
          </a:p>
        </p:txBody>
      </p:sp>
      <p:sp>
        <p:nvSpPr>
          <p:cNvPr id="17" name="TextBox 16"/>
          <p:cNvSpPr txBox="1"/>
          <p:nvPr/>
        </p:nvSpPr>
        <p:spPr>
          <a:xfrm>
            <a:off x="6631983" y="4575065"/>
            <a:ext cx="3262496" cy="369332"/>
          </a:xfrm>
          <a:prstGeom prst="rect">
            <a:avLst/>
          </a:prstGeom>
          <a:noFill/>
        </p:spPr>
        <p:txBody>
          <a:bodyPr wrap="none" rtlCol="0">
            <a:spAutoFit/>
          </a:bodyPr>
          <a:lstStyle/>
          <a:p>
            <a:r>
              <a:rPr lang="en-US" dirty="0" smtClean="0"/>
              <a:t>SLAC to www.thawraonline.sy</a:t>
            </a:r>
            <a:endParaRPr lang="en-US" dirty="0"/>
          </a:p>
        </p:txBody>
      </p:sp>
      <p:sp>
        <p:nvSpPr>
          <p:cNvPr id="9" name="Left Brace 8"/>
          <p:cNvSpPr/>
          <p:nvPr/>
        </p:nvSpPr>
        <p:spPr bwMode="auto">
          <a:xfrm rot="5400000">
            <a:off x="5879759" y="2648730"/>
            <a:ext cx="343617" cy="803644"/>
          </a:xfrm>
          <a:prstGeom prst="leftBrace">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cxnSp>
        <p:nvCxnSpPr>
          <p:cNvPr id="12" name="Straight Arrow Connector 11"/>
          <p:cNvCxnSpPr>
            <a:endCxn id="9" idx="1"/>
          </p:cNvCxnSpPr>
          <p:nvPr/>
        </p:nvCxnSpPr>
        <p:spPr bwMode="auto">
          <a:xfrm flipH="1">
            <a:off x="6051568" y="2103892"/>
            <a:ext cx="1275881" cy="774852"/>
          </a:xfrm>
          <a:prstGeom prst="straightConnector1">
            <a:avLst/>
          </a:prstGeom>
          <a:solidFill>
            <a:schemeClr val="accent1"/>
          </a:solidFill>
          <a:ln w="19050" cap="flat" cmpd="sng" algn="ctr">
            <a:solidFill>
              <a:srgbClr val="008000"/>
            </a:solidFill>
            <a:prstDash val="solid"/>
            <a:round/>
            <a:headEnd type="none" w="med" len="med"/>
            <a:tailEnd type="arrow"/>
          </a:ln>
          <a:effectLst/>
        </p:spPr>
      </p:cxnSp>
      <p:sp>
        <p:nvSpPr>
          <p:cNvPr id="13" name="TextBox 12"/>
          <p:cNvSpPr txBox="1"/>
          <p:nvPr/>
        </p:nvSpPr>
        <p:spPr>
          <a:xfrm>
            <a:off x="4139485" y="3907662"/>
            <a:ext cx="312906" cy="369332"/>
          </a:xfrm>
          <a:prstGeom prst="rect">
            <a:avLst/>
          </a:prstGeom>
          <a:solidFill>
            <a:schemeClr val="bg1"/>
          </a:solidFill>
        </p:spPr>
        <p:txBody>
          <a:bodyPr wrap="none" rtlCol="0">
            <a:spAutoFit/>
          </a:bodyPr>
          <a:lstStyle/>
          <a:p>
            <a:r>
              <a:rPr lang="en-US" dirty="0"/>
              <a:t>0</a:t>
            </a:r>
          </a:p>
        </p:txBody>
      </p:sp>
      <p:sp>
        <p:nvSpPr>
          <p:cNvPr id="22" name="TextBox 21"/>
          <p:cNvSpPr txBox="1"/>
          <p:nvPr/>
        </p:nvSpPr>
        <p:spPr>
          <a:xfrm>
            <a:off x="4105975" y="3525188"/>
            <a:ext cx="312906" cy="369332"/>
          </a:xfrm>
          <a:prstGeom prst="rect">
            <a:avLst/>
          </a:prstGeom>
          <a:solidFill>
            <a:schemeClr val="bg1"/>
          </a:solidFill>
        </p:spPr>
        <p:txBody>
          <a:bodyPr wrap="none" rtlCol="0">
            <a:spAutoFit/>
          </a:bodyPr>
          <a:lstStyle/>
          <a:p>
            <a:r>
              <a:rPr lang="en-US" dirty="0" smtClean="0"/>
              <a:t>1</a:t>
            </a:r>
            <a:endParaRPr lang="en-US" dirty="0"/>
          </a:p>
        </p:txBody>
      </p:sp>
      <p:sp>
        <p:nvSpPr>
          <p:cNvPr id="14" name="TextBox 13"/>
          <p:cNvSpPr txBox="1"/>
          <p:nvPr/>
        </p:nvSpPr>
        <p:spPr>
          <a:xfrm rot="16200000">
            <a:off x="3576619" y="3562433"/>
            <a:ext cx="958596" cy="369332"/>
          </a:xfrm>
          <a:prstGeom prst="rect">
            <a:avLst/>
          </a:prstGeom>
          <a:solidFill>
            <a:schemeClr val="bg1"/>
          </a:solidFill>
        </p:spPr>
        <p:txBody>
          <a:bodyPr wrap="none" rtlCol="0">
            <a:spAutoFit/>
          </a:bodyPr>
          <a:lstStyle/>
          <a:p>
            <a:r>
              <a:rPr lang="en-US" dirty="0" smtClean="0"/>
              <a:t>RTT (s)</a:t>
            </a:r>
            <a:endParaRPr lang="en-US" dirty="0"/>
          </a:p>
        </p:txBody>
      </p:sp>
      <p:sp>
        <p:nvSpPr>
          <p:cNvPr id="18" name="Rectangle 17"/>
          <p:cNvSpPr/>
          <p:nvPr/>
        </p:nvSpPr>
        <p:spPr bwMode="auto">
          <a:xfrm>
            <a:off x="4013685" y="5334000"/>
            <a:ext cx="5880794" cy="466471"/>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dirty="0" smtClean="0">
              <a:ln>
                <a:noFill/>
              </a:ln>
              <a:solidFill>
                <a:srgbClr val="3912C8"/>
              </a:solidFill>
              <a:effectLst/>
              <a:latin typeface="Tahoma" pitchFamily="34" charset="0"/>
            </a:endParaRPr>
          </a:p>
        </p:txBody>
      </p:sp>
      <p:sp>
        <p:nvSpPr>
          <p:cNvPr id="20" name="TextBox 19"/>
          <p:cNvSpPr txBox="1"/>
          <p:nvPr/>
        </p:nvSpPr>
        <p:spPr>
          <a:xfrm>
            <a:off x="4837089" y="5282835"/>
            <a:ext cx="813043" cy="369332"/>
          </a:xfrm>
          <a:prstGeom prst="rect">
            <a:avLst/>
          </a:prstGeom>
          <a:noFill/>
        </p:spPr>
        <p:txBody>
          <a:bodyPr wrap="none" rtlCol="0">
            <a:spAutoFit/>
          </a:bodyPr>
          <a:lstStyle/>
          <a:p>
            <a:r>
              <a:rPr lang="en-US" dirty="0" smtClean="0"/>
              <a:t>May 7</a:t>
            </a:r>
            <a:endParaRPr lang="en-US" dirty="0"/>
          </a:p>
        </p:txBody>
      </p:sp>
      <p:sp>
        <p:nvSpPr>
          <p:cNvPr id="26" name="TextBox 25"/>
          <p:cNvSpPr txBox="1"/>
          <p:nvPr/>
        </p:nvSpPr>
        <p:spPr>
          <a:xfrm>
            <a:off x="5611146" y="5289470"/>
            <a:ext cx="813043" cy="369332"/>
          </a:xfrm>
          <a:prstGeom prst="rect">
            <a:avLst/>
          </a:prstGeom>
          <a:noFill/>
        </p:spPr>
        <p:txBody>
          <a:bodyPr wrap="none" rtlCol="0">
            <a:spAutoFit/>
          </a:bodyPr>
          <a:lstStyle/>
          <a:p>
            <a:r>
              <a:rPr lang="en-US" dirty="0" smtClean="0"/>
              <a:t>May 8</a:t>
            </a:r>
            <a:endParaRPr lang="en-US" dirty="0"/>
          </a:p>
        </p:txBody>
      </p:sp>
      <p:sp>
        <p:nvSpPr>
          <p:cNvPr id="27" name="TextBox 26"/>
          <p:cNvSpPr txBox="1"/>
          <p:nvPr/>
        </p:nvSpPr>
        <p:spPr>
          <a:xfrm>
            <a:off x="6359445" y="5283226"/>
            <a:ext cx="813043" cy="369332"/>
          </a:xfrm>
          <a:prstGeom prst="rect">
            <a:avLst/>
          </a:prstGeom>
          <a:noFill/>
        </p:spPr>
        <p:txBody>
          <a:bodyPr wrap="none" rtlCol="0">
            <a:spAutoFit/>
          </a:bodyPr>
          <a:lstStyle/>
          <a:p>
            <a:r>
              <a:rPr lang="en-US" dirty="0" smtClean="0"/>
              <a:t>May 9</a:t>
            </a:r>
            <a:endParaRPr lang="en-US" dirty="0"/>
          </a:p>
        </p:txBody>
      </p:sp>
      <p:sp>
        <p:nvSpPr>
          <p:cNvPr id="23" name="TextBox 22"/>
          <p:cNvSpPr txBox="1"/>
          <p:nvPr/>
        </p:nvSpPr>
        <p:spPr>
          <a:xfrm>
            <a:off x="4266882" y="5543004"/>
            <a:ext cx="4870051" cy="646331"/>
          </a:xfrm>
          <a:prstGeom prst="rect">
            <a:avLst/>
          </a:prstGeom>
          <a:noFill/>
        </p:spPr>
        <p:txBody>
          <a:bodyPr wrap="none" rtlCol="0">
            <a:spAutoFit/>
          </a:bodyPr>
          <a:lstStyle/>
          <a:p>
            <a:r>
              <a:rPr lang="en-US" dirty="0" smtClean="0"/>
              <a:t>Blue line = </a:t>
            </a:r>
            <a:r>
              <a:rPr lang="en-US" dirty="0" err="1" smtClean="0"/>
              <a:t>Avg</a:t>
            </a:r>
            <a:r>
              <a:rPr lang="en-US" dirty="0" smtClean="0"/>
              <a:t> RTT, Background color = Loss</a:t>
            </a:r>
          </a:p>
          <a:p>
            <a:endParaRPr lang="en-US" dirty="0"/>
          </a:p>
        </p:txBody>
      </p:sp>
      <p:sp>
        <p:nvSpPr>
          <p:cNvPr id="24" name="Rectangle 23"/>
          <p:cNvSpPr/>
          <p:nvPr/>
        </p:nvSpPr>
        <p:spPr bwMode="auto">
          <a:xfrm>
            <a:off x="4418881" y="5899326"/>
            <a:ext cx="152759" cy="203306"/>
          </a:xfrm>
          <a:prstGeom prst="rect">
            <a:avLst/>
          </a:prstGeom>
          <a:solidFill>
            <a:srgbClr val="A0F3FE"/>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25" name="TextBox 24"/>
          <p:cNvSpPr txBox="1"/>
          <p:nvPr/>
        </p:nvSpPr>
        <p:spPr>
          <a:xfrm>
            <a:off x="4522625" y="5825959"/>
            <a:ext cx="954107" cy="369332"/>
          </a:xfrm>
          <a:prstGeom prst="rect">
            <a:avLst/>
          </a:prstGeom>
          <a:noFill/>
        </p:spPr>
        <p:txBody>
          <a:bodyPr wrap="none" rtlCol="0">
            <a:spAutoFit/>
          </a:bodyPr>
          <a:lstStyle/>
          <a:p>
            <a:r>
              <a:rPr lang="en-US" dirty="0" smtClean="0"/>
              <a:t>No loss</a:t>
            </a:r>
            <a:endParaRPr lang="en-US" dirty="0"/>
          </a:p>
        </p:txBody>
      </p:sp>
      <p:sp>
        <p:nvSpPr>
          <p:cNvPr id="32" name="Rectangle 31"/>
          <p:cNvSpPr/>
          <p:nvPr/>
        </p:nvSpPr>
        <p:spPr bwMode="auto">
          <a:xfrm>
            <a:off x="5907962" y="5908972"/>
            <a:ext cx="152759" cy="203306"/>
          </a:xfrm>
          <a:prstGeom prst="rect">
            <a:avLst/>
          </a:prstGeom>
          <a:solidFill>
            <a:srgbClr val="F7FEA0"/>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33" name="TextBox 32"/>
          <p:cNvSpPr txBox="1"/>
          <p:nvPr/>
        </p:nvSpPr>
        <p:spPr>
          <a:xfrm>
            <a:off x="6002094" y="5825959"/>
            <a:ext cx="1127232" cy="369332"/>
          </a:xfrm>
          <a:prstGeom prst="rect">
            <a:avLst/>
          </a:prstGeom>
          <a:noFill/>
        </p:spPr>
        <p:txBody>
          <a:bodyPr wrap="none" rtlCol="0">
            <a:spAutoFit/>
          </a:bodyPr>
          <a:lstStyle/>
          <a:p>
            <a:r>
              <a:rPr lang="en-US" dirty="0" smtClean="0"/>
              <a:t>&lt;5% loss</a:t>
            </a:r>
            <a:endParaRPr lang="en-US" dirty="0"/>
          </a:p>
        </p:txBody>
      </p:sp>
      <p:sp>
        <p:nvSpPr>
          <p:cNvPr id="34" name="Rectangle 33"/>
          <p:cNvSpPr/>
          <p:nvPr/>
        </p:nvSpPr>
        <p:spPr bwMode="auto">
          <a:xfrm>
            <a:off x="7483724" y="5895799"/>
            <a:ext cx="152759" cy="203306"/>
          </a:xfrm>
          <a:prstGeom prst="rect">
            <a:avLst/>
          </a:prstGeom>
          <a:solidFill>
            <a:srgbClr val="FFC000"/>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35" name="TextBox 34"/>
          <p:cNvSpPr txBox="1"/>
          <p:nvPr/>
        </p:nvSpPr>
        <p:spPr>
          <a:xfrm>
            <a:off x="7599442" y="5845052"/>
            <a:ext cx="1255472" cy="369332"/>
          </a:xfrm>
          <a:prstGeom prst="rect">
            <a:avLst/>
          </a:prstGeom>
          <a:noFill/>
        </p:spPr>
        <p:txBody>
          <a:bodyPr wrap="none" rtlCol="0">
            <a:spAutoFit/>
          </a:bodyPr>
          <a:lstStyle/>
          <a:p>
            <a:r>
              <a:rPr lang="en-US" dirty="0" smtClean="0"/>
              <a:t>&lt;10% loss</a:t>
            </a:r>
            <a:endParaRPr lang="en-US" dirty="0"/>
          </a:p>
        </p:txBody>
      </p:sp>
      <p:sp>
        <p:nvSpPr>
          <p:cNvPr id="36" name="Rectangle 35"/>
          <p:cNvSpPr/>
          <p:nvPr/>
        </p:nvSpPr>
        <p:spPr bwMode="auto">
          <a:xfrm>
            <a:off x="4429612" y="6244911"/>
            <a:ext cx="152759" cy="203306"/>
          </a:xfrm>
          <a:prstGeom prst="rect">
            <a:avLst/>
          </a:prstGeom>
          <a:solidFill>
            <a:srgbClr val="FEBEF6"/>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37" name="TextBox 36"/>
          <p:cNvSpPr txBox="1"/>
          <p:nvPr/>
        </p:nvSpPr>
        <p:spPr>
          <a:xfrm>
            <a:off x="4556966" y="6189335"/>
            <a:ext cx="1255472" cy="369332"/>
          </a:xfrm>
          <a:prstGeom prst="rect">
            <a:avLst/>
          </a:prstGeom>
          <a:noFill/>
        </p:spPr>
        <p:txBody>
          <a:bodyPr wrap="none" rtlCol="0">
            <a:spAutoFit/>
          </a:bodyPr>
          <a:lstStyle/>
          <a:p>
            <a:r>
              <a:rPr lang="en-US" dirty="0" smtClean="0"/>
              <a:t>&lt;20% loss</a:t>
            </a:r>
            <a:endParaRPr lang="en-US" dirty="0"/>
          </a:p>
        </p:txBody>
      </p:sp>
      <p:sp>
        <p:nvSpPr>
          <p:cNvPr id="38" name="Rectangle 37"/>
          <p:cNvSpPr/>
          <p:nvPr/>
        </p:nvSpPr>
        <p:spPr bwMode="auto">
          <a:xfrm>
            <a:off x="5918693" y="6254557"/>
            <a:ext cx="152759" cy="203306"/>
          </a:xfrm>
          <a:prstGeom prst="rect">
            <a:avLst/>
          </a:prstGeom>
          <a:solidFill>
            <a:srgbClr val="FF33CC"/>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39" name="TextBox 38"/>
          <p:cNvSpPr txBox="1"/>
          <p:nvPr/>
        </p:nvSpPr>
        <p:spPr>
          <a:xfrm>
            <a:off x="6012825" y="6198114"/>
            <a:ext cx="1255472" cy="369332"/>
          </a:xfrm>
          <a:prstGeom prst="rect">
            <a:avLst/>
          </a:prstGeom>
          <a:noFill/>
        </p:spPr>
        <p:txBody>
          <a:bodyPr wrap="none" rtlCol="0">
            <a:spAutoFit/>
          </a:bodyPr>
          <a:lstStyle/>
          <a:p>
            <a:r>
              <a:rPr lang="en-US" dirty="0" smtClean="0"/>
              <a:t>&lt;20% loss</a:t>
            </a:r>
            <a:endParaRPr lang="en-US" dirty="0"/>
          </a:p>
        </p:txBody>
      </p:sp>
      <p:sp>
        <p:nvSpPr>
          <p:cNvPr id="40" name="Rectangle 39"/>
          <p:cNvSpPr/>
          <p:nvPr/>
        </p:nvSpPr>
        <p:spPr bwMode="auto">
          <a:xfrm>
            <a:off x="7494455" y="6241384"/>
            <a:ext cx="152759" cy="203306"/>
          </a:xfrm>
          <a:prstGeom prst="rect">
            <a:avLst/>
          </a:prstGeom>
          <a:solidFill>
            <a:srgbClr val="FF0000"/>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41" name="TextBox 40"/>
          <p:cNvSpPr txBox="1"/>
          <p:nvPr/>
        </p:nvSpPr>
        <p:spPr>
          <a:xfrm>
            <a:off x="7610173" y="6217064"/>
            <a:ext cx="1255472" cy="369332"/>
          </a:xfrm>
          <a:prstGeom prst="rect">
            <a:avLst/>
          </a:prstGeom>
          <a:noFill/>
        </p:spPr>
        <p:txBody>
          <a:bodyPr wrap="none" rtlCol="0">
            <a:spAutoFit/>
          </a:bodyPr>
          <a:lstStyle/>
          <a:p>
            <a:r>
              <a:rPr lang="en-US" dirty="0" smtClean="0"/>
              <a:t>&lt;50% loss</a:t>
            </a:r>
            <a:endParaRPr lang="en-US" dirty="0"/>
          </a:p>
        </p:txBody>
      </p:sp>
      <p:sp>
        <p:nvSpPr>
          <p:cNvPr id="42" name="Rectangle 41"/>
          <p:cNvSpPr/>
          <p:nvPr/>
        </p:nvSpPr>
        <p:spPr bwMode="auto">
          <a:xfrm>
            <a:off x="4440343" y="6603375"/>
            <a:ext cx="152759" cy="203306"/>
          </a:xfrm>
          <a:prstGeom prst="rect">
            <a:avLst/>
          </a:prstGeom>
          <a:solidFill>
            <a:schemeClr val="tx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43" name="TextBox 42"/>
          <p:cNvSpPr txBox="1"/>
          <p:nvPr/>
        </p:nvSpPr>
        <p:spPr>
          <a:xfrm>
            <a:off x="4556966" y="6530008"/>
            <a:ext cx="4269117" cy="369332"/>
          </a:xfrm>
          <a:prstGeom prst="rect">
            <a:avLst/>
          </a:prstGeom>
          <a:noFill/>
        </p:spPr>
        <p:txBody>
          <a:bodyPr wrap="none" rtlCol="0">
            <a:spAutoFit/>
          </a:bodyPr>
          <a:lstStyle/>
          <a:p>
            <a:r>
              <a:rPr lang="en-US" dirty="0" smtClean="0"/>
              <a:t>&lt;100% loss, no response, disconnected</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1"/>
          <p:cNvSpPr>
            <a:spLocks noChangeArrowheads="1"/>
          </p:cNvSpPr>
          <p:nvPr/>
        </p:nvSpPr>
        <p:spPr bwMode="auto">
          <a:xfrm>
            <a:off x="1447801" y="125471"/>
            <a:ext cx="6654410" cy="884237"/>
          </a:xfrm>
          <a:prstGeom prst="rect">
            <a:avLst/>
          </a:prstGeom>
          <a:solidFill>
            <a:srgbClr val="000066"/>
          </a:solidFill>
          <a:ln w="19050">
            <a:solidFill>
              <a:srgbClr val="FFFF99"/>
            </a:solidFill>
            <a:miter lim="800000"/>
            <a:headEnd/>
            <a:tailEnd/>
          </a:ln>
          <a:effectLst>
            <a:outerShdw dist="35921" dir="18900000" algn="ctr" rotWithShape="0">
              <a:srgbClr val="CECEFF"/>
            </a:outerShdw>
          </a:effectLst>
        </p:spPr>
        <p:txBody>
          <a:bodyPr lIns="92075" tIns="10800" rIns="92075" bIns="10800" anchor="ctr" anchorCtr="1"/>
          <a:lstStyle/>
          <a:p>
            <a:pPr algn="ctr" fontAlgn="base">
              <a:lnSpc>
                <a:spcPct val="90000"/>
              </a:lnSpc>
              <a:spcBef>
                <a:spcPct val="0"/>
              </a:spcBef>
              <a:spcAft>
                <a:spcPct val="0"/>
              </a:spcAft>
              <a:defRPr/>
            </a:pPr>
            <a:r>
              <a:rPr lang="en-US" altLang="ko-KR" sz="2400" b="1" dirty="0" smtClean="0">
                <a:solidFill>
                  <a:srgbClr val="FFCC00"/>
                </a:solidFill>
                <a:ea typeface="Gulim" pitchFamily="34" charset="-127"/>
              </a:rPr>
              <a:t>Comparison of Speedtest.net with </a:t>
            </a:r>
            <a:r>
              <a:rPr lang="en-US" altLang="ko-KR" sz="2400" b="1" dirty="0" err="1" smtClean="0">
                <a:solidFill>
                  <a:srgbClr val="FFCC00"/>
                </a:solidFill>
                <a:ea typeface="Gulim" pitchFamily="34" charset="-127"/>
              </a:rPr>
              <a:t>PingER</a:t>
            </a:r>
            <a:r>
              <a:rPr lang="en-US" altLang="ko-KR" sz="2400" b="1" dirty="0" smtClean="0">
                <a:solidFill>
                  <a:srgbClr val="FFCC00"/>
                </a:solidFill>
                <a:ea typeface="Gulim" pitchFamily="34" charset="-127"/>
              </a:rPr>
              <a:t> </a:t>
            </a:r>
            <a:r>
              <a:rPr lang="en-US" altLang="ko-KR" sz="2400" b="1" dirty="0" smtClean="0">
                <a:solidFill>
                  <a:srgbClr val="FFFFFF"/>
                </a:solidFill>
                <a:ea typeface="Gulim" pitchFamily="34" charset="-127"/>
              </a:rPr>
              <a:t>December 7 2013</a:t>
            </a:r>
            <a:endParaRPr lang="en-US" sz="2400" b="1" dirty="0">
              <a:solidFill>
                <a:srgbClr val="FFFF00"/>
              </a:solidFill>
            </a:endParaRPr>
          </a:p>
        </p:txBody>
      </p:sp>
      <p:sp>
        <p:nvSpPr>
          <p:cNvPr id="18" name="Rectangle 176"/>
          <p:cNvSpPr>
            <a:spLocks noChangeArrowheads="1"/>
          </p:cNvSpPr>
          <p:nvPr/>
        </p:nvSpPr>
        <p:spPr bwMode="auto">
          <a:xfrm>
            <a:off x="7340211" y="1117406"/>
            <a:ext cx="1524000" cy="330394"/>
          </a:xfrm>
          <a:prstGeom prst="rect">
            <a:avLst/>
          </a:prstGeom>
          <a:solidFill>
            <a:srgbClr val="000066"/>
          </a:solidFill>
          <a:ln w="22225">
            <a:solidFill>
              <a:srgbClr val="FFFE00"/>
            </a:solidFill>
            <a:miter lim="800000"/>
            <a:headEnd/>
            <a:tailEnd/>
          </a:ln>
        </p:spPr>
        <p:txBody>
          <a:bodyPr lIns="0" tIns="0" rIns="0" bIns="0" anchor="ctr"/>
          <a:lstStyle/>
          <a:p>
            <a:pPr algn="ctr" eaLnBrk="0" fontAlgn="base" hangingPunct="0">
              <a:spcBef>
                <a:spcPct val="0"/>
              </a:spcBef>
              <a:spcAft>
                <a:spcPct val="0"/>
              </a:spcAft>
            </a:pPr>
            <a:r>
              <a:rPr lang="en-GB" b="1" dirty="0">
                <a:solidFill>
                  <a:srgbClr val="FFFFFF"/>
                </a:solidFill>
              </a:rPr>
              <a:t>R. Cottrell</a:t>
            </a:r>
          </a:p>
        </p:txBody>
      </p:sp>
      <p:pic>
        <p:nvPicPr>
          <p:cNvPr id="20" name="Picture 3" descr="pinger"/>
          <p:cNvPicPr>
            <a:picLocks noChangeAspect="1" noChangeArrowheads="1"/>
          </p:cNvPicPr>
          <p:nvPr/>
        </p:nvPicPr>
        <p:blipFill>
          <a:blip r:embed="rId3" cstate="print"/>
          <a:srcRect/>
          <a:stretch>
            <a:fillRect/>
          </a:stretch>
        </p:blipFill>
        <p:spPr bwMode="auto">
          <a:xfrm>
            <a:off x="8102218" y="0"/>
            <a:ext cx="1803790" cy="1047890"/>
          </a:xfrm>
          <a:prstGeom prst="rect">
            <a:avLst/>
          </a:prstGeom>
          <a:solidFill>
            <a:schemeClr val="bg1"/>
          </a:solidFill>
          <a:ln w="9525">
            <a:noFill/>
            <a:miter lim="800000"/>
            <a:headEnd/>
            <a:tailEnd/>
          </a:ln>
        </p:spPr>
      </p:pic>
      <p:pic>
        <p:nvPicPr>
          <p:cNvPr id="21" name="Picture 20"/>
          <p:cNvPicPr>
            <a:picLocks noChangeAspect="1" noChangeArrowheads="1"/>
          </p:cNvPicPr>
          <p:nvPr/>
        </p:nvPicPr>
        <p:blipFill>
          <a:blip r:embed="rId4" cstate="print"/>
          <a:srcRect/>
          <a:stretch>
            <a:fillRect/>
          </a:stretch>
        </p:blipFill>
        <p:spPr bwMode="auto">
          <a:xfrm>
            <a:off x="8966335" y="1086352"/>
            <a:ext cx="825695" cy="422455"/>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3991305" y="1447800"/>
            <a:ext cx="5800725" cy="4701131"/>
          </a:xfrm>
          <a:prstGeom prst="rect">
            <a:avLst/>
          </a:prstGeom>
        </p:spPr>
      </p:pic>
      <p:sp>
        <p:nvSpPr>
          <p:cNvPr id="19" name="Rectangle 18"/>
          <p:cNvSpPr/>
          <p:nvPr/>
        </p:nvSpPr>
        <p:spPr>
          <a:xfrm>
            <a:off x="133804" y="1086352"/>
            <a:ext cx="3839256" cy="5715411"/>
          </a:xfrm>
          <a:prstGeom prst="rect">
            <a:avLst/>
          </a:prstGeom>
          <a:solidFill>
            <a:srgbClr val="000066"/>
          </a:solidFill>
          <a:ln w="25400">
            <a:solidFill>
              <a:srgbClr val="FFCC00"/>
            </a:solidFill>
          </a:ln>
        </p:spPr>
        <p:txBody>
          <a:bodyPr wrap="square">
            <a:spAutoFit/>
          </a:bodyPr>
          <a:lstStyle/>
          <a:p>
            <a:pPr marL="173038" eaLnBrk="0" fontAlgn="base" hangingPunct="0">
              <a:lnSpc>
                <a:spcPct val="90000"/>
              </a:lnSpc>
              <a:spcBef>
                <a:spcPct val="50000"/>
              </a:spcBef>
              <a:spcAft>
                <a:spcPct val="0"/>
              </a:spcAft>
              <a:buClr>
                <a:srgbClr val="D90040"/>
              </a:buClr>
              <a:buSzPct val="80000"/>
              <a:buFont typeface="Wingdings" pitchFamily="-109" charset="2"/>
              <a:buNone/>
            </a:pPr>
            <a:r>
              <a:rPr lang="en-GB" dirty="0">
                <a:solidFill>
                  <a:schemeClr val="bg1"/>
                </a:solidFill>
              </a:rPr>
              <a:t>The Household Download Index from </a:t>
            </a:r>
            <a:r>
              <a:rPr lang="en-GB" dirty="0" err="1">
                <a:solidFill>
                  <a:schemeClr val="bg1"/>
                </a:solidFill>
              </a:rPr>
              <a:t>Ookla</a:t>
            </a:r>
            <a:r>
              <a:rPr lang="en-GB" dirty="0">
                <a:solidFill>
                  <a:schemeClr val="bg1"/>
                </a:solidFill>
              </a:rPr>
              <a:t> is based on millions of recent test results </a:t>
            </a:r>
            <a:r>
              <a:rPr lang="en-GB" dirty="0" smtClean="0">
                <a:solidFill>
                  <a:schemeClr val="bg1"/>
                </a:solidFill>
              </a:rPr>
              <a:t>from</a:t>
            </a:r>
            <a:r>
              <a:rPr lang="en-GB" dirty="0">
                <a:solidFill>
                  <a:schemeClr val="bg1"/>
                </a:solidFill>
              </a:rPr>
              <a:t> Speedtest.net, this index compares and ranks consumer download speeds around the globe. The value is the rolling mean throughput in Mbps over the past 30 days where the mean distance between the client and the server is less than 300 miles. We downloaded the data for ~180 countries from </a:t>
            </a:r>
            <a:r>
              <a:rPr lang="en-GB" dirty="0" err="1">
                <a:solidFill>
                  <a:schemeClr val="bg1"/>
                </a:solidFill>
              </a:rPr>
              <a:t>Ookla</a:t>
            </a:r>
            <a:r>
              <a:rPr lang="en-GB" dirty="0">
                <a:solidFill>
                  <a:schemeClr val="bg1"/>
                </a:solidFill>
              </a:rPr>
              <a:t> on December 7th, 2013. </a:t>
            </a:r>
            <a:endParaRPr lang="en-GB" dirty="0" smtClean="0">
              <a:solidFill>
                <a:schemeClr val="bg1"/>
              </a:solidFill>
            </a:endParaRPr>
          </a:p>
          <a:p>
            <a:pPr marL="173038" eaLnBrk="0" fontAlgn="base" hangingPunct="0">
              <a:lnSpc>
                <a:spcPct val="90000"/>
              </a:lnSpc>
              <a:spcBef>
                <a:spcPct val="50000"/>
              </a:spcBef>
              <a:spcAft>
                <a:spcPct val="0"/>
              </a:spcAft>
              <a:buClr>
                <a:srgbClr val="D90040"/>
              </a:buClr>
              <a:buSzPct val="80000"/>
              <a:buFont typeface="Wingdings" pitchFamily="-109" charset="2"/>
              <a:buNone/>
            </a:pPr>
            <a:r>
              <a:rPr lang="en-GB" dirty="0">
                <a:solidFill>
                  <a:schemeClr val="bg1"/>
                </a:solidFill>
              </a:rPr>
              <a:t>A bubble plot comparing the measurements is </a:t>
            </a:r>
            <a:r>
              <a:rPr lang="en-GB" dirty="0" smtClean="0">
                <a:solidFill>
                  <a:schemeClr val="bg1"/>
                </a:solidFill>
              </a:rPr>
              <a:t>shown. </a:t>
            </a:r>
            <a:r>
              <a:rPr lang="en-GB" dirty="0">
                <a:solidFill>
                  <a:schemeClr val="bg1"/>
                </a:solidFill>
              </a:rPr>
              <a:t>The X-axis is for the </a:t>
            </a:r>
            <a:r>
              <a:rPr lang="en-GB" dirty="0" err="1">
                <a:solidFill>
                  <a:schemeClr val="bg1"/>
                </a:solidFill>
              </a:rPr>
              <a:t>PingER</a:t>
            </a:r>
            <a:r>
              <a:rPr lang="en-GB" dirty="0">
                <a:solidFill>
                  <a:schemeClr val="bg1"/>
                </a:solidFill>
              </a:rPr>
              <a:t> derived throughput, the Y-axis for the </a:t>
            </a:r>
            <a:r>
              <a:rPr lang="en-GB" dirty="0" err="1">
                <a:solidFill>
                  <a:schemeClr val="bg1"/>
                </a:solidFill>
              </a:rPr>
              <a:t>Speedtest</a:t>
            </a:r>
            <a:r>
              <a:rPr lang="en-GB" dirty="0">
                <a:solidFill>
                  <a:schemeClr val="bg1"/>
                </a:solidFill>
              </a:rPr>
              <a:t> download speeds. The bubble size is proportional to the population. The </a:t>
            </a:r>
            <a:r>
              <a:rPr lang="en-GB" dirty="0" err="1">
                <a:solidFill>
                  <a:schemeClr val="bg1"/>
                </a:solidFill>
              </a:rPr>
              <a:t>trendline</a:t>
            </a:r>
            <a:r>
              <a:rPr lang="en-GB" dirty="0">
                <a:solidFill>
                  <a:schemeClr val="bg1"/>
                </a:solidFill>
              </a:rPr>
              <a:t> is  a power series fit to the data.</a:t>
            </a:r>
            <a:endParaRPr lang="en-US" b="1" dirty="0">
              <a:solidFill>
                <a:schemeClr val="bg1"/>
              </a:solidFill>
            </a:endParaRPr>
          </a:p>
        </p:txBody>
      </p:sp>
      <p:sp>
        <p:nvSpPr>
          <p:cNvPr id="3" name="TextBox 2"/>
          <p:cNvSpPr txBox="1"/>
          <p:nvPr/>
        </p:nvSpPr>
        <p:spPr>
          <a:xfrm>
            <a:off x="4004184" y="6148931"/>
            <a:ext cx="4110906" cy="646331"/>
          </a:xfrm>
          <a:prstGeom prst="rect">
            <a:avLst/>
          </a:prstGeom>
          <a:solidFill>
            <a:srgbClr val="FFFF00"/>
          </a:solidFill>
        </p:spPr>
        <p:txBody>
          <a:bodyPr wrap="square" rtlCol="0">
            <a:spAutoFit/>
          </a:bodyPr>
          <a:lstStyle/>
          <a:p>
            <a:r>
              <a:rPr lang="en-US" dirty="0" smtClean="0"/>
              <a:t>There is a positive correlation despite the very different methods</a:t>
            </a:r>
            <a:endParaRPr lang="en-US" dirty="0"/>
          </a:p>
        </p:txBody>
      </p:sp>
      <p:sp>
        <p:nvSpPr>
          <p:cNvPr id="4" name="TextBox 3"/>
          <p:cNvSpPr txBox="1"/>
          <p:nvPr/>
        </p:nvSpPr>
        <p:spPr>
          <a:xfrm>
            <a:off x="8290301" y="5858219"/>
            <a:ext cx="1582549" cy="923330"/>
          </a:xfrm>
          <a:prstGeom prst="rect">
            <a:avLst/>
          </a:prstGeom>
          <a:solidFill>
            <a:srgbClr val="F7FEA0"/>
          </a:solidFill>
        </p:spPr>
        <p:txBody>
          <a:bodyPr wrap="none" rtlCol="0">
            <a:spAutoFit/>
          </a:bodyPr>
          <a:lstStyle/>
          <a:p>
            <a:r>
              <a:rPr lang="en-US" dirty="0" smtClean="0"/>
              <a:t>Bubble size </a:t>
            </a:r>
          </a:p>
          <a:p>
            <a:r>
              <a:rPr lang="en-US" dirty="0" smtClean="0"/>
              <a:t>Proportional </a:t>
            </a:r>
          </a:p>
          <a:p>
            <a:r>
              <a:rPr lang="en-US" dirty="0" smtClean="0"/>
              <a:t>To Population</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3"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88576" y="52"/>
            <a:ext cx="8026644" cy="921791"/>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800" b="1" kern="0" dirty="0" smtClean="0">
                <a:solidFill>
                  <a:srgbClr val="FFCC00"/>
                </a:solidFill>
                <a:cs typeface="Arial" charset="0"/>
              </a:rPr>
              <a:t>Congestion at UNIMAS Malaysia</a:t>
            </a:r>
          </a:p>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600" b="1" kern="0" dirty="0" smtClean="0">
                <a:solidFill>
                  <a:srgbClr val="FFFFFF"/>
                </a:solidFill>
                <a:cs typeface="Arial" charset="0"/>
              </a:rPr>
              <a:t>Nov </a:t>
            </a:r>
            <a:r>
              <a:rPr lang="en-US" sz="2600" b="1" kern="0" dirty="0">
                <a:solidFill>
                  <a:srgbClr val="FFFFFF"/>
                </a:solidFill>
                <a:cs typeface="Arial" charset="0"/>
              </a:rPr>
              <a:t>to </a:t>
            </a:r>
            <a:r>
              <a:rPr lang="en-US" sz="2600" b="1" kern="0" dirty="0" smtClean="0">
                <a:solidFill>
                  <a:srgbClr val="FFFFFF"/>
                </a:solidFill>
                <a:cs typeface="Arial" charset="0"/>
              </a:rPr>
              <a:t>Oct. 2012</a:t>
            </a:r>
            <a:endParaRPr lang="en-US" sz="2600" b="1"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4" cstate="print"/>
          <a:srcRect/>
          <a:stretch>
            <a:fillRect/>
          </a:stretch>
        </p:blipFill>
        <p:spPr bwMode="auto">
          <a:xfrm>
            <a:off x="421242" y="855865"/>
            <a:ext cx="729695" cy="373338"/>
          </a:xfrm>
          <a:prstGeom prst="rect">
            <a:avLst/>
          </a:prstGeom>
          <a:noFill/>
          <a:ln w="9525">
            <a:noFill/>
            <a:miter lim="800000"/>
            <a:headEnd/>
            <a:tailEnd/>
          </a:ln>
        </p:spPr>
      </p:pic>
      <p:sp>
        <p:nvSpPr>
          <p:cNvPr id="15" name="Text Box 6"/>
          <p:cNvSpPr txBox="1">
            <a:spLocks noChangeArrowheads="1"/>
          </p:cNvSpPr>
          <p:nvPr/>
        </p:nvSpPr>
        <p:spPr bwMode="auto">
          <a:xfrm>
            <a:off x="8576435" y="5924354"/>
            <a:ext cx="1344175" cy="3139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sz="1600" b="1" dirty="0">
                <a:solidFill>
                  <a:srgbClr val="000066"/>
                </a:solidFill>
                <a:latin typeface="Verdana" pitchFamily="34" charset="0"/>
              </a:rPr>
              <a:t>R. Cottrell</a:t>
            </a:r>
            <a:endParaRPr lang="en-US" sz="1600" b="1" i="1" dirty="0">
              <a:solidFill>
                <a:srgbClr val="800000"/>
              </a:solidFill>
              <a:latin typeface="Verdana" pitchFamily="34" charset="0"/>
            </a:endParaRPr>
          </a:p>
        </p:txBody>
      </p:sp>
      <p:pic>
        <p:nvPicPr>
          <p:cNvPr id="2" name="Picture 1"/>
          <p:cNvPicPr>
            <a:picLocks noChangeAspect="1"/>
          </p:cNvPicPr>
          <p:nvPr/>
        </p:nvPicPr>
        <p:blipFill>
          <a:blip r:embed="rId5"/>
          <a:stretch>
            <a:fillRect/>
          </a:stretch>
        </p:blipFill>
        <p:spPr>
          <a:xfrm>
            <a:off x="3886200" y="1229203"/>
            <a:ext cx="5905861" cy="2659702"/>
          </a:xfrm>
          <a:prstGeom prst="rect">
            <a:avLst/>
          </a:prstGeom>
        </p:spPr>
      </p:pic>
      <p:pic>
        <p:nvPicPr>
          <p:cNvPr id="3" name="Picture 2"/>
          <p:cNvPicPr>
            <a:picLocks noChangeAspect="1"/>
          </p:cNvPicPr>
          <p:nvPr/>
        </p:nvPicPr>
        <p:blipFill>
          <a:blip r:embed="rId6"/>
          <a:stretch>
            <a:fillRect/>
          </a:stretch>
        </p:blipFill>
        <p:spPr>
          <a:xfrm>
            <a:off x="2771495" y="4244589"/>
            <a:ext cx="6943725" cy="1669013"/>
          </a:xfrm>
          <a:prstGeom prst="rect">
            <a:avLst/>
          </a:prstGeom>
        </p:spPr>
      </p:pic>
      <p:sp>
        <p:nvSpPr>
          <p:cNvPr id="9" name="Rectangle 8"/>
          <p:cNvSpPr/>
          <p:nvPr/>
        </p:nvSpPr>
        <p:spPr>
          <a:xfrm>
            <a:off x="0" y="1229203"/>
            <a:ext cx="3839256" cy="1837426"/>
          </a:xfrm>
          <a:prstGeom prst="rect">
            <a:avLst/>
          </a:prstGeom>
          <a:solidFill>
            <a:srgbClr val="000066"/>
          </a:solidFill>
          <a:ln w="25400">
            <a:solidFill>
              <a:srgbClr val="FFCC00"/>
            </a:solidFill>
          </a:ln>
        </p:spPr>
        <p:txBody>
          <a:bodyPr wrap="square">
            <a:spAutoFit/>
          </a:bodyPr>
          <a:lstStyle/>
          <a:p>
            <a:pPr marL="173038" eaLnBrk="0" fontAlgn="base" hangingPunct="0">
              <a:lnSpc>
                <a:spcPct val="90000"/>
              </a:lnSpc>
              <a:spcBef>
                <a:spcPct val="50000"/>
              </a:spcBef>
              <a:spcAft>
                <a:spcPct val="0"/>
              </a:spcAft>
              <a:buClr>
                <a:srgbClr val="D90040"/>
              </a:buClr>
              <a:buSzPct val="80000"/>
              <a:buFont typeface="Wingdings" pitchFamily="-109" charset="2"/>
              <a:buNone/>
            </a:pPr>
            <a:r>
              <a:rPr lang="en-GB" dirty="0" smtClean="0">
                <a:solidFill>
                  <a:schemeClr val="bg1"/>
                </a:solidFill>
              </a:rPr>
              <a:t>We </a:t>
            </a:r>
            <a:r>
              <a:rPr lang="en-GB" dirty="0">
                <a:solidFill>
                  <a:schemeClr val="bg1"/>
                </a:solidFill>
              </a:rPr>
              <a:t>noticed </a:t>
            </a:r>
            <a:r>
              <a:rPr lang="en-GB" dirty="0" smtClean="0">
                <a:solidFill>
                  <a:schemeClr val="bg1"/>
                </a:solidFill>
              </a:rPr>
              <a:t>severe </a:t>
            </a:r>
            <a:r>
              <a:rPr lang="en-GB" dirty="0">
                <a:solidFill>
                  <a:schemeClr val="bg1"/>
                </a:solidFill>
              </a:rPr>
              <a:t>diurnal variations to most hosts </a:t>
            </a:r>
            <a:r>
              <a:rPr lang="en-GB" dirty="0" smtClean="0">
                <a:solidFill>
                  <a:schemeClr val="bg1"/>
                </a:solidFill>
              </a:rPr>
              <a:t>measured </a:t>
            </a:r>
            <a:r>
              <a:rPr lang="en-GB" dirty="0">
                <a:solidFill>
                  <a:schemeClr val="bg1"/>
                </a:solidFill>
              </a:rPr>
              <a:t>from UNIMAS. We suspected that maybe UNIMAS itself is congested. C</a:t>
            </a:r>
            <a:r>
              <a:rPr lang="en-GB" dirty="0" smtClean="0">
                <a:solidFill>
                  <a:schemeClr val="bg1"/>
                </a:solidFill>
              </a:rPr>
              <a:t>ongestion </a:t>
            </a:r>
            <a:r>
              <a:rPr lang="en-GB" dirty="0">
                <a:solidFill>
                  <a:schemeClr val="bg1"/>
                </a:solidFill>
              </a:rPr>
              <a:t>is usually an edge effect since the backbones are well </a:t>
            </a:r>
            <a:r>
              <a:rPr lang="en-GB" dirty="0" smtClean="0">
                <a:solidFill>
                  <a:schemeClr val="bg1"/>
                </a:solidFill>
              </a:rPr>
              <a:t>provisioned</a:t>
            </a:r>
            <a:r>
              <a:rPr lang="en-GB" dirty="0">
                <a:solidFill>
                  <a:schemeClr val="bg1"/>
                </a:solidFill>
              </a:rPr>
              <a:t>.</a:t>
            </a:r>
            <a:endParaRPr lang="en-US" b="1" dirty="0">
              <a:solidFill>
                <a:srgbClr val="FFCC00"/>
              </a:solidFill>
            </a:endParaRPr>
          </a:p>
        </p:txBody>
      </p:sp>
      <p:sp>
        <p:nvSpPr>
          <p:cNvPr id="11" name="Rectangle 10"/>
          <p:cNvSpPr/>
          <p:nvPr/>
        </p:nvSpPr>
        <p:spPr>
          <a:xfrm>
            <a:off x="29539" y="4121510"/>
            <a:ext cx="2676177" cy="2585323"/>
          </a:xfrm>
          <a:prstGeom prst="rect">
            <a:avLst/>
          </a:prstGeom>
          <a:solidFill>
            <a:srgbClr val="000066"/>
          </a:solidFill>
          <a:ln w="25400">
            <a:solidFill>
              <a:srgbClr val="FFCC00"/>
            </a:solidFill>
          </a:ln>
        </p:spPr>
        <p:txBody>
          <a:bodyPr wrap="square">
            <a:spAutoFit/>
          </a:bodyPr>
          <a:lstStyle/>
          <a:p>
            <a:pPr marL="173038" eaLnBrk="0" fontAlgn="base" hangingPunct="0">
              <a:lnSpc>
                <a:spcPct val="90000"/>
              </a:lnSpc>
              <a:spcBef>
                <a:spcPct val="50000"/>
              </a:spcBef>
              <a:spcAft>
                <a:spcPct val="0"/>
              </a:spcAft>
              <a:buClr>
                <a:srgbClr val="D90040"/>
              </a:buClr>
              <a:buSzPct val="80000"/>
              <a:buFont typeface="Wingdings" pitchFamily="-109" charset="2"/>
              <a:buNone/>
            </a:pPr>
            <a:r>
              <a:rPr lang="en-GB" dirty="0" smtClean="0">
                <a:solidFill>
                  <a:schemeClr val="bg1"/>
                </a:solidFill>
              </a:rPr>
              <a:t>Traffic </a:t>
            </a:r>
            <a:r>
              <a:rPr lang="en-GB" dirty="0">
                <a:solidFill>
                  <a:schemeClr val="bg1"/>
                </a:solidFill>
              </a:rPr>
              <a:t>shaping was applied at the end of October. </a:t>
            </a:r>
            <a:r>
              <a:rPr lang="en-GB" dirty="0" smtClean="0">
                <a:solidFill>
                  <a:schemeClr val="bg1"/>
                </a:solidFill>
              </a:rPr>
              <a:t>See the </a:t>
            </a:r>
            <a:r>
              <a:rPr lang="en-GB" dirty="0">
                <a:solidFill>
                  <a:schemeClr val="bg1"/>
                </a:solidFill>
              </a:rPr>
              <a:t>time series </a:t>
            </a:r>
            <a:r>
              <a:rPr lang="en-GB" dirty="0" smtClean="0">
                <a:solidFill>
                  <a:schemeClr val="bg1"/>
                </a:solidFill>
              </a:rPr>
              <a:t>on right </a:t>
            </a:r>
            <a:r>
              <a:rPr lang="en-GB" dirty="0">
                <a:solidFill>
                  <a:schemeClr val="bg1"/>
                </a:solidFill>
              </a:rPr>
              <a:t>where there is seen to be a dramatic improvement </a:t>
            </a:r>
            <a:r>
              <a:rPr lang="en-GB" dirty="0" smtClean="0">
                <a:solidFill>
                  <a:schemeClr val="bg1"/>
                </a:solidFill>
              </a:rPr>
              <a:t>in (flat line, cyan background shows no losses) </a:t>
            </a:r>
            <a:r>
              <a:rPr lang="en-GB" dirty="0">
                <a:solidFill>
                  <a:schemeClr val="bg1"/>
                </a:solidFill>
              </a:rPr>
              <a:t>November compared to October.</a:t>
            </a:r>
            <a:endParaRPr lang="en-US" b="1" dirty="0">
              <a:solidFill>
                <a:schemeClr val="bg1"/>
              </a:solidFill>
            </a:endParaRPr>
          </a:p>
        </p:txBody>
      </p:sp>
      <p:sp>
        <p:nvSpPr>
          <p:cNvPr id="4" name="Left Brace 3"/>
          <p:cNvSpPr/>
          <p:nvPr/>
        </p:nvSpPr>
        <p:spPr bwMode="auto">
          <a:xfrm rot="16200000">
            <a:off x="4103820" y="4430580"/>
            <a:ext cx="936360" cy="2590800"/>
          </a:xfrm>
          <a:prstGeom prst="leftBrac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6" name="TextBox 5"/>
          <p:cNvSpPr txBox="1"/>
          <p:nvPr/>
        </p:nvSpPr>
        <p:spPr>
          <a:xfrm>
            <a:off x="4069298" y="6208235"/>
            <a:ext cx="1377300" cy="369332"/>
          </a:xfrm>
          <a:prstGeom prst="rect">
            <a:avLst/>
          </a:prstGeom>
          <a:noFill/>
        </p:spPr>
        <p:txBody>
          <a:bodyPr wrap="none" rtlCol="0">
            <a:spAutoFit/>
          </a:bodyPr>
          <a:lstStyle/>
          <a:p>
            <a:r>
              <a:rPr lang="en-US" dirty="0" smtClean="0"/>
              <a:t>October ‘12</a:t>
            </a:r>
            <a:endParaRPr lang="en-US" dirty="0"/>
          </a:p>
        </p:txBody>
      </p:sp>
      <p:sp>
        <p:nvSpPr>
          <p:cNvPr id="12" name="Left Brace 11"/>
          <p:cNvSpPr/>
          <p:nvPr/>
        </p:nvSpPr>
        <p:spPr bwMode="auto">
          <a:xfrm rot="16200000">
            <a:off x="7271486" y="3908572"/>
            <a:ext cx="936360" cy="3723068"/>
          </a:xfrm>
          <a:prstGeom prst="leftBrac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endParaRPr kumimoji="0" lang="en-US" sz="2800" b="1" i="0" u="none" strike="noStrike" cap="none" normalizeH="0" baseline="0" smtClean="0">
              <a:ln>
                <a:noFill/>
              </a:ln>
              <a:solidFill>
                <a:srgbClr val="3912C8"/>
              </a:solidFill>
              <a:effectLst/>
              <a:latin typeface="Tahoma" pitchFamily="34" charset="0"/>
            </a:endParaRPr>
          </a:p>
        </p:txBody>
      </p:sp>
      <p:sp>
        <p:nvSpPr>
          <p:cNvPr id="13" name="TextBox 12"/>
          <p:cNvSpPr txBox="1"/>
          <p:nvPr/>
        </p:nvSpPr>
        <p:spPr>
          <a:xfrm>
            <a:off x="7010400" y="6213146"/>
            <a:ext cx="1620957" cy="369332"/>
          </a:xfrm>
          <a:prstGeom prst="rect">
            <a:avLst/>
          </a:prstGeom>
          <a:noFill/>
        </p:spPr>
        <p:txBody>
          <a:bodyPr wrap="none" rtlCol="0">
            <a:spAutoFit/>
          </a:bodyPr>
          <a:lstStyle/>
          <a:p>
            <a:r>
              <a:rPr lang="en-US" dirty="0" smtClean="0"/>
              <a:t>November ‘12</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50170" y="164633"/>
            <a:ext cx="8026644" cy="911019"/>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800" b="1" kern="0" dirty="0" smtClean="0">
                <a:solidFill>
                  <a:srgbClr val="FFCC00"/>
                </a:solidFill>
                <a:cs typeface="Arial" charset="0"/>
              </a:rPr>
              <a:t>Routing from UNIMAS (Borneo/W Malaysia) Malaysia, </a:t>
            </a:r>
            <a:r>
              <a:rPr lang="en-US" sz="2600" b="1" kern="0" dirty="0" smtClean="0">
                <a:solidFill>
                  <a:srgbClr val="FFFFFF"/>
                </a:solidFill>
                <a:cs typeface="Arial" charset="0"/>
              </a:rPr>
              <a:t>Jan 2013</a:t>
            </a:r>
            <a:endParaRPr lang="en-US" sz="2600" b="1"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3" cstate="print"/>
          <a:srcRect/>
          <a:stretch>
            <a:fillRect/>
          </a:stretch>
        </p:blipFill>
        <p:spPr bwMode="auto">
          <a:xfrm>
            <a:off x="421242" y="855865"/>
            <a:ext cx="729695" cy="373338"/>
          </a:xfrm>
          <a:prstGeom prst="rect">
            <a:avLst/>
          </a:prstGeom>
          <a:noFill/>
          <a:ln w="9525">
            <a:noFill/>
            <a:miter lim="800000"/>
            <a:headEnd/>
            <a:tailEnd/>
          </a:ln>
        </p:spPr>
      </p:pic>
      <p:sp>
        <p:nvSpPr>
          <p:cNvPr id="15" name="Text Box 6"/>
          <p:cNvSpPr txBox="1">
            <a:spLocks noChangeArrowheads="1"/>
          </p:cNvSpPr>
          <p:nvPr/>
        </p:nvSpPr>
        <p:spPr bwMode="auto">
          <a:xfrm>
            <a:off x="8332671" y="6309375"/>
            <a:ext cx="1344175" cy="3139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sz="1600" b="1" dirty="0">
                <a:solidFill>
                  <a:srgbClr val="000066"/>
                </a:solidFill>
                <a:latin typeface="Verdana" pitchFamily="34" charset="0"/>
              </a:rPr>
              <a:t>R. Cottrell</a:t>
            </a:r>
            <a:endParaRPr lang="en-US" sz="1600" b="1" i="1" dirty="0">
              <a:solidFill>
                <a:srgbClr val="800000"/>
              </a:solidFill>
              <a:latin typeface="Verdana" pitchFamily="34" charset="0"/>
            </a:endParaRPr>
          </a:p>
        </p:txBody>
      </p:sp>
      <p:pic>
        <p:nvPicPr>
          <p:cNvPr id="3" name="Picture 2"/>
          <p:cNvPicPr>
            <a:picLocks noChangeAspect="1"/>
          </p:cNvPicPr>
          <p:nvPr/>
        </p:nvPicPr>
        <p:blipFill>
          <a:blip r:embed="rId4"/>
          <a:stretch>
            <a:fillRect/>
          </a:stretch>
        </p:blipFill>
        <p:spPr>
          <a:xfrm>
            <a:off x="5562600" y="1229203"/>
            <a:ext cx="2001002" cy="3463509"/>
          </a:xfrm>
          <a:prstGeom prst="rect">
            <a:avLst/>
          </a:prstGeom>
        </p:spPr>
      </p:pic>
      <p:pic>
        <p:nvPicPr>
          <p:cNvPr id="4" name="Picture 3"/>
          <p:cNvPicPr>
            <a:picLocks noChangeAspect="1"/>
          </p:cNvPicPr>
          <p:nvPr/>
        </p:nvPicPr>
        <p:blipFill>
          <a:blip r:embed="rId5"/>
          <a:stretch>
            <a:fillRect/>
          </a:stretch>
        </p:blipFill>
        <p:spPr>
          <a:xfrm>
            <a:off x="7563602" y="1184691"/>
            <a:ext cx="2342397" cy="3492493"/>
          </a:xfrm>
          <a:prstGeom prst="rect">
            <a:avLst/>
          </a:prstGeom>
        </p:spPr>
      </p:pic>
      <p:sp>
        <p:nvSpPr>
          <p:cNvPr id="12" name="Rectangle 11"/>
          <p:cNvSpPr/>
          <p:nvPr/>
        </p:nvSpPr>
        <p:spPr>
          <a:xfrm>
            <a:off x="5086288" y="5639170"/>
            <a:ext cx="4648200" cy="646331"/>
          </a:xfrm>
          <a:prstGeom prst="rect">
            <a:avLst/>
          </a:prstGeom>
          <a:solidFill>
            <a:srgbClr val="000066"/>
          </a:solidFill>
          <a:ln w="25400">
            <a:solidFill>
              <a:srgbClr val="FFCC00"/>
            </a:solidFill>
          </a:ln>
        </p:spPr>
        <p:txBody>
          <a:bodyPr wrap="square">
            <a:spAutoFit/>
          </a:bodyPr>
          <a:lstStyle/>
          <a:p>
            <a:pPr algn="ctr"/>
            <a:r>
              <a:rPr lang="en-GB" dirty="0">
                <a:solidFill>
                  <a:schemeClr val="bg1"/>
                </a:solidFill>
                <a:latin typeface="Arial" panose="020B0604020202020204" pitchFamily="34" charset="0"/>
              </a:rPr>
              <a:t>Apart from </a:t>
            </a:r>
            <a:r>
              <a:rPr lang="en-GB" dirty="0" smtClean="0">
                <a:solidFill>
                  <a:schemeClr val="bg1"/>
                </a:solidFill>
                <a:latin typeface="Arial" panose="020B0604020202020204" pitchFamily="34" charset="0"/>
              </a:rPr>
              <a:t>within Western </a:t>
            </a:r>
            <a:r>
              <a:rPr lang="en-GB" dirty="0">
                <a:solidFill>
                  <a:schemeClr val="bg1"/>
                </a:solidFill>
                <a:latin typeface="Arial" panose="020B0604020202020204" pitchFamily="34" charset="0"/>
              </a:rPr>
              <a:t>Malaysia the routes </a:t>
            </a:r>
            <a:r>
              <a:rPr lang="en-GB" dirty="0" smtClean="0">
                <a:solidFill>
                  <a:schemeClr val="bg1"/>
                </a:solidFill>
                <a:latin typeface="Arial" panose="020B0604020202020204" pitchFamily="34" charset="0"/>
              </a:rPr>
              <a:t>are </a:t>
            </a:r>
            <a:r>
              <a:rPr lang="en-GB" dirty="0">
                <a:solidFill>
                  <a:schemeClr val="bg1"/>
                </a:solidFill>
                <a:latin typeface="Arial" panose="020B0604020202020204" pitchFamily="34" charset="0"/>
              </a:rPr>
              <a:t>very </a:t>
            </a:r>
            <a:r>
              <a:rPr lang="en-GB" dirty="0" smtClean="0">
                <a:solidFill>
                  <a:schemeClr val="bg1"/>
                </a:solidFill>
                <a:latin typeface="Arial" panose="020B0604020202020204" pitchFamily="34" charset="0"/>
              </a:rPr>
              <a:t>indirect</a:t>
            </a:r>
            <a:endParaRPr lang="en-GB" dirty="0">
              <a:solidFill>
                <a:schemeClr val="bg1"/>
              </a:solidFill>
            </a:endParaRPr>
          </a:p>
        </p:txBody>
      </p:sp>
      <p:pic>
        <p:nvPicPr>
          <p:cNvPr id="9" name="Picture 8"/>
          <p:cNvPicPr>
            <a:picLocks noChangeAspect="1"/>
          </p:cNvPicPr>
          <p:nvPr/>
        </p:nvPicPr>
        <p:blipFill>
          <a:blip r:embed="rId6"/>
          <a:stretch>
            <a:fillRect/>
          </a:stretch>
        </p:blipFill>
        <p:spPr>
          <a:xfrm>
            <a:off x="47785" y="1437672"/>
            <a:ext cx="4933888" cy="2631982"/>
          </a:xfrm>
          <a:prstGeom prst="rect">
            <a:avLst/>
          </a:prstGeom>
        </p:spPr>
      </p:pic>
      <p:pic>
        <p:nvPicPr>
          <p:cNvPr id="10" name="Picture 9"/>
          <p:cNvPicPr>
            <a:picLocks noChangeAspect="1"/>
          </p:cNvPicPr>
          <p:nvPr/>
        </p:nvPicPr>
        <p:blipFill>
          <a:blip r:embed="rId7"/>
          <a:stretch>
            <a:fillRect/>
          </a:stretch>
        </p:blipFill>
        <p:spPr>
          <a:xfrm>
            <a:off x="140594" y="4121170"/>
            <a:ext cx="4632485" cy="2742308"/>
          </a:xfrm>
          <a:prstGeom prst="rect">
            <a:avLst/>
          </a:prstGeom>
        </p:spPr>
      </p:pic>
      <p:sp>
        <p:nvSpPr>
          <p:cNvPr id="2" name="TextBox 1"/>
          <p:cNvSpPr txBox="1"/>
          <p:nvPr/>
        </p:nvSpPr>
        <p:spPr>
          <a:xfrm>
            <a:off x="327657" y="1086424"/>
            <a:ext cx="4677627" cy="369332"/>
          </a:xfrm>
          <a:prstGeom prst="rect">
            <a:avLst/>
          </a:prstGeom>
          <a:solidFill>
            <a:srgbClr val="FFFF00"/>
          </a:solidFill>
        </p:spPr>
        <p:txBody>
          <a:bodyPr wrap="none" rtlCol="0">
            <a:spAutoFit/>
          </a:bodyPr>
          <a:lstStyle/>
          <a:p>
            <a:r>
              <a:rPr lang="en-US" dirty="0" smtClean="0"/>
              <a:t>RTT &amp; jitter (</a:t>
            </a:r>
            <a:r>
              <a:rPr lang="en-US" dirty="0" err="1" smtClean="0"/>
              <a:t>ms</a:t>
            </a:r>
            <a:r>
              <a:rPr lang="en-US" dirty="0" smtClean="0"/>
              <a:t>)  from UNIMAS to S.E. Asia</a:t>
            </a:r>
            <a:endParaRPr lang="en-US" dirty="0"/>
          </a:p>
        </p:txBody>
      </p:sp>
      <p:sp>
        <p:nvSpPr>
          <p:cNvPr id="13" name="TextBox 12"/>
          <p:cNvSpPr txBox="1"/>
          <p:nvPr/>
        </p:nvSpPr>
        <p:spPr>
          <a:xfrm>
            <a:off x="6019800" y="5107319"/>
            <a:ext cx="3258649" cy="523220"/>
          </a:xfrm>
          <a:prstGeom prst="rect">
            <a:avLst/>
          </a:prstGeom>
          <a:solidFill>
            <a:srgbClr val="FFFF00"/>
          </a:solidFill>
        </p:spPr>
        <p:txBody>
          <a:bodyPr wrap="none" rtlCol="0">
            <a:spAutoFit/>
          </a:bodyPr>
          <a:lstStyle/>
          <a:p>
            <a:r>
              <a:rPr lang="en-US" sz="2800" dirty="0" smtClean="0"/>
              <a:t>Routes in S.E. Asia</a:t>
            </a:r>
            <a:endParaRPr lang="en-US" sz="2800" dirty="0"/>
          </a:p>
        </p:txBody>
      </p:sp>
      <p:sp>
        <p:nvSpPr>
          <p:cNvPr id="6" name="Rectangular Callout 5"/>
          <p:cNvSpPr/>
          <p:nvPr/>
        </p:nvSpPr>
        <p:spPr bwMode="auto">
          <a:xfrm>
            <a:off x="8332671" y="4861850"/>
            <a:ext cx="1401817" cy="306324"/>
          </a:xfrm>
          <a:prstGeom prst="wedgeRectCallout">
            <a:avLst>
              <a:gd name="adj1" fmla="val -172423"/>
              <a:gd name="adj2" fmla="val -368444"/>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b="1" i="0" u="none" strike="noStrike" cap="none" normalizeH="0" baseline="0" dirty="0" smtClean="0">
                <a:ln>
                  <a:noFill/>
                </a:ln>
                <a:solidFill>
                  <a:srgbClr val="3912C8"/>
                </a:solidFill>
                <a:effectLst/>
                <a:latin typeface="Tahoma" pitchFamily="34" charset="0"/>
              </a:rPr>
              <a:t>UNIMAS</a:t>
            </a:r>
          </a:p>
        </p:txBody>
      </p:sp>
      <p:sp>
        <p:nvSpPr>
          <p:cNvPr id="14" name="TextBox 13"/>
          <p:cNvSpPr txBox="1"/>
          <p:nvPr/>
        </p:nvSpPr>
        <p:spPr>
          <a:xfrm>
            <a:off x="130443" y="4121170"/>
            <a:ext cx="1403013" cy="369332"/>
          </a:xfrm>
          <a:prstGeom prst="rect">
            <a:avLst/>
          </a:prstGeom>
          <a:solidFill>
            <a:srgbClr val="FFFF00"/>
          </a:solidFill>
        </p:spPr>
        <p:txBody>
          <a:bodyPr wrap="none" rtlCol="0">
            <a:spAutoFit/>
          </a:bodyPr>
          <a:lstStyle/>
          <a:p>
            <a:r>
              <a:rPr lang="en-US" dirty="0" smtClean="0"/>
              <a:t>To Malaysia</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972" y="1295400"/>
            <a:ext cx="9792028" cy="5352747"/>
          </a:xfrm>
          <a:prstGeom prst="rect">
            <a:avLst/>
          </a:prstGeom>
        </p:spPr>
        <p:txBody>
          <a:bodyPr wrap="square">
            <a:spAutoFit/>
          </a:bodyPr>
          <a:lstStyle/>
          <a:p>
            <a:pPr marL="457200" indent="-342900" defTabSz="762000">
              <a:lnSpc>
                <a:spcPct val="88000"/>
              </a:lnSpc>
              <a:spcAft>
                <a:spcPts val="300"/>
              </a:spcAft>
              <a:buClr>
                <a:srgbClr val="800000"/>
              </a:buClr>
              <a:buFont typeface="Wingdings" pitchFamily="-109" charset="2"/>
              <a:buChar char="u"/>
            </a:pPr>
            <a:r>
              <a:rPr lang="en-US" b="1" dirty="0" smtClean="0">
                <a:solidFill>
                  <a:srgbClr val="0000CC"/>
                </a:solidFill>
                <a:latin typeface="Arial" pitchFamily="34" charset="0"/>
                <a:cs typeface="Arial" pitchFamily="34" charset="0"/>
              </a:rPr>
              <a:t>“Africa </a:t>
            </a:r>
            <a:r>
              <a:rPr lang="en-US" b="1" dirty="0">
                <a:solidFill>
                  <a:srgbClr val="0000CC"/>
                </a:solidFill>
                <a:latin typeface="Arial" pitchFamily="34" charset="0"/>
                <a:cs typeface="Arial" pitchFamily="34" charset="0"/>
              </a:rPr>
              <a:t>'leapfrogs' to wider Internet </a:t>
            </a:r>
            <a:r>
              <a:rPr lang="en-US" b="1" dirty="0" smtClean="0">
                <a:solidFill>
                  <a:srgbClr val="0000CC"/>
                </a:solidFill>
                <a:latin typeface="Arial" pitchFamily="34" charset="0"/>
                <a:cs typeface="Arial" pitchFamily="34" charset="0"/>
              </a:rPr>
              <a:t>access”. </a:t>
            </a:r>
            <a:r>
              <a:rPr lang="en-US" b="1" dirty="0">
                <a:solidFill>
                  <a:srgbClr val="0000CC"/>
                </a:solidFill>
                <a:latin typeface="Arial" pitchFamily="34" charset="0"/>
                <a:cs typeface="Arial" pitchFamily="34" charset="0"/>
              </a:rPr>
              <a:t>Al Jazeera, Sept 2, 2013. Also appeared on </a:t>
            </a:r>
            <a:r>
              <a:rPr lang="en-US" b="1" dirty="0" err="1">
                <a:solidFill>
                  <a:srgbClr val="0000CC"/>
                </a:solidFill>
                <a:latin typeface="Arial" pitchFamily="34" charset="0"/>
                <a:cs typeface="Arial" pitchFamily="34" charset="0"/>
              </a:rPr>
              <a:t>SlashDot</a:t>
            </a:r>
            <a:r>
              <a:rPr lang="en-US" b="1" dirty="0">
                <a:solidFill>
                  <a:srgbClr val="0000CC"/>
                </a:solidFill>
                <a:latin typeface="Arial" pitchFamily="34" charset="0"/>
                <a:cs typeface="Arial" pitchFamily="34" charset="0"/>
              </a:rPr>
              <a:t> Front Page, Sept 3, 2013, referenced in SLAC Today as "SLAC expert weighs in on Internet access in Africa ", Sept 6, 2013</a:t>
            </a:r>
          </a:p>
          <a:p>
            <a:pPr marL="457200" indent="-342900" defTabSz="762000">
              <a:lnSpc>
                <a:spcPct val="88000"/>
              </a:lnSpc>
              <a:spcAft>
                <a:spcPts val="300"/>
              </a:spcAft>
              <a:buClr>
                <a:srgbClr val="800000"/>
              </a:buClr>
              <a:buFont typeface="Wingdings" pitchFamily="-109" charset="2"/>
              <a:buChar char="u"/>
            </a:pPr>
            <a:r>
              <a:rPr lang="en-US" b="1" dirty="0">
                <a:solidFill>
                  <a:srgbClr val="0000CC"/>
                </a:solidFill>
                <a:latin typeface="Arial" pitchFamily="34" charset="0"/>
                <a:cs typeface="Arial" pitchFamily="34" charset="0"/>
              </a:rPr>
              <a:t>Two day workshop on </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at the University of Malaya in Kuala Lumpur, June </a:t>
            </a:r>
            <a:r>
              <a:rPr lang="en-US" b="1" dirty="0" smtClean="0">
                <a:solidFill>
                  <a:srgbClr val="0000CC"/>
                </a:solidFill>
                <a:latin typeface="Arial" pitchFamily="34" charset="0"/>
                <a:cs typeface="Arial" pitchFamily="34" charset="0"/>
              </a:rPr>
              <a:t>2013</a:t>
            </a:r>
          </a:p>
          <a:p>
            <a:pPr marL="914400" lvl="1" indent="-342900" defTabSz="762000">
              <a:lnSpc>
                <a:spcPct val="88000"/>
              </a:lnSpc>
              <a:spcAft>
                <a:spcPts val="300"/>
              </a:spcAft>
              <a:buClr>
                <a:srgbClr val="800000"/>
              </a:buClr>
              <a:buFont typeface="Wingdings" pitchFamily="-109" charset="2"/>
              <a:buChar char="u"/>
            </a:pPr>
            <a:r>
              <a:rPr lang="en-US" b="1" dirty="0">
                <a:solidFill>
                  <a:srgbClr val="0000CC"/>
                </a:solidFill>
                <a:latin typeface="Arial" pitchFamily="34" charset="0"/>
                <a:cs typeface="Arial" pitchFamily="34" charset="0"/>
              </a:rPr>
              <a:t>"</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Measuring the Worldwide Internet's end-to-end </a:t>
            </a:r>
            <a:r>
              <a:rPr lang="en-US" b="1" dirty="0" smtClean="0">
                <a:solidFill>
                  <a:srgbClr val="0000CC"/>
                </a:solidFill>
                <a:latin typeface="Arial" pitchFamily="34" charset="0"/>
                <a:cs typeface="Arial" pitchFamily="34" charset="0"/>
              </a:rPr>
              <a:t>performance”</a:t>
            </a:r>
          </a:p>
          <a:p>
            <a:pPr marL="914400" lvl="1" indent="-342900" defTabSz="762000">
              <a:lnSpc>
                <a:spcPct val="88000"/>
              </a:lnSpc>
              <a:spcAft>
                <a:spcPts val="300"/>
              </a:spcAft>
              <a:buClr>
                <a:srgbClr val="800000"/>
              </a:buClr>
              <a:buFont typeface="Wingdings" pitchFamily="-109" charset="2"/>
              <a:buChar char="u"/>
            </a:pPr>
            <a:r>
              <a:rPr lang="en-US" b="1" dirty="0">
                <a:solidFill>
                  <a:srgbClr val="0000CC"/>
                </a:solidFill>
                <a:latin typeface="Arial" pitchFamily="34" charset="0"/>
                <a:cs typeface="Arial" pitchFamily="34" charset="0"/>
              </a:rPr>
              <a:t>"Navigating the </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web </a:t>
            </a:r>
            <a:r>
              <a:rPr lang="en-US" b="1" dirty="0" smtClean="0">
                <a:solidFill>
                  <a:srgbClr val="0000CC"/>
                </a:solidFill>
                <a:latin typeface="Arial" pitchFamily="34" charset="0"/>
                <a:cs typeface="Arial" pitchFamily="34" charset="0"/>
              </a:rPr>
              <a:t>site”</a:t>
            </a:r>
          </a:p>
          <a:p>
            <a:pPr marL="914400" lvl="1" indent="-342900" defTabSz="762000">
              <a:lnSpc>
                <a:spcPct val="88000"/>
              </a:lnSpc>
              <a:spcAft>
                <a:spcPts val="300"/>
              </a:spcAft>
              <a:buClr>
                <a:srgbClr val="800000"/>
              </a:buClr>
              <a:buFont typeface="Wingdings" pitchFamily="-109" charset="2"/>
              <a:buChar char="u"/>
            </a:pPr>
            <a:r>
              <a:rPr lang="en-US" b="1" dirty="0" smtClean="0">
                <a:solidFill>
                  <a:srgbClr val="0000CC"/>
                </a:solidFill>
                <a:latin typeface="Arial" pitchFamily="34" charset="0"/>
                <a:cs typeface="Arial" pitchFamily="34" charset="0"/>
              </a:rPr>
              <a:t>“</a:t>
            </a:r>
            <a:r>
              <a:rPr lang="en-US" b="1" dirty="0" err="1" smtClean="0">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Research Opportunities and </a:t>
            </a:r>
            <a:r>
              <a:rPr lang="en-US" b="1" dirty="0" smtClean="0">
                <a:solidFill>
                  <a:srgbClr val="0000CC"/>
                </a:solidFill>
                <a:latin typeface="Arial" pitchFamily="34" charset="0"/>
                <a:cs typeface="Arial" pitchFamily="34" charset="0"/>
              </a:rPr>
              <a:t>Trends”,</a:t>
            </a:r>
          </a:p>
          <a:p>
            <a:pPr marL="914400" lvl="1" indent="-342900" defTabSz="762000">
              <a:lnSpc>
                <a:spcPct val="88000"/>
              </a:lnSpc>
              <a:spcAft>
                <a:spcPts val="300"/>
              </a:spcAft>
              <a:buClr>
                <a:srgbClr val="800000"/>
              </a:buClr>
              <a:buFont typeface="Wingdings" pitchFamily="-109" charset="2"/>
              <a:buChar char="u"/>
            </a:pPr>
            <a:r>
              <a:rPr lang="en-US" b="1" dirty="0" smtClean="0">
                <a:solidFill>
                  <a:srgbClr val="0000CC"/>
                </a:solidFill>
                <a:latin typeface="Arial" pitchFamily="34" charset="0"/>
                <a:cs typeface="Arial" pitchFamily="34" charset="0"/>
              </a:rPr>
              <a:t>“High </a:t>
            </a:r>
            <a:r>
              <a:rPr lang="en-US" b="1" dirty="0">
                <a:solidFill>
                  <a:srgbClr val="0000CC"/>
                </a:solidFill>
                <a:latin typeface="Arial" pitchFamily="34" charset="0"/>
                <a:cs typeface="Arial" pitchFamily="34" charset="0"/>
              </a:rPr>
              <a:t>Energy Physics Computing and Network Needs for Worldwide </a:t>
            </a:r>
            <a:r>
              <a:rPr lang="en-US" b="1" dirty="0" smtClean="0">
                <a:solidFill>
                  <a:srgbClr val="0000CC"/>
                </a:solidFill>
                <a:latin typeface="Arial" pitchFamily="34" charset="0"/>
                <a:cs typeface="Arial" pitchFamily="34" charset="0"/>
              </a:rPr>
              <a:t>Collaborations”</a:t>
            </a:r>
          </a:p>
          <a:p>
            <a:pPr marL="457200" indent="-342900" defTabSz="762000">
              <a:lnSpc>
                <a:spcPct val="88000"/>
              </a:lnSpc>
              <a:spcAft>
                <a:spcPts val="300"/>
              </a:spcAft>
              <a:buClr>
                <a:srgbClr val="800000"/>
              </a:buClr>
              <a:buFont typeface="Wingdings" pitchFamily="-109" charset="2"/>
              <a:buChar char="u"/>
            </a:pPr>
            <a:r>
              <a:rPr lang="en-US" b="1" dirty="0" smtClean="0">
                <a:solidFill>
                  <a:srgbClr val="0000CC"/>
                </a:solidFill>
                <a:latin typeface="Arial" pitchFamily="34" charset="0"/>
                <a:cs typeface="Arial" pitchFamily="34" charset="0"/>
              </a:rPr>
              <a:t>“The Emergence of the Internet and Africa”, invited SLAC wide </a:t>
            </a:r>
            <a:r>
              <a:rPr lang="en-US" b="1" dirty="0" err="1" smtClean="0">
                <a:solidFill>
                  <a:srgbClr val="0000CC"/>
                </a:solidFill>
                <a:latin typeface="Arial" pitchFamily="34" charset="0"/>
                <a:cs typeface="Arial" pitchFamily="34" charset="0"/>
              </a:rPr>
              <a:t>coloquium</a:t>
            </a:r>
            <a:r>
              <a:rPr lang="en-US" b="1" dirty="0" smtClean="0">
                <a:solidFill>
                  <a:srgbClr val="0000CC"/>
                </a:solidFill>
                <a:latin typeface="Arial" pitchFamily="34" charset="0"/>
                <a:cs typeface="Arial" pitchFamily="34" charset="0"/>
              </a:rPr>
              <a:t>, May 6</a:t>
            </a:r>
            <a:r>
              <a:rPr lang="en-US" b="1" baseline="30000" dirty="0" smtClean="0">
                <a:solidFill>
                  <a:srgbClr val="0000CC"/>
                </a:solidFill>
                <a:latin typeface="Arial" pitchFamily="34" charset="0"/>
                <a:cs typeface="Arial" pitchFamily="34" charset="0"/>
              </a:rPr>
              <a:t>th</a:t>
            </a:r>
            <a:r>
              <a:rPr lang="en-US" b="1" dirty="0" smtClean="0">
                <a:solidFill>
                  <a:srgbClr val="0000CC"/>
                </a:solidFill>
                <a:latin typeface="Arial" pitchFamily="34" charset="0"/>
                <a:cs typeface="Arial" pitchFamily="34" charset="0"/>
              </a:rPr>
              <a:t> 2013</a:t>
            </a:r>
          </a:p>
          <a:p>
            <a:pPr marL="457200" indent="-342900" defTabSz="762000">
              <a:lnSpc>
                <a:spcPct val="88000"/>
              </a:lnSpc>
              <a:spcAft>
                <a:spcPts val="300"/>
              </a:spcAft>
              <a:buClr>
                <a:srgbClr val="800000"/>
              </a:buClr>
              <a:buFont typeface="Wingdings" pitchFamily="-109" charset="2"/>
              <a:buChar char="u"/>
            </a:pPr>
            <a:r>
              <a:rPr lang="en-US" b="1" dirty="0" smtClean="0">
                <a:solidFill>
                  <a:srgbClr val="0000CC"/>
                </a:solidFill>
                <a:latin typeface="Arial" pitchFamily="34" charset="0"/>
                <a:cs typeface="Arial" pitchFamily="34" charset="0"/>
              </a:rPr>
              <a:t>“</a:t>
            </a:r>
            <a:r>
              <a:rPr lang="en-US" b="1" dirty="0" err="1" smtClean="0">
                <a:solidFill>
                  <a:srgbClr val="0000CC"/>
                </a:solidFill>
                <a:latin typeface="Arial" pitchFamily="34" charset="0"/>
                <a:cs typeface="Arial" pitchFamily="34" charset="0"/>
              </a:rPr>
              <a:t>PingER</a:t>
            </a:r>
            <a:r>
              <a:rPr lang="en-US" b="1" dirty="0" smtClean="0">
                <a:solidFill>
                  <a:srgbClr val="0000CC"/>
                </a:solidFill>
                <a:latin typeface="Arial" pitchFamily="34" charset="0"/>
                <a:cs typeface="Arial" pitchFamily="34" charset="0"/>
              </a:rPr>
              <a:t> </a:t>
            </a:r>
            <a:r>
              <a:rPr lang="en-US" b="1" dirty="0">
                <a:solidFill>
                  <a:srgbClr val="0000CC"/>
                </a:solidFill>
                <a:latin typeface="Arial" pitchFamily="34" charset="0"/>
                <a:cs typeface="Arial" pitchFamily="34" charset="0"/>
              </a:rPr>
              <a:t>project data on the health of Africa’s Internet </a:t>
            </a:r>
            <a:r>
              <a:rPr lang="en-US" b="1" dirty="0" smtClean="0">
                <a:solidFill>
                  <a:srgbClr val="0000CC"/>
                </a:solidFill>
                <a:latin typeface="Arial" pitchFamily="34" charset="0"/>
                <a:cs typeface="Arial" pitchFamily="34" charset="0"/>
              </a:rPr>
              <a:t>networks”, in </a:t>
            </a:r>
            <a:r>
              <a:rPr lang="en-US" b="1" dirty="0" err="1" smtClean="0">
                <a:solidFill>
                  <a:srgbClr val="0000CC"/>
                </a:solidFill>
                <a:latin typeface="Arial" pitchFamily="34" charset="0"/>
                <a:cs typeface="Arial" pitchFamily="34" charset="0"/>
              </a:rPr>
              <a:t>oAfrica</a:t>
            </a:r>
            <a:r>
              <a:rPr lang="en-US" b="1" dirty="0" smtClean="0">
                <a:solidFill>
                  <a:srgbClr val="0000CC"/>
                </a:solidFill>
                <a:latin typeface="Arial" pitchFamily="34" charset="0"/>
                <a:cs typeface="Arial" pitchFamily="34" charset="0"/>
              </a:rPr>
              <a:t> Journal, </a:t>
            </a:r>
            <a:r>
              <a:rPr lang="en-US" b="1" dirty="0">
                <a:solidFill>
                  <a:srgbClr val="0000CC"/>
                </a:solidFill>
                <a:latin typeface="Arial" pitchFamily="34" charset="0"/>
                <a:cs typeface="Arial" pitchFamily="34" charset="0"/>
              </a:rPr>
              <a:t>April 15, 2013.</a:t>
            </a:r>
          </a:p>
          <a:p>
            <a:pPr marL="457200" indent="-342900" defTabSz="762000">
              <a:lnSpc>
                <a:spcPct val="88000"/>
              </a:lnSpc>
              <a:spcAft>
                <a:spcPts val="300"/>
              </a:spcAft>
              <a:buClr>
                <a:srgbClr val="800000"/>
              </a:buClr>
              <a:buFont typeface="Wingdings" pitchFamily="-109" charset="2"/>
              <a:buChar char="u"/>
            </a:pPr>
            <a:r>
              <a:rPr lang="en-US" b="1" dirty="0" smtClean="0">
                <a:solidFill>
                  <a:srgbClr val="0000CC"/>
                </a:solidFill>
                <a:latin typeface="Arial" pitchFamily="34" charset="0"/>
                <a:cs typeface="Arial" pitchFamily="34" charset="0"/>
              </a:rPr>
              <a:t>“Why </a:t>
            </a:r>
            <a:r>
              <a:rPr lang="en-US" b="1" dirty="0">
                <a:solidFill>
                  <a:srgbClr val="0000CC"/>
                </a:solidFill>
                <a:latin typeface="Arial" pitchFamily="34" charset="0"/>
                <a:cs typeface="Arial" pitchFamily="34" charset="0"/>
              </a:rPr>
              <a:t>continuous investment and improvement in African ICT infrastructure is </a:t>
            </a:r>
            <a:r>
              <a:rPr lang="en-US" b="1" dirty="0" smtClean="0">
                <a:solidFill>
                  <a:srgbClr val="0000CC"/>
                </a:solidFill>
                <a:latin typeface="Arial" pitchFamily="34" charset="0"/>
                <a:cs typeface="Arial" pitchFamily="34" charset="0"/>
              </a:rPr>
              <a:t>important”, </a:t>
            </a:r>
            <a:r>
              <a:rPr lang="en-US" b="1" dirty="0">
                <a:solidFill>
                  <a:srgbClr val="0000CC"/>
                </a:solidFill>
                <a:latin typeface="Arial" pitchFamily="34" charset="0"/>
                <a:cs typeface="Arial" pitchFamily="34" charset="0"/>
              </a:rPr>
              <a:t>contributed by Les Cottrell to </a:t>
            </a:r>
            <a:r>
              <a:rPr lang="en-US" b="1" dirty="0" err="1">
                <a:solidFill>
                  <a:srgbClr val="0000CC"/>
                </a:solidFill>
                <a:latin typeface="Arial" pitchFamily="34" charset="0"/>
                <a:cs typeface="Arial" pitchFamily="34" charset="0"/>
              </a:rPr>
              <a:t>EGy</a:t>
            </a:r>
            <a:r>
              <a:rPr lang="en-US" b="1" dirty="0">
                <a:solidFill>
                  <a:srgbClr val="0000CC"/>
                </a:solidFill>
                <a:latin typeface="Arial" pitchFamily="34" charset="0"/>
                <a:cs typeface="Arial" pitchFamily="34" charset="0"/>
              </a:rPr>
              <a:t> Africa News, Number4, February, 2013.</a:t>
            </a:r>
          </a:p>
          <a:p>
            <a:pPr marL="457200" indent="-342900" defTabSz="762000">
              <a:lnSpc>
                <a:spcPct val="88000"/>
              </a:lnSpc>
              <a:spcAft>
                <a:spcPts val="300"/>
              </a:spcAft>
              <a:buClr>
                <a:srgbClr val="800000"/>
              </a:buClr>
              <a:buFont typeface="Wingdings" pitchFamily="-109" charset="2"/>
              <a:buChar char="u"/>
            </a:pPr>
            <a:r>
              <a:rPr lang="en-US" b="1" dirty="0">
                <a:solidFill>
                  <a:srgbClr val="0000CC"/>
                </a:solidFill>
                <a:latin typeface="Arial" pitchFamily="34" charset="0"/>
                <a:cs typeface="Arial" pitchFamily="34" charset="0"/>
              </a:rPr>
              <a:t>Submitted paper on dynamic ping delay based </a:t>
            </a:r>
            <a:r>
              <a:rPr lang="en-US" b="1" dirty="0" err="1">
                <a:solidFill>
                  <a:srgbClr val="0000CC"/>
                </a:solidFill>
                <a:latin typeface="Arial" pitchFamily="34" charset="0"/>
                <a:cs typeface="Arial" pitchFamily="34" charset="0"/>
              </a:rPr>
              <a:t>Geolocation</a:t>
            </a:r>
            <a:r>
              <a:rPr lang="en-US" b="1" dirty="0">
                <a:solidFill>
                  <a:srgbClr val="0000CC"/>
                </a:solidFill>
                <a:latin typeface="Arial" pitchFamily="34" charset="0"/>
                <a:cs typeface="Arial" pitchFamily="34" charset="0"/>
              </a:rPr>
              <a:t> to </a:t>
            </a:r>
            <a:r>
              <a:rPr lang="en-US" b="1" dirty="0" smtClean="0">
                <a:solidFill>
                  <a:srgbClr val="0000CC"/>
                </a:solidFill>
                <a:latin typeface="Arial" pitchFamily="34" charset="0"/>
                <a:cs typeface="Arial" pitchFamily="34" charset="0"/>
              </a:rPr>
              <a:t>ACM/IEEE</a:t>
            </a:r>
            <a:endParaRPr lang="en-US" b="1" dirty="0" smtClean="0">
              <a:solidFill>
                <a:srgbClr val="0000CC"/>
              </a:solidFill>
              <a:latin typeface="Arial" pitchFamily="34" charset="0"/>
              <a:cs typeface="Arial" pitchFamily="34" charset="0"/>
            </a:endParaRPr>
          </a:p>
          <a:p>
            <a:pPr marL="457200" indent="-342900" defTabSz="762000">
              <a:lnSpc>
                <a:spcPct val="88000"/>
              </a:lnSpc>
              <a:spcAft>
                <a:spcPts val="300"/>
              </a:spcAft>
              <a:buClr>
                <a:srgbClr val="800000"/>
              </a:buClr>
              <a:buFont typeface="Wingdings" pitchFamily="-109" charset="2"/>
              <a:buChar char="u"/>
            </a:pPr>
            <a:r>
              <a:rPr lang="en-US" b="1" dirty="0" smtClean="0">
                <a:solidFill>
                  <a:srgbClr val="0000CC"/>
                </a:solidFill>
                <a:latin typeface="Arial" pitchFamily="34" charset="0"/>
                <a:cs typeface="Arial" pitchFamily="34" charset="0"/>
              </a:rPr>
              <a:t>“</a:t>
            </a:r>
            <a:r>
              <a:rPr lang="en-US" b="1" dirty="0" smtClean="0">
                <a:solidFill>
                  <a:srgbClr val="0000CC"/>
                </a:solidFill>
                <a:latin typeface="Arial" pitchFamily="34" charset="0"/>
                <a:cs typeface="Arial" pitchFamily="34" charset="0"/>
              </a:rPr>
              <a:t>Pinging </a:t>
            </a:r>
            <a:r>
              <a:rPr lang="en-US" b="1" dirty="0">
                <a:solidFill>
                  <a:srgbClr val="0000CC"/>
                </a:solidFill>
                <a:latin typeface="Arial" pitchFamily="34" charset="0"/>
                <a:cs typeface="Arial" pitchFamily="34" charset="0"/>
              </a:rPr>
              <a:t>Africa: A </a:t>
            </a:r>
            <a:r>
              <a:rPr lang="en-US" b="1" dirty="0" err="1">
                <a:solidFill>
                  <a:srgbClr val="0000CC"/>
                </a:solidFill>
                <a:latin typeface="Arial" pitchFamily="34" charset="0"/>
                <a:cs typeface="Arial" pitchFamily="34" charset="0"/>
              </a:rPr>
              <a:t>decadelong</a:t>
            </a:r>
            <a:r>
              <a:rPr lang="en-US" b="1" dirty="0">
                <a:solidFill>
                  <a:srgbClr val="0000CC"/>
                </a:solidFill>
                <a:latin typeface="Arial" pitchFamily="34" charset="0"/>
                <a:cs typeface="Arial" pitchFamily="34" charset="0"/>
              </a:rPr>
              <a:t> quest aims to pinpoint the Internet bottlenecks holding Africa </a:t>
            </a:r>
            <a:r>
              <a:rPr lang="en-US" b="1" dirty="0" smtClean="0">
                <a:solidFill>
                  <a:srgbClr val="0000CC"/>
                </a:solidFill>
                <a:latin typeface="Arial" pitchFamily="34" charset="0"/>
                <a:cs typeface="Arial" pitchFamily="34" charset="0"/>
              </a:rPr>
              <a:t>back”, </a:t>
            </a:r>
            <a:r>
              <a:rPr lang="en-US" b="1" dirty="0">
                <a:solidFill>
                  <a:prstClr val="black"/>
                </a:solidFill>
                <a:latin typeface="Arial" pitchFamily="34" charset="0"/>
                <a:cs typeface="Arial" pitchFamily="34" charset="0"/>
              </a:rPr>
              <a:t>R</a:t>
            </a:r>
            <a:r>
              <a:rPr lang="en-US" b="1" dirty="0">
                <a:solidFill>
                  <a:srgbClr val="0000CC"/>
                </a:solidFill>
                <a:latin typeface="Arial" pitchFamily="34" charset="0"/>
                <a:cs typeface="Arial" pitchFamily="34" charset="0"/>
              </a:rPr>
              <a:t>. </a:t>
            </a:r>
            <a:r>
              <a:rPr lang="en-US" b="1" dirty="0">
                <a:solidFill>
                  <a:prstClr val="black"/>
                </a:solidFill>
                <a:latin typeface="Arial" pitchFamily="34" charset="0"/>
                <a:cs typeface="Arial" pitchFamily="34" charset="0"/>
              </a:rPr>
              <a:t>Les Cottrell, IEEE Spectrum magazine Feb 2013</a:t>
            </a:r>
            <a:r>
              <a:rPr lang="en-US" b="1" dirty="0" smtClean="0">
                <a:solidFill>
                  <a:prstClr val="black"/>
                </a:solidFill>
                <a:latin typeface="Arial" pitchFamily="34" charset="0"/>
                <a:cs typeface="Arial" pitchFamily="34" charset="0"/>
              </a:rPr>
              <a:t>.</a:t>
            </a:r>
            <a:endParaRPr lang="en-US" b="1" dirty="0" smtClean="0">
              <a:solidFill>
                <a:srgbClr val="0000CC"/>
              </a:solidFill>
              <a:latin typeface="Arial" pitchFamily="34" charset="0"/>
              <a:cs typeface="Arial" pitchFamily="34" charset="0"/>
            </a:endParaRPr>
          </a:p>
        </p:txBody>
      </p:sp>
      <p:sp>
        <p:nvSpPr>
          <p:cNvPr id="6" name="Rectangle 5"/>
          <p:cNvSpPr>
            <a:spLocks noGrp="1" noChangeArrowheads="1"/>
          </p:cNvSpPr>
          <p:nvPr>
            <p:ph type="title"/>
          </p:nvPr>
        </p:nvSpPr>
        <p:spPr>
          <a:xfrm>
            <a:off x="1266155" y="31543"/>
            <a:ext cx="6746969" cy="794064"/>
          </a:xfrm>
          <a:solidFill>
            <a:srgbClr val="000066"/>
          </a:solidFill>
          <a:ln w="25400">
            <a:solidFill>
              <a:srgbClr val="FFCC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400" b="1" kern="1200" dirty="0" smtClean="0">
                <a:solidFill>
                  <a:srgbClr val="FFE422"/>
                </a:solidFill>
                <a:latin typeface="Verdana" pitchFamily="34" charset="0"/>
                <a:ea typeface="+mn-ea"/>
                <a:cs typeface="+mn-cs"/>
              </a:rPr>
              <a:t>PINGER: Events and Presentations </a:t>
            </a:r>
            <a:br>
              <a:rPr lang="en-US" altLang="ko-KR" sz="2400" b="1" kern="1200" dirty="0" smtClean="0">
                <a:solidFill>
                  <a:srgbClr val="FFE422"/>
                </a:solidFill>
                <a:latin typeface="Verdana" pitchFamily="34" charset="0"/>
                <a:ea typeface="+mn-ea"/>
                <a:cs typeface="+mn-cs"/>
              </a:rPr>
            </a:br>
            <a:r>
              <a:rPr lang="en-US" altLang="ko-KR" sz="2400" b="1" kern="1200" dirty="0" smtClean="0">
                <a:solidFill>
                  <a:srgbClr val="FFFFFF"/>
                </a:solidFill>
                <a:latin typeface="Verdana" pitchFamily="34" charset="0"/>
                <a:ea typeface="+mn-ea"/>
                <a:cs typeface="+mn-cs"/>
              </a:rPr>
              <a:t>by R. Cottrell, et al. in 2013</a:t>
            </a:r>
            <a:endParaRPr lang="en-US" sz="2400" b="1" kern="1200" dirty="0" smtClean="0">
              <a:solidFill>
                <a:srgbClr val="FFFFFF"/>
              </a:solidFill>
              <a:latin typeface="Verdana" pitchFamily="34" charset="0"/>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8077199" y="38100"/>
            <a:ext cx="1861675" cy="952500"/>
          </a:xfrm>
          <a:prstGeom prst="rect">
            <a:avLst/>
          </a:prstGeom>
          <a:noFill/>
          <a:ln w="9525">
            <a:noFill/>
            <a:miter lim="800000"/>
            <a:headEnd/>
            <a:tailEnd/>
          </a:ln>
        </p:spPr>
      </p:pic>
      <p:pic>
        <p:nvPicPr>
          <p:cNvPr id="7" name="Picture 3" descr="pinger"/>
          <p:cNvPicPr>
            <a:picLocks noChangeAspect="1" noChangeArrowheads="1"/>
          </p:cNvPicPr>
          <p:nvPr/>
        </p:nvPicPr>
        <p:blipFill>
          <a:blip r:embed="rId3" cstate="print"/>
          <a:srcRect/>
          <a:stretch>
            <a:fillRect/>
          </a:stretch>
        </p:blipFill>
        <p:spPr bwMode="auto">
          <a:xfrm>
            <a:off x="0" y="76199"/>
            <a:ext cx="1295400" cy="99670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9625510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905999" cy="5481501"/>
          </a:xfrm>
          <a:prstGeom prst="rect">
            <a:avLst/>
          </a:prstGeom>
        </p:spPr>
        <p:txBody>
          <a:bodyPr wrap="square">
            <a:spAutoFit/>
          </a:bodyPr>
          <a:lstStyle/>
          <a:p>
            <a:pPr marL="457200" indent="-342900" defTabSz="762000">
              <a:lnSpc>
                <a:spcPct val="90000"/>
              </a:lnSpc>
              <a:spcAft>
                <a:spcPts val="600"/>
              </a:spcAft>
              <a:buClr>
                <a:srgbClr val="800000"/>
              </a:buClr>
              <a:buFont typeface="Wingdings" pitchFamily="-109" charset="2"/>
              <a:buChar char="u"/>
            </a:pPr>
            <a:r>
              <a:rPr lang="en-US" altLang="ko-KR" sz="2400" b="1" dirty="0">
                <a:solidFill>
                  <a:srgbClr val="000066"/>
                </a:solidFill>
                <a:ea typeface="Gulim" pitchFamily="34" charset="-127"/>
              </a:rPr>
              <a:t>The addition of case studies </a:t>
            </a:r>
            <a:r>
              <a:rPr lang="en-US" altLang="ko-KR" sz="2400" b="1" dirty="0" smtClean="0">
                <a:solidFill>
                  <a:srgbClr val="000066"/>
                </a:solidFill>
                <a:ea typeface="Gulim" pitchFamily="34" charset="-127"/>
              </a:rPr>
              <a:t>on:</a:t>
            </a:r>
          </a:p>
          <a:p>
            <a:pPr marL="914400" lvl="1" indent="-342900" defTabSz="762000">
              <a:lnSpc>
                <a:spcPct val="90000"/>
              </a:lnSpc>
              <a:spcAft>
                <a:spcPts val="600"/>
              </a:spcAft>
              <a:buClr>
                <a:srgbClr val="800000"/>
              </a:buClr>
              <a:buFont typeface="Wingdings" pitchFamily="-109" charset="2"/>
              <a:buChar char="u"/>
            </a:pPr>
            <a:r>
              <a:rPr lang="en-US" altLang="ko-KR" b="1" smtClean="0">
                <a:solidFill>
                  <a:srgbClr val="000066"/>
                </a:solidFill>
                <a:ea typeface="Gulim" pitchFamily="34" charset="-127"/>
              </a:rPr>
              <a:t>Internet </a:t>
            </a:r>
            <a:r>
              <a:rPr lang="en-US" altLang="ko-KR" b="1" dirty="0" smtClean="0">
                <a:solidFill>
                  <a:srgbClr val="000066"/>
                </a:solidFill>
                <a:ea typeface="Gulim" pitchFamily="34" charset="-127"/>
              </a:rPr>
              <a:t>disconnections: Sudan, Syria.</a:t>
            </a:r>
          </a:p>
          <a:p>
            <a:pPr marL="914400" lvl="1" indent="-342900" defTabSz="762000">
              <a:lnSpc>
                <a:spcPct val="90000"/>
              </a:lnSpc>
              <a:spcAft>
                <a:spcPts val="600"/>
              </a:spcAft>
              <a:buClr>
                <a:srgbClr val="800000"/>
              </a:buClr>
              <a:buFont typeface="Wingdings" pitchFamily="-109" charset="2"/>
              <a:buChar char="u"/>
            </a:pPr>
            <a:r>
              <a:rPr lang="en-US" altLang="ko-KR" b="1" dirty="0" smtClean="0">
                <a:solidFill>
                  <a:srgbClr val="000066"/>
                </a:solidFill>
                <a:ea typeface="Gulim" pitchFamily="34" charset="-127"/>
              </a:rPr>
              <a:t>Study on routing an internet performance from the University of Malaysia in Sarawak (UNIMAS) to Malaysia &amp; Identification of congestion at UNIMAS</a:t>
            </a:r>
          </a:p>
          <a:p>
            <a:pPr marL="914400" lvl="1" indent="-342900" defTabSz="762000">
              <a:lnSpc>
                <a:spcPct val="90000"/>
              </a:lnSpc>
              <a:spcAft>
                <a:spcPts val="600"/>
              </a:spcAft>
              <a:buClr>
                <a:srgbClr val="800000"/>
              </a:buClr>
              <a:buFont typeface="Wingdings" pitchFamily="-109" charset="2"/>
              <a:buChar char="u"/>
            </a:pPr>
            <a:r>
              <a:rPr lang="en-US" altLang="ko-KR" b="1" dirty="0" smtClean="0">
                <a:solidFill>
                  <a:srgbClr val="000066"/>
                </a:solidFill>
                <a:ea typeface="Gulim" pitchFamily="34" charset="-127"/>
              </a:rPr>
              <a:t>Compared </a:t>
            </a:r>
            <a:r>
              <a:rPr lang="en-US" altLang="ko-KR" b="1" dirty="0" err="1" smtClean="0">
                <a:solidFill>
                  <a:srgbClr val="000066"/>
                </a:solidFill>
                <a:ea typeface="Gulim" pitchFamily="34" charset="-127"/>
              </a:rPr>
              <a:t>PingER</a:t>
            </a:r>
            <a:r>
              <a:rPr lang="en-US" altLang="ko-KR" b="1" dirty="0" smtClean="0">
                <a:solidFill>
                  <a:srgbClr val="000066"/>
                </a:solidFill>
                <a:ea typeface="Gulim" pitchFamily="34" charset="-127"/>
              </a:rPr>
              <a:t> and </a:t>
            </a:r>
            <a:r>
              <a:rPr lang="en-US" altLang="ko-KR" b="1" dirty="0" err="1" smtClean="0">
                <a:solidFill>
                  <a:srgbClr val="000066"/>
                </a:solidFill>
                <a:ea typeface="Gulim" pitchFamily="34" charset="-127"/>
              </a:rPr>
              <a:t>Speedtest.com</a:t>
            </a:r>
            <a:r>
              <a:rPr lang="en-US" altLang="ko-KR" b="1" dirty="0" smtClean="0">
                <a:solidFill>
                  <a:srgbClr val="000066"/>
                </a:solidFill>
                <a:ea typeface="Gulim" pitchFamily="34" charset="-127"/>
              </a:rPr>
              <a:t> throughputs to see how they correlate</a:t>
            </a:r>
            <a:endParaRPr lang="en-US" altLang="ko-KR" b="1" dirty="0">
              <a:solidFill>
                <a:srgbClr val="000066"/>
              </a:solidFill>
              <a:ea typeface="Gulim" pitchFamily="34" charset="-127"/>
            </a:endParaRP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Initiated collaboration with University of Malaya in Kuala Lumpur and </a:t>
            </a:r>
            <a:r>
              <a:rPr lang="en-US" altLang="ko-KR" sz="2400" b="1" dirty="0" smtClean="0">
                <a:solidFill>
                  <a:srgbClr val="000066"/>
                </a:solidFill>
                <a:ea typeface="Gulim" pitchFamily="34" charset="-127"/>
              </a:rPr>
              <a:t>the </a:t>
            </a:r>
            <a:r>
              <a:rPr lang="en-US" altLang="ko-KR" sz="2400" b="1" dirty="0" smtClean="0">
                <a:solidFill>
                  <a:srgbClr val="000066"/>
                </a:solidFill>
                <a:ea typeface="Gulim" pitchFamily="34" charset="-127"/>
              </a:rPr>
              <a:t>Technical University of Malaysia in Johor </a:t>
            </a:r>
            <a:r>
              <a:rPr lang="en-US" altLang="ko-KR" sz="2400" b="1" dirty="0" err="1" smtClean="0">
                <a:solidFill>
                  <a:srgbClr val="000066"/>
                </a:solidFill>
                <a:ea typeface="Gulim" pitchFamily="34" charset="-127"/>
              </a:rPr>
              <a:t>Bahru</a:t>
            </a:r>
            <a:endParaRPr lang="en-US" altLang="ko-KR" sz="2400" b="1" dirty="0">
              <a:solidFill>
                <a:srgbClr val="000066"/>
              </a:solidFill>
              <a:ea typeface="Gulim" pitchFamily="34" charset="-127"/>
            </a:endParaRP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Hosted:</a:t>
            </a:r>
          </a:p>
          <a:p>
            <a:pPr marL="914400" lvl="1" indent="-342900" defTabSz="762000">
              <a:lnSpc>
                <a:spcPct val="90000"/>
              </a:lnSpc>
              <a:spcAft>
                <a:spcPts val="600"/>
              </a:spcAft>
              <a:buClr>
                <a:srgbClr val="800000"/>
              </a:buClr>
              <a:buFont typeface="Wingdings" pitchFamily="-109" charset="2"/>
              <a:buChar char="u"/>
            </a:pPr>
            <a:r>
              <a:rPr lang="en-US" altLang="ko-KR" sz="2000" b="1" dirty="0" smtClean="0">
                <a:solidFill>
                  <a:srgbClr val="000066"/>
                </a:solidFill>
                <a:ea typeface="Gulim" pitchFamily="34" charset="-127"/>
              </a:rPr>
              <a:t>PhD student from NUST in Pakistan as a 1 year visiting scientist at SLAC</a:t>
            </a:r>
          </a:p>
          <a:p>
            <a:pPr marL="914400" lvl="1" indent="-342900" defTabSz="762000">
              <a:lnSpc>
                <a:spcPct val="90000"/>
              </a:lnSpc>
              <a:spcAft>
                <a:spcPts val="600"/>
              </a:spcAft>
              <a:buClr>
                <a:srgbClr val="800000"/>
              </a:buClr>
              <a:buFont typeface="Wingdings" pitchFamily="-109" charset="2"/>
              <a:buChar char="u"/>
            </a:pPr>
            <a:r>
              <a:rPr lang="en-US" altLang="ko-KR" sz="2000" b="1" dirty="0" smtClean="0">
                <a:solidFill>
                  <a:srgbClr val="000066"/>
                </a:solidFill>
                <a:ea typeface="Gulim" pitchFamily="34" charset="-127"/>
              </a:rPr>
              <a:t>Student for UERJ Brazil for 3 months internship at SLAC</a:t>
            </a: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Added </a:t>
            </a:r>
            <a:r>
              <a:rPr lang="en-US" altLang="ko-KR" sz="2400" b="1" dirty="0">
                <a:solidFill>
                  <a:srgbClr val="000066"/>
                </a:solidFill>
                <a:ea typeface="Gulim" pitchFamily="34" charset="-127"/>
              </a:rPr>
              <a:t>extra monitoring hosts in Malaysia and Pakistan</a:t>
            </a:r>
            <a:r>
              <a:rPr lang="en-US" altLang="ko-KR" sz="2400" b="1" dirty="0" smtClean="0">
                <a:solidFill>
                  <a:srgbClr val="000066"/>
                </a:solidFill>
                <a:ea typeface="Gulim" pitchFamily="34" charset="-127"/>
              </a:rPr>
              <a:t>.</a:t>
            </a: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Increased the coverage of </a:t>
            </a:r>
            <a:r>
              <a:rPr lang="en-US" altLang="ko-KR" sz="2400" b="1" dirty="0" err="1" smtClean="0">
                <a:solidFill>
                  <a:srgbClr val="000066"/>
                </a:solidFill>
                <a:ea typeface="Gulim" pitchFamily="34" charset="-127"/>
              </a:rPr>
              <a:t>PingER</a:t>
            </a:r>
            <a:endParaRPr lang="en-US" altLang="ko-KR" sz="2400" b="1" dirty="0">
              <a:solidFill>
                <a:srgbClr val="000066"/>
              </a:solidFill>
              <a:ea typeface="Gulim" pitchFamily="34" charset="-127"/>
            </a:endParaRP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Created prototype Linked Open Data access to </a:t>
            </a:r>
            <a:r>
              <a:rPr lang="en-US" altLang="ko-KR" sz="2400" b="1" dirty="0" err="1" smtClean="0">
                <a:solidFill>
                  <a:srgbClr val="000066"/>
                </a:solidFill>
                <a:ea typeface="Gulim" pitchFamily="34" charset="-127"/>
              </a:rPr>
              <a:t>PingER</a:t>
            </a:r>
            <a:endParaRPr lang="en-US" altLang="ko-KR" sz="2400" b="1" dirty="0" smtClean="0">
              <a:solidFill>
                <a:srgbClr val="000066"/>
              </a:solidFill>
              <a:ea typeface="Gulim" pitchFamily="34" charset="-127"/>
            </a:endParaRPr>
          </a:p>
          <a:p>
            <a:pPr marL="457200" indent="-342900" defTabSz="762000">
              <a:lnSpc>
                <a:spcPct val="90000"/>
              </a:lnSpc>
              <a:spcAft>
                <a:spcPts val="600"/>
              </a:spcAft>
              <a:buClr>
                <a:srgbClr val="800000"/>
              </a:buClr>
              <a:buFont typeface="Wingdings" pitchFamily="-109" charset="2"/>
              <a:buChar char="u"/>
            </a:pPr>
            <a:r>
              <a:rPr lang="en-US" altLang="ko-KR" sz="2400" b="1" dirty="0" smtClean="0">
                <a:solidFill>
                  <a:srgbClr val="000066"/>
                </a:solidFill>
                <a:ea typeface="Gulim" pitchFamily="34" charset="-127"/>
              </a:rPr>
              <a:t>Started </a:t>
            </a:r>
            <a:r>
              <a:rPr lang="en-US" altLang="ko-KR" sz="2400" b="1" dirty="0" smtClean="0">
                <a:solidFill>
                  <a:srgbClr val="000066"/>
                </a:solidFill>
                <a:ea typeface="Gulim" pitchFamily="34" charset="-127"/>
              </a:rPr>
              <a:t>development of </a:t>
            </a:r>
            <a:r>
              <a:rPr lang="en-US" altLang="ko-KR" sz="2400" b="1" dirty="0" err="1" smtClean="0">
                <a:solidFill>
                  <a:srgbClr val="000066"/>
                </a:solidFill>
                <a:ea typeface="Gulim" pitchFamily="34" charset="-127"/>
              </a:rPr>
              <a:t>geolocation</a:t>
            </a:r>
            <a:r>
              <a:rPr lang="en-US" altLang="ko-KR" sz="2400" b="1" dirty="0" smtClean="0">
                <a:solidFill>
                  <a:srgbClr val="000066"/>
                </a:solidFill>
                <a:ea typeface="Gulim" pitchFamily="34" charset="-127"/>
              </a:rPr>
              <a:t> Visual </a:t>
            </a:r>
            <a:r>
              <a:rPr lang="en-US" altLang="ko-KR" sz="2400" b="1" dirty="0" err="1" smtClean="0">
                <a:solidFill>
                  <a:srgbClr val="000066"/>
                </a:solidFill>
                <a:ea typeface="Gulim" pitchFamily="34" charset="-127"/>
              </a:rPr>
              <a:t>traceroute</a:t>
            </a:r>
            <a:endParaRPr lang="en-US" altLang="ko-KR" sz="2400" b="1" dirty="0">
              <a:solidFill>
                <a:srgbClr val="000066"/>
              </a:solidFill>
              <a:ea typeface="Gulim" pitchFamily="34" charset="-127"/>
            </a:endParaRPr>
          </a:p>
        </p:txBody>
      </p:sp>
      <p:sp>
        <p:nvSpPr>
          <p:cNvPr id="6" name="Rectangle 5"/>
          <p:cNvSpPr>
            <a:spLocks noGrp="1" noChangeArrowheads="1"/>
          </p:cNvSpPr>
          <p:nvPr>
            <p:ph type="title"/>
          </p:nvPr>
        </p:nvSpPr>
        <p:spPr>
          <a:xfrm>
            <a:off x="1425494" y="261476"/>
            <a:ext cx="6746969" cy="677108"/>
          </a:xfrm>
          <a:solidFill>
            <a:srgbClr val="000066"/>
          </a:solidFill>
          <a:ln w="25400">
            <a:solidFill>
              <a:srgbClr val="FFCC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000" b="1" kern="1200" dirty="0" smtClean="0">
                <a:solidFill>
                  <a:srgbClr val="FFFFFF"/>
                </a:solidFill>
                <a:latin typeface="Verdana" pitchFamily="34" charset="0"/>
                <a:ea typeface="+mn-ea"/>
                <a:cs typeface="+mn-cs"/>
              </a:rPr>
              <a:t>Key </a:t>
            </a:r>
            <a:r>
              <a:rPr lang="en-US" altLang="ko-KR" sz="2000" b="1" dirty="0" smtClean="0">
                <a:solidFill>
                  <a:srgbClr val="FFFFFF"/>
                </a:solidFill>
                <a:latin typeface="Verdana" pitchFamily="34" charset="0"/>
                <a:ea typeface="+mn-ea"/>
                <a:cs typeface="+mn-cs"/>
              </a:rPr>
              <a:t>Network </a:t>
            </a:r>
            <a:r>
              <a:rPr lang="en-US" altLang="ko-KR" sz="2000" b="1" kern="1200" dirty="0" smtClean="0">
                <a:solidFill>
                  <a:srgbClr val="FFFFFF"/>
                </a:solidFill>
                <a:latin typeface="Verdana" pitchFamily="34" charset="0"/>
                <a:ea typeface="+mn-ea"/>
                <a:cs typeface="+mn-cs"/>
              </a:rPr>
              <a:t>Monitoring WG Report Updates, 2013</a:t>
            </a:r>
            <a:endParaRPr lang="en-US" sz="2000" b="1" kern="1200" dirty="0" smtClean="0">
              <a:solidFill>
                <a:srgbClr val="FFFFFF"/>
              </a:solidFill>
              <a:latin typeface="Verdana" pitchFamily="34" charset="0"/>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8172450" y="101600"/>
            <a:ext cx="1787208" cy="914400"/>
          </a:xfrm>
          <a:prstGeom prst="rect">
            <a:avLst/>
          </a:prstGeom>
          <a:noFill/>
          <a:ln w="9525">
            <a:noFill/>
            <a:miter lim="800000"/>
            <a:headEnd/>
            <a:tailEnd/>
          </a:ln>
        </p:spPr>
      </p:pic>
      <p:pic>
        <p:nvPicPr>
          <p:cNvPr id="7" name="Picture 3" descr="pinger"/>
          <p:cNvPicPr>
            <a:picLocks noChangeAspect="1" noChangeArrowheads="1"/>
          </p:cNvPicPr>
          <p:nvPr/>
        </p:nvPicPr>
        <p:blipFill>
          <a:blip r:embed="rId3" cstate="print"/>
          <a:srcRect/>
          <a:stretch>
            <a:fillRect/>
          </a:stretch>
        </p:blipFill>
        <p:spPr bwMode="auto">
          <a:xfrm>
            <a:off x="0" y="76200"/>
            <a:ext cx="1420494" cy="995238"/>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4338385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7" name="Picture 3" descr="pinger"/>
          <p:cNvPicPr>
            <a:picLocks noChangeAspect="1" noChangeArrowheads="1"/>
          </p:cNvPicPr>
          <p:nvPr/>
        </p:nvPicPr>
        <p:blipFill>
          <a:blip r:embed="rId3" cstate="print"/>
          <a:srcRect/>
          <a:stretch>
            <a:fillRect/>
          </a:stretch>
        </p:blipFill>
        <p:spPr bwMode="auto">
          <a:xfrm>
            <a:off x="0" y="25400"/>
            <a:ext cx="1844680" cy="941403"/>
          </a:xfrm>
          <a:prstGeom prst="rect">
            <a:avLst/>
          </a:prstGeom>
          <a:solidFill>
            <a:schemeClr val="bg1"/>
          </a:solidFill>
          <a:ln w="9525">
            <a:noFill/>
            <a:miter lim="800000"/>
            <a:headEnd/>
            <a:tailEnd/>
          </a:ln>
        </p:spPr>
      </p:pic>
      <p:sp>
        <p:nvSpPr>
          <p:cNvPr id="446468" name="Rectangle 4"/>
          <p:cNvSpPr>
            <a:spLocks noChangeArrowheads="1"/>
          </p:cNvSpPr>
          <p:nvPr/>
        </p:nvSpPr>
        <p:spPr bwMode="auto">
          <a:xfrm>
            <a:off x="228614" y="883956"/>
            <a:ext cx="9401371" cy="5927776"/>
          </a:xfrm>
          <a:prstGeom prst="rect">
            <a:avLst/>
          </a:prstGeom>
          <a:solidFill>
            <a:srgbClr val="FDFDFD"/>
          </a:solidFill>
          <a:ln w="25400">
            <a:solidFill>
              <a:srgbClr val="4700B0"/>
            </a:solidFill>
            <a:miter lim="800000"/>
            <a:headEnd/>
            <a:tailEnd/>
          </a:ln>
        </p:spPr>
        <p:txBody>
          <a:bodyPr wrap="square" lIns="45720" rIns="45720" anchor="ctr">
            <a:spAutoFit/>
          </a:bodyPr>
          <a:lstStyle/>
          <a:p>
            <a:pPr marL="457200" indent="-342900" defTabSz="762000">
              <a:spcBef>
                <a:spcPct val="40000"/>
              </a:spcBef>
              <a:buClr>
                <a:srgbClr val="800000"/>
              </a:buClr>
              <a:buFont typeface="Wingdings" pitchFamily="-109" charset="2"/>
              <a:buChar char="u"/>
            </a:pPr>
            <a:r>
              <a:rPr lang="en-US" altLang="ko-KR" sz="2400" b="1" dirty="0">
                <a:solidFill>
                  <a:srgbClr val="000066"/>
                </a:solidFill>
                <a:latin typeface="Arial" pitchFamily="34" charset="0"/>
                <a:ea typeface="Gulim" pitchFamily="34" charset="-127"/>
                <a:cs typeface="Arial" pitchFamily="34" charset="0"/>
              </a:rPr>
              <a:t>The management and operation includes maintaining data collection and archiving, explaining needs, identifying and reopening broken connections, identifying and opening firewall blocks, finding replacement hosts, making limited special analyses and case studies, preparing and making presentations, responding to questions. The equipment performing this in this country is currently in place </a:t>
            </a:r>
            <a:r>
              <a:rPr lang="en-US" altLang="ko-KR" sz="2400" b="1" dirty="0" smtClean="0">
                <a:solidFill>
                  <a:srgbClr val="000066"/>
                </a:solidFill>
                <a:latin typeface="Arial" pitchFamily="34" charset="0"/>
                <a:ea typeface="Gulim" pitchFamily="34" charset="-127"/>
                <a:cs typeface="Arial" pitchFamily="34" charset="0"/>
              </a:rPr>
              <a:t>at SLAC . </a:t>
            </a:r>
            <a:r>
              <a:rPr lang="en-US" altLang="ko-KR" sz="2400" b="1" dirty="0">
                <a:solidFill>
                  <a:srgbClr val="000066"/>
                </a:solidFill>
                <a:latin typeface="Arial" pitchFamily="34" charset="0"/>
                <a:ea typeface="Gulim" pitchFamily="34" charset="-127"/>
                <a:cs typeface="Arial" pitchFamily="34" charset="0"/>
              </a:rPr>
              <a:t>There is also an archive/analysis site in Pakistan.</a:t>
            </a:r>
          </a:p>
          <a:p>
            <a:pPr marL="457200" indent="-342900" defTabSz="762000">
              <a:spcBef>
                <a:spcPct val="40000"/>
              </a:spcBef>
              <a:buClr>
                <a:srgbClr val="800000"/>
              </a:buClr>
              <a:buFont typeface="Wingdings" pitchFamily="-109" charset="2"/>
              <a:buChar char="u"/>
            </a:pPr>
            <a:r>
              <a:rPr lang="en-US" altLang="ko-KR" sz="2400" b="1" dirty="0">
                <a:solidFill>
                  <a:srgbClr val="000099"/>
                </a:solidFill>
                <a:latin typeface="Arial" pitchFamily="34" charset="0"/>
                <a:ea typeface="Gulim" pitchFamily="34" charset="-127"/>
                <a:cs typeface="Arial" pitchFamily="34" charset="0"/>
              </a:rPr>
              <a:t>Management, operation and supervision requires central funding at a level of about 20% of a Full Time Equivalent (FTE) person, plus travel.</a:t>
            </a:r>
            <a:r>
              <a:rPr lang="en-US" altLang="ko-KR" sz="2400" b="1" dirty="0">
                <a:solidFill>
                  <a:srgbClr val="000066"/>
                </a:solidFill>
                <a:latin typeface="Arial" pitchFamily="34" charset="0"/>
                <a:ea typeface="Gulim" pitchFamily="34" charset="-127"/>
                <a:cs typeface="Arial" pitchFamily="34" charset="0"/>
              </a:rPr>
              <a:t> </a:t>
            </a:r>
            <a:r>
              <a:rPr lang="en-US" altLang="ko-KR" sz="2400" b="1" dirty="0">
                <a:solidFill>
                  <a:srgbClr val="4700B0"/>
                </a:solidFill>
                <a:latin typeface="Arial" pitchFamily="34" charset="0"/>
                <a:ea typeface="Gulim" pitchFamily="34" charset="-127"/>
                <a:cs typeface="Arial" pitchFamily="34" charset="0"/>
              </a:rPr>
              <a:t>This had been provided by discretionary funding from the HEP budgets of SLAC and FNAL, </a:t>
            </a:r>
            <a:r>
              <a:rPr lang="en-US" altLang="ko-KR" sz="2400" b="1" u="sng" dirty="0">
                <a:solidFill>
                  <a:srgbClr val="4700B0"/>
                </a:solidFill>
                <a:latin typeface="Arial" pitchFamily="34" charset="0"/>
                <a:ea typeface="Gulim" pitchFamily="34" charset="-127"/>
                <a:cs typeface="Arial" pitchFamily="34" charset="0"/>
              </a:rPr>
              <a:t>until the beginning of 2008</a:t>
            </a:r>
            <a:r>
              <a:rPr lang="en-US" altLang="ko-KR" sz="2400" b="1" u="sng" dirty="0" smtClean="0">
                <a:solidFill>
                  <a:srgbClr val="4700B0"/>
                </a:solidFill>
                <a:latin typeface="Arial" pitchFamily="34" charset="0"/>
                <a:ea typeface="Gulim" pitchFamily="34" charset="-127"/>
                <a:cs typeface="Arial" pitchFamily="34" charset="0"/>
              </a:rPr>
              <a:t>.</a:t>
            </a:r>
          </a:p>
          <a:p>
            <a:pPr marL="457200" indent="-342900" defTabSz="762000">
              <a:spcBef>
                <a:spcPct val="40000"/>
              </a:spcBef>
              <a:buClr>
                <a:srgbClr val="800000"/>
              </a:buClr>
              <a:buFont typeface="Wingdings" pitchFamily="-109" charset="2"/>
              <a:buChar char="u"/>
            </a:pPr>
            <a:r>
              <a:rPr lang="en-US" altLang="ko-KR" sz="2400" b="1" u="sng" dirty="0" smtClean="0">
                <a:solidFill>
                  <a:srgbClr val="4700B0"/>
                </a:solidFill>
                <a:uFill>
                  <a:solidFill>
                    <a:schemeClr val="bg1"/>
                  </a:solidFill>
                </a:uFill>
                <a:latin typeface="Arial" pitchFamily="34" charset="0"/>
                <a:ea typeface="Gulim" pitchFamily="34" charset="-127"/>
                <a:cs typeface="Arial" pitchFamily="34" charset="0"/>
              </a:rPr>
              <a:t>Google are interested in the preserving the history of the Internet implicit in the </a:t>
            </a:r>
            <a:r>
              <a:rPr lang="en-US" altLang="ko-KR" sz="2400" b="1" u="sng" dirty="0" err="1" smtClean="0">
                <a:solidFill>
                  <a:srgbClr val="4700B0"/>
                </a:solidFill>
                <a:uFill>
                  <a:solidFill>
                    <a:schemeClr val="bg1"/>
                  </a:solidFill>
                </a:uFill>
                <a:latin typeface="Arial" pitchFamily="34" charset="0"/>
                <a:ea typeface="Gulim" pitchFamily="34" charset="-127"/>
                <a:cs typeface="Arial" pitchFamily="34" charset="0"/>
              </a:rPr>
              <a:t>PingER</a:t>
            </a:r>
            <a:r>
              <a:rPr lang="en-US" altLang="ko-KR" sz="2400" b="1" u="sng" dirty="0" smtClean="0">
                <a:solidFill>
                  <a:srgbClr val="4700B0"/>
                </a:solidFill>
                <a:uFill>
                  <a:solidFill>
                    <a:schemeClr val="bg1"/>
                  </a:solidFill>
                </a:uFill>
                <a:latin typeface="Arial" pitchFamily="34" charset="0"/>
                <a:ea typeface="Gulim" pitchFamily="34" charset="-127"/>
                <a:cs typeface="Arial" pitchFamily="34" charset="0"/>
              </a:rPr>
              <a:t> data</a:t>
            </a:r>
            <a:endParaRPr lang="en-US" altLang="ko-KR" sz="2400" b="1" u="sng" dirty="0">
              <a:solidFill>
                <a:srgbClr val="4700B0"/>
              </a:solidFill>
              <a:uFill>
                <a:solidFill>
                  <a:schemeClr val="bg1"/>
                </a:solidFill>
              </a:uFill>
              <a:latin typeface="Arial" pitchFamily="34" charset="0"/>
              <a:ea typeface="Gulim" pitchFamily="34" charset="-127"/>
              <a:cs typeface="Arial" pitchFamily="34" charset="0"/>
            </a:endParaRPr>
          </a:p>
        </p:txBody>
      </p:sp>
      <p:sp>
        <p:nvSpPr>
          <p:cNvPr id="446469" name="Rectangle 5"/>
          <p:cNvSpPr>
            <a:spLocks noGrp="1" noChangeArrowheads="1"/>
          </p:cNvSpPr>
          <p:nvPr>
            <p:ph type="title"/>
          </p:nvPr>
        </p:nvSpPr>
        <p:spPr>
          <a:xfrm>
            <a:off x="2115824" y="197924"/>
            <a:ext cx="6370436" cy="773156"/>
          </a:xfrm>
          <a:solidFill>
            <a:srgbClr val="000066"/>
          </a:solidFill>
          <a:ln w="25400">
            <a:solidFill>
              <a:srgbClr val="FFE422"/>
            </a:solidFill>
          </a:ln>
        </p:spPr>
        <p:txBody>
          <a:bodyPr anchorCtr="1">
            <a:noAutofit/>
          </a:bodyPr>
          <a:lstStyle/>
          <a:p>
            <a:pPr algn="l" eaLnBrk="1" hangingPunct="1">
              <a:lnSpc>
                <a:spcPct val="90000"/>
              </a:lnSpc>
            </a:pPr>
            <a:r>
              <a:rPr lang="en-US" altLang="ko-KR" sz="2800" b="1" dirty="0" err="1" smtClean="0">
                <a:solidFill>
                  <a:schemeClr val="bg1"/>
                </a:solidFill>
                <a:latin typeface="Arial" pitchFamily="34" charset="0"/>
                <a:ea typeface="Gulim" pitchFamily="34" charset="-127"/>
                <a:cs typeface="Arial" pitchFamily="34" charset="0"/>
              </a:rPr>
              <a:t>PingER</a:t>
            </a:r>
            <a:r>
              <a:rPr lang="en-US" altLang="ko-KR" sz="2800" b="1" dirty="0" smtClean="0">
                <a:solidFill>
                  <a:schemeClr val="bg1"/>
                </a:solidFill>
                <a:latin typeface="Arial" pitchFamily="34" charset="0"/>
                <a:ea typeface="Gulim" pitchFamily="34" charset="-127"/>
                <a:cs typeface="Arial" pitchFamily="34" charset="0"/>
              </a:rPr>
              <a:t> Project Issue: Funding </a:t>
            </a:r>
            <a:br>
              <a:rPr lang="en-US" altLang="ko-KR" sz="2800" b="1" dirty="0" smtClean="0">
                <a:solidFill>
                  <a:schemeClr val="bg1"/>
                </a:solidFill>
                <a:latin typeface="Arial" pitchFamily="34" charset="0"/>
                <a:ea typeface="Gulim" pitchFamily="34" charset="-127"/>
                <a:cs typeface="Arial" pitchFamily="34" charset="0"/>
              </a:rPr>
            </a:br>
            <a:r>
              <a:rPr lang="en-US" altLang="ko-KR" sz="2800" b="1" dirty="0" smtClean="0">
                <a:solidFill>
                  <a:schemeClr val="bg1"/>
                </a:solidFill>
                <a:latin typeface="Arial" pitchFamily="34" charset="0"/>
                <a:ea typeface="Gulim" pitchFamily="34" charset="-127"/>
                <a:cs typeface="Arial" pitchFamily="34" charset="0"/>
              </a:rPr>
              <a:t>     for Managing the Effort </a:t>
            </a:r>
            <a:endParaRPr lang="en-US" sz="2800" b="1" dirty="0" smtClean="0">
              <a:solidFill>
                <a:schemeClr val="bg1"/>
              </a:solidFill>
              <a:latin typeface="Arial" pitchFamily="34" charset="0"/>
              <a:cs typeface="Arial" pitchFamily="34" charset="0"/>
            </a:endParaRPr>
          </a:p>
        </p:txBody>
      </p:sp>
      <p:pic>
        <p:nvPicPr>
          <p:cNvPr id="6" name="Picture 5"/>
          <p:cNvPicPr>
            <a:picLocks noChangeAspect="1" noChangeArrowheads="1"/>
          </p:cNvPicPr>
          <p:nvPr/>
        </p:nvPicPr>
        <p:blipFill>
          <a:blip r:embed="rId4" cstate="print"/>
          <a:srcRect/>
          <a:stretch>
            <a:fillRect/>
          </a:stretch>
        </p:blipFill>
        <p:spPr bwMode="auto">
          <a:xfrm>
            <a:off x="8524698" y="69122"/>
            <a:ext cx="1381302" cy="862391"/>
          </a:xfrm>
          <a:prstGeom prst="rect">
            <a:avLst/>
          </a:prstGeom>
          <a:noFill/>
          <a:ln w="9525">
            <a:noFill/>
            <a:miter lim="800000"/>
            <a:headEnd/>
            <a:tailEnd/>
          </a:ln>
        </p:spPr>
      </p:pic>
    </p:spTree>
    <p:extLst>
      <p:ext uri="{BB962C8B-B14F-4D97-AF65-F5344CB8AC3E}">
        <p14:creationId xmlns:p14="http://schemas.microsoft.com/office/powerpoint/2010/main" val="21585771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1" name="Picture 3" descr="pinger"/>
          <p:cNvPicPr>
            <a:picLocks noChangeAspect="1" noChangeArrowheads="1"/>
          </p:cNvPicPr>
          <p:nvPr/>
        </p:nvPicPr>
        <p:blipFill>
          <a:blip r:embed="rId3" cstate="print"/>
          <a:srcRect/>
          <a:stretch>
            <a:fillRect/>
          </a:stretch>
        </p:blipFill>
        <p:spPr bwMode="auto">
          <a:xfrm>
            <a:off x="76235" y="236021"/>
            <a:ext cx="1739899" cy="887930"/>
          </a:xfrm>
          <a:prstGeom prst="rect">
            <a:avLst/>
          </a:prstGeom>
          <a:solidFill>
            <a:schemeClr val="bg1"/>
          </a:solidFill>
          <a:ln w="9525">
            <a:noFill/>
            <a:miter lim="800000"/>
            <a:headEnd/>
            <a:tailEnd/>
          </a:ln>
        </p:spPr>
      </p:pic>
      <p:sp>
        <p:nvSpPr>
          <p:cNvPr id="447492" name="Rectangle 4"/>
          <p:cNvSpPr>
            <a:spLocks noChangeArrowheads="1"/>
          </p:cNvSpPr>
          <p:nvPr/>
        </p:nvSpPr>
        <p:spPr bwMode="auto">
          <a:xfrm>
            <a:off x="567565" y="1278633"/>
            <a:ext cx="8686799" cy="3564053"/>
          </a:xfrm>
          <a:prstGeom prst="rect">
            <a:avLst/>
          </a:prstGeom>
          <a:solidFill>
            <a:srgbClr val="FDFDFD"/>
          </a:solidFill>
          <a:ln w="25400">
            <a:solidFill>
              <a:srgbClr val="4700B0"/>
            </a:solidFill>
            <a:miter lim="800000"/>
            <a:headEnd/>
            <a:tailEnd/>
          </a:ln>
        </p:spPr>
        <p:txBody>
          <a:bodyPr wrap="square" lIns="45720" rIns="45720" anchor="ctr">
            <a:spAutoFit/>
          </a:bodyPr>
          <a:lstStyle/>
          <a:p>
            <a:pPr marL="457200" indent="-342900" defTabSz="762000">
              <a:spcBef>
                <a:spcPct val="40000"/>
              </a:spcBef>
              <a:buClr>
                <a:srgbClr val="800000"/>
              </a:buClr>
              <a:buFont typeface="Wingdings" pitchFamily="-109" charset="2"/>
              <a:buChar char="u"/>
            </a:pPr>
            <a:r>
              <a:rPr lang="en-US" altLang="ko-KR" sz="2400" b="1" dirty="0">
                <a:solidFill>
                  <a:srgbClr val="000066"/>
                </a:solidFill>
                <a:latin typeface="Arial" pitchFamily="34" charset="0"/>
                <a:ea typeface="Gulim" pitchFamily="34" charset="-127"/>
                <a:cs typeface="Arial" pitchFamily="34" charset="0"/>
              </a:rPr>
              <a:t>Many agencies/organizations have expressed interest (</a:t>
            </a:r>
            <a:r>
              <a:rPr lang="en-US" altLang="ko-KR" sz="2400" b="1" dirty="0" err="1">
                <a:solidFill>
                  <a:srgbClr val="000066"/>
                </a:solidFill>
                <a:latin typeface="Arial" pitchFamily="34" charset="0"/>
                <a:ea typeface="Gulim" pitchFamily="34" charset="-127"/>
                <a:cs typeface="Arial" pitchFamily="34" charset="0"/>
              </a:rPr>
              <a:t>e.g</a:t>
            </a:r>
            <a:r>
              <a:rPr lang="en-US" altLang="ko-KR" sz="2400" b="1" dirty="0">
                <a:solidFill>
                  <a:srgbClr val="000066"/>
                </a:solidFill>
                <a:latin typeface="Arial" pitchFamily="34" charset="0"/>
                <a:ea typeface="Gulim" pitchFamily="34" charset="-127"/>
                <a:cs typeface="Arial" pitchFamily="34" charset="0"/>
              </a:rPr>
              <a:t> DoE, </a:t>
            </a:r>
            <a:r>
              <a:rPr lang="en-US" altLang="ko-KR" sz="2400" b="1" dirty="0" err="1">
                <a:solidFill>
                  <a:srgbClr val="000066"/>
                </a:solidFill>
                <a:latin typeface="Arial" pitchFamily="34" charset="0"/>
                <a:ea typeface="Gulim" pitchFamily="34" charset="-127"/>
                <a:cs typeface="Arial" pitchFamily="34" charset="0"/>
              </a:rPr>
              <a:t>ESnet</a:t>
            </a:r>
            <a:r>
              <a:rPr lang="en-US" altLang="ko-KR" sz="2400" b="1" dirty="0">
                <a:solidFill>
                  <a:srgbClr val="000066"/>
                </a:solidFill>
                <a:latin typeface="Arial" pitchFamily="34" charset="0"/>
                <a:ea typeface="Gulim" pitchFamily="34" charset="-127"/>
                <a:cs typeface="Arial" pitchFamily="34" charset="0"/>
              </a:rPr>
              <a:t>, NSF, ICFA, ICTP, IDRC, UNESCO, IHY) </a:t>
            </a:r>
            <a:r>
              <a:rPr lang="en-US" altLang="ko-KR" sz="2400" b="1" dirty="0" smtClean="0">
                <a:solidFill>
                  <a:srgbClr val="000066"/>
                </a:solidFill>
                <a:latin typeface="Arial" pitchFamily="34" charset="0"/>
                <a:ea typeface="Gulim" pitchFamily="34" charset="-127"/>
                <a:cs typeface="Arial" pitchFamily="34" charset="0"/>
              </a:rPr>
              <a:t>in this work, </a:t>
            </a:r>
            <a:r>
              <a:rPr lang="en-US" altLang="ko-KR" sz="2400" b="1" dirty="0">
                <a:solidFill>
                  <a:srgbClr val="000066"/>
                </a:solidFill>
                <a:latin typeface="Arial" pitchFamily="34" charset="0"/>
                <a:ea typeface="Gulim" pitchFamily="34" charset="-127"/>
                <a:cs typeface="Arial" pitchFamily="34" charset="0"/>
              </a:rPr>
              <a:t>also Google is interested in </a:t>
            </a:r>
            <a:r>
              <a:rPr lang="en-US" altLang="ko-KR" sz="2400" b="1" dirty="0" smtClean="0">
                <a:solidFill>
                  <a:srgbClr val="000066"/>
                </a:solidFill>
                <a:latin typeface="Arial" pitchFamily="34" charset="0"/>
                <a:ea typeface="Gulim" pitchFamily="34" charset="-127"/>
                <a:cs typeface="Arial" pitchFamily="34" charset="0"/>
              </a:rPr>
              <a:t>the </a:t>
            </a:r>
            <a:r>
              <a:rPr lang="en-US" altLang="ko-KR" sz="2400" b="1" dirty="0">
                <a:solidFill>
                  <a:srgbClr val="000066"/>
                </a:solidFill>
                <a:latin typeface="Arial" pitchFamily="34" charset="0"/>
                <a:ea typeface="Gulim" pitchFamily="34" charset="-127"/>
                <a:cs typeface="Arial" pitchFamily="34" charset="0"/>
              </a:rPr>
              <a:t>historical interest now and going </a:t>
            </a:r>
            <a:r>
              <a:rPr lang="en-US" altLang="ko-KR" sz="2400" b="1" dirty="0" smtClean="0">
                <a:solidFill>
                  <a:srgbClr val="000066"/>
                </a:solidFill>
                <a:latin typeface="Arial" pitchFamily="34" charset="0"/>
                <a:ea typeface="Gulim" pitchFamily="34" charset="-127"/>
                <a:cs typeface="Arial" pitchFamily="34" charset="0"/>
              </a:rPr>
              <a:t>forward, </a:t>
            </a:r>
            <a:r>
              <a:rPr lang="en-US" altLang="ko-KR" sz="2400" b="1" dirty="0">
                <a:solidFill>
                  <a:srgbClr val="000066"/>
                </a:solidFill>
                <a:latin typeface="Arial" pitchFamily="34" charset="0"/>
                <a:ea typeface="Gulim" pitchFamily="34" charset="-127"/>
                <a:cs typeface="Arial" pitchFamily="34" charset="0"/>
              </a:rPr>
              <a:t>but none have so far stepped up to funding the management and operation.</a:t>
            </a:r>
          </a:p>
          <a:p>
            <a:pPr marL="457200" indent="-342900" defTabSz="762000">
              <a:spcBef>
                <a:spcPct val="40000"/>
              </a:spcBef>
              <a:buClr>
                <a:srgbClr val="800000"/>
              </a:buClr>
              <a:buFont typeface="Wingdings" pitchFamily="-109" charset="2"/>
              <a:buChar char="u"/>
            </a:pPr>
            <a:r>
              <a:rPr lang="en-US" altLang="ko-KR" sz="2400" b="1" dirty="0">
                <a:solidFill>
                  <a:prstClr val="black"/>
                </a:solidFill>
                <a:latin typeface="Arial" pitchFamily="34" charset="0"/>
                <a:ea typeface="Gulim" pitchFamily="34" charset="-127"/>
                <a:cs typeface="Arial" pitchFamily="34" charset="0"/>
              </a:rPr>
              <a:t>Without funding, for the operational side, the future of </a:t>
            </a:r>
            <a:r>
              <a:rPr lang="en-US" altLang="ko-KR" sz="2400" b="1" dirty="0" err="1">
                <a:solidFill>
                  <a:prstClr val="black"/>
                </a:solidFill>
                <a:latin typeface="Arial" pitchFamily="34" charset="0"/>
                <a:ea typeface="Gulim" pitchFamily="34" charset="-127"/>
                <a:cs typeface="Arial" pitchFamily="34" charset="0"/>
              </a:rPr>
              <a:t>PingER</a:t>
            </a:r>
            <a:r>
              <a:rPr lang="en-US" altLang="ko-KR" sz="2400" b="1" dirty="0">
                <a:solidFill>
                  <a:prstClr val="black"/>
                </a:solidFill>
                <a:latin typeface="Arial" pitchFamily="34" charset="0"/>
                <a:ea typeface="Gulim" pitchFamily="34" charset="-127"/>
                <a:cs typeface="Arial" pitchFamily="34" charset="0"/>
              </a:rPr>
              <a:t> and reports such as this one is unclear, and the level of effort sustained in previous years will not be possible. </a:t>
            </a:r>
          </a:p>
        </p:txBody>
      </p:sp>
      <p:pic>
        <p:nvPicPr>
          <p:cNvPr id="6" name="Picture 5"/>
          <p:cNvPicPr>
            <a:picLocks noChangeAspect="1" noChangeArrowheads="1"/>
          </p:cNvPicPr>
          <p:nvPr/>
        </p:nvPicPr>
        <p:blipFill>
          <a:blip r:embed="rId4" cstate="print"/>
          <a:srcRect/>
          <a:stretch>
            <a:fillRect/>
          </a:stretch>
        </p:blipFill>
        <p:spPr bwMode="auto">
          <a:xfrm>
            <a:off x="8179025" y="258997"/>
            <a:ext cx="1241690" cy="635293"/>
          </a:xfrm>
          <a:prstGeom prst="rect">
            <a:avLst/>
          </a:prstGeom>
          <a:noFill/>
          <a:ln w="9525">
            <a:noFill/>
            <a:miter lim="800000"/>
            <a:headEnd/>
            <a:tailEnd/>
          </a:ln>
        </p:spPr>
      </p:pic>
      <p:sp>
        <p:nvSpPr>
          <p:cNvPr id="7" name="Rectangle 5"/>
          <p:cNvSpPr txBox="1">
            <a:spLocks noChangeArrowheads="1"/>
          </p:cNvSpPr>
          <p:nvPr/>
        </p:nvSpPr>
        <p:spPr>
          <a:xfrm>
            <a:off x="1919005" y="202980"/>
            <a:ext cx="6221610" cy="787620"/>
          </a:xfrm>
          <a:prstGeom prst="rect">
            <a:avLst/>
          </a:prstGeom>
          <a:solidFill>
            <a:srgbClr val="000066"/>
          </a:solidFill>
          <a:ln w="25400">
            <a:solidFill>
              <a:srgbClr val="FFE422"/>
            </a:solidFill>
          </a:ln>
        </p:spPr>
        <p:txBody>
          <a:bodyPr vert="horz" lIns="91440" tIns="45720" rIns="91440" bIns="45720" rtlCol="0" anchor="ctr" anchorCtr="1">
            <a:noAutofit/>
          </a:bodyPr>
          <a:lstStyle/>
          <a:p>
            <a:pPr algn="ctr">
              <a:lnSpc>
                <a:spcPct val="90000"/>
              </a:lnSpc>
              <a:spcBef>
                <a:spcPct val="0"/>
              </a:spcBef>
              <a:defRPr/>
            </a:pPr>
            <a:r>
              <a:rPr lang="en-US" altLang="ko-KR" sz="2800" b="1" dirty="0" err="1">
                <a:solidFill>
                  <a:prstClr val="white"/>
                </a:solidFill>
                <a:latin typeface="Arial" pitchFamily="34" charset="0"/>
                <a:ea typeface="Gulim" pitchFamily="34" charset="-127"/>
                <a:cs typeface="Arial" pitchFamily="34" charset="0"/>
              </a:rPr>
              <a:t>PingER</a:t>
            </a:r>
            <a:r>
              <a:rPr lang="en-US" altLang="ko-KR" sz="2800" b="1" dirty="0">
                <a:solidFill>
                  <a:prstClr val="white"/>
                </a:solidFill>
                <a:latin typeface="Arial" pitchFamily="34" charset="0"/>
                <a:ea typeface="Gulim" pitchFamily="34" charset="-127"/>
                <a:cs typeface="Arial" pitchFamily="34" charset="0"/>
              </a:rPr>
              <a:t>: Uncertainty </a:t>
            </a:r>
            <a:br>
              <a:rPr lang="en-US" altLang="ko-KR" sz="2800" b="1" dirty="0">
                <a:solidFill>
                  <a:prstClr val="white"/>
                </a:solidFill>
                <a:latin typeface="Arial" pitchFamily="34" charset="0"/>
                <a:ea typeface="Gulim" pitchFamily="34" charset="-127"/>
                <a:cs typeface="Arial" pitchFamily="34" charset="0"/>
              </a:rPr>
            </a:br>
            <a:r>
              <a:rPr lang="en-US" altLang="ko-KR" sz="2800" b="1" dirty="0">
                <a:solidFill>
                  <a:prstClr val="white"/>
                </a:solidFill>
                <a:latin typeface="Arial" pitchFamily="34" charset="0"/>
                <a:ea typeface="Gulim" pitchFamily="34" charset="-127"/>
                <a:cs typeface="Arial" pitchFamily="34" charset="0"/>
              </a:rPr>
              <a:t>for Managing the Future</a:t>
            </a:r>
            <a:endParaRPr lang="en-US" sz="28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756923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 Slides</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866142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6930" name="Rectangle 2"/>
          <p:cNvSpPr>
            <a:spLocks noGrp="1" noChangeArrowheads="1"/>
          </p:cNvSpPr>
          <p:nvPr>
            <p:ph type="title"/>
          </p:nvPr>
        </p:nvSpPr>
        <p:spPr>
          <a:xfrm>
            <a:off x="1320808" y="0"/>
            <a:ext cx="7442200" cy="1028700"/>
          </a:xfrm>
        </p:spPr>
        <p:txBody>
          <a:bodyPr/>
          <a:lstStyle/>
          <a:p>
            <a:pPr algn="l" eaLnBrk="1" hangingPunct="1">
              <a:defRPr/>
            </a:pPr>
            <a:r>
              <a:rPr lang="en-US" b="1" dirty="0" smtClean="0"/>
              <a:t>           </a:t>
            </a:r>
            <a:r>
              <a:rPr lang="en-US" sz="3200" b="1" dirty="0" smtClean="0"/>
              <a:t>SCIC Monitoring WG</a:t>
            </a:r>
            <a:br>
              <a:rPr lang="en-US" sz="3200" b="1" dirty="0" smtClean="0"/>
            </a:br>
            <a:r>
              <a:rPr lang="en-US" sz="3200" b="1" dirty="0" smtClean="0"/>
              <a:t> 	 </a:t>
            </a:r>
            <a:r>
              <a:rPr lang="en-US" sz="3200" b="1" dirty="0" err="1" smtClean="0"/>
              <a:t>PingER</a:t>
            </a:r>
            <a:r>
              <a:rPr lang="en-US" sz="3200" b="1" dirty="0" smtClean="0"/>
              <a:t> (Also IEPM-BW)</a:t>
            </a:r>
            <a:endParaRPr lang="en-US" sz="3200" dirty="0" smtClean="0"/>
          </a:p>
        </p:txBody>
      </p:sp>
      <p:sp>
        <p:nvSpPr>
          <p:cNvPr id="4476931" name="Rectangle 3"/>
          <p:cNvSpPr>
            <a:spLocks noGrp="1" noChangeArrowheads="1"/>
          </p:cNvSpPr>
          <p:nvPr>
            <p:ph type="body" sz="half" idx="1"/>
          </p:nvPr>
        </p:nvSpPr>
        <p:spPr>
          <a:xfrm>
            <a:off x="0" y="1295400"/>
            <a:ext cx="5562601" cy="5143500"/>
          </a:xfrm>
        </p:spPr>
        <p:txBody>
          <a:bodyPr/>
          <a:lstStyle/>
          <a:p>
            <a:pPr marL="292100" indent="-292100" eaLnBrk="1" hangingPunct="1">
              <a:spcBef>
                <a:spcPts val="0"/>
              </a:spcBef>
              <a:spcAft>
                <a:spcPts val="800"/>
              </a:spcAft>
              <a:buFont typeface="Monotype Sorts" pitchFamily="2" charset="2"/>
              <a:buChar char="u"/>
              <a:defRPr/>
            </a:pPr>
            <a:r>
              <a:rPr lang="en-US" u="sng" dirty="0" smtClean="0"/>
              <a:t>Measurements from 1995 On</a:t>
            </a:r>
          </a:p>
          <a:p>
            <a:pPr marL="742950" lvl="1" indent="-336550" eaLnBrk="1" hangingPunct="1">
              <a:spcBef>
                <a:spcPts val="0"/>
              </a:spcBef>
              <a:spcAft>
                <a:spcPts val="800"/>
              </a:spcAft>
              <a:buFont typeface="Monotype Sorts" pitchFamily="2" charset="2"/>
              <a:buNone/>
              <a:defRPr/>
            </a:pPr>
            <a:r>
              <a:rPr lang="en-US" sz="2200" i="1" dirty="0" smtClean="0"/>
              <a:t>Reports link reliability &amp; quality</a:t>
            </a:r>
          </a:p>
          <a:p>
            <a:pPr marL="292100" indent="-292100" eaLnBrk="1" hangingPunct="1">
              <a:spcBef>
                <a:spcPts val="0"/>
              </a:spcBef>
              <a:spcAft>
                <a:spcPts val="800"/>
              </a:spcAft>
              <a:buFont typeface="Monotype Sorts" pitchFamily="2" charset="2"/>
              <a:buChar char="u"/>
              <a:defRPr/>
            </a:pPr>
            <a:r>
              <a:rPr lang="en-US" u="sng" dirty="0" smtClean="0"/>
              <a:t>Countries monitored</a:t>
            </a:r>
          </a:p>
          <a:p>
            <a:pPr marL="566738" lvl="1" indent="-334963" eaLnBrk="1" hangingPunct="1">
              <a:spcBef>
                <a:spcPts val="0"/>
              </a:spcBef>
              <a:spcAft>
                <a:spcPts val="800"/>
              </a:spcAft>
              <a:buFont typeface="Monotype Sorts" pitchFamily="2" charset="2"/>
              <a:buChar char="è"/>
              <a:defRPr/>
            </a:pPr>
            <a:r>
              <a:rPr lang="en-US" sz="2200" dirty="0" smtClean="0"/>
              <a:t>Contain </a:t>
            </a:r>
            <a:r>
              <a:rPr lang="en-US" sz="2200" dirty="0" smtClean="0">
                <a:solidFill>
                  <a:srgbClr val="0000CC"/>
                </a:solidFill>
              </a:rPr>
              <a:t>99%</a:t>
            </a:r>
            <a:r>
              <a:rPr lang="en-US" sz="2200" dirty="0" smtClean="0"/>
              <a:t> of world pop.</a:t>
            </a:r>
          </a:p>
          <a:p>
            <a:pPr marL="566738" lvl="1" indent="-334963" eaLnBrk="1" hangingPunct="1">
              <a:spcBef>
                <a:spcPts val="0"/>
              </a:spcBef>
              <a:spcAft>
                <a:spcPts val="800"/>
              </a:spcAft>
              <a:buFont typeface="Monotype Sorts" pitchFamily="2" charset="2"/>
              <a:buChar char="è"/>
              <a:defRPr/>
            </a:pPr>
            <a:r>
              <a:rPr lang="en-US" sz="2200" dirty="0" smtClean="0"/>
              <a:t>99.5% of World’s Internet Users</a:t>
            </a:r>
          </a:p>
          <a:p>
            <a:pPr marL="292100" indent="-292100" eaLnBrk="1" hangingPunct="1">
              <a:spcBef>
                <a:spcPts val="0"/>
              </a:spcBef>
              <a:spcAft>
                <a:spcPts val="800"/>
              </a:spcAft>
              <a:buFont typeface="Monotype Sorts" pitchFamily="2" charset="2"/>
              <a:buChar char="u"/>
              <a:defRPr/>
            </a:pPr>
            <a:r>
              <a:rPr lang="en-US" dirty="0" smtClean="0"/>
              <a:t> 950</a:t>
            </a:r>
            <a:r>
              <a:rPr lang="en-US" dirty="0" smtClean="0">
                <a:solidFill>
                  <a:srgbClr val="0000CC"/>
                </a:solidFill>
              </a:rPr>
              <a:t> remote </a:t>
            </a:r>
            <a:r>
              <a:rPr lang="en-US" dirty="0" err="1" smtClean="0">
                <a:solidFill>
                  <a:srgbClr val="0000CC"/>
                </a:solidFill>
              </a:rPr>
              <a:t>sitesmonitored</a:t>
            </a:r>
            <a:r>
              <a:rPr lang="en-US" dirty="0" smtClean="0">
                <a:solidFill>
                  <a:srgbClr val="0000CC"/>
                </a:solidFill>
              </a:rPr>
              <a:t> in   </a:t>
            </a:r>
            <a:br>
              <a:rPr lang="en-US" dirty="0" smtClean="0">
                <a:solidFill>
                  <a:srgbClr val="0000CC"/>
                </a:solidFill>
              </a:rPr>
            </a:br>
            <a:r>
              <a:rPr lang="en-US" dirty="0" smtClean="0">
                <a:solidFill>
                  <a:srgbClr val="0000CC"/>
                </a:solidFill>
              </a:rPr>
              <a:t> </a:t>
            </a:r>
            <a:r>
              <a:rPr lang="en-US" u="sng" dirty="0" smtClean="0"/>
              <a:t>170 nations</a:t>
            </a:r>
            <a:r>
              <a:rPr lang="en-US" dirty="0" smtClean="0">
                <a:solidFill>
                  <a:srgbClr val="0000CC"/>
                </a:solidFill>
              </a:rPr>
              <a:t>; 89</a:t>
            </a:r>
            <a:r>
              <a:rPr lang="en-US" dirty="0" smtClean="0">
                <a:solidFill>
                  <a:srgbClr val="000066"/>
                </a:solidFill>
              </a:rPr>
              <a:t> monitoring nodes;</a:t>
            </a:r>
          </a:p>
          <a:p>
            <a:pPr marL="292100" indent="-292100" eaLnBrk="1" hangingPunct="1">
              <a:spcBef>
                <a:spcPts val="0"/>
              </a:spcBef>
              <a:spcAft>
                <a:spcPts val="800"/>
              </a:spcAft>
              <a:buFont typeface="Monotype Sorts" pitchFamily="2" charset="2"/>
              <a:buChar char="u"/>
              <a:defRPr/>
            </a:pPr>
            <a:r>
              <a:rPr lang="en-US" dirty="0" smtClean="0"/>
              <a:t>Strong Collaboration with ICTP </a:t>
            </a:r>
            <a:br>
              <a:rPr lang="en-US" dirty="0" smtClean="0"/>
            </a:br>
            <a:r>
              <a:rPr lang="en-US" dirty="0" smtClean="0"/>
              <a:t>Trieste and NUST/SEECS (Pakistan) and three Malaysian universities</a:t>
            </a:r>
          </a:p>
          <a:p>
            <a:pPr marL="292100" indent="-292100" eaLnBrk="1" hangingPunct="1">
              <a:spcBef>
                <a:spcPts val="0"/>
              </a:spcBef>
              <a:spcAft>
                <a:spcPts val="800"/>
              </a:spcAft>
              <a:buFont typeface="Monotype Sorts" pitchFamily="2" charset="2"/>
              <a:buChar char="u"/>
              <a:defRPr/>
            </a:pPr>
            <a:r>
              <a:rPr lang="en-US" dirty="0" smtClean="0"/>
              <a:t>Excellent, Vital Work; </a:t>
            </a:r>
            <a:r>
              <a:rPr lang="en-US" u="sng" dirty="0" smtClean="0">
                <a:solidFill>
                  <a:srgbClr val="0000CC"/>
                </a:solidFill>
              </a:rPr>
              <a:t>Funding issue</a:t>
            </a:r>
          </a:p>
        </p:txBody>
      </p:sp>
      <p:pic>
        <p:nvPicPr>
          <p:cNvPr id="236550" name="Picture 5" descr="pinger"/>
          <p:cNvPicPr>
            <a:picLocks noChangeAspect="1" noChangeArrowheads="1"/>
          </p:cNvPicPr>
          <p:nvPr/>
        </p:nvPicPr>
        <p:blipFill>
          <a:blip r:embed="rId3" cstate="print"/>
          <a:srcRect/>
          <a:stretch>
            <a:fillRect/>
          </a:stretch>
        </p:blipFill>
        <p:spPr bwMode="auto">
          <a:xfrm>
            <a:off x="0" y="58738"/>
            <a:ext cx="1981200" cy="1219200"/>
          </a:xfrm>
          <a:prstGeom prst="rect">
            <a:avLst/>
          </a:prstGeom>
          <a:solidFill>
            <a:schemeClr val="bg1"/>
          </a:solidFill>
          <a:ln w="9525">
            <a:noFill/>
            <a:miter lim="800000"/>
            <a:headEnd/>
            <a:tailEnd/>
          </a:ln>
        </p:spPr>
      </p:pic>
      <p:pic>
        <p:nvPicPr>
          <p:cNvPr id="236551" name="Picture 7" descr="icfalogo"/>
          <p:cNvPicPr>
            <a:picLocks noChangeAspect="1" noChangeArrowheads="1"/>
          </p:cNvPicPr>
          <p:nvPr/>
        </p:nvPicPr>
        <p:blipFill>
          <a:blip r:embed="rId4" cstate="print"/>
          <a:srcRect l="28235" r="28235" b="28799"/>
          <a:stretch>
            <a:fillRect/>
          </a:stretch>
        </p:blipFill>
        <p:spPr bwMode="auto">
          <a:xfrm>
            <a:off x="8458200" y="0"/>
            <a:ext cx="1447800" cy="1042988"/>
          </a:xfrm>
          <a:prstGeom prst="rect">
            <a:avLst/>
          </a:prstGeom>
          <a:noFill/>
          <a:ln w="9525">
            <a:noFill/>
            <a:miter lim="800000"/>
            <a:headEnd/>
            <a:tailEnd/>
          </a:ln>
        </p:spPr>
      </p:pic>
      <p:sp>
        <p:nvSpPr>
          <p:cNvPr id="236552" name="Rectangle 8"/>
          <p:cNvSpPr>
            <a:spLocks noChangeArrowheads="1"/>
          </p:cNvSpPr>
          <p:nvPr/>
        </p:nvSpPr>
        <p:spPr bwMode="auto">
          <a:xfrm>
            <a:off x="235009" y="5853547"/>
            <a:ext cx="9637713" cy="1015663"/>
          </a:xfrm>
          <a:prstGeom prst="rect">
            <a:avLst/>
          </a:prstGeom>
          <a:solidFill>
            <a:schemeClr val="bg1"/>
          </a:solidFill>
          <a:ln w="28575">
            <a:solidFill>
              <a:srgbClr val="000066"/>
            </a:solidFill>
            <a:miter lim="800000"/>
            <a:headEnd/>
            <a:tailEnd/>
          </a:ln>
        </p:spPr>
        <p:txBody>
          <a:bodyPr tIns="0" bIns="0" anchor="ctr">
            <a:spAutoFit/>
          </a:bodyPr>
          <a:lstStyle/>
          <a:p>
            <a:pPr algn="ctr" defTabSz="762000" eaLnBrk="0" fontAlgn="base" hangingPunct="0">
              <a:spcBef>
                <a:spcPct val="0"/>
              </a:spcBef>
              <a:spcAft>
                <a:spcPct val="0"/>
              </a:spcAft>
            </a:pPr>
            <a:r>
              <a:rPr lang="en-US" altLang="ko-KR" sz="2200" b="1" u="sng" dirty="0">
                <a:solidFill>
                  <a:srgbClr val="800000"/>
                </a:solidFill>
                <a:latin typeface="Tahoma" pitchFamily="34" charset="0"/>
                <a:ea typeface="Gulim" pitchFamily="34" charset="-127"/>
                <a:cs typeface="Arial" pitchFamily="34" charset="0"/>
              </a:rPr>
              <a:t>Countries:</a:t>
            </a:r>
            <a:r>
              <a:rPr lang="en-US" altLang="ko-KR" sz="2200" b="1" dirty="0">
                <a:solidFill>
                  <a:srgbClr val="800000"/>
                </a:solidFill>
                <a:latin typeface="Tahoma" pitchFamily="34" charset="0"/>
                <a:ea typeface="Gulim" pitchFamily="34" charset="-127"/>
                <a:cs typeface="Arial" pitchFamily="34" charset="0"/>
              </a:rPr>
              <a:t> </a:t>
            </a:r>
            <a:r>
              <a:rPr lang="en-US" altLang="ko-KR" sz="2200" b="1" dirty="0">
                <a:solidFill>
                  <a:srgbClr val="0000C8"/>
                </a:solidFill>
                <a:latin typeface="Tahoma" pitchFamily="34" charset="0"/>
                <a:ea typeface="Gulim" pitchFamily="34" charset="-127"/>
                <a:cs typeface="Arial" pitchFamily="34" charset="0"/>
              </a:rPr>
              <a:t>N. America (3), </a:t>
            </a:r>
            <a:r>
              <a:rPr lang="en-US" altLang="ko-KR" sz="2200" b="1" dirty="0">
                <a:solidFill>
                  <a:srgbClr val="700000"/>
                </a:solidFill>
                <a:latin typeface="Tahoma" pitchFamily="34" charset="0"/>
                <a:ea typeface="Gulim" pitchFamily="34" charset="-127"/>
                <a:cs typeface="Arial" pitchFamily="34" charset="0"/>
              </a:rPr>
              <a:t>Latin America </a:t>
            </a:r>
            <a:r>
              <a:rPr lang="en-US" altLang="ko-KR" sz="2200" b="1" dirty="0" smtClean="0">
                <a:solidFill>
                  <a:srgbClr val="700000"/>
                </a:solidFill>
                <a:latin typeface="Tahoma" pitchFamily="34" charset="0"/>
                <a:ea typeface="Gulim" pitchFamily="34" charset="-127"/>
                <a:cs typeface="Arial" pitchFamily="34" charset="0"/>
              </a:rPr>
              <a:t>(</a:t>
            </a:r>
            <a:r>
              <a:rPr lang="en-US" altLang="ko-KR" sz="2200" b="1" i="1" dirty="0" smtClean="0">
                <a:solidFill>
                  <a:srgbClr val="700000"/>
                </a:solidFill>
                <a:latin typeface="Tahoma" pitchFamily="34" charset="0"/>
                <a:ea typeface="Gulim" pitchFamily="34" charset="-127"/>
                <a:cs typeface="Arial" pitchFamily="34" charset="0"/>
              </a:rPr>
              <a:t>19</a:t>
            </a:r>
            <a:r>
              <a:rPr lang="en-US" altLang="ko-KR" sz="2200" b="1" dirty="0" smtClean="0">
                <a:solidFill>
                  <a:srgbClr val="700000"/>
                </a:solidFill>
                <a:latin typeface="Tahoma" pitchFamily="34" charset="0"/>
                <a:ea typeface="Gulim" pitchFamily="34" charset="-127"/>
                <a:cs typeface="Arial" pitchFamily="34" charset="0"/>
              </a:rPr>
              <a:t>)</a:t>
            </a:r>
            <a:r>
              <a:rPr lang="en-US" altLang="ko-KR" sz="2200" b="1" dirty="0">
                <a:solidFill>
                  <a:srgbClr val="700000"/>
                </a:solidFill>
                <a:latin typeface="Tahoma" pitchFamily="34" charset="0"/>
                <a:ea typeface="Gulim" pitchFamily="34" charset="-127"/>
                <a:cs typeface="Arial" pitchFamily="34" charset="0"/>
              </a:rPr>
              <a:t>,</a:t>
            </a:r>
            <a:r>
              <a:rPr lang="en-US" altLang="ko-KR" sz="2200" b="1" dirty="0">
                <a:solidFill>
                  <a:srgbClr val="0000C8"/>
                </a:solidFill>
                <a:latin typeface="Tahoma" pitchFamily="34" charset="0"/>
                <a:ea typeface="Gulim" pitchFamily="34" charset="-127"/>
                <a:cs typeface="Arial" pitchFamily="34" charset="0"/>
              </a:rPr>
              <a:t> </a:t>
            </a:r>
            <a:r>
              <a:rPr lang="en-US" altLang="ko-KR" sz="2200" b="1" dirty="0">
                <a:solidFill>
                  <a:srgbClr val="13808F"/>
                </a:solidFill>
                <a:latin typeface="Tahoma" pitchFamily="34" charset="0"/>
                <a:ea typeface="Gulim" pitchFamily="34" charset="-127"/>
                <a:cs typeface="Arial" pitchFamily="34" charset="0"/>
              </a:rPr>
              <a:t>Europe (31),</a:t>
            </a:r>
            <a:br>
              <a:rPr lang="en-US" altLang="ko-KR" sz="2200" b="1" dirty="0">
                <a:solidFill>
                  <a:srgbClr val="13808F"/>
                </a:solidFill>
                <a:latin typeface="Tahoma" pitchFamily="34" charset="0"/>
                <a:ea typeface="Gulim" pitchFamily="34" charset="-127"/>
                <a:cs typeface="Arial" pitchFamily="34" charset="0"/>
              </a:rPr>
            </a:br>
            <a:r>
              <a:rPr lang="en-US" altLang="ko-KR" sz="2200" b="1" dirty="0">
                <a:solidFill>
                  <a:srgbClr val="CC6600"/>
                </a:solidFill>
                <a:latin typeface="Tahoma" pitchFamily="34" charset="0"/>
                <a:ea typeface="Gulim" pitchFamily="34" charset="-127"/>
                <a:cs typeface="Arial" pitchFamily="34" charset="0"/>
              </a:rPr>
              <a:t>Balkans </a:t>
            </a:r>
            <a:r>
              <a:rPr lang="en-US" altLang="ko-KR" sz="2200" b="1" dirty="0" smtClean="0">
                <a:solidFill>
                  <a:srgbClr val="CC6600"/>
                </a:solidFill>
                <a:latin typeface="Tahoma" pitchFamily="34" charset="0"/>
                <a:ea typeface="Gulim" pitchFamily="34" charset="-127"/>
                <a:cs typeface="Arial" pitchFamily="34" charset="0"/>
              </a:rPr>
              <a:t>(</a:t>
            </a:r>
            <a:r>
              <a:rPr lang="en-US" altLang="ko-KR" sz="2200" b="1" i="1" dirty="0" smtClean="0">
                <a:solidFill>
                  <a:srgbClr val="CC6600"/>
                </a:solidFill>
                <a:latin typeface="Tahoma" pitchFamily="34" charset="0"/>
                <a:ea typeface="Gulim" pitchFamily="34" charset="-127"/>
                <a:cs typeface="Arial" pitchFamily="34" charset="0"/>
              </a:rPr>
              <a:t>10</a:t>
            </a:r>
            <a:r>
              <a:rPr lang="en-US" altLang="ko-KR" sz="2200" b="1" dirty="0" smtClean="0">
                <a:solidFill>
                  <a:srgbClr val="CC6600"/>
                </a:solidFill>
                <a:latin typeface="Tahoma" pitchFamily="34" charset="0"/>
                <a:ea typeface="Gulim" pitchFamily="34" charset="-127"/>
                <a:cs typeface="Arial" pitchFamily="34" charset="0"/>
              </a:rPr>
              <a:t>)</a:t>
            </a:r>
            <a:r>
              <a:rPr lang="en-US" altLang="ko-KR" sz="2200" b="1" dirty="0">
                <a:solidFill>
                  <a:srgbClr val="CC6600"/>
                </a:solidFill>
                <a:latin typeface="Tahoma" pitchFamily="34" charset="0"/>
                <a:ea typeface="Gulim" pitchFamily="34" charset="-127"/>
                <a:cs typeface="Arial" pitchFamily="34" charset="0"/>
              </a:rPr>
              <a:t>,</a:t>
            </a:r>
            <a:r>
              <a:rPr lang="en-US" altLang="ko-KR" sz="2200" b="1" dirty="0">
                <a:solidFill>
                  <a:srgbClr val="0000C8"/>
                </a:solidFill>
                <a:latin typeface="Tahoma" pitchFamily="34" charset="0"/>
                <a:ea typeface="Gulim" pitchFamily="34" charset="-127"/>
                <a:cs typeface="Arial" pitchFamily="34" charset="0"/>
              </a:rPr>
              <a:t> </a:t>
            </a:r>
            <a:r>
              <a:rPr lang="en-US" altLang="ko-KR" sz="2200" b="1" u="sng" dirty="0">
                <a:solidFill>
                  <a:srgbClr val="005A00"/>
                </a:solidFill>
                <a:latin typeface="Tahoma" pitchFamily="34" charset="0"/>
                <a:ea typeface="Gulim" pitchFamily="34" charset="-127"/>
                <a:cs typeface="Arial" pitchFamily="34" charset="0"/>
              </a:rPr>
              <a:t>Africa (</a:t>
            </a:r>
            <a:r>
              <a:rPr lang="en-US" altLang="ko-KR" sz="2200" b="1" u="sng" dirty="0" smtClean="0">
                <a:solidFill>
                  <a:srgbClr val="005A00"/>
                </a:solidFill>
                <a:latin typeface="Tahoma" pitchFamily="34" charset="0"/>
                <a:ea typeface="Gulim" pitchFamily="34" charset="-127"/>
                <a:cs typeface="Arial" pitchFamily="34" charset="0"/>
              </a:rPr>
              <a:t>49)</a:t>
            </a:r>
            <a:r>
              <a:rPr lang="en-US" altLang="ko-KR" sz="2200" b="1" u="sng" dirty="0">
                <a:solidFill>
                  <a:srgbClr val="005A00"/>
                </a:solidFill>
                <a:latin typeface="Tahoma" pitchFamily="34" charset="0"/>
                <a:ea typeface="Gulim" pitchFamily="34" charset="-127"/>
                <a:cs typeface="Arial" pitchFamily="34" charset="0"/>
              </a:rPr>
              <a:t>,</a:t>
            </a:r>
            <a:r>
              <a:rPr lang="en-US" altLang="ko-KR" sz="2200" b="1" dirty="0">
                <a:solidFill>
                  <a:srgbClr val="005A00"/>
                </a:solidFill>
                <a:latin typeface="Tahoma" pitchFamily="34" charset="0"/>
                <a:ea typeface="Gulim" pitchFamily="34" charset="-127"/>
                <a:cs typeface="Arial" pitchFamily="34" charset="0"/>
              </a:rPr>
              <a:t> Middle East (</a:t>
            </a:r>
            <a:r>
              <a:rPr lang="en-US" altLang="ko-KR" sz="2200" b="1" i="1" dirty="0" smtClean="0">
                <a:solidFill>
                  <a:srgbClr val="005A00"/>
                </a:solidFill>
                <a:latin typeface="Tahoma" pitchFamily="34" charset="0"/>
                <a:ea typeface="Gulim" pitchFamily="34" charset="-127"/>
                <a:cs typeface="Arial" pitchFamily="34" charset="0"/>
              </a:rPr>
              <a:t>16</a:t>
            </a:r>
            <a:r>
              <a:rPr lang="en-US" altLang="ko-KR" sz="2200" b="1" dirty="0" smtClean="0">
                <a:solidFill>
                  <a:srgbClr val="005A00"/>
                </a:solidFill>
                <a:latin typeface="Tahoma" pitchFamily="34" charset="0"/>
                <a:ea typeface="Gulim" pitchFamily="34" charset="-127"/>
                <a:cs typeface="Arial" pitchFamily="34" charset="0"/>
              </a:rPr>
              <a:t>)</a:t>
            </a:r>
            <a:r>
              <a:rPr lang="en-US" altLang="ko-KR" sz="2200" b="1" dirty="0">
                <a:solidFill>
                  <a:srgbClr val="005A00"/>
                </a:solidFill>
                <a:latin typeface="Tahoma" pitchFamily="34" charset="0"/>
                <a:ea typeface="Gulim" pitchFamily="34" charset="-127"/>
                <a:cs typeface="Arial" pitchFamily="34" charset="0"/>
              </a:rPr>
              <a:t>, Central Asia (9),</a:t>
            </a:r>
            <a:r>
              <a:rPr lang="en-US" altLang="ko-KR" sz="2200" b="1" dirty="0">
                <a:solidFill>
                  <a:srgbClr val="0000C8"/>
                </a:solidFill>
                <a:latin typeface="Tahoma" pitchFamily="34" charset="0"/>
                <a:ea typeface="Gulim" pitchFamily="34" charset="-127"/>
                <a:cs typeface="Arial" pitchFamily="34" charset="0"/>
              </a:rPr>
              <a:t> </a:t>
            </a:r>
            <a:br>
              <a:rPr lang="en-US" altLang="ko-KR" sz="2200" b="1" dirty="0">
                <a:solidFill>
                  <a:srgbClr val="0000C8"/>
                </a:solidFill>
                <a:latin typeface="Tahoma" pitchFamily="34" charset="0"/>
                <a:ea typeface="Gulim" pitchFamily="34" charset="-127"/>
                <a:cs typeface="Arial" pitchFamily="34" charset="0"/>
              </a:rPr>
            </a:br>
            <a:r>
              <a:rPr lang="en-US" altLang="ko-KR" sz="2200" b="1" dirty="0">
                <a:solidFill>
                  <a:srgbClr val="FFCC00"/>
                </a:solidFill>
                <a:latin typeface="Tahoma" pitchFamily="34" charset="0"/>
                <a:ea typeface="Gulim" pitchFamily="34" charset="-127"/>
                <a:cs typeface="Arial" pitchFamily="34" charset="0"/>
              </a:rPr>
              <a:t>South Asia (</a:t>
            </a:r>
            <a:r>
              <a:rPr lang="en-US" altLang="ko-KR" sz="2200" b="1" i="1" dirty="0">
                <a:solidFill>
                  <a:srgbClr val="FFCC00"/>
                </a:solidFill>
                <a:latin typeface="Tahoma" pitchFamily="34" charset="0"/>
                <a:ea typeface="Gulim" pitchFamily="34" charset="-127"/>
                <a:cs typeface="Arial" pitchFamily="34" charset="0"/>
              </a:rPr>
              <a:t>8</a:t>
            </a:r>
            <a:r>
              <a:rPr lang="en-US" altLang="ko-KR" sz="2200" b="1" dirty="0">
                <a:solidFill>
                  <a:srgbClr val="FFCC00"/>
                </a:solidFill>
                <a:latin typeface="Tahoma" pitchFamily="34" charset="0"/>
                <a:ea typeface="Gulim" pitchFamily="34" charset="-127"/>
                <a:cs typeface="Arial" pitchFamily="34" charset="0"/>
              </a:rPr>
              <a:t>),</a:t>
            </a:r>
            <a:r>
              <a:rPr lang="en-US" altLang="ko-KR" sz="2200" b="1" dirty="0">
                <a:solidFill>
                  <a:srgbClr val="0000C8"/>
                </a:solidFill>
                <a:latin typeface="Tahoma" pitchFamily="34" charset="0"/>
                <a:ea typeface="Gulim" pitchFamily="34" charset="-127"/>
                <a:cs typeface="Arial" pitchFamily="34" charset="0"/>
              </a:rPr>
              <a:t> East Asia (4),</a:t>
            </a:r>
            <a:r>
              <a:rPr lang="en-US" altLang="ko-KR" sz="2200" b="1" dirty="0">
                <a:solidFill>
                  <a:srgbClr val="13808F"/>
                </a:solidFill>
                <a:latin typeface="Tahoma" pitchFamily="34" charset="0"/>
                <a:ea typeface="Gulim" pitchFamily="34" charset="-127"/>
                <a:cs typeface="Arial" pitchFamily="34" charset="0"/>
              </a:rPr>
              <a:t>SE Asia </a:t>
            </a:r>
            <a:r>
              <a:rPr lang="en-US" altLang="ko-KR" sz="2200" b="1" dirty="0" smtClean="0">
                <a:solidFill>
                  <a:srgbClr val="13808F"/>
                </a:solidFill>
                <a:latin typeface="Tahoma" pitchFamily="34" charset="0"/>
                <a:ea typeface="Gulim" pitchFamily="34" charset="-127"/>
                <a:cs typeface="Arial" pitchFamily="34" charset="0"/>
              </a:rPr>
              <a:t>(10)</a:t>
            </a:r>
            <a:r>
              <a:rPr lang="en-US" altLang="ko-KR" sz="2200" b="1" dirty="0">
                <a:solidFill>
                  <a:srgbClr val="13808F"/>
                </a:solidFill>
                <a:latin typeface="Tahoma" pitchFamily="34" charset="0"/>
                <a:ea typeface="Gulim" pitchFamily="34" charset="-127"/>
                <a:cs typeface="Arial" pitchFamily="34" charset="0"/>
              </a:rPr>
              <a:t>,</a:t>
            </a:r>
            <a:r>
              <a:rPr lang="en-US" altLang="ko-KR" sz="2200" b="1" dirty="0">
                <a:solidFill>
                  <a:srgbClr val="0000C8"/>
                </a:solidFill>
                <a:latin typeface="Tahoma" pitchFamily="34" charset="0"/>
                <a:ea typeface="Gulim" pitchFamily="34" charset="-127"/>
                <a:cs typeface="Arial" pitchFamily="34" charset="0"/>
              </a:rPr>
              <a:t> </a:t>
            </a:r>
            <a:r>
              <a:rPr lang="en-US" altLang="ko-KR" sz="2200" b="1" dirty="0">
                <a:solidFill>
                  <a:srgbClr val="700000"/>
                </a:solidFill>
                <a:latin typeface="Tahoma" pitchFamily="34" charset="0"/>
                <a:ea typeface="Gulim" pitchFamily="34" charset="-127"/>
                <a:cs typeface="Arial" pitchFamily="34" charset="0"/>
              </a:rPr>
              <a:t>Russia (1),</a:t>
            </a:r>
            <a:r>
              <a:rPr lang="en-US" altLang="ko-KR" sz="2200" b="1" dirty="0">
                <a:solidFill>
                  <a:srgbClr val="0000C8"/>
                </a:solidFill>
                <a:latin typeface="Tahoma" pitchFamily="34" charset="0"/>
                <a:ea typeface="Gulim" pitchFamily="34" charset="-127"/>
                <a:cs typeface="Arial" pitchFamily="34" charset="0"/>
              </a:rPr>
              <a:t> </a:t>
            </a:r>
            <a:r>
              <a:rPr lang="en-US" altLang="ko-KR" sz="2200" b="1" dirty="0">
                <a:solidFill>
                  <a:srgbClr val="000066"/>
                </a:solidFill>
                <a:latin typeface="Tahoma" pitchFamily="34" charset="0"/>
                <a:ea typeface="Gulim" pitchFamily="34" charset="-127"/>
                <a:cs typeface="Arial" pitchFamily="34" charset="0"/>
              </a:rPr>
              <a:t>Oceania </a:t>
            </a:r>
            <a:r>
              <a:rPr lang="en-US" altLang="ko-KR" sz="2200" b="1" dirty="0" smtClean="0">
                <a:solidFill>
                  <a:srgbClr val="000066"/>
                </a:solidFill>
                <a:latin typeface="Tahoma" pitchFamily="34" charset="0"/>
                <a:ea typeface="Gulim" pitchFamily="34" charset="-127"/>
                <a:cs typeface="Arial" pitchFamily="34" charset="0"/>
              </a:rPr>
              <a:t>(5) </a:t>
            </a:r>
            <a:endParaRPr lang="en-US" altLang="ko-KR" sz="2200" b="1" dirty="0">
              <a:solidFill>
                <a:srgbClr val="000066"/>
              </a:solidFill>
              <a:latin typeface="Tahoma" pitchFamily="34" charset="0"/>
              <a:ea typeface="Gulim" pitchFamily="34" charset="-127"/>
              <a:cs typeface="Arial" pitchFamily="34" charset="0"/>
            </a:endParaRPr>
          </a:p>
        </p:txBody>
      </p:sp>
      <p:sp>
        <p:nvSpPr>
          <p:cNvPr id="236553" name="Text Box 9"/>
          <p:cNvSpPr txBox="1">
            <a:spLocks noChangeArrowheads="1"/>
          </p:cNvSpPr>
          <p:nvPr/>
        </p:nvSpPr>
        <p:spPr bwMode="auto">
          <a:xfrm>
            <a:off x="2341459" y="894354"/>
            <a:ext cx="1905001" cy="341313"/>
          </a:xfrm>
          <a:prstGeom prst="rect">
            <a:avLst/>
          </a:prstGeom>
          <a:solidFill>
            <a:srgbClr val="DDF2FF"/>
          </a:solidFill>
          <a:ln w="22225">
            <a:solidFill>
              <a:srgbClr val="000066"/>
            </a:solidFill>
            <a:miter lim="800000"/>
            <a:headEnd/>
            <a:tailEnd/>
          </a:ln>
        </p:spPr>
        <p:txBody>
          <a:bodyPr>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2" charset="2"/>
              <a:buNone/>
              <a:tabLst>
                <a:tab pos="173038" algn="l"/>
              </a:tabLst>
            </a:pPr>
            <a:r>
              <a:rPr lang="en-US" b="1" dirty="0">
                <a:solidFill>
                  <a:srgbClr val="000066"/>
                </a:solidFill>
                <a:latin typeface="Verdana" pitchFamily="34" charset="0"/>
                <a:cs typeface="Arial" pitchFamily="34" charset="0"/>
              </a:rPr>
              <a:t>R. Cottrell</a:t>
            </a:r>
            <a:endParaRPr lang="en-US" b="1" i="1" dirty="0">
              <a:solidFill>
                <a:srgbClr val="800000"/>
              </a:solidFill>
              <a:latin typeface="Verdana" pitchFamily="34" charset="0"/>
              <a:cs typeface="Arial" pitchFamily="34" charset="0"/>
            </a:endParaRPr>
          </a:p>
        </p:txBody>
      </p:sp>
      <p:pic>
        <p:nvPicPr>
          <p:cNvPr id="12" name="Picture 11" descr="World Regions Updated copy"/>
          <p:cNvPicPr/>
          <p:nvPr/>
        </p:nvPicPr>
        <p:blipFill>
          <a:blip r:embed="rId5" cstate="print">
            <a:lum bright="-7000" contrast="30000"/>
          </a:blip>
          <a:srcRect b="8000"/>
          <a:stretch>
            <a:fillRect/>
          </a:stretch>
        </p:blipFill>
        <p:spPr bwMode="auto">
          <a:xfrm>
            <a:off x="5257800" y="3291863"/>
            <a:ext cx="4572000" cy="2403055"/>
          </a:xfrm>
          <a:prstGeom prst="rect">
            <a:avLst/>
          </a:prstGeom>
          <a:noFill/>
          <a:ln w="19050">
            <a:solidFill>
              <a:srgbClr val="00B0F0"/>
            </a:solidFill>
            <a:miter lim="800000"/>
            <a:headEnd/>
            <a:tailEnd/>
          </a:ln>
        </p:spPr>
      </p:pic>
      <p:sp>
        <p:nvSpPr>
          <p:cNvPr id="236549" name="Text Box 4"/>
          <p:cNvSpPr txBox="1">
            <a:spLocks noChangeArrowheads="1"/>
          </p:cNvSpPr>
          <p:nvPr/>
        </p:nvSpPr>
        <p:spPr bwMode="auto">
          <a:xfrm>
            <a:off x="4789167" y="972467"/>
            <a:ext cx="5116833" cy="307777"/>
          </a:xfrm>
          <a:prstGeom prst="rect">
            <a:avLst/>
          </a:prstGeom>
          <a:solidFill>
            <a:schemeClr val="bg1"/>
          </a:solidFill>
          <a:ln w="9525">
            <a:noFill/>
            <a:miter lim="800000"/>
            <a:headEnd/>
            <a:tailEnd/>
          </a:ln>
        </p:spPr>
        <p:txBody>
          <a:bodyPr wrap="square" lIns="0" tIns="0" rIns="0" bIns="0">
            <a:spAutoFit/>
          </a:bodyPr>
          <a:lstStyle/>
          <a:p>
            <a:pPr fontAlgn="base">
              <a:spcBef>
                <a:spcPct val="0"/>
              </a:spcBef>
              <a:spcAft>
                <a:spcPct val="0"/>
              </a:spcAft>
            </a:pPr>
            <a:r>
              <a:rPr lang="en-US" sz="2000" b="1" u="sng" dirty="0">
                <a:solidFill>
                  <a:srgbClr val="800000"/>
                </a:solidFill>
                <a:cs typeface="Arial" pitchFamily="34" charset="0"/>
              </a:rPr>
              <a:t>Monitoring &amp; Remote Nodes </a:t>
            </a:r>
            <a:r>
              <a:rPr lang="en-US" sz="2000" b="1" u="sng" dirty="0" smtClean="0">
                <a:solidFill>
                  <a:srgbClr val="800000"/>
                </a:solidFill>
                <a:cs typeface="Arial" pitchFamily="34" charset="0"/>
              </a:rPr>
              <a:t>Dec2013)</a:t>
            </a:r>
            <a:endParaRPr lang="en-US" sz="2000" b="1" u="sng" dirty="0">
              <a:solidFill>
                <a:srgbClr val="800000"/>
              </a:solidFill>
              <a:cs typeface="Arial" pitchFamily="34" charset="0"/>
            </a:endParaRPr>
          </a:p>
        </p:txBody>
      </p:sp>
      <p:pic>
        <p:nvPicPr>
          <p:cNvPr id="11" name="Picture 10"/>
          <p:cNvPicPr/>
          <p:nvPr/>
        </p:nvPicPr>
        <p:blipFill>
          <a:blip r:embed="rId6" cstate="print"/>
          <a:stretch>
            <a:fillRect/>
          </a:stretch>
        </p:blipFill>
        <p:spPr>
          <a:xfrm>
            <a:off x="5257806" y="1280176"/>
            <a:ext cx="4581966" cy="2002872"/>
          </a:xfrm>
          <a:prstGeom prst="rect">
            <a:avLst/>
          </a:prstGeom>
        </p:spPr>
      </p:pic>
    </p:spTree>
    <p:extLst>
      <p:ext uri="{BB962C8B-B14F-4D97-AF65-F5344CB8AC3E}">
        <p14:creationId xmlns:p14="http://schemas.microsoft.com/office/powerpoint/2010/main" val="2555858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21" name="Text Box 4"/>
          <p:cNvSpPr txBox="1">
            <a:spLocks noChangeArrowheads="1"/>
          </p:cNvSpPr>
          <p:nvPr/>
        </p:nvSpPr>
        <p:spPr bwMode="auto">
          <a:xfrm>
            <a:off x="1650170" y="164633"/>
            <a:ext cx="8026644" cy="921791"/>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800" b="1" kern="0" dirty="0" smtClean="0">
                <a:solidFill>
                  <a:srgbClr val="FFCC00"/>
                </a:solidFill>
                <a:cs typeface="Arial" charset="0"/>
              </a:rPr>
              <a:t>Routing from UNIMAS Malaysia</a:t>
            </a:r>
          </a:p>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600" b="1" kern="0" dirty="0" smtClean="0">
                <a:solidFill>
                  <a:srgbClr val="FFFFFF"/>
                </a:solidFill>
                <a:cs typeface="Arial" charset="0"/>
              </a:rPr>
              <a:t>Jan 2013</a:t>
            </a:r>
            <a:endParaRPr lang="en-US" sz="2600" b="1"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3" cstate="print"/>
          <a:srcRect/>
          <a:stretch>
            <a:fillRect/>
          </a:stretch>
        </p:blipFill>
        <p:spPr bwMode="auto">
          <a:xfrm>
            <a:off x="421242" y="855865"/>
            <a:ext cx="729695" cy="373338"/>
          </a:xfrm>
          <a:prstGeom prst="rect">
            <a:avLst/>
          </a:prstGeom>
          <a:noFill/>
          <a:ln w="9525">
            <a:noFill/>
            <a:miter lim="800000"/>
            <a:headEnd/>
            <a:tailEnd/>
          </a:ln>
        </p:spPr>
      </p:pic>
      <p:sp>
        <p:nvSpPr>
          <p:cNvPr id="15" name="Text Box 6"/>
          <p:cNvSpPr txBox="1">
            <a:spLocks noChangeArrowheads="1"/>
          </p:cNvSpPr>
          <p:nvPr/>
        </p:nvSpPr>
        <p:spPr bwMode="auto">
          <a:xfrm>
            <a:off x="8332671" y="6309375"/>
            <a:ext cx="1344175" cy="3139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sz="1600" b="1" dirty="0">
                <a:solidFill>
                  <a:srgbClr val="000066"/>
                </a:solidFill>
                <a:latin typeface="Verdana" pitchFamily="34" charset="0"/>
              </a:rPr>
              <a:t>R. Cottrell</a:t>
            </a:r>
            <a:endParaRPr lang="en-US" sz="1600" b="1" i="1" dirty="0">
              <a:solidFill>
                <a:srgbClr val="800000"/>
              </a:solidFill>
              <a:latin typeface="Verdana" pitchFamily="34" charset="0"/>
            </a:endParaRPr>
          </a:p>
        </p:txBody>
      </p:sp>
      <p:pic>
        <p:nvPicPr>
          <p:cNvPr id="2" name="Picture 1"/>
          <p:cNvPicPr>
            <a:picLocks noChangeAspect="1"/>
          </p:cNvPicPr>
          <p:nvPr/>
        </p:nvPicPr>
        <p:blipFill>
          <a:blip r:embed="rId4"/>
          <a:stretch>
            <a:fillRect/>
          </a:stretch>
        </p:blipFill>
        <p:spPr>
          <a:xfrm>
            <a:off x="252412" y="1652587"/>
            <a:ext cx="9401175" cy="3552825"/>
          </a:xfrm>
          <a:prstGeom prst="rect">
            <a:avLst/>
          </a:prstGeom>
        </p:spPr>
      </p:pic>
    </p:spTree>
    <p:extLst>
      <p:ext uri="{BB962C8B-B14F-4D97-AF65-F5344CB8AC3E}">
        <p14:creationId xmlns:p14="http://schemas.microsoft.com/office/powerpoint/2010/main" val="38291463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979" y="847910"/>
            <a:ext cx="9792028" cy="6007157"/>
          </a:xfrm>
          <a:prstGeom prst="rect">
            <a:avLst/>
          </a:prstGeom>
        </p:spPr>
        <p:txBody>
          <a:bodyPr wrap="square">
            <a:spAutoFit/>
          </a:bodyPr>
          <a:lstStyle/>
          <a:p>
            <a:pPr marL="457200" indent="-342900" defTabSz="762000">
              <a:lnSpc>
                <a:spcPct val="88000"/>
              </a:lnSpc>
              <a:spcAft>
                <a:spcPts val="300"/>
              </a:spcAft>
              <a:buClr>
                <a:srgbClr val="800000"/>
              </a:buClr>
              <a:buFont typeface="Wingdings" pitchFamily="-109" charset="2"/>
              <a:buChar char="u"/>
            </a:pPr>
            <a:r>
              <a:rPr lang="en-US" b="1" dirty="0">
                <a:solidFill>
                  <a:srgbClr val="0000CC"/>
                </a:solidFill>
                <a:latin typeface="Arial" pitchFamily="34" charset="0"/>
                <a:cs typeface="Arial" pitchFamily="34" charset="0"/>
              </a:rPr>
              <a:t>Pinging Africa: A </a:t>
            </a:r>
            <a:r>
              <a:rPr lang="en-US" b="1" dirty="0" err="1">
                <a:solidFill>
                  <a:srgbClr val="0000CC"/>
                </a:solidFill>
                <a:latin typeface="Arial" pitchFamily="34" charset="0"/>
                <a:cs typeface="Arial" pitchFamily="34" charset="0"/>
              </a:rPr>
              <a:t>decadelong</a:t>
            </a:r>
            <a:r>
              <a:rPr lang="en-US" b="1" dirty="0">
                <a:solidFill>
                  <a:srgbClr val="0000CC"/>
                </a:solidFill>
                <a:latin typeface="Arial" pitchFamily="34" charset="0"/>
                <a:cs typeface="Arial" pitchFamily="34" charset="0"/>
              </a:rPr>
              <a:t> quest aims to pinpoint the Internet bottlenecks holding Africa back, </a:t>
            </a:r>
            <a:r>
              <a:rPr lang="en-US" b="1" dirty="0">
                <a:solidFill>
                  <a:prstClr val="black"/>
                </a:solidFill>
                <a:latin typeface="Arial" pitchFamily="34" charset="0"/>
                <a:cs typeface="Arial" pitchFamily="34" charset="0"/>
              </a:rPr>
              <a:t>R</a:t>
            </a:r>
            <a:r>
              <a:rPr lang="en-US" b="1" dirty="0">
                <a:solidFill>
                  <a:srgbClr val="0000CC"/>
                </a:solidFill>
                <a:latin typeface="Arial" pitchFamily="34" charset="0"/>
                <a:cs typeface="Arial" pitchFamily="34" charset="0"/>
              </a:rPr>
              <a:t>. </a:t>
            </a:r>
            <a:r>
              <a:rPr lang="en-US" b="1" dirty="0">
                <a:solidFill>
                  <a:prstClr val="black"/>
                </a:solidFill>
                <a:latin typeface="Arial" pitchFamily="34" charset="0"/>
                <a:cs typeface="Arial" pitchFamily="34" charset="0"/>
              </a:rPr>
              <a:t>Les Cottrell, IEEE Spectrum magazine Feb 2013.</a:t>
            </a:r>
          </a:p>
          <a:p>
            <a:pPr marL="457200" indent="-342900" defTabSz="762000">
              <a:lnSpc>
                <a:spcPct val="88000"/>
              </a:lnSpc>
              <a:spcAft>
                <a:spcPts val="300"/>
              </a:spcAft>
              <a:buClr>
                <a:srgbClr val="800000"/>
              </a:buClr>
              <a:buFont typeface="Wingdings" pitchFamily="-109" charset="2"/>
              <a:buChar char="u"/>
            </a:pPr>
            <a:r>
              <a:rPr lang="en-US" b="1" dirty="0">
                <a:solidFill>
                  <a:srgbClr val="0000CC"/>
                </a:solidFill>
                <a:latin typeface="Arial" pitchFamily="34" charset="0"/>
                <a:cs typeface="Arial" pitchFamily="34" charset="0"/>
              </a:rPr>
              <a:t>ICSU Grant Progress Report. </a:t>
            </a:r>
          </a:p>
          <a:p>
            <a:pPr marL="457200" indent="-342900" defTabSz="762000">
              <a:lnSpc>
                <a:spcPct val="88000"/>
              </a:lnSpc>
              <a:spcAft>
                <a:spcPts val="300"/>
              </a:spcAft>
              <a:buClr>
                <a:srgbClr val="800000"/>
              </a:buClr>
              <a:buFont typeface="Wingdings" pitchFamily="-109" charset="2"/>
              <a:buChar char="u"/>
            </a:pP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status report June 2012, for </a:t>
            </a:r>
            <a:r>
              <a:rPr lang="en-US" b="1" dirty="0" err="1">
                <a:solidFill>
                  <a:srgbClr val="0000CC"/>
                </a:solidFill>
                <a:latin typeface="Arial" pitchFamily="34" charset="0"/>
                <a:cs typeface="Arial" pitchFamily="34" charset="0"/>
              </a:rPr>
              <a:t>eGYAfrica</a:t>
            </a:r>
            <a:r>
              <a:rPr lang="en-US" b="1" dirty="0">
                <a:solidFill>
                  <a:srgbClr val="0000CC"/>
                </a:solidFill>
                <a:latin typeface="Arial" pitchFamily="34" charset="0"/>
                <a:cs typeface="Arial" pitchFamily="34" charset="0"/>
              </a:rPr>
              <a:t> </a:t>
            </a:r>
          </a:p>
          <a:p>
            <a:pPr marL="457200" indent="-342900" defTabSz="762000">
              <a:lnSpc>
                <a:spcPct val="88000"/>
              </a:lnSpc>
              <a:spcAft>
                <a:spcPts val="300"/>
              </a:spcAft>
              <a:buClr>
                <a:srgbClr val="800000"/>
              </a:buClr>
              <a:buFont typeface="Wingdings" pitchFamily="-109" charset="2"/>
              <a:buChar char="u"/>
            </a:pPr>
            <a:r>
              <a:rPr lang="en-US" b="1" dirty="0">
                <a:solidFill>
                  <a:srgbClr val="0000CC"/>
                </a:solidFill>
                <a:latin typeface="Arial" pitchFamily="34" charset="0"/>
                <a:cs typeface="Arial" pitchFamily="34" charset="0"/>
              </a:rPr>
              <a:t>MOU between SLAC &amp; the University of Malaysia </a:t>
            </a:r>
            <a:r>
              <a:rPr lang="en-US" b="1" dirty="0">
                <a:solidFill>
                  <a:srgbClr val="000066"/>
                </a:solidFill>
                <a:latin typeface="Arial" pitchFamily="34" charset="0"/>
                <a:cs typeface="Arial" pitchFamily="34" charset="0"/>
              </a:rPr>
              <a:t>in Sarawak (UNIMAS), </a:t>
            </a:r>
            <a:r>
              <a:rPr lang="en-US" b="1" dirty="0">
                <a:solidFill>
                  <a:srgbClr val="0000CC"/>
                </a:solidFill>
                <a:latin typeface="Arial" pitchFamily="34" charset="0"/>
                <a:cs typeface="Arial" pitchFamily="34" charset="0"/>
              </a:rPr>
              <a:t>Presentation by R. Cottrell to SLAC CIO, June 15, 2012.</a:t>
            </a:r>
            <a:endParaRPr lang="en-US" altLang="ko-KR" b="1" dirty="0">
              <a:solidFill>
                <a:srgbClr val="0000CC"/>
              </a:solidFill>
              <a:latin typeface="Arial" pitchFamily="34" charset="0"/>
              <a:ea typeface="Gulim" pitchFamily="34" charset="-127"/>
              <a:cs typeface="Arial" pitchFamily="34" charset="0"/>
            </a:endParaRPr>
          </a:p>
          <a:p>
            <a:pPr marL="457200" indent="-342900" defTabSz="762000">
              <a:lnSpc>
                <a:spcPct val="88000"/>
              </a:lnSpc>
              <a:spcAft>
                <a:spcPts val="300"/>
              </a:spcAft>
              <a:buClr>
                <a:srgbClr val="800000"/>
              </a:buClr>
              <a:buFont typeface="Wingdings" pitchFamily="-109" charset="2"/>
              <a:buChar char="u"/>
            </a:pPr>
            <a:r>
              <a:rPr lang="en-US" b="1" dirty="0">
                <a:solidFill>
                  <a:srgbClr val="000066"/>
                </a:solidFill>
                <a:latin typeface="Arial" pitchFamily="34" charset="0"/>
                <a:cs typeface="Arial" pitchFamily="34" charset="0"/>
              </a:rPr>
              <a:t>Summer 2012 Joint Techs, Stanford CA, July 16, 2012:</a:t>
            </a:r>
            <a:br>
              <a:rPr lang="en-US" b="1" dirty="0">
                <a:solidFill>
                  <a:srgbClr val="000066"/>
                </a:solidFill>
                <a:latin typeface="Arial" pitchFamily="34" charset="0"/>
                <a:cs typeface="Arial" pitchFamily="34" charset="0"/>
              </a:rPr>
            </a:br>
            <a:r>
              <a:rPr lang="en-US" b="1" dirty="0">
                <a:solidFill>
                  <a:srgbClr val="0000CC"/>
                </a:solidFill>
                <a:latin typeface="Arial" pitchFamily="34" charset="0"/>
                <a:cs typeface="Arial" pitchFamily="34" charset="0"/>
              </a:rPr>
              <a:t>R. Cottrell: </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Getting a lot from a simple utility</a:t>
            </a:r>
          </a:p>
          <a:p>
            <a:pPr marL="457200" indent="-342900" defTabSz="762000">
              <a:lnSpc>
                <a:spcPct val="88000"/>
              </a:lnSpc>
              <a:spcAft>
                <a:spcPts val="300"/>
              </a:spcAft>
              <a:buClr>
                <a:srgbClr val="800000"/>
              </a:buClr>
              <a:buFont typeface="Wingdings" pitchFamily="-109" charset="2"/>
              <a:buChar char="u"/>
            </a:pPr>
            <a:r>
              <a:rPr lang="en-US" b="1" dirty="0" err="1">
                <a:solidFill>
                  <a:srgbClr val="000066"/>
                </a:solidFill>
                <a:latin typeface="Arial" pitchFamily="34" charset="0"/>
                <a:cs typeface="Arial" pitchFamily="34" charset="0"/>
              </a:rPr>
              <a:t>eGYAfrica</a:t>
            </a:r>
            <a:r>
              <a:rPr lang="en-US" b="1" dirty="0">
                <a:solidFill>
                  <a:srgbClr val="000066"/>
                </a:solidFill>
                <a:latin typeface="Arial" pitchFamily="34" charset="0"/>
                <a:cs typeface="Arial" pitchFamily="34" charset="0"/>
              </a:rPr>
              <a:t> Workshop, Better Internet Connectivity for Research and Education in Africa, Nairobi October 2012: </a:t>
            </a:r>
            <a:r>
              <a:rPr lang="en-US" b="1" dirty="0">
                <a:solidFill>
                  <a:srgbClr val="0000CC"/>
                </a:solidFill>
                <a:latin typeface="Arial" pitchFamily="34" charset="0"/>
                <a:cs typeface="Arial" pitchFamily="34" charset="0"/>
              </a:rPr>
              <a:t>R. Cottrell, The Worldwide Digital Divide and Africa</a:t>
            </a:r>
          </a:p>
          <a:p>
            <a:pPr marL="457200" indent="-342900" defTabSz="762000">
              <a:lnSpc>
                <a:spcPct val="88000"/>
              </a:lnSpc>
              <a:spcAft>
                <a:spcPts val="300"/>
              </a:spcAft>
              <a:buClr>
                <a:srgbClr val="800000"/>
              </a:buClr>
              <a:buFont typeface="Wingdings" pitchFamily="-109" charset="2"/>
              <a:buChar char="u"/>
            </a:pP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Submission to the Silicon Valley Tech Awards 2012</a:t>
            </a:r>
            <a:r>
              <a:rPr lang="en-US" b="1" dirty="0">
                <a:solidFill>
                  <a:srgbClr val="000066"/>
                </a:solidFill>
                <a:latin typeface="Arial" pitchFamily="34" charset="0"/>
                <a:cs typeface="Arial" pitchFamily="34" charset="0"/>
              </a:rPr>
              <a:t>, November 2012. </a:t>
            </a:r>
          </a:p>
          <a:p>
            <a:pPr marL="457200" indent="-342900" defTabSz="762000">
              <a:lnSpc>
                <a:spcPct val="88000"/>
              </a:lnSpc>
              <a:spcAft>
                <a:spcPts val="300"/>
              </a:spcAft>
              <a:buClr>
                <a:srgbClr val="800000"/>
              </a:buClr>
              <a:buFont typeface="Wingdings" pitchFamily="-109" charset="2"/>
              <a:buChar char="u"/>
            </a:pPr>
            <a:r>
              <a:rPr lang="en-US" b="1" dirty="0">
                <a:solidFill>
                  <a:srgbClr val="000066"/>
                </a:solidFill>
                <a:latin typeface="Arial" pitchFamily="34" charset="0"/>
                <a:cs typeface="Arial" pitchFamily="34" charset="0"/>
              </a:rPr>
              <a:t>Malaysia National Research and Education (MYREN) meeting, </a:t>
            </a:r>
            <a:br>
              <a:rPr lang="en-US" b="1" dirty="0">
                <a:solidFill>
                  <a:srgbClr val="000066"/>
                </a:solidFill>
                <a:latin typeface="Arial" pitchFamily="34" charset="0"/>
                <a:cs typeface="Arial" pitchFamily="34" charset="0"/>
              </a:rPr>
            </a:br>
            <a:r>
              <a:rPr lang="en-US" b="1" dirty="0">
                <a:solidFill>
                  <a:srgbClr val="000066"/>
                </a:solidFill>
                <a:latin typeface="Arial" pitchFamily="34" charset="0"/>
                <a:cs typeface="Arial" pitchFamily="34" charset="0"/>
              </a:rPr>
              <a:t>Kuala Lumpur, December 12, 2012:</a:t>
            </a:r>
            <a:br>
              <a:rPr lang="en-US" b="1" dirty="0">
                <a:solidFill>
                  <a:srgbClr val="000066"/>
                </a:solidFill>
                <a:latin typeface="Arial" pitchFamily="34" charset="0"/>
                <a:cs typeface="Arial" pitchFamily="34" charset="0"/>
              </a:rPr>
            </a:br>
            <a:r>
              <a:rPr lang="en-US" b="1" dirty="0">
                <a:solidFill>
                  <a:srgbClr val="0000CC"/>
                </a:solidFill>
                <a:latin typeface="Arial" pitchFamily="34" charset="0"/>
                <a:cs typeface="Arial" pitchFamily="34" charset="0"/>
              </a:rPr>
              <a:t>(1) Anjum Naveed, </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Deployment for PERN Performance Monitoring</a:t>
            </a:r>
            <a:br>
              <a:rPr lang="en-US" b="1" dirty="0">
                <a:solidFill>
                  <a:srgbClr val="0000CC"/>
                </a:solidFill>
                <a:latin typeface="Arial" pitchFamily="34" charset="0"/>
                <a:cs typeface="Arial" pitchFamily="34" charset="0"/>
              </a:rPr>
            </a:br>
            <a:r>
              <a:rPr lang="en-US" b="1" dirty="0">
                <a:solidFill>
                  <a:srgbClr val="0000CC"/>
                </a:solidFill>
                <a:latin typeface="Arial" pitchFamily="34" charset="0"/>
                <a:cs typeface="Arial" pitchFamily="34" charset="0"/>
              </a:rPr>
              <a:t>(2) R. Cottrell, </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Actively measuring the worldwide Internet's </a:t>
            </a:r>
            <a:br>
              <a:rPr lang="en-US" b="1" dirty="0">
                <a:solidFill>
                  <a:srgbClr val="0000CC"/>
                </a:solidFill>
                <a:latin typeface="Arial" pitchFamily="34" charset="0"/>
                <a:cs typeface="Arial" pitchFamily="34" charset="0"/>
              </a:rPr>
            </a:br>
            <a:r>
              <a:rPr lang="en-US" b="1" dirty="0">
                <a:solidFill>
                  <a:srgbClr val="0000CC"/>
                </a:solidFill>
                <a:latin typeface="Arial" pitchFamily="34" charset="0"/>
                <a:cs typeface="Arial" pitchFamily="34" charset="0"/>
              </a:rPr>
              <a:t>      end-to-end performance, </a:t>
            </a:r>
            <a:r>
              <a:rPr lang="en-US" b="1" dirty="0">
                <a:solidFill>
                  <a:prstClr val="black"/>
                </a:solidFill>
                <a:latin typeface="Arial" pitchFamily="34" charset="0"/>
                <a:cs typeface="Arial" pitchFamily="34" charset="0"/>
              </a:rPr>
              <a:t>by Les Cottrell </a:t>
            </a:r>
          </a:p>
          <a:p>
            <a:pPr marL="457200" indent="-342900" defTabSz="762000">
              <a:lnSpc>
                <a:spcPct val="88000"/>
              </a:lnSpc>
              <a:spcAft>
                <a:spcPts val="300"/>
              </a:spcAft>
              <a:buClr>
                <a:srgbClr val="800000"/>
              </a:buClr>
              <a:buFont typeface="Wingdings" pitchFamily="-109" charset="2"/>
              <a:buChar char="u"/>
            </a:pPr>
            <a:r>
              <a:rPr lang="en-US" b="1" dirty="0">
                <a:solidFill>
                  <a:srgbClr val="000066"/>
                </a:solidFill>
                <a:latin typeface="Arial" pitchFamily="34" charset="0"/>
                <a:cs typeface="Arial" pitchFamily="34" charset="0"/>
              </a:rPr>
              <a:t>Univ. of Malaysia Workshop in Sarawak, December 13-17, 2012:</a:t>
            </a:r>
            <a:br>
              <a:rPr lang="en-US" b="1" dirty="0">
                <a:solidFill>
                  <a:srgbClr val="000066"/>
                </a:solidFill>
                <a:latin typeface="Arial" pitchFamily="34" charset="0"/>
                <a:cs typeface="Arial" pitchFamily="34" charset="0"/>
              </a:rPr>
            </a:br>
            <a:r>
              <a:rPr lang="en-US" b="1" dirty="0">
                <a:solidFill>
                  <a:srgbClr val="000066"/>
                </a:solidFill>
                <a:latin typeface="Arial" pitchFamily="34" charset="0"/>
                <a:cs typeface="Arial" pitchFamily="34" charset="0"/>
              </a:rPr>
              <a:t>(</a:t>
            </a:r>
            <a:r>
              <a:rPr lang="en-US" b="1" dirty="0">
                <a:solidFill>
                  <a:srgbClr val="0000CC"/>
                </a:solidFill>
                <a:latin typeface="Arial" pitchFamily="34" charset="0"/>
                <a:cs typeface="Arial" pitchFamily="34" charset="0"/>
              </a:rPr>
              <a:t>1) R. Cottrell, </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Navigating the Web Site and Mining the Data </a:t>
            </a:r>
            <a:br>
              <a:rPr lang="en-US" b="1" dirty="0">
                <a:solidFill>
                  <a:srgbClr val="0000CC"/>
                </a:solidFill>
                <a:latin typeface="Arial" pitchFamily="34" charset="0"/>
                <a:cs typeface="Arial" pitchFamily="34" charset="0"/>
              </a:rPr>
            </a:br>
            <a:r>
              <a:rPr lang="en-US" b="1" dirty="0">
                <a:solidFill>
                  <a:srgbClr val="0000CC"/>
                </a:solidFill>
                <a:latin typeface="Arial" pitchFamily="34" charset="0"/>
                <a:cs typeface="Arial" pitchFamily="34" charset="0"/>
              </a:rPr>
              <a:t>(2) </a:t>
            </a:r>
            <a:r>
              <a:rPr lang="en-US" b="1" dirty="0" err="1">
                <a:solidFill>
                  <a:srgbClr val="0000CC"/>
                </a:solidFill>
                <a:latin typeface="Arial" pitchFamily="34" charset="0"/>
                <a:cs typeface="Arial" pitchFamily="34" charset="0"/>
              </a:rPr>
              <a:t>Kashif</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Satar</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Installation Notes from hands-on session </a:t>
            </a:r>
            <a:br>
              <a:rPr lang="en-US" b="1" dirty="0">
                <a:solidFill>
                  <a:srgbClr val="0000CC"/>
                </a:solidFill>
                <a:latin typeface="Arial" pitchFamily="34" charset="0"/>
                <a:cs typeface="Arial" pitchFamily="34" charset="0"/>
              </a:rPr>
            </a:br>
            <a:r>
              <a:rPr lang="en-US" b="1" dirty="0">
                <a:solidFill>
                  <a:srgbClr val="0000CC"/>
                </a:solidFill>
                <a:latin typeface="Arial" pitchFamily="34" charset="0"/>
                <a:cs typeface="Arial" pitchFamily="34" charset="0"/>
              </a:rPr>
              <a:t>(3) </a:t>
            </a:r>
            <a:r>
              <a:rPr lang="en-US" b="1" dirty="0" err="1">
                <a:solidFill>
                  <a:srgbClr val="0000CC"/>
                </a:solidFill>
                <a:latin typeface="Arial" pitchFamily="34" charset="0"/>
                <a:cs typeface="Arial" pitchFamily="34" charset="0"/>
              </a:rPr>
              <a:t>Kashif</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Satar</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PingER</a:t>
            </a:r>
            <a:r>
              <a:rPr lang="en-US" b="1" dirty="0">
                <a:solidFill>
                  <a:srgbClr val="0000CC"/>
                </a:solidFill>
                <a:latin typeface="Arial" pitchFamily="34" charset="0"/>
                <a:cs typeface="Arial" pitchFamily="34" charset="0"/>
              </a:rPr>
              <a:t> in Pakistan </a:t>
            </a:r>
            <a:br>
              <a:rPr lang="en-US" b="1" dirty="0">
                <a:solidFill>
                  <a:srgbClr val="0000CC"/>
                </a:solidFill>
                <a:latin typeface="Arial" pitchFamily="34" charset="0"/>
                <a:cs typeface="Arial" pitchFamily="34" charset="0"/>
              </a:rPr>
            </a:br>
            <a:r>
              <a:rPr lang="en-US" b="1" dirty="0">
                <a:solidFill>
                  <a:srgbClr val="0000CC"/>
                </a:solidFill>
                <a:latin typeface="Arial" pitchFamily="34" charset="0"/>
                <a:cs typeface="Arial" pitchFamily="34" charset="0"/>
              </a:rPr>
              <a:t>(4) R. Cottrell, Actively measuring the worldwide Internet's end-to-end   </a:t>
            </a:r>
            <a:br>
              <a:rPr lang="en-US" b="1" dirty="0">
                <a:solidFill>
                  <a:srgbClr val="0000CC"/>
                </a:solidFill>
                <a:latin typeface="Arial" pitchFamily="34" charset="0"/>
                <a:cs typeface="Arial" pitchFamily="34" charset="0"/>
              </a:rPr>
            </a:br>
            <a:r>
              <a:rPr lang="en-US" b="1" dirty="0">
                <a:solidFill>
                  <a:srgbClr val="0000CC"/>
                </a:solidFill>
                <a:latin typeface="Arial" pitchFamily="34" charset="0"/>
                <a:cs typeface="Arial" pitchFamily="34" charset="0"/>
              </a:rPr>
              <a:t>      performance Extended version</a:t>
            </a:r>
            <a:br>
              <a:rPr lang="en-US" b="1" dirty="0">
                <a:solidFill>
                  <a:srgbClr val="0000CC"/>
                </a:solidFill>
                <a:latin typeface="Arial" pitchFamily="34" charset="0"/>
                <a:cs typeface="Arial" pitchFamily="34" charset="0"/>
              </a:rPr>
            </a:br>
            <a:r>
              <a:rPr lang="en-US" b="1" dirty="0">
                <a:solidFill>
                  <a:srgbClr val="0000CC"/>
                </a:solidFill>
                <a:latin typeface="Arial" pitchFamily="34" charset="0"/>
                <a:cs typeface="Arial" pitchFamily="34" charset="0"/>
              </a:rPr>
              <a:t>(5) Anjum Naveed, PERN Performance Monitoring in Pakistan</a:t>
            </a:r>
          </a:p>
        </p:txBody>
      </p:sp>
      <p:sp>
        <p:nvSpPr>
          <p:cNvPr id="6" name="Rectangle 5"/>
          <p:cNvSpPr>
            <a:spLocks noGrp="1" noChangeArrowheads="1"/>
          </p:cNvSpPr>
          <p:nvPr>
            <p:ph type="title"/>
          </p:nvPr>
        </p:nvSpPr>
        <p:spPr>
          <a:xfrm>
            <a:off x="1266155" y="31543"/>
            <a:ext cx="6746969" cy="794064"/>
          </a:xfrm>
          <a:solidFill>
            <a:srgbClr val="000066"/>
          </a:solidFill>
          <a:ln w="25400">
            <a:solidFill>
              <a:srgbClr val="FFCC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400" b="1" kern="1200" dirty="0" smtClean="0">
                <a:solidFill>
                  <a:srgbClr val="FFE422"/>
                </a:solidFill>
                <a:latin typeface="Verdana" pitchFamily="34" charset="0"/>
                <a:ea typeface="+mn-ea"/>
                <a:cs typeface="+mn-cs"/>
              </a:rPr>
              <a:t>PINGER: Events and Presentations </a:t>
            </a:r>
            <a:br>
              <a:rPr lang="en-US" altLang="ko-KR" sz="2400" b="1" kern="1200" dirty="0" smtClean="0">
                <a:solidFill>
                  <a:srgbClr val="FFE422"/>
                </a:solidFill>
                <a:latin typeface="Verdana" pitchFamily="34" charset="0"/>
                <a:ea typeface="+mn-ea"/>
                <a:cs typeface="+mn-cs"/>
              </a:rPr>
            </a:br>
            <a:r>
              <a:rPr lang="en-US" altLang="ko-KR" sz="2400" b="1" kern="1200" dirty="0" smtClean="0">
                <a:solidFill>
                  <a:srgbClr val="FFFFFF"/>
                </a:solidFill>
                <a:latin typeface="Verdana" pitchFamily="34" charset="0"/>
                <a:ea typeface="+mn-ea"/>
                <a:cs typeface="+mn-cs"/>
              </a:rPr>
              <a:t>by R. Cottrell, K. </a:t>
            </a:r>
            <a:r>
              <a:rPr lang="en-US" altLang="ko-KR" sz="2400" b="1" kern="1200" dirty="0" err="1" smtClean="0">
                <a:solidFill>
                  <a:srgbClr val="FFFFFF"/>
                </a:solidFill>
                <a:latin typeface="Verdana" pitchFamily="34" charset="0"/>
                <a:ea typeface="+mn-ea"/>
                <a:cs typeface="+mn-cs"/>
              </a:rPr>
              <a:t>Satar</a:t>
            </a:r>
            <a:r>
              <a:rPr lang="en-US" altLang="ko-KR" sz="2400" b="1" kern="1200" dirty="0" smtClean="0">
                <a:solidFill>
                  <a:srgbClr val="FFFFFF"/>
                </a:solidFill>
                <a:latin typeface="Verdana" pitchFamily="34" charset="0"/>
                <a:ea typeface="+mn-ea"/>
                <a:cs typeface="+mn-cs"/>
              </a:rPr>
              <a:t> et al. in 2012</a:t>
            </a:r>
            <a:endParaRPr lang="en-US" sz="2400" b="1" kern="1200" dirty="0" smtClean="0">
              <a:solidFill>
                <a:srgbClr val="FFFFFF"/>
              </a:solidFill>
              <a:latin typeface="Verdana" pitchFamily="34" charset="0"/>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8063805" y="49360"/>
            <a:ext cx="1489340" cy="762000"/>
          </a:xfrm>
          <a:prstGeom prst="rect">
            <a:avLst/>
          </a:prstGeom>
          <a:noFill/>
          <a:ln w="9525">
            <a:noFill/>
            <a:miter lim="800000"/>
            <a:headEnd/>
            <a:tailEnd/>
          </a:ln>
        </p:spPr>
      </p:pic>
      <p:pic>
        <p:nvPicPr>
          <p:cNvPr id="7" name="Picture 3" descr="pinger"/>
          <p:cNvPicPr>
            <a:picLocks noChangeAspect="1" noChangeArrowheads="1"/>
          </p:cNvPicPr>
          <p:nvPr/>
        </p:nvPicPr>
        <p:blipFill>
          <a:blip r:embed="rId3" cstate="print"/>
          <a:srcRect/>
          <a:stretch>
            <a:fillRect/>
          </a:stretch>
        </p:blipFill>
        <p:spPr bwMode="auto">
          <a:xfrm>
            <a:off x="190791" y="109164"/>
            <a:ext cx="960125" cy="738738"/>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4913504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83" y="1163131"/>
            <a:ext cx="9486034" cy="5130635"/>
          </a:xfrm>
          <a:prstGeom prst="rect">
            <a:avLst/>
          </a:prstGeom>
        </p:spPr>
        <p:txBody>
          <a:bodyPr wrap="square">
            <a:spAutoFit/>
          </a:bodyPr>
          <a:lstStyle/>
          <a:p>
            <a:pPr marL="457200" indent="-342900" defTabSz="762000">
              <a:lnSpc>
                <a:spcPct val="90000"/>
              </a:lnSpc>
              <a:spcAft>
                <a:spcPts val="600"/>
              </a:spcAft>
              <a:buClr>
                <a:srgbClr val="800000"/>
              </a:buClr>
              <a:buFont typeface="Wingdings" pitchFamily="-109" charset="2"/>
              <a:buChar char="u"/>
            </a:pPr>
            <a:r>
              <a:rPr lang="en-US" altLang="ko-KR" sz="2400" b="1" dirty="0">
                <a:solidFill>
                  <a:srgbClr val="000066"/>
                </a:solidFill>
                <a:ea typeface="Gulim" pitchFamily="34" charset="-127"/>
              </a:rPr>
              <a:t>The addition of case studies on: Nigeria, Syria, Pakistan, &amp; Malaysia.</a:t>
            </a:r>
          </a:p>
          <a:p>
            <a:pPr marL="457200" indent="-342900" defTabSz="762000">
              <a:lnSpc>
                <a:spcPct val="90000"/>
              </a:lnSpc>
              <a:spcAft>
                <a:spcPts val="600"/>
              </a:spcAft>
              <a:buClr>
                <a:srgbClr val="800000"/>
              </a:buClr>
              <a:buFont typeface="Wingdings" pitchFamily="-109" charset="2"/>
              <a:buChar char="u"/>
            </a:pPr>
            <a:r>
              <a:rPr lang="en-US" altLang="ko-KR" sz="2400" b="1" dirty="0">
                <a:solidFill>
                  <a:srgbClr val="000066"/>
                </a:solidFill>
                <a:ea typeface="Gulim" pitchFamily="34" charset="-127"/>
              </a:rPr>
              <a:t>Signing of an </a:t>
            </a:r>
            <a:r>
              <a:rPr lang="en-US" altLang="ko-KR" sz="2400" b="1" dirty="0" err="1">
                <a:solidFill>
                  <a:srgbClr val="000066"/>
                </a:solidFill>
                <a:ea typeface="Gulim" pitchFamily="34" charset="-127"/>
              </a:rPr>
              <a:t>MoU</a:t>
            </a:r>
            <a:r>
              <a:rPr lang="en-US" altLang="ko-KR" sz="2400" b="1" dirty="0">
                <a:solidFill>
                  <a:srgbClr val="000066"/>
                </a:solidFill>
                <a:ea typeface="Gulim" pitchFamily="34" charset="-127"/>
              </a:rPr>
              <a:t> between SLAC and the University of Malaysia in Sarawak (UNIMAS).</a:t>
            </a:r>
          </a:p>
          <a:p>
            <a:pPr marL="457200" indent="-342900" defTabSz="762000">
              <a:lnSpc>
                <a:spcPct val="90000"/>
              </a:lnSpc>
              <a:spcAft>
                <a:spcPts val="600"/>
              </a:spcAft>
              <a:buClr>
                <a:srgbClr val="800000"/>
              </a:buClr>
              <a:buFont typeface="Wingdings" pitchFamily="-109" charset="2"/>
              <a:buChar char="u"/>
            </a:pPr>
            <a:r>
              <a:rPr lang="en-US" altLang="ko-KR" sz="2400" b="1" dirty="0">
                <a:solidFill>
                  <a:srgbClr val="000066"/>
                </a:solidFill>
                <a:ea typeface="Gulim" pitchFamily="34" charset="-127"/>
              </a:rPr>
              <a:t>Added extra monitoring hosts in Malaysia and Pakistan.</a:t>
            </a:r>
          </a:p>
          <a:p>
            <a:pPr marL="457200" indent="-342900" defTabSz="762000">
              <a:lnSpc>
                <a:spcPct val="90000"/>
              </a:lnSpc>
              <a:spcAft>
                <a:spcPts val="600"/>
              </a:spcAft>
              <a:buClr>
                <a:srgbClr val="800000"/>
              </a:buClr>
              <a:buFont typeface="Wingdings" pitchFamily="-109" charset="2"/>
              <a:buChar char="u"/>
            </a:pPr>
            <a:r>
              <a:rPr lang="en-US" altLang="ko-KR" sz="2400" b="1" dirty="0">
                <a:solidFill>
                  <a:srgbClr val="000066"/>
                </a:solidFill>
                <a:ea typeface="Gulim" pitchFamily="34" charset="-127"/>
              </a:rPr>
              <a:t>Improved the main web reporting tool to add access to the most recently measured data and routing information.</a:t>
            </a:r>
          </a:p>
          <a:p>
            <a:pPr marL="457200" indent="-342900" defTabSz="762000">
              <a:lnSpc>
                <a:spcPct val="90000"/>
              </a:lnSpc>
              <a:spcAft>
                <a:spcPts val="600"/>
              </a:spcAft>
              <a:buClr>
                <a:srgbClr val="800000"/>
              </a:buClr>
              <a:buFont typeface="Wingdings" pitchFamily="-109" charset="2"/>
              <a:buChar char="u"/>
            </a:pPr>
            <a:r>
              <a:rPr lang="en-US" altLang="ko-KR" sz="2400" b="1" dirty="0">
                <a:solidFill>
                  <a:srgbClr val="000066"/>
                </a:solidFill>
                <a:ea typeface="Gulim" pitchFamily="34" charset="-127"/>
              </a:rPr>
              <a:t>Lectures in the Democratic Republic of the Congo, 3 day workshop on </a:t>
            </a:r>
            <a:r>
              <a:rPr lang="en-US" altLang="ko-KR" sz="2400" b="1" dirty="0" err="1">
                <a:solidFill>
                  <a:srgbClr val="000066"/>
                </a:solidFill>
                <a:ea typeface="Gulim" pitchFamily="34" charset="-127"/>
              </a:rPr>
              <a:t>PingER</a:t>
            </a:r>
            <a:r>
              <a:rPr lang="en-US" altLang="ko-KR" sz="2400" b="1" dirty="0">
                <a:solidFill>
                  <a:srgbClr val="000066"/>
                </a:solidFill>
                <a:ea typeface="Gulim" pitchFamily="34" charset="-127"/>
              </a:rPr>
              <a:t> at the University of Sarawak in Malaysia; invited presentations to: Internet2 Joint Techs at Stanford (opening presentation), Malaysian National Research and Education Network (MYREN) </a:t>
            </a:r>
            <a:br>
              <a:rPr lang="en-US" altLang="ko-KR" sz="2400" b="1" dirty="0">
                <a:solidFill>
                  <a:srgbClr val="000066"/>
                </a:solidFill>
                <a:ea typeface="Gulim" pitchFamily="34" charset="-127"/>
              </a:rPr>
            </a:br>
            <a:r>
              <a:rPr lang="en-US" altLang="ko-KR" sz="2400" b="1" dirty="0">
                <a:solidFill>
                  <a:srgbClr val="000066"/>
                </a:solidFill>
                <a:ea typeface="Gulim" pitchFamily="34" charset="-127"/>
              </a:rPr>
              <a:t>in Kuala Lumpur, and </a:t>
            </a:r>
            <a:r>
              <a:rPr lang="en-US" sz="2400" b="1" dirty="0" err="1">
                <a:solidFill>
                  <a:srgbClr val="002060"/>
                </a:solidFill>
              </a:rPr>
              <a:t>eGYAfrica</a:t>
            </a:r>
            <a:r>
              <a:rPr lang="en-US" sz="2400" b="1" dirty="0">
                <a:solidFill>
                  <a:srgbClr val="002060"/>
                </a:solidFill>
              </a:rPr>
              <a:t> 2012 Workshop in Nairobi, Kenya,  </a:t>
            </a:r>
            <a:r>
              <a:rPr lang="en-US" altLang="ko-KR" sz="2400" b="1" dirty="0">
                <a:solidFill>
                  <a:srgbClr val="002060"/>
                </a:solidFill>
                <a:ea typeface="Gulim" pitchFamily="34" charset="-127"/>
              </a:rPr>
              <a:t>among others.</a:t>
            </a:r>
          </a:p>
          <a:p>
            <a:pPr marL="457200" indent="-342900" defTabSz="762000">
              <a:lnSpc>
                <a:spcPct val="90000"/>
              </a:lnSpc>
              <a:spcAft>
                <a:spcPts val="600"/>
              </a:spcAft>
              <a:buClr>
                <a:srgbClr val="800000"/>
              </a:buClr>
              <a:buFont typeface="Wingdings" pitchFamily="-109" charset="2"/>
              <a:buChar char="u"/>
            </a:pPr>
            <a:r>
              <a:rPr lang="en-US" altLang="ko-KR" sz="2400" b="1" dirty="0">
                <a:solidFill>
                  <a:srgbClr val="000066"/>
                </a:solidFill>
                <a:ea typeface="Gulim" pitchFamily="34" charset="-127"/>
              </a:rPr>
              <a:t>Added new metrics to show the performance of Voice over IP, and </a:t>
            </a:r>
            <a:br>
              <a:rPr lang="en-US" altLang="ko-KR" sz="2400" b="1" dirty="0">
                <a:solidFill>
                  <a:srgbClr val="000066"/>
                </a:solidFill>
                <a:ea typeface="Gulim" pitchFamily="34" charset="-127"/>
              </a:rPr>
            </a:br>
            <a:r>
              <a:rPr lang="en-US" altLang="ko-KR" sz="2400" b="1" dirty="0">
                <a:solidFill>
                  <a:srgbClr val="000066"/>
                </a:solidFill>
                <a:ea typeface="Gulim" pitchFamily="34" charset="-127"/>
              </a:rPr>
              <a:t>the directness of connectivity</a:t>
            </a:r>
          </a:p>
        </p:txBody>
      </p:sp>
      <p:sp>
        <p:nvSpPr>
          <p:cNvPr id="6" name="Rectangle 5"/>
          <p:cNvSpPr>
            <a:spLocks noGrp="1" noChangeArrowheads="1"/>
          </p:cNvSpPr>
          <p:nvPr>
            <p:ph type="title"/>
          </p:nvPr>
        </p:nvSpPr>
        <p:spPr>
          <a:xfrm>
            <a:off x="1425494" y="261476"/>
            <a:ext cx="6746969" cy="677108"/>
          </a:xfrm>
          <a:solidFill>
            <a:srgbClr val="000066"/>
          </a:solidFill>
          <a:ln w="25400">
            <a:solidFill>
              <a:srgbClr val="FFCC00"/>
            </a:solidFill>
            <a:miter lim="800000"/>
            <a:headEnd/>
            <a:tailEnd/>
          </a:ln>
        </p:spPr>
        <p:txBody>
          <a:bodyPr wrap="square">
            <a:spAutoFit/>
          </a:bodyPr>
          <a:lstStyle/>
          <a:p>
            <a:pPr>
              <a:lnSpc>
                <a:spcPct val="95000"/>
              </a:lnSpc>
              <a:spcBef>
                <a:spcPct val="10000"/>
              </a:spcBef>
              <a:buClr>
                <a:srgbClr val="D90040"/>
              </a:buClr>
              <a:buSzPct val="80000"/>
              <a:buFont typeface="Wingdings" pitchFamily="-109" charset="2"/>
            </a:pPr>
            <a:r>
              <a:rPr lang="en-US" altLang="ko-KR" sz="2000" b="1" kern="1200" dirty="0" smtClean="0">
                <a:solidFill>
                  <a:srgbClr val="FFFFFF"/>
                </a:solidFill>
                <a:latin typeface="Verdana" pitchFamily="34" charset="0"/>
                <a:ea typeface="+mn-ea"/>
                <a:cs typeface="+mn-cs"/>
              </a:rPr>
              <a:t>Key </a:t>
            </a:r>
            <a:r>
              <a:rPr lang="en-US" altLang="ko-KR" sz="2000" b="1" dirty="0" smtClean="0">
                <a:solidFill>
                  <a:srgbClr val="FFFFFF"/>
                </a:solidFill>
                <a:latin typeface="Verdana" pitchFamily="34" charset="0"/>
                <a:ea typeface="+mn-ea"/>
                <a:cs typeface="+mn-cs"/>
              </a:rPr>
              <a:t>Network </a:t>
            </a:r>
            <a:r>
              <a:rPr lang="en-US" altLang="ko-KR" sz="2000" b="1" kern="1200" dirty="0" smtClean="0">
                <a:solidFill>
                  <a:srgbClr val="FFFFFF"/>
                </a:solidFill>
                <a:latin typeface="Verdana" pitchFamily="34" charset="0"/>
                <a:ea typeface="+mn-ea"/>
                <a:cs typeface="+mn-cs"/>
              </a:rPr>
              <a:t>Monitoring WG Report Updates, Fall 2011 through 2012</a:t>
            </a:r>
            <a:endParaRPr lang="en-US" sz="2000" b="1" kern="1200" dirty="0" smtClean="0">
              <a:solidFill>
                <a:srgbClr val="FFFFFF"/>
              </a:solidFill>
              <a:latin typeface="Verdana" pitchFamily="34" charset="0"/>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8172450" y="304800"/>
            <a:ext cx="1489340" cy="762000"/>
          </a:xfrm>
          <a:prstGeom prst="rect">
            <a:avLst/>
          </a:prstGeom>
          <a:noFill/>
          <a:ln w="9525">
            <a:noFill/>
            <a:miter lim="800000"/>
            <a:headEnd/>
            <a:tailEnd/>
          </a:ln>
        </p:spPr>
      </p:pic>
      <p:pic>
        <p:nvPicPr>
          <p:cNvPr id="7" name="Picture 3" descr="pinger"/>
          <p:cNvPicPr>
            <a:picLocks noChangeAspect="1" noChangeArrowheads="1"/>
          </p:cNvPicPr>
          <p:nvPr/>
        </p:nvPicPr>
        <p:blipFill>
          <a:blip r:embed="rId3" cstate="print"/>
          <a:srcRect/>
          <a:stretch>
            <a:fillRect/>
          </a:stretch>
        </p:blipFill>
        <p:spPr bwMode="auto">
          <a:xfrm>
            <a:off x="190780" y="164634"/>
            <a:ext cx="1148030" cy="88331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9388563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9" name="Picture 3" descr="pinger"/>
          <p:cNvPicPr>
            <a:picLocks noChangeAspect="1" noChangeArrowheads="1"/>
          </p:cNvPicPr>
          <p:nvPr/>
        </p:nvPicPr>
        <p:blipFill>
          <a:blip r:embed="rId3" cstate="print"/>
          <a:srcRect/>
          <a:stretch>
            <a:fillRect/>
          </a:stretch>
        </p:blipFill>
        <p:spPr bwMode="auto">
          <a:xfrm>
            <a:off x="119531" y="49360"/>
            <a:ext cx="1492245" cy="839833"/>
          </a:xfrm>
          <a:prstGeom prst="rect">
            <a:avLst/>
          </a:prstGeom>
          <a:solidFill>
            <a:schemeClr val="bg1"/>
          </a:solidFill>
          <a:ln w="9525">
            <a:noFill/>
            <a:miter lim="800000"/>
            <a:headEnd/>
            <a:tailEnd/>
          </a:ln>
        </p:spPr>
      </p:pic>
      <p:sp>
        <p:nvSpPr>
          <p:cNvPr id="372740" name="Rectangle 4"/>
          <p:cNvSpPr>
            <a:spLocks noChangeArrowheads="1"/>
          </p:cNvSpPr>
          <p:nvPr/>
        </p:nvSpPr>
        <p:spPr bwMode="auto">
          <a:xfrm>
            <a:off x="76217" y="1061755"/>
            <a:ext cx="9829795" cy="5521512"/>
          </a:xfrm>
          <a:prstGeom prst="rect">
            <a:avLst/>
          </a:prstGeom>
          <a:solidFill>
            <a:srgbClr val="FDFDFD"/>
          </a:solidFill>
          <a:ln w="25400">
            <a:solidFill>
              <a:srgbClr val="4700B0"/>
            </a:solidFill>
            <a:miter lim="800000"/>
            <a:headEnd/>
            <a:tailEnd/>
          </a:ln>
        </p:spPr>
        <p:txBody>
          <a:bodyPr wrap="square" lIns="45720" rIns="45720" anchor="ctr">
            <a:spAutoFit/>
          </a:bodyPr>
          <a:lstStyle/>
          <a:p>
            <a:pPr marL="457200" indent="-342900" defTabSz="762000">
              <a:lnSpc>
                <a:spcPct val="90000"/>
              </a:lnSpc>
              <a:spcBef>
                <a:spcPct val="20000"/>
              </a:spcBef>
              <a:buClr>
                <a:srgbClr val="800000"/>
              </a:buClr>
              <a:buFont typeface="Wingdings" pitchFamily="-109" charset="2"/>
              <a:buChar char="u"/>
            </a:pPr>
            <a:r>
              <a:rPr lang="en-US" altLang="ko-KR" sz="2400" b="1" dirty="0">
                <a:solidFill>
                  <a:srgbClr val="000066"/>
                </a:solidFill>
                <a:ea typeface="Gulim" pitchFamily="34" charset="-127"/>
              </a:rPr>
              <a:t>After many years of falling further and further behind the rest of the world, following the soccer world cup and the installation of new terrestrial </a:t>
            </a:r>
            <a:r>
              <a:rPr lang="en-US" altLang="ko-KR" sz="2400" b="1" dirty="0" err="1">
                <a:solidFill>
                  <a:srgbClr val="000066"/>
                </a:solidFill>
                <a:ea typeface="Gulim" pitchFamily="34" charset="-127"/>
              </a:rPr>
              <a:t>fibre</a:t>
            </a:r>
            <a:r>
              <a:rPr lang="en-US" altLang="ko-KR" sz="2400" b="1" dirty="0">
                <a:solidFill>
                  <a:srgbClr val="000066"/>
                </a:solidFill>
                <a:ea typeface="Gulim" pitchFamily="34" charset="-127"/>
              </a:rPr>
              <a:t> cables, Africa appears to be starting to catch up. </a:t>
            </a:r>
            <a:br>
              <a:rPr lang="en-US" altLang="ko-KR" sz="2400" b="1" dirty="0">
                <a:solidFill>
                  <a:srgbClr val="000066"/>
                </a:solidFill>
                <a:ea typeface="Gulim" pitchFamily="34" charset="-127"/>
              </a:rPr>
            </a:br>
            <a:r>
              <a:rPr lang="en-US" altLang="ko-KR" sz="2400" b="1" dirty="0">
                <a:solidFill>
                  <a:srgbClr val="000066"/>
                </a:solidFill>
                <a:ea typeface="Gulim" pitchFamily="34" charset="-127"/>
              </a:rPr>
              <a:t>This is important since it enables Africa to contribute to science</a:t>
            </a:r>
          </a:p>
          <a:p>
            <a:pPr marL="914400" lvl="1" indent="-342900" defTabSz="762000">
              <a:lnSpc>
                <a:spcPct val="90000"/>
              </a:lnSpc>
              <a:spcBef>
                <a:spcPct val="20000"/>
              </a:spcBef>
              <a:buClr>
                <a:srgbClr val="800000"/>
              </a:buClr>
              <a:buFont typeface="Wingdings" pitchFamily="-109" charset="2"/>
              <a:buChar char="u"/>
            </a:pPr>
            <a:r>
              <a:rPr lang="en-US" altLang="ko-KR" sz="2400" b="1" dirty="0">
                <a:solidFill>
                  <a:srgbClr val="000066"/>
                </a:solidFill>
                <a:ea typeface="Gulim" pitchFamily="34" charset="-127"/>
              </a:rPr>
              <a:t>Square </a:t>
            </a:r>
            <a:r>
              <a:rPr lang="en-US" altLang="ko-KR" sz="2400" b="1" dirty="0" err="1">
                <a:solidFill>
                  <a:srgbClr val="000066"/>
                </a:solidFill>
                <a:ea typeface="Gulim" pitchFamily="34" charset="-127"/>
              </a:rPr>
              <a:t>Kilometre</a:t>
            </a:r>
            <a:r>
              <a:rPr lang="en-US" altLang="ko-KR" sz="2400" b="1" dirty="0">
                <a:solidFill>
                  <a:srgbClr val="000066"/>
                </a:solidFill>
                <a:ea typeface="Gulim" pitchFamily="34" charset="-127"/>
              </a:rPr>
              <a:t> Array</a:t>
            </a:r>
          </a:p>
          <a:p>
            <a:pPr marL="914400" lvl="1" indent="-342900" defTabSz="762000">
              <a:lnSpc>
                <a:spcPct val="90000"/>
              </a:lnSpc>
              <a:spcBef>
                <a:spcPct val="20000"/>
              </a:spcBef>
              <a:buClr>
                <a:srgbClr val="800000"/>
              </a:buClr>
              <a:buFont typeface="Wingdings" pitchFamily="-109" charset="2"/>
              <a:buChar char="u"/>
            </a:pPr>
            <a:r>
              <a:rPr lang="en-US" altLang="ko-KR" sz="2400" b="1" dirty="0">
                <a:solidFill>
                  <a:srgbClr val="000066"/>
                </a:solidFill>
                <a:ea typeface="Gulim" pitchFamily="34" charset="-127"/>
              </a:rPr>
              <a:t>Strategic plan for a synchrotron light source in southern Africa</a:t>
            </a:r>
          </a:p>
          <a:p>
            <a:pPr marL="914400" lvl="1" indent="-342900" defTabSz="762000">
              <a:lnSpc>
                <a:spcPct val="90000"/>
              </a:lnSpc>
              <a:spcBef>
                <a:spcPct val="20000"/>
              </a:spcBef>
              <a:buClr>
                <a:srgbClr val="800000"/>
              </a:buClr>
              <a:buFont typeface="Wingdings" pitchFamily="-109" charset="2"/>
              <a:buChar char="u"/>
            </a:pPr>
            <a:r>
              <a:rPr lang="en-US" altLang="ko-KR" sz="2400" b="1" dirty="0">
                <a:solidFill>
                  <a:srgbClr val="000066"/>
                </a:solidFill>
                <a:ea typeface="Gulim" pitchFamily="34" charset="-127"/>
              </a:rPr>
              <a:t>CERN’s donation of 220 computer servers to Ghana university, </a:t>
            </a:r>
            <a:br>
              <a:rPr lang="en-US" altLang="ko-KR" sz="2400" b="1" dirty="0">
                <a:solidFill>
                  <a:srgbClr val="000066"/>
                </a:solidFill>
                <a:ea typeface="Gulim" pitchFamily="34" charset="-127"/>
              </a:rPr>
            </a:br>
            <a:r>
              <a:rPr lang="en-US" altLang="ko-KR" sz="2400" b="1" dirty="0">
                <a:solidFill>
                  <a:srgbClr val="000066"/>
                </a:solidFill>
                <a:ea typeface="Gulim" pitchFamily="34" charset="-127"/>
              </a:rPr>
              <a:t>e.g. to enable student participation in simulation of LHC data.</a:t>
            </a:r>
          </a:p>
          <a:p>
            <a:pPr marL="457200" indent="-342900" defTabSz="762000">
              <a:lnSpc>
                <a:spcPct val="90000"/>
              </a:lnSpc>
              <a:spcBef>
                <a:spcPct val="20000"/>
              </a:spcBef>
              <a:buClr>
                <a:srgbClr val="800000"/>
              </a:buClr>
              <a:buFont typeface="Wingdings" pitchFamily="-109" charset="2"/>
              <a:buChar char="u"/>
            </a:pPr>
            <a:r>
              <a:rPr lang="en-US" altLang="ko-KR" sz="2400" b="1" dirty="0">
                <a:solidFill>
                  <a:srgbClr val="000066"/>
                </a:solidFill>
                <a:ea typeface="Gulim" pitchFamily="34" charset="-127"/>
              </a:rPr>
              <a:t>Bi-monthly reports to the Pakistan Educational Research Network </a:t>
            </a:r>
            <a:br>
              <a:rPr lang="en-US" altLang="ko-KR" sz="2400" b="1" dirty="0">
                <a:solidFill>
                  <a:srgbClr val="000066"/>
                </a:solidFill>
                <a:ea typeface="Gulim" pitchFamily="34" charset="-127"/>
              </a:rPr>
            </a:br>
            <a:r>
              <a:rPr lang="en-US" altLang="ko-KR" sz="2400" b="1" dirty="0">
                <a:solidFill>
                  <a:srgbClr val="000066"/>
                </a:solidFill>
                <a:ea typeface="Gulim" pitchFamily="34" charset="-127"/>
              </a:rPr>
              <a:t>which have clearly demonstrated the problems with reliability </a:t>
            </a:r>
            <a:br>
              <a:rPr lang="en-US" altLang="ko-KR" sz="2400" b="1" dirty="0">
                <a:solidFill>
                  <a:srgbClr val="000066"/>
                </a:solidFill>
                <a:ea typeface="Gulim" pitchFamily="34" charset="-127"/>
              </a:rPr>
            </a:br>
            <a:r>
              <a:rPr lang="en-US" altLang="ko-KR" sz="2400" b="1" dirty="0">
                <a:solidFill>
                  <a:srgbClr val="000066"/>
                </a:solidFill>
                <a:ea typeface="Gulim" pitchFamily="34" charset="-127"/>
              </a:rPr>
              <a:t>and power, and </a:t>
            </a:r>
            <a:r>
              <a:rPr lang="en-US" altLang="ko-KR" sz="2400" b="1" dirty="0" err="1">
                <a:solidFill>
                  <a:srgbClr val="000066"/>
                </a:solidFill>
                <a:ea typeface="Gulim" pitchFamily="34" charset="-127"/>
              </a:rPr>
              <a:t>mis</a:t>
            </a:r>
            <a:r>
              <a:rPr lang="en-US" altLang="ko-KR" sz="2400" b="1" dirty="0">
                <a:solidFill>
                  <a:srgbClr val="000066"/>
                </a:solidFill>
                <a:ea typeface="Gulim" pitchFamily="34" charset="-127"/>
              </a:rPr>
              <a:t>-routing. Pakistan is an LHC collaborator.</a:t>
            </a:r>
          </a:p>
          <a:p>
            <a:pPr marL="457200" indent="-342900" defTabSz="762000">
              <a:lnSpc>
                <a:spcPct val="90000"/>
              </a:lnSpc>
              <a:spcBef>
                <a:spcPct val="20000"/>
              </a:spcBef>
              <a:buClr>
                <a:srgbClr val="800000"/>
              </a:buClr>
              <a:buFont typeface="Wingdings" pitchFamily="-109" charset="2"/>
              <a:buChar char="u"/>
            </a:pPr>
            <a:r>
              <a:rPr lang="en-US" altLang="ko-KR" sz="2400" b="1" dirty="0">
                <a:solidFill>
                  <a:srgbClr val="000066"/>
                </a:solidFill>
                <a:ea typeface="Gulim" pitchFamily="34" charset="-127"/>
              </a:rPr>
              <a:t>We have signed an </a:t>
            </a:r>
            <a:r>
              <a:rPr lang="en-US" altLang="ko-KR" sz="2400" b="1" dirty="0" err="1">
                <a:solidFill>
                  <a:srgbClr val="000066"/>
                </a:solidFill>
                <a:ea typeface="Gulim" pitchFamily="34" charset="-127"/>
              </a:rPr>
              <a:t>MoU</a:t>
            </a:r>
            <a:r>
              <a:rPr lang="en-US" altLang="ko-KR" sz="2400" b="1" dirty="0">
                <a:solidFill>
                  <a:srgbClr val="000066"/>
                </a:solidFill>
                <a:ea typeface="Gulim" pitchFamily="34" charset="-127"/>
              </a:rPr>
              <a:t> with a Malaysian university. We are working </a:t>
            </a:r>
            <a:br>
              <a:rPr lang="en-US" altLang="ko-KR" sz="2400" b="1" dirty="0">
                <a:solidFill>
                  <a:srgbClr val="000066"/>
                </a:solidFill>
                <a:ea typeface="Gulim" pitchFamily="34" charset="-127"/>
              </a:rPr>
            </a:br>
            <a:r>
              <a:rPr lang="en-US" altLang="ko-KR" sz="2400" b="1" dirty="0">
                <a:solidFill>
                  <a:srgbClr val="000066"/>
                </a:solidFill>
                <a:ea typeface="Gulim" pitchFamily="34" charset="-127"/>
              </a:rPr>
              <a:t>on getting funding from Malaysia higher education.</a:t>
            </a:r>
          </a:p>
          <a:p>
            <a:pPr marL="914400" lvl="1" indent="-342900" defTabSz="762000">
              <a:lnSpc>
                <a:spcPct val="90000"/>
              </a:lnSpc>
              <a:spcBef>
                <a:spcPct val="20000"/>
              </a:spcBef>
              <a:buClr>
                <a:srgbClr val="800000"/>
              </a:buClr>
              <a:buFont typeface="Wingdings" pitchFamily="-109" charset="2"/>
              <a:buChar char="u"/>
            </a:pPr>
            <a:r>
              <a:rPr lang="en-US" altLang="ko-KR" sz="2400" b="1" dirty="0">
                <a:solidFill>
                  <a:srgbClr val="000066"/>
                </a:solidFill>
                <a:ea typeface="Gulim" pitchFamily="34" charset="-127"/>
              </a:rPr>
              <a:t>We are beginning to make headway on providing an end-to-end active monitoring infrastructure for Malaysia. </a:t>
            </a:r>
          </a:p>
        </p:txBody>
      </p:sp>
      <p:sp>
        <p:nvSpPr>
          <p:cNvPr id="372741" name="Rectangle 5"/>
          <p:cNvSpPr>
            <a:spLocks noGrp="1" noChangeArrowheads="1"/>
          </p:cNvSpPr>
          <p:nvPr>
            <p:ph type="title"/>
          </p:nvPr>
        </p:nvSpPr>
        <p:spPr>
          <a:xfrm>
            <a:off x="1726980" y="126172"/>
            <a:ext cx="6356350" cy="682763"/>
          </a:xfrm>
          <a:solidFill>
            <a:srgbClr val="000066"/>
          </a:solidFill>
          <a:ln w="25400">
            <a:solidFill>
              <a:srgbClr val="FFCC00"/>
            </a:solidFill>
          </a:ln>
        </p:spPr>
        <p:txBody>
          <a:bodyPr anchorCtr="1">
            <a:normAutofit/>
          </a:bodyPr>
          <a:lstStyle/>
          <a:p>
            <a:pPr algn="l" eaLnBrk="1" hangingPunct="1"/>
            <a:r>
              <a:rPr lang="en-US" altLang="ko-KR" sz="3600" b="1" dirty="0" smtClean="0">
                <a:solidFill>
                  <a:schemeClr val="bg1"/>
                </a:solidFill>
                <a:ea typeface="Gulim" pitchFamily="34" charset="-127"/>
              </a:rPr>
              <a:t>Key Observations 2012</a:t>
            </a:r>
            <a:endParaRPr lang="en-US" sz="3600" b="1" dirty="0" smtClean="0">
              <a:solidFill>
                <a:schemeClr val="bg1"/>
              </a:solidFill>
            </a:endParaRPr>
          </a:p>
        </p:txBody>
      </p:sp>
      <p:pic>
        <p:nvPicPr>
          <p:cNvPr id="1027" name="Picture 3"/>
          <p:cNvPicPr>
            <a:picLocks noChangeAspect="1" noChangeArrowheads="1"/>
          </p:cNvPicPr>
          <p:nvPr/>
        </p:nvPicPr>
        <p:blipFill>
          <a:blip r:embed="rId4" cstate="print"/>
          <a:srcRect/>
          <a:stretch>
            <a:fillRect/>
          </a:stretch>
        </p:blipFill>
        <p:spPr bwMode="auto">
          <a:xfrm>
            <a:off x="8255830" y="241387"/>
            <a:ext cx="1252340" cy="451885"/>
          </a:xfrm>
          <a:prstGeom prst="rect">
            <a:avLst/>
          </a:prstGeom>
          <a:noFill/>
          <a:ln w="9525">
            <a:noFill/>
            <a:miter lim="800000"/>
            <a:headEnd/>
            <a:tailEnd/>
          </a:ln>
        </p:spPr>
      </p:pic>
    </p:spTree>
    <p:extLst>
      <p:ext uri="{BB962C8B-B14F-4D97-AF65-F5344CB8AC3E}">
        <p14:creationId xmlns:p14="http://schemas.microsoft.com/office/powerpoint/2010/main" val="41000930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8979" name="Rectangle 3"/>
          <p:cNvSpPr>
            <a:spLocks noGrp="1" noChangeArrowheads="1"/>
          </p:cNvSpPr>
          <p:nvPr>
            <p:ph type="title"/>
          </p:nvPr>
        </p:nvSpPr>
        <p:spPr>
          <a:xfrm>
            <a:off x="1112838" y="0"/>
            <a:ext cx="8248650" cy="1028700"/>
          </a:xfrm>
        </p:spPr>
        <p:txBody>
          <a:bodyPr/>
          <a:lstStyle/>
          <a:p>
            <a:pPr algn="l" eaLnBrk="1" hangingPunct="1"/>
            <a:r>
              <a:rPr lang="en-US" b="1" dirty="0" smtClean="0"/>
              <a:t> </a:t>
            </a:r>
            <a:r>
              <a:rPr lang="en-US" sz="3200" b="1" dirty="0" smtClean="0">
                <a:latin typeface="Verdana" pitchFamily="34" charset="0"/>
              </a:rPr>
              <a:t>Number of Hosts Monitored</a:t>
            </a:r>
            <a:br>
              <a:rPr lang="en-US" sz="3200" b="1" dirty="0" smtClean="0">
                <a:latin typeface="Verdana" pitchFamily="34" charset="0"/>
              </a:rPr>
            </a:br>
            <a:r>
              <a:rPr lang="en-US" sz="3200" b="1" dirty="0" smtClean="0">
                <a:latin typeface="Verdana" pitchFamily="34" charset="0"/>
              </a:rPr>
              <a:t>   By Region: 1998 - 2012</a:t>
            </a:r>
            <a:endParaRPr lang="en-US" sz="3600" dirty="0" smtClean="0"/>
          </a:p>
        </p:txBody>
      </p:sp>
      <p:pic>
        <p:nvPicPr>
          <p:cNvPr id="369668" name="Picture 4" descr="pinger"/>
          <p:cNvPicPr>
            <a:picLocks noChangeAspect="1" noChangeArrowheads="1"/>
          </p:cNvPicPr>
          <p:nvPr/>
        </p:nvPicPr>
        <p:blipFill>
          <a:blip r:embed="rId3" cstate="print"/>
          <a:srcRect/>
          <a:stretch>
            <a:fillRect/>
          </a:stretch>
        </p:blipFill>
        <p:spPr bwMode="auto">
          <a:xfrm>
            <a:off x="0" y="58738"/>
            <a:ext cx="1981200" cy="1219200"/>
          </a:xfrm>
          <a:prstGeom prst="rect">
            <a:avLst/>
          </a:prstGeom>
          <a:solidFill>
            <a:schemeClr val="bg1"/>
          </a:solidFill>
          <a:ln w="9525">
            <a:noFill/>
            <a:miter lim="800000"/>
            <a:headEnd/>
            <a:tailEnd/>
          </a:ln>
        </p:spPr>
      </p:pic>
      <p:pic>
        <p:nvPicPr>
          <p:cNvPr id="369669" name="Picture 5" descr="icfalogo"/>
          <p:cNvPicPr>
            <a:picLocks noChangeAspect="1" noChangeArrowheads="1"/>
          </p:cNvPicPr>
          <p:nvPr/>
        </p:nvPicPr>
        <p:blipFill>
          <a:blip r:embed="rId4" cstate="print"/>
          <a:srcRect l="28235" r="28235" b="28799"/>
          <a:stretch>
            <a:fillRect/>
          </a:stretch>
        </p:blipFill>
        <p:spPr bwMode="auto">
          <a:xfrm>
            <a:off x="8458200" y="0"/>
            <a:ext cx="1447800" cy="1042988"/>
          </a:xfrm>
          <a:prstGeom prst="rect">
            <a:avLst/>
          </a:prstGeom>
          <a:noFill/>
          <a:ln w="9525">
            <a:noFill/>
            <a:miter lim="800000"/>
            <a:headEnd/>
            <a:tailEnd/>
          </a:ln>
        </p:spPr>
      </p:pic>
      <p:sp>
        <p:nvSpPr>
          <p:cNvPr id="369670" name="Text Box 6"/>
          <p:cNvSpPr txBox="1">
            <a:spLocks noChangeArrowheads="1"/>
          </p:cNvSpPr>
          <p:nvPr/>
        </p:nvSpPr>
        <p:spPr bwMode="auto">
          <a:xfrm>
            <a:off x="6400800" y="914400"/>
            <a:ext cx="1612900" cy="249299"/>
          </a:xfrm>
          <a:prstGeom prst="rect">
            <a:avLst/>
          </a:prstGeom>
          <a:solidFill>
            <a:srgbClr val="DDF2FF"/>
          </a:solidFill>
          <a:ln w="22225">
            <a:solidFill>
              <a:srgbClr val="000066"/>
            </a:solidFill>
            <a:miter lim="800000"/>
            <a:headEnd/>
            <a:tailEnd/>
          </a:ln>
        </p:spPr>
        <p:txBody>
          <a:bodyPr tIns="0" bIns="0">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dirty="0">
                <a:solidFill>
                  <a:srgbClr val="000066"/>
                </a:solidFill>
                <a:latin typeface="Verdana" pitchFamily="34" charset="0"/>
              </a:rPr>
              <a:t>R. Cottrell</a:t>
            </a:r>
            <a:endParaRPr lang="en-US" b="1" i="1" dirty="0">
              <a:solidFill>
                <a:srgbClr val="800000"/>
              </a:solidFill>
              <a:latin typeface="Verdana" pitchFamily="34" charset="0"/>
            </a:endParaRPr>
          </a:p>
        </p:txBody>
      </p:sp>
      <p:pic>
        <p:nvPicPr>
          <p:cNvPr id="12" name="Picture 11"/>
          <p:cNvPicPr>
            <a:picLocks noChangeAspect="1" noChangeArrowheads="1"/>
          </p:cNvPicPr>
          <p:nvPr/>
        </p:nvPicPr>
        <p:blipFill>
          <a:blip r:embed="rId5" cstate="print"/>
          <a:srcRect/>
          <a:stretch>
            <a:fillRect/>
          </a:stretch>
        </p:blipFill>
        <p:spPr bwMode="auto">
          <a:xfrm>
            <a:off x="229184" y="1239915"/>
            <a:ext cx="1075341" cy="491234"/>
          </a:xfrm>
          <a:prstGeom prst="rect">
            <a:avLst/>
          </a:prstGeom>
          <a:noFill/>
          <a:ln w="9525">
            <a:noFill/>
            <a:miter lim="800000"/>
            <a:headEnd/>
            <a:tailEnd/>
          </a:ln>
        </p:spPr>
      </p:pic>
      <p:pic>
        <p:nvPicPr>
          <p:cNvPr id="4" name="Picture 3" descr="Screen Shot 2014-02-02 at 1.30.0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52216"/>
            <a:ext cx="9144000" cy="5575610"/>
          </a:xfrm>
          <a:prstGeom prst="rect">
            <a:avLst/>
          </a:prstGeom>
        </p:spPr>
      </p:pic>
      <p:sp>
        <p:nvSpPr>
          <p:cNvPr id="4478984" name="Line 8"/>
          <p:cNvSpPr>
            <a:spLocks noChangeShapeType="1"/>
          </p:cNvSpPr>
          <p:nvPr/>
        </p:nvSpPr>
        <p:spPr bwMode="auto">
          <a:xfrm>
            <a:off x="3962401" y="2057400"/>
            <a:ext cx="1524000" cy="152400"/>
          </a:xfrm>
          <a:prstGeom prst="line">
            <a:avLst/>
          </a:prstGeom>
          <a:noFill/>
          <a:ln w="44450">
            <a:solidFill>
              <a:srgbClr val="FF0000"/>
            </a:solidFill>
            <a:round/>
            <a:headEnd/>
            <a:tailEnd type="triangle" w="med" len="med"/>
          </a:ln>
        </p:spPr>
        <p:txBody>
          <a:bodyPr/>
          <a:lstStyle/>
          <a:p>
            <a:pPr algn="ctr" eaLnBrk="0" fontAlgn="base" hangingPunct="0">
              <a:lnSpc>
                <a:spcPct val="80000"/>
              </a:lnSpc>
              <a:spcBef>
                <a:spcPct val="50000"/>
              </a:spcBef>
              <a:spcAft>
                <a:spcPct val="0"/>
              </a:spcAft>
              <a:buClr>
                <a:srgbClr val="D90040"/>
              </a:buClr>
              <a:buSzPct val="80000"/>
              <a:buFont typeface="Wingdings" pitchFamily="-109" charset="2"/>
              <a:buNone/>
            </a:pPr>
            <a:endParaRPr lang="en-US" sz="2800" b="1">
              <a:solidFill>
                <a:srgbClr val="3912C8"/>
              </a:solidFill>
              <a:latin typeface="Tahoma" pitchFamily="34" charset="0"/>
            </a:endParaRPr>
          </a:p>
        </p:txBody>
      </p:sp>
      <p:sp>
        <p:nvSpPr>
          <p:cNvPr id="4478988" name="Rectangle 12"/>
          <p:cNvSpPr>
            <a:spLocks noChangeArrowheads="1"/>
          </p:cNvSpPr>
          <p:nvPr/>
        </p:nvSpPr>
        <p:spPr bwMode="auto">
          <a:xfrm>
            <a:off x="1371600" y="1752600"/>
            <a:ext cx="2649537" cy="461290"/>
          </a:xfrm>
          <a:prstGeom prst="rect">
            <a:avLst/>
          </a:prstGeom>
          <a:solidFill>
            <a:schemeClr val="accent1">
              <a:lumMod val="40000"/>
              <a:lumOff val="60000"/>
            </a:schemeClr>
          </a:solidFill>
          <a:ln w="28575">
            <a:solidFill>
              <a:srgbClr val="FF0000"/>
            </a:solidFill>
            <a:miter lim="800000"/>
            <a:headEnd/>
            <a:tailEnd/>
          </a:ln>
        </p:spPr>
        <p:txBody>
          <a:bodyPr wrap="none" anchor="ct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800" b="1" dirty="0" smtClean="0">
                <a:solidFill>
                  <a:srgbClr val="3912C8"/>
                </a:solidFill>
                <a:latin typeface="Tahoma" pitchFamily="34" charset="0"/>
              </a:rPr>
              <a:t>S. E. Asia</a:t>
            </a:r>
            <a:endParaRPr lang="en-US" sz="2800" b="1" dirty="0">
              <a:solidFill>
                <a:srgbClr val="3912C8"/>
              </a:solidFill>
              <a:latin typeface="Tahoma" pitchFamily="34" charset="0"/>
            </a:endParaRPr>
          </a:p>
        </p:txBody>
      </p:sp>
      <p:sp>
        <p:nvSpPr>
          <p:cNvPr id="4478986" name="Rectangle 10"/>
          <p:cNvSpPr>
            <a:spLocks noChangeArrowheads="1"/>
          </p:cNvSpPr>
          <p:nvPr/>
        </p:nvSpPr>
        <p:spPr bwMode="auto">
          <a:xfrm>
            <a:off x="1143000" y="3733800"/>
            <a:ext cx="1266825" cy="499390"/>
          </a:xfrm>
          <a:prstGeom prst="rect">
            <a:avLst/>
          </a:prstGeom>
          <a:solidFill>
            <a:schemeClr val="accent1">
              <a:lumMod val="40000"/>
              <a:lumOff val="60000"/>
            </a:schemeClr>
          </a:solidFill>
          <a:ln w="28575">
            <a:solidFill>
              <a:srgbClr val="5353FF"/>
            </a:solidFill>
            <a:miter lim="800000"/>
            <a:headEnd/>
            <a:tailEnd/>
          </a:ln>
        </p:spPr>
        <p:txBody>
          <a:bodyPr wrap="none" anchor="ct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800" b="1" dirty="0">
                <a:solidFill>
                  <a:srgbClr val="3912C8"/>
                </a:solidFill>
                <a:latin typeface="Tahoma" pitchFamily="34" charset="0"/>
              </a:rPr>
              <a:t>Africa</a:t>
            </a:r>
          </a:p>
        </p:txBody>
      </p:sp>
      <p:sp>
        <p:nvSpPr>
          <p:cNvPr id="4478989" name="Line 13"/>
          <p:cNvSpPr>
            <a:spLocks noChangeShapeType="1"/>
          </p:cNvSpPr>
          <p:nvPr/>
        </p:nvSpPr>
        <p:spPr bwMode="auto">
          <a:xfrm>
            <a:off x="2362200" y="4114800"/>
            <a:ext cx="2590800" cy="1066800"/>
          </a:xfrm>
          <a:prstGeom prst="line">
            <a:avLst/>
          </a:prstGeom>
          <a:noFill/>
          <a:ln w="44450">
            <a:solidFill>
              <a:srgbClr val="008000"/>
            </a:solidFill>
            <a:round/>
            <a:headEnd/>
            <a:tailEnd type="triangle" w="med" len="lg"/>
          </a:ln>
        </p:spPr>
        <p:txBody>
          <a:bodyPr/>
          <a:lstStyle/>
          <a:p>
            <a:pPr algn="ctr" eaLnBrk="0" fontAlgn="base" hangingPunct="0">
              <a:lnSpc>
                <a:spcPct val="80000"/>
              </a:lnSpc>
              <a:spcBef>
                <a:spcPct val="50000"/>
              </a:spcBef>
              <a:spcAft>
                <a:spcPct val="0"/>
              </a:spcAft>
              <a:buClr>
                <a:srgbClr val="D90040"/>
              </a:buClr>
              <a:buSzPct val="80000"/>
              <a:buFont typeface="Wingdings" pitchFamily="-109" charset="2"/>
              <a:buNone/>
            </a:pPr>
            <a:endParaRPr lang="en-US" sz="2800" b="1">
              <a:solidFill>
                <a:srgbClr val="3912C8"/>
              </a:solidFill>
              <a:latin typeface="Tahoma" pitchFamily="34" charset="0"/>
            </a:endParaRPr>
          </a:p>
        </p:txBody>
      </p:sp>
    </p:spTree>
    <p:extLst>
      <p:ext uri="{BB962C8B-B14F-4D97-AF65-F5344CB8AC3E}">
        <p14:creationId xmlns:p14="http://schemas.microsoft.com/office/powerpoint/2010/main" val="3290110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478984"/>
                                        </p:tgtEl>
                                        <p:attrNameLst>
                                          <p:attrName>style.visibility</p:attrName>
                                        </p:attrNameLst>
                                      </p:cBhvr>
                                      <p:to>
                                        <p:strVal val="visible"/>
                                      </p:to>
                                    </p:set>
                                    <p:anim calcmode="lin" valueType="num">
                                      <p:cBhvr additive="base">
                                        <p:cTn id="7" dur="500" fill="hold"/>
                                        <p:tgtEl>
                                          <p:spTgt spid="4478984"/>
                                        </p:tgtEl>
                                        <p:attrNameLst>
                                          <p:attrName>ppt_x</p:attrName>
                                        </p:attrNameLst>
                                      </p:cBhvr>
                                      <p:tavLst>
                                        <p:tav tm="0">
                                          <p:val>
                                            <p:strVal val="#ppt_x"/>
                                          </p:val>
                                        </p:tav>
                                        <p:tav tm="100000">
                                          <p:val>
                                            <p:strVal val="#ppt_x"/>
                                          </p:val>
                                        </p:tav>
                                      </p:tavLst>
                                    </p:anim>
                                    <p:anim calcmode="lin" valueType="num">
                                      <p:cBhvr additive="base">
                                        <p:cTn id="8" dur="500" fill="hold"/>
                                        <p:tgtEl>
                                          <p:spTgt spid="44789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78986"/>
                                        </p:tgtEl>
                                        <p:attrNameLst>
                                          <p:attrName>style.visibility</p:attrName>
                                        </p:attrNameLst>
                                      </p:cBhvr>
                                      <p:to>
                                        <p:strVal val="visible"/>
                                      </p:to>
                                    </p:set>
                                    <p:anim calcmode="lin" valueType="num">
                                      <p:cBhvr additive="base">
                                        <p:cTn id="11" dur="500" fill="hold"/>
                                        <p:tgtEl>
                                          <p:spTgt spid="4478986"/>
                                        </p:tgtEl>
                                        <p:attrNameLst>
                                          <p:attrName>ppt_x</p:attrName>
                                        </p:attrNameLst>
                                      </p:cBhvr>
                                      <p:tavLst>
                                        <p:tav tm="0">
                                          <p:val>
                                            <p:strVal val="#ppt_x"/>
                                          </p:val>
                                        </p:tav>
                                        <p:tav tm="100000">
                                          <p:val>
                                            <p:strVal val="#ppt_x"/>
                                          </p:val>
                                        </p:tav>
                                      </p:tavLst>
                                    </p:anim>
                                    <p:anim calcmode="lin" valueType="num">
                                      <p:cBhvr additive="base">
                                        <p:cTn id="12" dur="500" fill="hold"/>
                                        <p:tgtEl>
                                          <p:spTgt spid="44789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78988"/>
                                        </p:tgtEl>
                                        <p:attrNameLst>
                                          <p:attrName>style.visibility</p:attrName>
                                        </p:attrNameLst>
                                      </p:cBhvr>
                                      <p:to>
                                        <p:strVal val="visible"/>
                                      </p:to>
                                    </p:set>
                                    <p:anim calcmode="lin" valueType="num">
                                      <p:cBhvr additive="base">
                                        <p:cTn id="15" dur="500" fill="hold"/>
                                        <p:tgtEl>
                                          <p:spTgt spid="4478988"/>
                                        </p:tgtEl>
                                        <p:attrNameLst>
                                          <p:attrName>ppt_x</p:attrName>
                                        </p:attrNameLst>
                                      </p:cBhvr>
                                      <p:tavLst>
                                        <p:tav tm="0">
                                          <p:val>
                                            <p:strVal val="#ppt_x"/>
                                          </p:val>
                                        </p:tav>
                                        <p:tav tm="100000">
                                          <p:val>
                                            <p:strVal val="#ppt_x"/>
                                          </p:val>
                                        </p:tav>
                                      </p:tavLst>
                                    </p:anim>
                                    <p:anim calcmode="lin" valueType="num">
                                      <p:cBhvr additive="base">
                                        <p:cTn id="16" dur="500" fill="hold"/>
                                        <p:tgtEl>
                                          <p:spTgt spid="447898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78989"/>
                                        </p:tgtEl>
                                        <p:attrNameLst>
                                          <p:attrName>style.visibility</p:attrName>
                                        </p:attrNameLst>
                                      </p:cBhvr>
                                      <p:to>
                                        <p:strVal val="visible"/>
                                      </p:to>
                                    </p:set>
                                    <p:anim calcmode="lin" valueType="num">
                                      <p:cBhvr additive="base">
                                        <p:cTn id="19" dur="500" fill="hold"/>
                                        <p:tgtEl>
                                          <p:spTgt spid="4478989"/>
                                        </p:tgtEl>
                                        <p:attrNameLst>
                                          <p:attrName>ppt_x</p:attrName>
                                        </p:attrNameLst>
                                      </p:cBhvr>
                                      <p:tavLst>
                                        <p:tav tm="0">
                                          <p:val>
                                            <p:strVal val="#ppt_x"/>
                                          </p:val>
                                        </p:tav>
                                        <p:tav tm="100000">
                                          <p:val>
                                            <p:strVal val="#ppt_x"/>
                                          </p:val>
                                        </p:tav>
                                      </p:tavLst>
                                    </p:anim>
                                    <p:anim calcmode="lin" valueType="num">
                                      <p:cBhvr additive="base">
                                        <p:cTn id="20" dur="500" fill="hold"/>
                                        <p:tgtEl>
                                          <p:spTgt spid="4478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8984" grpId="0" animBg="1"/>
      <p:bldP spid="4478988" grpId="0" animBg="1"/>
      <p:bldP spid="4478986" grpId="0" animBg="1"/>
      <p:bldP spid="44789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4" name="TextBox 34"/>
          <p:cNvSpPr txBox="1">
            <a:spLocks noChangeArrowheads="1"/>
          </p:cNvSpPr>
          <p:nvPr/>
        </p:nvSpPr>
        <p:spPr bwMode="auto">
          <a:xfrm>
            <a:off x="19602" y="1969610"/>
            <a:ext cx="3666047" cy="4070930"/>
          </a:xfrm>
          <a:prstGeom prst="rect">
            <a:avLst/>
          </a:prstGeom>
          <a:solidFill>
            <a:srgbClr val="002060"/>
          </a:solidFill>
          <a:ln w="19050">
            <a:solidFill>
              <a:srgbClr val="FFFF00"/>
            </a:solidFill>
            <a:miter lim="800000"/>
            <a:headEnd/>
            <a:tailEnd/>
          </a:ln>
        </p:spPr>
        <p:txBody>
          <a:bodyPr wrap="square" lIns="0" tIns="0" rIns="0" bIns="0">
            <a:noAutofit/>
          </a:bodyPr>
          <a:lstStyle/>
          <a:p>
            <a:pPr algn="ctr" fontAlgn="base">
              <a:spcBef>
                <a:spcPct val="0"/>
              </a:spcBef>
              <a:spcAft>
                <a:spcPts val="1200"/>
              </a:spcAft>
            </a:pPr>
            <a:r>
              <a:rPr lang="en-US" sz="2400" b="1" u="sng" dirty="0">
                <a:solidFill>
                  <a:srgbClr val="FFEC2A"/>
                </a:solidFill>
                <a:cs typeface="Arial" pitchFamily="34" charset="0"/>
              </a:rPr>
              <a:t>Top 4 </a:t>
            </a:r>
            <a:r>
              <a:rPr lang="en-US" sz="2000" b="1" dirty="0">
                <a:solidFill>
                  <a:srgbClr val="FFFFFF"/>
                </a:solidFill>
                <a:cs typeface="Arial" pitchFamily="34" charset="0"/>
              </a:rPr>
              <a:t/>
            </a:r>
            <a:br>
              <a:rPr lang="en-US" sz="2000" b="1" dirty="0">
                <a:solidFill>
                  <a:srgbClr val="FFFFFF"/>
                </a:solidFill>
                <a:cs typeface="Arial" pitchFamily="34" charset="0"/>
              </a:rPr>
            </a:br>
            <a:r>
              <a:rPr lang="en-US" sz="2000" b="1" dirty="0">
                <a:solidFill>
                  <a:srgbClr val="FFFFFF"/>
                </a:solidFill>
                <a:cs typeface="Arial" pitchFamily="34" charset="0"/>
              </a:rPr>
              <a:t>Europe, N. America, </a:t>
            </a:r>
            <a:br>
              <a:rPr lang="en-US" sz="2000" b="1" dirty="0">
                <a:solidFill>
                  <a:srgbClr val="FFFFFF"/>
                </a:solidFill>
                <a:cs typeface="Arial" pitchFamily="34" charset="0"/>
              </a:rPr>
            </a:br>
            <a:r>
              <a:rPr lang="en-US" sz="2000" b="1" dirty="0">
                <a:solidFill>
                  <a:srgbClr val="FFFFFF"/>
                </a:solidFill>
                <a:cs typeface="Arial" pitchFamily="34" charset="0"/>
              </a:rPr>
              <a:t>East Asia &amp; Australasia</a:t>
            </a:r>
          </a:p>
          <a:p>
            <a:pPr algn="ctr" fontAlgn="base">
              <a:spcBef>
                <a:spcPct val="0"/>
              </a:spcBef>
              <a:spcAft>
                <a:spcPts val="1200"/>
              </a:spcAft>
            </a:pPr>
            <a:r>
              <a:rPr lang="en-US" sz="2200" b="1" u="sng" dirty="0">
                <a:solidFill>
                  <a:srgbClr val="FFEC2A"/>
                </a:solidFill>
                <a:cs typeface="Arial" pitchFamily="34" charset="0"/>
              </a:rPr>
              <a:t>Behind Europe</a:t>
            </a:r>
          </a:p>
          <a:p>
            <a:pPr marL="115888" fontAlgn="base">
              <a:spcBef>
                <a:spcPct val="0"/>
              </a:spcBef>
              <a:spcAft>
                <a:spcPts val="1200"/>
              </a:spcAft>
            </a:pPr>
            <a:r>
              <a:rPr lang="en-US" sz="2200" b="1" u="sng" dirty="0">
                <a:solidFill>
                  <a:srgbClr val="FFEC2A"/>
                </a:solidFill>
                <a:cs typeface="Arial" pitchFamily="34" charset="0"/>
              </a:rPr>
              <a:t>5 Yrs:</a:t>
            </a:r>
            <a:r>
              <a:rPr lang="en-US" sz="2200" b="1" dirty="0">
                <a:solidFill>
                  <a:srgbClr val="FFEC2A"/>
                </a:solidFill>
                <a:cs typeface="Arial" pitchFamily="34" charset="0"/>
              </a:rPr>
              <a:t>   </a:t>
            </a:r>
            <a:r>
              <a:rPr lang="en-US" sz="2200" b="1" dirty="0">
                <a:solidFill>
                  <a:srgbClr val="FFFFFF"/>
                </a:solidFill>
                <a:cs typeface="Arial" pitchFamily="34" charset="0"/>
              </a:rPr>
              <a:t>Russia, Latin America, Middle East</a:t>
            </a:r>
          </a:p>
          <a:p>
            <a:pPr marL="115888" fontAlgn="base">
              <a:spcBef>
                <a:spcPct val="0"/>
              </a:spcBef>
              <a:spcAft>
                <a:spcPts val="1200"/>
              </a:spcAft>
            </a:pPr>
            <a:r>
              <a:rPr lang="en-US" sz="2200" b="1" u="sng" dirty="0">
                <a:solidFill>
                  <a:srgbClr val="FFEC2A"/>
                </a:solidFill>
                <a:cs typeface="Arial" pitchFamily="34" charset="0"/>
              </a:rPr>
              <a:t>9 Yrs: </a:t>
            </a:r>
            <a:r>
              <a:rPr lang="en-US" sz="2200" b="1" dirty="0">
                <a:solidFill>
                  <a:srgbClr val="FFEC2A"/>
                </a:solidFill>
                <a:cs typeface="Arial" pitchFamily="34" charset="0"/>
              </a:rPr>
              <a:t>   </a:t>
            </a:r>
            <a:r>
              <a:rPr lang="en-US" sz="2200" b="1" dirty="0">
                <a:solidFill>
                  <a:srgbClr val="FFFFFF"/>
                </a:solidFill>
                <a:cs typeface="Arial" pitchFamily="34" charset="0"/>
              </a:rPr>
              <a:t>Southeast Asia</a:t>
            </a:r>
          </a:p>
          <a:p>
            <a:pPr marL="115888" fontAlgn="base">
              <a:spcBef>
                <a:spcPct val="0"/>
              </a:spcBef>
              <a:spcAft>
                <a:spcPts val="1200"/>
              </a:spcAft>
            </a:pPr>
            <a:r>
              <a:rPr lang="en-US" sz="2200" b="1" u="sng" dirty="0">
                <a:solidFill>
                  <a:srgbClr val="FFEC2A"/>
                </a:solidFill>
                <a:cs typeface="Arial" pitchFamily="34" charset="0"/>
              </a:rPr>
              <a:t>12-14 Yrs:</a:t>
            </a:r>
            <a:r>
              <a:rPr lang="en-US" sz="2200" b="1" dirty="0">
                <a:solidFill>
                  <a:srgbClr val="FFEC2A"/>
                </a:solidFill>
                <a:cs typeface="Arial" pitchFamily="34" charset="0"/>
              </a:rPr>
              <a:t> </a:t>
            </a:r>
            <a:r>
              <a:rPr lang="en-US" sz="2100" b="1" dirty="0" err="1">
                <a:solidFill>
                  <a:srgbClr val="FFFFFF"/>
                </a:solidFill>
                <a:cs typeface="Arial" pitchFamily="34" charset="0"/>
              </a:rPr>
              <a:t>So+Central</a:t>
            </a:r>
            <a:r>
              <a:rPr lang="en-US" sz="2100" b="1" dirty="0">
                <a:solidFill>
                  <a:srgbClr val="FFFFFF"/>
                </a:solidFill>
                <a:cs typeface="Arial" pitchFamily="34" charset="0"/>
              </a:rPr>
              <a:t> Asia</a:t>
            </a:r>
          </a:p>
          <a:p>
            <a:pPr marL="115888" fontAlgn="base">
              <a:spcBef>
                <a:spcPct val="0"/>
              </a:spcBef>
              <a:spcAft>
                <a:spcPts val="1200"/>
              </a:spcAft>
            </a:pPr>
            <a:r>
              <a:rPr lang="en-US" sz="2200" b="1" u="sng" dirty="0">
                <a:solidFill>
                  <a:srgbClr val="FFEC2A"/>
                </a:solidFill>
                <a:cs typeface="Arial" pitchFamily="34" charset="0"/>
              </a:rPr>
              <a:t>15 Years:</a:t>
            </a:r>
            <a:r>
              <a:rPr lang="en-US" sz="2200" b="1" dirty="0">
                <a:solidFill>
                  <a:srgbClr val="FFEC2A"/>
                </a:solidFill>
                <a:cs typeface="Arial" pitchFamily="34" charset="0"/>
              </a:rPr>
              <a:t> </a:t>
            </a:r>
            <a:r>
              <a:rPr lang="en-US" sz="2200" b="1" dirty="0">
                <a:solidFill>
                  <a:srgbClr val="FFFFFF"/>
                </a:solidFill>
                <a:cs typeface="Arial" pitchFamily="34" charset="0"/>
              </a:rPr>
              <a:t>Africa</a:t>
            </a:r>
          </a:p>
        </p:txBody>
      </p:sp>
      <p:sp>
        <p:nvSpPr>
          <p:cNvPr id="237575" name="TextBox 35"/>
          <p:cNvSpPr txBox="1">
            <a:spLocks noChangeArrowheads="1"/>
          </p:cNvSpPr>
          <p:nvPr/>
        </p:nvSpPr>
        <p:spPr bwMode="auto">
          <a:xfrm>
            <a:off x="0" y="6002161"/>
            <a:ext cx="9906000" cy="769441"/>
          </a:xfrm>
          <a:prstGeom prst="rect">
            <a:avLst/>
          </a:prstGeom>
          <a:solidFill>
            <a:srgbClr val="000066"/>
          </a:solidFill>
          <a:ln w="19050">
            <a:solidFill>
              <a:srgbClr val="FFFF00"/>
            </a:solidFill>
            <a:miter lim="800000"/>
            <a:headEnd/>
            <a:tailEnd/>
          </a:ln>
        </p:spPr>
        <p:txBody>
          <a:bodyPr wrap="square">
            <a:spAutoFit/>
          </a:bodyPr>
          <a:lstStyle/>
          <a:p>
            <a:pPr algn="ctr" fontAlgn="base">
              <a:spcBef>
                <a:spcPct val="0"/>
              </a:spcBef>
              <a:spcAft>
                <a:spcPct val="0"/>
              </a:spcAft>
            </a:pPr>
            <a:r>
              <a:rPr lang="en-US" sz="2400" b="1" dirty="0">
                <a:solidFill>
                  <a:srgbClr val="FFFF00"/>
                </a:solidFill>
                <a:cs typeface="Arial" pitchFamily="34" charset="0"/>
              </a:rPr>
              <a:t>In 10 years:</a:t>
            </a:r>
            <a:r>
              <a:rPr lang="en-US" sz="2000" b="1" dirty="0">
                <a:solidFill>
                  <a:srgbClr val="FFFFFF"/>
                </a:solidFill>
                <a:cs typeface="Arial" pitchFamily="34" charset="0"/>
              </a:rPr>
              <a:t> Russia and Latin America should catch up with top 4. Africa </a:t>
            </a:r>
            <a:br>
              <a:rPr lang="en-US" sz="2000" b="1" dirty="0">
                <a:solidFill>
                  <a:srgbClr val="FFFFFF"/>
                </a:solidFill>
                <a:cs typeface="Arial" pitchFamily="34" charset="0"/>
              </a:rPr>
            </a:br>
            <a:r>
              <a:rPr lang="en-US" sz="2000" b="1" dirty="0">
                <a:solidFill>
                  <a:srgbClr val="FFFFFF"/>
                </a:solidFill>
                <a:cs typeface="Arial" pitchFamily="34" charset="0"/>
              </a:rPr>
              <a:t>was falling farther behind; </a:t>
            </a:r>
            <a:r>
              <a:rPr lang="en-US" sz="2000" b="1" i="1" dirty="0">
                <a:solidFill>
                  <a:srgbClr val="FFEC2A"/>
                </a:solidFill>
                <a:cs typeface="Arial" pitchFamily="34" charset="0"/>
              </a:rPr>
              <a:t>But new cables are making a difference since 2012</a:t>
            </a:r>
          </a:p>
        </p:txBody>
      </p:sp>
      <p:sp>
        <p:nvSpPr>
          <p:cNvPr id="37" name="TextBox 36"/>
          <p:cNvSpPr txBox="1"/>
          <p:nvPr/>
        </p:nvSpPr>
        <p:spPr>
          <a:xfrm>
            <a:off x="3493610" y="5486400"/>
            <a:ext cx="6412390" cy="614456"/>
          </a:xfrm>
          <a:prstGeom prst="rect">
            <a:avLst/>
          </a:prstGeom>
          <a:solidFill>
            <a:srgbClr val="FFFF99"/>
          </a:solidFill>
          <a:ln w="19050">
            <a:solidFill>
              <a:schemeClr val="accent2">
                <a:lumMod val="75000"/>
              </a:schemeClr>
            </a:solidFill>
          </a:ln>
        </p:spPr>
        <p:txBody>
          <a:bodyPr wrap="square" lIns="91440" rIns="91440">
            <a:normAutofit fontScale="92500"/>
          </a:bodyPr>
          <a:lstStyle>
            <a:defPPr>
              <a:defRPr lang="en-US"/>
            </a:defPPr>
            <a:lvl1pPr fontAlgn="auto">
              <a:lnSpc>
                <a:spcPct val="100000"/>
              </a:lnSpc>
              <a:spcBef>
                <a:spcPts val="0"/>
              </a:spcBef>
              <a:spcAft>
                <a:spcPts val="0"/>
              </a:spcAft>
              <a:buClrTx/>
              <a:buSzTx/>
              <a:buFontTx/>
              <a:buNone/>
              <a:defRPr sz="2000" b="1">
                <a:solidFill>
                  <a:srgbClr val="000000"/>
                </a:solidFill>
                <a:latin typeface="Arial"/>
                <a:cs typeface="Arial" charset="0"/>
              </a:defRPr>
            </a:lvl1pPr>
            <a:lvl2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2pPr>
            <a:lvl3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3pPr>
            <a:lvl4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4pPr>
            <a:lvl5pPr algn="ctr" eaLnBrk="0" fontAlgn="base" hangingPunct="0">
              <a:lnSpc>
                <a:spcPct val="80000"/>
              </a:lnSpc>
              <a:spcBef>
                <a:spcPct val="50000"/>
              </a:spcBef>
              <a:spcAft>
                <a:spcPct val="0"/>
              </a:spcAft>
              <a:buClr>
                <a:srgbClr val="D90040"/>
              </a:buClr>
              <a:buSzPct val="80000"/>
              <a:buFont typeface="Wingdings" pitchFamily="-109" charset="2"/>
              <a:defRPr sz="2800" b="1">
                <a:solidFill>
                  <a:srgbClr val="3912C8"/>
                </a:solidFill>
                <a:latin typeface="Tahoma" pitchFamily="34" charset="0"/>
              </a:defRPr>
            </a:lvl5pPr>
            <a:lvl6pPr>
              <a:defRPr sz="2800" b="1">
                <a:solidFill>
                  <a:srgbClr val="3912C8"/>
                </a:solidFill>
                <a:latin typeface="Tahoma" pitchFamily="34" charset="0"/>
              </a:defRPr>
            </a:lvl6pPr>
            <a:lvl7pPr>
              <a:defRPr sz="2800" b="1">
                <a:solidFill>
                  <a:srgbClr val="3912C8"/>
                </a:solidFill>
                <a:latin typeface="Tahoma" pitchFamily="34" charset="0"/>
              </a:defRPr>
            </a:lvl7pPr>
            <a:lvl8pPr>
              <a:defRPr sz="2800" b="1">
                <a:solidFill>
                  <a:srgbClr val="3912C8"/>
                </a:solidFill>
                <a:latin typeface="Tahoma" pitchFamily="34" charset="0"/>
              </a:defRPr>
            </a:lvl8pPr>
            <a:lvl9pPr>
              <a:defRPr sz="2800" b="1">
                <a:solidFill>
                  <a:srgbClr val="3912C8"/>
                </a:solidFill>
                <a:latin typeface="Tahoma" pitchFamily="34" charset="0"/>
              </a:defRPr>
            </a:lvl9pPr>
          </a:lstStyle>
          <a:p>
            <a:r>
              <a:rPr lang="en-US" sz="1800" dirty="0"/>
              <a:t>Derived TCP Throughput = </a:t>
            </a:r>
            <a:r>
              <a:rPr lang="en-US" sz="1800" dirty="0" smtClean="0"/>
              <a:t>1460 Bytes*8bits/Byte/ </a:t>
            </a:r>
            <a:br>
              <a:rPr lang="en-US" sz="1800" dirty="0" smtClean="0"/>
            </a:br>
            <a:r>
              <a:rPr lang="en-US" sz="1800" dirty="0" smtClean="0"/>
              <a:t>                                               (RTT </a:t>
            </a:r>
            <a:r>
              <a:rPr lang="en-US" sz="1800" dirty="0"/>
              <a:t>* </a:t>
            </a:r>
            <a:r>
              <a:rPr lang="en-US" sz="1800" dirty="0" err="1" smtClean="0"/>
              <a:t>Sqrt</a:t>
            </a:r>
            <a:r>
              <a:rPr lang="en-US" sz="1800" dirty="0" smtClean="0"/>
              <a:t>(loss)); </a:t>
            </a:r>
            <a:r>
              <a:rPr lang="en-US" sz="1800" dirty="0" err="1" smtClean="0"/>
              <a:t>Matthis</a:t>
            </a:r>
            <a:r>
              <a:rPr lang="en-US" sz="1800" dirty="0" smtClean="0"/>
              <a:t> et al.</a:t>
            </a:r>
            <a:endParaRPr lang="en-US" sz="1800" dirty="0"/>
          </a:p>
        </p:txBody>
      </p:sp>
      <p:pic>
        <p:nvPicPr>
          <p:cNvPr id="17" name="Picture 16"/>
          <p:cNvPicPr>
            <a:picLocks noChangeAspect="1" noChangeArrowheads="1"/>
          </p:cNvPicPr>
          <p:nvPr/>
        </p:nvPicPr>
        <p:blipFill>
          <a:blip r:embed="rId2" cstate="print"/>
          <a:srcRect/>
          <a:stretch>
            <a:fillRect/>
          </a:stretch>
        </p:blipFill>
        <p:spPr bwMode="auto">
          <a:xfrm>
            <a:off x="344444" y="1278320"/>
            <a:ext cx="960125" cy="491234"/>
          </a:xfrm>
          <a:prstGeom prst="rect">
            <a:avLst/>
          </a:prstGeom>
          <a:noFill/>
          <a:ln w="9525">
            <a:noFill/>
            <a:miter lim="800000"/>
            <a:headEnd/>
            <a:tailEnd/>
          </a:ln>
        </p:spPr>
      </p:pic>
      <p:sp>
        <p:nvSpPr>
          <p:cNvPr id="21" name="Text Box 4"/>
          <p:cNvSpPr txBox="1">
            <a:spLocks noGrp="1" noChangeArrowheads="1"/>
          </p:cNvSpPr>
          <p:nvPr>
            <p:ph type="title"/>
          </p:nvPr>
        </p:nvSpPr>
        <p:spPr bwMode="auto">
          <a:xfrm>
            <a:off x="1650214" y="-7504"/>
            <a:ext cx="7949835" cy="978729"/>
          </a:xfrm>
          <a:prstGeom prst="rect">
            <a:avLst/>
          </a:prstGeom>
          <a:solidFill>
            <a:srgbClr val="000066"/>
          </a:solidFill>
          <a:ln w="22225">
            <a:solidFill>
              <a:srgbClr val="FFFF00"/>
            </a:solidFill>
            <a:miter lim="800000"/>
            <a:headEnd/>
            <a:tailEnd/>
          </a:ln>
        </p:spPr>
        <p:txBody>
          <a:bodyPr wrap="square" lIns="0" rIns="0">
            <a:spAutoFit/>
          </a:bodyPr>
          <a:lstStyle/>
          <a:p>
            <a:pPr>
              <a:lnSpc>
                <a:spcPct val="90000"/>
              </a:lnSpc>
              <a:spcBef>
                <a:spcPct val="10000"/>
              </a:spcBef>
              <a:defRPr/>
            </a:pPr>
            <a:r>
              <a:rPr lang="en-US" b="1" kern="0" dirty="0" smtClean="0">
                <a:solidFill>
                  <a:srgbClr val="FFEC2A"/>
                </a:solidFill>
                <a:latin typeface="Arial"/>
                <a:cs typeface="Arial" charset="0"/>
              </a:rPr>
              <a:t>Throughput </a:t>
            </a:r>
            <a:r>
              <a:rPr lang="en-US" b="1" kern="0" dirty="0" err="1" smtClean="0">
                <a:solidFill>
                  <a:srgbClr val="FFEC2A"/>
                </a:solidFill>
                <a:latin typeface="Arial"/>
                <a:cs typeface="Arial" charset="0"/>
              </a:rPr>
              <a:t>Trendlines</a:t>
            </a:r>
            <a:r>
              <a:rPr lang="en-US" b="1" kern="0" dirty="0" smtClean="0">
                <a:solidFill>
                  <a:srgbClr val="FFEC2A"/>
                </a:solidFill>
                <a:latin typeface="Arial"/>
                <a:cs typeface="Arial" charset="0"/>
              </a:rPr>
              <a:t> from SLAC </a:t>
            </a:r>
            <a:br>
              <a:rPr lang="en-US" b="1" kern="0" dirty="0" smtClean="0">
                <a:solidFill>
                  <a:srgbClr val="FFEC2A"/>
                </a:solidFill>
                <a:latin typeface="Arial"/>
                <a:cs typeface="Arial" charset="0"/>
              </a:rPr>
            </a:br>
            <a:r>
              <a:rPr lang="en-US" b="1" kern="0" dirty="0" smtClean="0">
                <a:solidFill>
                  <a:srgbClr val="FFFFFF"/>
                </a:solidFill>
                <a:latin typeface="Arial"/>
                <a:cs typeface="Arial" charset="0"/>
              </a:rPr>
              <a:t>1998 - 2014</a:t>
            </a:r>
            <a:endParaRPr lang="en-US" b="1" dirty="0">
              <a:solidFill>
                <a:srgbClr val="FFFFFF"/>
              </a:solidFill>
              <a:latin typeface="Verdana" pitchFamily="34" charset="0"/>
              <a:cs typeface="Arial" charset="0"/>
            </a:endParaRPr>
          </a:p>
        </p:txBody>
      </p:sp>
      <p:pic>
        <p:nvPicPr>
          <p:cNvPr id="237572" name="Picture 4" descr="pinger"/>
          <p:cNvPicPr>
            <a:picLocks noChangeAspect="1" noChangeArrowheads="1"/>
          </p:cNvPicPr>
          <p:nvPr/>
        </p:nvPicPr>
        <p:blipFill>
          <a:blip r:embed="rId3" cstate="print"/>
          <a:srcRect/>
          <a:stretch>
            <a:fillRect/>
          </a:stretch>
        </p:blipFill>
        <p:spPr bwMode="auto">
          <a:xfrm>
            <a:off x="44" y="82"/>
            <a:ext cx="1535565" cy="1173545"/>
          </a:xfrm>
          <a:prstGeom prst="rect">
            <a:avLst/>
          </a:prstGeom>
          <a:solidFill>
            <a:schemeClr val="bg1"/>
          </a:solidFill>
          <a:ln w="9525">
            <a:noFill/>
            <a:miter lim="800000"/>
            <a:headEnd/>
            <a:tailEnd/>
          </a:ln>
        </p:spPr>
      </p:pic>
      <p:pic>
        <p:nvPicPr>
          <p:cNvPr id="4" name="Picture 3" descr="Screen Shot 2014-02-02 at 1.36.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933" y="914400"/>
            <a:ext cx="6308004" cy="4622800"/>
          </a:xfrm>
          <a:prstGeom prst="rect">
            <a:avLst/>
          </a:prstGeom>
        </p:spPr>
      </p:pic>
      <p:sp>
        <p:nvSpPr>
          <p:cNvPr id="14" name="Rectangle 176"/>
          <p:cNvSpPr>
            <a:spLocks noChangeArrowheads="1"/>
          </p:cNvSpPr>
          <p:nvPr/>
        </p:nvSpPr>
        <p:spPr bwMode="auto">
          <a:xfrm>
            <a:off x="6705600" y="4648200"/>
            <a:ext cx="867024" cy="246221"/>
          </a:xfrm>
          <a:prstGeom prst="rect">
            <a:avLst/>
          </a:prstGeom>
          <a:solidFill>
            <a:srgbClr val="000066"/>
          </a:solidFill>
          <a:ln w="22225">
            <a:solidFill>
              <a:srgbClr val="FFFE00"/>
            </a:solidFill>
            <a:miter lim="800000"/>
            <a:headEnd/>
            <a:tailEnd/>
          </a:ln>
        </p:spPr>
        <p:txBody>
          <a:bodyPr wrap="none" lIns="0" tIns="0" rIns="0" bIns="0" anchor="ctr">
            <a:spAutoFit/>
          </a:bodyPr>
          <a:lstStyle/>
          <a:p>
            <a:pPr algn="ctr" eaLnBrk="0" fontAlgn="base" hangingPunct="0">
              <a:spcBef>
                <a:spcPct val="0"/>
              </a:spcBef>
              <a:spcAft>
                <a:spcPct val="0"/>
              </a:spcAft>
            </a:pPr>
            <a:r>
              <a:rPr lang="en-GB" sz="1600" b="1" dirty="0">
                <a:solidFill>
                  <a:srgbClr val="FFFF00"/>
                </a:solidFill>
                <a:cs typeface="Arial" pitchFamily="34" charset="0"/>
              </a:rPr>
              <a:t>Jan </a:t>
            </a:r>
            <a:r>
              <a:rPr lang="en-GB" sz="1600" b="1" dirty="0" smtClean="0">
                <a:solidFill>
                  <a:srgbClr val="FFFF00"/>
                </a:solidFill>
                <a:cs typeface="Arial" pitchFamily="34" charset="0"/>
              </a:rPr>
              <a:t>2014</a:t>
            </a:r>
            <a:endParaRPr lang="en-GB" sz="1600" b="1" dirty="0">
              <a:solidFill>
                <a:srgbClr val="FFFF00"/>
              </a:solidFill>
              <a:cs typeface="Arial" pitchFamily="34" charset="0"/>
            </a:endParaRPr>
          </a:p>
        </p:txBody>
      </p:sp>
      <p:sp>
        <p:nvSpPr>
          <p:cNvPr id="2" name="Down Arrow 1"/>
          <p:cNvSpPr/>
          <p:nvPr/>
        </p:nvSpPr>
        <p:spPr bwMode="auto">
          <a:xfrm>
            <a:off x="7086600" y="4933950"/>
            <a:ext cx="255613" cy="231652"/>
          </a:xfrm>
          <a:prstGeom prst="downArrow">
            <a:avLst/>
          </a:prstGeom>
          <a:solidFill>
            <a:srgbClr val="000066"/>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spTree>
    <p:extLst>
      <p:ext uri="{BB962C8B-B14F-4D97-AF65-F5344CB8AC3E}">
        <p14:creationId xmlns:p14="http://schemas.microsoft.com/office/powerpoint/2010/main" val="1692404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Users\rajaasad\Downloads\ICFA Report 2014\slaconly\minRTTs_.PNG"/>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822488" cy="5257800"/>
          </a:xfrm>
          <a:prstGeom prst="rect">
            <a:avLst/>
          </a:prstGeom>
          <a:noFill/>
          <a:ln>
            <a:noFill/>
          </a:ln>
        </p:spPr>
      </p:pic>
      <p:sp>
        <p:nvSpPr>
          <p:cNvPr id="2" name="Rectangle 1"/>
          <p:cNvSpPr/>
          <p:nvPr/>
        </p:nvSpPr>
        <p:spPr bwMode="auto">
          <a:xfrm>
            <a:off x="242847" y="1126581"/>
            <a:ext cx="536426" cy="5490037"/>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pic>
        <p:nvPicPr>
          <p:cNvPr id="5" name="Picture 3" descr="pinger"/>
          <p:cNvPicPr>
            <a:picLocks noChangeAspect="1" noChangeArrowheads="1"/>
          </p:cNvPicPr>
          <p:nvPr/>
        </p:nvPicPr>
        <p:blipFill>
          <a:blip r:embed="rId3" cstate="print"/>
          <a:srcRect/>
          <a:stretch>
            <a:fillRect/>
          </a:stretch>
        </p:blipFill>
        <p:spPr bwMode="auto">
          <a:xfrm>
            <a:off x="37160" y="60790"/>
            <a:ext cx="1805035" cy="921170"/>
          </a:xfrm>
          <a:prstGeom prst="rect">
            <a:avLst/>
          </a:prstGeom>
          <a:solidFill>
            <a:schemeClr val="bg1"/>
          </a:solidFill>
          <a:ln w="9525">
            <a:noFill/>
            <a:miter lim="800000"/>
            <a:headEnd/>
            <a:tailEnd/>
          </a:ln>
        </p:spPr>
      </p:pic>
      <p:sp>
        <p:nvSpPr>
          <p:cNvPr id="13" name="Text Box 6"/>
          <p:cNvSpPr txBox="1">
            <a:spLocks noChangeArrowheads="1"/>
          </p:cNvSpPr>
          <p:nvPr/>
        </p:nvSpPr>
        <p:spPr bwMode="auto">
          <a:xfrm>
            <a:off x="7885446" y="5810110"/>
            <a:ext cx="1906588" cy="341632"/>
          </a:xfrm>
          <a:prstGeom prst="rect">
            <a:avLst/>
          </a:prstGeom>
          <a:solidFill>
            <a:srgbClr val="DDF2FF"/>
          </a:solidFill>
          <a:ln w="22225">
            <a:solidFill>
              <a:srgbClr val="000066"/>
            </a:solidFill>
            <a:miter lim="800000"/>
            <a:headEnd/>
            <a:tailEnd/>
          </a:ln>
        </p:spPr>
        <p:txBody>
          <a:bodyPr>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a:solidFill>
                  <a:srgbClr val="000066"/>
                </a:solidFill>
                <a:latin typeface="Verdana" pitchFamily="34" charset="0"/>
              </a:rPr>
              <a:t>R. Cottrell</a:t>
            </a:r>
            <a:endParaRPr lang="en-US" b="1" i="1">
              <a:solidFill>
                <a:srgbClr val="800000"/>
              </a:solidFill>
              <a:latin typeface="Verdana" pitchFamily="34" charset="0"/>
            </a:endParaRPr>
          </a:p>
        </p:txBody>
      </p:sp>
      <p:sp>
        <p:nvSpPr>
          <p:cNvPr id="14" name="Text Box 8"/>
          <p:cNvSpPr txBox="1">
            <a:spLocks noChangeArrowheads="1"/>
          </p:cNvSpPr>
          <p:nvPr/>
        </p:nvSpPr>
        <p:spPr bwMode="auto">
          <a:xfrm>
            <a:off x="1880599" y="164575"/>
            <a:ext cx="7796215" cy="1089529"/>
          </a:xfrm>
          <a:prstGeom prst="rect">
            <a:avLst/>
          </a:prstGeom>
          <a:solidFill>
            <a:srgbClr val="FFFF99"/>
          </a:solidFill>
          <a:ln w="22225">
            <a:solidFill>
              <a:srgbClr val="000066"/>
            </a:solidFill>
            <a:miter lim="800000"/>
            <a:headEnd/>
            <a:tailEnd/>
          </a:ln>
        </p:spPr>
        <p:txBody>
          <a:bodyPr wrap="square">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800" b="1" dirty="0">
                <a:solidFill>
                  <a:srgbClr val="000066"/>
                </a:solidFill>
                <a:latin typeface="Tahoma" pitchFamily="34" charset="0"/>
              </a:rPr>
              <a:t>Minimum Round Trip Time (RTT)</a:t>
            </a:r>
            <a:br>
              <a:rPr lang="en-US" sz="2800" b="1" dirty="0">
                <a:solidFill>
                  <a:srgbClr val="000066"/>
                </a:solidFill>
                <a:latin typeface="Tahoma" pitchFamily="34" charset="0"/>
              </a:rPr>
            </a:br>
            <a:r>
              <a:rPr lang="en-US" sz="2800" b="1" dirty="0">
                <a:solidFill>
                  <a:srgbClr val="000066"/>
                </a:solidFill>
                <a:latin typeface="Tahoma" pitchFamily="34" charset="0"/>
              </a:rPr>
              <a:t>From SLAC to Countries of the World</a:t>
            </a:r>
            <a:br>
              <a:rPr lang="en-US" sz="2800" b="1" dirty="0">
                <a:solidFill>
                  <a:srgbClr val="000066"/>
                </a:solidFill>
                <a:latin typeface="Tahoma" pitchFamily="34" charset="0"/>
              </a:rPr>
            </a:br>
            <a:r>
              <a:rPr lang="en-US" sz="2400" b="1" dirty="0" smtClean="0">
                <a:solidFill>
                  <a:srgbClr val="000066"/>
                </a:solidFill>
                <a:latin typeface="Tahoma" pitchFamily="34" charset="0"/>
              </a:rPr>
              <a:t>December 2013</a:t>
            </a:r>
            <a:endParaRPr lang="en-US" sz="2400" b="1" dirty="0">
              <a:solidFill>
                <a:srgbClr val="000066"/>
              </a:solidFill>
              <a:latin typeface="Tahoma" pitchFamily="34" charset="0"/>
            </a:endParaRPr>
          </a:p>
        </p:txBody>
      </p:sp>
      <p:sp>
        <p:nvSpPr>
          <p:cNvPr id="16" name="Text Box 8"/>
          <p:cNvSpPr txBox="1">
            <a:spLocks noChangeArrowheads="1"/>
          </p:cNvSpPr>
          <p:nvPr/>
        </p:nvSpPr>
        <p:spPr bwMode="auto">
          <a:xfrm>
            <a:off x="7655044" y="1239923"/>
            <a:ext cx="2035465" cy="4162678"/>
          </a:xfrm>
          <a:prstGeom prst="rect">
            <a:avLst/>
          </a:prstGeom>
          <a:solidFill>
            <a:srgbClr val="FFFF99"/>
          </a:solidFill>
          <a:ln w="22225">
            <a:solidFill>
              <a:srgbClr val="000066"/>
            </a:solidFill>
            <a:miter lim="800000"/>
            <a:headEnd/>
            <a:tailEnd/>
          </a:ln>
        </p:spPr>
        <p:txBody>
          <a:bodyPr wrap="square">
            <a:spAutoFit/>
          </a:bodyPr>
          <a:lstStyle/>
          <a:p>
            <a:pPr algn="ctr" eaLnBrk="0" fontAlgn="base" hangingPunct="0">
              <a:spcBef>
                <a:spcPct val="50000"/>
              </a:spcBef>
              <a:spcAft>
                <a:spcPct val="0"/>
              </a:spcAft>
              <a:buClr>
                <a:srgbClr val="D90040"/>
              </a:buClr>
              <a:buSzPct val="80000"/>
              <a:buFont typeface="Wingdings" pitchFamily="-109" charset="2"/>
              <a:buNone/>
            </a:pPr>
            <a:r>
              <a:rPr lang="en-US" sz="2300" b="1" dirty="0">
                <a:solidFill>
                  <a:srgbClr val="000099"/>
                </a:solidFill>
                <a:latin typeface="Tahoma" pitchFamily="34" charset="0"/>
              </a:rPr>
              <a:t>Showing the effect of the use of Geo-stationary Satellites </a:t>
            </a:r>
            <a:br>
              <a:rPr lang="en-US" sz="2300" b="1" dirty="0">
                <a:solidFill>
                  <a:srgbClr val="000099"/>
                </a:solidFill>
                <a:latin typeface="Tahoma" pitchFamily="34" charset="0"/>
              </a:rPr>
            </a:br>
            <a:r>
              <a:rPr lang="en-US" sz="2300" b="1" dirty="0">
                <a:solidFill>
                  <a:srgbClr val="000099"/>
                </a:solidFill>
                <a:latin typeface="Tahoma" pitchFamily="34" charset="0"/>
              </a:rPr>
              <a:t>(270 </a:t>
            </a:r>
            <a:r>
              <a:rPr lang="en-US" sz="2300" b="1" dirty="0" err="1">
                <a:solidFill>
                  <a:srgbClr val="000099"/>
                </a:solidFill>
                <a:latin typeface="Tahoma" pitchFamily="34" charset="0"/>
              </a:rPr>
              <a:t>msec</a:t>
            </a:r>
            <a:r>
              <a:rPr lang="en-US" sz="2300" b="1" dirty="0">
                <a:solidFill>
                  <a:srgbClr val="000099"/>
                </a:solidFill>
                <a:latin typeface="Tahoma" pitchFamily="34" charset="0"/>
              </a:rPr>
              <a:t> and up)</a:t>
            </a:r>
          </a:p>
          <a:p>
            <a:pPr algn="ctr" eaLnBrk="0" fontAlgn="base" hangingPunct="0">
              <a:spcBef>
                <a:spcPct val="50000"/>
              </a:spcBef>
              <a:spcAft>
                <a:spcPct val="0"/>
              </a:spcAft>
              <a:buClr>
                <a:srgbClr val="D90040"/>
              </a:buClr>
              <a:buSzPct val="80000"/>
              <a:buFont typeface="Wingdings" pitchFamily="-109" charset="2"/>
              <a:buNone/>
            </a:pPr>
            <a:r>
              <a:rPr lang="en-US" sz="2300" b="1" dirty="0">
                <a:solidFill>
                  <a:srgbClr val="000099"/>
                </a:solidFill>
                <a:latin typeface="Tahoma" pitchFamily="34" charset="0"/>
              </a:rPr>
              <a:t>Vs.</a:t>
            </a:r>
            <a:br>
              <a:rPr lang="en-US" sz="2300" b="1" dirty="0">
                <a:solidFill>
                  <a:srgbClr val="000099"/>
                </a:solidFill>
                <a:latin typeface="Tahoma" pitchFamily="34" charset="0"/>
              </a:rPr>
            </a:br>
            <a:r>
              <a:rPr lang="en-US" sz="2300" b="1" dirty="0">
                <a:solidFill>
                  <a:srgbClr val="000099"/>
                </a:solidFill>
                <a:latin typeface="Tahoma" pitchFamily="34" charset="0"/>
              </a:rPr>
              <a:t> Terrestrial </a:t>
            </a:r>
            <a:br>
              <a:rPr lang="en-US" sz="2300" b="1" dirty="0">
                <a:solidFill>
                  <a:srgbClr val="000099"/>
                </a:solidFill>
                <a:latin typeface="Tahoma" pitchFamily="34" charset="0"/>
              </a:rPr>
            </a:br>
            <a:r>
              <a:rPr lang="en-US" sz="2300" b="1" dirty="0">
                <a:solidFill>
                  <a:srgbClr val="000099"/>
                </a:solidFill>
                <a:latin typeface="Tahoma" pitchFamily="34" charset="0"/>
              </a:rPr>
              <a:t>fiber optic networks</a:t>
            </a:r>
          </a:p>
        </p:txBody>
      </p:sp>
      <p:sp>
        <p:nvSpPr>
          <p:cNvPr id="3" name="Rectangle 2"/>
          <p:cNvSpPr/>
          <p:nvPr/>
        </p:nvSpPr>
        <p:spPr bwMode="auto">
          <a:xfrm>
            <a:off x="1993" y="1981200"/>
            <a:ext cx="385295" cy="4481193"/>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r>
              <a:rPr lang="en-US" b="1" dirty="0">
                <a:solidFill>
                  <a:srgbClr val="000066"/>
                </a:solidFill>
                <a:latin typeface="Tahoma" pitchFamily="34" charset="0"/>
              </a:rPr>
              <a:t>Minimum Round Trip Time (</a:t>
            </a:r>
            <a:r>
              <a:rPr lang="en-US" b="1" dirty="0" err="1">
                <a:solidFill>
                  <a:srgbClr val="000066"/>
                </a:solidFill>
                <a:latin typeface="Tahoma" pitchFamily="34" charset="0"/>
              </a:rPr>
              <a:t>ms</a:t>
            </a:r>
            <a:r>
              <a:rPr lang="en-US" b="1" dirty="0">
                <a:solidFill>
                  <a:srgbClr val="000066"/>
                </a:solidFill>
                <a:latin typeface="Tahoma" pitchFamily="34" charset="0"/>
              </a:rPr>
              <a:t>)</a:t>
            </a:r>
            <a:endParaRPr lang="en-US" b="1" dirty="0">
              <a:solidFill>
                <a:srgbClr val="3912C8"/>
              </a:solidFill>
              <a:latin typeface="Tahoma" pitchFamily="34" charset="0"/>
            </a:endParaRPr>
          </a:p>
        </p:txBody>
      </p:sp>
      <p:sp>
        <p:nvSpPr>
          <p:cNvPr id="12" name="Text Box 31"/>
          <p:cNvSpPr txBox="1">
            <a:spLocks noChangeArrowheads="1"/>
          </p:cNvSpPr>
          <p:nvPr/>
        </p:nvSpPr>
        <p:spPr bwMode="auto">
          <a:xfrm rot="16200000">
            <a:off x="5033" y="1899968"/>
            <a:ext cx="1125936" cy="221599"/>
          </a:xfrm>
          <a:prstGeom prst="rect">
            <a:avLst/>
          </a:prstGeom>
          <a:solidFill>
            <a:schemeClr val="bg1"/>
          </a:solidFill>
          <a:ln w="19050">
            <a:noFill/>
            <a:miter lim="800000"/>
            <a:headEnd/>
            <a:tailEnd/>
          </a:ln>
        </p:spPr>
        <p:txBody>
          <a:bodyPr wrap="square" lIns="0" tIns="0" rIns="0" bIns="0">
            <a:spAutoFit/>
          </a:bodyPr>
          <a:lstStyle/>
          <a:p>
            <a:pP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800</a:t>
            </a:r>
          </a:p>
        </p:txBody>
      </p:sp>
      <p:sp>
        <p:nvSpPr>
          <p:cNvPr id="11" name="Text Box 28"/>
          <p:cNvSpPr txBox="1">
            <a:spLocks noChangeArrowheads="1"/>
          </p:cNvSpPr>
          <p:nvPr/>
        </p:nvSpPr>
        <p:spPr bwMode="auto">
          <a:xfrm rot="16200000">
            <a:off x="318517" y="3262884"/>
            <a:ext cx="498968"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600</a:t>
            </a:r>
          </a:p>
        </p:txBody>
      </p:sp>
      <p:sp>
        <p:nvSpPr>
          <p:cNvPr id="10" name="Text Box 27"/>
          <p:cNvSpPr txBox="1">
            <a:spLocks noChangeArrowheads="1"/>
          </p:cNvSpPr>
          <p:nvPr/>
        </p:nvSpPr>
        <p:spPr bwMode="auto">
          <a:xfrm rot="16200000">
            <a:off x="321937" y="4250063"/>
            <a:ext cx="49212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400</a:t>
            </a:r>
          </a:p>
        </p:txBody>
      </p:sp>
      <p:sp>
        <p:nvSpPr>
          <p:cNvPr id="9" name="Text Box 21"/>
          <p:cNvSpPr txBox="1">
            <a:spLocks noChangeArrowheads="1"/>
          </p:cNvSpPr>
          <p:nvPr/>
        </p:nvSpPr>
        <p:spPr bwMode="auto">
          <a:xfrm rot="16200000">
            <a:off x="318458" y="5320343"/>
            <a:ext cx="499086"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200</a:t>
            </a:r>
          </a:p>
        </p:txBody>
      </p:sp>
      <p:pic>
        <p:nvPicPr>
          <p:cNvPr id="18" name="Picture 17"/>
          <p:cNvPicPr>
            <a:picLocks noChangeAspect="1" noChangeArrowheads="1"/>
          </p:cNvPicPr>
          <p:nvPr/>
        </p:nvPicPr>
        <p:blipFill>
          <a:blip r:embed="rId4" cstate="print"/>
          <a:srcRect/>
          <a:stretch>
            <a:fillRect/>
          </a:stretch>
        </p:blipFill>
        <p:spPr bwMode="auto">
          <a:xfrm>
            <a:off x="267623" y="1009486"/>
            <a:ext cx="960125" cy="491234"/>
          </a:xfrm>
          <a:prstGeom prst="rect">
            <a:avLst/>
          </a:prstGeom>
          <a:noFill/>
          <a:ln w="9525">
            <a:noFill/>
            <a:miter lim="800000"/>
            <a:headEnd/>
            <a:tailEnd/>
          </a:ln>
        </p:spPr>
      </p:pic>
      <p:sp>
        <p:nvSpPr>
          <p:cNvPr id="4" name="Rectangle 3"/>
          <p:cNvSpPr/>
          <p:nvPr/>
        </p:nvSpPr>
        <p:spPr bwMode="auto">
          <a:xfrm>
            <a:off x="0" y="6400800"/>
            <a:ext cx="9906000" cy="457200"/>
          </a:xfrm>
          <a:prstGeom prst="rect">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2400" b="1" i="0" u="none" strike="noStrike" cap="none" normalizeH="0" baseline="0" dirty="0" smtClean="0">
                <a:ln>
                  <a:noFill/>
                </a:ln>
                <a:solidFill>
                  <a:srgbClr val="3912C8"/>
                </a:solidFill>
                <a:effectLst/>
                <a:latin typeface="Tahoma" pitchFamily="34" charset="0"/>
              </a:rPr>
              <a:t>Cuba now</a:t>
            </a:r>
            <a:r>
              <a:rPr kumimoji="0" lang="en-US" sz="2400" b="1" i="0" u="none" strike="noStrike" cap="none" normalizeH="0" dirty="0" smtClean="0">
                <a:ln>
                  <a:noFill/>
                </a:ln>
                <a:solidFill>
                  <a:srgbClr val="3912C8"/>
                </a:solidFill>
                <a:effectLst/>
                <a:latin typeface="Tahoma" pitchFamily="34" charset="0"/>
              </a:rPr>
              <a:t> has terrestrial link, </a:t>
            </a:r>
            <a:r>
              <a:rPr kumimoji="0" lang="en-US" sz="2400" b="1" i="0" u="none" strike="noStrike" cap="none" normalizeH="0" baseline="0" dirty="0" smtClean="0">
                <a:ln>
                  <a:noFill/>
                </a:ln>
                <a:solidFill>
                  <a:srgbClr val="3912C8"/>
                </a:solidFill>
                <a:effectLst/>
                <a:latin typeface="Tahoma" pitchFamily="34" charset="0"/>
              </a:rPr>
              <a:t>Africa &amp; Afghanistan still satellite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inger"/>
          <p:cNvPicPr>
            <a:picLocks noChangeAspect="1" noChangeArrowheads="1"/>
          </p:cNvPicPr>
          <p:nvPr/>
        </p:nvPicPr>
        <p:blipFill>
          <a:blip r:embed="rId2" cstate="print"/>
          <a:srcRect/>
          <a:stretch>
            <a:fillRect/>
          </a:stretch>
        </p:blipFill>
        <p:spPr bwMode="auto">
          <a:xfrm>
            <a:off x="29540" y="28803"/>
            <a:ext cx="1620630" cy="827062"/>
          </a:xfrm>
          <a:prstGeom prst="rect">
            <a:avLst/>
          </a:prstGeom>
          <a:solidFill>
            <a:schemeClr val="bg1"/>
          </a:solidFill>
          <a:ln w="9525">
            <a:noFill/>
            <a:miter lim="800000"/>
            <a:headEnd/>
            <a:tailEnd/>
          </a:ln>
        </p:spPr>
      </p:pic>
      <p:sp>
        <p:nvSpPr>
          <p:cNvPr id="15" name="Text Box 6"/>
          <p:cNvSpPr txBox="1">
            <a:spLocks noChangeArrowheads="1"/>
          </p:cNvSpPr>
          <p:nvPr/>
        </p:nvSpPr>
        <p:spPr bwMode="auto">
          <a:xfrm>
            <a:off x="8025400" y="6351792"/>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a:solidFill>
                  <a:srgbClr val="000066"/>
                </a:solidFill>
                <a:latin typeface="Verdana" pitchFamily="34" charset="0"/>
              </a:rPr>
              <a:t>R. Cottrell</a:t>
            </a:r>
            <a:endParaRPr lang="en-US" b="1" i="1">
              <a:solidFill>
                <a:srgbClr val="800000"/>
              </a:solidFill>
              <a:latin typeface="Verdana" pitchFamily="34" charset="0"/>
            </a:endParaRPr>
          </a:p>
        </p:txBody>
      </p:sp>
      <p:sp>
        <p:nvSpPr>
          <p:cNvPr id="21" name="Text Box 4"/>
          <p:cNvSpPr txBox="1">
            <a:spLocks noChangeArrowheads="1"/>
          </p:cNvSpPr>
          <p:nvPr/>
        </p:nvSpPr>
        <p:spPr bwMode="auto">
          <a:xfrm>
            <a:off x="1688576" y="21"/>
            <a:ext cx="8026644" cy="1421928"/>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3200" b="1" kern="0" dirty="0">
                <a:solidFill>
                  <a:srgbClr val="FFCC00"/>
                </a:solidFill>
                <a:cs typeface="Arial" charset="0"/>
              </a:rPr>
              <a:t>World Map: Minimum RTT from SLAC</a:t>
            </a:r>
          </a:p>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800" b="1" kern="0" dirty="0">
                <a:solidFill>
                  <a:srgbClr val="FFFFFF"/>
                </a:solidFill>
                <a:cs typeface="Arial" charset="0"/>
              </a:rPr>
              <a:t>Countries Still on Geosynchronous Satellite are in Red</a:t>
            </a:r>
            <a:endParaRPr lang="en-US" sz="2000" b="1" dirty="0">
              <a:solidFill>
                <a:srgbClr val="FFFFFF"/>
              </a:solidFill>
              <a:latin typeface="Verdana" pitchFamily="34" charset="0"/>
              <a:cs typeface="Arial" charset="0"/>
            </a:endParaRPr>
          </a:p>
        </p:txBody>
      </p:sp>
      <p:pic>
        <p:nvPicPr>
          <p:cNvPr id="31" name="Picture 30"/>
          <p:cNvPicPr>
            <a:picLocks noChangeAspect="1" noChangeArrowheads="1"/>
          </p:cNvPicPr>
          <p:nvPr/>
        </p:nvPicPr>
        <p:blipFill>
          <a:blip r:embed="rId3" cstate="print"/>
          <a:srcRect/>
          <a:stretch>
            <a:fillRect/>
          </a:stretch>
        </p:blipFill>
        <p:spPr bwMode="auto">
          <a:xfrm>
            <a:off x="421251" y="855865"/>
            <a:ext cx="960125" cy="491234"/>
          </a:xfrm>
          <a:prstGeom prst="rect">
            <a:avLst/>
          </a:prstGeom>
          <a:noFill/>
          <a:ln w="9525">
            <a:noFill/>
            <a:miter lim="800000"/>
            <a:headEnd/>
            <a:tailEnd/>
          </a:ln>
        </p:spPr>
      </p:pic>
      <p:sp>
        <p:nvSpPr>
          <p:cNvPr id="33" name="Right Arrow 32"/>
          <p:cNvSpPr/>
          <p:nvPr/>
        </p:nvSpPr>
        <p:spPr bwMode="auto">
          <a:xfrm rot="10800000">
            <a:off x="3954470" y="5234095"/>
            <a:ext cx="576076" cy="345645"/>
          </a:xfrm>
          <a:prstGeom prst="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sp>
        <p:nvSpPr>
          <p:cNvPr id="34" name="Right Arrow 33"/>
          <p:cNvSpPr/>
          <p:nvPr/>
        </p:nvSpPr>
        <p:spPr bwMode="auto">
          <a:xfrm rot="10800000">
            <a:off x="8575441" y="5406918"/>
            <a:ext cx="576076" cy="345645"/>
          </a:xfrm>
          <a:prstGeom prst="rightArrow">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cxnSp>
        <p:nvCxnSpPr>
          <p:cNvPr id="39" name="Straight Connector 38"/>
          <p:cNvCxnSpPr/>
          <p:nvPr/>
        </p:nvCxnSpPr>
        <p:spPr bwMode="auto">
          <a:xfrm>
            <a:off x="4914600" y="1431939"/>
            <a:ext cx="115215" cy="4800626"/>
          </a:xfrm>
          <a:prstGeom prst="line">
            <a:avLst/>
          </a:prstGeom>
          <a:solidFill>
            <a:schemeClr val="accent1"/>
          </a:solidFill>
          <a:ln w="34925" cap="flat" cmpd="sng" algn="ctr">
            <a:solidFill>
              <a:srgbClr val="760000"/>
            </a:solidFill>
            <a:prstDash val="solid"/>
            <a:round/>
            <a:headEnd type="none" w="med" len="med"/>
            <a:tailEnd type="none" w="med" len="med"/>
          </a:ln>
          <a:effectLst/>
        </p:spPr>
      </p:cxnSp>
      <p:pic>
        <p:nvPicPr>
          <p:cNvPr id="13" name="Picture 12" descr="C:\Users\rajaasad\Downloads\ICFA Report 2014\slaconly\min-rtt-ma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447800"/>
            <a:ext cx="9601200" cy="4419600"/>
          </a:xfrm>
          <a:prstGeom prst="rect">
            <a:avLst/>
          </a:prstGeom>
          <a:noFill/>
          <a:ln>
            <a:noFill/>
          </a:ln>
        </p:spPr>
      </p:pic>
      <p:sp>
        <p:nvSpPr>
          <p:cNvPr id="35" name="Text Box 8"/>
          <p:cNvSpPr txBox="1">
            <a:spLocks noChangeArrowheads="1"/>
          </p:cNvSpPr>
          <p:nvPr/>
        </p:nvSpPr>
        <p:spPr bwMode="auto">
          <a:xfrm>
            <a:off x="1828800" y="5410200"/>
            <a:ext cx="1113744" cy="323165"/>
          </a:xfrm>
          <a:prstGeom prst="rect">
            <a:avLst/>
          </a:prstGeom>
          <a:solidFill>
            <a:srgbClr val="000099"/>
          </a:solidFill>
          <a:ln w="19050">
            <a:solidFill>
              <a:srgbClr val="FFCC00"/>
            </a:solidFill>
            <a:miter lim="800000"/>
            <a:headEnd/>
            <a:tailEnd/>
          </a:ln>
        </p:spPr>
        <p:txBody>
          <a:bodyPr wrap="square" lIns="0" tIns="27432" rIns="0" bIns="0">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400" b="1" dirty="0">
                <a:solidFill>
                  <a:srgbClr val="FFFFFF"/>
                </a:solidFill>
                <a:latin typeface="Tahoma" pitchFamily="34" charset="0"/>
              </a:rPr>
              <a:t>2008</a:t>
            </a:r>
          </a:p>
        </p:txBody>
      </p:sp>
      <p:sp>
        <p:nvSpPr>
          <p:cNvPr id="37" name="Text Box 8"/>
          <p:cNvSpPr txBox="1">
            <a:spLocks noChangeArrowheads="1"/>
          </p:cNvSpPr>
          <p:nvPr/>
        </p:nvSpPr>
        <p:spPr bwMode="auto">
          <a:xfrm>
            <a:off x="6324600" y="5486400"/>
            <a:ext cx="1647144" cy="335476"/>
          </a:xfrm>
          <a:prstGeom prst="rect">
            <a:avLst/>
          </a:prstGeom>
          <a:solidFill>
            <a:srgbClr val="000099"/>
          </a:solidFill>
          <a:ln w="19050">
            <a:solidFill>
              <a:srgbClr val="FFCC00"/>
            </a:solidFill>
            <a:miter lim="800000"/>
            <a:headEnd/>
            <a:tailEnd/>
          </a:ln>
        </p:spPr>
        <p:txBody>
          <a:bodyPr wrap="square" lIns="0" tIns="27432" rIns="0" bIns="0">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400" b="1" dirty="0" smtClean="0">
                <a:solidFill>
                  <a:srgbClr val="FFFFFF"/>
                </a:solidFill>
                <a:latin typeface="Tahoma" pitchFamily="34" charset="0"/>
              </a:rPr>
              <a:t>Dec 2013</a:t>
            </a:r>
            <a:endParaRPr lang="en-US" sz="2400" b="1" dirty="0">
              <a:solidFill>
                <a:srgbClr val="FFFFFF"/>
              </a:solidFill>
              <a:latin typeface="Tahoma" pitchFamily="34" charset="0"/>
            </a:endParaRPr>
          </a:p>
        </p:txBody>
      </p:sp>
      <p:sp>
        <p:nvSpPr>
          <p:cNvPr id="2" name="TextBox 1"/>
          <p:cNvSpPr txBox="1"/>
          <p:nvPr/>
        </p:nvSpPr>
        <p:spPr>
          <a:xfrm>
            <a:off x="533400" y="6049600"/>
            <a:ext cx="9206366" cy="830997"/>
          </a:xfrm>
          <a:prstGeom prst="rect">
            <a:avLst/>
          </a:prstGeom>
          <a:solidFill>
            <a:srgbClr val="FFFF00"/>
          </a:solidFill>
        </p:spPr>
        <p:txBody>
          <a:bodyPr wrap="none" rtlCol="0">
            <a:spAutoFit/>
          </a:bodyPr>
          <a:lstStyle/>
          <a:p>
            <a:r>
              <a:rPr lang="en-US" sz="2400" dirty="0" smtClean="0"/>
              <a:t>Note also the increased coverage, </a:t>
            </a:r>
            <a:r>
              <a:rPr lang="en-US" sz="2400" dirty="0" err="1" smtClean="0"/>
              <a:t>i.e</a:t>
            </a:r>
            <a:r>
              <a:rPr lang="en-US" sz="2400" dirty="0" smtClean="0"/>
              <a:t> reduced white countries, </a:t>
            </a:r>
            <a:r>
              <a:rPr lang="en-US" sz="2400" dirty="0" err="1" smtClean="0"/>
              <a:t>e.g</a:t>
            </a:r>
            <a:endParaRPr lang="en-US" sz="2400" dirty="0" smtClean="0"/>
          </a:p>
          <a:p>
            <a:r>
              <a:rPr lang="en-US" sz="2400" dirty="0" smtClean="0"/>
              <a:t>Congo-Brazzaville, Central Africa Republic, Myanmar</a:t>
            </a:r>
            <a:endParaRPr lang="en-US" sz="2400" dirty="0"/>
          </a:p>
        </p:txBody>
      </p:sp>
    </p:spTree>
    <p:extLst>
      <p:ext uri="{BB962C8B-B14F-4D97-AF65-F5344CB8AC3E}">
        <p14:creationId xmlns:p14="http://schemas.microsoft.com/office/powerpoint/2010/main" val="2797118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p:nvPr/>
        </p:nvPicPr>
        <p:blipFill>
          <a:blip r:embed="rId2"/>
          <a:stretch>
            <a:fillRect/>
          </a:stretch>
        </p:blipFill>
        <p:spPr>
          <a:xfrm>
            <a:off x="228600" y="2286000"/>
            <a:ext cx="5791200" cy="3763010"/>
          </a:xfrm>
          <a:prstGeom prst="rect">
            <a:avLst/>
          </a:prstGeom>
        </p:spPr>
      </p:pic>
      <p:pic>
        <p:nvPicPr>
          <p:cNvPr id="5" name="Picture 3" descr="pinger"/>
          <p:cNvPicPr>
            <a:picLocks noChangeAspect="1" noChangeArrowheads="1"/>
          </p:cNvPicPr>
          <p:nvPr/>
        </p:nvPicPr>
        <p:blipFill>
          <a:blip r:embed="rId3" cstate="print"/>
          <a:srcRect/>
          <a:stretch>
            <a:fillRect/>
          </a:stretch>
        </p:blipFill>
        <p:spPr bwMode="auto">
          <a:xfrm>
            <a:off x="29540" y="28803"/>
            <a:ext cx="1620630" cy="827062"/>
          </a:xfrm>
          <a:prstGeom prst="rect">
            <a:avLst/>
          </a:prstGeom>
          <a:solidFill>
            <a:schemeClr val="bg1"/>
          </a:solidFill>
          <a:ln w="9525">
            <a:noFill/>
            <a:miter lim="800000"/>
            <a:headEnd/>
            <a:tailEnd/>
          </a:ln>
        </p:spPr>
      </p:pic>
      <p:pic>
        <p:nvPicPr>
          <p:cNvPr id="8" name="Picture 7" descr="https://confluence.slac.stanford.edu/download/attachments/56493168/rw-time1.png"/>
          <p:cNvPicPr/>
          <p:nvPr/>
        </p:nvPicPr>
        <p:blipFill>
          <a:blip r:embed="rId4" cstate="print">
            <a:lum bright="-12000" contrast="36000"/>
          </a:blip>
          <a:srcRect t="5993" b="26590"/>
          <a:stretch>
            <a:fillRect/>
          </a:stretch>
        </p:blipFill>
        <p:spPr bwMode="auto">
          <a:xfrm>
            <a:off x="6103905" y="2286000"/>
            <a:ext cx="3802095" cy="3648475"/>
          </a:xfrm>
          <a:prstGeom prst="rect">
            <a:avLst/>
          </a:prstGeom>
          <a:noFill/>
          <a:ln w="9525">
            <a:noFill/>
            <a:miter lim="800000"/>
            <a:headEnd/>
            <a:tailEnd/>
          </a:ln>
        </p:spPr>
      </p:pic>
      <p:sp>
        <p:nvSpPr>
          <p:cNvPr id="14" name="Up Arrow 13"/>
          <p:cNvSpPr/>
          <p:nvPr/>
        </p:nvSpPr>
        <p:spPr bwMode="auto">
          <a:xfrm rot="9009150">
            <a:off x="8529219" y="1908632"/>
            <a:ext cx="303350" cy="1418219"/>
          </a:xfrm>
          <a:prstGeom prst="upArrow">
            <a:avLst/>
          </a:prstGeom>
          <a:solidFill>
            <a:schemeClr val="bg1">
              <a:lumMod val="85000"/>
            </a:schemeClr>
          </a:solidFill>
          <a:ln w="1905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sp>
        <p:nvSpPr>
          <p:cNvPr id="15" name="Text Box 6"/>
          <p:cNvSpPr txBox="1">
            <a:spLocks noChangeArrowheads="1"/>
          </p:cNvSpPr>
          <p:nvPr/>
        </p:nvSpPr>
        <p:spPr bwMode="auto">
          <a:xfrm>
            <a:off x="8025400" y="6351793"/>
            <a:ext cx="1676158" cy="341632"/>
          </a:xfrm>
          <a:prstGeom prst="rect">
            <a:avLst/>
          </a:prstGeom>
          <a:solidFill>
            <a:srgbClr val="DDF2FF"/>
          </a:solidFill>
          <a:ln w="22225">
            <a:solidFill>
              <a:srgbClr val="000066"/>
            </a:solidFill>
            <a:miter lim="800000"/>
            <a:headEnd/>
            <a:tailEnd/>
          </a:ln>
        </p:spPr>
        <p:txBody>
          <a:bodyPr wrap="square">
            <a:spAutoFit/>
          </a:bodyPr>
          <a:lstStyle/>
          <a:p>
            <a:pPr marL="233363" indent="-233363" algn="ctr" eaLnBrk="0" fontAlgn="base" hangingPunct="0">
              <a:lnSpc>
                <a:spcPct val="90000"/>
              </a:lnSpc>
              <a:spcBef>
                <a:spcPct val="5000"/>
              </a:spcBef>
              <a:spcAft>
                <a:spcPct val="0"/>
              </a:spcAft>
              <a:buClr>
                <a:srgbClr val="7E0000"/>
              </a:buClr>
              <a:buSzPct val="80000"/>
              <a:buFont typeface="Wingdings" pitchFamily="-109" charset="2"/>
              <a:buNone/>
              <a:tabLst>
                <a:tab pos="173038" algn="l"/>
              </a:tabLst>
            </a:pPr>
            <a:r>
              <a:rPr lang="en-US" b="1">
                <a:solidFill>
                  <a:srgbClr val="000066"/>
                </a:solidFill>
                <a:latin typeface="Verdana" pitchFamily="34" charset="0"/>
              </a:rPr>
              <a:t>R. Cottrell</a:t>
            </a:r>
            <a:endParaRPr lang="en-US" b="1" i="1">
              <a:solidFill>
                <a:srgbClr val="800000"/>
              </a:solidFill>
              <a:latin typeface="Verdana" pitchFamily="34" charset="0"/>
            </a:endParaRPr>
          </a:p>
        </p:txBody>
      </p:sp>
      <p:sp>
        <p:nvSpPr>
          <p:cNvPr id="17" name="Text Box 27"/>
          <p:cNvSpPr txBox="1">
            <a:spLocks noChangeArrowheads="1"/>
          </p:cNvSpPr>
          <p:nvPr/>
        </p:nvSpPr>
        <p:spPr bwMode="auto">
          <a:xfrm rot="-5400000">
            <a:off x="-147963" y="4250063"/>
            <a:ext cx="49212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300</a:t>
            </a:r>
          </a:p>
        </p:txBody>
      </p:sp>
      <p:sp>
        <p:nvSpPr>
          <p:cNvPr id="20" name="Text Box 8"/>
          <p:cNvSpPr txBox="1">
            <a:spLocks noChangeArrowheads="1"/>
          </p:cNvSpPr>
          <p:nvPr/>
        </p:nvSpPr>
        <p:spPr bwMode="auto">
          <a:xfrm>
            <a:off x="5016500" y="6096000"/>
            <a:ext cx="729695" cy="480131"/>
          </a:xfrm>
          <a:prstGeom prst="rect">
            <a:avLst/>
          </a:prstGeom>
          <a:solidFill>
            <a:srgbClr val="FFFF99"/>
          </a:solidFill>
          <a:ln w="22225">
            <a:solidFill>
              <a:srgbClr val="000066"/>
            </a:solidFill>
            <a:miter lim="800000"/>
            <a:headEnd/>
            <a:tailEnd/>
          </a:ln>
        </p:spPr>
        <p:txBody>
          <a:bodyPr wrap="square" lIns="0" tIns="27432" rIns="0" bIns="0">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b="1" dirty="0" smtClean="0">
                <a:solidFill>
                  <a:srgbClr val="3912C8"/>
                </a:solidFill>
                <a:latin typeface="Tahoma" pitchFamily="34" charset="0"/>
              </a:rPr>
              <a:t>Dec 2013</a:t>
            </a:r>
            <a:endParaRPr lang="en-US" b="1" dirty="0">
              <a:solidFill>
                <a:srgbClr val="3912C8"/>
              </a:solidFill>
              <a:latin typeface="Tahoma" pitchFamily="34" charset="0"/>
            </a:endParaRPr>
          </a:p>
        </p:txBody>
      </p:sp>
      <p:sp>
        <p:nvSpPr>
          <p:cNvPr id="22" name="Text Box 8"/>
          <p:cNvSpPr txBox="1">
            <a:spLocks noChangeArrowheads="1"/>
          </p:cNvSpPr>
          <p:nvPr/>
        </p:nvSpPr>
        <p:spPr bwMode="auto">
          <a:xfrm>
            <a:off x="613235" y="1521353"/>
            <a:ext cx="4915840" cy="323165"/>
          </a:xfrm>
          <a:prstGeom prst="rect">
            <a:avLst/>
          </a:prstGeom>
          <a:solidFill>
            <a:srgbClr val="FFFF99"/>
          </a:solidFill>
          <a:ln w="22225">
            <a:solidFill>
              <a:srgbClr val="000066"/>
            </a:solidFill>
            <a:miter lim="800000"/>
            <a:headEnd/>
            <a:tailEnd/>
          </a:ln>
        </p:spPr>
        <p:txBody>
          <a:bodyPr wrap="square" lIns="0" tIns="27432" rIns="0" bIns="0">
            <a:spAutoFit/>
          </a:bodyPr>
          <a:lstStyle/>
          <a:p>
            <a:pPr algn="ctr" eaLnBrk="0" fontAlgn="base" hangingPunct="0">
              <a:lnSpc>
                <a:spcPct val="80000"/>
              </a:lnSpc>
              <a:spcBef>
                <a:spcPct val="50000"/>
              </a:spcBef>
              <a:spcAft>
                <a:spcPct val="0"/>
              </a:spcAft>
              <a:buClr>
                <a:srgbClr val="D90040"/>
              </a:buClr>
              <a:buSzPct val="80000"/>
              <a:buFont typeface="Wingdings" pitchFamily="-109" charset="2"/>
              <a:buNone/>
            </a:pPr>
            <a:r>
              <a:rPr lang="en-US" sz="2400" b="1" dirty="0">
                <a:solidFill>
                  <a:srgbClr val="3912C8"/>
                </a:solidFill>
                <a:latin typeface="Tahoma" pitchFamily="34" charset="0"/>
              </a:rPr>
              <a:t>Minimum RTT (</a:t>
            </a:r>
            <a:r>
              <a:rPr lang="en-US" sz="2400" b="1" dirty="0" err="1">
                <a:solidFill>
                  <a:srgbClr val="3912C8"/>
                </a:solidFill>
                <a:latin typeface="Tahoma" pitchFamily="34" charset="0"/>
              </a:rPr>
              <a:t>msec</a:t>
            </a:r>
            <a:r>
              <a:rPr lang="en-US" sz="2400" b="1" dirty="0">
                <a:solidFill>
                  <a:srgbClr val="3912C8"/>
                </a:solidFill>
                <a:latin typeface="Tahoma" pitchFamily="34" charset="0"/>
              </a:rPr>
              <a:t>)</a:t>
            </a:r>
          </a:p>
        </p:txBody>
      </p:sp>
      <p:sp>
        <p:nvSpPr>
          <p:cNvPr id="21" name="Text Box 4"/>
          <p:cNvSpPr txBox="1">
            <a:spLocks noChangeArrowheads="1"/>
          </p:cNvSpPr>
          <p:nvPr/>
        </p:nvSpPr>
        <p:spPr bwMode="auto">
          <a:xfrm>
            <a:off x="1688576" y="56"/>
            <a:ext cx="8026644" cy="1320361"/>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3200" b="1" kern="0" dirty="0">
                <a:solidFill>
                  <a:srgbClr val="FFCC00"/>
                </a:solidFill>
                <a:cs typeface="Arial" charset="0"/>
              </a:rPr>
              <a:t>Round Trip Time (from SLAC) Drops  </a:t>
            </a:r>
            <a:br>
              <a:rPr lang="en-US" sz="3200" b="1" kern="0" dirty="0">
                <a:solidFill>
                  <a:srgbClr val="FFCC00"/>
                </a:solidFill>
                <a:cs typeface="Arial" charset="0"/>
              </a:rPr>
            </a:br>
            <a:r>
              <a:rPr lang="en-US" sz="2600" b="1" kern="0" dirty="0">
                <a:solidFill>
                  <a:srgbClr val="FFFFFF"/>
                </a:solidFill>
                <a:cs typeface="Arial" charset="0"/>
              </a:rPr>
              <a:t>as African Nations Move from Geostationary </a:t>
            </a:r>
            <a:br>
              <a:rPr lang="en-US" sz="2600" b="1" kern="0" dirty="0">
                <a:solidFill>
                  <a:srgbClr val="FFFFFF"/>
                </a:solidFill>
                <a:cs typeface="Arial" charset="0"/>
              </a:rPr>
            </a:br>
            <a:r>
              <a:rPr lang="en-US" sz="2600" b="1" kern="0" dirty="0">
                <a:solidFill>
                  <a:srgbClr val="FFFFFF"/>
                </a:solidFill>
                <a:cs typeface="Arial" charset="0"/>
              </a:rPr>
              <a:t>Satellites to the New Undersea Cables</a:t>
            </a:r>
            <a:endParaRPr lang="en-US" sz="2600" b="1" dirty="0">
              <a:solidFill>
                <a:srgbClr val="FFFFFF"/>
              </a:solidFill>
              <a:latin typeface="Verdana" pitchFamily="34" charset="0"/>
              <a:cs typeface="Arial" charset="0"/>
            </a:endParaRPr>
          </a:p>
        </p:txBody>
      </p:sp>
      <p:sp>
        <p:nvSpPr>
          <p:cNvPr id="13" name="Text Box 8"/>
          <p:cNvSpPr txBox="1">
            <a:spLocks noChangeArrowheads="1"/>
          </p:cNvSpPr>
          <p:nvPr/>
        </p:nvSpPr>
        <p:spPr bwMode="auto">
          <a:xfrm>
            <a:off x="6566013" y="1512809"/>
            <a:ext cx="3187615" cy="720197"/>
          </a:xfrm>
          <a:prstGeom prst="rect">
            <a:avLst/>
          </a:prstGeom>
          <a:solidFill>
            <a:srgbClr val="FFFF99"/>
          </a:solidFill>
          <a:ln w="22225">
            <a:solidFill>
              <a:srgbClr val="000066"/>
            </a:solidFill>
            <a:miter lim="800000"/>
            <a:headEnd/>
            <a:tailEnd/>
          </a:ln>
        </p:spPr>
        <p:txBody>
          <a:bodyPr wrap="square">
            <a:spAutoFit/>
          </a:bodyPr>
          <a:lstStyle/>
          <a:p>
            <a:pPr algn="ctr" fontAlgn="base">
              <a:lnSpc>
                <a:spcPct val="85000"/>
              </a:lnSpc>
              <a:spcBef>
                <a:spcPct val="0"/>
              </a:spcBef>
              <a:spcAft>
                <a:spcPct val="0"/>
              </a:spcAft>
            </a:pPr>
            <a:r>
              <a:rPr lang="en-US" sz="2400" b="1" dirty="0">
                <a:solidFill>
                  <a:srgbClr val="000099"/>
                </a:solidFill>
              </a:rPr>
              <a:t>Rwanda: RTT shift from GEOS to Fiber</a:t>
            </a:r>
          </a:p>
        </p:txBody>
      </p:sp>
      <p:sp>
        <p:nvSpPr>
          <p:cNvPr id="26" name="Rectangle 25"/>
          <p:cNvSpPr/>
          <p:nvPr/>
        </p:nvSpPr>
        <p:spPr bwMode="auto">
          <a:xfrm>
            <a:off x="5644290" y="2230271"/>
            <a:ext cx="576076" cy="3464629"/>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sp>
        <p:nvSpPr>
          <p:cNvPr id="23" name="Text Box 21"/>
          <p:cNvSpPr txBox="1">
            <a:spLocks noChangeArrowheads="1"/>
          </p:cNvSpPr>
          <p:nvPr/>
        </p:nvSpPr>
        <p:spPr bwMode="auto">
          <a:xfrm>
            <a:off x="5644905" y="4840033"/>
            <a:ext cx="499086"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200</a:t>
            </a:r>
          </a:p>
        </p:txBody>
      </p:sp>
      <p:sp>
        <p:nvSpPr>
          <p:cNvPr id="24" name="Text Box 27"/>
          <p:cNvSpPr txBox="1">
            <a:spLocks noChangeArrowheads="1"/>
          </p:cNvSpPr>
          <p:nvPr/>
        </p:nvSpPr>
        <p:spPr bwMode="auto">
          <a:xfrm>
            <a:off x="5663220" y="4196900"/>
            <a:ext cx="49212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400</a:t>
            </a:r>
          </a:p>
        </p:txBody>
      </p:sp>
      <p:sp>
        <p:nvSpPr>
          <p:cNvPr id="25" name="Text Box 28"/>
          <p:cNvSpPr txBox="1">
            <a:spLocks noChangeArrowheads="1"/>
          </p:cNvSpPr>
          <p:nvPr/>
        </p:nvSpPr>
        <p:spPr bwMode="auto">
          <a:xfrm>
            <a:off x="5671724" y="3560421"/>
            <a:ext cx="498968"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600</a:t>
            </a:r>
          </a:p>
        </p:txBody>
      </p:sp>
      <p:sp>
        <p:nvSpPr>
          <p:cNvPr id="27" name="Text Box 21"/>
          <p:cNvSpPr txBox="1">
            <a:spLocks noChangeArrowheads="1"/>
          </p:cNvSpPr>
          <p:nvPr/>
        </p:nvSpPr>
        <p:spPr bwMode="auto">
          <a:xfrm>
            <a:off x="5757071" y="5456342"/>
            <a:ext cx="885754"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0 </a:t>
            </a:r>
            <a:r>
              <a:rPr lang="en-US" b="1" dirty="0" err="1">
                <a:solidFill>
                  <a:srgbClr val="000066"/>
                </a:solidFill>
                <a:latin typeface="Tahoma" pitchFamily="34" charset="0"/>
              </a:rPr>
              <a:t>msec</a:t>
            </a:r>
            <a:endParaRPr lang="en-US" b="1" dirty="0">
              <a:solidFill>
                <a:srgbClr val="000066"/>
              </a:solidFill>
              <a:latin typeface="Tahoma" pitchFamily="34" charset="0"/>
            </a:endParaRPr>
          </a:p>
        </p:txBody>
      </p:sp>
      <p:sp>
        <p:nvSpPr>
          <p:cNvPr id="28" name="Text Box 28"/>
          <p:cNvSpPr txBox="1">
            <a:spLocks noChangeArrowheads="1"/>
          </p:cNvSpPr>
          <p:nvPr/>
        </p:nvSpPr>
        <p:spPr bwMode="auto">
          <a:xfrm>
            <a:off x="5665627" y="2921612"/>
            <a:ext cx="498968"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800</a:t>
            </a:r>
          </a:p>
        </p:txBody>
      </p:sp>
      <p:sp>
        <p:nvSpPr>
          <p:cNvPr id="30" name="Text Box 28"/>
          <p:cNvSpPr txBox="1">
            <a:spLocks noChangeArrowheads="1"/>
          </p:cNvSpPr>
          <p:nvPr/>
        </p:nvSpPr>
        <p:spPr bwMode="auto">
          <a:xfrm>
            <a:off x="5671727" y="2272357"/>
            <a:ext cx="608384"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1000</a:t>
            </a:r>
          </a:p>
        </p:txBody>
      </p:sp>
      <p:pic>
        <p:nvPicPr>
          <p:cNvPr id="31" name="Picture 30"/>
          <p:cNvPicPr>
            <a:picLocks noChangeAspect="1" noChangeArrowheads="1"/>
          </p:cNvPicPr>
          <p:nvPr/>
        </p:nvPicPr>
        <p:blipFill>
          <a:blip r:embed="rId5" cstate="print"/>
          <a:srcRect/>
          <a:stretch>
            <a:fillRect/>
          </a:stretch>
        </p:blipFill>
        <p:spPr bwMode="auto">
          <a:xfrm>
            <a:off x="382825" y="971080"/>
            <a:ext cx="960125" cy="491234"/>
          </a:xfrm>
          <a:prstGeom prst="rect">
            <a:avLst/>
          </a:prstGeom>
          <a:noFill/>
          <a:ln w="9525">
            <a:noFill/>
            <a:miter lim="800000"/>
            <a:headEnd/>
            <a:tailEnd/>
          </a:ln>
        </p:spPr>
      </p:pic>
      <p:sp>
        <p:nvSpPr>
          <p:cNvPr id="19" name="Text Box 31"/>
          <p:cNvSpPr txBox="1">
            <a:spLocks noChangeArrowheads="1"/>
          </p:cNvSpPr>
          <p:nvPr/>
        </p:nvSpPr>
        <p:spPr bwMode="auto">
          <a:xfrm rot="-5400000">
            <a:off x="-338828" y="2116828"/>
            <a:ext cx="950055" cy="221599"/>
          </a:xfrm>
          <a:prstGeom prst="rect">
            <a:avLst/>
          </a:prstGeom>
          <a:solidFill>
            <a:schemeClr val="bg1"/>
          </a:solidFill>
          <a:ln w="19050">
            <a:noFill/>
            <a:miter lim="800000"/>
            <a:headEnd/>
            <a:tailEnd/>
          </a:ln>
        </p:spPr>
        <p:txBody>
          <a:bodyPr wrap="square" lIns="0" tIns="0" rIns="0" bIns="0">
            <a:spAutoFit/>
          </a:bodyPr>
          <a:lstStyle/>
          <a:p>
            <a:pP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700 ms</a:t>
            </a:r>
          </a:p>
        </p:txBody>
      </p:sp>
      <p:sp>
        <p:nvSpPr>
          <p:cNvPr id="18" name="Text Box 28"/>
          <p:cNvSpPr txBox="1">
            <a:spLocks noChangeArrowheads="1"/>
          </p:cNvSpPr>
          <p:nvPr/>
        </p:nvSpPr>
        <p:spPr bwMode="auto">
          <a:xfrm rot="-5400000">
            <a:off x="-138685" y="3262884"/>
            <a:ext cx="498968"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500</a:t>
            </a:r>
          </a:p>
        </p:txBody>
      </p:sp>
      <p:sp>
        <p:nvSpPr>
          <p:cNvPr id="16" name="Text Box 21"/>
          <p:cNvSpPr txBox="1">
            <a:spLocks noChangeArrowheads="1"/>
          </p:cNvSpPr>
          <p:nvPr/>
        </p:nvSpPr>
        <p:spPr bwMode="auto">
          <a:xfrm rot="-5400000">
            <a:off x="-138742" y="5091743"/>
            <a:ext cx="499086" cy="221599"/>
          </a:xfrm>
          <a:prstGeom prst="rect">
            <a:avLst/>
          </a:prstGeom>
          <a:solidFill>
            <a:schemeClr val="bg1"/>
          </a:solidFill>
          <a:ln w="19050">
            <a:noFill/>
            <a:miter lim="800000"/>
            <a:headEnd/>
            <a:tailEnd/>
          </a:ln>
        </p:spPr>
        <p:txBody>
          <a:bodyPr wrap="square"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100</a:t>
            </a:r>
          </a:p>
        </p:txBody>
      </p:sp>
      <p:sp>
        <p:nvSpPr>
          <p:cNvPr id="3" name="Rectangular Callout 2"/>
          <p:cNvSpPr/>
          <p:nvPr/>
        </p:nvSpPr>
        <p:spPr bwMode="auto">
          <a:xfrm>
            <a:off x="5257800" y="2514600"/>
            <a:ext cx="1066800" cy="228600"/>
          </a:xfrm>
          <a:prstGeom prst="wedgeRectCallout">
            <a:avLst>
              <a:gd name="adj1" fmla="val -60052"/>
              <a:gd name="adj2" fmla="val 375878"/>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1400" b="1" i="0" u="none" strike="noStrike" cap="none" normalizeH="0" baseline="0" dirty="0" smtClean="0">
                <a:ln>
                  <a:noFill/>
                </a:ln>
                <a:solidFill>
                  <a:srgbClr val="3912C8"/>
                </a:solidFill>
                <a:effectLst/>
                <a:latin typeface="Tahoma" pitchFamily="34" charset="0"/>
              </a:rPr>
              <a:t>DR Congo</a:t>
            </a:r>
          </a:p>
        </p:txBody>
      </p:sp>
      <p:sp>
        <p:nvSpPr>
          <p:cNvPr id="33" name="Rectangular Callout 32"/>
          <p:cNvSpPr/>
          <p:nvPr/>
        </p:nvSpPr>
        <p:spPr bwMode="auto">
          <a:xfrm>
            <a:off x="5029200" y="2133600"/>
            <a:ext cx="762000" cy="228600"/>
          </a:xfrm>
          <a:prstGeom prst="wedgeRectCallout">
            <a:avLst>
              <a:gd name="adj1" fmla="val -67830"/>
              <a:gd name="adj2" fmla="val 548101"/>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1400" b="1" i="0" u="none" strike="noStrike" cap="none" normalizeH="0" baseline="0" dirty="0" smtClean="0">
                <a:ln>
                  <a:noFill/>
                </a:ln>
                <a:solidFill>
                  <a:srgbClr val="3912C8"/>
                </a:solidFill>
                <a:effectLst/>
                <a:latin typeface="Tahoma" pitchFamily="34" charset="0"/>
              </a:rPr>
              <a:t>Cuba</a:t>
            </a:r>
          </a:p>
        </p:txBody>
      </p:sp>
      <p:sp>
        <p:nvSpPr>
          <p:cNvPr id="34" name="Rectangular Callout 33"/>
          <p:cNvSpPr/>
          <p:nvPr/>
        </p:nvSpPr>
        <p:spPr bwMode="auto">
          <a:xfrm>
            <a:off x="4343400" y="1828800"/>
            <a:ext cx="1295400" cy="228600"/>
          </a:xfrm>
          <a:prstGeom prst="wedgeRectCallout">
            <a:avLst>
              <a:gd name="adj1" fmla="val -55821"/>
              <a:gd name="adj2" fmla="val 60365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kumimoji="0" lang="en-US" sz="1400" b="1" i="0" u="none" strike="noStrike" cap="none" normalizeH="0" baseline="0" dirty="0" smtClean="0">
                <a:ln>
                  <a:noFill/>
                </a:ln>
                <a:solidFill>
                  <a:srgbClr val="3912C8"/>
                </a:solidFill>
                <a:effectLst/>
                <a:latin typeface="Tahoma" pitchFamily="34" charset="0"/>
              </a:rPr>
              <a:t>Madagascar</a:t>
            </a:r>
          </a:p>
        </p:txBody>
      </p:sp>
      <p:sp>
        <p:nvSpPr>
          <p:cNvPr id="29" name="Rectangular Callout 28"/>
          <p:cNvSpPr/>
          <p:nvPr/>
        </p:nvSpPr>
        <p:spPr bwMode="auto">
          <a:xfrm>
            <a:off x="2209800" y="5562600"/>
            <a:ext cx="914400" cy="228600"/>
          </a:xfrm>
          <a:prstGeom prst="wedgeRectCallout">
            <a:avLst>
              <a:gd name="adj1" fmla="val 154555"/>
              <a:gd name="adj2" fmla="val -82967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Rwanda</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5" name="Rectangular Callout 34"/>
          <p:cNvSpPr/>
          <p:nvPr/>
        </p:nvSpPr>
        <p:spPr bwMode="auto">
          <a:xfrm>
            <a:off x="3200400" y="5410200"/>
            <a:ext cx="762000" cy="228600"/>
          </a:xfrm>
          <a:prstGeom prst="wedgeRectCallout">
            <a:avLst>
              <a:gd name="adj1" fmla="val 59278"/>
              <a:gd name="adj2" fmla="val -338010"/>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Ghana</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6" name="Rectangular Callout 35"/>
          <p:cNvSpPr/>
          <p:nvPr/>
        </p:nvSpPr>
        <p:spPr bwMode="auto">
          <a:xfrm>
            <a:off x="1600200" y="5029200"/>
            <a:ext cx="762000" cy="228600"/>
          </a:xfrm>
          <a:prstGeom prst="wedgeRectCallout">
            <a:avLst>
              <a:gd name="adj1" fmla="val 101777"/>
              <a:gd name="adj2" fmla="val -332453"/>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China</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7" name="Rectangular Callout 36"/>
          <p:cNvSpPr/>
          <p:nvPr/>
        </p:nvSpPr>
        <p:spPr bwMode="auto">
          <a:xfrm>
            <a:off x="3581400" y="1905000"/>
            <a:ext cx="762000" cy="228600"/>
          </a:xfrm>
          <a:prstGeom prst="wedgeRectCallout">
            <a:avLst>
              <a:gd name="adj1" fmla="val -135232"/>
              <a:gd name="adj2" fmla="val 664766"/>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Nepal</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8" name="Rectangular Callout 37"/>
          <p:cNvSpPr/>
          <p:nvPr/>
        </p:nvSpPr>
        <p:spPr bwMode="auto">
          <a:xfrm>
            <a:off x="4343400" y="5715000"/>
            <a:ext cx="762000" cy="228600"/>
          </a:xfrm>
          <a:prstGeom prst="wedgeRectCallout">
            <a:avLst>
              <a:gd name="adj1" fmla="val 56777"/>
              <a:gd name="adj2" fmla="val -415787"/>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Kenya</a:t>
            </a:r>
            <a:endParaRPr kumimoji="0" lang="en-US" sz="1400" b="1" i="0" u="none" strike="noStrike" cap="none" normalizeH="0" baseline="0" dirty="0" smtClean="0">
              <a:ln>
                <a:noFill/>
              </a:ln>
              <a:solidFill>
                <a:srgbClr val="3912C8"/>
              </a:solidFill>
              <a:effectLst/>
              <a:latin typeface="Tahoma" pitchFamily="34" charset="0"/>
            </a:endParaRPr>
          </a:p>
        </p:txBody>
      </p:sp>
      <p:sp>
        <p:nvSpPr>
          <p:cNvPr id="39" name="Rectangular Callout 38"/>
          <p:cNvSpPr/>
          <p:nvPr/>
        </p:nvSpPr>
        <p:spPr bwMode="auto">
          <a:xfrm>
            <a:off x="3962400" y="5257800"/>
            <a:ext cx="838200" cy="228600"/>
          </a:xfrm>
          <a:prstGeom prst="wedgeRectCallout">
            <a:avLst>
              <a:gd name="adj1" fmla="val -6784"/>
              <a:gd name="adj2" fmla="val -363009"/>
            </a:avLst>
          </a:prstGeom>
          <a:solidFill>
            <a:schemeClr val="accent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pPr>
            <a:r>
              <a:rPr lang="en-US" sz="1400" b="1" dirty="0" smtClean="0">
                <a:solidFill>
                  <a:srgbClr val="3912C8"/>
                </a:solidFill>
                <a:latin typeface="Tahoma" pitchFamily="34" charset="0"/>
              </a:rPr>
              <a:t>Nigeria</a:t>
            </a:r>
            <a:endParaRPr kumimoji="0" lang="en-US" sz="1400" b="1" i="0" u="none" strike="noStrike" cap="none" normalizeH="0" baseline="0" dirty="0" smtClean="0">
              <a:ln>
                <a:noFill/>
              </a:ln>
              <a:solidFill>
                <a:srgbClr val="3912C8"/>
              </a:solidFill>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4802" name="Picture 2" descr="http://farm9.staticflickr.com/8337/8185528489_4f656f0ad6_h.jpg"/>
          <p:cNvPicPr>
            <a:picLocks noChangeAspect="1" noChangeArrowheads="1"/>
          </p:cNvPicPr>
          <p:nvPr/>
        </p:nvPicPr>
        <p:blipFill>
          <a:blip r:embed="rId3" cstate="print"/>
          <a:srcRect/>
          <a:stretch>
            <a:fillRect/>
          </a:stretch>
        </p:blipFill>
        <p:spPr bwMode="auto">
          <a:xfrm>
            <a:off x="1" y="894270"/>
            <a:ext cx="3762445" cy="3993664"/>
          </a:xfrm>
          <a:prstGeom prst="rect">
            <a:avLst/>
          </a:prstGeom>
          <a:noFill/>
        </p:spPr>
      </p:pic>
      <p:sp>
        <p:nvSpPr>
          <p:cNvPr id="244789" name="Rectangle 518"/>
          <p:cNvSpPr>
            <a:spLocks noChangeArrowheads="1"/>
          </p:cNvSpPr>
          <p:nvPr/>
        </p:nvSpPr>
        <p:spPr bwMode="auto">
          <a:xfrm>
            <a:off x="3916065" y="902825"/>
            <a:ext cx="5989936" cy="2745030"/>
          </a:xfrm>
          <a:prstGeom prst="rect">
            <a:avLst/>
          </a:prstGeom>
          <a:solidFill>
            <a:srgbClr val="F7FBFF"/>
          </a:solidFill>
          <a:ln w="25400">
            <a:solidFill>
              <a:srgbClr val="000066"/>
            </a:solidFill>
            <a:miter lim="800000"/>
            <a:headEnd/>
            <a:tailEnd/>
          </a:ln>
        </p:spPr>
        <p:txBody>
          <a:bodyPr lIns="0" tIns="46038" rIns="0" bIns="46038"/>
          <a:lstStyle/>
          <a:p>
            <a:pPr marL="233363" indent="-176213" fontAlgn="base">
              <a:lnSpc>
                <a:spcPct val="90000"/>
              </a:lnSpc>
              <a:spcBef>
                <a:spcPct val="0"/>
              </a:spcBef>
              <a:spcAft>
                <a:spcPts val="200"/>
              </a:spcAft>
              <a:buClr>
                <a:srgbClr val="800000"/>
              </a:buClr>
              <a:buSzPct val="110000"/>
              <a:buFont typeface="Wingdings" pitchFamily="2" charset="2"/>
              <a:buChar char="§"/>
            </a:pPr>
            <a:r>
              <a:rPr lang="en-US" sz="2200" b="1" dirty="0">
                <a:solidFill>
                  <a:srgbClr val="000066"/>
                </a:solidFill>
                <a:cs typeface="Arial" pitchFamily="34" charset="0"/>
              </a:rPr>
              <a:t> </a:t>
            </a:r>
            <a:r>
              <a:rPr lang="en-US" sz="1900" b="1" dirty="0">
                <a:solidFill>
                  <a:srgbClr val="000066"/>
                </a:solidFill>
                <a:cs typeface="Arial" pitchFamily="34" charset="0"/>
              </a:rPr>
              <a:t>Undersea cables continue to arrive at both </a:t>
            </a:r>
            <a:br>
              <a:rPr lang="en-US" sz="1900" b="1" dirty="0">
                <a:solidFill>
                  <a:srgbClr val="000066"/>
                </a:solidFill>
                <a:cs typeface="Arial" pitchFamily="34" charset="0"/>
              </a:rPr>
            </a:br>
            <a:r>
              <a:rPr lang="en-US" sz="1900" b="1" dirty="0">
                <a:solidFill>
                  <a:srgbClr val="000066"/>
                </a:solidFill>
                <a:cs typeface="Arial" pitchFamily="34" charset="0"/>
              </a:rPr>
              <a:t> African coasts (since 2009); </a:t>
            </a:r>
            <a:r>
              <a:rPr lang="en-US" sz="1600" b="1" dirty="0">
                <a:solidFill>
                  <a:srgbClr val="000066"/>
                </a:solidFill>
                <a:cs typeface="Arial" pitchFamily="34" charset="0"/>
              </a:rPr>
              <a:t>1000X Potential capacity</a:t>
            </a:r>
            <a:endParaRPr lang="en-US" sz="1900" b="1" dirty="0">
              <a:solidFill>
                <a:srgbClr val="000066"/>
              </a:solidFill>
              <a:cs typeface="Arial" pitchFamily="34" charset="0"/>
            </a:endParaRPr>
          </a:p>
          <a:p>
            <a:pPr marL="233363" indent="-176213" fontAlgn="base">
              <a:lnSpc>
                <a:spcPct val="90000"/>
              </a:lnSpc>
              <a:spcBef>
                <a:spcPct val="0"/>
              </a:spcBef>
              <a:spcAft>
                <a:spcPts val="200"/>
              </a:spcAft>
              <a:buClr>
                <a:srgbClr val="800000"/>
              </a:buClr>
              <a:buSzPct val="110000"/>
              <a:buFont typeface="Wingdings" pitchFamily="2" charset="2"/>
              <a:buChar char="§"/>
            </a:pPr>
            <a:r>
              <a:rPr lang="en-US" sz="1900" b="1" dirty="0">
                <a:solidFill>
                  <a:srgbClr val="000066"/>
                </a:solidFill>
                <a:cs typeface="Arial" pitchFamily="34" charset="0"/>
              </a:rPr>
              <a:t> To multi-Terabits/sec; 10X more by 2014 </a:t>
            </a:r>
          </a:p>
          <a:p>
            <a:pPr marL="233363" indent="-176213" fontAlgn="base">
              <a:lnSpc>
                <a:spcPct val="90000"/>
              </a:lnSpc>
              <a:spcBef>
                <a:spcPct val="0"/>
              </a:spcBef>
              <a:spcAft>
                <a:spcPts val="200"/>
              </a:spcAft>
              <a:buClr>
                <a:srgbClr val="800000"/>
              </a:buClr>
              <a:buSzPct val="110000"/>
              <a:buFont typeface="Wingdings" pitchFamily="2" charset="2"/>
              <a:buChar char="§"/>
            </a:pPr>
            <a:r>
              <a:rPr lang="en-US" sz="1900" b="1" dirty="0">
                <a:solidFill>
                  <a:srgbClr val="000066"/>
                </a:solidFill>
                <a:cs typeface="Arial" pitchFamily="34" charset="0"/>
              </a:rPr>
              <a:t> </a:t>
            </a:r>
            <a:r>
              <a:rPr lang="en-US" sz="1900" b="1" dirty="0" err="1">
                <a:solidFill>
                  <a:srgbClr val="000066"/>
                </a:solidFill>
                <a:cs typeface="Arial" pitchFamily="34" charset="0"/>
              </a:rPr>
              <a:t>Seacom</a:t>
            </a:r>
            <a:r>
              <a:rPr lang="en-US" sz="1900" b="1" dirty="0">
                <a:solidFill>
                  <a:srgbClr val="000066"/>
                </a:solidFill>
                <a:cs typeface="Arial" pitchFamily="34" charset="0"/>
              </a:rPr>
              <a:t>, </a:t>
            </a:r>
            <a:r>
              <a:rPr lang="en-US" sz="1900" b="1" dirty="0" err="1">
                <a:solidFill>
                  <a:srgbClr val="000066"/>
                </a:solidFill>
                <a:cs typeface="Arial" pitchFamily="34" charset="0"/>
              </a:rPr>
              <a:t>EASSy</a:t>
            </a:r>
            <a:r>
              <a:rPr lang="en-US" sz="1900" b="1" dirty="0">
                <a:solidFill>
                  <a:srgbClr val="000066"/>
                </a:solidFill>
                <a:cs typeface="Arial" pitchFamily="34" charset="0"/>
              </a:rPr>
              <a:t>, TEAMS, Lion, Lion2,   </a:t>
            </a:r>
            <a:br>
              <a:rPr lang="en-US" sz="1900" b="1" dirty="0">
                <a:solidFill>
                  <a:srgbClr val="000066"/>
                </a:solidFill>
                <a:cs typeface="Arial" pitchFamily="34" charset="0"/>
              </a:rPr>
            </a:br>
            <a:r>
              <a:rPr lang="en-US" sz="1900" b="1" dirty="0">
                <a:solidFill>
                  <a:srgbClr val="000066"/>
                </a:solidFill>
                <a:cs typeface="Arial" pitchFamily="34" charset="0"/>
              </a:rPr>
              <a:t> </a:t>
            </a:r>
            <a:r>
              <a:rPr lang="en-US" sz="1900" b="1" dirty="0" err="1">
                <a:solidFill>
                  <a:srgbClr val="000066"/>
                </a:solidFill>
                <a:cs typeface="Arial" pitchFamily="34" charset="0"/>
              </a:rPr>
              <a:t>MainOne</a:t>
            </a:r>
            <a:r>
              <a:rPr lang="en-US" sz="1900" b="1" dirty="0">
                <a:solidFill>
                  <a:srgbClr val="000066"/>
                </a:solidFill>
                <a:cs typeface="Arial" pitchFamily="34" charset="0"/>
              </a:rPr>
              <a:t>, GLO1, WACS </a:t>
            </a:r>
            <a:r>
              <a:rPr lang="en-US" sz="1900" b="1" i="1" dirty="0">
                <a:solidFill>
                  <a:srgbClr val="0000CC"/>
                </a:solidFill>
                <a:cs typeface="Arial" pitchFamily="34" charset="0"/>
              </a:rPr>
              <a:t>in production</a:t>
            </a:r>
          </a:p>
          <a:p>
            <a:pPr marL="690563" lvl="2" indent="-176213" fontAlgn="base">
              <a:lnSpc>
                <a:spcPct val="90000"/>
              </a:lnSpc>
              <a:spcBef>
                <a:spcPct val="0"/>
              </a:spcBef>
              <a:spcAft>
                <a:spcPts val="200"/>
              </a:spcAft>
              <a:buClr>
                <a:srgbClr val="800000"/>
              </a:buClr>
              <a:buSzPct val="110000"/>
              <a:buFont typeface="Wingdings" pitchFamily="2" charset="2"/>
              <a:buChar char="§"/>
            </a:pPr>
            <a:r>
              <a:rPr lang="en-US" sz="1900" b="1" i="1" dirty="0">
                <a:solidFill>
                  <a:srgbClr val="0000CC"/>
                </a:solidFill>
                <a:cs typeface="Arial" pitchFamily="34" charset="0"/>
              </a:rPr>
              <a:t>+ ACE, BRICS, </a:t>
            </a:r>
            <a:r>
              <a:rPr lang="en-US" sz="1900" b="1" i="1" dirty="0" err="1">
                <a:solidFill>
                  <a:srgbClr val="0000CC"/>
                </a:solidFill>
                <a:cs typeface="Arial" pitchFamily="34" charset="0"/>
              </a:rPr>
              <a:t>SAex</a:t>
            </a:r>
            <a:r>
              <a:rPr lang="en-US" sz="1900" b="1" i="1" dirty="0">
                <a:solidFill>
                  <a:srgbClr val="0000CC"/>
                </a:solidFill>
                <a:cs typeface="Arial" pitchFamily="34" charset="0"/>
              </a:rPr>
              <a:t>, WASACE, SACS by 2014</a:t>
            </a:r>
          </a:p>
          <a:p>
            <a:pPr marL="233363" indent="-176213" fontAlgn="base">
              <a:lnSpc>
                <a:spcPct val="90000"/>
              </a:lnSpc>
              <a:spcBef>
                <a:spcPct val="0"/>
              </a:spcBef>
              <a:spcAft>
                <a:spcPts val="200"/>
              </a:spcAft>
              <a:buClr>
                <a:srgbClr val="800000"/>
              </a:buClr>
              <a:buSzPct val="110000"/>
              <a:buFont typeface="Wingdings" pitchFamily="2" charset="2"/>
              <a:buChar char="§"/>
            </a:pPr>
            <a:r>
              <a:rPr lang="en-US" sz="1900" b="1" dirty="0">
                <a:solidFill>
                  <a:srgbClr val="000066"/>
                </a:solidFill>
                <a:cs typeface="Arial" pitchFamily="34" charset="0"/>
              </a:rPr>
              <a:t>Triggered by the 2010 World Cup.</a:t>
            </a:r>
          </a:p>
          <a:p>
            <a:pPr marL="233363" indent="-176213" fontAlgn="base">
              <a:lnSpc>
                <a:spcPct val="90000"/>
              </a:lnSpc>
              <a:spcBef>
                <a:spcPct val="0"/>
              </a:spcBef>
              <a:spcAft>
                <a:spcPts val="200"/>
              </a:spcAft>
              <a:buClr>
                <a:srgbClr val="800000"/>
              </a:buClr>
              <a:buSzPct val="110000"/>
              <a:buFont typeface="Wingdings" pitchFamily="2" charset="2"/>
              <a:buChar char="§"/>
            </a:pPr>
            <a:r>
              <a:rPr lang="en-US" sz="1900" b="1" dirty="0">
                <a:solidFill>
                  <a:srgbClr val="000066"/>
                </a:solidFill>
                <a:cs typeface="Arial" pitchFamily="34" charset="0"/>
              </a:rPr>
              <a:t> Connections to the African interior </a:t>
            </a:r>
            <a:r>
              <a:rPr lang="en-US" sz="1900" b="1" i="1" dirty="0">
                <a:solidFill>
                  <a:srgbClr val="0000CC"/>
                </a:solidFill>
                <a:cs typeface="Arial" pitchFamily="34" charset="0"/>
              </a:rPr>
              <a:t>spreading</a:t>
            </a:r>
          </a:p>
          <a:p>
            <a:pPr marL="233363" indent="-176213" fontAlgn="base">
              <a:lnSpc>
                <a:spcPct val="90000"/>
              </a:lnSpc>
              <a:spcBef>
                <a:spcPct val="0"/>
              </a:spcBef>
              <a:spcAft>
                <a:spcPts val="200"/>
              </a:spcAft>
              <a:buClr>
                <a:srgbClr val="800000"/>
              </a:buClr>
              <a:buSzPct val="110000"/>
              <a:buFont typeface="Wingdings" pitchFamily="2" charset="2"/>
              <a:buChar char="§"/>
            </a:pPr>
            <a:r>
              <a:rPr lang="en-US" sz="1900" b="1" dirty="0">
                <a:solidFill>
                  <a:srgbClr val="000066"/>
                </a:solidFill>
                <a:cs typeface="Arial" pitchFamily="34" charset="0"/>
              </a:rPr>
              <a:t>Plus new Mediterranean Cables to </a:t>
            </a:r>
            <a:r>
              <a:rPr lang="en-US" sz="1900" b="1" dirty="0" err="1">
                <a:solidFill>
                  <a:srgbClr val="000066"/>
                </a:solidFill>
                <a:cs typeface="Arial" pitchFamily="34" charset="0"/>
              </a:rPr>
              <a:t>Mideast+Gulf</a:t>
            </a:r>
            <a:r>
              <a:rPr lang="en-US" sz="1900" b="1" dirty="0">
                <a:solidFill>
                  <a:srgbClr val="000066"/>
                </a:solidFill>
                <a:cs typeface="Arial" pitchFamily="34" charset="0"/>
              </a:rPr>
              <a:t> </a:t>
            </a:r>
          </a:p>
        </p:txBody>
      </p:sp>
      <p:sp>
        <p:nvSpPr>
          <p:cNvPr id="9" name="Text Box 4"/>
          <p:cNvSpPr txBox="1">
            <a:spLocks noChangeArrowheads="1"/>
          </p:cNvSpPr>
          <p:nvPr/>
        </p:nvSpPr>
        <p:spPr bwMode="auto">
          <a:xfrm>
            <a:off x="1342960" y="3"/>
            <a:ext cx="8563069" cy="978729"/>
          </a:xfrm>
          <a:prstGeom prst="rect">
            <a:avLst/>
          </a:prstGeom>
          <a:solidFill>
            <a:srgbClr val="000066"/>
          </a:solidFill>
          <a:ln w="22225">
            <a:solidFill>
              <a:srgbClr val="FFFF00"/>
            </a:solidFill>
            <a:miter lim="800000"/>
            <a:headEnd/>
            <a:tailEnd/>
          </a:ln>
        </p:spPr>
        <p:txBody>
          <a:bodyPr wrap="square">
            <a:spAutoFit/>
          </a:bodyPr>
          <a:lstStyle/>
          <a:p>
            <a:pPr algn="ctr" eaLnBrk="0" fontAlgn="base" hangingPunct="0">
              <a:lnSpc>
                <a:spcPct val="90000"/>
              </a:lnSpc>
              <a:spcBef>
                <a:spcPct val="10000"/>
              </a:spcBef>
              <a:spcAft>
                <a:spcPct val="0"/>
              </a:spcAft>
              <a:buClr>
                <a:srgbClr val="D90040"/>
              </a:buClr>
              <a:buSzPct val="80000"/>
              <a:buFont typeface="Wingdings" pitchFamily="-109" charset="2"/>
              <a:buNone/>
              <a:defRPr/>
            </a:pPr>
            <a:r>
              <a:rPr lang="en-US" sz="3200" b="1" kern="0" dirty="0">
                <a:solidFill>
                  <a:srgbClr val="FFFFFF"/>
                </a:solidFill>
                <a:cs typeface="Arial" charset="0"/>
              </a:rPr>
              <a:t>New African Undersea Cables </a:t>
            </a:r>
            <a:br>
              <a:rPr lang="en-US" sz="3200" b="1" kern="0" dirty="0">
                <a:solidFill>
                  <a:srgbClr val="FFFFFF"/>
                </a:solidFill>
                <a:cs typeface="Arial" charset="0"/>
              </a:rPr>
            </a:br>
            <a:r>
              <a:rPr lang="en-US" sz="3200" b="1" kern="0" dirty="0">
                <a:solidFill>
                  <a:srgbClr val="FFFFFF"/>
                </a:solidFill>
                <a:cs typeface="Arial" charset="0"/>
              </a:rPr>
              <a:t>to Europe, India, Middle East</a:t>
            </a:r>
            <a:endParaRPr lang="en-US" sz="3200" b="1" dirty="0">
              <a:solidFill>
                <a:srgbClr val="FFFFFF"/>
              </a:solidFill>
              <a:latin typeface="Verdana" pitchFamily="34" charset="0"/>
              <a:cs typeface="Arial" charset="0"/>
            </a:endParaRPr>
          </a:p>
        </p:txBody>
      </p:sp>
      <p:sp>
        <p:nvSpPr>
          <p:cNvPr id="244793" name="Rectangle 7"/>
          <p:cNvSpPr>
            <a:spLocks noChangeArrowheads="1"/>
          </p:cNvSpPr>
          <p:nvPr/>
        </p:nvSpPr>
        <p:spPr bwMode="auto">
          <a:xfrm>
            <a:off x="0" y="4724400"/>
            <a:ext cx="4495800" cy="304800"/>
          </a:xfrm>
          <a:prstGeom prst="rect">
            <a:avLst/>
          </a:prstGeom>
          <a:noFill/>
          <a:ln w="19050" algn="ctr">
            <a:solidFill>
              <a:schemeClr val="bg1"/>
            </a:solidFill>
            <a:round/>
            <a:headEnd/>
            <a:tailEnd/>
          </a:ln>
        </p:spPr>
        <p:txBody>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cs typeface="Arial" pitchFamily="34" charset="0"/>
            </a:endParaRPr>
          </a:p>
        </p:txBody>
      </p:sp>
      <p:sp>
        <p:nvSpPr>
          <p:cNvPr id="244794" name="Rectangle 10"/>
          <p:cNvSpPr>
            <a:spLocks noChangeArrowheads="1"/>
          </p:cNvSpPr>
          <p:nvPr/>
        </p:nvSpPr>
        <p:spPr bwMode="auto">
          <a:xfrm>
            <a:off x="5978525" y="4735513"/>
            <a:ext cx="1295400" cy="304800"/>
          </a:xfrm>
          <a:prstGeom prst="rect">
            <a:avLst/>
          </a:prstGeom>
          <a:noFill/>
          <a:ln w="19050" algn="ctr">
            <a:solidFill>
              <a:schemeClr val="bg1"/>
            </a:solidFill>
            <a:round/>
            <a:headEnd/>
            <a:tailEnd/>
          </a:ln>
        </p:spPr>
        <p:txBody>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cs typeface="Arial" pitchFamily="34" charset="0"/>
            </a:endParaRPr>
          </a:p>
        </p:txBody>
      </p:sp>
      <p:graphicFrame>
        <p:nvGraphicFramePr>
          <p:cNvPr id="4599300" name="Group 516"/>
          <p:cNvGraphicFramePr>
            <a:graphicFrameLocks noGrp="1"/>
          </p:cNvGraphicFramePr>
          <p:nvPr>
            <p:ph idx="1"/>
            <p:extLst>
              <p:ext uri="{D42A27DB-BD31-4B8C-83A1-F6EECF244321}">
                <p14:modId xmlns:p14="http://schemas.microsoft.com/office/powerpoint/2010/main" val="3817760740"/>
              </p:ext>
            </p:extLst>
          </p:nvPr>
        </p:nvGraphicFramePr>
        <p:xfrm>
          <a:off x="30" y="4595720"/>
          <a:ext cx="9906001" cy="2251459"/>
        </p:xfrm>
        <a:graphic>
          <a:graphicData uri="http://schemas.openxmlformats.org/drawingml/2006/table">
            <a:tbl>
              <a:tblPr/>
              <a:tblGrid>
                <a:gridCol w="1065189"/>
                <a:gridCol w="905248"/>
                <a:gridCol w="985674"/>
                <a:gridCol w="1075169"/>
                <a:gridCol w="957845"/>
                <a:gridCol w="886415"/>
                <a:gridCol w="1007615"/>
                <a:gridCol w="950220"/>
                <a:gridCol w="1004564"/>
                <a:gridCol w="1068062"/>
              </a:tblGrid>
              <a:tr h="248691">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Seacom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EASSy</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TEAMs</a:t>
                      </a: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MainOne</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WACS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GLO1</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ACE</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SAex</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j-lt"/>
                          <a:ea typeface="Times New Roman" pitchFamily="18" charset="0"/>
                          <a:cs typeface="Arial" charset="0"/>
                        </a:rPr>
                        <a:t>WASACE</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BRICS</a:t>
                      </a: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r h="283794">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$ 650M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$ 265M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$ 130M</a:t>
                      </a: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$ 240 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$ 600M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$ 800 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$ 700M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endParaRPr lang="en-US" b="1" dirty="0">
                        <a:latin typeface="+mj-lt"/>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endParaRPr lang="en-US" b="1" dirty="0">
                        <a:latin typeface="+mj-lt"/>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endParaRPr lang="en-US" b="1" dirty="0">
                        <a:latin typeface="+mj-lt"/>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r h="398632">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13.7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10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4.5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kkm</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7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Times New Roman" pitchFamily="18" charset="0"/>
                          <a:cs typeface="Arial" charset="0"/>
                        </a:rPr>
                        <a:t>14 </a:t>
                      </a:r>
                      <a:r>
                        <a:rPr kumimoji="0" lang="en-US" sz="1800" b="1" i="0" u="none" strike="noStrike" cap="none" normalizeH="0" baseline="0" dirty="0" err="1" smtClean="0">
                          <a:ln>
                            <a:noFill/>
                          </a:ln>
                          <a:solidFill>
                            <a:srgbClr val="FFFF00"/>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rgbClr val="FFFF00"/>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9.5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14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kkm</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9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kkm</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9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kkm</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mj-lt"/>
                          <a:ea typeface="Times New Roman" pitchFamily="18" charset="0"/>
                          <a:cs typeface="Arial" charset="0"/>
                        </a:rPr>
                        <a:t>34 </a:t>
                      </a:r>
                      <a:r>
                        <a:rPr kumimoji="0" lang="en-US" sz="1800" b="1" i="0" u="none" strike="noStrike" cap="none" normalizeH="0" baseline="0" dirty="0" err="1" smtClean="0">
                          <a:ln>
                            <a:noFill/>
                          </a:ln>
                          <a:solidFill>
                            <a:srgbClr val="FFFF00"/>
                          </a:solidFill>
                          <a:effectLst/>
                          <a:latin typeface="+mj-lt"/>
                          <a:ea typeface="Times New Roman" pitchFamily="18" charset="0"/>
                          <a:cs typeface="Arial" charset="0"/>
                        </a:rPr>
                        <a:t>kkm</a:t>
                      </a:r>
                      <a:endParaRPr kumimoji="0" lang="en-US" sz="1800" b="1" i="0" u="none" strike="noStrike" cap="none" normalizeH="0" baseline="0" dirty="0" smtClean="0">
                        <a:ln>
                          <a:noFill/>
                        </a:ln>
                        <a:solidFill>
                          <a:srgbClr val="FFFF00"/>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r h="497382">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1.28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Times New Roman" pitchFamily="18" charset="0"/>
                          <a:cs typeface="Arial" charset="0"/>
                        </a:rPr>
                        <a:t>4.72 </a:t>
                      </a:r>
                      <a:r>
                        <a:rPr kumimoji="0" lang="en-US" sz="1800" b="1" i="0" u="none" strike="noStrike" cap="none" normalizeH="0" baseline="0" dirty="0" err="1" smtClean="0">
                          <a:ln>
                            <a:noFill/>
                          </a:ln>
                          <a:solidFill>
                            <a:srgbClr val="FFFF00"/>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rgbClr val="FFFF00"/>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1.28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Tbps</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1.92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3.84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2.5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5.12 </a:t>
                      </a:r>
                      <a:r>
                        <a:rPr kumimoji="0" lang="en-US" sz="1800" b="1" i="0" u="none" strike="noStrike" cap="none" normalizeH="0" baseline="0" dirty="0" err="1" smtClean="0">
                          <a:ln>
                            <a:noFill/>
                          </a:ln>
                          <a:solidFill>
                            <a:schemeClr val="bg1"/>
                          </a:solidFill>
                          <a:effectLst/>
                          <a:latin typeface="Arial" charset="0"/>
                          <a:ea typeface="Times New Roman" pitchFamily="18" charset="0"/>
                          <a:cs typeface="Arial" charset="0"/>
                        </a:rPr>
                        <a:t>Tbps</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mj-lt"/>
                          <a:ea typeface="Times New Roman" pitchFamily="18" charset="0"/>
                          <a:cs typeface="Arial" charset="0"/>
                        </a:rPr>
                        <a:t>12.8 </a:t>
                      </a:r>
                      <a:r>
                        <a:rPr kumimoji="0" lang="en-US" sz="1800" b="1" i="0" u="none" strike="noStrike" cap="none" normalizeH="0" baseline="0" dirty="0" err="1" smtClean="0">
                          <a:ln>
                            <a:noFill/>
                          </a:ln>
                          <a:solidFill>
                            <a:srgbClr val="FFFF00"/>
                          </a:solidFill>
                          <a:effectLst/>
                          <a:latin typeface="+mj-lt"/>
                          <a:ea typeface="Times New Roman" pitchFamily="18" charset="0"/>
                          <a:cs typeface="Arial" charset="0"/>
                        </a:rPr>
                        <a:t>Tbps</a:t>
                      </a:r>
                      <a:endParaRPr kumimoji="0" lang="en-US" sz="1800" b="1" i="0" u="none" strike="noStrike" cap="none" normalizeH="0" baseline="0" dirty="0" smtClean="0">
                        <a:ln>
                          <a:noFill/>
                        </a:ln>
                        <a:solidFill>
                          <a:srgbClr val="FFFF00"/>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mj-lt"/>
                          <a:ea typeface="Times New Roman" pitchFamily="18" charset="0"/>
                          <a:cs typeface="Arial" charset="0"/>
                        </a:rPr>
                        <a:t>40 </a:t>
                      </a:r>
                      <a:r>
                        <a:rPr kumimoji="0" lang="en-US" sz="1800" b="1" i="0" u="none" strike="noStrike" cap="none" normalizeH="0" baseline="0" dirty="0" err="1" smtClean="0">
                          <a:ln>
                            <a:noFill/>
                          </a:ln>
                          <a:solidFill>
                            <a:srgbClr val="FFFF00"/>
                          </a:solidFill>
                          <a:effectLst/>
                          <a:latin typeface="+mj-lt"/>
                          <a:ea typeface="Times New Roman" pitchFamily="18" charset="0"/>
                          <a:cs typeface="Arial" charset="0"/>
                        </a:rPr>
                        <a:t>Tbps</a:t>
                      </a:r>
                      <a:endParaRPr kumimoji="0" lang="en-US" sz="1800" b="1" i="0" u="none" strike="noStrike" cap="none" normalizeH="0" baseline="0" dirty="0" smtClean="0">
                        <a:ln>
                          <a:noFill/>
                        </a:ln>
                        <a:solidFill>
                          <a:srgbClr val="FFFF00"/>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12.8 </a:t>
                      </a:r>
                      <a:r>
                        <a:rPr kumimoji="0" lang="en-US" sz="1800" b="1" i="0" u="none" strike="noStrike" cap="none" normalizeH="0" baseline="0" dirty="0" err="1" smtClean="0">
                          <a:ln>
                            <a:noFill/>
                          </a:ln>
                          <a:solidFill>
                            <a:schemeClr val="bg1"/>
                          </a:solidFill>
                          <a:effectLst/>
                          <a:latin typeface="+mj-lt"/>
                          <a:ea typeface="Times New Roman" pitchFamily="18" charset="0"/>
                          <a:cs typeface="Arial" charset="0"/>
                        </a:rPr>
                        <a:t>Tbps</a:t>
                      </a:r>
                      <a:endParaRPr kumimoji="0" lang="en-US" sz="1800" b="1" i="0" u="none" strike="noStrike" cap="none" normalizeH="0" baseline="0" dirty="0" smtClean="0">
                        <a:ln>
                          <a:noFill/>
                        </a:ln>
                        <a:solidFill>
                          <a:schemeClr val="bg1"/>
                        </a:solidFill>
                        <a:effectLst/>
                        <a:latin typeface="+mj-lt"/>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r h="74607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ea typeface="Times New Roman" pitchFamily="18" charset="0"/>
                          <a:cs typeface="Arial" charset="0"/>
                        </a:rPr>
                        <a:t>Active </a:t>
                      </a:r>
                      <a:br>
                        <a:rPr kumimoji="0" lang="en-US" sz="1800" b="1" i="0" u="none" strike="noStrike" cap="none" normalizeH="0" baseline="0" dirty="0" smtClean="0">
                          <a:ln>
                            <a:noFill/>
                          </a:ln>
                          <a:solidFill>
                            <a:schemeClr val="bg1"/>
                          </a:solidFill>
                          <a:effectLst/>
                          <a:latin typeface="+mn-lt"/>
                          <a:ea typeface="Times New Roman" pitchFamily="18" charset="0"/>
                          <a:cs typeface="Arial" charset="0"/>
                        </a:rPr>
                      </a:br>
                      <a:r>
                        <a:rPr kumimoji="0" lang="en-US" sz="1800" b="1" i="0" u="none" strike="noStrike" cap="none" normalizeH="0" baseline="0" dirty="0" smtClean="0">
                          <a:ln>
                            <a:noFill/>
                          </a:ln>
                          <a:solidFill>
                            <a:schemeClr val="bg1"/>
                          </a:solidFill>
                          <a:effectLst/>
                          <a:latin typeface="+mn-lt"/>
                          <a:ea typeface="Times New Roman" pitchFamily="18" charset="0"/>
                          <a:cs typeface="Arial" charset="0"/>
                        </a:rPr>
                        <a:t>2009</a:t>
                      </a: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 Active</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2010</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ea typeface="Times New Roman" pitchFamily="18" charset="0"/>
                          <a:cs typeface="Arial" charset="0"/>
                        </a:rPr>
                        <a:t>Active 2009</a:t>
                      </a: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Active </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2010</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Active 2012</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Active</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2010</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2013</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r>
                        <a:rPr lang="en-US" dirty="0" smtClean="0"/>
                        <a:t> </a:t>
                      </a:r>
                      <a:r>
                        <a:rPr lang="en-US" b="1" dirty="0" smtClean="0">
                          <a:solidFill>
                            <a:schemeClr val="bg1"/>
                          </a:solidFill>
                        </a:rPr>
                        <a:t>Q2 2013</a:t>
                      </a:r>
                      <a:endParaRPr lang="en-US" b="1" dirty="0">
                        <a:solidFill>
                          <a:schemeClr val="bg1"/>
                        </a:solidFill>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r>
                        <a:rPr lang="en-US" b="1" dirty="0" smtClean="0">
                          <a:solidFill>
                            <a:schemeClr val="bg1"/>
                          </a:solidFill>
                        </a:rPr>
                        <a:t>   2014</a:t>
                      </a:r>
                      <a:endParaRPr lang="en-US" b="1" dirty="0">
                        <a:solidFill>
                          <a:schemeClr val="bg1"/>
                        </a:solidFill>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r>
                        <a:rPr lang="en-US" b="1" baseline="0" dirty="0" smtClean="0">
                          <a:solidFill>
                            <a:schemeClr val="bg1"/>
                          </a:solidFill>
                        </a:rPr>
                        <a:t>   2014 </a:t>
                      </a:r>
                      <a:endParaRPr lang="en-US" b="1" dirty="0">
                        <a:solidFill>
                          <a:schemeClr val="bg1"/>
                        </a:solidFill>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00CC"/>
                    </a:solidFill>
                  </a:tcPr>
                </a:tc>
              </a:tr>
            </a:tbl>
          </a:graphicData>
        </a:graphic>
      </p:graphicFrame>
      <p:sp>
        <p:nvSpPr>
          <p:cNvPr id="244790" name="Rectangle 519"/>
          <p:cNvSpPr>
            <a:spLocks noChangeArrowheads="1"/>
          </p:cNvSpPr>
          <p:nvPr/>
        </p:nvSpPr>
        <p:spPr bwMode="auto">
          <a:xfrm>
            <a:off x="3954473" y="3657600"/>
            <a:ext cx="5939655" cy="384175"/>
          </a:xfrm>
          <a:prstGeom prst="rect">
            <a:avLst/>
          </a:prstGeom>
          <a:solidFill>
            <a:srgbClr val="D1E8FF"/>
          </a:solidFill>
          <a:ln w="25400">
            <a:solidFill>
              <a:srgbClr val="000066"/>
            </a:solidFill>
            <a:miter lim="800000"/>
            <a:headEnd/>
            <a:tailEnd/>
          </a:ln>
        </p:spPr>
        <p:txBody>
          <a:bodyPr lIns="0" tIns="46038" rIns="0" bIns="46038"/>
          <a:lstStyle/>
          <a:p>
            <a:pPr marL="288925" indent="-228600" fontAlgn="base">
              <a:lnSpc>
                <a:spcPct val="95000"/>
              </a:lnSpc>
              <a:spcBef>
                <a:spcPct val="25000"/>
              </a:spcBef>
              <a:spcAft>
                <a:spcPct val="0"/>
              </a:spcAft>
              <a:buClr>
                <a:srgbClr val="800000"/>
              </a:buClr>
              <a:buSzPct val="110000"/>
              <a:buFont typeface="Wingdings 2" pitchFamily="18" charset="2"/>
              <a:buNone/>
            </a:pPr>
            <a:r>
              <a:rPr lang="en-US" b="1" dirty="0">
                <a:solidFill>
                  <a:srgbClr val="000066"/>
                </a:solidFill>
                <a:cs typeface="Arial" pitchFamily="34" charset="0"/>
              </a:rPr>
              <a:t> http://manypossibilities.net/african-undersea-cables</a:t>
            </a:r>
          </a:p>
        </p:txBody>
      </p:sp>
      <p:sp>
        <p:nvSpPr>
          <p:cNvPr id="244792" name="Rectangle 519"/>
          <p:cNvSpPr>
            <a:spLocks noChangeArrowheads="1"/>
          </p:cNvSpPr>
          <p:nvPr/>
        </p:nvSpPr>
        <p:spPr bwMode="auto">
          <a:xfrm>
            <a:off x="3954471" y="4038600"/>
            <a:ext cx="5951530" cy="542550"/>
          </a:xfrm>
          <a:prstGeom prst="rect">
            <a:avLst/>
          </a:prstGeom>
          <a:solidFill>
            <a:srgbClr val="D1E8FF"/>
          </a:solidFill>
          <a:ln w="34925">
            <a:solidFill>
              <a:srgbClr val="990000"/>
            </a:solidFill>
            <a:miter lim="800000"/>
            <a:headEnd/>
            <a:tailEnd/>
          </a:ln>
        </p:spPr>
        <p:txBody>
          <a:bodyPr lIns="0" tIns="46038" rIns="0" bIns="46038"/>
          <a:lstStyle/>
          <a:p>
            <a:pPr marL="288925" indent="-228600" fontAlgn="base">
              <a:lnSpc>
                <a:spcPct val="90000"/>
              </a:lnSpc>
              <a:spcBef>
                <a:spcPct val="25000"/>
              </a:spcBef>
              <a:spcAft>
                <a:spcPct val="0"/>
              </a:spcAft>
              <a:buClr>
                <a:srgbClr val="800000"/>
              </a:buClr>
              <a:buSzPct val="110000"/>
              <a:buFont typeface="Wingdings 2" pitchFamily="18" charset="2"/>
              <a:buNone/>
            </a:pPr>
            <a:r>
              <a:rPr lang="en-US" b="1" dirty="0">
                <a:solidFill>
                  <a:srgbClr val="000066"/>
                </a:solidFill>
                <a:cs typeface="Arial" pitchFamily="34" charset="0"/>
              </a:rPr>
              <a:t>More comprehensive map (with terrestrial fiber):</a:t>
            </a:r>
            <a:endParaRPr lang="en-US" sz="1400" b="1" dirty="0">
              <a:solidFill>
                <a:srgbClr val="000066"/>
              </a:solidFill>
              <a:cs typeface="Arial" pitchFamily="34" charset="0"/>
            </a:endParaRPr>
          </a:p>
          <a:p>
            <a:pPr marL="288925" indent="-228600" fontAlgn="base">
              <a:lnSpc>
                <a:spcPct val="90000"/>
              </a:lnSpc>
              <a:spcBef>
                <a:spcPct val="25000"/>
              </a:spcBef>
              <a:spcAft>
                <a:spcPct val="0"/>
              </a:spcAft>
              <a:buClr>
                <a:srgbClr val="800000"/>
              </a:buClr>
              <a:buSzPct val="110000"/>
              <a:buFont typeface="Wingdings 2" pitchFamily="18" charset="2"/>
              <a:buNone/>
            </a:pPr>
            <a:r>
              <a:rPr lang="en-US" sz="1200" b="1" dirty="0">
                <a:solidFill>
                  <a:srgbClr val="000066"/>
                </a:solidFill>
                <a:cs typeface="Arial" pitchFamily="34" charset="0"/>
              </a:rPr>
              <a:t>http://www.ubuntunet.net/sites/ubuntunet.net/files/Intra-Africa_Fibre_Map_v6.pdf</a:t>
            </a:r>
          </a:p>
        </p:txBody>
      </p:sp>
      <p:pic>
        <p:nvPicPr>
          <p:cNvPr id="2124804" name="Picture 4" descr="http://farm9.staticflickr.com/8477/8185423437_604a9f3eb3_b.jpg"/>
          <p:cNvPicPr>
            <a:picLocks noChangeAspect="1" noChangeArrowheads="1"/>
          </p:cNvPicPr>
          <p:nvPr/>
        </p:nvPicPr>
        <p:blipFill>
          <a:blip r:embed="rId4" cstate="print"/>
          <a:srcRect b="1253"/>
          <a:stretch>
            <a:fillRect/>
          </a:stretch>
        </p:blipFill>
        <p:spPr bwMode="auto">
          <a:xfrm>
            <a:off x="0" y="971080"/>
            <a:ext cx="3954470" cy="3648476"/>
          </a:xfrm>
          <a:prstGeom prst="rect">
            <a:avLst/>
          </a:prstGeom>
          <a:noFill/>
        </p:spPr>
      </p:pic>
      <p:sp>
        <p:nvSpPr>
          <p:cNvPr id="12" name="Text Box 4"/>
          <p:cNvSpPr txBox="1">
            <a:spLocks noChangeArrowheads="1"/>
          </p:cNvSpPr>
          <p:nvPr/>
        </p:nvSpPr>
        <p:spPr bwMode="auto">
          <a:xfrm>
            <a:off x="1726983" y="971136"/>
            <a:ext cx="1228959" cy="706347"/>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1400" b="1" kern="0" dirty="0">
                <a:solidFill>
                  <a:srgbClr val="FFFFFF"/>
                </a:solidFill>
                <a:cs typeface="Arial" charset="0"/>
              </a:rPr>
              <a:t>New Cables </a:t>
            </a:r>
            <a:br>
              <a:rPr lang="en-US" sz="1400" b="1" kern="0" dirty="0">
                <a:solidFill>
                  <a:srgbClr val="FFFFFF"/>
                </a:solidFill>
                <a:cs typeface="Arial" charset="0"/>
              </a:rPr>
            </a:br>
            <a:r>
              <a:rPr lang="en-US" sz="1400" b="1" kern="0" dirty="0">
                <a:solidFill>
                  <a:srgbClr val="FFFFFF"/>
                </a:solidFill>
                <a:cs typeface="Arial" charset="0"/>
              </a:rPr>
              <a:t>to Mid East </a:t>
            </a:r>
            <a:br>
              <a:rPr lang="en-US" sz="1400" b="1" kern="0" dirty="0">
                <a:solidFill>
                  <a:srgbClr val="FFFFFF"/>
                </a:solidFill>
                <a:cs typeface="Arial" charset="0"/>
              </a:rPr>
            </a:br>
            <a:r>
              <a:rPr lang="en-US" sz="1400" b="1" kern="0" dirty="0">
                <a:solidFill>
                  <a:srgbClr val="FFFFFF"/>
                </a:solidFill>
                <a:cs typeface="Arial" charset="0"/>
              </a:rPr>
              <a:t>+ South Asia</a:t>
            </a:r>
            <a:endParaRPr lang="en-US" sz="1200" b="1" dirty="0">
              <a:solidFill>
                <a:srgbClr val="FFFFFF"/>
              </a:solidFill>
              <a:latin typeface="Verdana" pitchFamily="34"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4" descr="slacseal"/>
          <p:cNvPicPr>
            <a:picLocks noChangeAspect="1" noChangeArrowheads="1"/>
          </p:cNvPicPr>
          <p:nvPr/>
        </p:nvPicPr>
        <p:blipFill>
          <a:blip r:embed="rId3" cstate="print"/>
          <a:srcRect/>
          <a:stretch>
            <a:fillRect/>
          </a:stretch>
        </p:blipFill>
        <p:spPr bwMode="auto">
          <a:xfrm>
            <a:off x="8686830" y="27044"/>
            <a:ext cx="1127125" cy="1089025"/>
          </a:xfrm>
          <a:prstGeom prst="rect">
            <a:avLst/>
          </a:prstGeom>
          <a:noFill/>
          <a:ln w="9525">
            <a:noFill/>
            <a:miter lim="800000"/>
            <a:headEnd/>
            <a:tailEnd/>
          </a:ln>
        </p:spPr>
      </p:pic>
      <p:pic>
        <p:nvPicPr>
          <p:cNvPr id="443395" name="Picture 5" descr="pinger"/>
          <p:cNvPicPr>
            <a:picLocks noChangeAspect="1" noChangeArrowheads="1"/>
          </p:cNvPicPr>
          <p:nvPr/>
        </p:nvPicPr>
        <p:blipFill>
          <a:blip r:embed="rId4" cstate="print"/>
          <a:srcRect/>
          <a:stretch>
            <a:fillRect/>
          </a:stretch>
        </p:blipFill>
        <p:spPr bwMode="auto">
          <a:xfrm>
            <a:off x="76200" y="104775"/>
            <a:ext cx="1403350" cy="865188"/>
          </a:xfrm>
          <a:prstGeom prst="rect">
            <a:avLst/>
          </a:prstGeom>
          <a:noFill/>
          <a:ln w="9525">
            <a:noFill/>
            <a:miter lim="800000"/>
            <a:headEnd/>
            <a:tailEnd/>
          </a:ln>
        </p:spPr>
      </p:pic>
      <p:sp>
        <p:nvSpPr>
          <p:cNvPr id="443397" name="Rectangle 17"/>
          <p:cNvSpPr>
            <a:spLocks noGrp="1" noChangeArrowheads="1"/>
          </p:cNvSpPr>
          <p:nvPr>
            <p:ph type="body" idx="1"/>
          </p:nvPr>
        </p:nvSpPr>
        <p:spPr>
          <a:xfrm>
            <a:off x="76199" y="1201739"/>
            <a:ext cx="2879741" cy="5513387"/>
          </a:xfrm>
          <a:solidFill>
            <a:srgbClr val="000066"/>
          </a:solidFill>
          <a:ln w="25400">
            <a:solidFill>
              <a:srgbClr val="FFCC00"/>
            </a:solidFill>
          </a:ln>
        </p:spPr>
        <p:txBody>
          <a:bodyPr lIns="0" tIns="46038" rIns="0" bIns="46038"/>
          <a:lstStyle/>
          <a:p>
            <a:pPr marL="228600" indent="-228600" algn="ctr" eaLnBrk="1" hangingPunct="1">
              <a:lnSpc>
                <a:spcPct val="93000"/>
              </a:lnSpc>
              <a:buClr>
                <a:srgbClr val="000066"/>
              </a:buClr>
              <a:buFont typeface="Wingdings 2" pitchFamily="18" charset="2"/>
              <a:buNone/>
            </a:pPr>
            <a:r>
              <a:rPr lang="en-US" sz="2200" b="1" u="sng" dirty="0" smtClean="0">
                <a:solidFill>
                  <a:srgbClr val="FFCC00"/>
                </a:solidFill>
              </a:rPr>
              <a:t>UNDP HDI:</a:t>
            </a:r>
          </a:p>
          <a:p>
            <a:pPr marL="228600" indent="-228600" eaLnBrk="1" hangingPunct="1">
              <a:lnSpc>
                <a:spcPct val="93000"/>
              </a:lnSpc>
              <a:spcBef>
                <a:spcPct val="25000"/>
              </a:spcBef>
              <a:buSzPct val="110000"/>
              <a:buFont typeface="Wingdings 2" pitchFamily="18" charset="2"/>
              <a:buChar char="®"/>
            </a:pPr>
            <a:r>
              <a:rPr lang="en-US" sz="2100" b="1" dirty="0" smtClean="0">
                <a:solidFill>
                  <a:schemeClr val="bg1"/>
                </a:solidFill>
              </a:rPr>
              <a:t>A long and healthy life, as measured </a:t>
            </a:r>
            <a:br>
              <a:rPr lang="en-US" sz="2100" b="1" dirty="0" smtClean="0">
                <a:solidFill>
                  <a:schemeClr val="bg1"/>
                </a:solidFill>
              </a:rPr>
            </a:br>
            <a:r>
              <a:rPr lang="en-US" sz="2100" b="1" dirty="0" smtClean="0">
                <a:solidFill>
                  <a:schemeClr val="bg1"/>
                </a:solidFill>
              </a:rPr>
              <a:t>by life expectancy </a:t>
            </a:r>
            <a:br>
              <a:rPr lang="en-US" sz="2100" b="1" dirty="0" smtClean="0">
                <a:solidFill>
                  <a:schemeClr val="bg1"/>
                </a:solidFill>
              </a:rPr>
            </a:br>
            <a:r>
              <a:rPr lang="en-US" sz="2100" b="1" dirty="0" smtClean="0">
                <a:solidFill>
                  <a:schemeClr val="bg1"/>
                </a:solidFill>
              </a:rPr>
              <a:t>at birth</a:t>
            </a:r>
            <a:endParaRPr lang="en-US" altLang="ko-KR" sz="2100" b="1" dirty="0" smtClean="0">
              <a:solidFill>
                <a:schemeClr val="bg1"/>
              </a:solidFill>
              <a:ea typeface="Gulim" pitchFamily="34" charset="-127"/>
            </a:endParaRPr>
          </a:p>
          <a:p>
            <a:pPr marL="228600" indent="-228600" eaLnBrk="1" hangingPunct="1">
              <a:lnSpc>
                <a:spcPct val="93000"/>
              </a:lnSpc>
              <a:spcBef>
                <a:spcPct val="25000"/>
              </a:spcBef>
              <a:buSzPct val="110000"/>
              <a:buFont typeface="Wingdings 2" pitchFamily="18" charset="2"/>
              <a:buChar char="®"/>
            </a:pPr>
            <a:r>
              <a:rPr lang="en-US" altLang="ko-KR" sz="2100" b="1" dirty="0" smtClean="0">
                <a:solidFill>
                  <a:schemeClr val="bg1"/>
                </a:solidFill>
                <a:ea typeface="Gulim" pitchFamily="34" charset="-127"/>
              </a:rPr>
              <a:t>Knowledge as measured by the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adult literacy rate (with 2/3 weight)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and the combined primary, secondary and tertiary growth enrollment ratio</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 (with 1/3 weight)</a:t>
            </a:r>
          </a:p>
          <a:p>
            <a:pPr marL="228600" indent="-228600" eaLnBrk="1" hangingPunct="1">
              <a:lnSpc>
                <a:spcPct val="93000"/>
              </a:lnSpc>
              <a:spcBef>
                <a:spcPct val="25000"/>
              </a:spcBef>
              <a:buSzPct val="110000"/>
              <a:buFont typeface="Wingdings 2" pitchFamily="18" charset="2"/>
              <a:buChar char="®"/>
            </a:pPr>
            <a:r>
              <a:rPr lang="en-US" altLang="ko-KR" sz="2100" b="1" dirty="0" smtClean="0">
                <a:solidFill>
                  <a:schemeClr val="bg1"/>
                </a:solidFill>
                <a:ea typeface="Gulim" pitchFamily="34" charset="-127"/>
              </a:rPr>
              <a:t>A decent standard </a:t>
            </a:r>
            <a:br>
              <a:rPr lang="en-US" altLang="ko-KR" sz="2100" b="1" dirty="0" smtClean="0">
                <a:solidFill>
                  <a:schemeClr val="bg1"/>
                </a:solidFill>
                <a:ea typeface="Gulim" pitchFamily="34" charset="-127"/>
              </a:rPr>
            </a:br>
            <a:r>
              <a:rPr lang="en-US" altLang="ko-KR" sz="2100" b="1" dirty="0" smtClean="0">
                <a:solidFill>
                  <a:schemeClr val="bg1"/>
                </a:solidFill>
                <a:ea typeface="Gulim" pitchFamily="34" charset="-127"/>
              </a:rPr>
              <a:t>of living, measured by GDP per capita</a:t>
            </a:r>
            <a:endParaRPr lang="en-US" sz="2100" b="1" i="1" dirty="0" smtClean="0">
              <a:solidFill>
                <a:schemeClr val="bg1"/>
              </a:solidFill>
            </a:endParaRPr>
          </a:p>
        </p:txBody>
      </p:sp>
      <p:sp>
        <p:nvSpPr>
          <p:cNvPr id="443398" name="Rectangle 3"/>
          <p:cNvSpPr>
            <a:spLocks noGrp="1" noChangeArrowheads="1"/>
          </p:cNvSpPr>
          <p:nvPr>
            <p:ph type="title"/>
          </p:nvPr>
        </p:nvSpPr>
        <p:spPr>
          <a:xfrm>
            <a:off x="0" y="0"/>
            <a:ext cx="9906000" cy="1143000"/>
          </a:xfrm>
        </p:spPr>
        <p:txBody>
          <a:bodyPr anchorCtr="1"/>
          <a:lstStyle/>
          <a:p>
            <a:pPr algn="l" eaLnBrk="1" hangingPunct="1"/>
            <a:endParaRPr lang="en-US" b="1" dirty="0" smtClean="0">
              <a:solidFill>
                <a:srgbClr val="800000"/>
              </a:solidFill>
            </a:endParaRPr>
          </a:p>
        </p:txBody>
      </p:sp>
      <p:pic>
        <p:nvPicPr>
          <p:cNvPr id="443399" name="Picture 32" descr="pinger"/>
          <p:cNvPicPr>
            <a:picLocks noChangeAspect="1" noChangeArrowheads="1"/>
          </p:cNvPicPr>
          <p:nvPr/>
        </p:nvPicPr>
        <p:blipFill>
          <a:blip r:embed="rId4" cstate="print"/>
          <a:srcRect/>
          <a:stretch>
            <a:fillRect/>
          </a:stretch>
        </p:blipFill>
        <p:spPr bwMode="auto">
          <a:xfrm>
            <a:off x="76200" y="104831"/>
            <a:ext cx="1727200" cy="1019175"/>
          </a:xfrm>
          <a:prstGeom prst="rect">
            <a:avLst/>
          </a:prstGeom>
          <a:solidFill>
            <a:schemeClr val="bg1"/>
          </a:solidFill>
          <a:ln w="9525">
            <a:noFill/>
            <a:miter lim="800000"/>
            <a:headEnd/>
            <a:tailEnd/>
          </a:ln>
        </p:spPr>
      </p:pic>
      <p:sp>
        <p:nvSpPr>
          <p:cNvPr id="443402" name="Rectangle 18"/>
          <p:cNvSpPr>
            <a:spLocks noChangeArrowheads="1"/>
          </p:cNvSpPr>
          <p:nvPr/>
        </p:nvSpPr>
        <p:spPr bwMode="auto">
          <a:xfrm>
            <a:off x="5759509" y="5312980"/>
            <a:ext cx="1881187" cy="247650"/>
          </a:xfrm>
          <a:prstGeom prst="rect">
            <a:avLst/>
          </a:prstGeom>
          <a:noFill/>
          <a:ln w="22225">
            <a:solidFill>
              <a:srgbClr val="800000"/>
            </a:solidFill>
            <a:miter lim="800000"/>
            <a:headEnd/>
            <a:tailEnd/>
          </a:ln>
        </p:spPr>
        <p:txBody>
          <a:bodyPr wrap="none" anchor="ctr"/>
          <a:lstStyle/>
          <a:p>
            <a:pPr algn="ctr" eaLnBrk="0" fontAlgn="base" hangingPunct="0">
              <a:lnSpc>
                <a:spcPct val="80000"/>
              </a:lnSpc>
              <a:spcBef>
                <a:spcPct val="50000"/>
              </a:spcBef>
              <a:spcAft>
                <a:spcPct val="0"/>
              </a:spcAft>
              <a:buClr>
                <a:srgbClr val="D90040"/>
              </a:buClr>
              <a:buSzPct val="80000"/>
              <a:buFont typeface="Wingdings" pitchFamily="-109" charset="2"/>
              <a:buNone/>
            </a:pPr>
            <a:endParaRPr lang="en-US" sz="2800" b="1">
              <a:solidFill>
                <a:srgbClr val="3912C8"/>
              </a:solidFill>
              <a:latin typeface="Tahoma" pitchFamily="34" charset="0"/>
            </a:endParaRPr>
          </a:p>
        </p:txBody>
      </p:sp>
      <p:pic>
        <p:nvPicPr>
          <p:cNvPr id="21" name="Picture 20" descr="C:\Users\amberzeb\Pictures\ICFA-report2012-images\HDI vs N-throughput.jpg"/>
          <p:cNvPicPr/>
          <p:nvPr/>
        </p:nvPicPr>
        <p:blipFill rotWithShape="1">
          <a:blip r:embed="rId5" cstate="print">
            <a:lum bright="-7000" contrast="22000"/>
          </a:blip>
          <a:srcRect l="14218" r="20940" b="32990"/>
          <a:stretch/>
        </p:blipFill>
        <p:spPr bwMode="auto">
          <a:xfrm>
            <a:off x="3071155" y="1431940"/>
            <a:ext cx="5683940" cy="4608600"/>
          </a:xfrm>
          <a:prstGeom prst="rect">
            <a:avLst/>
          </a:prstGeom>
          <a:noFill/>
          <a:ln w="9525">
            <a:noFill/>
            <a:miter lim="800000"/>
            <a:headEnd/>
            <a:tailEnd/>
          </a:ln>
        </p:spPr>
      </p:pic>
      <p:sp>
        <p:nvSpPr>
          <p:cNvPr id="443403" name="Text Box 21"/>
          <p:cNvSpPr txBox="1">
            <a:spLocks noChangeArrowheads="1"/>
          </p:cNvSpPr>
          <p:nvPr/>
        </p:nvSpPr>
        <p:spPr bwMode="auto">
          <a:xfrm rot="-5400000">
            <a:off x="2943329" y="4758505"/>
            <a:ext cx="42227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0.4</a:t>
            </a:r>
          </a:p>
        </p:txBody>
      </p:sp>
      <p:sp>
        <p:nvSpPr>
          <p:cNvPr id="443409" name="Text Box 27"/>
          <p:cNvSpPr txBox="1">
            <a:spLocks noChangeArrowheads="1"/>
          </p:cNvSpPr>
          <p:nvPr/>
        </p:nvSpPr>
        <p:spPr bwMode="auto">
          <a:xfrm rot="-5400000">
            <a:off x="2863161" y="3763428"/>
            <a:ext cx="492125"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0.6</a:t>
            </a:r>
          </a:p>
        </p:txBody>
      </p:sp>
      <p:sp>
        <p:nvSpPr>
          <p:cNvPr id="443410" name="Text Box 28"/>
          <p:cNvSpPr txBox="1">
            <a:spLocks noChangeArrowheads="1"/>
          </p:cNvSpPr>
          <p:nvPr/>
        </p:nvSpPr>
        <p:spPr bwMode="auto">
          <a:xfrm rot="-5400000">
            <a:off x="2908814" y="2689398"/>
            <a:ext cx="412750"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0.8</a:t>
            </a:r>
          </a:p>
        </p:txBody>
      </p:sp>
      <p:sp>
        <p:nvSpPr>
          <p:cNvPr id="443413" name="Text Box 31"/>
          <p:cNvSpPr txBox="1">
            <a:spLocks noChangeArrowheads="1"/>
          </p:cNvSpPr>
          <p:nvPr/>
        </p:nvSpPr>
        <p:spPr bwMode="auto">
          <a:xfrm rot="-5400000">
            <a:off x="2903612" y="1565155"/>
            <a:ext cx="411162"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a:t>
            </a:r>
          </a:p>
        </p:txBody>
      </p:sp>
      <p:sp>
        <p:nvSpPr>
          <p:cNvPr id="443404" name="Text Box 23"/>
          <p:cNvSpPr txBox="1">
            <a:spLocks noChangeArrowheads="1"/>
          </p:cNvSpPr>
          <p:nvPr/>
        </p:nvSpPr>
        <p:spPr bwMode="auto">
          <a:xfrm>
            <a:off x="3324232" y="6040439"/>
            <a:ext cx="5815013" cy="380104"/>
          </a:xfrm>
          <a:prstGeom prst="rect">
            <a:avLst/>
          </a:prstGeom>
          <a:solidFill>
            <a:schemeClr val="bg1"/>
          </a:solidFill>
          <a:ln w="22225">
            <a:noFill/>
            <a:miter lim="800000"/>
            <a:headEnd/>
            <a:tailEnd/>
          </a:ln>
        </p:spPr>
        <p:txBody>
          <a:bodyPr>
            <a:spAutoFit/>
          </a:bodyPr>
          <a:lstStyle/>
          <a:p>
            <a:pPr algn="ctr" fontAlgn="base">
              <a:lnSpc>
                <a:spcPct val="85000"/>
              </a:lnSpc>
              <a:spcBef>
                <a:spcPct val="5000"/>
              </a:spcBef>
              <a:spcAft>
                <a:spcPct val="0"/>
              </a:spcAft>
            </a:pPr>
            <a:r>
              <a:rPr lang="en-US" sz="2200" b="1" dirty="0">
                <a:solidFill>
                  <a:srgbClr val="000066"/>
                </a:solidFill>
              </a:rPr>
              <a:t>Normalized Throughput (bps)</a:t>
            </a:r>
          </a:p>
        </p:txBody>
      </p:sp>
      <p:sp>
        <p:nvSpPr>
          <p:cNvPr id="23" name="Rectangle 22"/>
          <p:cNvSpPr/>
          <p:nvPr/>
        </p:nvSpPr>
        <p:spPr bwMode="auto">
          <a:xfrm>
            <a:off x="8447857" y="4050298"/>
            <a:ext cx="1113745" cy="2060345"/>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80000"/>
              </a:lnSpc>
              <a:spcBef>
                <a:spcPct val="50000"/>
              </a:spcBef>
              <a:spcAft>
                <a:spcPct val="0"/>
              </a:spcAft>
              <a:buClr>
                <a:srgbClr val="D90040"/>
              </a:buClr>
              <a:buSzPct val="80000"/>
              <a:buFont typeface="Wingdings" pitchFamily="2" charset="2"/>
              <a:buNone/>
            </a:pPr>
            <a:endParaRPr lang="en-US" sz="2800" b="1">
              <a:solidFill>
                <a:srgbClr val="3912C8"/>
              </a:solidFill>
              <a:latin typeface="Tahoma" pitchFamily="34" charset="0"/>
            </a:endParaRPr>
          </a:p>
        </p:txBody>
      </p:sp>
      <p:pic>
        <p:nvPicPr>
          <p:cNvPr id="443396" name="Picture 11"/>
          <p:cNvPicPr>
            <a:picLocks noChangeAspect="1" noChangeArrowheads="1"/>
          </p:cNvPicPr>
          <p:nvPr/>
        </p:nvPicPr>
        <p:blipFill>
          <a:blip r:embed="rId6" cstate="print">
            <a:lum bright="-38000" contrast="40000"/>
          </a:blip>
          <a:srcRect/>
          <a:stretch>
            <a:fillRect/>
          </a:stretch>
        </p:blipFill>
        <p:spPr bwMode="auto">
          <a:xfrm>
            <a:off x="8793798" y="1547211"/>
            <a:ext cx="1036637" cy="2841625"/>
          </a:xfrm>
          <a:prstGeom prst="rect">
            <a:avLst/>
          </a:prstGeom>
          <a:noFill/>
          <a:ln w="19050">
            <a:solidFill>
              <a:srgbClr val="0000FF"/>
            </a:solidFill>
            <a:miter lim="800000"/>
            <a:headEnd/>
            <a:tailEnd/>
          </a:ln>
        </p:spPr>
      </p:pic>
      <p:sp>
        <p:nvSpPr>
          <p:cNvPr id="443400" name="Rectangle 33"/>
          <p:cNvSpPr>
            <a:spLocks noChangeArrowheads="1"/>
          </p:cNvSpPr>
          <p:nvPr/>
        </p:nvSpPr>
        <p:spPr bwMode="auto">
          <a:xfrm>
            <a:off x="2801938" y="6424669"/>
            <a:ext cx="7104062" cy="433387"/>
          </a:xfrm>
          <a:prstGeom prst="rect">
            <a:avLst/>
          </a:prstGeom>
          <a:solidFill>
            <a:srgbClr val="00004C"/>
          </a:solidFill>
          <a:ln w="25400">
            <a:solidFill>
              <a:srgbClr val="FF9900"/>
            </a:solidFill>
            <a:miter lim="800000"/>
            <a:headEnd/>
            <a:tailEnd/>
          </a:ln>
        </p:spPr>
        <p:txBody>
          <a:bodyPr lIns="0" tIns="46038" rIns="0" bIns="46038"/>
          <a:lstStyle/>
          <a:p>
            <a:pPr marL="228600" indent="-228600" fontAlgn="base">
              <a:spcBef>
                <a:spcPct val="20000"/>
              </a:spcBef>
              <a:spcAft>
                <a:spcPct val="0"/>
              </a:spcAft>
              <a:buClr>
                <a:srgbClr val="000066"/>
              </a:buClr>
              <a:buFont typeface="Wingdings 2" pitchFamily="18" charset="2"/>
              <a:buNone/>
            </a:pPr>
            <a:r>
              <a:rPr lang="en-US" sz="2000" b="1" u="sng" dirty="0">
                <a:solidFill>
                  <a:srgbClr val="FFFFFF"/>
                </a:solidFill>
              </a:rPr>
              <a:t> </a:t>
            </a:r>
            <a:r>
              <a:rPr lang="en-US" b="1" dirty="0">
                <a:solidFill>
                  <a:srgbClr val="FFFFFF"/>
                </a:solidFill>
              </a:rPr>
              <a:t>  Clear Correlation Between the UNDP HDI and the Throughput</a:t>
            </a:r>
          </a:p>
        </p:txBody>
      </p:sp>
      <p:sp>
        <p:nvSpPr>
          <p:cNvPr id="443405" name="Text Box 22"/>
          <p:cNvSpPr txBox="1">
            <a:spLocks noChangeArrowheads="1"/>
          </p:cNvSpPr>
          <p:nvPr/>
        </p:nvSpPr>
        <p:spPr bwMode="auto">
          <a:xfrm>
            <a:off x="7410951" y="5771761"/>
            <a:ext cx="604837"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10M</a:t>
            </a:r>
          </a:p>
        </p:txBody>
      </p:sp>
      <p:sp>
        <p:nvSpPr>
          <p:cNvPr id="443406" name="Text Box 24"/>
          <p:cNvSpPr txBox="1">
            <a:spLocks noChangeArrowheads="1"/>
          </p:cNvSpPr>
          <p:nvPr/>
        </p:nvSpPr>
        <p:spPr bwMode="auto">
          <a:xfrm>
            <a:off x="6037982" y="5810166"/>
            <a:ext cx="604838"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1M</a:t>
            </a:r>
          </a:p>
        </p:txBody>
      </p:sp>
      <p:sp>
        <p:nvSpPr>
          <p:cNvPr id="443407" name="Text Box 25"/>
          <p:cNvSpPr txBox="1">
            <a:spLocks noChangeArrowheads="1"/>
          </p:cNvSpPr>
          <p:nvPr/>
        </p:nvSpPr>
        <p:spPr bwMode="auto">
          <a:xfrm>
            <a:off x="4655434" y="5783088"/>
            <a:ext cx="604837" cy="221599"/>
          </a:xfrm>
          <a:prstGeom prst="rect">
            <a:avLst/>
          </a:prstGeom>
          <a:solidFill>
            <a:schemeClr val="bg1"/>
          </a:solidFill>
          <a:ln w="19050">
            <a:noFill/>
            <a:miter lim="800000"/>
            <a:headEnd/>
            <a:tailEnd/>
          </a:ln>
        </p:spPr>
        <p:txBody>
          <a:bodyPr lIns="0" tIns="0" rIns="0" bIns="0">
            <a:spAutoFit/>
          </a:bodyPr>
          <a:lstStyle/>
          <a:p>
            <a:pPr algn="r" eaLnBrk="0" fontAlgn="base" hangingPunct="0">
              <a:lnSpc>
                <a:spcPct val="80000"/>
              </a:lnSpc>
              <a:spcBef>
                <a:spcPct val="50000"/>
              </a:spcBef>
              <a:spcAft>
                <a:spcPct val="0"/>
              </a:spcAft>
              <a:buClr>
                <a:srgbClr val="D90040"/>
              </a:buClr>
              <a:buSzPct val="80000"/>
              <a:buFont typeface="Wingdings" pitchFamily="-109" charset="2"/>
              <a:buNone/>
            </a:pPr>
            <a:r>
              <a:rPr lang="en-US" b="1" dirty="0">
                <a:solidFill>
                  <a:srgbClr val="000066"/>
                </a:solidFill>
                <a:latin typeface="Tahoma" pitchFamily="34" charset="0"/>
              </a:rPr>
              <a:t>100k</a:t>
            </a:r>
          </a:p>
        </p:txBody>
      </p:sp>
      <p:sp>
        <p:nvSpPr>
          <p:cNvPr id="20" name="Text Box 4"/>
          <p:cNvSpPr txBox="1">
            <a:spLocks noChangeArrowheads="1"/>
          </p:cNvSpPr>
          <p:nvPr/>
        </p:nvSpPr>
        <p:spPr bwMode="auto">
          <a:xfrm>
            <a:off x="1842197" y="126226"/>
            <a:ext cx="8026644" cy="911019"/>
          </a:xfrm>
          <a:prstGeom prst="rect">
            <a:avLst/>
          </a:prstGeom>
          <a:solidFill>
            <a:srgbClr val="000066"/>
          </a:solidFill>
          <a:ln w="22225">
            <a:solidFill>
              <a:srgbClr val="FFFF00"/>
            </a:solidFill>
            <a:miter lim="800000"/>
            <a:headEnd/>
            <a:tailEnd/>
          </a:ln>
        </p:spPr>
        <p:txBody>
          <a:bodyPr wrap="square" lIns="0" rIns="0">
            <a:spAutoFit/>
          </a:bodyPr>
          <a:lstStyle/>
          <a:p>
            <a:pPr algn="ctr" eaLnBrk="0" fontAlgn="base" hangingPunct="0">
              <a:lnSpc>
                <a:spcPct val="95000"/>
              </a:lnSpc>
              <a:spcBef>
                <a:spcPct val="10000"/>
              </a:spcBef>
              <a:spcAft>
                <a:spcPct val="0"/>
              </a:spcAft>
              <a:buClr>
                <a:srgbClr val="D90040"/>
              </a:buClr>
              <a:buSzPct val="80000"/>
              <a:buFont typeface="Wingdings" pitchFamily="-109" charset="2"/>
              <a:buNone/>
              <a:defRPr/>
            </a:pPr>
            <a:r>
              <a:rPr lang="en-US" sz="2000" b="1" dirty="0">
                <a:solidFill>
                  <a:srgbClr val="FFC000"/>
                </a:solidFill>
                <a:latin typeface="Tahoma" pitchFamily="34" charset="0"/>
              </a:rPr>
              <a:t> </a:t>
            </a:r>
            <a:r>
              <a:rPr lang="en-US" sz="2800" b="1" dirty="0">
                <a:solidFill>
                  <a:srgbClr val="FFC000"/>
                </a:solidFill>
                <a:latin typeface="Tahoma" pitchFamily="34" charset="0"/>
              </a:rPr>
              <a:t>Normalized TCP Throughput in 2011</a:t>
            </a:r>
            <a:br>
              <a:rPr lang="en-US" sz="2800" b="1" dirty="0">
                <a:solidFill>
                  <a:srgbClr val="FFC000"/>
                </a:solidFill>
                <a:latin typeface="Tahoma" pitchFamily="34" charset="0"/>
              </a:rPr>
            </a:br>
            <a:r>
              <a:rPr lang="en-US" sz="2800" b="1" dirty="0">
                <a:solidFill>
                  <a:srgbClr val="FFFFFF"/>
                </a:solidFill>
                <a:latin typeface="Tahoma" pitchFamily="34" charset="0"/>
              </a:rPr>
              <a:t>vs. UN Human Development Index (HDI)</a:t>
            </a:r>
            <a:endParaRPr lang="en-US" sz="1600" b="1" dirty="0">
              <a:solidFill>
                <a:srgbClr val="FFFFFF"/>
              </a:solidFill>
              <a:latin typeface="Verdana" pitchFamily="34" charset="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aper Presentation 1">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33"/>
      </a:hlink>
      <a:folHlink>
        <a:srgbClr val="969696"/>
      </a:folHlink>
    </a:clrScheme>
    <a:fontScheme name="Paper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Paper Presentation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er Presentation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aper Presentation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per Presentation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er Presentation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er Presentation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aper Presentation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cms_paolo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cms_paolo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7_cms_paolo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1_cms_paolo2">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50000"/>
          </a:spcBef>
          <a:spcAft>
            <a:spcPct val="0"/>
          </a:spcAft>
          <a:buClr>
            <a:srgbClr val="D90040"/>
          </a:buClr>
          <a:buSzPct val="80000"/>
          <a:buFont typeface="Wingdings" pitchFamily="2" charset="2"/>
          <a:buNone/>
          <a:tabLst/>
          <a:defRPr kumimoji="0" lang="en-US" sz="2800" b="1" i="0" u="none" strike="noStrike" cap="none" normalizeH="0" baseline="0" smtClean="0">
            <a:ln>
              <a:noFill/>
            </a:ln>
            <a:solidFill>
              <a:srgbClr val="3912C8"/>
            </a:solidFill>
            <a:effectLst/>
            <a:latin typeface="Tahoma" pitchFamily="34" charset="0"/>
          </a:defRPr>
        </a:defPPr>
      </a:lstStyle>
    </a:lnDef>
  </a:objectDefaults>
  <a:extraClrSchemeLst>
    <a:extraClrScheme>
      <a:clrScheme name="21_cms_paolo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cms_paolo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1_cms_paolo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cms_paolo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cms_paolo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cms_paolo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1_cms_paolo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TotalTime>
  <Words>1998</Words>
  <Application>Microsoft Office PowerPoint</Application>
  <PresentationFormat>A4 Paper (210x297 mm)</PresentationFormat>
  <Paragraphs>320</Paragraphs>
  <Slides>23</Slides>
  <Notes>10</Notes>
  <HiddenSlides>0</HiddenSlides>
  <MMClips>0</MMClips>
  <ScaleCrop>false</ScaleCrop>
  <HeadingPairs>
    <vt:vector size="4" baseType="variant">
      <vt:variant>
        <vt:lpstr>Theme</vt:lpstr>
      </vt:variant>
      <vt:variant>
        <vt:i4>8</vt:i4>
      </vt:variant>
      <vt:variant>
        <vt:lpstr>Slide Titles</vt:lpstr>
      </vt:variant>
      <vt:variant>
        <vt:i4>23</vt:i4>
      </vt:variant>
    </vt:vector>
  </HeadingPairs>
  <TitlesOfParts>
    <vt:vector size="31" baseType="lpstr">
      <vt:lpstr>Paper Presentation 1</vt:lpstr>
      <vt:lpstr>8_cms_paolo2</vt:lpstr>
      <vt:lpstr>2_cms_paolo2</vt:lpstr>
      <vt:lpstr>4_Default Design</vt:lpstr>
      <vt:lpstr>2_Default Design</vt:lpstr>
      <vt:lpstr>27_cms_paolo2</vt:lpstr>
      <vt:lpstr>4_Office Theme</vt:lpstr>
      <vt:lpstr>1_Office Theme</vt:lpstr>
      <vt:lpstr> Monitoring  the World’s Networks  SCIC Monitoring Group  (R. Cottrell et al.)    Mapping the Digital Divide</vt:lpstr>
      <vt:lpstr>           SCIC Monitoring WG    PingER (Also IEPM-BW)</vt:lpstr>
      <vt:lpstr> Number of Hosts Monitored    By Region: 1998 - 2012</vt:lpstr>
      <vt:lpstr>Throughput Trendlines from SLAC  1998 - 2014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PINGER: Events and Presentations  by R. Cottrell, et al. in 2013</vt:lpstr>
      <vt:lpstr>Key Network Monitoring WG Report Updates, 2013</vt:lpstr>
      <vt:lpstr>PingER Project Issue: Funding       for Managing the Effort </vt:lpstr>
      <vt:lpstr>PowerPoint Presentation</vt:lpstr>
      <vt:lpstr>Extra Slides</vt:lpstr>
      <vt:lpstr>PowerPoint Presentation</vt:lpstr>
      <vt:lpstr>PINGER: Events and Presentations  by R. Cottrell, K. Satar et al. in 2012</vt:lpstr>
      <vt:lpstr>Key Network Monitoring WG Report Updates, Fall 2011 through 2012</vt:lpstr>
      <vt:lpstr>Key Observations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the World’s Networks  SCIC Monitoring Group  (R. Cottrell et al.)    Mapping the Digital Divide</dc:title>
  <dc:creator>Harvey Newman</dc:creator>
  <cp:lastModifiedBy>Cottrell, Les</cp:lastModifiedBy>
  <cp:revision>37</cp:revision>
  <dcterms:created xsi:type="dcterms:W3CDTF">2014-02-01T23:10:31Z</dcterms:created>
  <dcterms:modified xsi:type="dcterms:W3CDTF">2014-02-06T02:51:14Z</dcterms:modified>
</cp:coreProperties>
</file>