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74" r:id="rId4"/>
    <p:sldId id="273" r:id="rId5"/>
    <p:sldId id="281" r:id="rId6"/>
    <p:sldId id="283" r:id="rId7"/>
    <p:sldId id="282" r:id="rId8"/>
    <p:sldId id="259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80" r:id="rId17"/>
    <p:sldId id="275" r:id="rId18"/>
    <p:sldId id="260" r:id="rId19"/>
    <p:sldId id="279" r:id="rId20"/>
    <p:sldId id="284" r:id="rId21"/>
    <p:sldId id="258" r:id="rId22"/>
    <p:sldId id="26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>
      <p:cViewPr>
        <p:scale>
          <a:sx n="95" d="100"/>
          <a:sy n="95" d="100"/>
        </p:scale>
        <p:origin x="-232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40F1-19C1-4982-AF65-F59984A6547C}" type="datetimeFigureOut">
              <a:rPr lang="en-US" smtClean="0"/>
              <a:t>8/3/2012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3E33-BDA7-49AD-9C47-42647391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5B40F-4F4C-426B-A182-B8213A909C42}" type="datetimeFigureOut">
              <a:rPr lang="en-US" smtClean="0"/>
              <a:t>8/3/2012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5C7EA-B70F-4DDF-BE96-3287F9FCC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0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understand this well enough…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C7EA-B70F-4DDF-BE96-3287F9FCC4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8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this up because</a:t>
            </a:r>
            <a:r>
              <a:rPr lang="en-US" baseline="0" dirty="0" smtClean="0"/>
              <a:t> of a recent “controversy” started by cellular biologist Ford who said </a:t>
            </a:r>
            <a:r>
              <a:rPr lang="en-US" baseline="0" dirty="0" err="1" smtClean="0"/>
              <a:t>dinos</a:t>
            </a:r>
            <a:r>
              <a:rPr lang="en-US" baseline="0" dirty="0" smtClean="0"/>
              <a:t> must have lived in water—nothing else makes sense…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C7EA-B70F-4DDF-BE96-3287F9FCC4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>
            <a:lvl1pPr>
              <a:defRPr sz="3600">
                <a:latin typeface="Jurassic Park" pitchFamily="34" charset="0"/>
              </a:defRPr>
            </a:lvl1pPr>
          </a:lstStyle>
          <a:p>
            <a:fld id="{A031A461-261F-4B60-8B20-CC1968933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1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2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76200" y="6111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298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  <a:latin typeface="Jurassic Park" pitchFamily="34" charset="0"/>
              </a:defRPr>
            </a:lvl1pPr>
          </a:lstStyle>
          <a:p>
            <a:fld id="{A031A461-261F-4B60-8B20-CC1968933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Mike Kozina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SASS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18,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0" y="298099"/>
            <a:ext cx="6705600" cy="4724400"/>
            <a:chOff x="-1219200" y="152399"/>
            <a:chExt cx="4457700" cy="3352801"/>
          </a:xfrm>
        </p:grpSpPr>
        <p:pic>
          <p:nvPicPr>
            <p:cNvPr id="1026" name="Picture 2" descr="http://filmdaze.org/wp-content/uploads/2012/05/jurassic-park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9200" y="152399"/>
              <a:ext cx="4457700" cy="335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901845" y="1981200"/>
              <a:ext cx="3822989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952933" y="1455013"/>
              <a:ext cx="3874077" cy="157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smtClean="0">
                  <a:solidFill>
                    <a:schemeClr val="bg1"/>
                  </a:solidFill>
                  <a:latin typeface="Jurassic Park" pitchFamily="34" charset="0"/>
                </a:rPr>
                <a:t>Dino Science</a:t>
              </a:r>
              <a:endParaRPr lang="en-US" sz="13800" dirty="0">
                <a:solidFill>
                  <a:schemeClr val="bg1"/>
                </a:solidFill>
                <a:latin typeface="Jurassic Par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3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can we relate big to small?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Unitless ratio of relevant physical parameters:</a:t>
                </a:r>
              </a:p>
              <a:p>
                <a:pPr marL="971550" lvl="1" indent="-514350">
                  <a:buAutoNum type="arabicPeriod"/>
                </a:pPr>
                <a:r>
                  <a:rPr lang="en-US" dirty="0" smtClean="0"/>
                  <a:t>g = acceleration from gravity</a:t>
                </a:r>
              </a:p>
              <a:p>
                <a:pPr marL="971550" lvl="1" indent="-514350">
                  <a:buAutoNum type="arabicPeriod"/>
                </a:pPr>
                <a:r>
                  <a:rPr lang="en-US" dirty="0" smtClean="0"/>
                  <a:t>v = velocity</a:t>
                </a:r>
              </a:p>
              <a:p>
                <a:pPr marL="971550" lvl="1" indent="-514350">
                  <a:buAutoNum type="arabicPeriod"/>
                </a:pPr>
                <a:r>
                  <a:rPr lang="en-US" dirty="0"/>
                  <a:t>L</a:t>
                </a:r>
                <a:r>
                  <a:rPr lang="en-US" dirty="0" smtClean="0"/>
                  <a:t> = linear length scale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b="1" dirty="0" smtClean="0"/>
                  <a:t>Froude Number</a:t>
                </a:r>
                <a:r>
                  <a:rPr lang="en-US" dirty="0" smtClean="0"/>
                  <a:t> (centripetal force/gravitational force):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 rotWithShape="1">
                <a:blip r:embed="rId2"/>
                <a:stretch>
                  <a:fillRect l="-172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similarity terms you may have heard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err="1" smtClean="0"/>
                  <a:t>Reynold’s</a:t>
                </a:r>
                <a:r>
                  <a:rPr lang="en-US" b="1" dirty="0" smtClean="0"/>
                  <a:t> number</a:t>
                </a:r>
                <a:r>
                  <a:rPr lang="en-US" dirty="0" smtClean="0"/>
                  <a:t> (inertial forces/viscous forces)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</a:rPr>
                          <m:t>𝑣𝐿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1" dirty="0" err="1" smtClean="0"/>
                  <a:t>Strouhal</a:t>
                </a:r>
                <a:r>
                  <a:rPr lang="en-US" b="1" dirty="0" smtClean="0"/>
                  <a:t> number</a:t>
                </a:r>
                <a:r>
                  <a:rPr lang="en-US" dirty="0" smtClean="0"/>
                  <a:t> (oscillation time/characteristic translation time)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1" dirty="0" err="1" smtClean="0"/>
                  <a:t>Prandtl</a:t>
                </a:r>
                <a:r>
                  <a:rPr lang="en-US" b="1" dirty="0" smtClean="0"/>
                  <a:t> number</a:t>
                </a:r>
                <a:r>
                  <a:rPr lang="en-US" dirty="0" smtClean="0"/>
                  <a:t> (viscous diffusion rate / thermal diffusion rate)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2642"/>
            <a:ext cx="4813719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1065110"/>
            <a:ext cx="358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 speed of dinosaurs using: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Stride length (from footprints)</a:t>
            </a:r>
          </a:p>
          <a:p>
            <a:pPr marL="342900" indent="-342900">
              <a:buAutoNum type="arabicPeriod"/>
            </a:pPr>
            <a:r>
              <a:rPr lang="en-US" dirty="0" smtClean="0"/>
              <a:t>Hip height</a:t>
            </a:r>
          </a:p>
          <a:p>
            <a:pPr marL="342900" indent="-342900">
              <a:buAutoNum type="arabicPeriod"/>
            </a:pPr>
            <a:r>
              <a:rPr lang="en-US" dirty="0" smtClean="0"/>
              <a:t>Froude number for modern day mammals</a:t>
            </a:r>
          </a:p>
          <a:p>
            <a:endParaRPr lang="en-US" dirty="0" smtClean="0"/>
          </a:p>
          <a:p>
            <a:r>
              <a:rPr lang="en-US" dirty="0" smtClean="0"/>
              <a:t>So, how fast?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Sauropods</a:t>
            </a:r>
            <a:r>
              <a:rPr lang="en-US" dirty="0" smtClean="0"/>
              <a:t> ~ 1m/s</a:t>
            </a:r>
          </a:p>
          <a:p>
            <a:pPr marL="342900" indent="-342900">
              <a:buAutoNum type="arabicPeriod"/>
            </a:pPr>
            <a:r>
              <a:rPr lang="en-US" dirty="0" smtClean="0"/>
              <a:t>Fastest tracks (from horse-sized biped) ~12m/s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Problems: </a:t>
            </a:r>
          </a:p>
          <a:p>
            <a:pPr marL="342900" indent="-342900">
              <a:buAutoNum type="arabicPeriod"/>
            </a:pPr>
            <a:r>
              <a:rPr lang="en-US" dirty="0" smtClean="0"/>
              <a:t>Even for mammals scaling fails for small sizes because movement pattern very different</a:t>
            </a:r>
          </a:p>
          <a:p>
            <a:pPr marL="342900" indent="-342900">
              <a:buAutoNum type="arabicPeriod"/>
            </a:pPr>
            <a:r>
              <a:rPr lang="en-US" dirty="0" smtClean="0"/>
              <a:t>Footprints only tell velocity in certain types of terrain (those likely to have tracks saved)—not representative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903" y="21866"/>
            <a:ext cx="907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 fast could they run, and how do we know?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32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estimate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bone strength to general athleticism</a:t>
            </a:r>
          </a:p>
          <a:p>
            <a:pPr lvl="1"/>
            <a:r>
              <a:rPr lang="en-US" dirty="0" smtClean="0"/>
              <a:t>E.g. Triceratops estimated to be in between elephant and rhino in speed</a:t>
            </a:r>
          </a:p>
          <a:p>
            <a:r>
              <a:rPr lang="en-US" dirty="0" smtClean="0"/>
              <a:t>Computer simulations:</a:t>
            </a:r>
          </a:p>
          <a:p>
            <a:pPr lvl="1"/>
            <a:r>
              <a:rPr lang="en-US" dirty="0" smtClean="0"/>
              <a:t>Genetic algorithms search to </a:t>
            </a:r>
            <a:r>
              <a:rPr lang="en-US" dirty="0" err="1" smtClean="0"/>
              <a:t>extremize</a:t>
            </a:r>
            <a:r>
              <a:rPr lang="en-US" dirty="0" smtClean="0"/>
              <a:t> parameters such as energy consumption or speed</a:t>
            </a:r>
          </a:p>
          <a:p>
            <a:pPr lvl="1"/>
            <a:r>
              <a:rPr lang="en-US" dirty="0" smtClean="0"/>
              <a:t>Some require knowing motion patterns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Can use constraints to eliminate impossible orientations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038600" cy="33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60" y="762000"/>
            <a:ext cx="2679140" cy="27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8637"/>
            <a:ext cx="3328520" cy="323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activegarage.com/wordpress/wp-content/uploads/dino-on-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504099"/>
            <a:ext cx="1981200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Size Problems: How could </a:t>
            </a:r>
            <a:r>
              <a:rPr lang="en-US" dirty="0" err="1" smtClean="0"/>
              <a:t>Littlefoot</a:t>
            </a:r>
            <a:r>
              <a:rPr lang="en-US" dirty="0" smtClean="0"/>
              <a:t> grow so big?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765"/>
            <a:ext cx="9144000" cy="43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2286000"/>
            <a:ext cx="381000" cy="2286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2930" y="2819400"/>
            <a:ext cx="576470" cy="2286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0948" y="3276600"/>
            <a:ext cx="688451" cy="2286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3775382"/>
            <a:ext cx="838199" cy="2286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blood 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36339"/>
            <a:ext cx="8153400" cy="2602661"/>
          </a:xfrm>
        </p:spPr>
        <p:txBody>
          <a:bodyPr/>
          <a:lstStyle/>
          <a:p>
            <a:r>
              <a:rPr lang="en-US" dirty="0" smtClean="0"/>
              <a:t>Open question</a:t>
            </a:r>
            <a:endParaRPr lang="en-US" dirty="0"/>
          </a:p>
          <a:p>
            <a:r>
              <a:rPr lang="en-US" dirty="0" smtClean="0"/>
              <a:t>Extremely robust hearts?</a:t>
            </a:r>
          </a:p>
          <a:p>
            <a:r>
              <a:rPr lang="en-US" dirty="0" smtClean="0"/>
              <a:t>Possibility that long necks never raised above ~30degrees?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89023"/>
            <a:ext cx="6019800" cy="323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762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dinosaurs swim?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2307"/>
            <a:ext cx="3250710" cy="57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02941" cy="68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die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Hormonal problems leading to thin eggshells</a:t>
            </a:r>
          </a:p>
          <a:p>
            <a:r>
              <a:rPr lang="en-US" sz="2400" dirty="0" smtClean="0"/>
              <a:t>Volcanos put dust in the air blocking the sun</a:t>
            </a:r>
          </a:p>
          <a:p>
            <a:r>
              <a:rPr lang="en-US" sz="2400" dirty="0" smtClean="0"/>
              <a:t>Over predation by </a:t>
            </a:r>
            <a:r>
              <a:rPr lang="en-US" sz="2400" dirty="0" err="1" smtClean="0"/>
              <a:t>carnosaurs</a:t>
            </a:r>
            <a:endParaRPr lang="en-US" sz="2400" dirty="0" smtClean="0"/>
          </a:p>
          <a:p>
            <a:r>
              <a:rPr lang="en-US" sz="2400" dirty="0" smtClean="0"/>
              <a:t>Slipped disks in vertebral column</a:t>
            </a:r>
          </a:p>
          <a:p>
            <a:r>
              <a:rPr lang="en-US" sz="2400" dirty="0" smtClean="0"/>
              <a:t>Blindness from cataracts</a:t>
            </a:r>
          </a:p>
          <a:p>
            <a:r>
              <a:rPr lang="en-US" sz="2400" dirty="0" smtClean="0"/>
              <a:t>Climate became</a:t>
            </a:r>
          </a:p>
          <a:p>
            <a:pPr marL="971550" lvl="1" indent="-514350">
              <a:buAutoNum type="arabicPeriod"/>
            </a:pPr>
            <a:r>
              <a:rPr lang="en-US" sz="2000" dirty="0" smtClean="0"/>
              <a:t>Too hot</a:t>
            </a:r>
          </a:p>
          <a:p>
            <a:pPr marL="971550" lvl="1" indent="-514350">
              <a:buAutoNum type="arabicPeriod"/>
            </a:pPr>
            <a:r>
              <a:rPr lang="en-US" sz="2000" dirty="0" smtClean="0"/>
              <a:t>Too cold</a:t>
            </a:r>
          </a:p>
          <a:p>
            <a:pPr marL="971550" lvl="1" indent="-514350">
              <a:buAutoNum type="arabicPeriod"/>
            </a:pPr>
            <a:r>
              <a:rPr lang="en-US" sz="2000" dirty="0" smtClean="0"/>
              <a:t>Too wet</a:t>
            </a:r>
          </a:p>
          <a:p>
            <a:pPr marL="971550" lvl="1" indent="-514350">
              <a:buAutoNum type="arabicPeriod"/>
            </a:pPr>
            <a:r>
              <a:rPr lang="en-US" sz="2000" dirty="0" smtClean="0"/>
              <a:t>Too dry</a:t>
            </a:r>
          </a:p>
          <a:p>
            <a:r>
              <a:rPr lang="en-US" sz="2400" dirty="0" smtClean="0"/>
              <a:t>Constipation</a:t>
            </a:r>
          </a:p>
          <a:p>
            <a:r>
              <a:rPr lang="en-US" sz="2400" dirty="0" smtClean="0"/>
              <a:t>Fluctuations in the gravitational constant, somehow affecting dinosaurs</a:t>
            </a:r>
          </a:p>
          <a:p>
            <a:r>
              <a:rPr lang="en-US" sz="2400" dirty="0" smtClean="0"/>
              <a:t>Radiation from a supernova</a:t>
            </a:r>
          </a:p>
          <a:p>
            <a:r>
              <a:rPr lang="en-US" sz="2400" dirty="0" smtClean="0"/>
              <a:t>Uranium poisoning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 descr="http://photos-d.ak.fbcdn.net/hphotos-ak-ash3/20668_309417913737_2722727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4" y="486229"/>
            <a:ext cx="15716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tfa.net/wp-content/uploads/2008/12/dinosaur_volcano_rt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2522311" cy="18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fety.nmsu.edu/images/signs/symbol_radiation_lg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45101"/>
            <a:ext cx="1216251" cy="11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497" y="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Really, why did they die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0292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Overwhelming evidence for asteroid colliding with the earth</a:t>
            </a:r>
          </a:p>
          <a:p>
            <a:r>
              <a:rPr lang="en-US" dirty="0" smtClean="0"/>
              <a:t>Sharp break in fossil type—K/T boundary</a:t>
            </a:r>
          </a:p>
          <a:p>
            <a:r>
              <a:rPr lang="en-US" dirty="0" smtClean="0"/>
              <a:t>High levels of iridium in soil</a:t>
            </a:r>
          </a:p>
          <a:p>
            <a:r>
              <a:rPr lang="en-US" dirty="0" smtClean="0"/>
              <a:t>Large crater in </a:t>
            </a:r>
            <a:r>
              <a:rPr lang="en-US" dirty="0" err="1" smtClean="0"/>
              <a:t>Chixhulub</a:t>
            </a:r>
            <a:r>
              <a:rPr lang="en-US" dirty="0" smtClean="0"/>
              <a:t>, Mexico 65.5 MYA</a:t>
            </a:r>
          </a:p>
          <a:p>
            <a:r>
              <a:rPr lang="en-US" dirty="0" smtClean="0"/>
              <a:t>Estimate size of </a:t>
            </a:r>
            <a:r>
              <a:rPr lang="en-US" dirty="0" err="1" smtClean="0"/>
              <a:t>asteriod</a:t>
            </a:r>
            <a:r>
              <a:rPr lang="en-US" dirty="0" smtClean="0"/>
              <a:t> ~10km diameter (since iridium at K/T found worldwide)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479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2012-world.net/wp-content/uploads/2012/03/Asteroid-Hitting-Earth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4039"/>
            <a:ext cx="281940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94306"/>
            <a:ext cx="3368488" cy="21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dinosaur?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515600" y="2057400"/>
            <a:ext cx="2285999" cy="1327274"/>
            <a:chOff x="381000" y="1111126"/>
            <a:chExt cx="8511791" cy="5009382"/>
          </a:xfrm>
        </p:grpSpPr>
        <p:pic>
          <p:nvPicPr>
            <p:cNvPr id="1028" name="Picture 4" descr="Reptilia cladogr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31129"/>
              <a:ext cx="8345659" cy="488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4953837" y="1111126"/>
              <a:ext cx="3938954" cy="2667054"/>
            </a:xfrm>
            <a:custGeom>
              <a:avLst/>
              <a:gdLst>
                <a:gd name="connsiteX0" fmla="*/ 40194 w 3938954"/>
                <a:gd name="connsiteY0" fmla="*/ 144918 h 2667054"/>
                <a:gd name="connsiteX1" fmla="*/ 40194 w 3938954"/>
                <a:gd name="connsiteY1" fmla="*/ 144918 h 2667054"/>
                <a:gd name="connsiteX2" fmla="*/ 20097 w 3938954"/>
                <a:gd name="connsiteY2" fmla="*/ 235353 h 2667054"/>
                <a:gd name="connsiteX3" fmla="*/ 10049 w 3938954"/>
                <a:gd name="connsiteY3" fmla="*/ 265498 h 2667054"/>
                <a:gd name="connsiteX4" fmla="*/ 0 w 3938954"/>
                <a:gd name="connsiteY4" fmla="*/ 315740 h 2667054"/>
                <a:gd name="connsiteX5" fmla="*/ 10049 w 3938954"/>
                <a:gd name="connsiteY5" fmla="*/ 677481 h 2667054"/>
                <a:gd name="connsiteX6" fmla="*/ 20097 w 3938954"/>
                <a:gd name="connsiteY6" fmla="*/ 818158 h 2667054"/>
                <a:gd name="connsiteX7" fmla="*/ 30145 w 3938954"/>
                <a:gd name="connsiteY7" fmla="*/ 858351 h 2667054"/>
                <a:gd name="connsiteX8" fmla="*/ 50242 w 3938954"/>
                <a:gd name="connsiteY8" fmla="*/ 1009076 h 2667054"/>
                <a:gd name="connsiteX9" fmla="*/ 60290 w 3938954"/>
                <a:gd name="connsiteY9" fmla="*/ 1039221 h 2667054"/>
                <a:gd name="connsiteX10" fmla="*/ 70339 w 3938954"/>
                <a:gd name="connsiteY10" fmla="*/ 1079415 h 2667054"/>
                <a:gd name="connsiteX11" fmla="*/ 100484 w 3938954"/>
                <a:gd name="connsiteY11" fmla="*/ 1189947 h 2667054"/>
                <a:gd name="connsiteX12" fmla="*/ 120581 w 3938954"/>
                <a:gd name="connsiteY12" fmla="*/ 1220092 h 2667054"/>
                <a:gd name="connsiteX13" fmla="*/ 160774 w 3938954"/>
                <a:gd name="connsiteY13" fmla="*/ 1290430 h 2667054"/>
                <a:gd name="connsiteX14" fmla="*/ 190919 w 3938954"/>
                <a:gd name="connsiteY14" fmla="*/ 1320575 h 2667054"/>
                <a:gd name="connsiteX15" fmla="*/ 211016 w 3938954"/>
                <a:gd name="connsiteY15" fmla="*/ 1350720 h 2667054"/>
                <a:gd name="connsiteX16" fmla="*/ 301451 w 3938954"/>
                <a:gd name="connsiteY16" fmla="*/ 1400962 h 2667054"/>
                <a:gd name="connsiteX17" fmla="*/ 391886 w 3938954"/>
                <a:gd name="connsiteY17" fmla="*/ 1441155 h 2667054"/>
                <a:gd name="connsiteX18" fmla="*/ 482321 w 3938954"/>
                <a:gd name="connsiteY18" fmla="*/ 1471300 h 2667054"/>
                <a:gd name="connsiteX19" fmla="*/ 512466 w 3938954"/>
                <a:gd name="connsiteY19" fmla="*/ 1481349 h 2667054"/>
                <a:gd name="connsiteX20" fmla="*/ 653143 w 3938954"/>
                <a:gd name="connsiteY20" fmla="*/ 1501445 h 2667054"/>
                <a:gd name="connsiteX21" fmla="*/ 723482 w 3938954"/>
                <a:gd name="connsiteY21" fmla="*/ 1511494 h 2667054"/>
                <a:gd name="connsiteX22" fmla="*/ 803868 w 3938954"/>
                <a:gd name="connsiteY22" fmla="*/ 1521542 h 2667054"/>
                <a:gd name="connsiteX23" fmla="*/ 894304 w 3938954"/>
                <a:gd name="connsiteY23" fmla="*/ 1541639 h 2667054"/>
                <a:gd name="connsiteX24" fmla="*/ 1045029 w 3938954"/>
                <a:gd name="connsiteY24" fmla="*/ 1591881 h 2667054"/>
                <a:gd name="connsiteX25" fmla="*/ 1165609 w 3938954"/>
                <a:gd name="connsiteY25" fmla="*/ 1642122 h 2667054"/>
                <a:gd name="connsiteX26" fmla="*/ 1165609 w 3938954"/>
                <a:gd name="connsiteY26" fmla="*/ 1642122 h 2667054"/>
                <a:gd name="connsiteX27" fmla="*/ 1235948 w 3938954"/>
                <a:gd name="connsiteY27" fmla="*/ 1672267 h 2667054"/>
                <a:gd name="connsiteX28" fmla="*/ 1276141 w 3938954"/>
                <a:gd name="connsiteY28" fmla="*/ 1682316 h 2667054"/>
                <a:gd name="connsiteX29" fmla="*/ 1346479 w 3938954"/>
                <a:gd name="connsiteY29" fmla="*/ 1722509 h 2667054"/>
                <a:gd name="connsiteX30" fmla="*/ 1406770 w 3938954"/>
                <a:gd name="connsiteY30" fmla="*/ 1742606 h 2667054"/>
                <a:gd name="connsiteX31" fmla="*/ 1467060 w 3938954"/>
                <a:gd name="connsiteY31" fmla="*/ 1782799 h 2667054"/>
                <a:gd name="connsiteX32" fmla="*/ 1517301 w 3938954"/>
                <a:gd name="connsiteY32" fmla="*/ 1843089 h 2667054"/>
                <a:gd name="connsiteX33" fmla="*/ 1547447 w 3938954"/>
                <a:gd name="connsiteY33" fmla="*/ 1873234 h 2667054"/>
                <a:gd name="connsiteX34" fmla="*/ 1567543 w 3938954"/>
                <a:gd name="connsiteY34" fmla="*/ 1913428 h 2667054"/>
                <a:gd name="connsiteX35" fmla="*/ 1587640 w 3938954"/>
                <a:gd name="connsiteY35" fmla="*/ 1943573 h 2667054"/>
                <a:gd name="connsiteX36" fmla="*/ 1627833 w 3938954"/>
                <a:gd name="connsiteY36" fmla="*/ 2044056 h 2667054"/>
                <a:gd name="connsiteX37" fmla="*/ 1668027 w 3938954"/>
                <a:gd name="connsiteY37" fmla="*/ 2104347 h 2667054"/>
                <a:gd name="connsiteX38" fmla="*/ 1688123 w 3938954"/>
                <a:gd name="connsiteY38" fmla="*/ 2134492 h 2667054"/>
                <a:gd name="connsiteX39" fmla="*/ 1758462 w 3938954"/>
                <a:gd name="connsiteY39" fmla="*/ 2224927 h 2667054"/>
                <a:gd name="connsiteX40" fmla="*/ 1808704 w 3938954"/>
                <a:gd name="connsiteY40" fmla="*/ 2275169 h 2667054"/>
                <a:gd name="connsiteX41" fmla="*/ 1828800 w 3938954"/>
                <a:gd name="connsiteY41" fmla="*/ 2305314 h 2667054"/>
                <a:gd name="connsiteX42" fmla="*/ 1889090 w 3938954"/>
                <a:gd name="connsiteY42" fmla="*/ 2335459 h 2667054"/>
                <a:gd name="connsiteX43" fmla="*/ 1949381 w 3938954"/>
                <a:gd name="connsiteY43" fmla="*/ 2385700 h 2667054"/>
                <a:gd name="connsiteX44" fmla="*/ 1979526 w 3938954"/>
                <a:gd name="connsiteY44" fmla="*/ 2395749 h 2667054"/>
                <a:gd name="connsiteX45" fmla="*/ 2049864 w 3938954"/>
                <a:gd name="connsiteY45" fmla="*/ 2445990 h 2667054"/>
                <a:gd name="connsiteX46" fmla="*/ 2080009 w 3938954"/>
                <a:gd name="connsiteY46" fmla="*/ 2466087 h 2667054"/>
                <a:gd name="connsiteX47" fmla="*/ 2120203 w 3938954"/>
                <a:gd name="connsiteY47" fmla="*/ 2476136 h 2667054"/>
                <a:gd name="connsiteX48" fmla="*/ 2170444 w 3938954"/>
                <a:gd name="connsiteY48" fmla="*/ 2506281 h 2667054"/>
                <a:gd name="connsiteX49" fmla="*/ 2200589 w 3938954"/>
                <a:gd name="connsiteY49" fmla="*/ 2516329 h 2667054"/>
                <a:gd name="connsiteX50" fmla="*/ 2230734 w 3938954"/>
                <a:gd name="connsiteY50" fmla="*/ 2536426 h 2667054"/>
                <a:gd name="connsiteX51" fmla="*/ 2260879 w 3938954"/>
                <a:gd name="connsiteY51" fmla="*/ 2546474 h 2667054"/>
                <a:gd name="connsiteX52" fmla="*/ 2361363 w 3938954"/>
                <a:gd name="connsiteY52" fmla="*/ 2586667 h 2667054"/>
                <a:gd name="connsiteX53" fmla="*/ 2481943 w 3938954"/>
                <a:gd name="connsiteY53" fmla="*/ 2626861 h 2667054"/>
                <a:gd name="connsiteX54" fmla="*/ 2542233 w 3938954"/>
                <a:gd name="connsiteY54" fmla="*/ 2646958 h 2667054"/>
                <a:gd name="connsiteX55" fmla="*/ 2713055 w 3938954"/>
                <a:gd name="connsiteY55" fmla="*/ 2667054 h 2667054"/>
                <a:gd name="connsiteX56" fmla="*/ 3315956 w 3938954"/>
                <a:gd name="connsiteY56" fmla="*/ 2657006 h 2667054"/>
                <a:gd name="connsiteX57" fmla="*/ 3356150 w 3938954"/>
                <a:gd name="connsiteY57" fmla="*/ 2636909 h 2667054"/>
                <a:gd name="connsiteX58" fmla="*/ 3406392 w 3938954"/>
                <a:gd name="connsiteY58" fmla="*/ 2626861 h 2667054"/>
                <a:gd name="connsiteX59" fmla="*/ 3486778 w 3938954"/>
                <a:gd name="connsiteY59" fmla="*/ 2566571 h 2667054"/>
                <a:gd name="connsiteX60" fmla="*/ 3526972 w 3938954"/>
                <a:gd name="connsiteY60" fmla="*/ 2506281 h 2667054"/>
                <a:gd name="connsiteX61" fmla="*/ 3557117 w 3938954"/>
                <a:gd name="connsiteY61" fmla="*/ 2435942 h 2667054"/>
                <a:gd name="connsiteX62" fmla="*/ 3597310 w 3938954"/>
                <a:gd name="connsiteY62" fmla="*/ 2375652 h 2667054"/>
                <a:gd name="connsiteX63" fmla="*/ 3647552 w 3938954"/>
                <a:gd name="connsiteY63" fmla="*/ 2285217 h 2667054"/>
                <a:gd name="connsiteX64" fmla="*/ 3657600 w 3938954"/>
                <a:gd name="connsiteY64" fmla="*/ 2255072 h 2667054"/>
                <a:gd name="connsiteX65" fmla="*/ 3697794 w 3938954"/>
                <a:gd name="connsiteY65" fmla="*/ 2194782 h 2667054"/>
                <a:gd name="connsiteX66" fmla="*/ 3727939 w 3938954"/>
                <a:gd name="connsiteY66" fmla="*/ 2094298 h 2667054"/>
                <a:gd name="connsiteX67" fmla="*/ 3748036 w 3938954"/>
                <a:gd name="connsiteY67" fmla="*/ 2054105 h 2667054"/>
                <a:gd name="connsiteX68" fmla="*/ 3758084 w 3938954"/>
                <a:gd name="connsiteY68" fmla="*/ 1983766 h 2667054"/>
                <a:gd name="connsiteX69" fmla="*/ 3768132 w 3938954"/>
                <a:gd name="connsiteY69" fmla="*/ 1953621 h 2667054"/>
                <a:gd name="connsiteX70" fmla="*/ 3788229 w 3938954"/>
                <a:gd name="connsiteY70" fmla="*/ 1863186 h 2667054"/>
                <a:gd name="connsiteX71" fmla="*/ 3808326 w 3938954"/>
                <a:gd name="connsiteY71" fmla="*/ 1792848 h 2667054"/>
                <a:gd name="connsiteX72" fmla="*/ 3838471 w 3938954"/>
                <a:gd name="connsiteY72" fmla="*/ 1611977 h 2667054"/>
                <a:gd name="connsiteX73" fmla="*/ 3848519 w 3938954"/>
                <a:gd name="connsiteY73" fmla="*/ 1571784 h 2667054"/>
                <a:gd name="connsiteX74" fmla="*/ 3858567 w 3938954"/>
                <a:gd name="connsiteY74" fmla="*/ 1511494 h 2667054"/>
                <a:gd name="connsiteX75" fmla="*/ 3888712 w 3938954"/>
                <a:gd name="connsiteY75" fmla="*/ 1370817 h 2667054"/>
                <a:gd name="connsiteX76" fmla="*/ 3898761 w 3938954"/>
                <a:gd name="connsiteY76" fmla="*/ 1280382 h 2667054"/>
                <a:gd name="connsiteX77" fmla="*/ 3908809 w 3938954"/>
                <a:gd name="connsiteY77" fmla="*/ 1230140 h 2667054"/>
                <a:gd name="connsiteX78" fmla="*/ 3918858 w 3938954"/>
                <a:gd name="connsiteY78" fmla="*/ 1129656 h 2667054"/>
                <a:gd name="connsiteX79" fmla="*/ 3938954 w 3938954"/>
                <a:gd name="connsiteY79" fmla="*/ 968883 h 2667054"/>
                <a:gd name="connsiteX80" fmla="*/ 3928906 w 3938954"/>
                <a:gd name="connsiteY80" fmla="*/ 777964 h 2667054"/>
                <a:gd name="connsiteX81" fmla="*/ 3918858 w 3938954"/>
                <a:gd name="connsiteY81" fmla="*/ 747819 h 2667054"/>
                <a:gd name="connsiteX82" fmla="*/ 3908809 w 3938954"/>
                <a:gd name="connsiteY82" fmla="*/ 697577 h 2667054"/>
                <a:gd name="connsiteX83" fmla="*/ 3868616 w 3938954"/>
                <a:gd name="connsiteY83" fmla="*/ 627239 h 2667054"/>
                <a:gd name="connsiteX84" fmla="*/ 3838471 w 3938954"/>
                <a:gd name="connsiteY84" fmla="*/ 546852 h 2667054"/>
                <a:gd name="connsiteX85" fmla="*/ 3778181 w 3938954"/>
                <a:gd name="connsiteY85" fmla="*/ 466465 h 2667054"/>
                <a:gd name="connsiteX86" fmla="*/ 3727939 w 3938954"/>
                <a:gd name="connsiteY86" fmla="*/ 396127 h 2667054"/>
                <a:gd name="connsiteX87" fmla="*/ 3697794 w 3938954"/>
                <a:gd name="connsiteY87" fmla="*/ 355933 h 2667054"/>
                <a:gd name="connsiteX88" fmla="*/ 3607359 w 3938954"/>
                <a:gd name="connsiteY88" fmla="*/ 245401 h 2667054"/>
                <a:gd name="connsiteX89" fmla="*/ 3547068 w 3938954"/>
                <a:gd name="connsiteY89" fmla="*/ 205208 h 2667054"/>
                <a:gd name="connsiteX90" fmla="*/ 3486778 w 3938954"/>
                <a:gd name="connsiteY90" fmla="*/ 165015 h 2667054"/>
                <a:gd name="connsiteX91" fmla="*/ 3416440 w 3938954"/>
                <a:gd name="connsiteY91" fmla="*/ 134870 h 2667054"/>
                <a:gd name="connsiteX92" fmla="*/ 3386295 w 3938954"/>
                <a:gd name="connsiteY92" fmla="*/ 124821 h 2667054"/>
                <a:gd name="connsiteX93" fmla="*/ 3285811 w 3938954"/>
                <a:gd name="connsiteY93" fmla="*/ 104725 h 2667054"/>
                <a:gd name="connsiteX94" fmla="*/ 3044651 w 3938954"/>
                <a:gd name="connsiteY94" fmla="*/ 94676 h 2667054"/>
                <a:gd name="connsiteX95" fmla="*/ 2331218 w 3938954"/>
                <a:gd name="connsiteY95" fmla="*/ 74579 h 2667054"/>
                <a:gd name="connsiteX96" fmla="*/ 2180493 w 3938954"/>
                <a:gd name="connsiteY96" fmla="*/ 54483 h 2667054"/>
                <a:gd name="connsiteX97" fmla="*/ 2059912 w 3938954"/>
                <a:gd name="connsiteY97" fmla="*/ 44434 h 2667054"/>
                <a:gd name="connsiteX98" fmla="*/ 1899139 w 3938954"/>
                <a:gd name="connsiteY98" fmla="*/ 24338 h 2667054"/>
                <a:gd name="connsiteX99" fmla="*/ 1507253 w 3938954"/>
                <a:gd name="connsiteY99" fmla="*/ 14289 h 2667054"/>
                <a:gd name="connsiteX100" fmla="*/ 763675 w 3938954"/>
                <a:gd name="connsiteY100" fmla="*/ 14289 h 2667054"/>
                <a:gd name="connsiteX101" fmla="*/ 643095 w 3938954"/>
                <a:gd name="connsiteY101" fmla="*/ 24338 h 2667054"/>
                <a:gd name="connsiteX102" fmla="*/ 321548 w 3938954"/>
                <a:gd name="connsiteY102" fmla="*/ 34386 h 2667054"/>
                <a:gd name="connsiteX103" fmla="*/ 170822 w 3938954"/>
                <a:gd name="connsiteY103" fmla="*/ 54483 h 2667054"/>
                <a:gd name="connsiteX104" fmla="*/ 40194 w 3938954"/>
                <a:gd name="connsiteY104" fmla="*/ 84628 h 2667054"/>
                <a:gd name="connsiteX105" fmla="*/ 10049 w 3938954"/>
                <a:gd name="connsiteY105" fmla="*/ 144918 h 2667054"/>
                <a:gd name="connsiteX106" fmla="*/ 20097 w 3938954"/>
                <a:gd name="connsiteY106" fmla="*/ 185111 h 2667054"/>
                <a:gd name="connsiteX107" fmla="*/ 30145 w 3938954"/>
                <a:gd name="connsiteY107" fmla="*/ 195160 h 266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3938954" h="2667054">
                  <a:moveTo>
                    <a:pt x="40194" y="144918"/>
                  </a:moveTo>
                  <a:lnTo>
                    <a:pt x="40194" y="144918"/>
                  </a:lnTo>
                  <a:cubicBezTo>
                    <a:pt x="33495" y="175063"/>
                    <a:pt x="27587" y="205395"/>
                    <a:pt x="20097" y="235353"/>
                  </a:cubicBezTo>
                  <a:cubicBezTo>
                    <a:pt x="17528" y="245629"/>
                    <a:pt x="12618" y="255222"/>
                    <a:pt x="10049" y="265498"/>
                  </a:cubicBezTo>
                  <a:cubicBezTo>
                    <a:pt x="5907" y="282067"/>
                    <a:pt x="3350" y="298993"/>
                    <a:pt x="0" y="315740"/>
                  </a:cubicBezTo>
                  <a:cubicBezTo>
                    <a:pt x="3350" y="436320"/>
                    <a:pt x="5228" y="556951"/>
                    <a:pt x="10049" y="677481"/>
                  </a:cubicBezTo>
                  <a:cubicBezTo>
                    <a:pt x="11928" y="724455"/>
                    <a:pt x="14906" y="771434"/>
                    <a:pt x="20097" y="818158"/>
                  </a:cubicBezTo>
                  <a:cubicBezTo>
                    <a:pt x="21622" y="831884"/>
                    <a:pt x="27875" y="844729"/>
                    <a:pt x="30145" y="858351"/>
                  </a:cubicBezTo>
                  <a:cubicBezTo>
                    <a:pt x="37476" y="902339"/>
                    <a:pt x="41335" y="964541"/>
                    <a:pt x="50242" y="1009076"/>
                  </a:cubicBezTo>
                  <a:cubicBezTo>
                    <a:pt x="52319" y="1019462"/>
                    <a:pt x="57380" y="1029037"/>
                    <a:pt x="60290" y="1039221"/>
                  </a:cubicBezTo>
                  <a:cubicBezTo>
                    <a:pt x="64084" y="1052500"/>
                    <a:pt x="67343" y="1065933"/>
                    <a:pt x="70339" y="1079415"/>
                  </a:cubicBezTo>
                  <a:cubicBezTo>
                    <a:pt x="76631" y="1107728"/>
                    <a:pt x="84798" y="1166419"/>
                    <a:pt x="100484" y="1189947"/>
                  </a:cubicBezTo>
                  <a:cubicBezTo>
                    <a:pt x="107183" y="1199995"/>
                    <a:pt x="114589" y="1209607"/>
                    <a:pt x="120581" y="1220092"/>
                  </a:cubicBezTo>
                  <a:cubicBezTo>
                    <a:pt x="138453" y="1251368"/>
                    <a:pt x="138516" y="1263720"/>
                    <a:pt x="160774" y="1290430"/>
                  </a:cubicBezTo>
                  <a:cubicBezTo>
                    <a:pt x="169871" y="1301347"/>
                    <a:pt x="181822" y="1309658"/>
                    <a:pt x="190919" y="1320575"/>
                  </a:cubicBezTo>
                  <a:cubicBezTo>
                    <a:pt x="198650" y="1329853"/>
                    <a:pt x="201927" y="1342767"/>
                    <a:pt x="211016" y="1350720"/>
                  </a:cubicBezTo>
                  <a:cubicBezTo>
                    <a:pt x="253542" y="1387931"/>
                    <a:pt x="260047" y="1387161"/>
                    <a:pt x="301451" y="1400962"/>
                  </a:cubicBezTo>
                  <a:cubicBezTo>
                    <a:pt x="390130" y="1460083"/>
                    <a:pt x="248381" y="1369401"/>
                    <a:pt x="391886" y="1441155"/>
                  </a:cubicBezTo>
                  <a:cubicBezTo>
                    <a:pt x="458746" y="1474586"/>
                    <a:pt x="404402" y="1451820"/>
                    <a:pt x="482321" y="1471300"/>
                  </a:cubicBezTo>
                  <a:cubicBezTo>
                    <a:pt x="492597" y="1473869"/>
                    <a:pt x="502126" y="1479051"/>
                    <a:pt x="512466" y="1481349"/>
                  </a:cubicBezTo>
                  <a:cubicBezTo>
                    <a:pt x="552177" y="1490174"/>
                    <a:pt x="615121" y="1496375"/>
                    <a:pt x="653143" y="1501445"/>
                  </a:cubicBezTo>
                  <a:lnTo>
                    <a:pt x="723482" y="1511494"/>
                  </a:lnTo>
                  <a:cubicBezTo>
                    <a:pt x="750249" y="1515063"/>
                    <a:pt x="777178" y="1517436"/>
                    <a:pt x="803868" y="1521542"/>
                  </a:cubicBezTo>
                  <a:cubicBezTo>
                    <a:pt x="816182" y="1523436"/>
                    <a:pt x="879161" y="1536231"/>
                    <a:pt x="894304" y="1541639"/>
                  </a:cubicBezTo>
                  <a:cubicBezTo>
                    <a:pt x="1042373" y="1594521"/>
                    <a:pt x="944392" y="1571752"/>
                    <a:pt x="1045029" y="1591881"/>
                  </a:cubicBezTo>
                  <a:cubicBezTo>
                    <a:pt x="1101613" y="1629603"/>
                    <a:pt x="1063717" y="1608158"/>
                    <a:pt x="1165609" y="1642122"/>
                  </a:cubicBezTo>
                  <a:lnTo>
                    <a:pt x="1165609" y="1642122"/>
                  </a:lnTo>
                  <a:cubicBezTo>
                    <a:pt x="1201341" y="1659988"/>
                    <a:pt x="1201446" y="1662409"/>
                    <a:pt x="1235948" y="1672267"/>
                  </a:cubicBezTo>
                  <a:cubicBezTo>
                    <a:pt x="1249227" y="1676061"/>
                    <a:pt x="1263210" y="1677467"/>
                    <a:pt x="1276141" y="1682316"/>
                  </a:cubicBezTo>
                  <a:cubicBezTo>
                    <a:pt x="1404477" y="1730443"/>
                    <a:pt x="1241515" y="1675858"/>
                    <a:pt x="1346479" y="1722509"/>
                  </a:cubicBezTo>
                  <a:cubicBezTo>
                    <a:pt x="1365837" y="1731113"/>
                    <a:pt x="1406770" y="1742606"/>
                    <a:pt x="1406770" y="1742606"/>
                  </a:cubicBezTo>
                  <a:cubicBezTo>
                    <a:pt x="1426867" y="1756004"/>
                    <a:pt x="1449981" y="1765720"/>
                    <a:pt x="1467060" y="1782799"/>
                  </a:cubicBezTo>
                  <a:cubicBezTo>
                    <a:pt x="1555139" y="1870878"/>
                    <a:pt x="1447345" y="1759143"/>
                    <a:pt x="1517301" y="1843089"/>
                  </a:cubicBezTo>
                  <a:cubicBezTo>
                    <a:pt x="1526399" y="1854006"/>
                    <a:pt x="1537398" y="1863186"/>
                    <a:pt x="1547447" y="1873234"/>
                  </a:cubicBezTo>
                  <a:cubicBezTo>
                    <a:pt x="1554146" y="1886632"/>
                    <a:pt x="1560111" y="1900422"/>
                    <a:pt x="1567543" y="1913428"/>
                  </a:cubicBezTo>
                  <a:cubicBezTo>
                    <a:pt x="1573535" y="1923914"/>
                    <a:pt x="1582735" y="1932537"/>
                    <a:pt x="1587640" y="1943573"/>
                  </a:cubicBezTo>
                  <a:cubicBezTo>
                    <a:pt x="1620504" y="2017516"/>
                    <a:pt x="1592585" y="1985309"/>
                    <a:pt x="1627833" y="2044056"/>
                  </a:cubicBezTo>
                  <a:cubicBezTo>
                    <a:pt x="1640260" y="2064768"/>
                    <a:pt x="1654629" y="2084250"/>
                    <a:pt x="1668027" y="2104347"/>
                  </a:cubicBezTo>
                  <a:cubicBezTo>
                    <a:pt x="1674726" y="2114395"/>
                    <a:pt x="1684304" y="2123035"/>
                    <a:pt x="1688123" y="2134492"/>
                  </a:cubicBezTo>
                  <a:cubicBezTo>
                    <a:pt x="1715581" y="2216859"/>
                    <a:pt x="1668088" y="2089368"/>
                    <a:pt x="1758462" y="2224927"/>
                  </a:cubicBezTo>
                  <a:cubicBezTo>
                    <a:pt x="1785258" y="2265120"/>
                    <a:pt x="1768511" y="2248373"/>
                    <a:pt x="1808704" y="2275169"/>
                  </a:cubicBezTo>
                  <a:cubicBezTo>
                    <a:pt x="1815403" y="2285217"/>
                    <a:pt x="1820261" y="2296775"/>
                    <a:pt x="1828800" y="2305314"/>
                  </a:cubicBezTo>
                  <a:cubicBezTo>
                    <a:pt x="1848277" y="2324791"/>
                    <a:pt x="1864575" y="2327287"/>
                    <a:pt x="1889090" y="2335459"/>
                  </a:cubicBezTo>
                  <a:cubicBezTo>
                    <a:pt x="1911314" y="2357683"/>
                    <a:pt x="1921401" y="2371710"/>
                    <a:pt x="1949381" y="2385700"/>
                  </a:cubicBezTo>
                  <a:cubicBezTo>
                    <a:pt x="1958855" y="2390437"/>
                    <a:pt x="1969478" y="2392399"/>
                    <a:pt x="1979526" y="2395749"/>
                  </a:cubicBezTo>
                  <a:cubicBezTo>
                    <a:pt x="2028629" y="2444852"/>
                    <a:pt x="1988142" y="2410721"/>
                    <a:pt x="2049864" y="2445990"/>
                  </a:cubicBezTo>
                  <a:cubicBezTo>
                    <a:pt x="2060349" y="2451982"/>
                    <a:pt x="2068909" y="2461330"/>
                    <a:pt x="2080009" y="2466087"/>
                  </a:cubicBezTo>
                  <a:cubicBezTo>
                    <a:pt x="2092703" y="2471527"/>
                    <a:pt x="2106805" y="2472786"/>
                    <a:pt x="2120203" y="2476136"/>
                  </a:cubicBezTo>
                  <a:cubicBezTo>
                    <a:pt x="2136950" y="2486184"/>
                    <a:pt x="2152976" y="2497547"/>
                    <a:pt x="2170444" y="2506281"/>
                  </a:cubicBezTo>
                  <a:cubicBezTo>
                    <a:pt x="2179918" y="2511018"/>
                    <a:pt x="2191115" y="2511592"/>
                    <a:pt x="2200589" y="2516329"/>
                  </a:cubicBezTo>
                  <a:cubicBezTo>
                    <a:pt x="2211391" y="2521730"/>
                    <a:pt x="2219932" y="2531025"/>
                    <a:pt x="2230734" y="2536426"/>
                  </a:cubicBezTo>
                  <a:cubicBezTo>
                    <a:pt x="2240208" y="2541163"/>
                    <a:pt x="2251200" y="2542172"/>
                    <a:pt x="2260879" y="2546474"/>
                  </a:cubicBezTo>
                  <a:cubicBezTo>
                    <a:pt x="2354278" y="2587984"/>
                    <a:pt x="2286615" y="2567980"/>
                    <a:pt x="2361363" y="2586667"/>
                  </a:cubicBezTo>
                  <a:cubicBezTo>
                    <a:pt x="2451998" y="2631986"/>
                    <a:pt x="2339565" y="2579401"/>
                    <a:pt x="2481943" y="2626861"/>
                  </a:cubicBezTo>
                  <a:cubicBezTo>
                    <a:pt x="2502040" y="2633560"/>
                    <a:pt x="2521213" y="2644331"/>
                    <a:pt x="2542233" y="2646958"/>
                  </a:cubicBezTo>
                  <a:cubicBezTo>
                    <a:pt x="2652716" y="2660768"/>
                    <a:pt x="2595781" y="2654024"/>
                    <a:pt x="2713055" y="2667054"/>
                  </a:cubicBezTo>
                  <a:cubicBezTo>
                    <a:pt x="2914022" y="2663705"/>
                    <a:pt x="3115182" y="2666417"/>
                    <a:pt x="3315956" y="2657006"/>
                  </a:cubicBezTo>
                  <a:cubicBezTo>
                    <a:pt x="3330919" y="2656305"/>
                    <a:pt x="3341939" y="2641646"/>
                    <a:pt x="3356150" y="2636909"/>
                  </a:cubicBezTo>
                  <a:cubicBezTo>
                    <a:pt x="3372353" y="2631508"/>
                    <a:pt x="3389645" y="2630210"/>
                    <a:pt x="3406392" y="2626861"/>
                  </a:cubicBezTo>
                  <a:cubicBezTo>
                    <a:pt x="3468097" y="2602178"/>
                    <a:pt x="3449604" y="2619676"/>
                    <a:pt x="3486778" y="2566571"/>
                  </a:cubicBezTo>
                  <a:cubicBezTo>
                    <a:pt x="3500629" y="2546784"/>
                    <a:pt x="3526972" y="2506281"/>
                    <a:pt x="3526972" y="2506281"/>
                  </a:cubicBezTo>
                  <a:cubicBezTo>
                    <a:pt x="3537367" y="2475094"/>
                    <a:pt x="3538491" y="2466986"/>
                    <a:pt x="3557117" y="2435942"/>
                  </a:cubicBezTo>
                  <a:cubicBezTo>
                    <a:pt x="3569544" y="2415231"/>
                    <a:pt x="3589672" y="2398566"/>
                    <a:pt x="3597310" y="2375652"/>
                  </a:cubicBezTo>
                  <a:cubicBezTo>
                    <a:pt x="3621901" y="2301881"/>
                    <a:pt x="3602428" y="2330341"/>
                    <a:pt x="3647552" y="2285217"/>
                  </a:cubicBezTo>
                  <a:cubicBezTo>
                    <a:pt x="3650901" y="2275169"/>
                    <a:pt x="3652456" y="2264331"/>
                    <a:pt x="3657600" y="2255072"/>
                  </a:cubicBezTo>
                  <a:cubicBezTo>
                    <a:pt x="3669330" y="2233958"/>
                    <a:pt x="3697794" y="2194782"/>
                    <a:pt x="3697794" y="2194782"/>
                  </a:cubicBezTo>
                  <a:cubicBezTo>
                    <a:pt x="3705006" y="2165932"/>
                    <a:pt x="3715705" y="2118765"/>
                    <a:pt x="3727939" y="2094298"/>
                  </a:cubicBezTo>
                  <a:lnTo>
                    <a:pt x="3748036" y="2054105"/>
                  </a:lnTo>
                  <a:cubicBezTo>
                    <a:pt x="3751385" y="2030659"/>
                    <a:pt x="3753439" y="2006990"/>
                    <a:pt x="3758084" y="1983766"/>
                  </a:cubicBezTo>
                  <a:cubicBezTo>
                    <a:pt x="3760161" y="1973380"/>
                    <a:pt x="3765222" y="1963805"/>
                    <a:pt x="3768132" y="1953621"/>
                  </a:cubicBezTo>
                  <a:cubicBezTo>
                    <a:pt x="3780389" y="1910722"/>
                    <a:pt x="3777865" y="1909826"/>
                    <a:pt x="3788229" y="1863186"/>
                  </a:cubicBezTo>
                  <a:cubicBezTo>
                    <a:pt x="3825816" y="1694039"/>
                    <a:pt x="3774758" y="1927118"/>
                    <a:pt x="3808326" y="1792848"/>
                  </a:cubicBezTo>
                  <a:cubicBezTo>
                    <a:pt x="3823179" y="1733436"/>
                    <a:pt x="3826478" y="1671942"/>
                    <a:pt x="3838471" y="1611977"/>
                  </a:cubicBezTo>
                  <a:cubicBezTo>
                    <a:pt x="3841179" y="1598435"/>
                    <a:pt x="3845811" y="1585326"/>
                    <a:pt x="3848519" y="1571784"/>
                  </a:cubicBezTo>
                  <a:cubicBezTo>
                    <a:pt x="3852515" y="1551806"/>
                    <a:pt x="3854298" y="1531416"/>
                    <a:pt x="3858567" y="1511494"/>
                  </a:cubicBezTo>
                  <a:cubicBezTo>
                    <a:pt x="3879029" y="1416004"/>
                    <a:pt x="3877499" y="1454912"/>
                    <a:pt x="3888712" y="1370817"/>
                  </a:cubicBezTo>
                  <a:cubicBezTo>
                    <a:pt x="3892721" y="1340753"/>
                    <a:pt x="3894472" y="1310408"/>
                    <a:pt x="3898761" y="1280382"/>
                  </a:cubicBezTo>
                  <a:cubicBezTo>
                    <a:pt x="3901176" y="1263475"/>
                    <a:pt x="3906552" y="1247069"/>
                    <a:pt x="3908809" y="1230140"/>
                  </a:cubicBezTo>
                  <a:cubicBezTo>
                    <a:pt x="3913258" y="1196774"/>
                    <a:pt x="3915000" y="1163096"/>
                    <a:pt x="3918858" y="1129656"/>
                  </a:cubicBezTo>
                  <a:cubicBezTo>
                    <a:pt x="3925049" y="1076004"/>
                    <a:pt x="3938954" y="968883"/>
                    <a:pt x="3938954" y="968883"/>
                  </a:cubicBezTo>
                  <a:cubicBezTo>
                    <a:pt x="3935605" y="905243"/>
                    <a:pt x="3934675" y="841430"/>
                    <a:pt x="3928906" y="777964"/>
                  </a:cubicBezTo>
                  <a:cubicBezTo>
                    <a:pt x="3927947" y="767416"/>
                    <a:pt x="3921427" y="758095"/>
                    <a:pt x="3918858" y="747819"/>
                  </a:cubicBezTo>
                  <a:cubicBezTo>
                    <a:pt x="3914716" y="731250"/>
                    <a:pt x="3915378" y="713342"/>
                    <a:pt x="3908809" y="697577"/>
                  </a:cubicBezTo>
                  <a:cubicBezTo>
                    <a:pt x="3898423" y="672650"/>
                    <a:pt x="3880036" y="651710"/>
                    <a:pt x="3868616" y="627239"/>
                  </a:cubicBezTo>
                  <a:cubicBezTo>
                    <a:pt x="3856514" y="601306"/>
                    <a:pt x="3852501" y="571795"/>
                    <a:pt x="3838471" y="546852"/>
                  </a:cubicBezTo>
                  <a:cubicBezTo>
                    <a:pt x="3822050" y="517659"/>
                    <a:pt x="3798278" y="493261"/>
                    <a:pt x="3778181" y="466465"/>
                  </a:cubicBezTo>
                  <a:cubicBezTo>
                    <a:pt x="3679678" y="335127"/>
                    <a:pt x="3801395" y="498966"/>
                    <a:pt x="3727939" y="396127"/>
                  </a:cubicBezTo>
                  <a:cubicBezTo>
                    <a:pt x="3718205" y="382499"/>
                    <a:pt x="3707084" y="369868"/>
                    <a:pt x="3697794" y="355933"/>
                  </a:cubicBezTo>
                  <a:cubicBezTo>
                    <a:pt x="3664443" y="305907"/>
                    <a:pt x="3664844" y="283723"/>
                    <a:pt x="3607359" y="245401"/>
                  </a:cubicBezTo>
                  <a:cubicBezTo>
                    <a:pt x="3587262" y="232003"/>
                    <a:pt x="3564147" y="222287"/>
                    <a:pt x="3547068" y="205208"/>
                  </a:cubicBezTo>
                  <a:cubicBezTo>
                    <a:pt x="3509433" y="167573"/>
                    <a:pt x="3530404" y="179557"/>
                    <a:pt x="3486778" y="165015"/>
                  </a:cubicBezTo>
                  <a:cubicBezTo>
                    <a:pt x="3440885" y="134419"/>
                    <a:pt x="3473217" y="151092"/>
                    <a:pt x="3416440" y="134870"/>
                  </a:cubicBezTo>
                  <a:cubicBezTo>
                    <a:pt x="3406256" y="131960"/>
                    <a:pt x="3396479" y="127731"/>
                    <a:pt x="3386295" y="124821"/>
                  </a:cubicBezTo>
                  <a:cubicBezTo>
                    <a:pt x="3358986" y="117018"/>
                    <a:pt x="3311555" y="106441"/>
                    <a:pt x="3285811" y="104725"/>
                  </a:cubicBezTo>
                  <a:cubicBezTo>
                    <a:pt x="3205533" y="99373"/>
                    <a:pt x="3125067" y="97216"/>
                    <a:pt x="3044651" y="94676"/>
                  </a:cubicBezTo>
                  <a:lnTo>
                    <a:pt x="2331218" y="74579"/>
                  </a:lnTo>
                  <a:cubicBezTo>
                    <a:pt x="2287298" y="68305"/>
                    <a:pt x="2223780" y="58812"/>
                    <a:pt x="2180493" y="54483"/>
                  </a:cubicBezTo>
                  <a:cubicBezTo>
                    <a:pt x="2140360" y="50470"/>
                    <a:pt x="2100015" y="48731"/>
                    <a:pt x="2059912" y="44434"/>
                  </a:cubicBezTo>
                  <a:cubicBezTo>
                    <a:pt x="2006211" y="38680"/>
                    <a:pt x="1953129" y="25722"/>
                    <a:pt x="1899139" y="24338"/>
                  </a:cubicBezTo>
                  <a:lnTo>
                    <a:pt x="1507253" y="14289"/>
                  </a:lnTo>
                  <a:cubicBezTo>
                    <a:pt x="1178708" y="-7613"/>
                    <a:pt x="1330770" y="-1686"/>
                    <a:pt x="763675" y="14289"/>
                  </a:cubicBezTo>
                  <a:cubicBezTo>
                    <a:pt x="723358" y="15425"/>
                    <a:pt x="683386" y="22507"/>
                    <a:pt x="643095" y="24338"/>
                  </a:cubicBezTo>
                  <a:cubicBezTo>
                    <a:pt x="535971" y="29207"/>
                    <a:pt x="428730" y="31037"/>
                    <a:pt x="321548" y="34386"/>
                  </a:cubicBezTo>
                  <a:cubicBezTo>
                    <a:pt x="243868" y="60278"/>
                    <a:pt x="337263" y="31787"/>
                    <a:pt x="170822" y="54483"/>
                  </a:cubicBezTo>
                  <a:cubicBezTo>
                    <a:pt x="95765" y="64718"/>
                    <a:pt x="91639" y="67479"/>
                    <a:pt x="40194" y="84628"/>
                  </a:cubicBezTo>
                  <a:cubicBezTo>
                    <a:pt x="30032" y="99870"/>
                    <a:pt x="10049" y="124116"/>
                    <a:pt x="10049" y="144918"/>
                  </a:cubicBezTo>
                  <a:cubicBezTo>
                    <a:pt x="10049" y="158728"/>
                    <a:pt x="14968" y="172289"/>
                    <a:pt x="20097" y="185111"/>
                  </a:cubicBezTo>
                  <a:cubicBezTo>
                    <a:pt x="21856" y="189509"/>
                    <a:pt x="26796" y="191810"/>
                    <a:pt x="30145" y="19516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1837" cy="519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5647174" y="1396721"/>
            <a:ext cx="2321719" cy="2532184"/>
          </a:xfrm>
          <a:custGeom>
            <a:avLst/>
            <a:gdLst>
              <a:gd name="connsiteX0" fmla="*/ 150725 w 2321719"/>
              <a:gd name="connsiteY0" fmla="*/ 20097 h 2532184"/>
              <a:gd name="connsiteX1" fmla="*/ 150725 w 2321719"/>
              <a:gd name="connsiteY1" fmla="*/ 20097 h 2532184"/>
              <a:gd name="connsiteX2" fmla="*/ 80386 w 2321719"/>
              <a:gd name="connsiteY2" fmla="*/ 80387 h 2532184"/>
              <a:gd name="connsiteX3" fmla="*/ 70338 w 2321719"/>
              <a:gd name="connsiteY3" fmla="*/ 140677 h 2532184"/>
              <a:gd name="connsiteX4" fmla="*/ 60290 w 2321719"/>
              <a:gd name="connsiteY4" fmla="*/ 170822 h 2532184"/>
              <a:gd name="connsiteX5" fmla="*/ 40193 w 2321719"/>
              <a:gd name="connsiteY5" fmla="*/ 301450 h 2532184"/>
              <a:gd name="connsiteX6" fmla="*/ 30145 w 2321719"/>
              <a:gd name="connsiteY6" fmla="*/ 351692 h 2532184"/>
              <a:gd name="connsiteX7" fmla="*/ 10048 w 2321719"/>
              <a:gd name="connsiteY7" fmla="*/ 442127 h 2532184"/>
              <a:gd name="connsiteX8" fmla="*/ 0 w 2321719"/>
              <a:gd name="connsiteY8" fmla="*/ 1004835 h 2532184"/>
              <a:gd name="connsiteX9" fmla="*/ 10048 w 2321719"/>
              <a:gd name="connsiteY9" fmla="*/ 1527349 h 2532184"/>
              <a:gd name="connsiteX10" fmla="*/ 30145 w 2321719"/>
              <a:gd name="connsiteY10" fmla="*/ 1637881 h 2532184"/>
              <a:gd name="connsiteX11" fmla="*/ 50241 w 2321719"/>
              <a:gd name="connsiteY11" fmla="*/ 1698171 h 2532184"/>
              <a:gd name="connsiteX12" fmla="*/ 80386 w 2321719"/>
              <a:gd name="connsiteY12" fmla="*/ 1728316 h 2532184"/>
              <a:gd name="connsiteX13" fmla="*/ 130628 w 2321719"/>
              <a:gd name="connsiteY13" fmla="*/ 1788606 h 2532184"/>
              <a:gd name="connsiteX14" fmla="*/ 160773 w 2321719"/>
              <a:gd name="connsiteY14" fmla="*/ 1848897 h 2532184"/>
              <a:gd name="connsiteX15" fmla="*/ 190918 w 2321719"/>
              <a:gd name="connsiteY15" fmla="*/ 1868993 h 2532184"/>
              <a:gd name="connsiteX16" fmla="*/ 231112 w 2321719"/>
              <a:gd name="connsiteY16" fmla="*/ 1929283 h 2532184"/>
              <a:gd name="connsiteX17" fmla="*/ 261257 w 2321719"/>
              <a:gd name="connsiteY17" fmla="*/ 1989574 h 2532184"/>
              <a:gd name="connsiteX18" fmla="*/ 301450 w 2321719"/>
              <a:gd name="connsiteY18" fmla="*/ 2049864 h 2532184"/>
              <a:gd name="connsiteX19" fmla="*/ 321547 w 2321719"/>
              <a:gd name="connsiteY19" fmla="*/ 2080009 h 2532184"/>
              <a:gd name="connsiteX20" fmla="*/ 351692 w 2321719"/>
              <a:gd name="connsiteY20" fmla="*/ 2140299 h 2532184"/>
              <a:gd name="connsiteX21" fmla="*/ 361740 w 2321719"/>
              <a:gd name="connsiteY21" fmla="*/ 2170444 h 2532184"/>
              <a:gd name="connsiteX22" fmla="*/ 391885 w 2321719"/>
              <a:gd name="connsiteY22" fmla="*/ 2200589 h 2532184"/>
              <a:gd name="connsiteX23" fmla="*/ 411982 w 2321719"/>
              <a:gd name="connsiteY23" fmla="*/ 2230734 h 2532184"/>
              <a:gd name="connsiteX24" fmla="*/ 442127 w 2321719"/>
              <a:gd name="connsiteY24" fmla="*/ 2260879 h 2532184"/>
              <a:gd name="connsiteX25" fmla="*/ 462224 w 2321719"/>
              <a:gd name="connsiteY25" fmla="*/ 2291024 h 2532184"/>
              <a:gd name="connsiteX26" fmla="*/ 492369 w 2321719"/>
              <a:gd name="connsiteY26" fmla="*/ 2321169 h 2532184"/>
              <a:gd name="connsiteX27" fmla="*/ 542611 w 2321719"/>
              <a:gd name="connsiteY27" fmla="*/ 2391508 h 2532184"/>
              <a:gd name="connsiteX28" fmla="*/ 572756 w 2321719"/>
              <a:gd name="connsiteY28" fmla="*/ 2411604 h 2532184"/>
              <a:gd name="connsiteX29" fmla="*/ 592852 w 2321719"/>
              <a:gd name="connsiteY29" fmla="*/ 2441749 h 2532184"/>
              <a:gd name="connsiteX30" fmla="*/ 663191 w 2321719"/>
              <a:gd name="connsiteY30" fmla="*/ 2471894 h 2532184"/>
              <a:gd name="connsiteX31" fmla="*/ 723481 w 2321719"/>
              <a:gd name="connsiteY31" fmla="*/ 2481943 h 2532184"/>
              <a:gd name="connsiteX32" fmla="*/ 823964 w 2321719"/>
              <a:gd name="connsiteY32" fmla="*/ 2491991 h 2532184"/>
              <a:gd name="connsiteX33" fmla="*/ 1386672 w 2321719"/>
              <a:gd name="connsiteY33" fmla="*/ 2502039 h 2532184"/>
              <a:gd name="connsiteX34" fmla="*/ 1497204 w 2321719"/>
              <a:gd name="connsiteY34" fmla="*/ 2512088 h 2532184"/>
              <a:gd name="connsiteX35" fmla="*/ 1577591 w 2321719"/>
              <a:gd name="connsiteY35" fmla="*/ 2522136 h 2532184"/>
              <a:gd name="connsiteX36" fmla="*/ 1728316 w 2321719"/>
              <a:gd name="connsiteY36" fmla="*/ 2532184 h 2532184"/>
              <a:gd name="connsiteX37" fmla="*/ 2080008 w 2321719"/>
              <a:gd name="connsiteY37" fmla="*/ 2512088 h 2532184"/>
              <a:gd name="connsiteX38" fmla="*/ 2110153 w 2321719"/>
              <a:gd name="connsiteY38" fmla="*/ 2502039 h 2532184"/>
              <a:gd name="connsiteX39" fmla="*/ 2160395 w 2321719"/>
              <a:gd name="connsiteY39" fmla="*/ 2491991 h 2532184"/>
              <a:gd name="connsiteX40" fmla="*/ 2190540 w 2321719"/>
              <a:gd name="connsiteY40" fmla="*/ 2461846 h 2532184"/>
              <a:gd name="connsiteX41" fmla="*/ 2210637 w 2321719"/>
              <a:gd name="connsiteY41" fmla="*/ 2431701 h 2532184"/>
              <a:gd name="connsiteX42" fmla="*/ 2240782 w 2321719"/>
              <a:gd name="connsiteY42" fmla="*/ 2411604 h 2532184"/>
              <a:gd name="connsiteX43" fmla="*/ 2260879 w 2321719"/>
              <a:gd name="connsiteY43" fmla="*/ 2381459 h 2532184"/>
              <a:gd name="connsiteX44" fmla="*/ 2291024 w 2321719"/>
              <a:gd name="connsiteY44" fmla="*/ 2351314 h 2532184"/>
              <a:gd name="connsiteX45" fmla="*/ 2301072 w 2321719"/>
              <a:gd name="connsiteY45" fmla="*/ 2321169 h 2532184"/>
              <a:gd name="connsiteX46" fmla="*/ 2321169 w 2321719"/>
              <a:gd name="connsiteY46" fmla="*/ 2291024 h 2532184"/>
              <a:gd name="connsiteX47" fmla="*/ 2301072 w 2321719"/>
              <a:gd name="connsiteY47" fmla="*/ 1899138 h 2532184"/>
              <a:gd name="connsiteX48" fmla="*/ 2291024 w 2321719"/>
              <a:gd name="connsiteY48" fmla="*/ 1868993 h 2532184"/>
              <a:gd name="connsiteX49" fmla="*/ 2250830 w 2321719"/>
              <a:gd name="connsiteY49" fmla="*/ 1708220 h 2532184"/>
              <a:gd name="connsiteX50" fmla="*/ 2230734 w 2321719"/>
              <a:gd name="connsiteY50" fmla="*/ 1647930 h 2532184"/>
              <a:gd name="connsiteX51" fmla="*/ 2220685 w 2321719"/>
              <a:gd name="connsiteY51" fmla="*/ 1617784 h 2532184"/>
              <a:gd name="connsiteX52" fmla="*/ 2200589 w 2321719"/>
              <a:gd name="connsiteY52" fmla="*/ 1527349 h 2532184"/>
              <a:gd name="connsiteX53" fmla="*/ 2190540 w 2321719"/>
              <a:gd name="connsiteY53" fmla="*/ 1487156 h 2532184"/>
              <a:gd name="connsiteX54" fmla="*/ 2170444 w 2321719"/>
              <a:gd name="connsiteY54" fmla="*/ 1457011 h 2532184"/>
              <a:gd name="connsiteX55" fmla="*/ 2160395 w 2321719"/>
              <a:gd name="connsiteY55" fmla="*/ 1426866 h 2532184"/>
              <a:gd name="connsiteX56" fmla="*/ 2140299 w 2321719"/>
              <a:gd name="connsiteY56" fmla="*/ 1386672 h 2532184"/>
              <a:gd name="connsiteX57" fmla="*/ 2110153 w 2321719"/>
              <a:gd name="connsiteY57" fmla="*/ 1326382 h 2532184"/>
              <a:gd name="connsiteX58" fmla="*/ 2090057 w 2321719"/>
              <a:gd name="connsiteY58" fmla="*/ 1256044 h 2532184"/>
              <a:gd name="connsiteX59" fmla="*/ 2019718 w 2321719"/>
              <a:gd name="connsiteY59" fmla="*/ 1155560 h 2532184"/>
              <a:gd name="connsiteX60" fmla="*/ 2009670 w 2321719"/>
              <a:gd name="connsiteY60" fmla="*/ 1105319 h 2532184"/>
              <a:gd name="connsiteX61" fmla="*/ 1969477 w 2321719"/>
              <a:gd name="connsiteY61" fmla="*/ 1045028 h 2532184"/>
              <a:gd name="connsiteX62" fmla="*/ 1949380 w 2321719"/>
              <a:gd name="connsiteY62" fmla="*/ 974690 h 2532184"/>
              <a:gd name="connsiteX63" fmla="*/ 1929283 w 2321719"/>
              <a:gd name="connsiteY63" fmla="*/ 934497 h 2532184"/>
              <a:gd name="connsiteX64" fmla="*/ 1909186 w 2321719"/>
              <a:gd name="connsiteY64" fmla="*/ 864158 h 2532184"/>
              <a:gd name="connsiteX65" fmla="*/ 1889090 w 2321719"/>
              <a:gd name="connsiteY65" fmla="*/ 823965 h 2532184"/>
              <a:gd name="connsiteX66" fmla="*/ 1858945 w 2321719"/>
              <a:gd name="connsiteY66" fmla="*/ 763675 h 2532184"/>
              <a:gd name="connsiteX67" fmla="*/ 1828800 w 2321719"/>
              <a:gd name="connsiteY67" fmla="*/ 683288 h 2532184"/>
              <a:gd name="connsiteX68" fmla="*/ 1798655 w 2321719"/>
              <a:gd name="connsiteY68" fmla="*/ 653143 h 2532184"/>
              <a:gd name="connsiteX69" fmla="*/ 1748413 w 2321719"/>
              <a:gd name="connsiteY69" fmla="*/ 592853 h 2532184"/>
              <a:gd name="connsiteX70" fmla="*/ 1668026 w 2321719"/>
              <a:gd name="connsiteY70" fmla="*/ 502417 h 2532184"/>
              <a:gd name="connsiteX71" fmla="*/ 1527349 w 2321719"/>
              <a:gd name="connsiteY71" fmla="*/ 371789 h 2532184"/>
              <a:gd name="connsiteX72" fmla="*/ 1497204 w 2321719"/>
              <a:gd name="connsiteY72" fmla="*/ 361741 h 2532184"/>
              <a:gd name="connsiteX73" fmla="*/ 1457011 w 2321719"/>
              <a:gd name="connsiteY73" fmla="*/ 331595 h 2532184"/>
              <a:gd name="connsiteX74" fmla="*/ 1426866 w 2321719"/>
              <a:gd name="connsiteY74" fmla="*/ 301450 h 2532184"/>
              <a:gd name="connsiteX75" fmla="*/ 1376624 w 2321719"/>
              <a:gd name="connsiteY75" fmla="*/ 271305 h 2532184"/>
              <a:gd name="connsiteX76" fmla="*/ 1316334 w 2321719"/>
              <a:gd name="connsiteY76" fmla="*/ 241160 h 2532184"/>
              <a:gd name="connsiteX77" fmla="*/ 1245995 w 2321719"/>
              <a:gd name="connsiteY77" fmla="*/ 190919 h 2532184"/>
              <a:gd name="connsiteX78" fmla="*/ 1175657 w 2321719"/>
              <a:gd name="connsiteY78" fmla="*/ 150725 h 2532184"/>
              <a:gd name="connsiteX79" fmla="*/ 1115367 w 2321719"/>
              <a:gd name="connsiteY79" fmla="*/ 130628 h 2532184"/>
              <a:gd name="connsiteX80" fmla="*/ 1085222 w 2321719"/>
              <a:gd name="connsiteY80" fmla="*/ 110532 h 2532184"/>
              <a:gd name="connsiteX81" fmla="*/ 1014883 w 2321719"/>
              <a:gd name="connsiteY81" fmla="*/ 100483 h 2532184"/>
              <a:gd name="connsiteX82" fmla="*/ 854110 w 2321719"/>
              <a:gd name="connsiteY82" fmla="*/ 80387 h 2532184"/>
              <a:gd name="connsiteX83" fmla="*/ 753626 w 2321719"/>
              <a:gd name="connsiteY83" fmla="*/ 60290 h 2532184"/>
              <a:gd name="connsiteX84" fmla="*/ 723481 w 2321719"/>
              <a:gd name="connsiteY84" fmla="*/ 50242 h 2532184"/>
              <a:gd name="connsiteX85" fmla="*/ 602901 w 2321719"/>
              <a:gd name="connsiteY85" fmla="*/ 30145 h 2532184"/>
              <a:gd name="connsiteX86" fmla="*/ 492369 w 2321719"/>
              <a:gd name="connsiteY86" fmla="*/ 10048 h 2532184"/>
              <a:gd name="connsiteX87" fmla="*/ 442127 w 2321719"/>
              <a:gd name="connsiteY87" fmla="*/ 0 h 2532184"/>
              <a:gd name="connsiteX88" fmla="*/ 130628 w 2321719"/>
              <a:gd name="connsiteY88" fmla="*/ 10048 h 2532184"/>
              <a:gd name="connsiteX89" fmla="*/ 150725 w 2321719"/>
              <a:gd name="connsiteY89" fmla="*/ 20097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21719" h="2532184">
                <a:moveTo>
                  <a:pt x="150725" y="20097"/>
                </a:moveTo>
                <a:lnTo>
                  <a:pt x="150725" y="20097"/>
                </a:lnTo>
                <a:cubicBezTo>
                  <a:pt x="127279" y="40194"/>
                  <a:pt x="97515" y="54693"/>
                  <a:pt x="80386" y="80387"/>
                </a:cubicBezTo>
                <a:cubicBezTo>
                  <a:pt x="69085" y="97339"/>
                  <a:pt x="74758" y="120788"/>
                  <a:pt x="70338" y="140677"/>
                </a:cubicBezTo>
                <a:cubicBezTo>
                  <a:pt x="68040" y="151017"/>
                  <a:pt x="63639" y="160774"/>
                  <a:pt x="60290" y="170822"/>
                </a:cubicBezTo>
                <a:cubicBezTo>
                  <a:pt x="52764" y="223499"/>
                  <a:pt x="49485" y="250341"/>
                  <a:pt x="40193" y="301450"/>
                </a:cubicBezTo>
                <a:cubicBezTo>
                  <a:pt x="37138" y="318254"/>
                  <a:pt x="33200" y="334889"/>
                  <a:pt x="30145" y="351692"/>
                </a:cubicBezTo>
                <a:cubicBezTo>
                  <a:pt x="15998" y="429500"/>
                  <a:pt x="27764" y="388978"/>
                  <a:pt x="10048" y="442127"/>
                </a:cubicBezTo>
                <a:cubicBezTo>
                  <a:pt x="6699" y="629696"/>
                  <a:pt x="0" y="817236"/>
                  <a:pt x="0" y="1004835"/>
                </a:cubicBezTo>
                <a:cubicBezTo>
                  <a:pt x="0" y="1179039"/>
                  <a:pt x="4045" y="1353249"/>
                  <a:pt x="10048" y="1527349"/>
                </a:cubicBezTo>
                <a:cubicBezTo>
                  <a:pt x="10351" y="1536123"/>
                  <a:pt x="26623" y="1624968"/>
                  <a:pt x="30145" y="1637881"/>
                </a:cubicBezTo>
                <a:cubicBezTo>
                  <a:pt x="35719" y="1658318"/>
                  <a:pt x="35262" y="1683192"/>
                  <a:pt x="50241" y="1698171"/>
                </a:cubicBezTo>
                <a:cubicBezTo>
                  <a:pt x="60289" y="1708219"/>
                  <a:pt x="71289" y="1717399"/>
                  <a:pt x="80386" y="1728316"/>
                </a:cubicBezTo>
                <a:cubicBezTo>
                  <a:pt x="150334" y="1812254"/>
                  <a:pt x="42559" y="1700537"/>
                  <a:pt x="130628" y="1788606"/>
                </a:cubicBezTo>
                <a:cubicBezTo>
                  <a:pt x="138800" y="1813122"/>
                  <a:pt x="141295" y="1829419"/>
                  <a:pt x="160773" y="1848897"/>
                </a:cubicBezTo>
                <a:cubicBezTo>
                  <a:pt x="169312" y="1857436"/>
                  <a:pt x="180870" y="1862294"/>
                  <a:pt x="190918" y="1868993"/>
                </a:cubicBezTo>
                <a:cubicBezTo>
                  <a:pt x="208578" y="1921971"/>
                  <a:pt x="189295" y="1879102"/>
                  <a:pt x="231112" y="1929283"/>
                </a:cubicBezTo>
                <a:cubicBezTo>
                  <a:pt x="275716" y="1982809"/>
                  <a:pt x="231046" y="1935194"/>
                  <a:pt x="261257" y="1989574"/>
                </a:cubicBezTo>
                <a:cubicBezTo>
                  <a:pt x="272987" y="2010688"/>
                  <a:pt x="288052" y="2029767"/>
                  <a:pt x="301450" y="2049864"/>
                </a:cubicBezTo>
                <a:lnTo>
                  <a:pt x="321547" y="2080009"/>
                </a:lnTo>
                <a:cubicBezTo>
                  <a:pt x="346803" y="2155779"/>
                  <a:pt x="312734" y="2062383"/>
                  <a:pt x="351692" y="2140299"/>
                </a:cubicBezTo>
                <a:cubicBezTo>
                  <a:pt x="356429" y="2149773"/>
                  <a:pt x="355865" y="2161631"/>
                  <a:pt x="361740" y="2170444"/>
                </a:cubicBezTo>
                <a:cubicBezTo>
                  <a:pt x="369623" y="2182268"/>
                  <a:pt x="382788" y="2189672"/>
                  <a:pt x="391885" y="2200589"/>
                </a:cubicBezTo>
                <a:cubicBezTo>
                  <a:pt x="399616" y="2209867"/>
                  <a:pt x="404251" y="2221456"/>
                  <a:pt x="411982" y="2230734"/>
                </a:cubicBezTo>
                <a:cubicBezTo>
                  <a:pt x="421079" y="2241651"/>
                  <a:pt x="433030" y="2249962"/>
                  <a:pt x="442127" y="2260879"/>
                </a:cubicBezTo>
                <a:cubicBezTo>
                  <a:pt x="449858" y="2270157"/>
                  <a:pt x="454493" y="2281746"/>
                  <a:pt x="462224" y="2291024"/>
                </a:cubicBezTo>
                <a:cubicBezTo>
                  <a:pt x="471321" y="2301941"/>
                  <a:pt x="483272" y="2310252"/>
                  <a:pt x="492369" y="2321169"/>
                </a:cubicBezTo>
                <a:cubicBezTo>
                  <a:pt x="520893" y="2355397"/>
                  <a:pt x="506417" y="2355314"/>
                  <a:pt x="542611" y="2391508"/>
                </a:cubicBezTo>
                <a:cubicBezTo>
                  <a:pt x="551150" y="2400047"/>
                  <a:pt x="562708" y="2404905"/>
                  <a:pt x="572756" y="2411604"/>
                </a:cubicBezTo>
                <a:cubicBezTo>
                  <a:pt x="579455" y="2421652"/>
                  <a:pt x="584313" y="2433210"/>
                  <a:pt x="592852" y="2441749"/>
                </a:cubicBezTo>
                <a:cubicBezTo>
                  <a:pt x="614303" y="2463201"/>
                  <a:pt x="634363" y="2466128"/>
                  <a:pt x="663191" y="2471894"/>
                </a:cubicBezTo>
                <a:cubicBezTo>
                  <a:pt x="683169" y="2475890"/>
                  <a:pt x="703264" y="2479416"/>
                  <a:pt x="723481" y="2481943"/>
                </a:cubicBezTo>
                <a:cubicBezTo>
                  <a:pt x="756882" y="2486118"/>
                  <a:pt x="790318" y="2490971"/>
                  <a:pt x="823964" y="2491991"/>
                </a:cubicBezTo>
                <a:cubicBezTo>
                  <a:pt x="1011477" y="2497673"/>
                  <a:pt x="1199103" y="2498690"/>
                  <a:pt x="1386672" y="2502039"/>
                </a:cubicBezTo>
                <a:lnTo>
                  <a:pt x="1497204" y="2512088"/>
                </a:lnTo>
                <a:cubicBezTo>
                  <a:pt x="1524060" y="2514915"/>
                  <a:pt x="1550688" y="2519797"/>
                  <a:pt x="1577591" y="2522136"/>
                </a:cubicBezTo>
                <a:cubicBezTo>
                  <a:pt x="1627755" y="2526498"/>
                  <a:pt x="1678074" y="2528835"/>
                  <a:pt x="1728316" y="2532184"/>
                </a:cubicBezTo>
                <a:cubicBezTo>
                  <a:pt x="1799412" y="2529450"/>
                  <a:pt x="1979685" y="2528809"/>
                  <a:pt x="2080008" y="2512088"/>
                </a:cubicBezTo>
                <a:cubicBezTo>
                  <a:pt x="2090456" y="2510347"/>
                  <a:pt x="2099877" y="2504608"/>
                  <a:pt x="2110153" y="2502039"/>
                </a:cubicBezTo>
                <a:cubicBezTo>
                  <a:pt x="2126722" y="2497897"/>
                  <a:pt x="2143648" y="2495340"/>
                  <a:pt x="2160395" y="2491991"/>
                </a:cubicBezTo>
                <a:cubicBezTo>
                  <a:pt x="2170443" y="2481943"/>
                  <a:pt x="2181443" y="2472763"/>
                  <a:pt x="2190540" y="2461846"/>
                </a:cubicBezTo>
                <a:cubicBezTo>
                  <a:pt x="2198271" y="2452568"/>
                  <a:pt x="2202098" y="2440240"/>
                  <a:pt x="2210637" y="2431701"/>
                </a:cubicBezTo>
                <a:cubicBezTo>
                  <a:pt x="2219176" y="2423162"/>
                  <a:pt x="2230734" y="2418303"/>
                  <a:pt x="2240782" y="2411604"/>
                </a:cubicBezTo>
                <a:cubicBezTo>
                  <a:pt x="2247481" y="2401556"/>
                  <a:pt x="2253148" y="2390737"/>
                  <a:pt x="2260879" y="2381459"/>
                </a:cubicBezTo>
                <a:cubicBezTo>
                  <a:pt x="2269976" y="2370542"/>
                  <a:pt x="2283141" y="2363138"/>
                  <a:pt x="2291024" y="2351314"/>
                </a:cubicBezTo>
                <a:cubicBezTo>
                  <a:pt x="2296899" y="2342501"/>
                  <a:pt x="2296335" y="2330643"/>
                  <a:pt x="2301072" y="2321169"/>
                </a:cubicBezTo>
                <a:cubicBezTo>
                  <a:pt x="2306473" y="2310367"/>
                  <a:pt x="2314470" y="2301072"/>
                  <a:pt x="2321169" y="2291024"/>
                </a:cubicBezTo>
                <a:cubicBezTo>
                  <a:pt x="2317820" y="2177151"/>
                  <a:pt x="2332386" y="2024394"/>
                  <a:pt x="2301072" y="1899138"/>
                </a:cubicBezTo>
                <a:cubicBezTo>
                  <a:pt x="2298503" y="1888862"/>
                  <a:pt x="2293406" y="1879314"/>
                  <a:pt x="2291024" y="1868993"/>
                </a:cubicBezTo>
                <a:cubicBezTo>
                  <a:pt x="2254646" y="1711357"/>
                  <a:pt x="2289249" y="1823477"/>
                  <a:pt x="2250830" y="1708220"/>
                </a:cubicBezTo>
                <a:lnTo>
                  <a:pt x="2230734" y="1647930"/>
                </a:lnTo>
                <a:lnTo>
                  <a:pt x="2220685" y="1617784"/>
                </a:lnTo>
                <a:cubicBezTo>
                  <a:pt x="2202555" y="1508998"/>
                  <a:pt x="2220376" y="1596603"/>
                  <a:pt x="2200589" y="1527349"/>
                </a:cubicBezTo>
                <a:cubicBezTo>
                  <a:pt x="2196795" y="1514070"/>
                  <a:pt x="2195980" y="1499849"/>
                  <a:pt x="2190540" y="1487156"/>
                </a:cubicBezTo>
                <a:cubicBezTo>
                  <a:pt x="2185783" y="1476056"/>
                  <a:pt x="2175845" y="1467813"/>
                  <a:pt x="2170444" y="1457011"/>
                </a:cubicBezTo>
                <a:cubicBezTo>
                  <a:pt x="2165707" y="1447537"/>
                  <a:pt x="2164567" y="1436602"/>
                  <a:pt x="2160395" y="1426866"/>
                </a:cubicBezTo>
                <a:cubicBezTo>
                  <a:pt x="2154494" y="1413098"/>
                  <a:pt x="2146200" y="1400440"/>
                  <a:pt x="2140299" y="1386672"/>
                </a:cubicBezTo>
                <a:cubicBezTo>
                  <a:pt x="2115341" y="1328435"/>
                  <a:pt x="2148770" y="1384307"/>
                  <a:pt x="2110153" y="1326382"/>
                </a:cubicBezTo>
                <a:cubicBezTo>
                  <a:pt x="2107788" y="1316923"/>
                  <a:pt x="2096609" y="1267837"/>
                  <a:pt x="2090057" y="1256044"/>
                </a:cubicBezTo>
                <a:cubicBezTo>
                  <a:pt x="2072388" y="1224240"/>
                  <a:pt x="2042295" y="1185663"/>
                  <a:pt x="2019718" y="1155560"/>
                </a:cubicBezTo>
                <a:cubicBezTo>
                  <a:pt x="2016369" y="1138813"/>
                  <a:pt x="2017308" y="1120595"/>
                  <a:pt x="2009670" y="1105319"/>
                </a:cubicBezTo>
                <a:cubicBezTo>
                  <a:pt x="1953445" y="992869"/>
                  <a:pt x="1997875" y="1144421"/>
                  <a:pt x="1969477" y="1045028"/>
                </a:cubicBezTo>
                <a:cubicBezTo>
                  <a:pt x="1962196" y="1019544"/>
                  <a:pt x="1959702" y="998774"/>
                  <a:pt x="1949380" y="974690"/>
                </a:cubicBezTo>
                <a:cubicBezTo>
                  <a:pt x="1943479" y="960922"/>
                  <a:pt x="1935184" y="948265"/>
                  <a:pt x="1929283" y="934497"/>
                </a:cubicBezTo>
                <a:cubicBezTo>
                  <a:pt x="1905000" y="877837"/>
                  <a:pt x="1934670" y="932116"/>
                  <a:pt x="1909186" y="864158"/>
                </a:cubicBezTo>
                <a:cubicBezTo>
                  <a:pt x="1903927" y="850133"/>
                  <a:pt x="1894991" y="837733"/>
                  <a:pt x="1889090" y="823965"/>
                </a:cubicBezTo>
                <a:cubicBezTo>
                  <a:pt x="1864130" y="765724"/>
                  <a:pt x="1897563" y="821604"/>
                  <a:pt x="1858945" y="763675"/>
                </a:cubicBezTo>
                <a:cubicBezTo>
                  <a:pt x="1850853" y="731311"/>
                  <a:pt x="1849008" y="711580"/>
                  <a:pt x="1828800" y="683288"/>
                </a:cubicBezTo>
                <a:cubicBezTo>
                  <a:pt x="1820540" y="671724"/>
                  <a:pt x="1806915" y="664707"/>
                  <a:pt x="1798655" y="653143"/>
                </a:cubicBezTo>
                <a:cubicBezTo>
                  <a:pt x="1752296" y="588241"/>
                  <a:pt x="1807840" y="632470"/>
                  <a:pt x="1748413" y="592853"/>
                </a:cubicBezTo>
                <a:cubicBezTo>
                  <a:pt x="1712551" y="539061"/>
                  <a:pt x="1736854" y="571246"/>
                  <a:pt x="1668026" y="502417"/>
                </a:cubicBezTo>
                <a:cubicBezTo>
                  <a:pt x="1626565" y="460955"/>
                  <a:pt x="1573996" y="405714"/>
                  <a:pt x="1527349" y="371789"/>
                </a:cubicBezTo>
                <a:cubicBezTo>
                  <a:pt x="1518783" y="365559"/>
                  <a:pt x="1507252" y="365090"/>
                  <a:pt x="1497204" y="361741"/>
                </a:cubicBezTo>
                <a:cubicBezTo>
                  <a:pt x="1483806" y="351692"/>
                  <a:pt x="1469726" y="342494"/>
                  <a:pt x="1457011" y="331595"/>
                </a:cubicBezTo>
                <a:cubicBezTo>
                  <a:pt x="1446222" y="322347"/>
                  <a:pt x="1438234" y="309976"/>
                  <a:pt x="1426866" y="301450"/>
                </a:cubicBezTo>
                <a:cubicBezTo>
                  <a:pt x="1411242" y="289732"/>
                  <a:pt x="1393186" y="281656"/>
                  <a:pt x="1376624" y="271305"/>
                </a:cubicBezTo>
                <a:cubicBezTo>
                  <a:pt x="1332101" y="243479"/>
                  <a:pt x="1362816" y="256655"/>
                  <a:pt x="1316334" y="241160"/>
                </a:cubicBezTo>
                <a:cubicBezTo>
                  <a:pt x="1267231" y="192057"/>
                  <a:pt x="1307718" y="226189"/>
                  <a:pt x="1245995" y="190919"/>
                </a:cubicBezTo>
                <a:cubicBezTo>
                  <a:pt x="1203694" y="166747"/>
                  <a:pt x="1226270" y="170971"/>
                  <a:pt x="1175657" y="150725"/>
                </a:cubicBezTo>
                <a:cubicBezTo>
                  <a:pt x="1155988" y="142857"/>
                  <a:pt x="1132993" y="142378"/>
                  <a:pt x="1115367" y="130628"/>
                </a:cubicBezTo>
                <a:cubicBezTo>
                  <a:pt x="1105319" y="123929"/>
                  <a:pt x="1096789" y="114002"/>
                  <a:pt x="1085222" y="110532"/>
                </a:cubicBezTo>
                <a:cubicBezTo>
                  <a:pt x="1062536" y="103726"/>
                  <a:pt x="1038245" y="104377"/>
                  <a:pt x="1014883" y="100483"/>
                </a:cubicBezTo>
                <a:cubicBezTo>
                  <a:pt x="890308" y="79720"/>
                  <a:pt x="1064084" y="99475"/>
                  <a:pt x="854110" y="80387"/>
                </a:cubicBezTo>
                <a:cubicBezTo>
                  <a:pt x="786006" y="57685"/>
                  <a:pt x="869083" y="83381"/>
                  <a:pt x="753626" y="60290"/>
                </a:cubicBezTo>
                <a:cubicBezTo>
                  <a:pt x="743240" y="58213"/>
                  <a:pt x="733757" y="52811"/>
                  <a:pt x="723481" y="50242"/>
                </a:cubicBezTo>
                <a:cubicBezTo>
                  <a:pt x="684291" y="40444"/>
                  <a:pt x="642615" y="35818"/>
                  <a:pt x="602901" y="30145"/>
                </a:cubicBezTo>
                <a:cubicBezTo>
                  <a:pt x="541408" y="9648"/>
                  <a:pt x="597872" y="26279"/>
                  <a:pt x="492369" y="10048"/>
                </a:cubicBezTo>
                <a:cubicBezTo>
                  <a:pt x="475489" y="7451"/>
                  <a:pt x="458874" y="3349"/>
                  <a:pt x="442127" y="0"/>
                </a:cubicBezTo>
                <a:cubicBezTo>
                  <a:pt x="338294" y="3349"/>
                  <a:pt x="233713" y="-2837"/>
                  <a:pt x="130628" y="10048"/>
                </a:cubicBezTo>
                <a:cubicBezTo>
                  <a:pt x="120118" y="11362"/>
                  <a:pt x="147375" y="18422"/>
                  <a:pt x="150725" y="20097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"/>
            <a:ext cx="8229600" cy="1143000"/>
          </a:xfrm>
        </p:spPr>
        <p:txBody>
          <a:bodyPr/>
          <a:lstStyle/>
          <a:p>
            <a:r>
              <a:rPr lang="en-US" dirty="0" smtClean="0"/>
              <a:t>More evidence for asteroid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986"/>
            <a:ext cx="3473245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Shocked quartz caused by impact</a:t>
            </a:r>
          </a:p>
          <a:p>
            <a:r>
              <a:rPr lang="en-US" dirty="0" err="1" smtClean="0"/>
              <a:t>Microtektites</a:t>
            </a:r>
            <a:r>
              <a:rPr lang="en-US" dirty="0" smtClean="0"/>
              <a:t>—bits of glass ejected from impact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8" y="1295400"/>
            <a:ext cx="3657600" cy="260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micrometeorites.weebly.com/uploads/6/3/0/2/6302036/3177977.jpg?1300437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8" y="4267200"/>
            <a:ext cx="2968625" cy="22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9547"/>
            <a:ext cx="4133850" cy="392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Dino-related Research at SLAC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4916" y="5430859"/>
            <a:ext cx="9144000" cy="144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synchrotron to pick out different chemicals left in Archaeopteryx fossil</a:t>
            </a:r>
          </a:p>
          <a:p>
            <a:r>
              <a:rPr lang="en-US" dirty="0" smtClean="0"/>
              <a:t>Can link chemicals to pigment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9645"/>
            <a:ext cx="6248400" cy="40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Dinosaur Diversity</a:t>
            </a:r>
          </a:p>
          <a:p>
            <a:pPr lvl="1"/>
            <a:r>
              <a:rPr lang="en-US" dirty="0" smtClean="0"/>
              <a:t>Wang, </a:t>
            </a:r>
            <a:r>
              <a:rPr lang="en-US" i="1" dirty="0" smtClean="0"/>
              <a:t>PNAS</a:t>
            </a:r>
            <a:r>
              <a:rPr lang="en-US" dirty="0" smtClean="0"/>
              <a:t> </a:t>
            </a:r>
            <a:r>
              <a:rPr lang="en-US" b="1" dirty="0" smtClean="0"/>
              <a:t>103</a:t>
            </a:r>
            <a:r>
              <a:rPr lang="en-US" dirty="0" smtClean="0"/>
              <a:t> 13601-13605 (2006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Dinosaur Biomechanics/Motion</a:t>
            </a:r>
          </a:p>
          <a:p>
            <a:pPr lvl="1"/>
            <a:r>
              <a:rPr lang="en-US" dirty="0" smtClean="0"/>
              <a:t>Sellers, </a:t>
            </a:r>
            <a:r>
              <a:rPr lang="en-US" i="1" dirty="0" smtClean="0"/>
              <a:t>Proc. R. Soc. B </a:t>
            </a:r>
            <a:r>
              <a:rPr lang="en-US" b="1" dirty="0" smtClean="0"/>
              <a:t>274 </a:t>
            </a:r>
            <a:r>
              <a:rPr lang="en-US" dirty="0" smtClean="0"/>
              <a:t> 2711-2716 (2007)</a:t>
            </a:r>
          </a:p>
          <a:p>
            <a:pPr lvl="1"/>
            <a:r>
              <a:rPr lang="en-US" dirty="0" smtClean="0"/>
              <a:t>Alexander, </a:t>
            </a:r>
            <a:r>
              <a:rPr lang="en-US" i="1" dirty="0" smtClean="0"/>
              <a:t>Scientific American</a:t>
            </a:r>
            <a:r>
              <a:rPr lang="en-US" dirty="0" smtClean="0"/>
              <a:t>, April 1991</a:t>
            </a:r>
          </a:p>
          <a:p>
            <a:pPr lvl="1"/>
            <a:r>
              <a:rPr lang="en-US" dirty="0"/>
              <a:t>Alexander, </a:t>
            </a:r>
            <a:r>
              <a:rPr lang="en-US" i="1" dirty="0"/>
              <a:t>Proc. R. Soc. B </a:t>
            </a:r>
            <a:r>
              <a:rPr lang="en-US" b="1" dirty="0"/>
              <a:t>273 </a:t>
            </a:r>
            <a:r>
              <a:rPr lang="en-US" dirty="0" smtClean="0"/>
              <a:t>1849-1855 (2006)</a:t>
            </a:r>
            <a:endParaRPr lang="en-US" dirty="0"/>
          </a:p>
          <a:p>
            <a:r>
              <a:rPr lang="en-US" dirty="0" err="1" smtClean="0"/>
              <a:t>Sauropod</a:t>
            </a:r>
            <a:r>
              <a:rPr lang="en-US" dirty="0" smtClean="0"/>
              <a:t> Size Issues</a:t>
            </a:r>
          </a:p>
          <a:p>
            <a:pPr lvl="1"/>
            <a:r>
              <a:rPr lang="en-US" dirty="0" smtClean="0"/>
              <a:t>Seymour, </a:t>
            </a:r>
            <a:r>
              <a:rPr lang="en-US" i="1" dirty="0" smtClean="0"/>
              <a:t>Biol. </a:t>
            </a:r>
            <a:r>
              <a:rPr lang="en-US" i="1" dirty="0" err="1" smtClean="0"/>
              <a:t>Lett</a:t>
            </a:r>
            <a:r>
              <a:rPr lang="en-US" i="1" dirty="0" smtClean="0"/>
              <a:t>. </a:t>
            </a:r>
            <a:r>
              <a:rPr lang="en-US" b="1" dirty="0" smtClean="0"/>
              <a:t>5 </a:t>
            </a:r>
            <a:r>
              <a:rPr lang="en-US" dirty="0" smtClean="0"/>
              <a:t>317-319 (2009) </a:t>
            </a:r>
          </a:p>
          <a:p>
            <a:pPr lvl="1"/>
            <a:r>
              <a:rPr lang="en-US" dirty="0" smtClean="0"/>
              <a:t>Sander, </a:t>
            </a:r>
            <a:r>
              <a:rPr lang="en-US" i="1" dirty="0" smtClean="0"/>
              <a:t>Science</a:t>
            </a:r>
            <a:r>
              <a:rPr lang="en-US" dirty="0" smtClean="0"/>
              <a:t> </a:t>
            </a:r>
            <a:r>
              <a:rPr lang="en-US" b="1" dirty="0" smtClean="0"/>
              <a:t>322</a:t>
            </a:r>
            <a:r>
              <a:rPr lang="en-US" dirty="0" smtClean="0"/>
              <a:t> 200-201 (2008)</a:t>
            </a:r>
          </a:p>
          <a:p>
            <a:pPr lvl="1"/>
            <a:r>
              <a:rPr lang="en-US" dirty="0" smtClean="0"/>
              <a:t>Henderson </a:t>
            </a:r>
            <a:r>
              <a:rPr lang="en-US" i="1" dirty="0" smtClean="0"/>
              <a:t>Proc. R. Soc. </a:t>
            </a:r>
            <a:r>
              <a:rPr lang="en-US" i="1" dirty="0" err="1" smtClean="0"/>
              <a:t>Lond</a:t>
            </a:r>
            <a:r>
              <a:rPr lang="en-US" i="1" dirty="0" smtClean="0"/>
              <a:t>. B (Suppl.)</a:t>
            </a:r>
            <a:r>
              <a:rPr lang="en-US" dirty="0" smtClean="0"/>
              <a:t> </a:t>
            </a:r>
            <a:r>
              <a:rPr lang="en-US" b="1" dirty="0" smtClean="0"/>
              <a:t>271</a:t>
            </a:r>
            <a:r>
              <a:rPr lang="en-US" dirty="0" smtClean="0"/>
              <a:t> S180-S183 (2004)</a:t>
            </a:r>
          </a:p>
          <a:p>
            <a:r>
              <a:rPr lang="en-US" dirty="0" smtClean="0"/>
              <a:t>General Dino Stuff (includes all info I used about extinction)</a:t>
            </a:r>
          </a:p>
          <a:p>
            <a:pPr lvl="1"/>
            <a:r>
              <a:rPr lang="en-US" dirty="0" err="1" smtClean="0"/>
              <a:t>Fastovsky</a:t>
            </a:r>
            <a:r>
              <a:rPr lang="en-US" dirty="0" smtClean="0"/>
              <a:t>, D. and </a:t>
            </a:r>
            <a:r>
              <a:rPr lang="en-US" dirty="0" err="1" smtClean="0"/>
              <a:t>Weishampel</a:t>
            </a:r>
            <a:r>
              <a:rPr lang="en-US" dirty="0" smtClean="0"/>
              <a:t>, D. </a:t>
            </a:r>
            <a:r>
              <a:rPr lang="en-US" i="1" dirty="0" smtClean="0"/>
              <a:t>Dinosaurs: A Concise Natural History</a:t>
            </a:r>
            <a:r>
              <a:rPr lang="en-US" dirty="0" smtClean="0"/>
              <a:t>.  Cambridge University Press (2009)</a:t>
            </a:r>
          </a:p>
          <a:p>
            <a:r>
              <a:rPr lang="en-US" dirty="0" smtClean="0"/>
              <a:t>Dino research at SLAC</a:t>
            </a:r>
          </a:p>
          <a:p>
            <a:pPr lvl="1"/>
            <a:r>
              <a:rPr lang="en-US" dirty="0" smtClean="0"/>
              <a:t>Bergmann,</a:t>
            </a:r>
            <a:r>
              <a:rPr lang="en-US" i="1" dirty="0" smtClean="0"/>
              <a:t> PNAS </a:t>
            </a:r>
            <a:r>
              <a:rPr lang="en-US" b="1" dirty="0" smtClean="0"/>
              <a:t>107 </a:t>
            </a:r>
            <a:r>
              <a:rPr lang="en-US" dirty="0" smtClean="0"/>
              <a:t> 9060-9065 (2010)</a:t>
            </a:r>
          </a:p>
          <a:p>
            <a:r>
              <a:rPr lang="en-US" dirty="0" smtClean="0"/>
              <a:t>Similarity in other contexts (non-</a:t>
            </a:r>
            <a:r>
              <a:rPr lang="en-US" dirty="0" err="1" smtClean="0"/>
              <a:t>dino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Landau, L.D. and </a:t>
            </a:r>
            <a:r>
              <a:rPr lang="en-US" dirty="0" err="1" smtClean="0"/>
              <a:t>Lifshitz</a:t>
            </a:r>
            <a:r>
              <a:rPr lang="en-US" dirty="0" smtClean="0"/>
              <a:t>, E.M. </a:t>
            </a:r>
            <a:r>
              <a:rPr lang="en-US" i="1" dirty="0" smtClean="0"/>
              <a:t>Fluid Mechanics: Course of Theoretical Physics Vol. 6</a:t>
            </a:r>
            <a:r>
              <a:rPr lang="en-US" dirty="0" smtClean="0"/>
              <a:t>. 2</a:t>
            </a:r>
            <a:r>
              <a:rPr lang="en-US" baseline="30000" dirty="0" smtClean="0"/>
              <a:t>nd</a:t>
            </a:r>
            <a:r>
              <a:rPr lang="en-US" dirty="0" smtClean="0"/>
              <a:t> Ed. Butterworth-Heinemann (2010)</a:t>
            </a:r>
          </a:p>
          <a:p>
            <a:pPr lvl="1"/>
            <a:r>
              <a:rPr lang="en-US" dirty="0"/>
              <a:t>http://en.wikipedia.org/wiki/Dimensionless_number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Thanks for listening!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That’s right—birds are now dinosaurs!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3</a:t>
            </a:fld>
            <a:endParaRPr lang="en-US"/>
          </a:p>
        </p:txBody>
      </p:sp>
      <p:pic>
        <p:nvPicPr>
          <p:cNvPr id="6146" name="Picture 2" descr="https://encrypted-tbn3.google.com/images?q=tbn:ANd9GcTtdljttZUPR6Jji7KKW3VdlVLAcyuW4WkIz1O9gTa7WrMYf2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9158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Types of Dinosaurs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29710" y="2094697"/>
            <a:ext cx="11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Sauropods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262" y="3962399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Theropods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5804994"/>
            <a:ext cx="175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Marginocephalia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484" y="883812"/>
            <a:ext cx="384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Saurischia</a:t>
            </a:r>
            <a:r>
              <a:rPr lang="en-US" sz="2800" dirty="0" smtClean="0"/>
              <a:t>: Lizard-Hipped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0260" y="899016"/>
            <a:ext cx="3871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Ornithischia</a:t>
            </a:r>
            <a:r>
              <a:rPr lang="en-US" sz="2800" dirty="0" smtClean="0"/>
              <a:t>: Bird-Hipped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867" y="5868020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NBA Players</a:t>
            </a:r>
            <a:endParaRPr lang="en-US" dirty="0"/>
          </a:p>
        </p:txBody>
      </p:sp>
      <p:pic>
        <p:nvPicPr>
          <p:cNvPr id="5122" name="Picture 2" descr="http://assets.sbnation.com/assets/481442/chrisb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" y="5257800"/>
            <a:ext cx="2365734" cy="15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n.es-static.us/upl/2011/11/sauropods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2" y="1407032"/>
            <a:ext cx="2995129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pscinema.files.wordpress.com/2011/02/r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44" y="3269827"/>
            <a:ext cx="3197225" cy="17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vdizzy.com/images/d-f/dinos34-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81" y="5105400"/>
            <a:ext cx="2358028" cy="17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leo.cc/ce/stegosauru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60" y="1219200"/>
            <a:ext cx="3636875" cy="19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9096" y="1459468"/>
            <a:ext cx="159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Thyreophorans</a:t>
            </a:r>
            <a:endParaRPr lang="en-US" dirty="0"/>
          </a:p>
        </p:txBody>
      </p:sp>
      <p:pic>
        <p:nvPicPr>
          <p:cNvPr id="5132" name="Picture 12" descr="http://www.thelearningpage.org/images/dinosaurs_images/dino04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0627" y="3176760"/>
            <a:ext cx="3081051" cy="18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9096" y="45720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Ornithopods</a:t>
            </a:r>
            <a:endParaRPr lang="en-US" dirty="0"/>
          </a:p>
        </p:txBody>
      </p:sp>
      <p:pic>
        <p:nvPicPr>
          <p:cNvPr id="3074" name="Picture 2" descr="http://www.enchantedlearning.com/hgifs/Hipsauri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" y="0"/>
            <a:ext cx="1226439" cy="9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enchantedlearning.com/hgifs/Hipor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20" y="0"/>
            <a:ext cx="1204679" cy="9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35142"/>
              </p:ext>
            </p:extLst>
          </p:nvPr>
        </p:nvGraphicFramePr>
        <p:xfrm>
          <a:off x="152400" y="1371600"/>
          <a:ext cx="8915400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</a:tblGrid>
              <a:tr h="2911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Height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Length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Weight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Ankylosaurus (armored lizard) 7 ft. 2.1 m 35 ft. 10.6 m 10,000lbs 4,536kg.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Apatosaurus (deceptive lizard) 15 ft. 4.5 m 75 ft. 22.9 m 66,000lbs 29,937kg.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 err="1">
                          <a:effectLst/>
                        </a:rPr>
                        <a:t>Argentinosaurus</a:t>
                      </a:r>
                      <a:r>
                        <a:rPr lang="en-US" sz="2000" u="sng" strike="noStrike" dirty="0">
                          <a:effectLst/>
                        </a:rPr>
                        <a:t> (Argentina lizard) 70 ft. 21.4 m 120 ft. 36.6 m 220,000lbs 99,792kg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Brachiosaurus (arm lizard) 50 ft. 15.2 m 100 ft. 30.5 m 100,000lbs 45,360kg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Compsognathus (elegant jaw) 2 ft. 0.6 m 3 ft. 0.9 m 8lbs 3.6kg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Corythosaurus (helmet lizard) 16 ft. 4.9 m 30 ft. 9.1 m 8,860lbs 4,019kg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Deinonychus (terrible claw) 5 ft. 1.5 m 9 ft. 2.7 m 175lbs 80kg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Iguanodon (iguana tooth) 18 ft. 5.5 m 30 ft. 9.1 m 10,000lbs 4,536kg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Seismosaurus (tremor lizard) 84 ft. 25.6 m 150 ft. 45.7 m 200,000lbs 90,720kg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Stegosaurus (plated lizard) 11 ft. 3.4 m 30 ft. 9.1 m 6,000lbs 2,722kg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Triceratops (three-horned face) 9.5 ft. 2.9 m 26 ft. 7.9 m 14,000lbs 6,350kg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Tyrannosaurus (tyrant lizard) 23 ft. 7.0 m 50 ft. 15.2 m 14,000lbs .6,350kg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Velociraptor (swift robber)  2 ft. 0.6 m  6 ft. 1.8 m  250lbs .113kg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1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12920"/>
              </p:ext>
            </p:extLst>
          </p:nvPr>
        </p:nvGraphicFramePr>
        <p:xfrm>
          <a:off x="152400" y="1371600"/>
          <a:ext cx="8915400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</a:tblGrid>
              <a:tr h="2911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Height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Length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Weight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Ankylosaurus (armored lizard) 7 ft. 2.1 m 35 ft. 10.6 m 10,000lbs 4,536kg.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Apatosaurus (deceptive lizard) 15 ft. 4.5 m 75 ft. 22.9 m 66,000lbs 29,937kg.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 err="1">
                          <a:effectLst/>
                        </a:rPr>
                        <a:t>Argentinosaurus</a:t>
                      </a:r>
                      <a:r>
                        <a:rPr lang="en-US" sz="2000" u="sng" strike="noStrike" dirty="0">
                          <a:effectLst/>
                        </a:rPr>
                        <a:t> (Argentina lizard) 70 ft. 21.4 m 120 ft. 36.6 m 220,000lbs 99,792kg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Brachiosaurus (arm lizard) 50 ft. 15.2 m 100 ft. 30.5 m 100,000lbs 45,360kg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Compsognathus (elegant jaw) 2 ft. 0.6 m 3 ft. 0.9 m 8lbs 3.6kg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Corythosaurus (helmet lizard) 16 ft. 4.9 m 30 ft. 9.1 m 8,860lbs 4,019kg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 err="1">
                          <a:effectLst/>
                        </a:rPr>
                        <a:t>Deinonychus</a:t>
                      </a:r>
                      <a:r>
                        <a:rPr lang="en-US" sz="2000" u="sng" strike="noStrike" dirty="0">
                          <a:effectLst/>
                        </a:rPr>
                        <a:t> (terrible claw) 5 ft. 1.5 m 9 ft. 2.7 m 175lbs 80kg</a:t>
                      </a:r>
                      <a:endParaRPr lang="en-US" sz="2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Iguanodon (iguana tooth) 18 ft. 5.5 m 30 ft. 9.1 m 10,000lbs 4,536kg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Seismosaurus (tremor lizard) 84 ft. 25.6 m 150 ft. 45.7 m 200,000lbs 90,720kg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Stegosaurus (plated lizard) 11 ft. 3.4 m 30 ft. 9.1 m 6,000lbs 2,722kg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Triceratops (three-horned face) 9.5 ft. 2.9 m 26 ft. 7.9 m 14,000lbs 6,350kg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>
                          <a:effectLst/>
                        </a:rPr>
                        <a:t>Tyrannosaurus (tyrant lizard) 23 ft. 7.0 m 50 ft. 15.2 m 14,000lbs .6,350kg</a:t>
                      </a:r>
                      <a:endParaRPr lang="en-US" sz="2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1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Velociraptor</a:t>
                      </a:r>
                      <a:r>
                        <a:rPr lang="en-US" sz="2000" u="none" strike="noStrike" dirty="0">
                          <a:effectLst/>
                        </a:rPr>
                        <a:t> (swift robber)  2 ft. 0.6 m  6 ft. 1.8 m  250lbs .113kg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5486400"/>
            <a:ext cx="1143000" cy="3048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2835" y="3581400"/>
            <a:ext cx="1143000" cy="3048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did Dinosaurs rule the earth?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7</a:t>
            </a:fld>
            <a:endParaRPr lang="en-US"/>
          </a:p>
        </p:txBody>
      </p:sp>
      <p:pic>
        <p:nvPicPr>
          <p:cNvPr id="8194" name="Picture 2" descr="http://upload.wikimedia.org/wikipedia/commons/2/2c/Geologic_time_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88" y="1524000"/>
            <a:ext cx="5105400" cy="51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01888" y="26670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50576" y="2933700"/>
            <a:ext cx="2635624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Dinosaur Motion/Mechanics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51" y="1189037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fast did dinosaurs go?</a:t>
            </a:r>
          </a:p>
          <a:p>
            <a:endParaRPr lang="en-US" dirty="0" smtClean="0"/>
          </a:p>
          <a:p>
            <a:r>
              <a:rPr lang="en-US" dirty="0" smtClean="0"/>
              <a:t>How could they support such large bodies?</a:t>
            </a:r>
          </a:p>
          <a:p>
            <a:endParaRPr lang="en-US" dirty="0" smtClean="0"/>
          </a:p>
          <a:p>
            <a:r>
              <a:rPr lang="en-US" dirty="0" smtClean="0"/>
              <a:t>Did land dinosaurs swim?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ttp://4.bp.blogspot.com/_-v_lM8iY6S4/TFFCoBPw35I/AAAAAAAAAXc/dgZ-Ao-KZGQ/s1600/shoes_on_dinosa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61" y="1219200"/>
            <a:ext cx="1953755" cy="17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wikia.com/landbeforetime/images/2/2d/Littlefoot%27s_Mother_%26_Grandpar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4" y="3400469"/>
            <a:ext cx="3089508" cy="23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_tpPXNdqoTY/SwQx1cZlfNI/AAAAAAAAAa0/HOvETLQ7UOE/s1600/dinosaur+swimm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25695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10" y="1143000"/>
            <a:ext cx="8229600" cy="1308325"/>
          </a:xfrm>
        </p:spPr>
        <p:txBody>
          <a:bodyPr/>
          <a:lstStyle/>
          <a:p>
            <a:r>
              <a:rPr lang="en-US" dirty="0" smtClean="0"/>
              <a:t>Simple scaling does not necessarily reproduce the same results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A461-261F-4B60-8B20-CC19689339DD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2209800"/>
            <a:ext cx="7921625" cy="2692850"/>
            <a:chOff x="609600" y="2743200"/>
            <a:chExt cx="7921625" cy="2692850"/>
          </a:xfrm>
        </p:grpSpPr>
        <p:pic>
          <p:nvPicPr>
            <p:cNvPr id="3074" name="Picture 2" descr="http://www.onesocialmedia.com/wp-content/uploads/2012/06/ninja-turtles-pictur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819400"/>
              <a:ext cx="2816225" cy="261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blog.nola.com/times-picayune/large_14turt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3200"/>
              <a:ext cx="3482588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343400" y="4038600"/>
              <a:ext cx="1219200" cy="0"/>
            </a:xfrm>
            <a:prstGeom prst="straightConnector1">
              <a:avLst/>
            </a:prstGeom>
            <a:ln w="1016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Multiply 7"/>
            <p:cNvSpPr/>
            <p:nvPr/>
          </p:nvSpPr>
          <p:spPr>
            <a:xfrm>
              <a:off x="3733800" y="2819400"/>
              <a:ext cx="2438400" cy="2438400"/>
            </a:xfrm>
            <a:prstGeom prst="mathMultiply">
              <a:avLst>
                <a:gd name="adj1" fmla="val 85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8813" y="5225756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E.g.: Animal mass ~ bone volume; Bone strength ~ bone cross section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 can’t just scale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1210</Words>
  <Application>Microsoft Office PowerPoint</Application>
  <PresentationFormat>On-screen Show (4:3)</PresentationFormat>
  <Paragraphs>173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What is a dinosaur?</vt:lpstr>
      <vt:lpstr>That’s right—birds are now dinosaurs!</vt:lpstr>
      <vt:lpstr>Types of Dinosaurs</vt:lpstr>
      <vt:lpstr>Dino Sizes</vt:lpstr>
      <vt:lpstr>Dino Sizes</vt:lpstr>
      <vt:lpstr>When did Dinosaurs rule the earth?</vt:lpstr>
      <vt:lpstr>Dinosaur Motion/Mechanics</vt:lpstr>
      <vt:lpstr>Similarity</vt:lpstr>
      <vt:lpstr>So, how can we relate big to small?</vt:lpstr>
      <vt:lpstr>Other similarity terms you may have heard</vt:lpstr>
      <vt:lpstr>PowerPoint Presentation</vt:lpstr>
      <vt:lpstr>Other ways to estimate velocity</vt:lpstr>
      <vt:lpstr>Some simulation results</vt:lpstr>
      <vt:lpstr>Size Problems: How could Littlefoot grow so big?</vt:lpstr>
      <vt:lpstr>What about blood flow?</vt:lpstr>
      <vt:lpstr>Did dinosaurs swim?</vt:lpstr>
      <vt:lpstr>Why did they die out?</vt:lpstr>
      <vt:lpstr>Really, why did they die out?</vt:lpstr>
      <vt:lpstr>More evidence for asteroid impact</vt:lpstr>
      <vt:lpstr>Dino-related Research at SLAC</vt:lpstr>
      <vt:lpstr>Selected Bibliography</vt:lpstr>
      <vt:lpstr>Thanks for listening!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 Science</dc:title>
  <dc:creator>Mike</dc:creator>
  <cp:lastModifiedBy>mkozina</cp:lastModifiedBy>
  <cp:revision>59</cp:revision>
  <dcterms:created xsi:type="dcterms:W3CDTF">2012-07-15T22:23:43Z</dcterms:created>
  <dcterms:modified xsi:type="dcterms:W3CDTF">2012-08-03T22:02:17Z</dcterms:modified>
</cp:coreProperties>
</file>