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78" r:id="rId5"/>
    <p:sldId id="287" r:id="rId6"/>
    <p:sldId id="288" r:id="rId7"/>
    <p:sldId id="280" r:id="rId8"/>
    <p:sldId id="284" r:id="rId9"/>
    <p:sldId id="281" r:id="rId10"/>
    <p:sldId id="291" r:id="rId11"/>
    <p:sldId id="292" r:id="rId12"/>
    <p:sldId id="293" r:id="rId13"/>
    <p:sldId id="282" r:id="rId14"/>
    <p:sldId id="321" r:id="rId15"/>
    <p:sldId id="320" r:id="rId16"/>
    <p:sldId id="319" r:id="rId17"/>
    <p:sldId id="317" r:id="rId18"/>
    <p:sldId id="318" r:id="rId19"/>
    <p:sldId id="316" r:id="rId20"/>
    <p:sldId id="315" r:id="rId21"/>
    <p:sldId id="314" r:id="rId22"/>
    <p:sldId id="313" r:id="rId23"/>
    <p:sldId id="312" r:id="rId24"/>
    <p:sldId id="311" r:id="rId25"/>
    <p:sldId id="310" r:id="rId26"/>
    <p:sldId id="307" r:id="rId27"/>
    <p:sldId id="289" r:id="rId28"/>
    <p:sldId id="309" r:id="rId29"/>
    <p:sldId id="265" r:id="rId30"/>
    <p:sldId id="267" r:id="rId31"/>
    <p:sldId id="290" r:id="rId32"/>
    <p:sldId id="323" r:id="rId33"/>
    <p:sldId id="322" r:id="rId34"/>
    <p:sldId id="32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83B4-A079-4500-BD95-A0AFA604F32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EFA5-029A-4FE8-AC58-3E880958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83B4-A079-4500-BD95-A0AFA604F32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EFA5-029A-4FE8-AC58-3E880958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6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83B4-A079-4500-BD95-A0AFA604F32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EFA5-029A-4FE8-AC58-3E880958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83B4-A079-4500-BD95-A0AFA604F32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EFA5-029A-4FE8-AC58-3E880958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9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83B4-A079-4500-BD95-A0AFA604F32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EFA5-029A-4FE8-AC58-3E880958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83B4-A079-4500-BD95-A0AFA604F32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EFA5-029A-4FE8-AC58-3E880958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83B4-A079-4500-BD95-A0AFA604F32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EFA5-029A-4FE8-AC58-3E880958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9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83B4-A079-4500-BD95-A0AFA604F32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EFA5-029A-4FE8-AC58-3E880958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2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83B4-A079-4500-BD95-A0AFA604F32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EFA5-029A-4FE8-AC58-3E880958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2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83B4-A079-4500-BD95-A0AFA604F32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EFA5-029A-4FE8-AC58-3E880958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7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83B4-A079-4500-BD95-A0AFA604F32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EFA5-029A-4FE8-AC58-3E880958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3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83B4-A079-4500-BD95-A0AFA604F32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EFA5-029A-4FE8-AC58-3E880958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2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1.png"/><Relationship Id="rId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0.png"/><Relationship Id="rId5" Type="http://schemas.openxmlformats.org/officeDocument/2006/relationships/image" Target="../media/image28.png"/><Relationship Id="rId10" Type="http://schemas.openxmlformats.org/officeDocument/2006/relationships/image" Target="../media/image34.gif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Relationship Id="rId1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frog.gatech.edu/pros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Pulse Shaping with MIIPS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SASS 8/22/2012</a:t>
            </a:r>
          </a:p>
          <a:p>
            <a:r>
              <a:rPr lang="en-US" dirty="0" smtClean="0"/>
              <a:t>David Nicholson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leverages SHG’s dependence on the spectral phase profile.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42" y="3964342"/>
            <a:ext cx="3466667" cy="2600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33" y="2854000"/>
            <a:ext cx="3466667" cy="2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3467100" cy="260032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0647"/>
            <a:ext cx="4114800" cy="53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3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leverages SHG’s dependence on the spectral phase profile.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42" y="3964342"/>
            <a:ext cx="3466667" cy="2600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70" y="1748976"/>
            <a:ext cx="3466667" cy="2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47" y="2853191"/>
            <a:ext cx="3467100" cy="26003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0647"/>
            <a:ext cx="4114800" cy="53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8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70" y="1748976"/>
            <a:ext cx="3466667" cy="2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leverages SHG’s dependence on the spectral phase profile.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33" y="2854000"/>
            <a:ext cx="3466667" cy="26000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14" y="3952875"/>
            <a:ext cx="3467100" cy="26003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0647"/>
            <a:ext cx="4114800" cy="53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5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leverages NL signals to measure the input pulse’s phase profile.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638800" cy="493395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Input phase is unknown</a:t>
            </a:r>
          </a:p>
          <a:p>
            <a:endParaRPr lang="en-US" sz="2800" dirty="0" smtClean="0"/>
          </a:p>
          <a:p>
            <a:r>
              <a:rPr lang="en-US" sz="2800" dirty="0" smtClean="0"/>
              <a:t>Apply reference phase modulation with variable parameter, watch SHG</a:t>
            </a:r>
          </a:p>
          <a:p>
            <a:endParaRPr lang="en-US" sz="2800" dirty="0" smtClean="0"/>
          </a:p>
          <a:p>
            <a:r>
              <a:rPr lang="en-US" sz="2800" dirty="0" smtClean="0"/>
              <a:t>For each step in parameter variation, maximum SHG signal occurs when curvature of total phase is 0.</a:t>
            </a:r>
          </a:p>
          <a:p>
            <a:endParaRPr lang="en-US" sz="2800" dirty="0" smtClean="0"/>
          </a:p>
          <a:p>
            <a:r>
              <a:rPr lang="en-US" sz="2800" dirty="0" smtClean="0"/>
              <a:t>Construct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derivative, double integrate to find phase</a:t>
            </a:r>
          </a:p>
          <a:p>
            <a:endParaRPr lang="en-US" sz="2800" dirty="0" smtClean="0"/>
          </a:p>
          <a:p>
            <a:r>
              <a:rPr lang="en-US" sz="2800" dirty="0" smtClean="0"/>
              <a:t>Apply inverse of phase to correct </a:t>
            </a:r>
            <a:br>
              <a:rPr lang="en-US" sz="2800" dirty="0" smtClean="0"/>
            </a:br>
            <a:r>
              <a:rPr lang="en-US" sz="2800" dirty="0" smtClean="0"/>
              <a:t>on SLM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543050"/>
            <a:ext cx="4762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886075" cy="5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76800"/>
            <a:ext cx="3657600" cy="52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7" y="3733800"/>
            <a:ext cx="2062163" cy="53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3718863" cy="70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6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iterates on this procedure to find the correct phase to apply.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80" y="1592719"/>
            <a:ext cx="3213696" cy="2410272"/>
          </a:xfrm>
          <a:ln w="22225"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181600"/>
            <a:ext cx="2428875" cy="49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495800"/>
            <a:ext cx="4795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reference phase on top of unknown phase,</a:t>
            </a:r>
          </a:p>
          <a:p>
            <a:r>
              <a:rPr lang="en-US" dirty="0" smtClean="0"/>
              <a:t>scan the </a:t>
            </a:r>
            <a:r>
              <a:rPr lang="el-GR" dirty="0" smtClean="0"/>
              <a:t>δ</a:t>
            </a:r>
            <a:r>
              <a:rPr lang="en-US" dirty="0" smtClean="0"/>
              <a:t> parameter.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iterates on this procedure to find the correct phase to apply.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80" y="1537855"/>
            <a:ext cx="3213696" cy="2520000"/>
          </a:xfr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0" y="1752600"/>
            <a:ext cx="3139740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4495800"/>
            <a:ext cx="5139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SHG signals are arranged to give the MIIPS trace.</a:t>
            </a:r>
          </a:p>
          <a:p>
            <a:r>
              <a:rPr lang="en-US" dirty="0" smtClean="0"/>
              <a:t>Each column is a SHG spectrum reading.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iterates on this procedure to find the correct phase to apply.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80" y="1537855"/>
            <a:ext cx="3213696" cy="2520000"/>
          </a:xfr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0" y="1752600"/>
            <a:ext cx="3139740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1975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1000" y="4736068"/>
            <a:ext cx="483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each frequency, the peak signal is taken to give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11197"/>
            <a:ext cx="3050949" cy="44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6" r="4166" b="2899"/>
          <a:stretch/>
        </p:blipFill>
        <p:spPr bwMode="auto">
          <a:xfrm>
            <a:off x="5143500" y="4667197"/>
            <a:ext cx="876300" cy="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5345668"/>
            <a:ext cx="3120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this,         is generated as: </a:t>
            </a:r>
            <a:endParaRPr 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00"/>
          <a:stretch/>
        </p:blipFill>
        <p:spPr bwMode="auto">
          <a:xfrm>
            <a:off x="1460500" y="5283200"/>
            <a:ext cx="402399" cy="46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4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iterates on this procedure to find the correct phase to apply.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80" y="1537855"/>
            <a:ext cx="3213696" cy="2520000"/>
          </a:xfr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0" y="1752600"/>
            <a:ext cx="3139740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1975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80" y="21336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80" y="5112990"/>
            <a:ext cx="1442720" cy="37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51054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Knowing that                            , we integrate         to find: 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00"/>
          <a:stretch/>
        </p:blipFill>
        <p:spPr bwMode="auto">
          <a:xfrm>
            <a:off x="4529203" y="5083629"/>
            <a:ext cx="347597" cy="40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7" y="5638800"/>
            <a:ext cx="3718863" cy="70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6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iterates on this procedure to find the correct phase to apply.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80" y="1537855"/>
            <a:ext cx="3213696" cy="2520000"/>
          </a:xfr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0" y="1752600"/>
            <a:ext cx="3139740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1975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80" y="21336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356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5638800"/>
            <a:ext cx="2428875" cy="49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5140071"/>
            <a:ext cx="598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start the next iteration, by reapplying the sin modulation.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iterates on this procedure to find the correct phase to apply.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80" y="1537855"/>
            <a:ext cx="3213696" cy="2520000"/>
          </a:xfr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0" y="1752600"/>
            <a:ext cx="3139740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1975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80" y="21336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356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80" y="2590800"/>
            <a:ext cx="3364992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7200" y="5221069"/>
            <a:ext cx="5139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SHG signals are arranged to give the MIIPS trace.</a:t>
            </a:r>
          </a:p>
          <a:p>
            <a:r>
              <a:rPr lang="en-US" dirty="0" smtClean="0"/>
              <a:t>Each column is a SHG spectrum reading.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Pulse shaping introduction</a:t>
            </a:r>
          </a:p>
          <a:p>
            <a:r>
              <a:rPr lang="en-US" dirty="0" smtClean="0"/>
              <a:t>MIIPS</a:t>
            </a:r>
          </a:p>
          <a:p>
            <a:pPr lvl="1"/>
            <a:r>
              <a:rPr lang="en-US" dirty="0" smtClean="0"/>
              <a:t>MATLAB Simulations</a:t>
            </a:r>
          </a:p>
          <a:p>
            <a:pPr lvl="1"/>
            <a:r>
              <a:rPr lang="en-US" dirty="0" smtClean="0"/>
              <a:t>Actual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iterates on this procedure to find the correct phase to apply.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80" y="1537855"/>
            <a:ext cx="3213696" cy="2520000"/>
          </a:xfr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0" y="1752600"/>
            <a:ext cx="3139740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1975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80" y="21336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356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80" y="2590800"/>
            <a:ext cx="3364992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10" y="28194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1000" y="5536168"/>
            <a:ext cx="483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each frequency, the peak signal is taken to give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111297"/>
            <a:ext cx="3050949" cy="44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6" r="4166" b="2899"/>
          <a:stretch/>
        </p:blipFill>
        <p:spPr bwMode="auto">
          <a:xfrm>
            <a:off x="5143500" y="5467297"/>
            <a:ext cx="876300" cy="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1000" y="6145768"/>
            <a:ext cx="3120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this,         is generated as: </a:t>
            </a:r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00"/>
          <a:stretch/>
        </p:blipFill>
        <p:spPr bwMode="auto">
          <a:xfrm>
            <a:off x="1460500" y="6083300"/>
            <a:ext cx="402399" cy="46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2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iterates on this procedure to find the correct phase to apply.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80" y="1537855"/>
            <a:ext cx="3213696" cy="2520000"/>
          </a:xfr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0" y="1752600"/>
            <a:ext cx="3139740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1975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80" y="21336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356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80" y="2590800"/>
            <a:ext cx="3364992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10" y="28194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80" y="30480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80" y="5798790"/>
            <a:ext cx="1442720" cy="37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5791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Knowing that                            , we integrate         to find: </a:t>
            </a:r>
            <a:endParaRPr 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00"/>
          <a:stretch/>
        </p:blipFill>
        <p:spPr bwMode="auto">
          <a:xfrm>
            <a:off x="4318000" y="5769429"/>
            <a:ext cx="347597" cy="40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7" y="6189524"/>
            <a:ext cx="3718863" cy="70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58000" y="30480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curve is correction from this iteration, blue curve is total correction from all 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iterates on this procedure to find the correct phase to apply.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80" y="1537855"/>
            <a:ext cx="3213696" cy="2520000"/>
          </a:xfr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0" y="1752600"/>
            <a:ext cx="3139740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1975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80" y="21336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356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80" y="2590800"/>
            <a:ext cx="3364992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10" y="28194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80" y="30480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1" y="3258185"/>
            <a:ext cx="3360418" cy="25203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6366129"/>
            <a:ext cx="2428875" cy="49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" y="5867400"/>
            <a:ext cx="598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start the next iteration, by reapplying the sin modulation.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iterates on this procedure to find the correct phase to apply.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80" y="1537855"/>
            <a:ext cx="3213696" cy="2520000"/>
          </a:xfr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0" y="1752600"/>
            <a:ext cx="3139740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1975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80" y="21336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356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80" y="2590800"/>
            <a:ext cx="3364992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10" y="28194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80" y="30480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0" y="3258185"/>
            <a:ext cx="3360420" cy="25203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61" y="3454400"/>
            <a:ext cx="3360419" cy="25203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57200" y="6059269"/>
            <a:ext cx="5139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SHG signals are arranged to give the MIIPS trace.</a:t>
            </a:r>
          </a:p>
          <a:p>
            <a:r>
              <a:rPr lang="en-US" dirty="0" smtClean="0"/>
              <a:t>Each column is a SHG spectrum reading.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iterates on this procedure to find the correct phase to apply.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80" y="1537855"/>
            <a:ext cx="3213696" cy="2520000"/>
          </a:xfr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0" y="1752600"/>
            <a:ext cx="3139740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1975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80" y="21336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356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80" y="2590800"/>
            <a:ext cx="3364992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10" y="28194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80" y="30480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0" y="3258185"/>
            <a:ext cx="3360420" cy="25203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61" y="3454400"/>
            <a:ext cx="3360419" cy="25203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61" y="3657600"/>
            <a:ext cx="3360419" cy="252031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88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iterates on this procedure to find the correct phase to apply.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80" y="1537855"/>
            <a:ext cx="3213696" cy="2520000"/>
          </a:xfr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0" y="1752600"/>
            <a:ext cx="3139740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1975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80" y="21336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356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80" y="2590800"/>
            <a:ext cx="3364992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10" y="28194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80" y="30480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0" y="3258185"/>
            <a:ext cx="3360420" cy="25203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61" y="3454400"/>
            <a:ext cx="3360419" cy="25203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61" y="3657600"/>
            <a:ext cx="3360419" cy="252031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63" y="3866200"/>
            <a:ext cx="3360417" cy="252031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32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MIIPS iterates on this procedure to find the correct phase to apply.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80" y="1537855"/>
            <a:ext cx="3213696" cy="2520000"/>
          </a:xfr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40" y="1752600"/>
            <a:ext cx="3139740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1975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80" y="21336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3568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80" y="2590800"/>
            <a:ext cx="3364992" cy="25237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10" y="28194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80" y="3048000"/>
            <a:ext cx="3360000" cy="25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0" y="3258185"/>
            <a:ext cx="3360420" cy="25203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61" y="3454400"/>
            <a:ext cx="3360419" cy="25203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61" y="3657600"/>
            <a:ext cx="3360419" cy="252031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63" y="3866200"/>
            <a:ext cx="3360417" cy="252031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0" y="4096672"/>
            <a:ext cx="3360420" cy="252031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01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MATLAB simulations demonstrate MIIPS ability to correct unknown phase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2057400"/>
            <a:ext cx="31242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MIIPS trace, sin wave scanned over 4</a:t>
            </a:r>
            <a:r>
              <a:rPr lang="el-GR" sz="2000" dirty="0" smtClean="0"/>
              <a:t>π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050" name="Picture 2" descr="C:\Users\davidjn\Documents\Documents\miips_sass\miips_matlab\miips_examp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6375"/>
            <a:ext cx="5438775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67400" y="3200400"/>
            <a:ext cx="3124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Time reconstruction of pulse. </a:t>
            </a:r>
          </a:p>
          <a:p>
            <a:pPr lvl="1"/>
            <a:r>
              <a:rPr lang="en-US" sz="1600" dirty="0" smtClean="0"/>
              <a:t>Solid red = TL pulse</a:t>
            </a:r>
          </a:p>
          <a:p>
            <a:pPr lvl="1"/>
            <a:r>
              <a:rPr lang="en-US" sz="1600" dirty="0" smtClean="0"/>
              <a:t>Dashed red = initial pulse</a:t>
            </a:r>
          </a:p>
          <a:p>
            <a:pPr lvl="1"/>
            <a:r>
              <a:rPr lang="en-US" sz="1600" dirty="0" smtClean="0"/>
              <a:t>Blue = pulse after current iteration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67400" y="4965700"/>
            <a:ext cx="3124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Phase profile of pulse</a:t>
            </a:r>
          </a:p>
          <a:p>
            <a:pPr lvl="1"/>
            <a:r>
              <a:rPr lang="en-US" sz="1600" dirty="0" smtClean="0"/>
              <a:t>Red = Initial phase profile of pulse</a:t>
            </a:r>
          </a:p>
          <a:p>
            <a:pPr lvl="1"/>
            <a:r>
              <a:rPr lang="en-US" sz="1600" dirty="0" smtClean="0"/>
              <a:t>Blue = MIIPS determined phase profile after each iteration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32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MIIPS based shaper was built in one of David Reis’s building 40 labs.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10000" y="6243935"/>
            <a:ext cx="135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73237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Shaping done between oscillator and </a:t>
            </a:r>
            <a:r>
              <a:rPr lang="en-US" dirty="0" err="1" smtClean="0"/>
              <a:t>regen</a:t>
            </a:r>
            <a:r>
              <a:rPr lang="en-US" dirty="0" smtClean="0"/>
              <a:t> amplifier</a:t>
            </a:r>
          </a:p>
          <a:p>
            <a:pPr lvl="1"/>
            <a:r>
              <a:rPr lang="en-US" dirty="0" smtClean="0"/>
              <a:t>Phase profile maintained through amplifier</a:t>
            </a:r>
          </a:p>
          <a:p>
            <a:r>
              <a:rPr lang="en-US" dirty="0" smtClean="0"/>
              <a:t>SLM is </a:t>
            </a:r>
            <a:r>
              <a:rPr lang="en-US" dirty="0" err="1" smtClean="0"/>
              <a:t>CRi</a:t>
            </a:r>
            <a:r>
              <a:rPr lang="en-US" dirty="0" smtClean="0"/>
              <a:t>, dual mask 128 pixels</a:t>
            </a:r>
          </a:p>
          <a:p>
            <a:r>
              <a:rPr lang="en-US" dirty="0" smtClean="0"/>
              <a:t>Lens is 6” </a:t>
            </a:r>
            <a:r>
              <a:rPr lang="en-US" dirty="0" err="1" smtClean="0"/>
              <a:t>achromat</a:t>
            </a:r>
            <a:endParaRPr lang="en-US" dirty="0" smtClean="0"/>
          </a:p>
          <a:p>
            <a:r>
              <a:rPr lang="en-US" dirty="0" smtClean="0"/>
              <a:t>Grating is 300 l/mm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4330845" y="2590800"/>
            <a:ext cx="4584555" cy="3352800"/>
            <a:chOff x="4178445" y="2514600"/>
            <a:chExt cx="4584555" cy="3352800"/>
          </a:xfrm>
        </p:grpSpPr>
        <p:sp>
          <p:nvSpPr>
            <p:cNvPr id="7" name="Can 6"/>
            <p:cNvSpPr/>
            <p:nvPr/>
          </p:nvSpPr>
          <p:spPr>
            <a:xfrm rot="2406797">
              <a:off x="6536567" y="5005212"/>
              <a:ext cx="380186" cy="149274"/>
            </a:xfrm>
            <a:prstGeom prst="can">
              <a:avLst>
                <a:gd name="adj" fmla="val 50000"/>
              </a:avLst>
            </a:prstGeom>
            <a:solidFill>
              <a:srgbClr val="FF373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6769245" y="5029200"/>
              <a:ext cx="990600" cy="0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178445" y="2514600"/>
              <a:ext cx="4584555" cy="9767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Coherent Evolution </a:t>
              </a:r>
              <a:r>
                <a:rPr lang="en-US" dirty="0" err="1" smtClean="0"/>
                <a:t>Regen</a:t>
              </a:r>
              <a:r>
                <a:rPr lang="en-US" dirty="0" smtClean="0"/>
                <a:t> Amp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5898228" y="4023843"/>
              <a:ext cx="7333" cy="153875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n 13"/>
            <p:cNvSpPr/>
            <p:nvPr/>
          </p:nvSpPr>
          <p:spPr>
            <a:xfrm rot="13341158">
              <a:off x="6622928" y="4459616"/>
              <a:ext cx="380186" cy="149274"/>
            </a:xfrm>
            <a:prstGeom prst="can">
              <a:avLst>
                <a:gd name="adj" fmla="val 50000"/>
              </a:avLst>
            </a:prstGeom>
            <a:solidFill>
              <a:srgbClr val="FF373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endCxn id="15" idx="1"/>
            </p:cNvCxnSpPr>
            <p:nvPr/>
          </p:nvCxnSpPr>
          <p:spPr>
            <a:xfrm flipH="1" flipV="1">
              <a:off x="5537489" y="4556584"/>
              <a:ext cx="1230239" cy="1561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5684068" y="4800600"/>
              <a:ext cx="419100" cy="152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 rot="12371361">
              <a:off x="5702146" y="3919119"/>
              <a:ext cx="457200" cy="113506"/>
              <a:chOff x="838200" y="4784698"/>
              <a:chExt cx="1828800" cy="24159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8" name="Rectangle 17"/>
              <p:cNvSpPr/>
              <p:nvPr/>
            </p:nvSpPr>
            <p:spPr>
              <a:xfrm>
                <a:off x="838200" y="4877905"/>
                <a:ext cx="1828800" cy="148384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838200" y="4786746"/>
                <a:ext cx="152400" cy="90054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990600" y="4786745"/>
                <a:ext cx="152400" cy="90054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1143000" y="4786746"/>
                <a:ext cx="152400" cy="90054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95400" y="4784698"/>
                <a:ext cx="152400" cy="90054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1447800" y="4786746"/>
                <a:ext cx="152400" cy="90054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1600200" y="4784698"/>
                <a:ext cx="152400" cy="90054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1752600" y="4784698"/>
                <a:ext cx="152400" cy="90054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1905000" y="4786746"/>
                <a:ext cx="152400" cy="90054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2057400" y="4784698"/>
                <a:ext cx="152400" cy="90054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2209800" y="4786746"/>
                <a:ext cx="152400" cy="90054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2362200" y="4784698"/>
                <a:ext cx="152400" cy="90054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2514600" y="4788008"/>
                <a:ext cx="152400" cy="90054"/>
              </a:xfrm>
              <a:prstGeom prst="triangle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 flipV="1">
              <a:off x="5522501" y="4016120"/>
              <a:ext cx="388153" cy="5479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315811" y="5562600"/>
              <a:ext cx="1179114" cy="3048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SLM</a:t>
              </a:r>
              <a:endParaRPr lang="en-US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6767745" y="3505201"/>
              <a:ext cx="0" cy="4505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n 47"/>
            <p:cNvSpPr/>
            <p:nvPr/>
          </p:nvSpPr>
          <p:spPr>
            <a:xfrm rot="19046876">
              <a:off x="6205754" y="4576134"/>
              <a:ext cx="380186" cy="149274"/>
            </a:xfrm>
            <a:prstGeom prst="can">
              <a:avLst>
                <a:gd name="adj" fmla="val 50000"/>
              </a:avLst>
            </a:prstGeom>
            <a:solidFill>
              <a:srgbClr val="FF373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6379945" y="3967159"/>
              <a:ext cx="0" cy="60185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395847" y="3955720"/>
              <a:ext cx="33081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6767727" y="4564049"/>
              <a:ext cx="0" cy="450519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7135005" y="4383307"/>
              <a:ext cx="1600200" cy="128089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Femtosource</a:t>
              </a:r>
              <a:r>
                <a:rPr lang="en-US" dirty="0" smtClean="0"/>
                <a:t> Synergy </a:t>
              </a:r>
              <a:r>
                <a:rPr lang="en-US" dirty="0" err="1" smtClean="0"/>
                <a:t>Ti:Sapph</a:t>
              </a:r>
              <a:r>
                <a:rPr lang="en-US" dirty="0" smtClean="0"/>
                <a:t> Oscillator</a:t>
              </a:r>
              <a:endParaRPr lang="en-US" dirty="0"/>
            </a:p>
          </p:txBody>
        </p:sp>
        <p:sp>
          <p:nvSpPr>
            <p:cNvPr id="15" name="Can 14"/>
            <p:cNvSpPr/>
            <p:nvPr/>
          </p:nvSpPr>
          <p:spPr>
            <a:xfrm rot="2406797">
              <a:off x="5299307" y="4539027"/>
              <a:ext cx="380186" cy="149274"/>
            </a:xfrm>
            <a:prstGeom prst="can">
              <a:avLst>
                <a:gd name="adj" fmla="val 50000"/>
              </a:avLst>
            </a:prstGeom>
            <a:solidFill>
              <a:srgbClr val="FF373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an 50"/>
            <p:cNvSpPr/>
            <p:nvPr/>
          </p:nvSpPr>
          <p:spPr>
            <a:xfrm rot="8465510">
              <a:off x="6164352" y="3876390"/>
              <a:ext cx="380186" cy="149274"/>
            </a:xfrm>
            <a:prstGeom prst="can">
              <a:avLst>
                <a:gd name="adj" fmla="val 50000"/>
              </a:avLst>
            </a:prstGeom>
            <a:solidFill>
              <a:srgbClr val="FF373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an 43"/>
            <p:cNvSpPr/>
            <p:nvPr/>
          </p:nvSpPr>
          <p:spPr>
            <a:xfrm rot="19046876">
              <a:off x="6609641" y="3918533"/>
              <a:ext cx="380186" cy="149274"/>
            </a:xfrm>
            <a:prstGeom prst="can">
              <a:avLst>
                <a:gd name="adj" fmla="val 50000"/>
              </a:avLst>
            </a:prstGeom>
            <a:solidFill>
              <a:srgbClr val="FF373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MIIPS based shaper was built in one of David Reis’s building 40 lab.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pulses can be defined in the time or frequency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98" y="1828800"/>
            <a:ext cx="4953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Electric field of pulse is equivalently defined in both</a:t>
            </a:r>
          </a:p>
          <a:p>
            <a:pPr marL="457200" lvl="1" indent="0">
              <a:buNone/>
            </a:pPr>
            <a:r>
              <a:rPr lang="en-US" sz="1200" dirty="0"/>
              <a:t> </a:t>
            </a:r>
            <a:endParaRPr lang="en-US" sz="1200" dirty="0" smtClean="0"/>
          </a:p>
          <a:p>
            <a:pPr lvl="1"/>
            <a:r>
              <a:rPr lang="en-US" dirty="0" smtClean="0"/>
              <a:t>Time: </a:t>
            </a:r>
            <a:br>
              <a:rPr lang="en-US" dirty="0" smtClean="0"/>
            </a:br>
            <a:endParaRPr lang="en-US" sz="700" dirty="0" smtClean="0"/>
          </a:p>
          <a:p>
            <a:pPr lvl="1"/>
            <a:r>
              <a:rPr lang="en-US" dirty="0" smtClean="0"/>
              <a:t>Freq.: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dirty="0" smtClean="0"/>
              <a:t>Typical </a:t>
            </a:r>
            <a:r>
              <a:rPr lang="en-US" dirty="0" err="1" smtClean="0"/>
              <a:t>fourier</a:t>
            </a:r>
            <a:r>
              <a:rPr lang="en-US" dirty="0" smtClean="0"/>
              <a:t> transform properties apply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78" y="4145280"/>
            <a:ext cx="2522064" cy="75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92" y="3508644"/>
            <a:ext cx="2451100" cy="80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95050"/>
            <a:ext cx="421333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LabVIEW</a:t>
            </a:r>
            <a:r>
              <a:rPr lang="en-US" dirty="0" smtClean="0"/>
              <a:t> VI was programmed to talk with instruments and do MIIPS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5487"/>
            <a:ext cx="8534400" cy="343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5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setup was used to compress the oscillator pulse.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0" y="1570037"/>
            <a:ext cx="5402060" cy="48307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67400" y="1447800"/>
            <a:ext cx="3124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SHG spectrum from OO USB2000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67400" y="2133600"/>
            <a:ext cx="3124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Temporal profile measured with A.P.E. SPIDER</a:t>
            </a:r>
          </a:p>
          <a:p>
            <a:pPr lvl="1"/>
            <a:r>
              <a:rPr lang="en-US" sz="1600" dirty="0" smtClean="0"/>
              <a:t>Dotted red = TL pulse</a:t>
            </a:r>
          </a:p>
          <a:p>
            <a:pPr lvl="1"/>
            <a:r>
              <a:rPr lang="en-US" sz="1600" dirty="0" smtClean="0"/>
              <a:t>Blue = temporal profile after each iteration (iteration 0 is pulse with 0 phase applied on SLM)</a:t>
            </a:r>
          </a:p>
          <a:p>
            <a:r>
              <a:rPr lang="en-US" sz="2000" dirty="0" smtClean="0"/>
              <a:t>Spectrum measured with SPIDER</a:t>
            </a:r>
          </a:p>
          <a:p>
            <a:pPr lvl="1"/>
            <a:r>
              <a:rPr lang="en-US" sz="1600" dirty="0" smtClean="0"/>
              <a:t>Slight positive quadratic phase from path difference between MIIPS SHG and SPIDER.</a:t>
            </a:r>
          </a:p>
          <a:p>
            <a:pPr lvl="1"/>
            <a:r>
              <a:rPr lang="en-US" sz="1600" dirty="0" smtClean="0"/>
              <a:t>Higher order negative phase at wings likely due to low SPIDER signal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07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from lens-based 4f shaper to all reflective</a:t>
            </a:r>
          </a:p>
          <a:p>
            <a:r>
              <a:rPr lang="en-US" dirty="0" smtClean="0"/>
              <a:t>Improve calibration routines for determining applied phase</a:t>
            </a:r>
          </a:p>
          <a:p>
            <a:r>
              <a:rPr lang="en-US" dirty="0" smtClean="0"/>
              <a:t>Increase routine speed</a:t>
            </a:r>
          </a:p>
          <a:p>
            <a:r>
              <a:rPr lang="en-US" dirty="0" smtClean="0"/>
              <a:t>More options in VI</a:t>
            </a:r>
          </a:p>
          <a:p>
            <a:r>
              <a:rPr lang="en-US" dirty="0" smtClean="0"/>
              <a:t>Route the shaped pulse through the </a:t>
            </a:r>
            <a:r>
              <a:rPr lang="en-US" dirty="0" err="1" smtClean="0"/>
              <a:t>Regen</a:t>
            </a:r>
            <a:r>
              <a:rPr lang="en-US" dirty="0" smtClean="0"/>
              <a:t> amplifier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still room for improvement and work to 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plans to use the pulse shaper for HHG experiments.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SLM allows phase and amplitude shaping</a:t>
            </a:r>
          </a:p>
          <a:p>
            <a:r>
              <a:rPr lang="en-US" dirty="0" smtClean="0"/>
              <a:t>Plan to explore pulse bandwidth and phase profile parameter space to see effect on HHG signals.</a:t>
            </a:r>
          </a:p>
          <a:p>
            <a:r>
              <a:rPr lang="en-US" dirty="0" smtClean="0"/>
              <a:t>Next gen FELs may be HHG-seeded</a:t>
            </a:r>
          </a:p>
          <a:p>
            <a:pPr lvl="1"/>
            <a:r>
              <a:rPr lang="en-US" dirty="0" smtClean="0"/>
              <a:t>We hope to gain control over spectral properties of HHG</a:t>
            </a:r>
          </a:p>
          <a:p>
            <a:pPr lvl="2"/>
            <a:r>
              <a:rPr lang="en-US" dirty="0" err="1" smtClean="0"/>
              <a:t>Linewidth</a:t>
            </a:r>
            <a:r>
              <a:rPr lang="en-US" dirty="0"/>
              <a:t> </a:t>
            </a:r>
            <a:r>
              <a:rPr lang="en-US" dirty="0" smtClean="0"/>
              <a:t>of each harmonic,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V. </a:t>
            </a:r>
            <a:r>
              <a:rPr lang="en-US" sz="2000" dirty="0" err="1" smtClean="0"/>
              <a:t>Lozovoy</a:t>
            </a:r>
            <a:r>
              <a:rPr lang="en-US" sz="2000" dirty="0" smtClean="0"/>
              <a:t>, I. </a:t>
            </a:r>
            <a:r>
              <a:rPr lang="en-US" sz="2000" dirty="0" err="1" smtClean="0"/>
              <a:t>Pastirk</a:t>
            </a:r>
            <a:r>
              <a:rPr lang="en-US" sz="2000" dirty="0" smtClean="0"/>
              <a:t>, &amp; M. </a:t>
            </a:r>
            <a:r>
              <a:rPr lang="en-US" sz="2000" dirty="0" err="1" smtClean="0"/>
              <a:t>Dantus</a:t>
            </a:r>
            <a:r>
              <a:rPr lang="en-US" sz="2000" dirty="0" smtClean="0"/>
              <a:t>. </a:t>
            </a:r>
            <a:r>
              <a:rPr lang="en-US" sz="2000" dirty="0" err="1" smtClean="0"/>
              <a:t>Multiphoton</a:t>
            </a:r>
            <a:r>
              <a:rPr lang="en-US" sz="2000" dirty="0" smtClean="0"/>
              <a:t> </a:t>
            </a:r>
            <a:r>
              <a:rPr lang="en-US" sz="2000" dirty="0" err="1" smtClean="0"/>
              <a:t>intrapulse</a:t>
            </a:r>
            <a:r>
              <a:rPr lang="en-US" sz="2000" dirty="0" smtClean="0"/>
              <a:t> interference. IV. </a:t>
            </a:r>
            <a:r>
              <a:rPr lang="en-US" sz="2000" dirty="0" err="1" smtClean="0"/>
              <a:t>Ultrahshort</a:t>
            </a:r>
            <a:r>
              <a:rPr lang="en-US" sz="2000" dirty="0" smtClean="0"/>
              <a:t> laser pulse spectral phase characterization and compensation. Opt </a:t>
            </a:r>
            <a:r>
              <a:rPr lang="en-US" sz="2000" dirty="0" err="1" smtClean="0"/>
              <a:t>Lett</a:t>
            </a:r>
            <a:r>
              <a:rPr lang="en-US" sz="2000" dirty="0" smtClean="0"/>
              <a:t> 29</a:t>
            </a:r>
            <a:r>
              <a:rPr lang="en-US" sz="2000" dirty="0" smtClean="0"/>
              <a:t>, 2004.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I. </a:t>
            </a:r>
            <a:r>
              <a:rPr lang="en-US" sz="2000" dirty="0" err="1" smtClean="0"/>
              <a:t>Pastirk</a:t>
            </a:r>
            <a:r>
              <a:rPr lang="en-US" sz="2000" dirty="0" smtClean="0"/>
              <a:t>, M. </a:t>
            </a:r>
            <a:r>
              <a:rPr lang="en-US" sz="2000" dirty="0" err="1" smtClean="0"/>
              <a:t>Dantus</a:t>
            </a:r>
            <a:r>
              <a:rPr lang="en-US" sz="2000" dirty="0" smtClean="0"/>
              <a:t>, et al. No loss spectral phase correction and arbitrary phase shaping of </a:t>
            </a:r>
            <a:r>
              <a:rPr lang="en-US" sz="2000" dirty="0" err="1" smtClean="0"/>
              <a:t>regeneratively</a:t>
            </a:r>
            <a:r>
              <a:rPr lang="en-US" sz="2000" dirty="0" smtClean="0"/>
              <a:t> amplified femtosecond pulses using MIIPS. Opt </a:t>
            </a:r>
            <a:r>
              <a:rPr lang="en-US" sz="2000" dirty="0" err="1" smtClean="0"/>
              <a:t>Exp</a:t>
            </a:r>
            <a:r>
              <a:rPr lang="en-US" sz="2000" dirty="0" smtClean="0"/>
              <a:t> 14, 2006.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J. Vaughan. Ultrafast Pulse Shaping. Chapter 13, Ultrafast Optics. (via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frog.gatech.edu/prose.html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R. </a:t>
            </a:r>
            <a:r>
              <a:rPr lang="en-US" sz="2000" dirty="0" err="1" smtClean="0"/>
              <a:t>Trebino</a:t>
            </a:r>
            <a:r>
              <a:rPr lang="en-US" sz="2000" dirty="0" smtClean="0"/>
              <a:t>, et al. Frequency-resolved optical gating with the use of second-harmonic generation. JOSA B 11, 1994.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I. </a:t>
            </a:r>
            <a:r>
              <a:rPr lang="en-US" sz="2000" dirty="0" err="1" smtClean="0"/>
              <a:t>Walmsley</a:t>
            </a:r>
            <a:r>
              <a:rPr lang="en-US" sz="2000" dirty="0" smtClean="0"/>
              <a:t>, et al. Characterization of sub-6-fs optical pulses with spectral phase interferometry for direct electric-field reconstruction. Opt </a:t>
            </a:r>
            <a:r>
              <a:rPr lang="en-US" sz="2000" dirty="0" err="1" smtClean="0"/>
              <a:t>Lett</a:t>
            </a:r>
            <a:r>
              <a:rPr lang="en-US" sz="2000" dirty="0" smtClean="0"/>
              <a:t> 24, 1999.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endParaRPr lang="en-US" sz="2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26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spectral phase components determine the temporal structure of 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Constructive and destructive interference determines temporal profile</a:t>
            </a:r>
          </a:p>
          <a:p>
            <a:r>
              <a:rPr lang="en-US" dirty="0" smtClean="0"/>
              <a:t>As pulse propagates through air and optics, dispersion affects the temporal structure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599"/>
            <a:ext cx="4215384" cy="43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6019800"/>
            <a:ext cx="5324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7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 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2931"/>
            <a:ext cx="5334000" cy="40005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6019800"/>
            <a:ext cx="5324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8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many methods to measure the temporal profile of </a:t>
            </a:r>
            <a:r>
              <a:rPr lang="en-US" dirty="0" err="1" smtClean="0"/>
              <a:t>fs</a:t>
            </a:r>
            <a:r>
              <a:rPr lang="en-US" dirty="0" smtClean="0"/>
              <a:t> pulses.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88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FROG</a:t>
            </a:r>
          </a:p>
          <a:p>
            <a:pPr lvl="1"/>
            <a:r>
              <a:rPr lang="en-US" dirty="0" smtClean="0"/>
              <a:t>Split beam in two</a:t>
            </a:r>
          </a:p>
          <a:p>
            <a:pPr lvl="1"/>
            <a:r>
              <a:rPr lang="en-US" dirty="0" smtClean="0"/>
              <a:t>Cross in SHG crystal and scan time delay</a:t>
            </a:r>
          </a:p>
          <a:p>
            <a:pPr lvl="1"/>
            <a:r>
              <a:rPr lang="en-US" dirty="0" smtClean="0"/>
              <a:t>Phase retrieval problem</a:t>
            </a:r>
          </a:p>
          <a:p>
            <a:r>
              <a:rPr lang="en-US" dirty="0" smtClean="0"/>
              <a:t>SPIDER</a:t>
            </a:r>
          </a:p>
          <a:p>
            <a:pPr lvl="1"/>
            <a:r>
              <a:rPr lang="en-US" dirty="0" smtClean="0"/>
              <a:t>Split beam in three</a:t>
            </a:r>
          </a:p>
          <a:p>
            <a:pPr lvl="1"/>
            <a:r>
              <a:rPr lang="en-US" dirty="0" smtClean="0"/>
              <a:t>Chirp one pulse and cross three in SFG crystal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30" y="1705016"/>
            <a:ext cx="4350770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30" y="3949855"/>
            <a:ext cx="3886200" cy="229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3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4-f shaper allows the adjustment of spectral phase components.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5500"/>
            <a:ext cx="4487956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64156" y="1828800"/>
            <a:ext cx="4579844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Once you have measured the phase, a simple way to correct it, or apply any phase is the 4-f shaper</a:t>
            </a:r>
          </a:p>
          <a:p>
            <a:r>
              <a:rPr lang="en-US" dirty="0" smtClean="0"/>
              <a:t>Spectral components modulated in </a:t>
            </a:r>
            <a:r>
              <a:rPr lang="en-US" dirty="0" err="1" smtClean="0"/>
              <a:t>fourier</a:t>
            </a:r>
            <a:r>
              <a:rPr lang="en-US" dirty="0" smtClean="0"/>
              <a:t> plane by SLM</a:t>
            </a:r>
          </a:p>
        </p:txBody>
      </p:sp>
    </p:spTree>
    <p:extLst>
      <p:ext uri="{BB962C8B-B14F-4D97-AF65-F5344CB8AC3E}">
        <p14:creationId xmlns:p14="http://schemas.microsoft.com/office/powerpoint/2010/main" val="13214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MIIPS allows for pulse characterization and shaping in a single 4-f device.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5826" y="1828800"/>
            <a:ext cx="4462374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Takes advantage of SHG sensitivity to phase profile of input pulse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Place SHG crystal and spectrometer anywhere downstream of 4-f shaper to measure and correct phase at the point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24899"/>
            <a:ext cx="3776574" cy="125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upload.wikimedia.org/wikipedia/en/thumb/3/34/MIIPS_animation.gif/500px-MIIPS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4762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484567" y="1724737"/>
            <a:ext cx="2808771" cy="2600324"/>
            <a:chOff x="5484567" y="1724737"/>
            <a:chExt cx="2808771" cy="2600324"/>
          </a:xfrm>
        </p:grpSpPr>
        <p:sp>
          <p:nvSpPr>
            <p:cNvPr id="9" name="Rectangle 8"/>
            <p:cNvSpPr/>
            <p:nvPr/>
          </p:nvSpPr>
          <p:spPr>
            <a:xfrm rot="19094473">
              <a:off x="5766548" y="3687607"/>
              <a:ext cx="1054716" cy="512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689" y="1724737"/>
              <a:ext cx="2383649" cy="2297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676754" y="4031958"/>
              <a:ext cx="1078114" cy="293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Spectrometer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6540834" y="4189036"/>
              <a:ext cx="1516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 rot="19049738">
              <a:off x="6014231" y="3338073"/>
              <a:ext cx="783561" cy="454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9124704">
              <a:off x="6118586" y="3791425"/>
              <a:ext cx="559145" cy="3628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agonal Stripe 5"/>
            <p:cNvSpPr/>
            <p:nvPr/>
          </p:nvSpPr>
          <p:spPr>
            <a:xfrm rot="5400000">
              <a:off x="6488971" y="3453749"/>
              <a:ext cx="483782" cy="412226"/>
            </a:xfrm>
            <a:prstGeom prst="diagStripe">
              <a:avLst>
                <a:gd name="adj" fmla="val 707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289218" y="3448052"/>
              <a:ext cx="1677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84567" y="2971800"/>
              <a:ext cx="9723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SHG Crystal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42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1087</Words>
  <Application>Microsoft Office PowerPoint</Application>
  <PresentationFormat>On-screen Show (4:3)</PresentationFormat>
  <Paragraphs>139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Pulse Shaping with MIIPS</vt:lpstr>
      <vt:lpstr>Outline</vt:lpstr>
      <vt:lpstr>Laser pulses can be defined in the time or frequency domains</vt:lpstr>
      <vt:lpstr>The spectral phase components determine the temporal structure of pulse</vt:lpstr>
      <vt:lpstr>2nd Order Phase</vt:lpstr>
      <vt:lpstr>3rd Order Phase</vt:lpstr>
      <vt:lpstr>There are many methods to measure the temporal profile of fs pulses.</vt:lpstr>
      <vt:lpstr>The 4-f shaper allows the adjustment of spectral phase components. </vt:lpstr>
      <vt:lpstr>MIIPS allows for pulse characterization and shaping in a single 4-f device.</vt:lpstr>
      <vt:lpstr>MIIPS leverages SHG’s dependence on the spectral phase profile.</vt:lpstr>
      <vt:lpstr>MIIPS leverages SHG’s dependence on the spectral phase profile.</vt:lpstr>
      <vt:lpstr>MIIPS leverages SHG’s dependence on the spectral phase profile.</vt:lpstr>
      <vt:lpstr>MIIPS leverages NL signals to measure the input pulse’s phase profile.</vt:lpstr>
      <vt:lpstr>MIIPS iterates on this procedure to find the correct phase to apply.</vt:lpstr>
      <vt:lpstr>MIIPS iterates on this procedure to find the correct phase to apply.</vt:lpstr>
      <vt:lpstr>MIIPS iterates on this procedure to find the correct phase to apply.</vt:lpstr>
      <vt:lpstr>MIIPS iterates on this procedure to find the correct phase to apply.</vt:lpstr>
      <vt:lpstr>MIIPS iterates on this procedure to find the correct phase to apply.</vt:lpstr>
      <vt:lpstr>MIIPS iterates on this procedure to find the correct phase to apply.</vt:lpstr>
      <vt:lpstr>MIIPS iterates on this procedure to find the correct phase to apply.</vt:lpstr>
      <vt:lpstr>MIIPS iterates on this procedure to find the correct phase to apply.</vt:lpstr>
      <vt:lpstr>MIIPS iterates on this procedure to find the correct phase to apply.</vt:lpstr>
      <vt:lpstr>MIIPS iterates on this procedure to find the correct phase to apply.</vt:lpstr>
      <vt:lpstr>MIIPS iterates on this procedure to find the correct phase to apply.</vt:lpstr>
      <vt:lpstr>MIIPS iterates on this procedure to find the correct phase to apply.</vt:lpstr>
      <vt:lpstr>MIIPS iterates on this procedure to find the correct phase to apply.</vt:lpstr>
      <vt:lpstr>MATLAB simulations demonstrate MIIPS ability to correct unknown phase profiles</vt:lpstr>
      <vt:lpstr>A MIIPS based shaper was built in one of David Reis’s building 40 labs.</vt:lpstr>
      <vt:lpstr>A MIIPS based shaper was built in one of David Reis’s building 40 lab.</vt:lpstr>
      <vt:lpstr>A LabVIEW VI was programmed to talk with instruments and do MIIPS</vt:lpstr>
      <vt:lpstr>The setup was used to compress the oscillator pulse.</vt:lpstr>
      <vt:lpstr>There is still room for improvement and work to do.</vt:lpstr>
      <vt:lpstr>There are plans to use the pulse shaper for HHG experiments.</vt:lpstr>
      <vt:lpstr>Bibliography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MIIPS</dc:title>
  <dc:creator>Nicholson, David John</dc:creator>
  <cp:lastModifiedBy>Nicholson, David John</cp:lastModifiedBy>
  <cp:revision>73</cp:revision>
  <dcterms:created xsi:type="dcterms:W3CDTF">2012-08-02T22:25:25Z</dcterms:created>
  <dcterms:modified xsi:type="dcterms:W3CDTF">2012-08-23T05:29:25Z</dcterms:modified>
</cp:coreProperties>
</file>