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7" r:id="rId3"/>
    <p:sldId id="304" r:id="rId4"/>
    <p:sldId id="260" r:id="rId5"/>
    <p:sldId id="261" r:id="rId6"/>
    <p:sldId id="262" r:id="rId7"/>
    <p:sldId id="263" r:id="rId8"/>
    <p:sldId id="266" r:id="rId9"/>
    <p:sldId id="276" r:id="rId10"/>
    <p:sldId id="305" r:id="rId11"/>
    <p:sldId id="277" r:id="rId12"/>
    <p:sldId id="272" r:id="rId13"/>
    <p:sldId id="273" r:id="rId14"/>
    <p:sldId id="274" r:id="rId15"/>
    <p:sldId id="278" r:id="rId16"/>
    <p:sldId id="284" r:id="rId17"/>
    <p:sldId id="285" r:id="rId18"/>
    <p:sldId id="281" r:id="rId19"/>
    <p:sldId id="306" r:id="rId20"/>
    <p:sldId id="282" r:id="rId21"/>
    <p:sldId id="283" r:id="rId22"/>
    <p:sldId id="302" r:id="rId23"/>
    <p:sldId id="287" r:id="rId24"/>
    <p:sldId id="26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86545" autoAdjust="0"/>
  </p:normalViewPr>
  <p:slideViewPr>
    <p:cSldViewPr>
      <p:cViewPr>
        <p:scale>
          <a:sx n="48" d="100"/>
          <a:sy n="48" d="100"/>
        </p:scale>
        <p:origin x="-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3CE41-9C57-4C7D-B323-4A82C3B7DC92}" type="datetimeFigureOut">
              <a:rPr lang="en-US" smtClean="0"/>
              <a:t>10/19/2010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831D27-BA2A-4B34-83EF-B2EA88AE31BC}" type="slidenum">
              <a:rPr lang="en-US" smtClean="0"/>
              <a:t>‹#›</a:t>
            </a:fld>
            <a:endParaRPr lang="en-US"/>
          </a:p>
        </p:txBody>
      </p:sp>
    </p:spTree>
    <p:extLst>
      <p:ext uri="{BB962C8B-B14F-4D97-AF65-F5344CB8AC3E}">
        <p14:creationId xmlns:p14="http://schemas.microsoft.com/office/powerpoint/2010/main" val="371008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6C1C320-B79D-434A-AD48-6F1918D3349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Photon enhanced thermionic emission combines</a:t>
            </a:r>
            <a:r>
              <a:rPr lang="en-US" baseline="0" dirty="0" smtClean="0"/>
              <a:t> a quantum and thermal process into a single electricity generating mechanism.</a:t>
            </a:r>
            <a:endParaRPr lang="en-US" dirty="0" smtClean="0"/>
          </a:p>
          <a:p>
            <a:endParaRPr lang="en-US" dirty="0" smtClean="0"/>
          </a:p>
          <a:p>
            <a:r>
              <a:rPr lang="en-US" dirty="0" smtClean="0"/>
              <a:t>A combination of two well known effects:</a:t>
            </a:r>
            <a:r>
              <a:rPr lang="en-US" baseline="0" dirty="0" smtClean="0"/>
              <a:t> </a:t>
            </a:r>
            <a:r>
              <a:rPr lang="en-US" baseline="0" dirty="0" err="1" smtClean="0"/>
              <a:t>photovoltage</a:t>
            </a:r>
            <a:r>
              <a:rPr lang="en-US" baseline="0" dirty="0" smtClean="0"/>
              <a:t>, thermionic emission</a:t>
            </a:r>
            <a:endParaRPr lang="en-US" dirty="0" smtClean="0"/>
          </a:p>
          <a:p>
            <a:endParaRPr lang="en-US" dirty="0" smtClean="0"/>
          </a:p>
          <a:p>
            <a:r>
              <a:rPr lang="en-US" dirty="0" smtClean="0"/>
              <a:t>Vacuum</a:t>
            </a:r>
            <a:r>
              <a:rPr lang="en-US" baseline="0" dirty="0" smtClean="0"/>
              <a:t> gap</a:t>
            </a:r>
            <a:endParaRPr lang="en-US" dirty="0"/>
          </a:p>
        </p:txBody>
      </p:sp>
      <p:sp>
        <p:nvSpPr>
          <p:cNvPr id="4" name="Slide Number Placeholder 3"/>
          <p:cNvSpPr>
            <a:spLocks noGrp="1"/>
          </p:cNvSpPr>
          <p:nvPr>
            <p:ph type="sldNum" sz="quarter" idx="10"/>
          </p:nvPr>
        </p:nvSpPr>
        <p:spPr/>
        <p:txBody>
          <a:bodyPr/>
          <a:lstStyle/>
          <a:p>
            <a:fld id="{06C1C320-B79D-434A-AD48-6F1918D3349C}"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Recombine or emit</a:t>
            </a:r>
            <a:r>
              <a:rPr lang="en-US" baseline="0" dirty="0" smtClean="0"/>
              <a:t> in this slide. Competition.</a:t>
            </a:r>
            <a:endParaRPr lang="en-US" dirty="0" smtClean="0"/>
          </a:p>
        </p:txBody>
      </p:sp>
      <p:sp>
        <p:nvSpPr>
          <p:cNvPr id="4" name="Slide Number Placeholder 3"/>
          <p:cNvSpPr>
            <a:spLocks noGrp="1"/>
          </p:cNvSpPr>
          <p:nvPr>
            <p:ph type="sldNum" sz="quarter" idx="10"/>
          </p:nvPr>
        </p:nvSpPr>
        <p:spPr/>
        <p:txBody>
          <a:bodyPr/>
          <a:lstStyle/>
          <a:p>
            <a:fld id="{06C1C320-B79D-434A-AD48-6F1918D3349C}"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Contrast to PV cells detailed balance</a:t>
            </a:r>
            <a:endParaRPr lang="en-US" dirty="0"/>
          </a:p>
        </p:txBody>
      </p:sp>
      <p:sp>
        <p:nvSpPr>
          <p:cNvPr id="4" name="Slide Number Placeholder 3"/>
          <p:cNvSpPr>
            <a:spLocks noGrp="1"/>
          </p:cNvSpPr>
          <p:nvPr>
            <p:ph type="sldNum" sz="quarter" idx="10"/>
          </p:nvPr>
        </p:nvSpPr>
        <p:spPr/>
        <p:txBody>
          <a:bodyPr/>
          <a:lstStyle/>
          <a:p>
            <a:fld id="{06C1C320-B79D-434A-AD48-6F1918D3349C}"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4B578-1856-4432-9E29-FB6ABA33FA52}" type="slidenum">
              <a:rPr lang="en-US"/>
              <a:pPr/>
              <a:t>18</a:t>
            </a:fld>
            <a:endParaRPr lang="en-US"/>
          </a:p>
        </p:txBody>
      </p:sp>
      <p:sp>
        <p:nvSpPr>
          <p:cNvPr id="1694722" name="Rectangle 2"/>
          <p:cNvSpPr>
            <a:spLocks noGrp="1" noRot="1" noChangeAspect="1" noChangeArrowheads="1" noTextEdit="1"/>
          </p:cNvSpPr>
          <p:nvPr>
            <p:ph type="sldImg"/>
          </p:nvPr>
        </p:nvSpPr>
        <p:spPr>
          <a:ln/>
        </p:spPr>
      </p:sp>
      <p:sp>
        <p:nvSpPr>
          <p:cNvPr id="169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83F5B7-179C-4041-B7C7-B8023BBC87B3}" type="slidenum">
              <a:rPr lang="en-US"/>
              <a:pPr/>
              <a:t>20</a:t>
            </a:fld>
            <a:endParaRPr lang="en-US"/>
          </a:p>
        </p:txBody>
      </p:sp>
      <p:sp>
        <p:nvSpPr>
          <p:cNvPr id="1714178" name="Slide Image Placeholder 1"/>
          <p:cNvSpPr>
            <a:spLocks noGrp="1" noRot="1" noChangeAspect="1" noTextEdit="1"/>
          </p:cNvSpPr>
          <p:nvPr>
            <p:ph type="sldImg"/>
          </p:nvPr>
        </p:nvSpPr>
        <p:spPr>
          <a:xfrm>
            <a:off x="1143000" y="685800"/>
            <a:ext cx="4572000" cy="3429000"/>
          </a:xfrm>
          <a:ln/>
        </p:spPr>
      </p:sp>
      <p:sp>
        <p:nvSpPr>
          <p:cNvPr id="1714179" name="Notes Placeholder 2"/>
          <p:cNvSpPr>
            <a:spLocks noGrp="1"/>
          </p:cNvSpPr>
          <p:nvPr>
            <p:ph type="body" idx="1"/>
          </p:nvPr>
        </p:nvSpPr>
        <p:spPr/>
        <p:txBody>
          <a:bodyPr/>
          <a:lstStyle/>
          <a:p>
            <a:pPr>
              <a:spcBef>
                <a:spcPct val="0"/>
              </a:spcBef>
            </a:pPr>
            <a:r>
              <a:rPr lang="en-US"/>
              <a:t>EA large: photoemission. Increasing temperature increases scattering, reducing hot electron emission. If there is a small thermal component for photon energies near the threshold, we cannot resolve them with our experimental sensitivity.</a:t>
            </a:r>
          </a:p>
          <a:p>
            <a:pPr>
              <a:spcBef>
                <a:spcPct val="0"/>
              </a:spcBef>
            </a:pPr>
            <a:r>
              <a:rPr lang="en-US"/>
              <a:t/>
            </a:r>
            <a:br>
              <a:rPr lang="en-US"/>
            </a:br>
            <a:r>
              <a:rPr lang="en-US"/>
              <a:t>When EA is decreased, we have two effects: direct photoemission, and an emission process dependent both on photoexcitation and thermal processes. Again, direct photoemission is decreased with temperature. The thermal tail increases with temperature. Futhermore, we can see features at the band edge. This means our electrons are excited band to band, and even electrons excited to the band edge can emit.</a:t>
            </a:r>
          </a:p>
          <a:p>
            <a:pPr>
              <a:spcBef>
                <a:spcPct val="0"/>
              </a:spcBef>
            </a:pPr>
            <a:r>
              <a:rPr lang="en-US"/>
              <a:t/>
            </a:r>
            <a:br>
              <a:rPr lang="en-US"/>
            </a:br>
            <a:r>
              <a:rPr lang="en-US"/>
              <a:t>When EA is highly negative, temperature effect is generally negative due to decrease of the diffusion length through increased scattering. Only at the very edge of the band, where the effect of temperture on absorption plays an especially large role, do we see increase of yield with temperature.</a:t>
            </a:r>
            <a:br>
              <a:rPr lang="en-US"/>
            </a:br>
            <a:endParaRPr lang="en-US"/>
          </a:p>
        </p:txBody>
      </p:sp>
      <p:sp>
        <p:nvSpPr>
          <p:cNvPr id="1714180"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a:defRPr>
                <a:solidFill>
                  <a:schemeClr val="tx1"/>
                </a:solidFill>
                <a:latin typeface="Arial" charset="0"/>
              </a:defRPr>
            </a:lvl1pPr>
            <a:lvl2pPr marL="785813" indent="-303213" defTabSz="966788">
              <a:defRPr>
                <a:solidFill>
                  <a:schemeClr val="tx1"/>
                </a:solidFill>
                <a:latin typeface="Arial" charset="0"/>
              </a:defRPr>
            </a:lvl2pPr>
            <a:lvl3pPr marL="1208088" indent="-241300" defTabSz="966788">
              <a:defRPr>
                <a:solidFill>
                  <a:schemeClr val="tx1"/>
                </a:solidFill>
                <a:latin typeface="Arial" charset="0"/>
              </a:defRPr>
            </a:lvl3pPr>
            <a:lvl4pPr marL="1692275" indent="-242888" defTabSz="966788">
              <a:defRPr>
                <a:solidFill>
                  <a:schemeClr val="tx1"/>
                </a:solidFill>
                <a:latin typeface="Arial" charset="0"/>
              </a:defRPr>
            </a:lvl4pPr>
            <a:lvl5pPr marL="2174875" indent="-241300" defTabSz="966788">
              <a:defRPr>
                <a:solidFill>
                  <a:schemeClr val="tx1"/>
                </a:solidFill>
                <a:latin typeface="Arial" charset="0"/>
              </a:defRPr>
            </a:lvl5pPr>
            <a:lvl6pPr marL="2632075" indent="-241300" defTabSz="966788" fontAlgn="base">
              <a:spcBef>
                <a:spcPct val="0"/>
              </a:spcBef>
              <a:spcAft>
                <a:spcPct val="0"/>
              </a:spcAft>
              <a:defRPr>
                <a:solidFill>
                  <a:schemeClr val="tx1"/>
                </a:solidFill>
                <a:latin typeface="Arial" charset="0"/>
              </a:defRPr>
            </a:lvl6pPr>
            <a:lvl7pPr marL="3089275" indent="-241300" defTabSz="966788" fontAlgn="base">
              <a:spcBef>
                <a:spcPct val="0"/>
              </a:spcBef>
              <a:spcAft>
                <a:spcPct val="0"/>
              </a:spcAft>
              <a:defRPr>
                <a:solidFill>
                  <a:schemeClr val="tx1"/>
                </a:solidFill>
                <a:latin typeface="Arial" charset="0"/>
              </a:defRPr>
            </a:lvl7pPr>
            <a:lvl8pPr marL="3546475" indent="-241300" defTabSz="966788" fontAlgn="base">
              <a:spcBef>
                <a:spcPct val="0"/>
              </a:spcBef>
              <a:spcAft>
                <a:spcPct val="0"/>
              </a:spcAft>
              <a:defRPr>
                <a:solidFill>
                  <a:schemeClr val="tx1"/>
                </a:solidFill>
                <a:latin typeface="Arial" charset="0"/>
              </a:defRPr>
            </a:lvl8pPr>
            <a:lvl9pPr marL="4003675" indent="-241300" defTabSz="966788" fontAlgn="base">
              <a:spcBef>
                <a:spcPct val="0"/>
              </a:spcBef>
              <a:spcAft>
                <a:spcPct val="0"/>
              </a:spcAft>
              <a:defRPr>
                <a:solidFill>
                  <a:schemeClr val="tx1"/>
                </a:solidFill>
                <a:latin typeface="Arial" charset="0"/>
              </a:defRPr>
            </a:lvl9pPr>
          </a:lstStyle>
          <a:p>
            <a:pPr algn="r"/>
            <a:fld id="{71268042-3590-4E55-8303-16C4BBF47813}" type="slidenum">
              <a:rPr lang="en-US" sz="1200">
                <a:latin typeface="Calibri" pitchFamily="34" charset="0"/>
              </a:rPr>
              <a:pPr algn="r"/>
              <a:t>20</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85117F0-2457-4B66-84B6-40230FCEC156}" type="slidenum">
              <a:rPr lang="en-US"/>
              <a:pPr/>
              <a:t>21</a:t>
            </a:fld>
            <a:endParaRPr lang="en-US"/>
          </a:p>
        </p:txBody>
      </p:sp>
      <p:sp>
        <p:nvSpPr>
          <p:cNvPr id="1716226" name="Slide Image Placeholder 1"/>
          <p:cNvSpPr>
            <a:spLocks noGrp="1" noRot="1" noChangeAspect="1" noTextEdit="1"/>
          </p:cNvSpPr>
          <p:nvPr>
            <p:ph type="sldImg"/>
          </p:nvPr>
        </p:nvSpPr>
        <p:spPr>
          <a:xfrm>
            <a:off x="1143000" y="685800"/>
            <a:ext cx="4572000" cy="3429000"/>
          </a:xfrm>
          <a:ln/>
        </p:spPr>
      </p:sp>
      <p:sp>
        <p:nvSpPr>
          <p:cNvPr id="1716227" name="Notes Placeholder 2"/>
          <p:cNvSpPr>
            <a:spLocks noGrp="1"/>
          </p:cNvSpPr>
          <p:nvPr>
            <p:ph type="body" idx="1"/>
          </p:nvPr>
        </p:nvSpPr>
        <p:spPr/>
        <p:txBody>
          <a:bodyPr/>
          <a:lstStyle/>
          <a:p>
            <a:pPr>
              <a:spcBef>
                <a:spcPct val="0"/>
              </a:spcBef>
            </a:pPr>
            <a:endParaRPr lang="en-US"/>
          </a:p>
        </p:txBody>
      </p:sp>
      <p:sp>
        <p:nvSpPr>
          <p:cNvPr id="1716228"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6788">
              <a:defRPr>
                <a:solidFill>
                  <a:schemeClr val="tx1"/>
                </a:solidFill>
                <a:latin typeface="Arial" charset="0"/>
              </a:defRPr>
            </a:lvl1pPr>
            <a:lvl2pPr marL="785813" indent="-303213" defTabSz="966788">
              <a:defRPr>
                <a:solidFill>
                  <a:schemeClr val="tx1"/>
                </a:solidFill>
                <a:latin typeface="Arial" charset="0"/>
              </a:defRPr>
            </a:lvl2pPr>
            <a:lvl3pPr marL="1208088" indent="-241300" defTabSz="966788">
              <a:defRPr>
                <a:solidFill>
                  <a:schemeClr val="tx1"/>
                </a:solidFill>
                <a:latin typeface="Arial" charset="0"/>
              </a:defRPr>
            </a:lvl3pPr>
            <a:lvl4pPr marL="1692275" indent="-242888" defTabSz="966788">
              <a:defRPr>
                <a:solidFill>
                  <a:schemeClr val="tx1"/>
                </a:solidFill>
                <a:latin typeface="Arial" charset="0"/>
              </a:defRPr>
            </a:lvl4pPr>
            <a:lvl5pPr marL="2174875" indent="-241300" defTabSz="966788">
              <a:defRPr>
                <a:solidFill>
                  <a:schemeClr val="tx1"/>
                </a:solidFill>
                <a:latin typeface="Arial" charset="0"/>
              </a:defRPr>
            </a:lvl5pPr>
            <a:lvl6pPr marL="2632075" indent="-241300" defTabSz="966788" fontAlgn="base">
              <a:spcBef>
                <a:spcPct val="0"/>
              </a:spcBef>
              <a:spcAft>
                <a:spcPct val="0"/>
              </a:spcAft>
              <a:defRPr>
                <a:solidFill>
                  <a:schemeClr val="tx1"/>
                </a:solidFill>
                <a:latin typeface="Arial" charset="0"/>
              </a:defRPr>
            </a:lvl6pPr>
            <a:lvl7pPr marL="3089275" indent="-241300" defTabSz="966788" fontAlgn="base">
              <a:spcBef>
                <a:spcPct val="0"/>
              </a:spcBef>
              <a:spcAft>
                <a:spcPct val="0"/>
              </a:spcAft>
              <a:defRPr>
                <a:solidFill>
                  <a:schemeClr val="tx1"/>
                </a:solidFill>
                <a:latin typeface="Arial" charset="0"/>
              </a:defRPr>
            </a:lvl7pPr>
            <a:lvl8pPr marL="3546475" indent="-241300" defTabSz="966788" fontAlgn="base">
              <a:spcBef>
                <a:spcPct val="0"/>
              </a:spcBef>
              <a:spcAft>
                <a:spcPct val="0"/>
              </a:spcAft>
              <a:defRPr>
                <a:solidFill>
                  <a:schemeClr val="tx1"/>
                </a:solidFill>
                <a:latin typeface="Arial" charset="0"/>
              </a:defRPr>
            </a:lvl8pPr>
            <a:lvl9pPr marL="4003675" indent="-241300" defTabSz="966788" fontAlgn="base">
              <a:spcBef>
                <a:spcPct val="0"/>
              </a:spcBef>
              <a:spcAft>
                <a:spcPct val="0"/>
              </a:spcAft>
              <a:defRPr>
                <a:solidFill>
                  <a:schemeClr val="tx1"/>
                </a:solidFill>
                <a:latin typeface="Arial" charset="0"/>
              </a:defRPr>
            </a:lvl9pPr>
          </a:lstStyle>
          <a:p>
            <a:pPr algn="r"/>
            <a:fld id="{17DFFCAB-0F90-482A-AE2A-CEAA69955654}" type="slidenum">
              <a:rPr lang="en-US" sz="1200">
                <a:latin typeface="Calibri" pitchFamily="34" charset="0"/>
              </a:rPr>
              <a:pPr algn="r"/>
              <a:t>21</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C1C320-B79D-434A-AD48-6F1918D3349C}"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ct val="40000"/>
              </a:spcAft>
              <a:buClr>
                <a:schemeClr val="tx2"/>
              </a:buClr>
              <a:buFontTx/>
              <a:buNone/>
            </a:pPr>
            <a:r>
              <a:rPr lang="en-US" sz="3200" dirty="0" smtClean="0"/>
              <a:t>Quote from Nate Lewis</a:t>
            </a:r>
            <a:r>
              <a:rPr lang="en-US" sz="3200" baseline="0" dirty="0" smtClean="0"/>
              <a:t> presentation:</a:t>
            </a:r>
          </a:p>
          <a:p>
            <a:pPr>
              <a:spcAft>
                <a:spcPct val="40000"/>
              </a:spcAft>
              <a:buClr>
                <a:schemeClr val="tx2"/>
              </a:buClr>
              <a:buFontTx/>
              <a:buNone/>
            </a:pPr>
            <a:endParaRPr lang="en-US" sz="3200" dirty="0" smtClean="0"/>
          </a:p>
          <a:p>
            <a:pPr>
              <a:spcAft>
                <a:spcPct val="40000"/>
              </a:spcAft>
              <a:buClr>
                <a:schemeClr val="tx2"/>
              </a:buClr>
              <a:buFontTx/>
              <a:buChar char="•"/>
            </a:pPr>
            <a:r>
              <a:rPr lang="en-US" sz="3200" dirty="0" smtClean="0"/>
              <a:t>Nuclear (fission and fusion)</a:t>
            </a:r>
          </a:p>
          <a:p>
            <a:pPr lvl="1">
              <a:lnSpc>
                <a:spcPct val="55000"/>
              </a:lnSpc>
              <a:spcAft>
                <a:spcPct val="35000"/>
              </a:spcAft>
              <a:buClr>
                <a:schemeClr val="tx2"/>
              </a:buClr>
              <a:buFont typeface="Times" charset="0"/>
              <a:buChar char="•"/>
            </a:pPr>
            <a:r>
              <a:rPr lang="en-US" sz="2800" dirty="0" smtClean="0"/>
              <a:t>  </a:t>
            </a:r>
            <a:r>
              <a:rPr lang="en-US" dirty="0" smtClean="0"/>
              <a:t>10 TW = 10,000 new 1 GW reactors</a:t>
            </a:r>
          </a:p>
          <a:p>
            <a:pPr lvl="1">
              <a:lnSpc>
                <a:spcPct val="55000"/>
              </a:lnSpc>
              <a:spcAft>
                <a:spcPct val="35000"/>
              </a:spcAft>
              <a:buClr>
                <a:schemeClr val="tx2"/>
              </a:buClr>
              <a:buFont typeface="Times" charset="0"/>
              <a:buChar char="•"/>
            </a:pPr>
            <a:r>
              <a:rPr lang="en-US" dirty="0" smtClean="0"/>
              <a:t>   i.e., a new reactor every other day for the next 50 years</a:t>
            </a:r>
          </a:p>
        </p:txBody>
      </p:sp>
      <p:sp>
        <p:nvSpPr>
          <p:cNvPr id="4" name="Slide Number Placeholder 3"/>
          <p:cNvSpPr>
            <a:spLocks noGrp="1"/>
          </p:cNvSpPr>
          <p:nvPr>
            <p:ph type="sldNum" sz="quarter" idx="10"/>
          </p:nvPr>
        </p:nvSpPr>
        <p:spPr/>
        <p:txBody>
          <a:bodyPr/>
          <a:lstStyle/>
          <a:p>
            <a:fld id="{01831D27-BA2A-4B34-83EF-B2EA88AE31BC}" type="slidenum">
              <a:rPr lang="en-US" smtClean="0"/>
              <a:t>4</a:t>
            </a:fld>
            <a:endParaRPr lang="en-US"/>
          </a:p>
        </p:txBody>
      </p:sp>
    </p:spTree>
    <p:extLst>
      <p:ext uri="{BB962C8B-B14F-4D97-AF65-F5344CB8AC3E}">
        <p14:creationId xmlns:p14="http://schemas.microsoft.com/office/powerpoint/2010/main" val="208625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31D27-BA2A-4B34-83EF-B2EA88AE31BC}" type="slidenum">
              <a:rPr lang="en-US" smtClean="0"/>
              <a:t>5</a:t>
            </a:fld>
            <a:endParaRPr lang="en-US"/>
          </a:p>
        </p:txBody>
      </p:sp>
    </p:spTree>
    <p:extLst>
      <p:ext uri="{BB962C8B-B14F-4D97-AF65-F5344CB8AC3E}">
        <p14:creationId xmlns:p14="http://schemas.microsoft.com/office/powerpoint/2010/main" val="136819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Weird</a:t>
            </a:r>
            <a:r>
              <a:rPr lang="en-US" baseline="0" dirty="0" smtClean="0"/>
              <a:t> solar thermal? Microscope on the ant. Actually leveraging a bunch of tech we already know.</a:t>
            </a:r>
            <a:endParaRPr lang="en-US" dirty="0" smtClean="0"/>
          </a:p>
          <a:p>
            <a:endParaRPr lang="en-US" dirty="0" smtClean="0"/>
          </a:p>
          <a:p>
            <a:r>
              <a:rPr lang="en-US" dirty="0" smtClean="0"/>
              <a:t>Whether your working fluid is steam, hydrogen,</a:t>
            </a:r>
            <a:r>
              <a:rPr lang="en-US" baseline="0" dirty="0" smtClean="0"/>
              <a:t> or electrons, ultimate efficiency limited by the temperature of the device.</a:t>
            </a:r>
            <a:endParaRPr lang="en-US" dirty="0" smtClean="0"/>
          </a:p>
          <a:p>
            <a:r>
              <a:rPr lang="en-US" dirty="0" smtClean="0"/>
              <a:t>Solar</a:t>
            </a:r>
            <a:r>
              <a:rPr lang="en-US" baseline="0" dirty="0" smtClean="0"/>
              <a:t> thermal devices do not exploit the high per-photon energy of the solar spectrum, as the same power could be achieved from a blackbody at a much lower temperature.</a:t>
            </a:r>
          </a:p>
          <a:p>
            <a:r>
              <a:rPr lang="en-US" dirty="0" smtClean="0"/>
              <a:t>An efficient way to harvest the</a:t>
            </a:r>
            <a:r>
              <a:rPr lang="en-US" baseline="0" dirty="0" smtClean="0"/>
              <a:t> solar spectrum would be to use the high per-photon energy of solar photons in a quantum process and deliver the remainder of the energy as heat to a thermal cycle. However, PV cells rapidly lose efficiency…</a:t>
            </a:r>
            <a:endParaRPr lang="en-US" dirty="0"/>
          </a:p>
        </p:txBody>
      </p:sp>
      <p:sp>
        <p:nvSpPr>
          <p:cNvPr id="4" name="Slide Number Placeholder 3"/>
          <p:cNvSpPr>
            <a:spLocks noGrp="1"/>
          </p:cNvSpPr>
          <p:nvPr>
            <p:ph type="sldNum" sz="quarter" idx="10"/>
          </p:nvPr>
        </p:nvSpPr>
        <p:spPr/>
        <p:txBody>
          <a:bodyPr/>
          <a:lstStyle/>
          <a:p>
            <a:fld id="{06C1C320-B79D-434A-AD48-6F1918D3349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4D18D-6976-48FC-AC07-8A6D5050C596}" type="slidenum">
              <a:rPr lang="en-US"/>
              <a:pPr/>
              <a:t>7</a:t>
            </a:fld>
            <a:endParaRPr lang="en-US"/>
          </a:p>
        </p:txBody>
      </p:sp>
      <p:sp>
        <p:nvSpPr>
          <p:cNvPr id="1661954" name="Rectangle 2"/>
          <p:cNvSpPr>
            <a:spLocks noGrp="1" noRot="1" noChangeAspect="1" noChangeArrowheads="1" noTextEdit="1"/>
          </p:cNvSpPr>
          <p:nvPr>
            <p:ph type="sldImg"/>
          </p:nvPr>
        </p:nvSpPr>
        <p:spPr>
          <a:ln/>
        </p:spPr>
      </p:sp>
      <p:sp>
        <p:nvSpPr>
          <p:cNvPr id="166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work functions here</a:t>
            </a:r>
            <a:endParaRPr lang="en-US" dirty="0"/>
          </a:p>
        </p:txBody>
      </p:sp>
      <p:sp>
        <p:nvSpPr>
          <p:cNvPr id="4" name="Slide Number Placeholder 3"/>
          <p:cNvSpPr>
            <a:spLocks noGrp="1"/>
          </p:cNvSpPr>
          <p:nvPr>
            <p:ph type="sldNum" sz="quarter" idx="10"/>
          </p:nvPr>
        </p:nvSpPr>
        <p:spPr/>
        <p:txBody>
          <a:bodyPr/>
          <a:lstStyle/>
          <a:p>
            <a:fld id="{01831D27-BA2A-4B34-83EF-B2EA88AE31BC}" type="slidenum">
              <a:rPr lang="en-US" smtClean="0"/>
              <a:t>9</a:t>
            </a:fld>
            <a:endParaRPr lang="en-US"/>
          </a:p>
        </p:txBody>
      </p:sp>
    </p:spTree>
    <p:extLst>
      <p:ext uri="{BB962C8B-B14F-4D97-AF65-F5344CB8AC3E}">
        <p14:creationId xmlns:p14="http://schemas.microsoft.com/office/powerpoint/2010/main" val="376283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Lower phi, lower T anode</a:t>
            </a:r>
          </a:p>
          <a:p>
            <a:r>
              <a:rPr lang="en-US" dirty="0" smtClean="0"/>
              <a:t>Vacuum</a:t>
            </a:r>
            <a:r>
              <a:rPr lang="en-US" baseline="0" dirty="0" smtClean="0"/>
              <a:t> gap</a:t>
            </a:r>
            <a:endParaRPr lang="en-US" dirty="0"/>
          </a:p>
        </p:txBody>
      </p:sp>
      <p:sp>
        <p:nvSpPr>
          <p:cNvPr id="4" name="Slide Number Placeholder 3"/>
          <p:cNvSpPr>
            <a:spLocks noGrp="1"/>
          </p:cNvSpPr>
          <p:nvPr>
            <p:ph type="sldNum" sz="quarter" idx="10"/>
          </p:nvPr>
        </p:nvSpPr>
        <p:spPr/>
        <p:txBody>
          <a:bodyPr/>
          <a:lstStyle/>
          <a:p>
            <a:fld id="{06C1C320-B79D-434A-AD48-6F1918D3349C}"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lvl1pPr defTabSz="913902">
              <a:defRPr sz="2400">
                <a:solidFill>
                  <a:schemeClr val="tx1"/>
                </a:solidFill>
                <a:latin typeface="Arial" charset="0"/>
                <a:ea typeface="ヒラギノ角ゴ Pro W3" pitchFamily="-108" charset="-128"/>
              </a:defRPr>
            </a:lvl1pPr>
            <a:lvl2pPr marL="37926940" indent="-37469989" defTabSz="913902">
              <a:defRPr sz="2400">
                <a:solidFill>
                  <a:schemeClr val="tx1"/>
                </a:solidFill>
                <a:latin typeface="Arial" charset="0"/>
                <a:ea typeface="ヒラギノ角ゴ Pro W3" pitchFamily="-108" charset="-128"/>
              </a:defRPr>
            </a:lvl2pPr>
            <a:lvl3pPr>
              <a:defRPr sz="2400">
                <a:solidFill>
                  <a:schemeClr val="tx1"/>
                </a:solidFill>
                <a:latin typeface="Arial" charset="0"/>
                <a:ea typeface="ヒラギノ角ゴ Pro W3" pitchFamily="-108" charset="-128"/>
              </a:defRPr>
            </a:lvl3pPr>
            <a:lvl4pPr>
              <a:defRPr sz="2400">
                <a:solidFill>
                  <a:schemeClr val="tx1"/>
                </a:solidFill>
                <a:latin typeface="Arial" charset="0"/>
                <a:ea typeface="ヒラギノ角ゴ Pro W3" pitchFamily="-108" charset="-128"/>
              </a:defRPr>
            </a:lvl4pPr>
            <a:lvl5pPr>
              <a:defRPr sz="2400">
                <a:solidFill>
                  <a:schemeClr val="tx1"/>
                </a:solidFill>
                <a:latin typeface="Arial" charset="0"/>
                <a:ea typeface="ヒラギノ角ゴ Pro W3" pitchFamily="-108" charset="-128"/>
              </a:defRPr>
            </a:lvl5pPr>
            <a:lvl6pPr marL="449153" eaLnBrk="0" fontAlgn="base" hangingPunct="0">
              <a:spcBef>
                <a:spcPct val="0"/>
              </a:spcBef>
              <a:spcAft>
                <a:spcPct val="0"/>
              </a:spcAft>
              <a:defRPr sz="2400">
                <a:solidFill>
                  <a:schemeClr val="tx1"/>
                </a:solidFill>
                <a:latin typeface="Arial" charset="0"/>
                <a:ea typeface="ヒラギノ角ゴ Pro W3" pitchFamily="-108" charset="-128"/>
              </a:defRPr>
            </a:lvl6pPr>
            <a:lvl7pPr marL="898307" eaLnBrk="0" fontAlgn="base" hangingPunct="0">
              <a:spcBef>
                <a:spcPct val="0"/>
              </a:spcBef>
              <a:spcAft>
                <a:spcPct val="0"/>
              </a:spcAft>
              <a:defRPr sz="2400">
                <a:solidFill>
                  <a:schemeClr val="tx1"/>
                </a:solidFill>
                <a:latin typeface="Arial" charset="0"/>
                <a:ea typeface="ヒラギノ角ゴ Pro W3" pitchFamily="-108" charset="-128"/>
              </a:defRPr>
            </a:lvl7pPr>
            <a:lvl8pPr marL="1347460" eaLnBrk="0" fontAlgn="base" hangingPunct="0">
              <a:spcBef>
                <a:spcPct val="0"/>
              </a:spcBef>
              <a:spcAft>
                <a:spcPct val="0"/>
              </a:spcAft>
              <a:defRPr sz="2400">
                <a:solidFill>
                  <a:schemeClr val="tx1"/>
                </a:solidFill>
                <a:latin typeface="Arial" charset="0"/>
                <a:ea typeface="ヒラギノ角ゴ Pro W3" pitchFamily="-108" charset="-128"/>
              </a:defRPr>
            </a:lvl8pPr>
            <a:lvl9pPr marL="1796613" eaLnBrk="0" fontAlgn="base" hangingPunct="0">
              <a:spcBef>
                <a:spcPct val="0"/>
              </a:spcBef>
              <a:spcAft>
                <a:spcPct val="0"/>
              </a:spcAft>
              <a:defRPr sz="2400">
                <a:solidFill>
                  <a:schemeClr val="tx1"/>
                </a:solidFill>
                <a:latin typeface="Arial" charset="0"/>
                <a:ea typeface="ヒラギノ角ゴ Pro W3" pitchFamily="-108" charset="-128"/>
              </a:defRPr>
            </a:lvl9pPr>
          </a:lstStyle>
          <a:p>
            <a:fld id="{6554EE04-CA63-4E17-94E3-CFB10F145460}" type="slidenum">
              <a:rPr lang="en-US" sz="1200"/>
              <a:pPr/>
              <a:t>11</a:t>
            </a:fld>
            <a:endParaRPr 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Lower phi, lower T anode</a:t>
            </a:r>
          </a:p>
          <a:p>
            <a:r>
              <a:rPr lang="en-US" dirty="0" smtClean="0"/>
              <a:t>Vacuum</a:t>
            </a:r>
            <a:r>
              <a:rPr lang="en-US" baseline="0" dirty="0" smtClean="0"/>
              <a:t> gap</a:t>
            </a:r>
            <a:endParaRPr lang="en-US" dirty="0"/>
          </a:p>
        </p:txBody>
      </p:sp>
      <p:sp>
        <p:nvSpPr>
          <p:cNvPr id="4" name="Slide Number Placeholder 3"/>
          <p:cNvSpPr>
            <a:spLocks noGrp="1"/>
          </p:cNvSpPr>
          <p:nvPr>
            <p:ph type="sldNum" sz="quarter" idx="10"/>
          </p:nvPr>
        </p:nvSpPr>
        <p:spPr/>
        <p:txBody>
          <a:bodyPr/>
          <a:lstStyle/>
          <a:p>
            <a:fld id="{06C1C320-B79D-434A-AD48-6F1918D3349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671525-2F96-4892-B991-3023B77F85A6}" type="datetimeFigureOut">
              <a:rPr lang="en-US" smtClean="0"/>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06A5E-AB46-4EB2-834B-173BA2966D10}" type="slidenum">
              <a:rPr lang="en-US" smtClean="0"/>
              <a:t>‹#›</a:t>
            </a:fld>
            <a:endParaRPr lang="en-US"/>
          </a:p>
        </p:txBody>
      </p:sp>
    </p:spTree>
    <p:extLst>
      <p:ext uri="{BB962C8B-B14F-4D97-AF65-F5344CB8AC3E}">
        <p14:creationId xmlns:p14="http://schemas.microsoft.com/office/powerpoint/2010/main" val="139655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71525-2F96-4892-B991-3023B77F85A6}" type="datetimeFigureOut">
              <a:rPr lang="en-US" smtClean="0"/>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06A5E-AB46-4EB2-834B-173BA2966D10}" type="slidenum">
              <a:rPr lang="en-US" smtClean="0"/>
              <a:t>‹#›</a:t>
            </a:fld>
            <a:endParaRPr lang="en-US"/>
          </a:p>
        </p:txBody>
      </p:sp>
    </p:spTree>
    <p:extLst>
      <p:ext uri="{BB962C8B-B14F-4D97-AF65-F5344CB8AC3E}">
        <p14:creationId xmlns:p14="http://schemas.microsoft.com/office/powerpoint/2010/main" val="292694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71525-2F96-4892-B991-3023B77F85A6}" type="datetimeFigureOut">
              <a:rPr lang="en-US" smtClean="0"/>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06A5E-AB46-4EB2-834B-173BA2966D10}" type="slidenum">
              <a:rPr lang="en-US" smtClean="0"/>
              <a:t>‹#›</a:t>
            </a:fld>
            <a:endParaRPr lang="en-US"/>
          </a:p>
        </p:txBody>
      </p:sp>
    </p:spTree>
    <p:extLst>
      <p:ext uri="{BB962C8B-B14F-4D97-AF65-F5344CB8AC3E}">
        <p14:creationId xmlns:p14="http://schemas.microsoft.com/office/powerpoint/2010/main" val="338598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71525-2F96-4892-B991-3023B77F85A6}" type="datetimeFigureOut">
              <a:rPr lang="en-US" smtClean="0"/>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06A5E-AB46-4EB2-834B-173BA2966D10}" type="slidenum">
              <a:rPr lang="en-US" smtClean="0"/>
              <a:t>‹#›</a:t>
            </a:fld>
            <a:endParaRPr lang="en-US"/>
          </a:p>
        </p:txBody>
      </p:sp>
    </p:spTree>
    <p:extLst>
      <p:ext uri="{BB962C8B-B14F-4D97-AF65-F5344CB8AC3E}">
        <p14:creationId xmlns:p14="http://schemas.microsoft.com/office/powerpoint/2010/main" val="301952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71525-2F96-4892-B991-3023B77F85A6}" type="datetimeFigureOut">
              <a:rPr lang="en-US" smtClean="0"/>
              <a:t>10/19/2010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06A5E-AB46-4EB2-834B-173BA2966D10}" type="slidenum">
              <a:rPr lang="en-US" smtClean="0"/>
              <a:t>‹#›</a:t>
            </a:fld>
            <a:endParaRPr lang="en-US"/>
          </a:p>
        </p:txBody>
      </p:sp>
    </p:spTree>
    <p:extLst>
      <p:ext uri="{BB962C8B-B14F-4D97-AF65-F5344CB8AC3E}">
        <p14:creationId xmlns:p14="http://schemas.microsoft.com/office/powerpoint/2010/main" val="184522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671525-2F96-4892-B991-3023B77F85A6}" type="datetimeFigureOut">
              <a:rPr lang="en-US" smtClean="0"/>
              <a:t>10/19/2010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06A5E-AB46-4EB2-834B-173BA2966D10}" type="slidenum">
              <a:rPr lang="en-US" smtClean="0"/>
              <a:t>‹#›</a:t>
            </a:fld>
            <a:endParaRPr lang="en-US"/>
          </a:p>
        </p:txBody>
      </p:sp>
    </p:spTree>
    <p:extLst>
      <p:ext uri="{BB962C8B-B14F-4D97-AF65-F5344CB8AC3E}">
        <p14:creationId xmlns:p14="http://schemas.microsoft.com/office/powerpoint/2010/main" val="2698884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671525-2F96-4892-B991-3023B77F85A6}" type="datetimeFigureOut">
              <a:rPr lang="en-US" smtClean="0"/>
              <a:t>10/19/2010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06A5E-AB46-4EB2-834B-173BA2966D10}" type="slidenum">
              <a:rPr lang="en-US" smtClean="0"/>
              <a:t>‹#›</a:t>
            </a:fld>
            <a:endParaRPr lang="en-US"/>
          </a:p>
        </p:txBody>
      </p:sp>
    </p:spTree>
    <p:extLst>
      <p:ext uri="{BB962C8B-B14F-4D97-AF65-F5344CB8AC3E}">
        <p14:creationId xmlns:p14="http://schemas.microsoft.com/office/powerpoint/2010/main" val="315743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671525-2F96-4892-B991-3023B77F85A6}" type="datetimeFigureOut">
              <a:rPr lang="en-US" smtClean="0"/>
              <a:t>10/19/2010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06A5E-AB46-4EB2-834B-173BA2966D10}" type="slidenum">
              <a:rPr lang="en-US" smtClean="0"/>
              <a:t>‹#›</a:t>
            </a:fld>
            <a:endParaRPr lang="en-US"/>
          </a:p>
        </p:txBody>
      </p:sp>
    </p:spTree>
    <p:extLst>
      <p:ext uri="{BB962C8B-B14F-4D97-AF65-F5344CB8AC3E}">
        <p14:creationId xmlns:p14="http://schemas.microsoft.com/office/powerpoint/2010/main" val="140428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71525-2F96-4892-B991-3023B77F85A6}" type="datetimeFigureOut">
              <a:rPr lang="en-US" smtClean="0"/>
              <a:t>10/19/2010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06A5E-AB46-4EB2-834B-173BA2966D10}" type="slidenum">
              <a:rPr lang="en-US" smtClean="0"/>
              <a:t>‹#›</a:t>
            </a:fld>
            <a:endParaRPr lang="en-US"/>
          </a:p>
        </p:txBody>
      </p:sp>
    </p:spTree>
    <p:extLst>
      <p:ext uri="{BB962C8B-B14F-4D97-AF65-F5344CB8AC3E}">
        <p14:creationId xmlns:p14="http://schemas.microsoft.com/office/powerpoint/2010/main" val="112357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71525-2F96-4892-B991-3023B77F85A6}" type="datetimeFigureOut">
              <a:rPr lang="en-US" smtClean="0"/>
              <a:t>10/19/2010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06A5E-AB46-4EB2-834B-173BA2966D10}" type="slidenum">
              <a:rPr lang="en-US" smtClean="0"/>
              <a:t>‹#›</a:t>
            </a:fld>
            <a:endParaRPr lang="en-US"/>
          </a:p>
        </p:txBody>
      </p:sp>
    </p:spTree>
    <p:extLst>
      <p:ext uri="{BB962C8B-B14F-4D97-AF65-F5344CB8AC3E}">
        <p14:creationId xmlns:p14="http://schemas.microsoft.com/office/powerpoint/2010/main" val="2523080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71525-2F96-4892-B991-3023B77F85A6}" type="datetimeFigureOut">
              <a:rPr lang="en-US" smtClean="0"/>
              <a:t>10/19/2010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06A5E-AB46-4EB2-834B-173BA2966D10}" type="slidenum">
              <a:rPr lang="en-US" smtClean="0"/>
              <a:t>‹#›</a:t>
            </a:fld>
            <a:endParaRPr lang="en-US"/>
          </a:p>
        </p:txBody>
      </p:sp>
    </p:spTree>
    <p:extLst>
      <p:ext uri="{BB962C8B-B14F-4D97-AF65-F5344CB8AC3E}">
        <p14:creationId xmlns:p14="http://schemas.microsoft.com/office/powerpoint/2010/main" val="406294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71525-2F96-4892-B991-3023B77F85A6}" type="datetimeFigureOut">
              <a:rPr lang="en-US" smtClean="0"/>
              <a:t>10/19/2010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06A5E-AB46-4EB2-834B-173BA2966D10}" type="slidenum">
              <a:rPr lang="en-US" smtClean="0"/>
              <a:t>‹#›</a:t>
            </a:fld>
            <a:endParaRPr lang="en-US"/>
          </a:p>
        </p:txBody>
      </p:sp>
    </p:spTree>
    <p:extLst>
      <p:ext uri="{BB962C8B-B14F-4D97-AF65-F5344CB8AC3E}">
        <p14:creationId xmlns:p14="http://schemas.microsoft.com/office/powerpoint/2010/main" val="3481002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oleObject" Target="../embeddings/oleObject1.bin"/><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4.xml"/><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6.png"/><Relationship Id="rId4" Type="http://schemas.openxmlformats.org/officeDocument/2006/relationships/image" Target="../media/image47.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2.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800600"/>
            <a:ext cx="91440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 name="Title 1"/>
          <p:cNvSpPr>
            <a:spLocks noGrp="1"/>
          </p:cNvSpPr>
          <p:nvPr>
            <p:ph type="ctrTitle"/>
          </p:nvPr>
        </p:nvSpPr>
        <p:spPr>
          <a:xfrm>
            <a:off x="685800" y="1752600"/>
            <a:ext cx="7772400" cy="1470025"/>
          </a:xfrm>
        </p:spPr>
        <p:txBody>
          <a:bodyPr>
            <a:noAutofit/>
          </a:bodyPr>
          <a:lstStyle/>
          <a:p>
            <a:r>
              <a:rPr lang="en-US" sz="3600" dirty="0" smtClean="0"/>
              <a:t>Photon-Enhanced Thermionic Emission</a:t>
            </a:r>
            <a:br>
              <a:rPr lang="en-US" sz="3600" dirty="0" smtClean="0"/>
            </a:br>
            <a:r>
              <a:rPr lang="en-US" sz="3200" dirty="0" smtClean="0"/>
              <a:t>A New Approach to Solar Energy Harvesting</a:t>
            </a:r>
            <a:endParaRPr lang="en-US" sz="3200" dirty="0"/>
          </a:p>
        </p:txBody>
      </p:sp>
      <p:sp>
        <p:nvSpPr>
          <p:cNvPr id="3" name="Subtitle 2"/>
          <p:cNvSpPr>
            <a:spLocks noGrp="1"/>
          </p:cNvSpPr>
          <p:nvPr>
            <p:ph type="subTitle" idx="1"/>
          </p:nvPr>
        </p:nvSpPr>
        <p:spPr>
          <a:xfrm>
            <a:off x="647700" y="3581399"/>
            <a:ext cx="7848600" cy="2247901"/>
          </a:xfrm>
        </p:spPr>
        <p:txBody>
          <a:bodyPr>
            <a:normAutofit fontScale="85000" lnSpcReduction="20000"/>
          </a:bodyPr>
          <a:lstStyle/>
          <a:p>
            <a:r>
              <a:rPr lang="en-US" dirty="0" smtClean="0"/>
              <a:t>Jared </a:t>
            </a:r>
            <a:r>
              <a:rPr lang="en-US" dirty="0" err="1" smtClean="0"/>
              <a:t>Schwede</a:t>
            </a:r>
            <a:endParaRPr lang="en-US" dirty="0" smtClean="0"/>
          </a:p>
          <a:p>
            <a:r>
              <a:rPr lang="en-US" dirty="0" smtClean="0"/>
              <a:t>schwede@stanford.edu</a:t>
            </a:r>
          </a:p>
          <a:p>
            <a:endParaRPr lang="en-US" dirty="0"/>
          </a:p>
          <a:p>
            <a:r>
              <a:rPr lang="en-US" dirty="0" smtClean="0"/>
              <a:t>SLAC Association for Student Seminars</a:t>
            </a:r>
          </a:p>
          <a:p>
            <a:r>
              <a:rPr lang="en-US" dirty="0" smtClean="0"/>
              <a:t>September 8, 2010</a:t>
            </a:r>
          </a:p>
          <a:p>
            <a:endParaRPr lang="en-US" dirty="0" smtClean="0"/>
          </a:p>
          <a:p>
            <a:endParaRPr lang="en-US" dirty="0"/>
          </a:p>
        </p:txBody>
      </p:sp>
      <p:pic>
        <p:nvPicPr>
          <p:cNvPr id="4" name="Picture 2"/>
          <p:cNvPicPr>
            <a:picLocks noChangeAspect="1" noChangeArrowheads="1"/>
          </p:cNvPicPr>
          <p:nvPr/>
        </p:nvPicPr>
        <p:blipFill>
          <a:blip r:embed="rId3"/>
          <a:srcRect/>
          <a:stretch>
            <a:fillRect/>
          </a:stretch>
        </p:blipFill>
        <p:spPr bwMode="auto">
          <a:xfrm>
            <a:off x="7491470" y="5943600"/>
            <a:ext cx="1652530" cy="9144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0" y="5481637"/>
            <a:ext cx="1515480" cy="1376363"/>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t>schwede@stanford.edu</a:t>
            </a:r>
            <a:endParaRPr lang="en-US"/>
          </a:p>
        </p:txBody>
      </p:sp>
    </p:spTree>
    <p:extLst>
      <p:ext uri="{BB962C8B-B14F-4D97-AF65-F5344CB8AC3E}">
        <p14:creationId xmlns:p14="http://schemas.microsoft.com/office/powerpoint/2010/main" val="281333992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15000"/>
            <a:ext cx="5867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ermionic emission.png"/>
          <p:cNvPicPr>
            <a:picLocks noGrp="1" noChangeAspect="1"/>
          </p:cNvPicPr>
          <p:nvPr>
            <p:ph idx="1"/>
          </p:nvPr>
        </p:nvPicPr>
        <p:blipFill>
          <a:blip r:embed="rId3"/>
          <a:stretch>
            <a:fillRect/>
          </a:stretch>
        </p:blipFill>
        <p:spPr>
          <a:xfrm>
            <a:off x="2368296" y="1600200"/>
            <a:ext cx="5226889" cy="3200136"/>
          </a:xfrm>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Thermionic Emission</a:t>
            </a:r>
            <a:endParaRPr lang="en-US" dirty="0"/>
          </a:p>
        </p:txBody>
      </p:sp>
      <p:sp>
        <p:nvSpPr>
          <p:cNvPr id="5" name="Content Placeholder 1"/>
          <p:cNvSpPr txBox="1">
            <a:spLocks/>
          </p:cNvSpPr>
          <p:nvPr/>
        </p:nvSpPr>
        <p:spPr>
          <a:xfrm>
            <a:off x="4876800" y="5181600"/>
            <a:ext cx="4267200" cy="16764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J = AT</a:t>
            </a:r>
            <a:r>
              <a:rPr kumimoji="0" lang="en-US" sz="27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 e</a:t>
            </a:r>
            <a:r>
              <a:rPr kumimoji="0" lang="en-US" sz="2700" b="0" i="0" u="none" strike="noStrike" kern="1200" cap="none" spc="0" normalizeH="0" baseline="30000" noProof="0" dirty="0" smtClean="0">
                <a:ln>
                  <a:noFill/>
                </a:ln>
                <a:solidFill>
                  <a:schemeClr val="tx1"/>
                </a:solidFill>
                <a:effectLst/>
                <a:uLnTx/>
                <a:uFillTx/>
                <a:latin typeface="+mn-lt"/>
                <a:ea typeface="+mn-ea"/>
                <a:cs typeface="+mn-cs"/>
              </a:rPr>
              <a:t>-</a:t>
            </a:r>
            <a:r>
              <a:rPr kumimoji="0" lang="el-GR" sz="2700" b="0" i="0" u="none" strike="noStrike" kern="1200" cap="none" spc="0" normalizeH="0" baseline="30000" noProof="0" dirty="0" smtClean="0">
                <a:ln>
                  <a:noFill/>
                </a:ln>
                <a:solidFill>
                  <a:schemeClr val="tx1"/>
                </a:solidFill>
                <a:effectLst/>
                <a:uLnTx/>
                <a:uFillTx/>
                <a:latin typeface="+mn-lt"/>
                <a:ea typeface="+mn-ea"/>
                <a:cs typeface="+mn-cs"/>
              </a:rPr>
              <a:t>φ</a:t>
            </a:r>
            <a:r>
              <a:rPr kumimoji="0" lang="en-US" sz="1800" b="0" i="0" u="none" strike="noStrike" kern="1200" cap="none" spc="0" normalizeH="0" baseline="30000" noProof="0" dirty="0" smtClean="0">
                <a:ln>
                  <a:noFill/>
                </a:ln>
                <a:solidFill>
                  <a:schemeClr val="tx1"/>
                </a:solidFill>
                <a:effectLst/>
                <a:uLnTx/>
                <a:uFillTx/>
                <a:latin typeface="+mn-lt"/>
                <a:ea typeface="+mn-ea"/>
                <a:cs typeface="+mn-cs"/>
              </a:rPr>
              <a:t>C</a:t>
            </a:r>
            <a:r>
              <a:rPr kumimoji="0" lang="en-US" sz="27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700" b="0" i="0" u="none" strike="noStrike" kern="1200" cap="none" spc="0" normalizeH="0" baseline="30000" noProof="0" dirty="0" err="1" smtClean="0">
                <a:ln>
                  <a:noFill/>
                </a:ln>
                <a:solidFill>
                  <a:schemeClr val="tx1"/>
                </a:solidFill>
                <a:effectLst/>
                <a:uLnTx/>
                <a:uFillTx/>
                <a:latin typeface="+mn-lt"/>
                <a:ea typeface="+mn-ea"/>
                <a:cs typeface="+mn-cs"/>
              </a:rPr>
              <a:t>kT</a:t>
            </a:r>
            <a:endParaRPr kumimoji="0" lang="en-US" sz="2700" b="0" i="0" u="none" strike="noStrike" kern="1200" cap="none" spc="0" normalizeH="0" baseline="3000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P = J (</a:t>
            </a:r>
            <a:r>
              <a:rPr kumimoji="0" lang="el-GR" sz="2700" b="0" i="0" u="none" strike="noStrike" kern="1200" cap="none" spc="0" normalizeH="0" baseline="0" noProof="0" dirty="0" smtClean="0">
                <a:ln>
                  <a:noFill/>
                </a:ln>
                <a:solidFill>
                  <a:schemeClr val="tx1"/>
                </a:solidFill>
                <a:effectLst/>
                <a:uLnTx/>
                <a:uFillTx/>
                <a:latin typeface="+mn-lt"/>
                <a:ea typeface="+mn-ea"/>
                <a:cs typeface="+mn-cs"/>
              </a:rPr>
              <a:t>φ</a:t>
            </a:r>
            <a:r>
              <a:rPr kumimoji="0" lang="en-US" sz="2700" b="0" i="0" u="none" strike="noStrike" kern="1200" cap="none" spc="0" normalizeH="0" baseline="-25000" noProof="0" dirty="0" smtClean="0">
                <a:ln>
                  <a:noFill/>
                </a:ln>
                <a:solidFill>
                  <a:schemeClr val="tx1"/>
                </a:solidFill>
                <a:effectLst/>
                <a:uLnTx/>
                <a:uFillTx/>
                <a:latin typeface="+mn-lt"/>
                <a:ea typeface="+mn-ea"/>
                <a:cs typeface="+mn-cs"/>
              </a:rPr>
              <a:t>C</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 – </a:t>
            </a:r>
            <a:r>
              <a:rPr kumimoji="0" lang="el-GR" sz="2700" b="0" i="0" u="none" strike="noStrike" kern="1200" cap="none" spc="0" normalizeH="0" baseline="0" noProof="0" dirty="0" smtClean="0">
                <a:ln>
                  <a:noFill/>
                </a:ln>
                <a:solidFill>
                  <a:schemeClr val="tx1"/>
                </a:solidFill>
                <a:effectLst/>
                <a:uLnTx/>
                <a:uFillTx/>
                <a:latin typeface="+mn-lt"/>
                <a:ea typeface="+mn-ea"/>
                <a:cs typeface="+mn-cs"/>
              </a:rPr>
              <a:t>φ</a:t>
            </a:r>
            <a:r>
              <a:rPr kumimoji="0" lang="en-US" sz="2700" b="0" i="0" u="none" strike="noStrike" kern="1200" cap="none" spc="0" normalizeH="0" baseline="-25000" noProof="0" dirty="0" smtClean="0">
                <a:ln>
                  <a:noFill/>
                </a:ln>
                <a:solidFill>
                  <a:schemeClr val="tx1"/>
                </a:solidFill>
                <a:effectLst/>
                <a:uLnTx/>
                <a:uFillTx/>
                <a:latin typeface="+mn-lt"/>
                <a:ea typeface="+mn-ea"/>
                <a:cs typeface="+mn-cs"/>
              </a:rPr>
              <a:t>A</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700" b="0" i="0" u="none" strike="noStrike" kern="1200" cap="none" spc="0" normalizeH="0" baseline="-2500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86948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TOP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3225"/>
            <a:ext cx="39624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a:xfrm>
            <a:off x="0" y="152400"/>
            <a:ext cx="9144000" cy="1216025"/>
          </a:xfrm>
        </p:spPr>
        <p:txBody>
          <a:bodyPr>
            <a:noAutofit/>
          </a:bodyPr>
          <a:lstStyle/>
          <a:p>
            <a:pPr eaLnBrk="1" hangingPunct="1"/>
            <a:r>
              <a:rPr lang="en-US" sz="4000" dirty="0" smtClean="0"/>
              <a:t>Thermionic Energy Converters </a:t>
            </a:r>
            <a:br>
              <a:rPr lang="en-US" sz="4000" dirty="0" smtClean="0"/>
            </a:br>
            <a:r>
              <a:rPr lang="en-US" sz="4000" dirty="0" smtClean="0"/>
              <a:t>for Space Applications (1956 - 1989)</a:t>
            </a:r>
          </a:p>
        </p:txBody>
      </p:sp>
      <p:sp>
        <p:nvSpPr>
          <p:cNvPr id="21508" name="Rectangle 3"/>
          <p:cNvSpPr>
            <a:spLocks noGrp="1" noChangeArrowheads="1"/>
          </p:cNvSpPr>
          <p:nvPr>
            <p:ph type="body" idx="1"/>
          </p:nvPr>
        </p:nvSpPr>
        <p:spPr>
          <a:xfrm>
            <a:off x="152400" y="1524000"/>
            <a:ext cx="5257800" cy="4953000"/>
          </a:xfrm>
        </p:spPr>
        <p:txBody>
          <a:bodyPr/>
          <a:lstStyle/>
          <a:p>
            <a:pPr eaLnBrk="1" hangingPunct="1">
              <a:lnSpc>
                <a:spcPct val="120000"/>
              </a:lnSpc>
              <a:spcBef>
                <a:spcPct val="25000"/>
              </a:spcBef>
            </a:pPr>
            <a:r>
              <a:rPr lang="en-US" sz="2400" dirty="0" smtClean="0"/>
              <a:t>Work in the US and USSR space programs culminated in the Soviet flights of 6 KW TOPAZ thermionic converters in 1987</a:t>
            </a:r>
          </a:p>
          <a:p>
            <a:pPr eaLnBrk="1" hangingPunct="1">
              <a:lnSpc>
                <a:spcPct val="120000"/>
              </a:lnSpc>
              <a:spcBef>
                <a:spcPct val="25000"/>
              </a:spcBef>
            </a:pPr>
            <a:r>
              <a:rPr lang="en-US" sz="2400" dirty="0" smtClean="0"/>
              <a:t>Source of heat: fission</a:t>
            </a:r>
          </a:p>
          <a:p>
            <a:pPr eaLnBrk="1" hangingPunct="1">
              <a:lnSpc>
                <a:spcPct val="120000"/>
              </a:lnSpc>
              <a:spcBef>
                <a:spcPct val="25000"/>
              </a:spcBef>
            </a:pPr>
            <a:r>
              <a:rPr lang="en-US" sz="2400" dirty="0" smtClean="0"/>
              <a:t>Basic technology: vacuum tubes</a:t>
            </a:r>
          </a:p>
          <a:p>
            <a:pPr eaLnBrk="1" hangingPunct="1">
              <a:lnSpc>
                <a:spcPct val="120000"/>
              </a:lnSpc>
              <a:spcBef>
                <a:spcPct val="25000"/>
              </a:spcBef>
            </a:pPr>
            <a:r>
              <a:rPr lang="en-US" sz="2400" dirty="0" smtClean="0"/>
              <a:t>Machined metal with large gaps (&gt;100 </a:t>
            </a:r>
            <a:r>
              <a:rPr lang="en-US" sz="2400" dirty="0" err="1" smtClean="0"/>
              <a:t>μm</a:t>
            </a:r>
            <a:r>
              <a:rPr lang="en-US" sz="2400" dirty="0" smtClean="0"/>
              <a:t>) and required cesium plasma to reduce work function and neutralize space charge</a:t>
            </a:r>
          </a:p>
        </p:txBody>
      </p:sp>
    </p:spTree>
    <p:extLst>
      <p:ext uri="{BB962C8B-B14F-4D97-AF65-F5344CB8AC3E}">
        <p14:creationId xmlns:p14="http://schemas.microsoft.com/office/powerpoint/2010/main" val="3714366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15000"/>
            <a:ext cx="5867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ermionic emission.png"/>
          <p:cNvPicPr>
            <a:picLocks noGrp="1" noChangeAspect="1"/>
          </p:cNvPicPr>
          <p:nvPr>
            <p:ph idx="1"/>
          </p:nvPr>
        </p:nvPicPr>
        <p:blipFill>
          <a:blip r:embed="rId3"/>
          <a:stretch>
            <a:fillRect/>
          </a:stretch>
        </p:blipFill>
        <p:spPr>
          <a:xfrm>
            <a:off x="2362200" y="1600200"/>
            <a:ext cx="5226889" cy="3200136"/>
          </a:xfrm>
        </p:spPr>
      </p:pic>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Thermionic Emission</a:t>
            </a:r>
            <a:endParaRPr lang="en-US" dirty="0"/>
          </a:p>
        </p:txBody>
      </p:sp>
      <p:sp>
        <p:nvSpPr>
          <p:cNvPr id="5" name="Content Placeholder 1"/>
          <p:cNvSpPr txBox="1">
            <a:spLocks/>
          </p:cNvSpPr>
          <p:nvPr/>
        </p:nvSpPr>
        <p:spPr>
          <a:xfrm>
            <a:off x="4876800" y="5181600"/>
            <a:ext cx="4267200" cy="16764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J = AT</a:t>
            </a:r>
            <a:r>
              <a:rPr kumimoji="0" lang="en-US" sz="27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 e</a:t>
            </a:r>
            <a:r>
              <a:rPr kumimoji="0" lang="en-US" sz="2700" b="0" i="0" u="none" strike="noStrike" kern="1200" cap="none" spc="0" normalizeH="0" baseline="30000" noProof="0" dirty="0" smtClean="0">
                <a:ln>
                  <a:noFill/>
                </a:ln>
                <a:solidFill>
                  <a:schemeClr val="tx1"/>
                </a:solidFill>
                <a:effectLst/>
                <a:uLnTx/>
                <a:uFillTx/>
                <a:latin typeface="+mn-lt"/>
                <a:ea typeface="+mn-ea"/>
                <a:cs typeface="+mn-cs"/>
              </a:rPr>
              <a:t>-</a:t>
            </a:r>
            <a:r>
              <a:rPr kumimoji="0" lang="el-GR" sz="2700" b="0" i="0" u="none" strike="noStrike" kern="1200" cap="none" spc="0" normalizeH="0" baseline="30000" noProof="0" dirty="0" smtClean="0">
                <a:ln>
                  <a:noFill/>
                </a:ln>
                <a:solidFill>
                  <a:schemeClr val="tx1"/>
                </a:solidFill>
                <a:effectLst/>
                <a:uLnTx/>
                <a:uFillTx/>
                <a:latin typeface="+mn-lt"/>
                <a:ea typeface="+mn-ea"/>
                <a:cs typeface="+mn-cs"/>
              </a:rPr>
              <a:t>φ</a:t>
            </a:r>
            <a:r>
              <a:rPr kumimoji="0" lang="en-US" sz="1800" b="0" i="0" u="none" strike="noStrike" kern="1200" cap="none" spc="0" normalizeH="0" baseline="30000" noProof="0" dirty="0" smtClean="0">
                <a:ln>
                  <a:noFill/>
                </a:ln>
                <a:solidFill>
                  <a:schemeClr val="tx1"/>
                </a:solidFill>
                <a:effectLst/>
                <a:uLnTx/>
                <a:uFillTx/>
                <a:latin typeface="+mn-lt"/>
                <a:ea typeface="+mn-ea"/>
                <a:cs typeface="+mn-cs"/>
              </a:rPr>
              <a:t>C</a:t>
            </a:r>
            <a:r>
              <a:rPr kumimoji="0" lang="en-US" sz="27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700" b="0" i="0" u="none" strike="noStrike" kern="1200" cap="none" spc="0" normalizeH="0" baseline="30000" noProof="0" dirty="0" err="1" smtClean="0">
                <a:ln>
                  <a:noFill/>
                </a:ln>
                <a:solidFill>
                  <a:schemeClr val="tx1"/>
                </a:solidFill>
                <a:effectLst/>
                <a:uLnTx/>
                <a:uFillTx/>
                <a:latin typeface="+mn-lt"/>
                <a:ea typeface="+mn-ea"/>
                <a:cs typeface="+mn-cs"/>
              </a:rPr>
              <a:t>kT</a:t>
            </a:r>
            <a:endParaRPr kumimoji="0" lang="en-US" sz="2700" b="0" i="0" u="none" strike="noStrike" kern="1200" cap="none" spc="0" normalizeH="0" baseline="3000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P = J (</a:t>
            </a:r>
            <a:r>
              <a:rPr kumimoji="0" lang="el-GR" sz="2700" b="0" i="0" u="none" strike="noStrike" kern="1200" cap="none" spc="0" normalizeH="0" baseline="0" noProof="0" dirty="0" smtClean="0">
                <a:ln>
                  <a:noFill/>
                </a:ln>
                <a:solidFill>
                  <a:schemeClr val="tx1"/>
                </a:solidFill>
                <a:effectLst/>
                <a:uLnTx/>
                <a:uFillTx/>
                <a:latin typeface="+mn-lt"/>
                <a:ea typeface="+mn-ea"/>
                <a:cs typeface="+mn-cs"/>
              </a:rPr>
              <a:t>φ</a:t>
            </a:r>
            <a:r>
              <a:rPr kumimoji="0" lang="en-US" sz="2700" b="0" i="0" u="none" strike="noStrike" kern="1200" cap="none" spc="0" normalizeH="0" baseline="-25000" noProof="0" dirty="0" smtClean="0">
                <a:ln>
                  <a:noFill/>
                </a:ln>
                <a:solidFill>
                  <a:schemeClr val="tx1"/>
                </a:solidFill>
                <a:effectLst/>
                <a:uLnTx/>
                <a:uFillTx/>
                <a:latin typeface="+mn-lt"/>
                <a:ea typeface="+mn-ea"/>
                <a:cs typeface="+mn-cs"/>
              </a:rPr>
              <a:t>C</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 – </a:t>
            </a:r>
            <a:r>
              <a:rPr kumimoji="0" lang="el-GR" sz="2700" b="0" i="0" u="none" strike="noStrike" kern="1200" cap="none" spc="0" normalizeH="0" baseline="0" noProof="0" dirty="0" smtClean="0">
                <a:ln>
                  <a:noFill/>
                </a:ln>
                <a:solidFill>
                  <a:schemeClr val="tx1"/>
                </a:solidFill>
                <a:effectLst/>
                <a:uLnTx/>
                <a:uFillTx/>
                <a:latin typeface="+mn-lt"/>
                <a:ea typeface="+mn-ea"/>
                <a:cs typeface="+mn-cs"/>
              </a:rPr>
              <a:t>φ</a:t>
            </a:r>
            <a:r>
              <a:rPr kumimoji="0" lang="en-US" sz="2700" b="0" i="0" u="none" strike="noStrike" kern="1200" cap="none" spc="0" normalizeH="0" baseline="-25000" noProof="0" dirty="0" smtClean="0">
                <a:ln>
                  <a:noFill/>
                </a:ln>
                <a:solidFill>
                  <a:schemeClr val="tx1"/>
                </a:solidFill>
                <a:effectLst/>
                <a:uLnTx/>
                <a:uFillTx/>
                <a:latin typeface="+mn-lt"/>
                <a:ea typeface="+mn-ea"/>
                <a:cs typeface="+mn-cs"/>
              </a:rPr>
              <a:t>A</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700" b="0" i="0" u="none" strike="noStrike" kern="1200" cap="none" spc="0" normalizeH="0" baseline="-2500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39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715000"/>
            <a:ext cx="5867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Content Placeholder 1"/>
          <p:cNvSpPr>
            <a:spLocks noGrp="1"/>
          </p:cNvSpPr>
          <p:nvPr>
            <p:ph idx="1"/>
          </p:nvPr>
        </p:nvSpPr>
        <p:spPr>
          <a:xfrm>
            <a:off x="0" y="5181600"/>
            <a:ext cx="9144000" cy="1676400"/>
          </a:xfrm>
        </p:spPr>
        <p:txBody>
          <a:bodyPr>
            <a:normAutofit fontScale="70000" lnSpcReduction="20000"/>
          </a:bodyPr>
          <a:lstStyle/>
          <a:p>
            <a:r>
              <a:rPr lang="en-US" dirty="0" smtClean="0"/>
              <a:t>Photovoltaic + thermionic effect</a:t>
            </a:r>
          </a:p>
          <a:p>
            <a:r>
              <a:rPr lang="en-US" dirty="0" smtClean="0"/>
              <a:t>Higher conduction band population from </a:t>
            </a:r>
            <a:r>
              <a:rPr lang="en-US" dirty="0" err="1" smtClean="0"/>
              <a:t>photoexcitation</a:t>
            </a:r>
            <a:endParaRPr lang="en-US" dirty="0" smtClean="0"/>
          </a:p>
          <a:p>
            <a:r>
              <a:rPr lang="en-US" dirty="0" smtClean="0"/>
              <a:t>Higher V at same T and J than in thermionic emission</a:t>
            </a:r>
            <a:endParaRPr lang="en-US" baseline="30000" dirty="0" smtClean="0"/>
          </a:p>
          <a:p>
            <a:r>
              <a:rPr lang="en-US" dirty="0" smtClean="0"/>
              <a:t>PV-like efficiency at high temperatures: excess energy no longer “waste heat”</a:t>
            </a:r>
          </a:p>
        </p:txBody>
      </p:sp>
      <p:sp>
        <p:nvSpPr>
          <p:cNvPr id="3" name="Title 2"/>
          <p:cNvSpPr>
            <a:spLocks noGrp="1"/>
          </p:cNvSpPr>
          <p:nvPr>
            <p:ph type="title"/>
          </p:nvPr>
        </p:nvSpPr>
        <p:spPr/>
        <p:txBody>
          <a:bodyPr>
            <a:normAutofit fontScale="90000"/>
          </a:bodyPr>
          <a:lstStyle/>
          <a:p>
            <a:r>
              <a:rPr lang="en-US" dirty="0" smtClean="0"/>
              <a:t>Photon Enhanced </a:t>
            </a:r>
            <a:br>
              <a:rPr lang="en-US" dirty="0" smtClean="0"/>
            </a:br>
            <a:r>
              <a:rPr lang="en-US" dirty="0" smtClean="0"/>
              <a:t>Thermionic Emission</a:t>
            </a:r>
            <a:endParaRPr lang="en-US" dirty="0"/>
          </a:p>
        </p:txBody>
      </p:sp>
      <p:pic>
        <p:nvPicPr>
          <p:cNvPr id="4" name="Picture 3" descr="Figure 1 - The PETE process v3 0.png"/>
          <p:cNvPicPr>
            <a:picLocks noChangeAspect="1"/>
          </p:cNvPicPr>
          <p:nvPr/>
        </p:nvPicPr>
        <p:blipFill>
          <a:blip r:embed="rId3"/>
          <a:stretch>
            <a:fillRect/>
          </a:stretch>
        </p:blipFill>
        <p:spPr>
          <a:xfrm>
            <a:off x="1676400" y="1600200"/>
            <a:ext cx="5927870" cy="3200136"/>
          </a:xfrm>
          <a:prstGeom prst="rect">
            <a:avLst/>
          </a:prstGeom>
        </p:spPr>
      </p:pic>
      <p:pic>
        <p:nvPicPr>
          <p:cNvPr id="5" name="Picture 4" descr="Figure 1 - The PETE process v3 1a.png"/>
          <p:cNvPicPr>
            <a:picLocks noChangeAspect="1"/>
          </p:cNvPicPr>
          <p:nvPr/>
        </p:nvPicPr>
        <p:blipFill>
          <a:blip r:embed="rId4"/>
          <a:stretch>
            <a:fillRect/>
          </a:stretch>
        </p:blipFill>
        <p:spPr>
          <a:xfrm>
            <a:off x="1676400" y="1600200"/>
            <a:ext cx="5927870" cy="3200136"/>
          </a:xfrm>
          <a:prstGeom prst="rect">
            <a:avLst/>
          </a:prstGeom>
        </p:spPr>
      </p:pic>
      <p:pic>
        <p:nvPicPr>
          <p:cNvPr id="6" name="Picture 5" descr="Figure 1 - The PETE process v3 1b.png"/>
          <p:cNvPicPr>
            <a:picLocks noChangeAspect="1"/>
          </p:cNvPicPr>
          <p:nvPr/>
        </p:nvPicPr>
        <p:blipFill>
          <a:blip r:embed="rId5"/>
          <a:stretch>
            <a:fillRect/>
          </a:stretch>
        </p:blipFill>
        <p:spPr>
          <a:xfrm>
            <a:off x="1676400" y="1600200"/>
            <a:ext cx="5927870" cy="3200136"/>
          </a:xfrm>
          <a:prstGeom prst="rect">
            <a:avLst/>
          </a:prstGeom>
        </p:spPr>
      </p:pic>
      <p:pic>
        <p:nvPicPr>
          <p:cNvPr id="7" name="Picture 6" descr="Figure 1 - The PETE process v3 3.png"/>
          <p:cNvPicPr>
            <a:picLocks noChangeAspect="1"/>
          </p:cNvPicPr>
          <p:nvPr/>
        </p:nvPicPr>
        <p:blipFill>
          <a:blip r:embed="rId6"/>
          <a:stretch>
            <a:fillRect/>
          </a:stretch>
        </p:blipFill>
        <p:spPr>
          <a:xfrm>
            <a:off x="1673352" y="1600200"/>
            <a:ext cx="5927870" cy="3200136"/>
          </a:xfrm>
          <a:prstGeom prst="rect">
            <a:avLst/>
          </a:prstGeom>
        </p:spPr>
      </p:pic>
      <p:pic>
        <p:nvPicPr>
          <p:cNvPr id="8" name="Picture 7" descr="Figure 1 - The PETE process v3 4.png"/>
          <p:cNvPicPr>
            <a:picLocks noChangeAspect="1"/>
          </p:cNvPicPr>
          <p:nvPr/>
        </p:nvPicPr>
        <p:blipFill>
          <a:blip r:embed="rId7"/>
          <a:stretch>
            <a:fillRect/>
          </a:stretch>
        </p:blipFill>
        <p:spPr>
          <a:xfrm>
            <a:off x="1673352" y="1600200"/>
            <a:ext cx="5927869" cy="3200136"/>
          </a:xfrm>
          <a:prstGeom prst="rect">
            <a:avLst/>
          </a:prstGeom>
        </p:spPr>
      </p:pic>
      <p:pic>
        <p:nvPicPr>
          <p:cNvPr id="9" name="Picture 8" descr="Figure 1 - The PETE process v3 5.png"/>
          <p:cNvPicPr>
            <a:picLocks noChangeAspect="1"/>
          </p:cNvPicPr>
          <p:nvPr/>
        </p:nvPicPr>
        <p:blipFill>
          <a:blip r:embed="rId8"/>
          <a:stretch>
            <a:fillRect/>
          </a:stretch>
        </p:blipFill>
        <p:spPr>
          <a:xfrm>
            <a:off x="1673352" y="1600200"/>
            <a:ext cx="5927869" cy="3200136"/>
          </a:xfrm>
          <a:prstGeom prst="rect">
            <a:avLst/>
          </a:prstGeom>
        </p:spPr>
      </p:pic>
    </p:spTree>
    <p:extLst>
      <p:ext uri="{BB962C8B-B14F-4D97-AF65-F5344CB8AC3E}">
        <p14:creationId xmlns:p14="http://schemas.microsoft.com/office/powerpoint/2010/main" val="170277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fade">
                                      <p:cBhvr>
                                        <p:cTn id="36" dur="500"/>
                                        <p:tgtEl>
                                          <p:spTgt spid="2">
                                            <p:txEl>
                                              <p:pRg st="2" end="2"/>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15000"/>
            <a:ext cx="5867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smtClean="0"/>
              <a:t>Photon Enhanced </a:t>
            </a:r>
            <a:br>
              <a:rPr lang="en-US" dirty="0" smtClean="0"/>
            </a:br>
            <a:r>
              <a:rPr lang="en-US" dirty="0" smtClean="0"/>
              <a:t>Thermionic Emission</a:t>
            </a:r>
            <a:endParaRPr lang="en-US" dirty="0"/>
          </a:p>
        </p:txBody>
      </p:sp>
      <p:sp>
        <p:nvSpPr>
          <p:cNvPr id="4" name="Content Placeholder 1"/>
          <p:cNvSpPr txBox="1">
            <a:spLocks/>
          </p:cNvSpPr>
          <p:nvPr/>
        </p:nvSpPr>
        <p:spPr>
          <a:xfrm>
            <a:off x="4876800" y="5181600"/>
            <a:ext cx="4267200" cy="16764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J = AT</a:t>
            </a:r>
            <a:r>
              <a:rPr kumimoji="0" lang="en-US" sz="27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 e</a:t>
            </a:r>
            <a:r>
              <a:rPr kumimoji="0" lang="en-US" sz="2700" b="0" i="0" u="none" strike="noStrike" kern="1200" cap="none" spc="0" normalizeH="0" baseline="30000" noProof="0" dirty="0" smtClean="0">
                <a:ln>
                  <a:noFill/>
                </a:ln>
                <a:solidFill>
                  <a:schemeClr val="tx1"/>
                </a:solidFill>
                <a:effectLst/>
                <a:uLnTx/>
                <a:uFillTx/>
                <a:latin typeface="+mn-lt"/>
                <a:ea typeface="+mn-ea"/>
                <a:cs typeface="+mn-cs"/>
              </a:rPr>
              <a:t>-</a:t>
            </a:r>
            <a:r>
              <a:rPr kumimoji="0" lang="el-GR" sz="2700" b="0" i="0" u="none" strike="noStrike" kern="1200" cap="none" spc="0" normalizeH="0" baseline="30000" noProof="0" dirty="0" smtClean="0">
                <a:ln>
                  <a:noFill/>
                </a:ln>
                <a:solidFill>
                  <a:schemeClr val="tx1"/>
                </a:solidFill>
                <a:effectLst/>
                <a:uLnTx/>
                <a:uFillTx/>
                <a:latin typeface="+mn-lt"/>
                <a:ea typeface="+mn-ea"/>
                <a:cs typeface="+mn-cs"/>
              </a:rPr>
              <a:t>φ</a:t>
            </a:r>
            <a:r>
              <a:rPr kumimoji="0" lang="en-US" sz="1800" b="0" i="0" u="none" strike="noStrike" kern="1200" cap="none" spc="0" normalizeH="0" baseline="30000" noProof="0" dirty="0" smtClean="0">
                <a:ln>
                  <a:noFill/>
                </a:ln>
                <a:solidFill>
                  <a:schemeClr val="tx1"/>
                </a:solidFill>
                <a:effectLst/>
                <a:uLnTx/>
                <a:uFillTx/>
                <a:latin typeface="+mn-lt"/>
                <a:ea typeface="+mn-ea"/>
                <a:cs typeface="+mn-cs"/>
              </a:rPr>
              <a:t>C</a:t>
            </a:r>
            <a:r>
              <a:rPr kumimoji="0" lang="en-US" sz="27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700" b="0" i="0" u="none" strike="noStrike" kern="1200" cap="none" spc="0" normalizeH="0" baseline="30000" noProof="0" dirty="0" err="1" smtClean="0">
                <a:ln>
                  <a:noFill/>
                </a:ln>
                <a:solidFill>
                  <a:schemeClr val="tx1"/>
                </a:solidFill>
                <a:effectLst/>
                <a:uLnTx/>
                <a:uFillTx/>
                <a:latin typeface="+mn-lt"/>
                <a:ea typeface="+mn-ea"/>
                <a:cs typeface="+mn-cs"/>
              </a:rPr>
              <a:t>kT</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 e</a:t>
            </a:r>
            <a:r>
              <a:rPr kumimoji="0" lang="el-GR" sz="2700" b="0" i="0" u="none" strike="noStrike" kern="1200" cap="none" spc="0" normalizeH="0" baseline="30000" noProof="0" dirty="0" smtClean="0">
                <a:ln>
                  <a:noFill/>
                </a:ln>
                <a:solidFill>
                  <a:schemeClr val="tx1"/>
                </a:solidFill>
                <a:effectLst/>
                <a:uLnTx/>
                <a:uFillTx/>
                <a:latin typeface="+mn-lt"/>
                <a:ea typeface="+mn-ea"/>
                <a:cs typeface="+mn-cs"/>
              </a:rPr>
              <a:t>Δ</a:t>
            </a:r>
            <a:r>
              <a:rPr kumimoji="0" lang="en-US" sz="2700" b="0" i="0" u="none" strike="noStrike" kern="1200" cap="none" spc="0" normalizeH="0" baseline="30000" noProof="0" dirty="0" err="1" smtClean="0">
                <a:ln>
                  <a:noFill/>
                </a:ln>
                <a:solidFill>
                  <a:schemeClr val="tx1"/>
                </a:solidFill>
                <a:effectLst/>
                <a:uLnTx/>
                <a:uFillTx/>
                <a:latin typeface="+mn-lt"/>
                <a:ea typeface="+mn-ea"/>
                <a:cs typeface="+mn-cs"/>
              </a:rPr>
              <a:t>E</a:t>
            </a:r>
            <a:r>
              <a:rPr kumimoji="0" lang="en-US" sz="1800" b="0" i="0" u="none" strike="noStrike" kern="1200" cap="none" spc="0" normalizeH="0" baseline="30000" noProof="0" dirty="0" err="1" smtClean="0">
                <a:ln>
                  <a:noFill/>
                </a:ln>
                <a:solidFill>
                  <a:schemeClr val="tx1"/>
                </a:solidFill>
                <a:effectLst/>
                <a:uLnTx/>
                <a:uFillTx/>
                <a:latin typeface="+mn-lt"/>
                <a:ea typeface="+mn-ea"/>
                <a:cs typeface="+mn-cs"/>
              </a:rPr>
              <a:t>f</a:t>
            </a:r>
            <a:r>
              <a:rPr kumimoji="0" lang="en-US" sz="27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700" b="0" i="0" u="none" strike="noStrike" kern="1200" cap="none" spc="0" normalizeH="0" baseline="30000" noProof="0" dirty="0" err="1" smtClean="0">
                <a:ln>
                  <a:noFill/>
                </a:ln>
                <a:solidFill>
                  <a:schemeClr val="tx1"/>
                </a:solidFill>
                <a:effectLst/>
                <a:uLnTx/>
                <a:uFillTx/>
                <a:latin typeface="+mn-lt"/>
                <a:ea typeface="+mn-ea"/>
                <a:cs typeface="+mn-cs"/>
              </a:rPr>
              <a:t>kT</a:t>
            </a:r>
            <a:endParaRPr kumimoji="0" lang="en-US" sz="2700" b="0" i="0" u="none" strike="noStrike" kern="1200" cap="none" spc="0" normalizeH="0" baseline="3000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J = </a:t>
            </a:r>
            <a:r>
              <a:rPr kumimoji="0" lang="en-US" sz="2700" b="0" i="0" u="none" strike="noStrike" kern="1200" cap="none" spc="0" normalizeH="0" baseline="0" noProof="0" dirty="0" err="1" smtClean="0">
                <a:ln>
                  <a:noFill/>
                </a:ln>
                <a:solidFill>
                  <a:schemeClr val="tx1"/>
                </a:solidFill>
                <a:effectLst/>
                <a:uLnTx/>
                <a:uFillTx/>
                <a:latin typeface="+mn-lt"/>
                <a:ea typeface="+mn-ea"/>
                <a:cs typeface="+mn-cs"/>
              </a:rPr>
              <a:t>q</a:t>
            </a:r>
            <a:r>
              <a:rPr kumimoji="0" lang="en-US" sz="2700" b="0" i="0" u="none" strike="noStrike" kern="1200" cap="none" spc="0" normalizeH="0" baseline="-25000" noProof="0" dirty="0" err="1" smtClean="0">
                <a:ln>
                  <a:noFill/>
                </a:ln>
                <a:solidFill>
                  <a:schemeClr val="tx1"/>
                </a:solidFill>
                <a:effectLst/>
                <a:uLnTx/>
                <a:uFillTx/>
                <a:latin typeface="+mn-lt"/>
                <a:ea typeface="+mn-ea"/>
                <a:cs typeface="+mn-cs"/>
              </a:rPr>
              <a:t>e</a:t>
            </a:r>
            <a:r>
              <a:rPr kumimoji="0" lang="en-US" sz="2700" b="0" i="0" u="none" strike="noStrike" kern="1200" cap="none" spc="0" normalizeH="0" baseline="0" noProof="0" dirty="0" err="1" smtClean="0">
                <a:ln>
                  <a:noFill/>
                </a:ln>
                <a:solidFill>
                  <a:schemeClr val="tx1"/>
                </a:solidFill>
                <a:effectLst/>
                <a:uLnTx/>
                <a:uFillTx/>
                <a:latin typeface="+mn-lt"/>
                <a:ea typeface="+mn-ea"/>
                <a:cs typeface="+mn-cs"/>
              </a:rPr>
              <a:t>n</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&lt;</a:t>
            </a:r>
            <a:r>
              <a:rPr kumimoji="0" lang="en-US" sz="2700" b="0" i="0" u="none" strike="noStrike" kern="1200" cap="none" spc="0" normalizeH="0" baseline="0" noProof="0" dirty="0" err="1" smtClean="0">
                <a:ln>
                  <a:noFill/>
                </a:ln>
                <a:solidFill>
                  <a:schemeClr val="tx1"/>
                </a:solidFill>
                <a:effectLst/>
                <a:uLnTx/>
                <a:uFillTx/>
                <a:latin typeface="+mn-lt"/>
                <a:ea typeface="+mn-ea"/>
                <a:cs typeface="+mn-cs"/>
              </a:rPr>
              <a:t>v</a:t>
            </a:r>
            <a:r>
              <a:rPr kumimoji="0" lang="en-US" sz="2700" b="0" i="0" u="none" strike="noStrike" kern="1200" cap="none" spc="0" normalizeH="0" baseline="-25000" noProof="0" dirty="0" err="1" smtClean="0">
                <a:ln>
                  <a:noFill/>
                </a:ln>
                <a:solidFill>
                  <a:schemeClr val="tx1"/>
                </a:solidFill>
                <a:effectLst/>
                <a:uLnTx/>
                <a:uFillTx/>
                <a:latin typeface="+mn-lt"/>
                <a:ea typeface="+mn-ea"/>
                <a:cs typeface="+mn-cs"/>
              </a:rPr>
              <a:t>x</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&gt;e</a:t>
            </a:r>
            <a:r>
              <a:rPr kumimoji="0" lang="en-US" sz="2700" b="0" i="0" u="none" strike="noStrike" kern="1200" cap="none" spc="0" normalizeH="0" baseline="30000" noProof="0" dirty="0" smtClean="0">
                <a:ln>
                  <a:noFill/>
                </a:ln>
                <a:solidFill>
                  <a:schemeClr val="tx1"/>
                </a:solidFill>
                <a:effectLst/>
                <a:uLnTx/>
                <a:uFillTx/>
                <a:latin typeface="+mn-lt"/>
                <a:ea typeface="+mn-ea"/>
                <a:cs typeface="+mn-cs"/>
              </a:rPr>
              <a:t>-</a:t>
            </a:r>
            <a:r>
              <a:rPr kumimoji="0" lang="el-GR" sz="2700" b="0" i="1" u="none" strike="noStrike" kern="1200" cap="none" spc="0" normalizeH="0" baseline="30000" noProof="0" dirty="0" smtClean="0">
                <a:ln>
                  <a:noFill/>
                </a:ln>
                <a:solidFill>
                  <a:schemeClr val="tx1"/>
                </a:solidFill>
                <a:effectLst/>
                <a:uLnTx/>
                <a:uFillTx/>
                <a:latin typeface="+mn-lt"/>
                <a:ea typeface="+mn-ea"/>
                <a:cs typeface="+mn-cs"/>
              </a:rPr>
              <a:t>χ</a:t>
            </a:r>
            <a:r>
              <a:rPr kumimoji="0" lang="en-US" sz="27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700" b="0" i="0" u="none" strike="noStrike" kern="1200" cap="none" spc="0" normalizeH="0" baseline="30000" noProof="0" dirty="0" err="1" smtClean="0">
                <a:ln>
                  <a:noFill/>
                </a:ln>
                <a:solidFill>
                  <a:schemeClr val="tx1"/>
                </a:solidFill>
                <a:effectLst/>
                <a:uLnTx/>
                <a:uFillTx/>
                <a:latin typeface="+mn-lt"/>
                <a:ea typeface="+mn-ea"/>
                <a:cs typeface="+mn-cs"/>
              </a:rPr>
              <a:t>kT</a:t>
            </a: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Figure 1 - The PETE process v3 5.png"/>
          <p:cNvPicPr>
            <a:picLocks noChangeAspect="1"/>
          </p:cNvPicPr>
          <p:nvPr/>
        </p:nvPicPr>
        <p:blipFill>
          <a:blip r:embed="rId3"/>
          <a:stretch>
            <a:fillRect/>
          </a:stretch>
        </p:blipFill>
        <p:spPr>
          <a:xfrm>
            <a:off x="1676400" y="1600200"/>
            <a:ext cx="5927869" cy="3200136"/>
          </a:xfrm>
          <a:prstGeom prst="rect">
            <a:avLst/>
          </a:prstGeom>
        </p:spPr>
      </p:pic>
      <p:sp>
        <p:nvSpPr>
          <p:cNvPr id="6" name="Rectangle 5"/>
          <p:cNvSpPr/>
          <p:nvPr/>
        </p:nvSpPr>
        <p:spPr>
          <a:xfrm>
            <a:off x="7162800" y="52578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071616" y="6080760"/>
            <a:ext cx="1828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0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15000"/>
            <a:ext cx="5867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105400" y="4876800"/>
            <a:ext cx="4038600" cy="1981200"/>
          </a:xfrm>
        </p:spPr>
        <p:txBody>
          <a:bodyPr>
            <a:normAutofit fontScale="55000" lnSpcReduction="20000"/>
          </a:bodyPr>
          <a:lstStyle/>
          <a:p>
            <a:r>
              <a:rPr lang="en-US" dirty="0" smtClean="0"/>
              <a:t>To adjust: </a:t>
            </a:r>
            <a:r>
              <a:rPr lang="en-US" dirty="0" err="1" smtClean="0"/>
              <a:t>E</a:t>
            </a:r>
            <a:r>
              <a:rPr lang="en-US" baseline="-25000" dirty="0" err="1" smtClean="0"/>
              <a:t>g</a:t>
            </a:r>
            <a:r>
              <a:rPr lang="en-US" dirty="0" smtClean="0"/>
              <a:t>, </a:t>
            </a:r>
            <a:r>
              <a:rPr lang="el-GR" i="1" dirty="0" smtClean="0"/>
              <a:t>χ </a:t>
            </a:r>
            <a:r>
              <a:rPr lang="en-US" i="1" dirty="0" smtClean="0"/>
              <a:t>,</a:t>
            </a:r>
            <a:r>
              <a:rPr lang="en-US" dirty="0" smtClean="0"/>
              <a:t>T</a:t>
            </a:r>
            <a:r>
              <a:rPr lang="en-US" baseline="-25000" dirty="0" smtClean="0"/>
              <a:t>C</a:t>
            </a:r>
            <a:endParaRPr lang="en-US" dirty="0" smtClean="0"/>
          </a:p>
          <a:p>
            <a:r>
              <a:rPr lang="el-GR" dirty="0" smtClean="0"/>
              <a:t>φ</a:t>
            </a:r>
            <a:r>
              <a:rPr lang="en-US" baseline="-25000" dirty="0" smtClean="0"/>
              <a:t>A</a:t>
            </a:r>
            <a:r>
              <a:rPr lang="en-US" dirty="0" smtClean="0"/>
              <a:t> = 0.9 </a:t>
            </a:r>
            <a:r>
              <a:rPr lang="en-US" dirty="0" err="1" smtClean="0"/>
              <a:t>eV</a:t>
            </a:r>
            <a:endParaRPr lang="en-US" dirty="0" smtClean="0"/>
          </a:p>
          <a:p>
            <a:pPr lvl="1"/>
            <a:r>
              <a:rPr lang="en-US" dirty="0" smtClean="0"/>
              <a:t>[</a:t>
            </a:r>
            <a:r>
              <a:rPr lang="en-US" dirty="0" err="1" smtClean="0"/>
              <a:t>Koeck</a:t>
            </a:r>
            <a:r>
              <a:rPr lang="en-US" dirty="0" smtClean="0"/>
              <a:t>, </a:t>
            </a:r>
            <a:r>
              <a:rPr lang="en-US" dirty="0" err="1" smtClean="0"/>
              <a:t>Nemanich</a:t>
            </a:r>
            <a:r>
              <a:rPr lang="en-US" dirty="0" smtClean="0"/>
              <a:t>, </a:t>
            </a:r>
            <a:r>
              <a:rPr lang="en-US" dirty="0" err="1" smtClean="0"/>
              <a:t>Lazea</a:t>
            </a:r>
            <a:r>
              <a:rPr lang="en-US" dirty="0" smtClean="0"/>
              <a:t>, &amp; </a:t>
            </a:r>
            <a:r>
              <a:rPr lang="en-US" dirty="0" err="1" smtClean="0"/>
              <a:t>Haenen</a:t>
            </a:r>
            <a:r>
              <a:rPr lang="en-US" dirty="0" smtClean="0"/>
              <a:t> 2009]</a:t>
            </a:r>
          </a:p>
          <a:p>
            <a:r>
              <a:rPr lang="en-US" dirty="0" smtClean="0"/>
              <a:t>T</a:t>
            </a:r>
            <a:r>
              <a:rPr lang="en-US" baseline="-25000" dirty="0" smtClean="0"/>
              <a:t>A</a:t>
            </a:r>
            <a:r>
              <a:rPr lang="en-US" dirty="0" smtClean="0"/>
              <a:t> ≤ 300°C</a:t>
            </a:r>
          </a:p>
          <a:p>
            <a:r>
              <a:rPr lang="en-US" dirty="0" smtClean="0"/>
              <a:t>Other parameters similar to Si</a:t>
            </a:r>
          </a:p>
          <a:p>
            <a:pPr lvl="1"/>
            <a:r>
              <a:rPr lang="en-US" dirty="0" smtClean="0"/>
              <a:t>1e19 Boron doped</a:t>
            </a:r>
          </a:p>
          <a:p>
            <a:endParaRPr lang="en-US" dirty="0"/>
          </a:p>
        </p:txBody>
      </p:sp>
      <p:sp>
        <p:nvSpPr>
          <p:cNvPr id="3" name="Title 2"/>
          <p:cNvSpPr>
            <a:spLocks noGrp="1"/>
          </p:cNvSpPr>
          <p:nvPr>
            <p:ph type="title"/>
          </p:nvPr>
        </p:nvSpPr>
        <p:spPr/>
        <p:txBody>
          <a:bodyPr>
            <a:normAutofit fontScale="90000"/>
          </a:bodyPr>
          <a:lstStyle/>
          <a:p>
            <a:r>
              <a:rPr lang="en-US" dirty="0" smtClean="0"/>
              <a:t>Theoretical efficiency of a parallel plate PETE device</a:t>
            </a:r>
            <a:endParaRPr lang="en-US" dirty="0"/>
          </a:p>
        </p:txBody>
      </p:sp>
      <p:pic>
        <p:nvPicPr>
          <p:cNvPr id="5" name="Picture 4" descr="Figure 4 - Theoretical PETE efficiency pane 1.png"/>
          <p:cNvPicPr>
            <a:picLocks noChangeAspect="1"/>
          </p:cNvPicPr>
          <p:nvPr/>
        </p:nvPicPr>
        <p:blipFill>
          <a:blip r:embed="rId3"/>
          <a:stretch>
            <a:fillRect/>
          </a:stretch>
        </p:blipFill>
        <p:spPr>
          <a:xfrm>
            <a:off x="533400" y="1599551"/>
            <a:ext cx="3505200" cy="4930970"/>
          </a:xfrm>
          <a:prstGeom prst="rect">
            <a:avLst/>
          </a:prstGeom>
        </p:spPr>
      </p:pic>
      <p:pic>
        <p:nvPicPr>
          <p:cNvPr id="8" name="Picture 7" descr="SQ PETE.png"/>
          <p:cNvPicPr>
            <a:picLocks noChangeAspect="1"/>
          </p:cNvPicPr>
          <p:nvPr/>
        </p:nvPicPr>
        <p:blipFill>
          <a:blip r:embed="rId4"/>
          <a:stretch>
            <a:fillRect/>
          </a:stretch>
        </p:blipFill>
        <p:spPr>
          <a:xfrm>
            <a:off x="4343400" y="1676400"/>
            <a:ext cx="4504572" cy="3011175"/>
          </a:xfrm>
          <a:prstGeom prst="rect">
            <a:avLst/>
          </a:prstGeom>
        </p:spPr>
      </p:pic>
      <p:sp>
        <p:nvSpPr>
          <p:cNvPr id="10" name="Rectangle 9"/>
          <p:cNvSpPr/>
          <p:nvPr/>
        </p:nvSpPr>
        <p:spPr>
          <a:xfrm>
            <a:off x="0" y="6471881"/>
            <a:ext cx="6845121" cy="369332"/>
          </a:xfrm>
          <a:prstGeom prst="rect">
            <a:avLst/>
          </a:prstGeom>
        </p:spPr>
        <p:txBody>
          <a:bodyPr wrap="square">
            <a:spAutoFit/>
          </a:bodyPr>
          <a:lstStyle/>
          <a:p>
            <a:r>
              <a:rPr lang="en-US" dirty="0" err="1" smtClean="0"/>
              <a:t>Schwede</a:t>
            </a:r>
            <a:r>
              <a:rPr lang="en-US" dirty="0" smtClean="0"/>
              <a:t>, et al. Nature Materials (2010)</a:t>
            </a:r>
          </a:p>
        </p:txBody>
      </p:sp>
    </p:spTree>
    <p:extLst>
      <p:ext uri="{BB962C8B-B14F-4D97-AF65-F5344CB8AC3E}">
        <p14:creationId xmlns:p14="http://schemas.microsoft.com/office/powerpoint/2010/main" val="31575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15000"/>
            <a:ext cx="5867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Figure 5 - Theoretical tandem efficiency.png"/>
          <p:cNvPicPr>
            <a:picLocks noGrp="1" noChangeAspect="1"/>
          </p:cNvPicPr>
          <p:nvPr>
            <p:ph idx="1"/>
          </p:nvPr>
        </p:nvPicPr>
        <p:blipFill>
          <a:blip r:embed="rId2"/>
          <a:stretch>
            <a:fillRect/>
          </a:stretch>
        </p:blipFill>
        <p:spPr>
          <a:xfrm>
            <a:off x="1295400" y="1265238"/>
            <a:ext cx="6588733" cy="4525962"/>
          </a:xfrm>
        </p:spPr>
      </p:pic>
      <p:sp>
        <p:nvSpPr>
          <p:cNvPr id="3" name="Title 2"/>
          <p:cNvSpPr>
            <a:spLocks noGrp="1"/>
          </p:cNvSpPr>
          <p:nvPr>
            <p:ph type="title"/>
          </p:nvPr>
        </p:nvSpPr>
        <p:spPr/>
        <p:txBody>
          <a:bodyPr>
            <a:normAutofit/>
          </a:bodyPr>
          <a:lstStyle/>
          <a:p>
            <a:r>
              <a:rPr lang="en-US" dirty="0" smtClean="0"/>
              <a:t>Theoretical tandem cycle efficiency</a:t>
            </a:r>
            <a:endParaRPr lang="en-US" dirty="0"/>
          </a:p>
        </p:txBody>
      </p:sp>
      <p:sp>
        <p:nvSpPr>
          <p:cNvPr id="5" name="TextBox 4"/>
          <p:cNvSpPr txBox="1"/>
          <p:nvPr/>
        </p:nvSpPr>
        <p:spPr>
          <a:xfrm>
            <a:off x="914400" y="5943600"/>
            <a:ext cx="7430239" cy="584775"/>
          </a:xfrm>
          <a:prstGeom prst="rect">
            <a:avLst/>
          </a:prstGeom>
          <a:noFill/>
        </p:spPr>
        <p:txBody>
          <a:bodyPr wrap="none" rtlCol="0">
            <a:spAutoFit/>
          </a:bodyPr>
          <a:lstStyle/>
          <a:p>
            <a:r>
              <a:rPr lang="en-US" sz="1600" dirty="0" smtClean="0"/>
              <a:t>31.5% Thermal to electricity conversion [Mills, Morrison &amp; Le </a:t>
            </a:r>
            <a:r>
              <a:rPr lang="en-US" sz="1600" dirty="0" err="1" smtClean="0"/>
              <a:t>Lieve</a:t>
            </a:r>
            <a:r>
              <a:rPr lang="en-US" sz="1600" dirty="0" smtClean="0"/>
              <a:t> 2004]</a:t>
            </a:r>
          </a:p>
          <a:p>
            <a:r>
              <a:rPr lang="en-US" sz="1600" dirty="0" smtClean="0"/>
              <a:t>285°C Anode temperature [Mills, Le Lievre, &amp; Morrison 2004]</a:t>
            </a:r>
            <a:endParaRPr lang="en-US" sz="1600" dirty="0"/>
          </a:p>
        </p:txBody>
      </p:sp>
    </p:spTree>
    <p:extLst>
      <p:ext uri="{BB962C8B-B14F-4D97-AF65-F5344CB8AC3E}">
        <p14:creationId xmlns:p14="http://schemas.microsoft.com/office/powerpoint/2010/main" val="363411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15000"/>
            <a:ext cx="5867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smtClean="0"/>
              <a:t>Proof of Principle from [Cs]</a:t>
            </a:r>
            <a:r>
              <a:rPr lang="en-US" dirty="0" err="1" smtClean="0"/>
              <a:t>GaN</a:t>
            </a:r>
            <a:endParaRPr lang="en-US" dirty="0"/>
          </a:p>
        </p:txBody>
      </p:sp>
      <p:pic>
        <p:nvPicPr>
          <p:cNvPr id="12" name="Picture 10" descr="experimental setup schematic_II"/>
          <p:cNvPicPr>
            <a:picLocks noChangeAspect="1" noChangeArrowheads="1"/>
          </p:cNvPicPr>
          <p:nvPr/>
        </p:nvPicPr>
        <p:blipFill>
          <a:blip r:embed="rId2"/>
          <a:srcRect/>
          <a:stretch>
            <a:fillRect/>
          </a:stretch>
        </p:blipFill>
        <p:spPr bwMode="auto">
          <a:xfrm>
            <a:off x="1371600" y="3352799"/>
            <a:ext cx="5678477" cy="3225767"/>
          </a:xfrm>
          <a:prstGeom prst="rect">
            <a:avLst/>
          </a:prstGeom>
          <a:noFill/>
          <a:ln w="9525">
            <a:noFill/>
            <a:miter lim="800000"/>
            <a:headEnd/>
            <a:tailEnd/>
          </a:ln>
        </p:spPr>
      </p:pic>
      <p:sp>
        <p:nvSpPr>
          <p:cNvPr id="19" name="Content Placeholder 1"/>
          <p:cNvSpPr>
            <a:spLocks noGrp="1"/>
          </p:cNvSpPr>
          <p:nvPr>
            <p:ph idx="1"/>
          </p:nvPr>
        </p:nvSpPr>
        <p:spPr>
          <a:xfrm>
            <a:off x="152400" y="1282585"/>
            <a:ext cx="4800600" cy="2273448"/>
          </a:xfrm>
        </p:spPr>
        <p:txBody>
          <a:bodyPr>
            <a:normAutofit fontScale="62500" lnSpcReduction="20000"/>
          </a:bodyPr>
          <a:lstStyle/>
          <a:p>
            <a:r>
              <a:rPr lang="en-US" dirty="0" smtClean="0"/>
              <a:t>[Cs]</a:t>
            </a:r>
            <a:r>
              <a:rPr lang="en-US" dirty="0" err="1" smtClean="0"/>
              <a:t>GaN</a:t>
            </a:r>
            <a:r>
              <a:rPr lang="en-US" dirty="0" smtClean="0"/>
              <a:t> thermally stable</a:t>
            </a:r>
          </a:p>
          <a:p>
            <a:pPr lvl="1"/>
            <a:r>
              <a:rPr lang="en-US" dirty="0" smtClean="0"/>
              <a:t>Resistant to poisoning</a:t>
            </a:r>
          </a:p>
          <a:p>
            <a:pPr lvl="1"/>
            <a:r>
              <a:rPr lang="en-US" dirty="0" err="1" smtClean="0"/>
              <a:t>E</a:t>
            </a:r>
            <a:r>
              <a:rPr lang="en-US" baseline="-25000" dirty="0" err="1" smtClean="0"/>
              <a:t>g</a:t>
            </a:r>
            <a:r>
              <a:rPr lang="en-US" dirty="0" smtClean="0"/>
              <a:t> = 3.4 </a:t>
            </a:r>
            <a:r>
              <a:rPr lang="en-US" dirty="0" err="1" smtClean="0"/>
              <a:t>eV</a:t>
            </a:r>
            <a:endParaRPr lang="en-US" dirty="0" smtClean="0"/>
          </a:p>
          <a:p>
            <a:pPr lvl="1"/>
            <a:r>
              <a:rPr lang="en-US" dirty="0" smtClean="0"/>
              <a:t>0.1 </a:t>
            </a:r>
            <a:r>
              <a:rPr lang="el-GR" dirty="0" smtClean="0"/>
              <a:t>μ</a:t>
            </a:r>
            <a:r>
              <a:rPr lang="en-US" dirty="0" smtClean="0"/>
              <a:t>m Mg doped</a:t>
            </a:r>
          </a:p>
          <a:p>
            <a:pPr lvl="1"/>
            <a:r>
              <a:rPr lang="en-US" dirty="0" smtClean="0"/>
              <a:t>5x10</a:t>
            </a:r>
            <a:r>
              <a:rPr lang="en-US" baseline="30000" dirty="0" smtClean="0"/>
              <a:t>18</a:t>
            </a:r>
            <a:r>
              <a:rPr lang="en-US" dirty="0" smtClean="0"/>
              <a:t> cm</a:t>
            </a:r>
            <a:r>
              <a:rPr lang="en-US" baseline="30000" dirty="0" smtClean="0"/>
              <a:t>-3</a:t>
            </a:r>
            <a:r>
              <a:rPr lang="en-US" dirty="0" smtClean="0"/>
              <a:t> </a:t>
            </a:r>
          </a:p>
          <a:p>
            <a:pPr lvl="1"/>
            <a:r>
              <a:rPr lang="en-US" dirty="0" smtClean="0"/>
              <a:t>Work function controllably varied using Cs to a state of negative electron affinity</a:t>
            </a:r>
          </a:p>
          <a:p>
            <a:pPr lvl="1"/>
            <a:endParaRPr lang="en-US" dirty="0" smtClean="0"/>
          </a:p>
          <a:p>
            <a:endParaRPr lang="en-US" baseline="30000" dirty="0" smtClean="0"/>
          </a:p>
          <a:p>
            <a:endParaRPr lang="en-US" dirty="0" smtClean="0"/>
          </a:p>
          <a:p>
            <a:endParaRPr lang="en-US" dirty="0"/>
          </a:p>
        </p:txBody>
      </p:sp>
    </p:spTree>
    <p:extLst>
      <p:ext uri="{BB962C8B-B14F-4D97-AF65-F5344CB8AC3E}">
        <p14:creationId xmlns:p14="http://schemas.microsoft.com/office/powerpoint/2010/main" val="154323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3698" name="Picture 2" descr="full instru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91" y="1748117"/>
            <a:ext cx="3232727" cy="4706471"/>
          </a:xfrm>
          <a:prstGeom prst="rect">
            <a:avLst/>
          </a:prstGeom>
          <a:noFill/>
          <a:extLst>
            <a:ext uri="{909E8E84-426E-40DD-AFC4-6F175D3DCCD1}">
              <a14:hiddenFill xmlns:a14="http://schemas.microsoft.com/office/drawing/2010/main">
                <a:solidFill>
                  <a:srgbClr val="FFFFFF"/>
                </a:solidFill>
              </a14:hiddenFill>
            </a:ext>
          </a:extLst>
        </p:spPr>
      </p:pic>
      <p:sp>
        <p:nvSpPr>
          <p:cNvPr id="1693699" name="Rectangle 3"/>
          <p:cNvSpPr>
            <a:spLocks noGrp="1" noChangeArrowheads="1"/>
          </p:cNvSpPr>
          <p:nvPr>
            <p:ph type="title"/>
          </p:nvPr>
        </p:nvSpPr>
        <p:spPr/>
        <p:txBody>
          <a:bodyPr>
            <a:normAutofit fontScale="90000"/>
          </a:bodyPr>
          <a:lstStyle/>
          <a:p>
            <a:r>
              <a:rPr lang="en-US" dirty="0"/>
              <a:t>Experimental </a:t>
            </a:r>
            <a:r>
              <a:rPr lang="en-US" dirty="0" smtClean="0"/>
              <a:t>Apparatus</a:t>
            </a:r>
            <a:br>
              <a:rPr lang="en-US" dirty="0" smtClean="0"/>
            </a:br>
            <a:endParaRPr lang="en-US" dirty="0"/>
          </a:p>
        </p:txBody>
      </p:sp>
      <p:pic>
        <p:nvPicPr>
          <p:cNvPr id="1693700" name="Picture 4" descr="sample stage copy"/>
          <p:cNvPicPr>
            <a:picLocks noChangeAspect="1" noChangeArrowheads="1"/>
          </p:cNvPicPr>
          <p:nvPr/>
        </p:nvPicPr>
        <p:blipFill>
          <a:blip r:embed="rId4">
            <a:extLst>
              <a:ext uri="{28A0092B-C50C-407E-A947-70E740481C1C}">
                <a14:useLocalDpi xmlns:a14="http://schemas.microsoft.com/office/drawing/2010/main" val="0"/>
              </a:ext>
            </a:extLst>
          </a:blip>
          <a:srcRect l="7547" t="5916" r="9435" b="9285"/>
          <a:stretch>
            <a:fillRect/>
          </a:stretch>
        </p:blipFill>
        <p:spPr bwMode="auto">
          <a:xfrm>
            <a:off x="2909455" y="1008529"/>
            <a:ext cx="3048000" cy="2891118"/>
          </a:xfrm>
          <a:prstGeom prst="rect">
            <a:avLst/>
          </a:prstGeom>
          <a:noFill/>
          <a:extLst>
            <a:ext uri="{909E8E84-426E-40DD-AFC4-6F175D3DCCD1}">
              <a14:hiddenFill xmlns:a14="http://schemas.microsoft.com/office/drawing/2010/main">
                <a:solidFill>
                  <a:srgbClr val="FFFFFF"/>
                </a:solidFill>
              </a14:hiddenFill>
            </a:ext>
          </a:extLst>
        </p:spPr>
      </p:pic>
      <p:sp>
        <p:nvSpPr>
          <p:cNvPr id="1693701" name="Line 5"/>
          <p:cNvSpPr>
            <a:spLocks noChangeShapeType="1"/>
          </p:cNvSpPr>
          <p:nvPr/>
        </p:nvSpPr>
        <p:spPr bwMode="auto">
          <a:xfrm flipH="1">
            <a:off x="1385455" y="1008529"/>
            <a:ext cx="1524000" cy="2420471"/>
          </a:xfrm>
          <a:prstGeom prst="line">
            <a:avLst/>
          </a:prstGeom>
          <a:noFill/>
          <a:ln w="19050">
            <a:solidFill>
              <a:srgbClr val="517B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693702" name="Line 6"/>
          <p:cNvSpPr>
            <a:spLocks noChangeShapeType="1"/>
          </p:cNvSpPr>
          <p:nvPr/>
        </p:nvSpPr>
        <p:spPr bwMode="auto">
          <a:xfrm flipH="1" flipV="1">
            <a:off x="1731818" y="3765176"/>
            <a:ext cx="1177636" cy="134471"/>
          </a:xfrm>
          <a:prstGeom prst="line">
            <a:avLst/>
          </a:prstGeom>
          <a:noFill/>
          <a:ln w="19050">
            <a:solidFill>
              <a:srgbClr val="517B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693703" name="Line 7"/>
          <p:cNvSpPr>
            <a:spLocks noChangeShapeType="1"/>
          </p:cNvSpPr>
          <p:nvPr/>
        </p:nvSpPr>
        <p:spPr bwMode="auto">
          <a:xfrm flipH="1">
            <a:off x="4572000" y="2218765"/>
            <a:ext cx="1454727" cy="403412"/>
          </a:xfrm>
          <a:prstGeom prst="line">
            <a:avLst/>
          </a:prstGeom>
          <a:noFill/>
          <a:ln w="28575">
            <a:solidFill>
              <a:srgbClr val="517BC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693704" name="Text Box 8"/>
          <p:cNvSpPr txBox="1">
            <a:spLocks noChangeArrowheads="1"/>
          </p:cNvSpPr>
          <p:nvPr/>
        </p:nvSpPr>
        <p:spPr bwMode="auto">
          <a:xfrm>
            <a:off x="6026727" y="1994647"/>
            <a:ext cx="2614338" cy="35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1019175">
              <a:defRPr>
                <a:solidFill>
                  <a:schemeClr val="tx1"/>
                </a:solidFill>
                <a:latin typeface="Arial" charset="0"/>
              </a:defRPr>
            </a:lvl1pPr>
            <a:lvl2pPr defTabSz="1019175">
              <a:defRPr>
                <a:solidFill>
                  <a:schemeClr val="tx1"/>
                </a:solidFill>
                <a:latin typeface="Arial" charset="0"/>
              </a:defRPr>
            </a:lvl2pPr>
            <a:lvl3pPr defTabSz="1019175">
              <a:defRPr>
                <a:solidFill>
                  <a:schemeClr val="tx1"/>
                </a:solidFill>
                <a:latin typeface="Arial" charset="0"/>
              </a:defRPr>
            </a:lvl3pPr>
            <a:lvl4pPr defTabSz="1019175">
              <a:defRPr>
                <a:solidFill>
                  <a:schemeClr val="tx1"/>
                </a:solidFill>
                <a:latin typeface="Arial" charset="0"/>
              </a:defRPr>
            </a:lvl4pPr>
            <a:lvl5pPr defTabSz="1019175">
              <a:defRPr>
                <a:solidFill>
                  <a:schemeClr val="tx1"/>
                </a:solidFill>
                <a:latin typeface="Arial" charset="0"/>
              </a:defRPr>
            </a:lvl5pPr>
            <a:lvl6pPr defTabSz="1019175" fontAlgn="base">
              <a:spcBef>
                <a:spcPct val="0"/>
              </a:spcBef>
              <a:spcAft>
                <a:spcPct val="0"/>
              </a:spcAft>
              <a:defRPr>
                <a:solidFill>
                  <a:schemeClr val="tx1"/>
                </a:solidFill>
                <a:latin typeface="Arial" charset="0"/>
              </a:defRPr>
            </a:lvl6pPr>
            <a:lvl7pPr defTabSz="1019175" fontAlgn="base">
              <a:spcBef>
                <a:spcPct val="0"/>
              </a:spcBef>
              <a:spcAft>
                <a:spcPct val="0"/>
              </a:spcAft>
              <a:defRPr>
                <a:solidFill>
                  <a:schemeClr val="tx1"/>
                </a:solidFill>
                <a:latin typeface="Arial" charset="0"/>
              </a:defRPr>
            </a:lvl7pPr>
            <a:lvl8pPr defTabSz="1019175" fontAlgn="base">
              <a:spcBef>
                <a:spcPct val="0"/>
              </a:spcBef>
              <a:spcAft>
                <a:spcPct val="0"/>
              </a:spcAft>
              <a:defRPr>
                <a:solidFill>
                  <a:schemeClr val="tx1"/>
                </a:solidFill>
                <a:latin typeface="Arial" charset="0"/>
              </a:defRPr>
            </a:lvl8pPr>
            <a:lvl9pPr defTabSz="1019175" fontAlgn="base">
              <a:spcBef>
                <a:spcPct val="0"/>
              </a:spcBef>
              <a:spcAft>
                <a:spcPct val="0"/>
              </a:spcAft>
              <a:defRPr>
                <a:solidFill>
                  <a:schemeClr val="tx1"/>
                </a:solidFill>
                <a:latin typeface="Arial" charset="0"/>
              </a:defRPr>
            </a:lvl9pPr>
          </a:lstStyle>
          <a:p>
            <a:r>
              <a:rPr lang="en-US">
                <a:latin typeface="+mj-lt"/>
              </a:rPr>
              <a:t>removable sample mount</a:t>
            </a:r>
          </a:p>
        </p:txBody>
      </p:sp>
      <p:sp>
        <p:nvSpPr>
          <p:cNvPr id="1693705" name="Line 9"/>
          <p:cNvSpPr>
            <a:spLocks noChangeShapeType="1"/>
          </p:cNvSpPr>
          <p:nvPr/>
        </p:nvSpPr>
        <p:spPr bwMode="auto">
          <a:xfrm flipH="1">
            <a:off x="5056909" y="1748118"/>
            <a:ext cx="1454727" cy="403412"/>
          </a:xfrm>
          <a:prstGeom prst="line">
            <a:avLst/>
          </a:prstGeom>
          <a:noFill/>
          <a:ln w="28575">
            <a:solidFill>
              <a:srgbClr val="517BC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693706" name="Text Box 10"/>
          <p:cNvSpPr txBox="1">
            <a:spLocks noChangeArrowheads="1"/>
          </p:cNvSpPr>
          <p:nvPr/>
        </p:nvSpPr>
        <p:spPr bwMode="auto">
          <a:xfrm>
            <a:off x="6442364" y="1524000"/>
            <a:ext cx="1522821" cy="35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1019175">
              <a:defRPr>
                <a:solidFill>
                  <a:schemeClr val="tx1"/>
                </a:solidFill>
                <a:latin typeface="Arial" charset="0"/>
              </a:defRPr>
            </a:lvl1pPr>
            <a:lvl2pPr defTabSz="1019175">
              <a:defRPr>
                <a:solidFill>
                  <a:schemeClr val="tx1"/>
                </a:solidFill>
                <a:latin typeface="Arial" charset="0"/>
              </a:defRPr>
            </a:lvl2pPr>
            <a:lvl3pPr defTabSz="1019175">
              <a:defRPr>
                <a:solidFill>
                  <a:schemeClr val="tx1"/>
                </a:solidFill>
                <a:latin typeface="Arial" charset="0"/>
              </a:defRPr>
            </a:lvl3pPr>
            <a:lvl4pPr defTabSz="1019175">
              <a:defRPr>
                <a:solidFill>
                  <a:schemeClr val="tx1"/>
                </a:solidFill>
                <a:latin typeface="Arial" charset="0"/>
              </a:defRPr>
            </a:lvl4pPr>
            <a:lvl5pPr defTabSz="1019175">
              <a:defRPr>
                <a:solidFill>
                  <a:schemeClr val="tx1"/>
                </a:solidFill>
                <a:latin typeface="Arial" charset="0"/>
              </a:defRPr>
            </a:lvl5pPr>
            <a:lvl6pPr defTabSz="1019175" fontAlgn="base">
              <a:spcBef>
                <a:spcPct val="0"/>
              </a:spcBef>
              <a:spcAft>
                <a:spcPct val="0"/>
              </a:spcAft>
              <a:defRPr>
                <a:solidFill>
                  <a:schemeClr val="tx1"/>
                </a:solidFill>
                <a:latin typeface="Arial" charset="0"/>
              </a:defRPr>
            </a:lvl6pPr>
            <a:lvl7pPr defTabSz="1019175" fontAlgn="base">
              <a:spcBef>
                <a:spcPct val="0"/>
              </a:spcBef>
              <a:spcAft>
                <a:spcPct val="0"/>
              </a:spcAft>
              <a:defRPr>
                <a:solidFill>
                  <a:schemeClr val="tx1"/>
                </a:solidFill>
                <a:latin typeface="Arial" charset="0"/>
              </a:defRPr>
            </a:lvl7pPr>
            <a:lvl8pPr defTabSz="1019175" fontAlgn="base">
              <a:spcBef>
                <a:spcPct val="0"/>
              </a:spcBef>
              <a:spcAft>
                <a:spcPct val="0"/>
              </a:spcAft>
              <a:defRPr>
                <a:solidFill>
                  <a:schemeClr val="tx1"/>
                </a:solidFill>
                <a:latin typeface="Arial" charset="0"/>
              </a:defRPr>
            </a:lvl8pPr>
            <a:lvl9pPr defTabSz="1019175" fontAlgn="base">
              <a:spcBef>
                <a:spcPct val="0"/>
              </a:spcBef>
              <a:spcAft>
                <a:spcPct val="0"/>
              </a:spcAft>
              <a:defRPr>
                <a:solidFill>
                  <a:schemeClr val="tx1"/>
                </a:solidFill>
                <a:latin typeface="Arial" charset="0"/>
              </a:defRPr>
            </a:lvl9pPr>
          </a:lstStyle>
          <a:p>
            <a:r>
              <a:rPr lang="en-US">
                <a:latin typeface="+mj-lt"/>
              </a:rPr>
              <a:t> optical access</a:t>
            </a:r>
          </a:p>
        </p:txBody>
      </p:sp>
      <p:sp>
        <p:nvSpPr>
          <p:cNvPr id="1693707" name="Line 11"/>
          <p:cNvSpPr>
            <a:spLocks noChangeShapeType="1"/>
          </p:cNvSpPr>
          <p:nvPr/>
        </p:nvSpPr>
        <p:spPr bwMode="auto">
          <a:xfrm flipH="1" flipV="1">
            <a:off x="4017818" y="2819399"/>
            <a:ext cx="1148873" cy="945775"/>
          </a:xfrm>
          <a:prstGeom prst="line">
            <a:avLst/>
          </a:prstGeom>
          <a:noFill/>
          <a:ln w="28575">
            <a:solidFill>
              <a:srgbClr val="517BC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693708" name="Text Box 12"/>
          <p:cNvSpPr txBox="1">
            <a:spLocks noChangeArrowheads="1"/>
          </p:cNvSpPr>
          <p:nvPr/>
        </p:nvSpPr>
        <p:spPr bwMode="auto">
          <a:xfrm>
            <a:off x="5166693" y="3539789"/>
            <a:ext cx="790762" cy="35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1019175">
              <a:defRPr>
                <a:solidFill>
                  <a:schemeClr val="tx1"/>
                </a:solidFill>
                <a:latin typeface="Arial" charset="0"/>
              </a:defRPr>
            </a:lvl1pPr>
            <a:lvl2pPr defTabSz="1019175">
              <a:defRPr>
                <a:solidFill>
                  <a:schemeClr val="tx1"/>
                </a:solidFill>
                <a:latin typeface="Arial" charset="0"/>
              </a:defRPr>
            </a:lvl2pPr>
            <a:lvl3pPr defTabSz="1019175">
              <a:defRPr>
                <a:solidFill>
                  <a:schemeClr val="tx1"/>
                </a:solidFill>
                <a:latin typeface="Arial" charset="0"/>
              </a:defRPr>
            </a:lvl3pPr>
            <a:lvl4pPr defTabSz="1019175">
              <a:defRPr>
                <a:solidFill>
                  <a:schemeClr val="tx1"/>
                </a:solidFill>
                <a:latin typeface="Arial" charset="0"/>
              </a:defRPr>
            </a:lvl4pPr>
            <a:lvl5pPr defTabSz="1019175">
              <a:defRPr>
                <a:solidFill>
                  <a:schemeClr val="tx1"/>
                </a:solidFill>
                <a:latin typeface="Arial" charset="0"/>
              </a:defRPr>
            </a:lvl5pPr>
            <a:lvl6pPr defTabSz="1019175" fontAlgn="base">
              <a:spcBef>
                <a:spcPct val="0"/>
              </a:spcBef>
              <a:spcAft>
                <a:spcPct val="0"/>
              </a:spcAft>
              <a:defRPr>
                <a:solidFill>
                  <a:schemeClr val="tx1"/>
                </a:solidFill>
                <a:latin typeface="Arial" charset="0"/>
              </a:defRPr>
            </a:lvl6pPr>
            <a:lvl7pPr defTabSz="1019175" fontAlgn="base">
              <a:spcBef>
                <a:spcPct val="0"/>
              </a:spcBef>
              <a:spcAft>
                <a:spcPct val="0"/>
              </a:spcAft>
              <a:defRPr>
                <a:solidFill>
                  <a:schemeClr val="tx1"/>
                </a:solidFill>
                <a:latin typeface="Arial" charset="0"/>
              </a:defRPr>
            </a:lvl7pPr>
            <a:lvl8pPr defTabSz="1019175" fontAlgn="base">
              <a:spcBef>
                <a:spcPct val="0"/>
              </a:spcBef>
              <a:spcAft>
                <a:spcPct val="0"/>
              </a:spcAft>
              <a:defRPr>
                <a:solidFill>
                  <a:schemeClr val="tx1"/>
                </a:solidFill>
                <a:latin typeface="Arial" charset="0"/>
              </a:defRPr>
            </a:lvl8pPr>
            <a:lvl9pPr defTabSz="1019175" fontAlgn="base">
              <a:spcBef>
                <a:spcPct val="0"/>
              </a:spcBef>
              <a:spcAft>
                <a:spcPct val="0"/>
              </a:spcAft>
              <a:defRPr>
                <a:solidFill>
                  <a:schemeClr val="tx1"/>
                </a:solidFill>
                <a:latin typeface="Arial" charset="0"/>
              </a:defRPr>
            </a:lvl9pPr>
          </a:lstStyle>
          <a:p>
            <a:r>
              <a:rPr lang="en-US" dirty="0">
                <a:latin typeface="+mj-lt"/>
              </a:rPr>
              <a:t>heater</a:t>
            </a:r>
          </a:p>
        </p:txBody>
      </p:sp>
      <p:sp>
        <p:nvSpPr>
          <p:cNvPr id="1693709" name="Text Box 13"/>
          <p:cNvSpPr txBox="1">
            <a:spLocks noChangeArrowheads="1"/>
          </p:cNvSpPr>
          <p:nvPr/>
        </p:nvSpPr>
        <p:spPr bwMode="auto">
          <a:xfrm>
            <a:off x="6718276" y="2454088"/>
            <a:ext cx="2493818" cy="14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1019175">
              <a:defRPr>
                <a:solidFill>
                  <a:schemeClr val="tx1"/>
                </a:solidFill>
                <a:latin typeface="Arial" charset="0"/>
              </a:defRPr>
            </a:lvl1pPr>
            <a:lvl2pPr defTabSz="1019175">
              <a:defRPr>
                <a:solidFill>
                  <a:schemeClr val="tx1"/>
                </a:solidFill>
                <a:latin typeface="Arial" charset="0"/>
              </a:defRPr>
            </a:lvl2pPr>
            <a:lvl3pPr defTabSz="1019175">
              <a:defRPr>
                <a:solidFill>
                  <a:schemeClr val="tx1"/>
                </a:solidFill>
                <a:latin typeface="Arial" charset="0"/>
              </a:defRPr>
            </a:lvl3pPr>
            <a:lvl4pPr defTabSz="1019175">
              <a:defRPr>
                <a:solidFill>
                  <a:schemeClr val="tx1"/>
                </a:solidFill>
                <a:latin typeface="Arial" charset="0"/>
              </a:defRPr>
            </a:lvl4pPr>
            <a:lvl5pPr defTabSz="1019175">
              <a:defRPr>
                <a:solidFill>
                  <a:schemeClr val="tx1"/>
                </a:solidFill>
                <a:latin typeface="Arial" charset="0"/>
              </a:defRPr>
            </a:lvl5pPr>
            <a:lvl6pPr defTabSz="1019175" fontAlgn="base">
              <a:spcBef>
                <a:spcPct val="0"/>
              </a:spcBef>
              <a:spcAft>
                <a:spcPct val="0"/>
              </a:spcAft>
              <a:defRPr>
                <a:solidFill>
                  <a:schemeClr val="tx1"/>
                </a:solidFill>
                <a:latin typeface="Arial" charset="0"/>
              </a:defRPr>
            </a:lvl6pPr>
            <a:lvl7pPr defTabSz="1019175" fontAlgn="base">
              <a:spcBef>
                <a:spcPct val="0"/>
              </a:spcBef>
              <a:spcAft>
                <a:spcPct val="0"/>
              </a:spcAft>
              <a:defRPr>
                <a:solidFill>
                  <a:schemeClr val="tx1"/>
                </a:solidFill>
                <a:latin typeface="Arial" charset="0"/>
              </a:defRPr>
            </a:lvl7pPr>
            <a:lvl8pPr defTabSz="1019175" fontAlgn="base">
              <a:spcBef>
                <a:spcPct val="0"/>
              </a:spcBef>
              <a:spcAft>
                <a:spcPct val="0"/>
              </a:spcAft>
              <a:defRPr>
                <a:solidFill>
                  <a:schemeClr val="tx1"/>
                </a:solidFill>
                <a:latin typeface="Arial" charset="0"/>
              </a:defRPr>
            </a:lvl8pPr>
            <a:lvl9pPr defTabSz="1019175" fontAlgn="base">
              <a:spcBef>
                <a:spcPct val="0"/>
              </a:spcBef>
              <a:spcAft>
                <a:spcPct val="0"/>
              </a:spcAft>
              <a:defRPr>
                <a:solidFill>
                  <a:schemeClr val="tx1"/>
                </a:solidFill>
                <a:latin typeface="Arial" charset="0"/>
              </a:defRPr>
            </a:lvl9pPr>
          </a:lstStyle>
          <a:p>
            <a:pPr>
              <a:spcBef>
                <a:spcPct val="50000"/>
              </a:spcBef>
            </a:pPr>
            <a:r>
              <a:rPr lang="en-US" dirty="0">
                <a:latin typeface="+mj-lt"/>
              </a:rPr>
              <a:t>not visible</a:t>
            </a:r>
            <a:r>
              <a:rPr lang="en-US" dirty="0" smtClean="0">
                <a:latin typeface="+mj-lt"/>
              </a:rPr>
              <a:t>:</a:t>
            </a:r>
            <a:endParaRPr lang="en-US" dirty="0">
              <a:latin typeface="+mj-lt"/>
            </a:endParaRPr>
          </a:p>
          <a:p>
            <a:pPr>
              <a:spcBef>
                <a:spcPct val="50000"/>
              </a:spcBef>
            </a:pPr>
            <a:r>
              <a:rPr lang="en-US" dirty="0">
                <a:latin typeface="+mj-lt"/>
              </a:rPr>
              <a:t>- anode</a:t>
            </a:r>
          </a:p>
          <a:p>
            <a:pPr>
              <a:spcBef>
                <a:spcPct val="50000"/>
              </a:spcBef>
            </a:pPr>
            <a:r>
              <a:rPr lang="en-US" dirty="0">
                <a:latin typeface="+mj-lt"/>
              </a:rPr>
              <a:t>- Cs, Ba deposition sources</a:t>
            </a:r>
          </a:p>
        </p:txBody>
      </p:sp>
      <p:pic>
        <p:nvPicPr>
          <p:cNvPr id="1693710" name="Picture 14" descr="heating_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7818" y="3966882"/>
            <a:ext cx="4017818" cy="259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95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24199"/>
            <a:ext cx="4572000" cy="373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Photoemission</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599" y="1219200"/>
            <a:ext cx="3378165" cy="201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6"/>
          <p:cNvSpPr txBox="1">
            <a:spLocks noChangeArrowheads="1"/>
          </p:cNvSpPr>
          <p:nvPr/>
        </p:nvSpPr>
        <p:spPr bwMode="auto">
          <a:xfrm>
            <a:off x="4953000" y="3160058"/>
            <a:ext cx="3581977"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1019175">
              <a:defRPr>
                <a:solidFill>
                  <a:schemeClr val="tx1"/>
                </a:solidFill>
                <a:latin typeface="Arial" charset="0"/>
              </a:defRPr>
            </a:lvl1pPr>
            <a:lvl2pPr marL="827088" indent="-317500" defTabSz="1019175">
              <a:defRPr>
                <a:solidFill>
                  <a:schemeClr val="tx1"/>
                </a:solidFill>
                <a:latin typeface="Arial" charset="0"/>
              </a:defRPr>
            </a:lvl2pPr>
            <a:lvl3pPr marL="1273175" indent="-254000" defTabSz="1019175">
              <a:defRPr>
                <a:solidFill>
                  <a:schemeClr val="tx1"/>
                </a:solidFill>
                <a:latin typeface="Arial" charset="0"/>
              </a:defRPr>
            </a:lvl3pPr>
            <a:lvl4pPr marL="1782763" indent="-254000" defTabSz="1019175">
              <a:defRPr>
                <a:solidFill>
                  <a:schemeClr val="tx1"/>
                </a:solidFill>
                <a:latin typeface="Arial" charset="0"/>
              </a:defRPr>
            </a:lvl4pPr>
            <a:lvl5pPr marL="2292350" indent="-254000" defTabSz="1019175">
              <a:defRPr>
                <a:solidFill>
                  <a:schemeClr val="tx1"/>
                </a:solidFill>
                <a:latin typeface="Arial" charset="0"/>
              </a:defRPr>
            </a:lvl5pPr>
            <a:lvl6pPr marL="2749550" indent="-254000" defTabSz="1019175" fontAlgn="base">
              <a:spcBef>
                <a:spcPct val="0"/>
              </a:spcBef>
              <a:spcAft>
                <a:spcPct val="0"/>
              </a:spcAft>
              <a:defRPr>
                <a:solidFill>
                  <a:schemeClr val="tx1"/>
                </a:solidFill>
                <a:latin typeface="Arial" charset="0"/>
              </a:defRPr>
            </a:lvl6pPr>
            <a:lvl7pPr marL="3206750" indent="-254000" defTabSz="1019175" fontAlgn="base">
              <a:spcBef>
                <a:spcPct val="0"/>
              </a:spcBef>
              <a:spcAft>
                <a:spcPct val="0"/>
              </a:spcAft>
              <a:defRPr>
                <a:solidFill>
                  <a:schemeClr val="tx1"/>
                </a:solidFill>
                <a:latin typeface="Arial" charset="0"/>
              </a:defRPr>
            </a:lvl7pPr>
            <a:lvl8pPr marL="3663950" indent="-254000" defTabSz="1019175" fontAlgn="base">
              <a:spcBef>
                <a:spcPct val="0"/>
              </a:spcBef>
              <a:spcAft>
                <a:spcPct val="0"/>
              </a:spcAft>
              <a:defRPr>
                <a:solidFill>
                  <a:schemeClr val="tx1"/>
                </a:solidFill>
                <a:latin typeface="Arial" charset="0"/>
              </a:defRPr>
            </a:lvl8pPr>
            <a:lvl9pPr marL="4121150" indent="-254000" defTabSz="1019175" fontAlgn="base">
              <a:spcBef>
                <a:spcPct val="0"/>
              </a:spcBef>
              <a:spcAft>
                <a:spcPct val="0"/>
              </a:spcAft>
              <a:defRPr>
                <a:solidFill>
                  <a:schemeClr val="tx1"/>
                </a:solidFill>
                <a:latin typeface="Arial" charset="0"/>
              </a:defRPr>
            </a:lvl9pPr>
          </a:lstStyle>
          <a:p>
            <a:pPr algn="ctr">
              <a:spcBef>
                <a:spcPct val="50000"/>
              </a:spcBef>
            </a:pPr>
            <a:r>
              <a:rPr lang="en-US" sz="1200" dirty="0">
                <a:latin typeface="Calibri" pitchFamily="34" charset="0"/>
              </a:rPr>
              <a:t>From </a:t>
            </a:r>
            <a:r>
              <a:rPr lang="en-US" sz="1200" dirty="0" smtClean="0">
                <a:latin typeface="Calibri" pitchFamily="34" charset="0"/>
              </a:rPr>
              <a:t>Herrera-Gomez  and Spicer (1993</a:t>
            </a:r>
            <a:r>
              <a:rPr lang="en-US" sz="1200" dirty="0">
                <a:latin typeface="Calibri" pitchFamily="34" charset="0"/>
              </a:rPr>
              <a:t>)</a:t>
            </a:r>
          </a:p>
        </p:txBody>
      </p:sp>
      <p:graphicFrame>
        <p:nvGraphicFramePr>
          <p:cNvPr id="5" name="Object 4"/>
          <p:cNvGraphicFramePr>
            <a:graphicFrameLocks noChangeAspect="1"/>
          </p:cNvGraphicFramePr>
          <p:nvPr/>
        </p:nvGraphicFramePr>
        <p:xfrm>
          <a:off x="554038" y="1411288"/>
          <a:ext cx="3117850" cy="1749425"/>
        </p:xfrm>
        <a:graphic>
          <a:graphicData uri="http://schemas.openxmlformats.org/presentationml/2006/ole">
            <mc:AlternateContent xmlns:mc="http://schemas.openxmlformats.org/markup-compatibility/2006">
              <mc:Choice xmlns:v="urn:schemas-microsoft-com:vml" Requires="v">
                <p:oleObj spid="_x0000_s5144" name="Bitmap Image" r:id="rId5" imgW="7437765" imgH="5845047" progId="PBrush">
                  <p:embed/>
                </p:oleObj>
              </mc:Choice>
              <mc:Fallback>
                <p:oleObj name="Bitmap Image" r:id="rId5" imgW="7437765" imgH="5845047" progId="PBrush">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r="4425" b="31841"/>
                      <a:stretch>
                        <a:fillRect/>
                      </a:stretch>
                    </p:blipFill>
                    <p:spPr bwMode="auto">
                      <a:xfrm>
                        <a:off x="554038" y="1411288"/>
                        <a:ext cx="311785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Box 6"/>
          <p:cNvSpPr txBox="1">
            <a:spLocks noChangeArrowheads="1"/>
          </p:cNvSpPr>
          <p:nvPr/>
        </p:nvSpPr>
        <p:spPr bwMode="auto">
          <a:xfrm>
            <a:off x="304800" y="3160059"/>
            <a:ext cx="3581977"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defTabSz="1019175">
              <a:defRPr>
                <a:solidFill>
                  <a:schemeClr val="tx1"/>
                </a:solidFill>
                <a:latin typeface="Arial" charset="0"/>
              </a:defRPr>
            </a:lvl1pPr>
            <a:lvl2pPr marL="827088" indent="-317500" defTabSz="1019175">
              <a:defRPr>
                <a:solidFill>
                  <a:schemeClr val="tx1"/>
                </a:solidFill>
                <a:latin typeface="Arial" charset="0"/>
              </a:defRPr>
            </a:lvl2pPr>
            <a:lvl3pPr marL="1273175" indent="-254000" defTabSz="1019175">
              <a:defRPr>
                <a:solidFill>
                  <a:schemeClr val="tx1"/>
                </a:solidFill>
                <a:latin typeface="Arial" charset="0"/>
              </a:defRPr>
            </a:lvl3pPr>
            <a:lvl4pPr marL="1782763" indent="-254000" defTabSz="1019175">
              <a:defRPr>
                <a:solidFill>
                  <a:schemeClr val="tx1"/>
                </a:solidFill>
                <a:latin typeface="Arial" charset="0"/>
              </a:defRPr>
            </a:lvl4pPr>
            <a:lvl5pPr marL="2292350" indent="-254000" defTabSz="1019175">
              <a:defRPr>
                <a:solidFill>
                  <a:schemeClr val="tx1"/>
                </a:solidFill>
                <a:latin typeface="Arial" charset="0"/>
              </a:defRPr>
            </a:lvl5pPr>
            <a:lvl6pPr marL="2749550" indent="-254000" defTabSz="1019175" fontAlgn="base">
              <a:spcBef>
                <a:spcPct val="0"/>
              </a:spcBef>
              <a:spcAft>
                <a:spcPct val="0"/>
              </a:spcAft>
              <a:defRPr>
                <a:solidFill>
                  <a:schemeClr val="tx1"/>
                </a:solidFill>
                <a:latin typeface="Arial" charset="0"/>
              </a:defRPr>
            </a:lvl6pPr>
            <a:lvl7pPr marL="3206750" indent="-254000" defTabSz="1019175" fontAlgn="base">
              <a:spcBef>
                <a:spcPct val="0"/>
              </a:spcBef>
              <a:spcAft>
                <a:spcPct val="0"/>
              </a:spcAft>
              <a:defRPr>
                <a:solidFill>
                  <a:schemeClr val="tx1"/>
                </a:solidFill>
                <a:latin typeface="Arial" charset="0"/>
              </a:defRPr>
            </a:lvl7pPr>
            <a:lvl8pPr marL="3663950" indent="-254000" defTabSz="1019175" fontAlgn="base">
              <a:spcBef>
                <a:spcPct val="0"/>
              </a:spcBef>
              <a:spcAft>
                <a:spcPct val="0"/>
              </a:spcAft>
              <a:defRPr>
                <a:solidFill>
                  <a:schemeClr val="tx1"/>
                </a:solidFill>
                <a:latin typeface="Arial" charset="0"/>
              </a:defRPr>
            </a:lvl8pPr>
            <a:lvl9pPr marL="4121150" indent="-254000" defTabSz="1019175" fontAlgn="base">
              <a:spcBef>
                <a:spcPct val="0"/>
              </a:spcBef>
              <a:spcAft>
                <a:spcPct val="0"/>
              </a:spcAft>
              <a:defRPr>
                <a:solidFill>
                  <a:schemeClr val="tx1"/>
                </a:solidFill>
                <a:latin typeface="Arial" charset="0"/>
              </a:defRPr>
            </a:lvl9pPr>
          </a:lstStyle>
          <a:p>
            <a:pPr algn="ctr">
              <a:spcBef>
                <a:spcPct val="50000"/>
              </a:spcBef>
            </a:pPr>
            <a:r>
              <a:rPr lang="en-US" sz="1200" dirty="0">
                <a:latin typeface="Calibri" pitchFamily="34" charset="0"/>
              </a:rPr>
              <a:t>From Spicer and Herrera-Gomez (1993)</a:t>
            </a:r>
          </a:p>
        </p:txBody>
      </p:sp>
    </p:spTree>
    <p:extLst>
      <p:ext uri="{BB962C8B-B14F-4D97-AF65-F5344CB8AC3E}">
        <p14:creationId xmlns:p14="http://schemas.microsoft.com/office/powerpoint/2010/main" val="133253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125"/>
                                        </p:tgtEl>
                                        <p:attrNameLst>
                                          <p:attrName>style.visibility</p:attrName>
                                        </p:attrNameLst>
                                      </p:cBhvr>
                                      <p:to>
                                        <p:strVal val="visible"/>
                                      </p:to>
                                    </p:set>
                                    <p:animEffect transition="in" filter="fade">
                                      <p:cBhvr>
                                        <p:cTn id="14"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Global Context</a:t>
            </a:r>
          </a:p>
          <a:p>
            <a:pPr lvl="1"/>
            <a:r>
              <a:rPr lang="en-US" dirty="0" smtClean="0"/>
              <a:t>Renewable energy is a large (but achievable) endeavor</a:t>
            </a:r>
          </a:p>
          <a:p>
            <a:pPr lvl="1"/>
            <a:r>
              <a:rPr lang="en-US" dirty="0" smtClean="0"/>
              <a:t>Importance of solar</a:t>
            </a:r>
          </a:p>
          <a:p>
            <a:r>
              <a:rPr lang="en-US" dirty="0" smtClean="0"/>
              <a:t>Existing harvesting technologies</a:t>
            </a:r>
          </a:p>
          <a:p>
            <a:pPr lvl="1"/>
            <a:r>
              <a:rPr lang="en-US" dirty="0" smtClean="0"/>
              <a:t>Photovoltaic (PV) cells</a:t>
            </a:r>
          </a:p>
          <a:p>
            <a:pPr lvl="1"/>
            <a:r>
              <a:rPr lang="en-US" dirty="0" smtClean="0"/>
              <a:t>Solar Thermal</a:t>
            </a:r>
          </a:p>
          <a:p>
            <a:r>
              <a:rPr lang="en-US" dirty="0" smtClean="0"/>
              <a:t>Photon-Enhanced Thermionic Emission</a:t>
            </a:r>
          </a:p>
          <a:p>
            <a:pPr lvl="1"/>
            <a:r>
              <a:rPr lang="en-US" dirty="0" smtClean="0"/>
              <a:t>Describe process</a:t>
            </a:r>
          </a:p>
          <a:p>
            <a:pPr lvl="1"/>
            <a:r>
              <a:rPr lang="en-US" dirty="0" smtClean="0"/>
              <a:t>Theoretical Efficiency</a:t>
            </a:r>
          </a:p>
          <a:p>
            <a:pPr lvl="1"/>
            <a:r>
              <a:rPr lang="en-US" dirty="0" smtClean="0"/>
              <a:t>Experiments on temperature dependence of [Cs]</a:t>
            </a:r>
            <a:r>
              <a:rPr lang="en-US" dirty="0" err="1" smtClean="0"/>
              <a:t>GaN</a:t>
            </a:r>
            <a:r>
              <a:rPr lang="en-US" dirty="0" smtClean="0"/>
              <a:t> emission</a:t>
            </a:r>
            <a:endParaRPr lang="en-US" dirty="0"/>
          </a:p>
        </p:txBody>
      </p:sp>
    </p:spTree>
    <p:extLst>
      <p:ext uri="{BB962C8B-B14F-4D97-AF65-F5344CB8AC3E}">
        <p14:creationId xmlns:p14="http://schemas.microsoft.com/office/powerpoint/2010/main" val="2775353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162" name="Text Box 10"/>
          <p:cNvSpPr txBox="1">
            <a:spLocks noChangeArrowheads="1"/>
          </p:cNvSpPr>
          <p:nvPr/>
        </p:nvSpPr>
        <p:spPr bwMode="auto">
          <a:xfrm>
            <a:off x="0" y="865062"/>
            <a:ext cx="2094580" cy="35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1019175">
              <a:defRPr>
                <a:solidFill>
                  <a:schemeClr val="tx1"/>
                </a:solidFill>
                <a:latin typeface="Arial" charset="0"/>
              </a:defRPr>
            </a:lvl1pPr>
            <a:lvl2pPr defTabSz="1019175">
              <a:defRPr>
                <a:solidFill>
                  <a:schemeClr val="tx1"/>
                </a:solidFill>
                <a:latin typeface="Arial" charset="0"/>
              </a:defRPr>
            </a:lvl2pPr>
            <a:lvl3pPr defTabSz="1019175">
              <a:defRPr>
                <a:solidFill>
                  <a:schemeClr val="tx1"/>
                </a:solidFill>
                <a:latin typeface="Arial" charset="0"/>
              </a:defRPr>
            </a:lvl3pPr>
            <a:lvl4pPr defTabSz="1019175">
              <a:defRPr>
                <a:solidFill>
                  <a:schemeClr val="tx1"/>
                </a:solidFill>
                <a:latin typeface="Arial" charset="0"/>
              </a:defRPr>
            </a:lvl4pPr>
            <a:lvl5pPr defTabSz="1019175">
              <a:defRPr>
                <a:solidFill>
                  <a:schemeClr val="tx1"/>
                </a:solidFill>
                <a:latin typeface="Arial" charset="0"/>
              </a:defRPr>
            </a:lvl5pPr>
            <a:lvl6pPr defTabSz="1019175" fontAlgn="base">
              <a:spcBef>
                <a:spcPct val="0"/>
              </a:spcBef>
              <a:spcAft>
                <a:spcPct val="0"/>
              </a:spcAft>
              <a:defRPr>
                <a:solidFill>
                  <a:schemeClr val="tx1"/>
                </a:solidFill>
                <a:latin typeface="Arial" charset="0"/>
              </a:defRPr>
            </a:lvl6pPr>
            <a:lvl7pPr defTabSz="1019175" fontAlgn="base">
              <a:spcBef>
                <a:spcPct val="0"/>
              </a:spcBef>
              <a:spcAft>
                <a:spcPct val="0"/>
              </a:spcAft>
              <a:defRPr>
                <a:solidFill>
                  <a:schemeClr val="tx1"/>
                </a:solidFill>
                <a:latin typeface="Arial" charset="0"/>
              </a:defRPr>
            </a:lvl7pPr>
            <a:lvl8pPr defTabSz="1019175" fontAlgn="base">
              <a:spcBef>
                <a:spcPct val="0"/>
              </a:spcBef>
              <a:spcAft>
                <a:spcPct val="0"/>
              </a:spcAft>
              <a:defRPr>
                <a:solidFill>
                  <a:schemeClr val="tx1"/>
                </a:solidFill>
                <a:latin typeface="Arial" charset="0"/>
              </a:defRPr>
            </a:lvl8pPr>
            <a:lvl9pPr defTabSz="1019175" fontAlgn="base">
              <a:spcBef>
                <a:spcPct val="0"/>
              </a:spcBef>
              <a:spcAft>
                <a:spcPct val="0"/>
              </a:spcAft>
              <a:defRPr>
                <a:solidFill>
                  <a:schemeClr val="tx1"/>
                </a:solidFill>
                <a:latin typeface="Arial" charset="0"/>
              </a:defRPr>
            </a:lvl9pPr>
          </a:lstStyle>
          <a:p>
            <a:r>
              <a:rPr lang="en-US" dirty="0" smtClean="0">
                <a:latin typeface="+mj-lt"/>
              </a:rPr>
              <a:t>From Photoemission</a:t>
            </a:r>
            <a:endParaRPr lang="en-US" dirty="0">
              <a:latin typeface="+mj-lt"/>
            </a:endParaRPr>
          </a:p>
        </p:txBody>
      </p:sp>
      <p:pic>
        <p:nvPicPr>
          <p:cNvPr id="1713164" name="Picture 12" descr="french flag waterfall v4_das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363" y="874059"/>
            <a:ext cx="4433455" cy="338557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txBox="1">
            <a:spLocks noChangeArrowheads="1"/>
          </p:cNvSpPr>
          <p:nvPr/>
        </p:nvSpPr>
        <p:spPr>
          <a:xfrm>
            <a:off x="457200" y="274638"/>
            <a:ext cx="8229600" cy="599421"/>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Temperature Dependent Yield</a:t>
            </a:r>
            <a:endParaRPr lang="en-US"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20082"/>
            <a:ext cx="3199341" cy="191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3558142732"/>
              </p:ext>
            </p:extLst>
          </p:nvPr>
        </p:nvGraphicFramePr>
        <p:xfrm>
          <a:off x="0" y="1224920"/>
          <a:ext cx="2391603" cy="1341928"/>
        </p:xfrm>
        <a:graphic>
          <a:graphicData uri="http://schemas.openxmlformats.org/presentationml/2006/ole">
            <mc:AlternateContent xmlns:mc="http://schemas.openxmlformats.org/markup-compatibility/2006">
              <mc:Choice xmlns:v="urn:schemas-microsoft-com:vml" Requires="v">
                <p:oleObj spid="_x0000_s3224" name="Bitmap Image" r:id="rId6" imgW="7437765" imgH="5845047" progId="PBrush">
                  <p:embed/>
                </p:oleObj>
              </mc:Choice>
              <mc:Fallback>
                <p:oleObj name="Bitmap Image" r:id="rId6" imgW="7437765" imgH="5845047"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r="4425" b="31841"/>
                      <a:stretch>
                        <a:fillRect/>
                      </a:stretch>
                    </p:blipFill>
                    <p:spPr bwMode="auto">
                      <a:xfrm>
                        <a:off x="0" y="1224920"/>
                        <a:ext cx="2391603" cy="1341928"/>
                      </a:xfrm>
                      <a:prstGeom prst="rect">
                        <a:avLst/>
                      </a:prstGeom>
                      <a:noFill/>
                      <a:ln>
                        <a:noFill/>
                      </a:ln>
                    </p:spPr>
                  </p:pic>
                </p:oleObj>
              </mc:Fallback>
            </mc:AlternateContent>
          </a:graphicData>
        </a:graphic>
      </p:graphicFrame>
      <p:sp>
        <p:nvSpPr>
          <p:cNvPr id="18" name="Text Box 10"/>
          <p:cNvSpPr txBox="1">
            <a:spLocks noChangeArrowheads="1"/>
          </p:cNvSpPr>
          <p:nvPr/>
        </p:nvSpPr>
        <p:spPr bwMode="auto">
          <a:xfrm>
            <a:off x="-9087" y="3719753"/>
            <a:ext cx="942663" cy="35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1019175">
              <a:defRPr>
                <a:solidFill>
                  <a:schemeClr val="tx1"/>
                </a:solidFill>
                <a:latin typeface="Arial" charset="0"/>
              </a:defRPr>
            </a:lvl1pPr>
            <a:lvl2pPr defTabSz="1019175">
              <a:defRPr>
                <a:solidFill>
                  <a:schemeClr val="tx1"/>
                </a:solidFill>
                <a:latin typeface="Arial" charset="0"/>
              </a:defRPr>
            </a:lvl2pPr>
            <a:lvl3pPr defTabSz="1019175">
              <a:defRPr>
                <a:solidFill>
                  <a:schemeClr val="tx1"/>
                </a:solidFill>
                <a:latin typeface="Arial" charset="0"/>
              </a:defRPr>
            </a:lvl3pPr>
            <a:lvl4pPr defTabSz="1019175">
              <a:defRPr>
                <a:solidFill>
                  <a:schemeClr val="tx1"/>
                </a:solidFill>
                <a:latin typeface="Arial" charset="0"/>
              </a:defRPr>
            </a:lvl4pPr>
            <a:lvl5pPr defTabSz="1019175">
              <a:defRPr>
                <a:solidFill>
                  <a:schemeClr val="tx1"/>
                </a:solidFill>
                <a:latin typeface="Arial" charset="0"/>
              </a:defRPr>
            </a:lvl5pPr>
            <a:lvl6pPr defTabSz="1019175" fontAlgn="base">
              <a:spcBef>
                <a:spcPct val="0"/>
              </a:spcBef>
              <a:spcAft>
                <a:spcPct val="0"/>
              </a:spcAft>
              <a:defRPr>
                <a:solidFill>
                  <a:schemeClr val="tx1"/>
                </a:solidFill>
                <a:latin typeface="Arial" charset="0"/>
              </a:defRPr>
            </a:lvl6pPr>
            <a:lvl7pPr defTabSz="1019175" fontAlgn="base">
              <a:spcBef>
                <a:spcPct val="0"/>
              </a:spcBef>
              <a:spcAft>
                <a:spcPct val="0"/>
              </a:spcAft>
              <a:defRPr>
                <a:solidFill>
                  <a:schemeClr val="tx1"/>
                </a:solidFill>
                <a:latin typeface="Arial" charset="0"/>
              </a:defRPr>
            </a:lvl7pPr>
            <a:lvl8pPr defTabSz="1019175" fontAlgn="base">
              <a:spcBef>
                <a:spcPct val="0"/>
              </a:spcBef>
              <a:spcAft>
                <a:spcPct val="0"/>
              </a:spcAft>
              <a:defRPr>
                <a:solidFill>
                  <a:schemeClr val="tx1"/>
                </a:solidFill>
                <a:latin typeface="Arial" charset="0"/>
              </a:defRPr>
            </a:lvl8pPr>
            <a:lvl9pPr defTabSz="1019175" fontAlgn="base">
              <a:spcBef>
                <a:spcPct val="0"/>
              </a:spcBef>
              <a:spcAft>
                <a:spcPct val="0"/>
              </a:spcAft>
              <a:defRPr>
                <a:solidFill>
                  <a:schemeClr val="tx1"/>
                </a:solidFill>
                <a:latin typeface="Arial" charset="0"/>
              </a:defRPr>
            </a:lvl9pPr>
          </a:lstStyle>
          <a:p>
            <a:r>
              <a:rPr lang="en-US" dirty="0" smtClean="0">
                <a:latin typeface="+mj-lt"/>
              </a:rPr>
              <a:t>vs. PETE</a:t>
            </a:r>
            <a:endParaRPr lang="en-US" dirty="0">
              <a:latin typeface="+mj-lt"/>
            </a:endParaRPr>
          </a:p>
        </p:txBody>
      </p:sp>
      <p:sp>
        <p:nvSpPr>
          <p:cNvPr id="2" name="Rectangle 1"/>
          <p:cNvSpPr/>
          <p:nvPr/>
        </p:nvSpPr>
        <p:spPr>
          <a:xfrm>
            <a:off x="1295400" y="4038455"/>
            <a:ext cx="1524000" cy="2919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13" descr="Figure 1 - The PETE process v3 4.png"/>
          <p:cNvPicPr>
            <a:picLocks noChangeAspect="1"/>
          </p:cNvPicPr>
          <p:nvPr/>
        </p:nvPicPr>
        <p:blipFill>
          <a:blip r:embed="rId8"/>
          <a:stretch>
            <a:fillRect/>
          </a:stretch>
        </p:blipFill>
        <p:spPr>
          <a:xfrm>
            <a:off x="0" y="4106383"/>
            <a:ext cx="5120928" cy="2764512"/>
          </a:xfrm>
          <a:prstGeom prst="rect">
            <a:avLst/>
          </a:prstGeom>
        </p:spPr>
      </p:pic>
      <p:grpSp>
        <p:nvGrpSpPr>
          <p:cNvPr id="1713167" name="Group 15"/>
          <p:cNvGrpSpPr>
            <a:grpSpLocks/>
          </p:cNvGrpSpPr>
          <p:nvPr/>
        </p:nvGrpSpPr>
        <p:grpSpPr bwMode="auto">
          <a:xfrm>
            <a:off x="4849091" y="4241426"/>
            <a:ext cx="3255818" cy="2616574"/>
            <a:chOff x="3360" y="3028"/>
            <a:chExt cx="2256" cy="1868"/>
          </a:xfrm>
        </p:grpSpPr>
        <p:pic>
          <p:nvPicPr>
            <p:cNvPr id="1713165" name="Picture 13" descr="GaN data figure v9"/>
            <p:cNvPicPr>
              <a:picLocks noChangeAspect="1" noChangeArrowheads="1"/>
            </p:cNvPicPr>
            <p:nvPr/>
          </p:nvPicPr>
          <p:blipFill>
            <a:blip r:embed="rId9">
              <a:extLst>
                <a:ext uri="{28A0092B-C50C-407E-A947-70E740481C1C}">
                  <a14:useLocalDpi xmlns:a14="http://schemas.microsoft.com/office/drawing/2010/main" val="0"/>
                </a:ext>
              </a:extLst>
            </a:blip>
            <a:srcRect l="63521" t="50714" r="2417" b="1553"/>
            <a:stretch>
              <a:fillRect/>
            </a:stretch>
          </p:blipFill>
          <p:spPr bwMode="auto">
            <a:xfrm>
              <a:off x="3456" y="3028"/>
              <a:ext cx="2160" cy="1868"/>
            </a:xfrm>
            <a:prstGeom prst="rect">
              <a:avLst/>
            </a:prstGeom>
            <a:noFill/>
            <a:extLst>
              <a:ext uri="{909E8E84-426E-40DD-AFC4-6F175D3DCCD1}">
                <a14:hiddenFill xmlns:a14="http://schemas.microsoft.com/office/drawing/2010/main">
                  <a:solidFill>
                    <a:srgbClr val="FFFFFF"/>
                  </a:solidFill>
                </a14:hiddenFill>
              </a:ext>
            </a:extLst>
          </p:spPr>
        </p:pic>
        <p:sp>
          <p:nvSpPr>
            <p:cNvPr id="1713166" name="Rectangle 14"/>
            <p:cNvSpPr>
              <a:spLocks noChangeArrowheads="1"/>
            </p:cNvSpPr>
            <p:nvPr/>
          </p:nvSpPr>
          <p:spPr bwMode="auto">
            <a:xfrm>
              <a:off x="3360" y="3072"/>
              <a:ext cx="24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003782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13164"/>
                                        </p:tgtEl>
                                        <p:attrNameLst>
                                          <p:attrName>style.visibility</p:attrName>
                                        </p:attrNameLst>
                                      </p:cBhvr>
                                      <p:to>
                                        <p:strVal val="visible"/>
                                      </p:to>
                                    </p:set>
                                    <p:animEffect transition="in" filter="fade">
                                      <p:cBhvr>
                                        <p:cTn id="15" dur="500"/>
                                        <p:tgtEl>
                                          <p:spTgt spid="17131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13167"/>
                                        </p:tgtEl>
                                        <p:attrNameLst>
                                          <p:attrName>style.visibility</p:attrName>
                                        </p:attrNameLst>
                                      </p:cBhvr>
                                      <p:to>
                                        <p:strVal val="visible"/>
                                      </p:to>
                                    </p:set>
                                    <p:animEffect transition="in" filter="fade">
                                      <p:cBhvr>
                                        <p:cTn id="20" dur="500"/>
                                        <p:tgtEl>
                                          <p:spTgt spid="1713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60907"/>
            <a:ext cx="2369511" cy="42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a:spLocks noChangeArrowheads="1"/>
          </p:cNvSpPr>
          <p:nvPr/>
        </p:nvSpPr>
        <p:spPr bwMode="auto">
          <a:xfrm>
            <a:off x="6092827" y="6248399"/>
            <a:ext cx="30326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sz="1600" dirty="0">
                <a:latin typeface="+mj-lt"/>
              </a:rPr>
              <a:t>Energy measurements performed </a:t>
            </a:r>
          </a:p>
          <a:p>
            <a:r>
              <a:rPr lang="en-US" sz="1600" dirty="0">
                <a:latin typeface="+mj-lt"/>
              </a:rPr>
              <a:t>at SSRL BL 8-1 with Y. Sun</a:t>
            </a:r>
          </a:p>
        </p:txBody>
      </p:sp>
      <p:sp>
        <p:nvSpPr>
          <p:cNvPr id="18" name="Rectangle 3"/>
          <p:cNvSpPr txBox="1">
            <a:spLocks noChangeArrowheads="1"/>
          </p:cNvSpPr>
          <p:nvPr/>
        </p:nvSpPr>
        <p:spPr>
          <a:xfrm>
            <a:off x="457200" y="274638"/>
            <a:ext cx="8229600" cy="599421"/>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Temperature Dependent Emission Energy</a:t>
            </a:r>
            <a:endParaRPr lang="en-US" dirty="0"/>
          </a:p>
        </p:txBody>
      </p:sp>
      <p:grpSp>
        <p:nvGrpSpPr>
          <p:cNvPr id="22" name="Group 24"/>
          <p:cNvGrpSpPr>
            <a:grpSpLocks/>
          </p:cNvGrpSpPr>
          <p:nvPr/>
        </p:nvGrpSpPr>
        <p:grpSpPr bwMode="auto">
          <a:xfrm>
            <a:off x="5809434" y="1659352"/>
            <a:ext cx="3078163" cy="4224360"/>
            <a:chOff x="3866" y="1293"/>
            <a:chExt cx="2391" cy="3045"/>
          </a:xfrm>
        </p:grpSpPr>
        <p:pic>
          <p:nvPicPr>
            <p:cNvPr id="2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 y="1293"/>
              <a:ext cx="2134" cy="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Box 23"/>
            <p:cNvSpPr txBox="1">
              <a:spLocks noChangeArrowheads="1"/>
            </p:cNvSpPr>
            <p:nvPr/>
          </p:nvSpPr>
          <p:spPr bwMode="auto">
            <a:xfrm>
              <a:off x="3905" y="3233"/>
              <a:ext cx="2352" cy="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defRPr>
                  <a:solidFill>
                    <a:schemeClr val="tx1"/>
                  </a:solidFill>
                  <a:latin typeface="Arial" charset="0"/>
                </a:defRPr>
              </a:lvl1pPr>
              <a:lvl2pPr defTabSz="1019175">
                <a:defRPr>
                  <a:solidFill>
                    <a:schemeClr val="tx1"/>
                  </a:solidFill>
                  <a:latin typeface="Arial" charset="0"/>
                </a:defRPr>
              </a:lvl2pPr>
              <a:lvl3pPr defTabSz="1019175">
                <a:defRPr>
                  <a:solidFill>
                    <a:schemeClr val="tx1"/>
                  </a:solidFill>
                  <a:latin typeface="Arial" charset="0"/>
                </a:defRPr>
              </a:lvl3pPr>
              <a:lvl4pPr defTabSz="1019175">
                <a:defRPr>
                  <a:solidFill>
                    <a:schemeClr val="tx1"/>
                  </a:solidFill>
                  <a:latin typeface="Arial" charset="0"/>
                </a:defRPr>
              </a:lvl4pPr>
              <a:lvl5pPr defTabSz="1019175">
                <a:defRPr>
                  <a:solidFill>
                    <a:schemeClr val="tx1"/>
                  </a:solidFill>
                  <a:latin typeface="Arial" charset="0"/>
                </a:defRPr>
              </a:lvl5pPr>
              <a:lvl6pPr defTabSz="1019175" fontAlgn="base">
                <a:spcBef>
                  <a:spcPct val="0"/>
                </a:spcBef>
                <a:spcAft>
                  <a:spcPct val="0"/>
                </a:spcAft>
                <a:defRPr>
                  <a:solidFill>
                    <a:schemeClr val="tx1"/>
                  </a:solidFill>
                  <a:latin typeface="Arial" charset="0"/>
                </a:defRPr>
              </a:lvl6pPr>
              <a:lvl7pPr defTabSz="1019175" fontAlgn="base">
                <a:spcBef>
                  <a:spcPct val="0"/>
                </a:spcBef>
                <a:spcAft>
                  <a:spcPct val="0"/>
                </a:spcAft>
                <a:defRPr>
                  <a:solidFill>
                    <a:schemeClr val="tx1"/>
                  </a:solidFill>
                  <a:latin typeface="Arial" charset="0"/>
                </a:defRPr>
              </a:lvl7pPr>
              <a:lvl8pPr defTabSz="1019175" fontAlgn="base">
                <a:spcBef>
                  <a:spcPct val="0"/>
                </a:spcBef>
                <a:spcAft>
                  <a:spcPct val="0"/>
                </a:spcAft>
                <a:defRPr>
                  <a:solidFill>
                    <a:schemeClr val="tx1"/>
                  </a:solidFill>
                  <a:latin typeface="Arial" charset="0"/>
                </a:defRPr>
              </a:lvl8pPr>
              <a:lvl9pPr defTabSz="1019175" fontAlgn="base">
                <a:spcBef>
                  <a:spcPct val="0"/>
                </a:spcBef>
                <a:spcAft>
                  <a:spcPct val="0"/>
                </a:spcAft>
                <a:defRPr>
                  <a:solidFill>
                    <a:schemeClr val="tx1"/>
                  </a:solidFill>
                  <a:latin typeface="Arial" charset="0"/>
                </a:defRPr>
              </a:lvl9pPr>
            </a:lstStyle>
            <a:p>
              <a:pPr>
                <a:spcBef>
                  <a:spcPct val="50000"/>
                </a:spcBef>
                <a:buFontTx/>
                <a:buChar char="•"/>
              </a:pPr>
              <a:r>
                <a:rPr lang="en-US" dirty="0">
                  <a:latin typeface="Calibri" pitchFamily="34" charset="0"/>
                  <a:cs typeface="Calibri" pitchFamily="34" charset="0"/>
                </a:rPr>
                <a:t> Electrons excited with 375 nm photons acquired ~0.5 </a:t>
              </a:r>
              <a:r>
                <a:rPr lang="en-US" dirty="0" err="1">
                  <a:latin typeface="Calibri" pitchFamily="34" charset="0"/>
                  <a:cs typeface="Calibri" pitchFamily="34" charset="0"/>
                </a:rPr>
                <a:t>eV</a:t>
              </a:r>
              <a:r>
                <a:rPr lang="en-US" dirty="0">
                  <a:latin typeface="Calibri" pitchFamily="34" charset="0"/>
                  <a:cs typeface="Calibri" pitchFamily="34" charset="0"/>
                </a:rPr>
                <a:t> energy</a:t>
              </a:r>
            </a:p>
            <a:p>
              <a:pPr>
                <a:spcBef>
                  <a:spcPct val="50000"/>
                </a:spcBef>
                <a:buFontTx/>
                <a:buChar char="•"/>
              </a:pPr>
              <a:r>
                <a:rPr lang="en-US" dirty="0">
                  <a:latin typeface="Calibri" pitchFamily="34" charset="0"/>
                  <a:cs typeface="Calibri" pitchFamily="34" charset="0"/>
                </a:rPr>
                <a:t> Electrons come from a thermalized population</a:t>
              </a:r>
            </a:p>
            <a:p>
              <a:pPr>
                <a:spcBef>
                  <a:spcPct val="50000"/>
                </a:spcBef>
              </a:pPr>
              <a:endParaRPr lang="en-US" dirty="0">
                <a:latin typeface="Calibri" pitchFamily="34" charset="0"/>
                <a:cs typeface="Calibri" pitchFamily="34" charset="0"/>
              </a:endParaRPr>
            </a:p>
          </p:txBody>
        </p:sp>
      </p:grpSp>
      <p:grpSp>
        <p:nvGrpSpPr>
          <p:cNvPr id="2" name="Group 1"/>
          <p:cNvGrpSpPr/>
          <p:nvPr/>
        </p:nvGrpSpPr>
        <p:grpSpPr>
          <a:xfrm>
            <a:off x="2786371" y="1694786"/>
            <a:ext cx="2852429" cy="2433445"/>
            <a:chOff x="685800" y="1143000"/>
            <a:chExt cx="4308152" cy="3292047"/>
          </a:xfrm>
        </p:grpSpPr>
        <p:pic>
          <p:nvPicPr>
            <p:cNvPr id="1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143000"/>
              <a:ext cx="4038600" cy="329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Line 14"/>
            <p:cNvSpPr>
              <a:spLocks noChangeShapeType="1"/>
            </p:cNvSpPr>
            <p:nvPr/>
          </p:nvSpPr>
          <p:spPr bwMode="auto">
            <a:xfrm flipV="1">
              <a:off x="3886200" y="3200399"/>
              <a:ext cx="76200" cy="75209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 Box 15"/>
            <p:cNvSpPr txBox="1">
              <a:spLocks noChangeArrowheads="1"/>
            </p:cNvSpPr>
            <p:nvPr/>
          </p:nvSpPr>
          <p:spPr bwMode="auto">
            <a:xfrm>
              <a:off x="3086099" y="2627002"/>
              <a:ext cx="1907853" cy="45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19175">
                <a:defRPr>
                  <a:solidFill>
                    <a:schemeClr val="tx1"/>
                  </a:solidFill>
                  <a:latin typeface="Arial" charset="0"/>
                </a:defRPr>
              </a:lvl1pPr>
              <a:lvl2pPr defTabSz="1019175">
                <a:defRPr>
                  <a:solidFill>
                    <a:schemeClr val="tx1"/>
                  </a:solidFill>
                  <a:latin typeface="Arial" charset="0"/>
                </a:defRPr>
              </a:lvl2pPr>
              <a:lvl3pPr defTabSz="1019175">
                <a:defRPr>
                  <a:solidFill>
                    <a:schemeClr val="tx1"/>
                  </a:solidFill>
                  <a:latin typeface="Arial" charset="0"/>
                </a:defRPr>
              </a:lvl3pPr>
              <a:lvl4pPr defTabSz="1019175">
                <a:defRPr>
                  <a:solidFill>
                    <a:schemeClr val="tx1"/>
                  </a:solidFill>
                  <a:latin typeface="Arial" charset="0"/>
                </a:defRPr>
              </a:lvl4pPr>
              <a:lvl5pPr defTabSz="1019175">
                <a:defRPr>
                  <a:solidFill>
                    <a:schemeClr val="tx1"/>
                  </a:solidFill>
                  <a:latin typeface="Arial" charset="0"/>
                </a:defRPr>
              </a:lvl5pPr>
              <a:lvl6pPr defTabSz="1019175" fontAlgn="base">
                <a:spcBef>
                  <a:spcPct val="0"/>
                </a:spcBef>
                <a:spcAft>
                  <a:spcPct val="0"/>
                </a:spcAft>
                <a:defRPr>
                  <a:solidFill>
                    <a:schemeClr val="tx1"/>
                  </a:solidFill>
                  <a:latin typeface="Arial" charset="0"/>
                </a:defRPr>
              </a:lvl6pPr>
              <a:lvl7pPr defTabSz="1019175" fontAlgn="base">
                <a:spcBef>
                  <a:spcPct val="0"/>
                </a:spcBef>
                <a:spcAft>
                  <a:spcPct val="0"/>
                </a:spcAft>
                <a:defRPr>
                  <a:solidFill>
                    <a:schemeClr val="tx1"/>
                  </a:solidFill>
                  <a:latin typeface="Arial" charset="0"/>
                </a:defRPr>
              </a:lvl7pPr>
              <a:lvl8pPr defTabSz="1019175" fontAlgn="base">
                <a:spcBef>
                  <a:spcPct val="0"/>
                </a:spcBef>
                <a:spcAft>
                  <a:spcPct val="0"/>
                </a:spcAft>
                <a:defRPr>
                  <a:solidFill>
                    <a:schemeClr val="tx1"/>
                  </a:solidFill>
                  <a:latin typeface="Arial" charset="0"/>
                </a:defRPr>
              </a:lvl8pPr>
              <a:lvl9pPr defTabSz="1019175" fontAlgn="base">
                <a:spcBef>
                  <a:spcPct val="0"/>
                </a:spcBef>
                <a:spcAft>
                  <a:spcPct val="0"/>
                </a:spcAft>
                <a:defRPr>
                  <a:solidFill>
                    <a:schemeClr val="tx1"/>
                  </a:solidFill>
                  <a:latin typeface="Arial" charset="0"/>
                </a:defRPr>
              </a:lvl9pPr>
            </a:lstStyle>
            <a:p>
              <a:r>
                <a:rPr lang="en-US" sz="1600" dirty="0" smtClean="0">
                  <a:latin typeface="+mj-lt"/>
                </a:rPr>
                <a:t>Increasing T</a:t>
              </a:r>
              <a:endParaRPr lang="en-US" sz="1600" dirty="0">
                <a:latin typeface="+mj-lt"/>
              </a:endParaRPr>
            </a:p>
          </p:txBody>
        </p:sp>
      </p:grpSp>
      <p:sp>
        <p:nvSpPr>
          <p:cNvPr id="32" name="Rectangle 31"/>
          <p:cNvSpPr>
            <a:spLocks noChangeArrowheads="1"/>
          </p:cNvSpPr>
          <p:nvPr/>
        </p:nvSpPr>
        <p:spPr bwMode="auto">
          <a:xfrm>
            <a:off x="6010233" y="1200834"/>
            <a:ext cx="26765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latin typeface="+mj-lt"/>
              </a:rPr>
              <a:t>Energy Distribution for </a:t>
            </a:r>
          </a:p>
          <a:p>
            <a:pPr algn="ctr"/>
            <a:r>
              <a:rPr lang="en-US" dirty="0" smtClean="0">
                <a:latin typeface="+mj-lt"/>
              </a:rPr>
              <a:t>Different Excitation Energy</a:t>
            </a:r>
            <a:endParaRPr lang="en-US" dirty="0">
              <a:latin typeface="+mj-lt"/>
            </a:endParaRPr>
          </a:p>
        </p:txBody>
      </p:sp>
      <p:pic>
        <p:nvPicPr>
          <p:cNvPr id="2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6178" y="4742755"/>
            <a:ext cx="2362485" cy="170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a:spLocks noChangeArrowheads="1"/>
          </p:cNvSpPr>
          <p:nvPr/>
        </p:nvSpPr>
        <p:spPr bwMode="auto">
          <a:xfrm>
            <a:off x="2932652" y="4361298"/>
            <a:ext cx="2544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dirty="0" smtClean="0">
                <a:latin typeface="+mj-lt"/>
              </a:rPr>
              <a:t>Distribution Width</a:t>
            </a:r>
            <a:endParaRPr lang="en-US" dirty="0">
              <a:latin typeface="+mj-lt"/>
            </a:endParaRPr>
          </a:p>
        </p:txBody>
      </p:sp>
    </p:spTree>
    <p:extLst>
      <p:ext uri="{BB962C8B-B14F-4D97-AF65-F5344CB8AC3E}">
        <p14:creationId xmlns:p14="http://schemas.microsoft.com/office/powerpoint/2010/main" val="600002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PETE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Yield dependence on temperature</a:t>
            </a:r>
          </a:p>
          <a:p>
            <a:pPr lvl="1"/>
            <a:r>
              <a:rPr lang="en-US" dirty="0" smtClean="0"/>
              <a:t>Decreases for direction photoemission</a:t>
            </a:r>
          </a:p>
          <a:p>
            <a:pPr lvl="1"/>
            <a:r>
              <a:rPr lang="en-US" i="1" dirty="0" smtClean="0"/>
              <a:t>Increases below a threshold</a:t>
            </a:r>
          </a:p>
          <a:p>
            <a:r>
              <a:rPr lang="en-US" dirty="0" smtClean="0"/>
              <a:t>Emitted electron energy increases with temperature</a:t>
            </a:r>
          </a:p>
          <a:p>
            <a:pPr lvl="1"/>
            <a:r>
              <a:rPr lang="en-US" dirty="0" smtClean="0"/>
              <a:t>More than 0.1-0.2 </a:t>
            </a:r>
            <a:r>
              <a:rPr lang="en-US" dirty="0" err="1" smtClean="0"/>
              <a:t>eV</a:t>
            </a:r>
            <a:r>
              <a:rPr lang="en-US" dirty="0" smtClean="0"/>
              <a:t> greater than photon energy</a:t>
            </a:r>
          </a:p>
          <a:p>
            <a:r>
              <a:rPr lang="en-US" dirty="0" smtClean="0"/>
              <a:t>Emitted electrons follow thermal energy distribution</a:t>
            </a:r>
          </a:p>
          <a:p>
            <a:r>
              <a:rPr lang="en-US" dirty="0" smtClean="0"/>
              <a:t>330nm and 375nm illumination produce same electron energy distributions at elevated temperature </a:t>
            </a:r>
          </a:p>
          <a:p>
            <a:pPr lvl="1"/>
            <a:r>
              <a:rPr lang="en-US" dirty="0" smtClean="0"/>
              <a:t>Electrons acquire up to 0.5 </a:t>
            </a:r>
            <a:r>
              <a:rPr lang="en-US" dirty="0" err="1" smtClean="0"/>
              <a:t>eV</a:t>
            </a:r>
            <a:r>
              <a:rPr lang="en-US" dirty="0" smtClean="0"/>
              <a:t> additional energy from thermal reservoir</a:t>
            </a:r>
          </a:p>
          <a:p>
            <a:endParaRPr lang="en-US" dirty="0"/>
          </a:p>
        </p:txBody>
      </p:sp>
    </p:spTree>
    <p:extLst>
      <p:ext uri="{BB962C8B-B14F-4D97-AF65-F5344CB8AC3E}">
        <p14:creationId xmlns:p14="http://schemas.microsoft.com/office/powerpoint/2010/main" val="3441629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b="1" dirty="0" smtClean="0"/>
              <a:t>Igor </a:t>
            </a:r>
            <a:r>
              <a:rPr lang="en-US" b="1" dirty="0" err="1" smtClean="0"/>
              <a:t>Bargatin</a:t>
            </a:r>
            <a:endParaRPr lang="en-US" b="1" dirty="0" smtClean="0"/>
          </a:p>
          <a:p>
            <a:r>
              <a:rPr lang="en-US" b="1" dirty="0" smtClean="0"/>
              <a:t>Dan Riley</a:t>
            </a:r>
          </a:p>
          <a:p>
            <a:r>
              <a:rPr lang="en-US" b="1" dirty="0" smtClean="0"/>
              <a:t>Brian Hardin</a:t>
            </a:r>
          </a:p>
          <a:p>
            <a:r>
              <a:rPr lang="en-US" dirty="0" smtClean="0"/>
              <a:t>Sam Rosenthal</a:t>
            </a:r>
          </a:p>
          <a:p>
            <a:r>
              <a:rPr lang="en-US" dirty="0" smtClean="0"/>
              <a:t>Vijay </a:t>
            </a:r>
            <a:r>
              <a:rPr lang="en-US" dirty="0" err="1" smtClean="0"/>
              <a:t>Narasimhan</a:t>
            </a:r>
            <a:endParaRPr lang="en-US" dirty="0" smtClean="0"/>
          </a:p>
          <a:p>
            <a:r>
              <a:rPr lang="en-US" dirty="0" err="1" smtClean="0"/>
              <a:t>Kunal</a:t>
            </a:r>
            <a:r>
              <a:rPr lang="en-US" dirty="0" smtClean="0"/>
              <a:t> </a:t>
            </a:r>
            <a:r>
              <a:rPr lang="en-US"/>
              <a:t>Sahasrabudhe</a:t>
            </a:r>
            <a:endParaRPr lang="en-US" dirty="0" smtClean="0"/>
          </a:p>
          <a:p>
            <a:r>
              <a:rPr lang="en-US" dirty="0" smtClean="0"/>
              <a:t>Jae Lee</a:t>
            </a:r>
          </a:p>
          <a:p>
            <a:r>
              <a:rPr lang="en-US" b="1" dirty="0" smtClean="0"/>
              <a:t>Steven Sun</a:t>
            </a:r>
          </a:p>
          <a:p>
            <a:r>
              <a:rPr lang="en-US" b="1" dirty="0" smtClean="0"/>
              <a:t>Felix Schmitt</a:t>
            </a:r>
          </a:p>
          <a:p>
            <a:endParaRPr lang="en-US" dirty="0" smtClean="0"/>
          </a:p>
          <a:p>
            <a:endParaRPr lang="en-US" dirty="0" smtClean="0"/>
          </a:p>
          <a:p>
            <a:r>
              <a:rPr lang="en-US" b="1" dirty="0" smtClean="0"/>
              <a:t>Prof. Z.-X. </a:t>
            </a:r>
            <a:r>
              <a:rPr lang="en-US" b="1" dirty="0" err="1" smtClean="0"/>
              <a:t>Shen</a:t>
            </a:r>
            <a:endParaRPr lang="en-US" b="1" dirty="0" smtClean="0"/>
          </a:p>
          <a:p>
            <a:r>
              <a:rPr lang="en-US" b="1" dirty="0" smtClean="0"/>
              <a:t>Prof. Nick </a:t>
            </a:r>
            <a:r>
              <a:rPr lang="en-US" b="1" dirty="0" err="1" smtClean="0"/>
              <a:t>Melosh</a:t>
            </a:r>
            <a:endParaRPr lang="en-US" b="1" dirty="0" smtClean="0"/>
          </a:p>
          <a:p>
            <a:r>
              <a:rPr lang="en-US" b="1" dirty="0" smtClean="0"/>
              <a:t>Prof. Roger Howe</a:t>
            </a:r>
            <a:endParaRPr lang="en-US" b="1" dirty="0"/>
          </a:p>
        </p:txBody>
      </p:sp>
      <p:sp>
        <p:nvSpPr>
          <p:cNvPr id="3" name="Title 2"/>
          <p:cNvSpPr>
            <a:spLocks noGrp="1"/>
          </p:cNvSpPr>
          <p:nvPr>
            <p:ph type="title"/>
          </p:nvPr>
        </p:nvSpPr>
        <p:spPr/>
        <p:txBody>
          <a:bodyPr/>
          <a:lstStyle/>
          <a:p>
            <a:r>
              <a:rPr lang="en-US" dirty="0" smtClean="0"/>
              <a:t>Acknowledgements</a:t>
            </a:r>
            <a:endParaRPr lang="en-US" dirty="0"/>
          </a:p>
        </p:txBody>
      </p:sp>
      <p:pic>
        <p:nvPicPr>
          <p:cNvPr id="1026" name="Picture 2"/>
          <p:cNvPicPr>
            <a:picLocks noChangeAspect="1" noChangeArrowheads="1"/>
          </p:cNvPicPr>
          <p:nvPr/>
        </p:nvPicPr>
        <p:blipFill>
          <a:blip r:embed="rId3"/>
          <a:srcRect/>
          <a:stretch>
            <a:fillRect/>
          </a:stretch>
        </p:blipFill>
        <p:spPr bwMode="auto">
          <a:xfrm>
            <a:off x="6019800" y="2960832"/>
            <a:ext cx="1652530" cy="9144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7772400" y="3037032"/>
            <a:ext cx="609600" cy="838200"/>
          </a:xfrm>
          <a:prstGeom prst="rect">
            <a:avLst/>
          </a:prstGeom>
          <a:noFill/>
          <a:ln w="9525">
            <a:noFill/>
            <a:miter lim="800000"/>
            <a:headEnd/>
            <a:tailEnd/>
          </a:ln>
          <a:effectLst/>
        </p:spPr>
      </p:pic>
      <p:pic>
        <p:nvPicPr>
          <p:cNvPr id="5" name="Picture 2"/>
          <p:cNvPicPr>
            <a:picLocks noChangeAspect="1" noChangeArrowheads="1"/>
          </p:cNvPicPr>
          <p:nvPr/>
        </p:nvPicPr>
        <p:blipFill>
          <a:blip r:embed="rId5"/>
          <a:srcRect/>
          <a:stretch>
            <a:fillRect/>
          </a:stretch>
        </p:blipFill>
        <p:spPr bwMode="auto">
          <a:xfrm>
            <a:off x="6553200" y="1436832"/>
            <a:ext cx="1515480" cy="1376363"/>
          </a:xfrm>
          <a:prstGeom prst="rect">
            <a:avLst/>
          </a:prstGeom>
          <a:noFill/>
          <a:ln w="9525">
            <a:noFill/>
            <a:miter lim="800000"/>
            <a:headEnd/>
            <a:tailEnd/>
          </a:ln>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5295" y="4038600"/>
            <a:ext cx="4584469" cy="3046615"/>
          </a:xfrm>
          <a:prstGeom prst="rect">
            <a:avLst/>
          </a:prstGeom>
        </p:spPr>
      </p:pic>
    </p:spTree>
    <p:extLst>
      <p:ext uri="{BB962C8B-B14F-4D97-AF65-F5344CB8AC3E}">
        <p14:creationId xmlns:p14="http://schemas.microsoft.com/office/powerpoint/2010/main" val="1242249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106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Energy Resources</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0999"/>
            <a:ext cx="7696200" cy="6020511"/>
          </a:xfrm>
          <a:prstGeom prst="rect">
            <a:avLst/>
          </a:prstGeom>
        </p:spPr>
      </p:pic>
      <p:sp>
        <p:nvSpPr>
          <p:cNvPr id="11" name="Rectangle 10"/>
          <p:cNvSpPr/>
          <p:nvPr/>
        </p:nvSpPr>
        <p:spPr>
          <a:xfrm>
            <a:off x="3429000" y="6488668"/>
            <a:ext cx="5410200" cy="369332"/>
          </a:xfrm>
          <a:prstGeom prst="rect">
            <a:avLst/>
          </a:prstGeom>
        </p:spPr>
        <p:txBody>
          <a:bodyPr wrap="square">
            <a:spAutoFit/>
          </a:bodyPr>
          <a:lstStyle/>
          <a:p>
            <a:pPr algn="r"/>
            <a:r>
              <a:rPr lang="en-US" dirty="0" smtClean="0"/>
              <a:t>Image credit: Joan Ogden</a:t>
            </a:r>
            <a:endParaRPr lang="en-US" dirty="0"/>
          </a:p>
        </p:txBody>
      </p:sp>
    </p:spTree>
    <p:extLst>
      <p:ext uri="{BB962C8B-B14F-4D97-AF65-F5344CB8AC3E}">
        <p14:creationId xmlns:p14="http://schemas.microsoft.com/office/powerpoint/2010/main" val="1267514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Requirements</a:t>
            </a:r>
            <a:endParaRPr lang="en-US" dirty="0"/>
          </a:p>
        </p:txBody>
      </p:sp>
      <p:grpSp>
        <p:nvGrpSpPr>
          <p:cNvPr id="6" name="Group 5"/>
          <p:cNvGrpSpPr/>
          <p:nvPr/>
        </p:nvGrpSpPr>
        <p:grpSpPr>
          <a:xfrm>
            <a:off x="1120462" y="1175305"/>
            <a:ext cx="7099300" cy="5089525"/>
            <a:chOff x="1168400" y="952500"/>
            <a:chExt cx="7099300" cy="5089525"/>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952500"/>
              <a:ext cx="7099300" cy="50895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7"/>
            <p:cNvSpPr>
              <a:spLocks noChangeArrowheads="1"/>
            </p:cNvSpPr>
            <p:nvPr/>
          </p:nvSpPr>
          <p:spPr bwMode="auto">
            <a:xfrm>
              <a:off x="3916363" y="3105150"/>
              <a:ext cx="554037" cy="554038"/>
            </a:xfrm>
            <a:prstGeom prst="rect">
              <a:avLst/>
            </a:prstGeom>
            <a:solidFill>
              <a:schemeClr val="accent3">
                <a:lumMod val="60000"/>
                <a:lumOff val="40000"/>
                <a:alpha val="85000"/>
              </a:schemeClr>
            </a:solidFill>
            <a:ln w="38100">
              <a:solidFill>
                <a:srgbClr val="CF0E3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6"/>
            <p:cNvSpPr txBox="1">
              <a:spLocks noChangeArrowheads="1"/>
            </p:cNvSpPr>
            <p:nvPr/>
          </p:nvSpPr>
          <p:spPr bwMode="auto">
            <a:xfrm>
              <a:off x="3843338" y="3201988"/>
              <a:ext cx="71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rgbClr val="CF0E30"/>
                  </a:solidFill>
                </a:rPr>
                <a:t>3 TW</a:t>
              </a:r>
              <a:endParaRPr lang="en-US" sz="1800" dirty="0"/>
            </a:p>
          </p:txBody>
        </p:sp>
      </p:grpSp>
      <p:sp>
        <p:nvSpPr>
          <p:cNvPr id="10" name="Rectangle 9"/>
          <p:cNvSpPr/>
          <p:nvPr/>
        </p:nvSpPr>
        <p:spPr>
          <a:xfrm>
            <a:off x="2743200" y="6288839"/>
            <a:ext cx="6122831" cy="646331"/>
          </a:xfrm>
          <a:prstGeom prst="rect">
            <a:avLst/>
          </a:prstGeom>
        </p:spPr>
        <p:txBody>
          <a:bodyPr wrap="square">
            <a:spAutoFit/>
          </a:bodyPr>
          <a:lstStyle/>
          <a:p>
            <a:pPr algn="r"/>
            <a:r>
              <a:rPr lang="en-US" dirty="0" smtClean="0"/>
              <a:t>Map credit: Nate Lewis</a:t>
            </a:r>
          </a:p>
          <a:p>
            <a:pPr algn="r"/>
            <a:r>
              <a:rPr lang="en-US" dirty="0" smtClean="0"/>
              <a:t> Road and wheat information from: Lester Brown, </a:t>
            </a:r>
            <a:r>
              <a:rPr lang="en-US" i="1" dirty="0" smtClean="0"/>
              <a:t>Plan B</a:t>
            </a:r>
            <a:r>
              <a:rPr lang="en-US" dirty="0" smtClean="0"/>
              <a:t>, 2003</a:t>
            </a:r>
            <a:endParaRPr lang="en-US" dirty="0"/>
          </a:p>
        </p:txBody>
      </p:sp>
      <p:grpSp>
        <p:nvGrpSpPr>
          <p:cNvPr id="13" name="Group 12"/>
          <p:cNvGrpSpPr/>
          <p:nvPr/>
        </p:nvGrpSpPr>
        <p:grpSpPr>
          <a:xfrm>
            <a:off x="4670112" y="2891670"/>
            <a:ext cx="1017431" cy="685800"/>
            <a:chOff x="4710984" y="2642155"/>
            <a:chExt cx="1017431" cy="685800"/>
          </a:xfrm>
        </p:grpSpPr>
        <p:sp>
          <p:nvSpPr>
            <p:cNvPr id="14" name="Rectangle 13"/>
            <p:cNvSpPr/>
            <p:nvPr/>
          </p:nvSpPr>
          <p:spPr>
            <a:xfrm>
              <a:off x="4876800" y="2642155"/>
              <a:ext cx="685800" cy="685800"/>
            </a:xfrm>
            <a:prstGeom prst="rect">
              <a:avLst/>
            </a:prstGeom>
            <a:solidFill>
              <a:srgbClr val="92D050">
                <a:alpha val="85000"/>
              </a:srgb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10984" y="2800389"/>
              <a:ext cx="1017431" cy="369332"/>
            </a:xfrm>
            <a:prstGeom prst="rect">
              <a:avLst/>
            </a:prstGeom>
          </p:spPr>
          <p:txBody>
            <a:bodyPr wrap="square">
              <a:spAutoFit/>
            </a:bodyPr>
            <a:lstStyle/>
            <a:p>
              <a:pPr algn="ctr"/>
              <a:r>
                <a:rPr lang="en-US" dirty="0" smtClean="0">
                  <a:solidFill>
                    <a:schemeClr val="accent3">
                      <a:lumMod val="50000"/>
                    </a:schemeClr>
                  </a:solidFill>
                </a:rPr>
                <a:t>Wheat</a:t>
              </a:r>
              <a:endParaRPr lang="en-US" dirty="0">
                <a:solidFill>
                  <a:schemeClr val="accent3">
                    <a:lumMod val="50000"/>
                  </a:schemeClr>
                </a:solidFill>
              </a:endParaRPr>
            </a:p>
          </p:txBody>
        </p:sp>
      </p:grpSp>
      <p:grpSp>
        <p:nvGrpSpPr>
          <p:cNvPr id="12" name="Group 11"/>
          <p:cNvGrpSpPr/>
          <p:nvPr/>
        </p:nvGrpSpPr>
        <p:grpSpPr>
          <a:xfrm>
            <a:off x="3997884" y="4303459"/>
            <a:ext cx="1017431" cy="612648"/>
            <a:chOff x="5307169" y="3608149"/>
            <a:chExt cx="1017431" cy="612648"/>
          </a:xfrm>
        </p:grpSpPr>
        <p:sp>
          <p:nvSpPr>
            <p:cNvPr id="5" name="Rectangle 4"/>
            <p:cNvSpPr/>
            <p:nvPr/>
          </p:nvSpPr>
          <p:spPr>
            <a:xfrm>
              <a:off x="5498291" y="3608149"/>
              <a:ext cx="612648" cy="612648"/>
            </a:xfrm>
            <a:prstGeom prst="rect">
              <a:avLst/>
            </a:prstGeom>
            <a:solidFill>
              <a:schemeClr val="tx1">
                <a:lumMod val="50000"/>
                <a:lumOff val="50000"/>
                <a:alpha val="8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07169" y="3733800"/>
              <a:ext cx="1017431" cy="369332"/>
            </a:xfrm>
            <a:prstGeom prst="rect">
              <a:avLst/>
            </a:prstGeom>
          </p:spPr>
          <p:txBody>
            <a:bodyPr wrap="square">
              <a:spAutoFit/>
            </a:bodyPr>
            <a:lstStyle/>
            <a:p>
              <a:pPr algn="ctr"/>
              <a:r>
                <a:rPr lang="en-US" dirty="0" smtClean="0"/>
                <a:t>Roads</a:t>
              </a:r>
              <a:endParaRPr lang="en-US" dirty="0"/>
            </a:p>
          </p:txBody>
        </p:sp>
      </p:gr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14569"/>
            <a:ext cx="2039877" cy="234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35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descr="PV cell description 0c.png"/>
          <p:cNvPicPr>
            <a:picLocks noGrp="1" noChangeAspect="1"/>
          </p:cNvPicPr>
          <p:nvPr>
            <p:ph idx="1"/>
          </p:nvPr>
        </p:nvPicPr>
        <p:blipFill>
          <a:blip r:embed="rId3"/>
          <a:stretch>
            <a:fillRect/>
          </a:stretch>
        </p:blipFill>
        <p:spPr>
          <a:xfrm>
            <a:off x="5037563" y="3398325"/>
            <a:ext cx="3803513" cy="1926350"/>
          </a:xfrm>
        </p:spPr>
      </p:pic>
      <p:pic>
        <p:nvPicPr>
          <p:cNvPr id="9" name="Picture 8" descr="PV cell description 1.png"/>
          <p:cNvPicPr>
            <a:picLocks noChangeAspect="1"/>
          </p:cNvPicPr>
          <p:nvPr/>
        </p:nvPicPr>
        <p:blipFill>
          <a:blip r:embed="rId4"/>
          <a:stretch>
            <a:fillRect/>
          </a:stretch>
        </p:blipFill>
        <p:spPr>
          <a:xfrm>
            <a:off x="5037563" y="3398325"/>
            <a:ext cx="3803513" cy="1926350"/>
          </a:xfrm>
          <a:prstGeom prst="rect">
            <a:avLst/>
          </a:prstGeom>
        </p:spPr>
      </p:pic>
      <p:pic>
        <p:nvPicPr>
          <p:cNvPr id="10" name="Picture 9" descr="PV cell description 2.png"/>
          <p:cNvPicPr>
            <a:picLocks noChangeAspect="1"/>
          </p:cNvPicPr>
          <p:nvPr/>
        </p:nvPicPr>
        <p:blipFill>
          <a:blip r:embed="rId5"/>
          <a:stretch>
            <a:fillRect/>
          </a:stretch>
        </p:blipFill>
        <p:spPr>
          <a:xfrm>
            <a:off x="5037563" y="3398325"/>
            <a:ext cx="3803513" cy="1926350"/>
          </a:xfrm>
          <a:prstGeom prst="rect">
            <a:avLst/>
          </a:prstGeom>
        </p:spPr>
      </p:pic>
      <p:pic>
        <p:nvPicPr>
          <p:cNvPr id="11" name="Picture 10" descr="PV cell description 3.png"/>
          <p:cNvPicPr>
            <a:picLocks noChangeAspect="1"/>
          </p:cNvPicPr>
          <p:nvPr/>
        </p:nvPicPr>
        <p:blipFill>
          <a:blip r:embed="rId6"/>
          <a:stretch>
            <a:fillRect/>
          </a:stretch>
        </p:blipFill>
        <p:spPr>
          <a:xfrm>
            <a:off x="5037563" y="3398325"/>
            <a:ext cx="3803513" cy="1926350"/>
          </a:xfrm>
          <a:prstGeom prst="rect">
            <a:avLst/>
          </a:prstGeom>
        </p:spPr>
      </p:pic>
      <p:sp>
        <p:nvSpPr>
          <p:cNvPr id="16" name="Rectangle 15"/>
          <p:cNvSpPr/>
          <p:nvPr/>
        </p:nvSpPr>
        <p:spPr>
          <a:xfrm>
            <a:off x="4934985" y="3398325"/>
            <a:ext cx="3939502" cy="1926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smtClean="0"/>
              <a:t>Photovoltaic Cells: Quantum Based Conversion</a:t>
            </a:r>
            <a:endParaRPr lang="en-US" dirty="0"/>
          </a:p>
        </p:txBody>
      </p:sp>
      <p:pic>
        <p:nvPicPr>
          <p:cNvPr id="4" name="Picture 3" descr="Solar spectrum and harvesting methods PV 0.png"/>
          <p:cNvPicPr>
            <a:picLocks noChangeAspect="1"/>
          </p:cNvPicPr>
          <p:nvPr/>
        </p:nvPicPr>
        <p:blipFill>
          <a:blip r:embed="rId7"/>
          <a:stretch>
            <a:fillRect/>
          </a:stretch>
        </p:blipFill>
        <p:spPr>
          <a:xfrm>
            <a:off x="0" y="3225084"/>
            <a:ext cx="4632577" cy="3632916"/>
          </a:xfrm>
          <a:prstGeom prst="rect">
            <a:avLst/>
          </a:prstGeom>
        </p:spPr>
      </p:pic>
      <p:pic>
        <p:nvPicPr>
          <p:cNvPr id="5" name="Picture 4" descr="Solar spectrum and harvesting methods PV 1.png"/>
          <p:cNvPicPr>
            <a:picLocks noChangeAspect="1"/>
          </p:cNvPicPr>
          <p:nvPr/>
        </p:nvPicPr>
        <p:blipFill>
          <a:blip r:embed="rId8"/>
          <a:stretch>
            <a:fillRect/>
          </a:stretch>
        </p:blipFill>
        <p:spPr>
          <a:xfrm>
            <a:off x="0" y="3225084"/>
            <a:ext cx="4632577" cy="3632916"/>
          </a:xfrm>
          <a:prstGeom prst="rect">
            <a:avLst/>
          </a:prstGeom>
        </p:spPr>
      </p:pic>
      <p:pic>
        <p:nvPicPr>
          <p:cNvPr id="6" name="Picture 5" descr="Solar spectrum and harvesting methods PV 2.png"/>
          <p:cNvPicPr>
            <a:picLocks noChangeAspect="1"/>
          </p:cNvPicPr>
          <p:nvPr/>
        </p:nvPicPr>
        <p:blipFill>
          <a:blip r:embed="rId9"/>
          <a:stretch>
            <a:fillRect/>
          </a:stretch>
        </p:blipFill>
        <p:spPr>
          <a:xfrm>
            <a:off x="0" y="3225084"/>
            <a:ext cx="4632577" cy="3632916"/>
          </a:xfrm>
          <a:prstGeom prst="rect">
            <a:avLst/>
          </a:prstGeom>
        </p:spPr>
      </p:pic>
      <p:pic>
        <p:nvPicPr>
          <p:cNvPr id="7" name="Picture 6" descr="Solar spectrum and harvesting methods PV 3.png"/>
          <p:cNvPicPr>
            <a:picLocks noChangeAspect="1"/>
          </p:cNvPicPr>
          <p:nvPr/>
        </p:nvPicPr>
        <p:blipFill>
          <a:blip r:embed="rId10"/>
          <a:stretch>
            <a:fillRect/>
          </a:stretch>
        </p:blipFill>
        <p:spPr>
          <a:xfrm>
            <a:off x="0" y="3225084"/>
            <a:ext cx="4632577" cy="3632916"/>
          </a:xfrm>
          <a:prstGeom prst="rect">
            <a:avLst/>
          </a:prstGeom>
        </p:spPr>
      </p:pic>
      <p:sp>
        <p:nvSpPr>
          <p:cNvPr id="18" name="Content Placeholder 2"/>
          <p:cNvSpPr txBox="1">
            <a:spLocks/>
          </p:cNvSpPr>
          <p:nvPr/>
        </p:nvSpPr>
        <p:spPr>
          <a:xfrm>
            <a:off x="0" y="1569267"/>
            <a:ext cx="4038600" cy="27432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Absorption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dirty="0" err="1" smtClean="0"/>
              <a:t>Thermalization</a:t>
            </a:r>
            <a:endParaRPr lang="en-US" sz="27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Charge</a:t>
            </a:r>
            <a:r>
              <a:rPr kumimoji="0" lang="en-US" sz="2700" b="0" i="0" u="none" strike="noStrike" kern="1200" cap="none" spc="0" normalizeH="0" noProof="0" dirty="0" smtClean="0">
                <a:ln>
                  <a:noFill/>
                </a:ln>
                <a:solidFill>
                  <a:schemeClr val="tx1"/>
                </a:solidFill>
                <a:effectLst/>
                <a:uLnTx/>
                <a:uFillTx/>
                <a:latin typeface="+mn-lt"/>
                <a:ea typeface="+mn-ea"/>
                <a:cs typeface="+mn-cs"/>
              </a:rPr>
              <a:t> extraction</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29744" y="235426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3400" y="3369964"/>
            <a:ext cx="2826799" cy="189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2"/>
          <p:cNvSpPr txBox="1">
            <a:spLocks/>
          </p:cNvSpPr>
          <p:nvPr/>
        </p:nvSpPr>
        <p:spPr>
          <a:xfrm>
            <a:off x="4374401" y="3029919"/>
            <a:ext cx="932048" cy="553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err="1" smtClean="0"/>
              <a:t>SolFocus</a:t>
            </a:r>
            <a:endParaRPr lang="en-US" sz="1600" dirty="0"/>
          </a:p>
        </p:txBody>
      </p:sp>
      <p:pic>
        <p:nvPicPr>
          <p:cNvPr id="17"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78479" y="4883035"/>
            <a:ext cx="3400808" cy="247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ontent Placeholder 2"/>
          <p:cNvSpPr txBox="1">
            <a:spLocks/>
          </p:cNvSpPr>
          <p:nvPr/>
        </p:nvSpPr>
        <p:spPr>
          <a:xfrm>
            <a:off x="6939319" y="4606267"/>
            <a:ext cx="2209800" cy="553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600" dirty="0" err="1" smtClean="0"/>
              <a:t>NanoSolar</a:t>
            </a:r>
            <a:endParaRPr lang="en-US" sz="1600" dirty="0"/>
          </a:p>
        </p:txBody>
      </p:sp>
      <p:sp>
        <p:nvSpPr>
          <p:cNvPr id="20" name="Content Placeholder 2"/>
          <p:cNvSpPr txBox="1">
            <a:spLocks/>
          </p:cNvSpPr>
          <p:nvPr/>
        </p:nvSpPr>
        <p:spPr>
          <a:xfrm>
            <a:off x="6987813" y="2077492"/>
            <a:ext cx="2209800" cy="553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600" dirty="0" err="1" smtClean="0"/>
              <a:t>SunPower</a:t>
            </a:r>
            <a:endParaRPr lang="en-US" sz="1600" dirty="0"/>
          </a:p>
        </p:txBody>
      </p:sp>
      <p:sp>
        <p:nvSpPr>
          <p:cNvPr id="21" name="Content Placeholder 2"/>
          <p:cNvSpPr txBox="1">
            <a:spLocks/>
          </p:cNvSpPr>
          <p:nvPr/>
        </p:nvSpPr>
        <p:spPr>
          <a:xfrm>
            <a:off x="5179828" y="1288076"/>
            <a:ext cx="4038600" cy="802311"/>
          </a:xfrm>
          <a:prstGeom prst="rect">
            <a:avLst/>
          </a:prstGeom>
        </p:spPr>
        <p:txBody>
          <a:bodyPr vert="horz">
            <a:noAutofit/>
          </a:bodyPr>
          <a:lstStyle/>
          <a:p>
            <a:pPr marL="109728" marR="0" lvl="0" algn="l" defTabSz="914400" rtl="0" eaLnBrk="1" fontAlgn="auto" latinLnBrk="0" hangingPunct="1">
              <a:lnSpc>
                <a:spcPct val="100000"/>
              </a:lnSpc>
              <a:spcBef>
                <a:spcPts val="400"/>
              </a:spcBef>
              <a:spcAft>
                <a:spcPts val="0"/>
              </a:spcAft>
              <a:buClr>
                <a:schemeClr val="accent1"/>
              </a:buClr>
              <a:buSzPct val="68000"/>
              <a:tabLst/>
              <a:defRPr/>
            </a:pPr>
            <a:r>
              <a:rPr kumimoji="0" lang="en-US" sz="1900" b="0" i="0" u="none" strike="noStrike" kern="1200" cap="none" spc="0" normalizeH="0" baseline="0" noProof="0" dirty="0" smtClean="0">
                <a:ln>
                  <a:noFill/>
                </a:ln>
                <a:solidFill>
                  <a:schemeClr val="tx1"/>
                </a:solidFill>
                <a:effectLst/>
                <a:uLnTx/>
                <a:uFillTx/>
              </a:rPr>
              <a:t>Total</a:t>
            </a:r>
            <a:r>
              <a:rPr kumimoji="0" lang="en-US" sz="1900" b="0" i="0" u="none" strike="noStrike" kern="1200" cap="none" spc="0" normalizeH="0" noProof="0" dirty="0" smtClean="0">
                <a:ln>
                  <a:noFill/>
                </a:ln>
                <a:solidFill>
                  <a:schemeClr val="tx1"/>
                </a:solidFill>
                <a:effectLst/>
                <a:uLnTx/>
                <a:uFillTx/>
              </a:rPr>
              <a:t> ~12% of </a:t>
            </a:r>
            <a:r>
              <a:rPr kumimoji="0" lang="en-US" sz="1900" b="0" i="0" u="none" strike="noStrike" kern="1200" cap="none" spc="0" normalizeH="0" noProof="0" dirty="0" err="1" smtClean="0">
                <a:ln>
                  <a:noFill/>
                </a:ln>
                <a:solidFill>
                  <a:schemeClr val="tx1"/>
                </a:solidFill>
                <a:effectLst/>
                <a:uLnTx/>
                <a:uFillTx/>
              </a:rPr>
              <a:t>GWhr</a:t>
            </a:r>
            <a:r>
              <a:rPr kumimoji="0" lang="en-US" sz="1900" b="0" i="0" u="none" strike="noStrike" kern="1200" cap="none" spc="0" normalizeH="0" noProof="0" dirty="0" smtClean="0">
                <a:ln>
                  <a:noFill/>
                </a:ln>
                <a:solidFill>
                  <a:schemeClr val="tx1"/>
                </a:solidFill>
                <a:effectLst/>
                <a:uLnTx/>
                <a:uFillTx/>
              </a:rPr>
              <a:t>/</a:t>
            </a:r>
            <a:r>
              <a:rPr kumimoji="0" lang="en-US" sz="1900" b="0" i="0" u="none" strike="noStrike" kern="1200" cap="none" spc="0" normalizeH="0" noProof="0" dirty="0" err="1" smtClean="0">
                <a:ln>
                  <a:noFill/>
                </a:ln>
                <a:solidFill>
                  <a:schemeClr val="tx1"/>
                </a:solidFill>
                <a:effectLst/>
                <a:uLnTx/>
                <a:uFillTx/>
              </a:rPr>
              <a:t>yr</a:t>
            </a:r>
            <a:r>
              <a:rPr kumimoji="0" lang="en-US" sz="1900" b="0" i="0" u="none" strike="noStrike" kern="1200" cap="none" spc="0" normalizeH="0" noProof="0" dirty="0" smtClean="0">
                <a:ln>
                  <a:noFill/>
                </a:ln>
                <a:solidFill>
                  <a:schemeClr val="tx1"/>
                </a:solidFill>
                <a:effectLst/>
                <a:uLnTx/>
                <a:uFillTx/>
              </a:rPr>
              <a:t> in approved plants in PG&amp;E’s Renewable Portfolio </a:t>
            </a:r>
            <a:r>
              <a:rPr lang="en-US" sz="1900" dirty="0" smtClean="0"/>
              <a:t>From “Status </a:t>
            </a:r>
            <a:r>
              <a:rPr lang="en-US" sz="1900" dirty="0"/>
              <a:t>of RPS </a:t>
            </a:r>
            <a:r>
              <a:rPr lang="en-US" sz="1900" dirty="0" smtClean="0"/>
              <a:t>Projects”</a:t>
            </a:r>
            <a:endParaRPr lang="en-US" sz="1900" dirty="0"/>
          </a:p>
          <a:p>
            <a:pPr marL="109728" marR="0" lvl="0" algn="l" defTabSz="914400" rtl="0" eaLnBrk="1" fontAlgn="auto" latinLnBrk="0" hangingPunct="1">
              <a:lnSpc>
                <a:spcPct val="100000"/>
              </a:lnSpc>
              <a:spcBef>
                <a:spcPts val="400"/>
              </a:spcBef>
              <a:spcAft>
                <a:spcPts val="0"/>
              </a:spcAft>
              <a:buClr>
                <a:schemeClr val="accent1"/>
              </a:buClr>
              <a:buSzPct val="68000"/>
              <a:tabLst/>
              <a:defRPr/>
            </a:pPr>
            <a:endParaRPr kumimoji="0" lang="en-US" sz="19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374608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8">
                                            <p:txEl>
                                              <p:pRg st="2" end="2"/>
                                            </p:txEl>
                                          </p:spTgt>
                                        </p:tgtEl>
                                        <p:attrNameLst>
                                          <p:attrName>style.visibility</p:attrName>
                                        </p:attrNameLst>
                                      </p:cBhvr>
                                      <p:to>
                                        <p:strVal val="visible"/>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build="p"/>
      <p:bldP spid="15" grpId="0"/>
      <p:bldP spid="19" grpId="0"/>
      <p:bldP spid="20" grpId="0"/>
      <p:bldP spid="2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639" y="76200"/>
            <a:ext cx="8229600" cy="1143000"/>
          </a:xfrm>
        </p:spPr>
        <p:txBody>
          <a:bodyPr/>
          <a:lstStyle/>
          <a:p>
            <a:r>
              <a:rPr lang="en-US" dirty="0" smtClean="0"/>
              <a:t>Solar Thermal Conversion</a:t>
            </a:r>
            <a:endParaRPr lang="en-US" dirty="0"/>
          </a:p>
        </p:txBody>
      </p:sp>
      <p:pic>
        <p:nvPicPr>
          <p:cNvPr id="4" name="Picture 3" descr="Solar spectrum and harvesting methods PV 3.png"/>
          <p:cNvPicPr>
            <a:picLocks noChangeAspect="1"/>
          </p:cNvPicPr>
          <p:nvPr/>
        </p:nvPicPr>
        <p:blipFill>
          <a:blip r:embed="rId3"/>
          <a:stretch>
            <a:fillRect/>
          </a:stretch>
        </p:blipFill>
        <p:spPr>
          <a:xfrm>
            <a:off x="0" y="3225084"/>
            <a:ext cx="4632577" cy="3632916"/>
          </a:xfrm>
          <a:prstGeom prst="rect">
            <a:avLst/>
          </a:prstGeom>
        </p:spPr>
      </p:pic>
      <p:pic>
        <p:nvPicPr>
          <p:cNvPr id="5" name="Content Placeholder 4" descr="Solar spectrum and harvesting methods Thermal.png"/>
          <p:cNvPicPr>
            <a:picLocks noGrp="1" noChangeAspect="1"/>
          </p:cNvPicPr>
          <p:nvPr>
            <p:ph idx="1"/>
          </p:nvPr>
        </p:nvPicPr>
        <p:blipFill>
          <a:blip r:embed="rId4"/>
          <a:stretch>
            <a:fillRect/>
          </a:stretch>
        </p:blipFill>
        <p:spPr>
          <a:xfrm>
            <a:off x="0" y="3225084"/>
            <a:ext cx="4632577" cy="3632916"/>
          </a:xfrm>
        </p:spPr>
      </p:pic>
      <p:sp>
        <p:nvSpPr>
          <p:cNvPr id="7" name="Content Placeholder 2"/>
          <p:cNvSpPr txBox="1">
            <a:spLocks/>
          </p:cNvSpPr>
          <p:nvPr/>
        </p:nvSpPr>
        <p:spPr>
          <a:xfrm>
            <a:off x="0" y="1447800"/>
            <a:ext cx="4114800" cy="27432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Solar radiation as heat source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High</a:t>
            </a:r>
            <a:r>
              <a:rPr kumimoji="0" lang="en-US" sz="2700" b="0" i="0" u="none" strike="noStrike" kern="1200" cap="none" spc="0" normalizeH="0" noProof="0" dirty="0" smtClean="0">
                <a:ln>
                  <a:noFill/>
                </a:ln>
                <a:solidFill>
                  <a:schemeClr val="tx1"/>
                </a:solidFill>
                <a:effectLst/>
                <a:uLnTx/>
                <a:uFillTx/>
                <a:latin typeface="+mn-lt"/>
                <a:ea typeface="+mn-ea"/>
                <a:cs typeface="+mn-cs"/>
              </a:rPr>
              <a:t> energy photons down-converted</a:t>
            </a:r>
          </a:p>
        </p:txBody>
      </p:sp>
      <p:pic>
        <p:nvPicPr>
          <p:cNvPr id="9" name="Picture 8" descr="Heat Engine v2.png"/>
          <p:cNvPicPr>
            <a:picLocks noChangeAspect="1"/>
          </p:cNvPicPr>
          <p:nvPr/>
        </p:nvPicPr>
        <p:blipFill>
          <a:blip r:embed="rId5"/>
          <a:stretch>
            <a:fillRect/>
          </a:stretch>
        </p:blipFill>
        <p:spPr>
          <a:xfrm>
            <a:off x="5576409" y="2287369"/>
            <a:ext cx="1929875" cy="4114800"/>
          </a:xfrm>
          <a:prstGeom prst="rect">
            <a:avLst/>
          </a:prstGeom>
        </p:spPr>
      </p:pic>
      <p:sp>
        <p:nvSpPr>
          <p:cNvPr id="6" name="Rectangle 5"/>
          <p:cNvSpPr/>
          <p:nvPr/>
        </p:nvSpPr>
        <p:spPr>
          <a:xfrm>
            <a:off x="5196257" y="2122392"/>
            <a:ext cx="2362200" cy="4542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pic>
        <p:nvPicPr>
          <p:cNvPr id="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335" y="2122393"/>
            <a:ext cx="2688609" cy="205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2"/>
          <p:cNvSpPr txBox="1">
            <a:spLocks/>
          </p:cNvSpPr>
          <p:nvPr/>
        </p:nvSpPr>
        <p:spPr>
          <a:xfrm>
            <a:off x="4211335" y="1828800"/>
            <a:ext cx="2209800" cy="553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err="1" smtClean="0"/>
              <a:t>eSolar</a:t>
            </a:r>
            <a:endParaRPr lang="en-US" sz="1600" dirty="0"/>
          </a:p>
        </p:txBody>
      </p:sp>
      <p:pic>
        <p:nvPicPr>
          <p:cNvPr id="1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492" y="2874238"/>
            <a:ext cx="3115931" cy="222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ontent Placeholder 2"/>
          <p:cNvSpPr txBox="1">
            <a:spLocks/>
          </p:cNvSpPr>
          <p:nvPr/>
        </p:nvSpPr>
        <p:spPr>
          <a:xfrm>
            <a:off x="6964680" y="2593614"/>
            <a:ext cx="2209800" cy="553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600" dirty="0" err="1" smtClean="0"/>
              <a:t>Stirling</a:t>
            </a:r>
            <a:r>
              <a:rPr lang="en-US" sz="1600" dirty="0" smtClean="0"/>
              <a:t> Energy Systems</a:t>
            </a:r>
            <a:endParaRPr lang="en-US" sz="1600" dirty="0"/>
          </a:p>
        </p:txBody>
      </p:sp>
      <p:pic>
        <p:nvPicPr>
          <p:cNvPr id="18"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6762" y="4621537"/>
            <a:ext cx="2799522" cy="204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ontent Placeholder 2"/>
          <p:cNvSpPr txBox="1">
            <a:spLocks/>
          </p:cNvSpPr>
          <p:nvPr/>
        </p:nvSpPr>
        <p:spPr>
          <a:xfrm>
            <a:off x="4696823" y="4344769"/>
            <a:ext cx="2209800" cy="553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t>SCHOTT Solar</a:t>
            </a:r>
            <a:endParaRPr lang="en-US" sz="1600" dirty="0"/>
          </a:p>
        </p:txBody>
      </p:sp>
      <p:sp>
        <p:nvSpPr>
          <p:cNvPr id="21" name="Content Placeholder 2"/>
          <p:cNvSpPr txBox="1">
            <a:spLocks/>
          </p:cNvSpPr>
          <p:nvPr/>
        </p:nvSpPr>
        <p:spPr>
          <a:xfrm>
            <a:off x="5130657" y="1198924"/>
            <a:ext cx="4038600" cy="655320"/>
          </a:xfrm>
          <a:prstGeom prst="rect">
            <a:avLst/>
          </a:prstGeom>
        </p:spPr>
        <p:txBody>
          <a:bodyPr vert="horz">
            <a:normAutofit fontScale="70000" lnSpcReduction="20000"/>
          </a:bodyPr>
          <a:lstStyle/>
          <a:p>
            <a:pPr marL="109728" marR="0" lvl="0" algn="l" defTabSz="914400" rtl="0" eaLnBrk="1" fontAlgn="auto" latinLnBrk="0" hangingPunct="1">
              <a:lnSpc>
                <a:spcPct val="100000"/>
              </a:lnSpc>
              <a:spcBef>
                <a:spcPts val="400"/>
              </a:spcBef>
              <a:spcAft>
                <a:spcPts val="0"/>
              </a:spcAft>
              <a:buClr>
                <a:schemeClr val="accent1"/>
              </a:buClr>
              <a:buSzPct val="68000"/>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Total</a:t>
            </a:r>
            <a:r>
              <a:rPr kumimoji="0" lang="en-US" sz="2700" b="0" i="0" u="none" strike="noStrike" kern="1200" cap="none" spc="0" normalizeH="0" noProof="0" dirty="0" smtClean="0">
                <a:ln>
                  <a:noFill/>
                </a:ln>
                <a:solidFill>
                  <a:schemeClr val="tx1"/>
                </a:solidFill>
                <a:effectLst/>
                <a:uLnTx/>
                <a:uFillTx/>
                <a:latin typeface="+mn-lt"/>
                <a:ea typeface="+mn-ea"/>
                <a:cs typeface="+mn-cs"/>
              </a:rPr>
              <a:t> ~34% of </a:t>
            </a:r>
            <a:r>
              <a:rPr kumimoji="0" lang="en-US" sz="2700" b="0" i="0" u="none" strike="noStrike" kern="1200" cap="none" spc="0" normalizeH="0" noProof="0" dirty="0" err="1" smtClean="0">
                <a:ln>
                  <a:noFill/>
                </a:ln>
                <a:solidFill>
                  <a:schemeClr val="tx1"/>
                </a:solidFill>
                <a:effectLst/>
                <a:uLnTx/>
                <a:uFillTx/>
                <a:latin typeface="+mn-lt"/>
                <a:ea typeface="+mn-ea"/>
                <a:cs typeface="+mn-cs"/>
              </a:rPr>
              <a:t>GWhr</a:t>
            </a:r>
            <a:r>
              <a:rPr kumimoji="0" lang="en-US" sz="2700" b="0" i="0" u="none" strike="noStrike" kern="1200" cap="none" spc="0" normalizeH="0" noProof="0" dirty="0" smtClean="0">
                <a:ln>
                  <a:noFill/>
                </a:ln>
                <a:solidFill>
                  <a:schemeClr val="tx1"/>
                </a:solidFill>
                <a:effectLst/>
                <a:uLnTx/>
                <a:uFillTx/>
                <a:latin typeface="+mn-lt"/>
                <a:ea typeface="+mn-ea"/>
                <a:cs typeface="+mn-cs"/>
              </a:rPr>
              <a:t>/</a:t>
            </a:r>
            <a:r>
              <a:rPr kumimoji="0" lang="en-US" sz="2700" b="0" i="0" u="none" strike="noStrike" kern="1200" cap="none" spc="0" normalizeH="0" noProof="0" dirty="0" err="1" smtClean="0">
                <a:ln>
                  <a:noFill/>
                </a:ln>
                <a:solidFill>
                  <a:schemeClr val="tx1"/>
                </a:solidFill>
                <a:effectLst/>
                <a:uLnTx/>
                <a:uFillTx/>
                <a:latin typeface="+mn-lt"/>
                <a:ea typeface="+mn-ea"/>
                <a:cs typeface="+mn-cs"/>
              </a:rPr>
              <a:t>yr</a:t>
            </a:r>
            <a:r>
              <a:rPr kumimoji="0" lang="en-US" sz="2700" b="0" i="0" u="none" strike="noStrike" kern="1200" cap="none" spc="0" normalizeH="0" noProof="0" dirty="0" smtClean="0">
                <a:ln>
                  <a:noFill/>
                </a:ln>
                <a:solidFill>
                  <a:schemeClr val="tx1"/>
                </a:solidFill>
                <a:effectLst/>
                <a:uLnTx/>
                <a:uFillTx/>
                <a:latin typeface="+mn-lt"/>
                <a:ea typeface="+mn-ea"/>
                <a:cs typeface="+mn-cs"/>
              </a:rPr>
              <a:t> in approved plants in PG&amp;E’s Renewable Portfolio</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1569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animBg="1"/>
      <p:bldP spid="15" grpId="0"/>
      <p:bldP spid="17" grpId="0"/>
      <p:bldP spid="19" grpId="0"/>
      <p:bldP spid="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ChangeArrowheads="1"/>
          </p:cNvSpPr>
          <p:nvPr>
            <p:ph type="title" idx="4294967295"/>
          </p:nvPr>
        </p:nvSpPr>
        <p:spPr/>
        <p:txBody>
          <a:bodyPr/>
          <a:lstStyle/>
          <a:p>
            <a:r>
              <a:rPr lang="en-US" altLang="zh-TW" dirty="0" smtClean="0">
                <a:ea typeface="新細明體" charset="-120"/>
              </a:rPr>
              <a:t>Combined </a:t>
            </a:r>
            <a:r>
              <a:rPr lang="en-US" altLang="zh-TW" dirty="0">
                <a:ea typeface="新細明體" charset="-120"/>
              </a:rPr>
              <a:t>Cycles</a:t>
            </a:r>
          </a:p>
        </p:txBody>
      </p:sp>
      <p:pic>
        <p:nvPicPr>
          <p:cNvPr id="166093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227294"/>
            <a:ext cx="2078182" cy="136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093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344706"/>
            <a:ext cx="2078182" cy="155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0933" name="Picture 6" descr="Combined Cycle energy diagram 3"/>
          <p:cNvPicPr>
            <a:picLocks noChangeAspect="1" noChangeArrowheads="1"/>
          </p:cNvPicPr>
          <p:nvPr/>
        </p:nvPicPr>
        <p:blipFill>
          <a:blip r:embed="rId5">
            <a:extLst>
              <a:ext uri="{28A0092B-C50C-407E-A947-70E740481C1C}">
                <a14:useLocalDpi xmlns:a14="http://schemas.microsoft.com/office/drawing/2010/main" val="0"/>
              </a:ext>
            </a:extLst>
          </a:blip>
          <a:srcRect t="25783" r="83749" b="44136"/>
          <a:stretch>
            <a:fillRect/>
          </a:stretch>
        </p:blipFill>
        <p:spPr bwMode="auto">
          <a:xfrm>
            <a:off x="554182" y="1210235"/>
            <a:ext cx="1479262" cy="15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0935" name="AutoShape 8"/>
          <p:cNvSpPr>
            <a:spLocks noChangeArrowheads="1"/>
          </p:cNvSpPr>
          <p:nvPr/>
        </p:nvSpPr>
        <p:spPr bwMode="auto">
          <a:xfrm>
            <a:off x="2033444" y="1617703"/>
            <a:ext cx="1122218" cy="775307"/>
          </a:xfrm>
          <a:prstGeom prst="rightArrow">
            <a:avLst>
              <a:gd name="adj1" fmla="val 50000"/>
              <a:gd name="adj2" fmla="val 70370"/>
            </a:avLst>
          </a:prstGeom>
          <a:gradFill rotWithShape="1">
            <a:gsLst>
              <a:gs pos="0">
                <a:srgbClr val="FFFF00"/>
              </a:gs>
              <a:gs pos="100000">
                <a:srgbClr val="AA0000"/>
              </a:gs>
            </a:gsLst>
            <a:lin ang="0" scaled="1"/>
          </a:gradFill>
          <a:ln w="9525">
            <a:solidFill>
              <a:schemeClr val="tx1"/>
            </a:solidFill>
            <a:miter lim="800000"/>
            <a:headEnd/>
            <a:tailEnd/>
          </a:ln>
        </p:spPr>
        <p:txBody>
          <a:bodyPr wrap="none" lIns="82058" tIns="41029" rIns="82058" bIns="41029" anchor="ctr"/>
          <a:lstStyle/>
          <a:p>
            <a:endParaRPr lang="en-US" b="1">
              <a:latin typeface="Arial" charset="0"/>
              <a:ea typeface="ＭＳ Ｐゴシック" charset="-128"/>
            </a:endParaRPr>
          </a:p>
        </p:txBody>
      </p:sp>
      <p:sp>
        <p:nvSpPr>
          <p:cNvPr id="1660936" name="AutoShape 9"/>
          <p:cNvSpPr>
            <a:spLocks noChangeArrowheads="1"/>
          </p:cNvSpPr>
          <p:nvPr/>
        </p:nvSpPr>
        <p:spPr bwMode="auto">
          <a:xfrm rot="5400000">
            <a:off x="3405060" y="2892646"/>
            <a:ext cx="1277471" cy="467591"/>
          </a:xfrm>
          <a:prstGeom prst="rightArrow">
            <a:avLst>
              <a:gd name="adj1" fmla="val 50000"/>
              <a:gd name="adj2" fmla="val 70370"/>
            </a:avLst>
          </a:prstGeom>
          <a:gradFill rotWithShape="1">
            <a:gsLst>
              <a:gs pos="0">
                <a:srgbClr val="FFFF00"/>
              </a:gs>
              <a:gs pos="100000">
                <a:srgbClr val="AA0000"/>
              </a:gs>
            </a:gsLst>
            <a:lin ang="0" scaled="1"/>
          </a:gradFill>
          <a:ln w="9525">
            <a:solidFill>
              <a:schemeClr val="tx1"/>
            </a:solidFill>
            <a:miter lim="800000"/>
            <a:headEnd/>
            <a:tailEnd/>
          </a:ln>
        </p:spPr>
        <p:txBody>
          <a:bodyPr wrap="none" lIns="82058" tIns="41029" rIns="82058" bIns="41029" anchor="ctr"/>
          <a:lstStyle/>
          <a:p>
            <a:endParaRPr lang="en-US" b="1">
              <a:latin typeface="Arial" charset="0"/>
              <a:ea typeface="ＭＳ Ｐゴシック" charset="-128"/>
            </a:endParaRPr>
          </a:p>
        </p:txBody>
      </p:sp>
      <p:sp>
        <p:nvSpPr>
          <p:cNvPr id="1660937" name="AutoShape 10"/>
          <p:cNvSpPr>
            <a:spLocks noChangeArrowheads="1"/>
          </p:cNvSpPr>
          <p:nvPr/>
        </p:nvSpPr>
        <p:spPr bwMode="auto">
          <a:xfrm>
            <a:off x="5403273" y="1815353"/>
            <a:ext cx="1089603" cy="331975"/>
          </a:xfrm>
          <a:prstGeom prst="rightArrow">
            <a:avLst>
              <a:gd name="adj1" fmla="val 50000"/>
              <a:gd name="adj2" fmla="val 79641"/>
            </a:avLst>
          </a:prstGeom>
          <a:gradFill rotWithShape="1">
            <a:gsLst>
              <a:gs pos="0">
                <a:srgbClr val="6699FF"/>
              </a:gs>
              <a:gs pos="100000">
                <a:schemeClr val="accent2"/>
              </a:gs>
            </a:gsLst>
            <a:lin ang="0" scaled="1"/>
          </a:gradFill>
          <a:ln w="9525">
            <a:solidFill>
              <a:schemeClr val="tx1"/>
            </a:solidFill>
            <a:miter lim="800000"/>
            <a:headEnd/>
            <a:tailEnd/>
          </a:ln>
        </p:spPr>
        <p:txBody>
          <a:bodyPr wrap="none" lIns="82058" tIns="41029" rIns="82058" bIns="41029" anchor="ctr"/>
          <a:lstStyle/>
          <a:p>
            <a:endParaRPr lang="en-US" b="1">
              <a:latin typeface="Arial" charset="0"/>
              <a:ea typeface="ＭＳ Ｐゴシック" charset="-128"/>
            </a:endParaRPr>
          </a:p>
        </p:txBody>
      </p:sp>
      <p:sp>
        <p:nvSpPr>
          <p:cNvPr id="1660938" name="AutoShape 11"/>
          <p:cNvSpPr>
            <a:spLocks noChangeArrowheads="1"/>
          </p:cNvSpPr>
          <p:nvPr/>
        </p:nvSpPr>
        <p:spPr bwMode="auto">
          <a:xfrm>
            <a:off x="5352762" y="3765176"/>
            <a:ext cx="1089602" cy="331975"/>
          </a:xfrm>
          <a:prstGeom prst="rightArrow">
            <a:avLst>
              <a:gd name="adj1" fmla="val 50000"/>
              <a:gd name="adj2" fmla="val 79641"/>
            </a:avLst>
          </a:prstGeom>
          <a:gradFill rotWithShape="1">
            <a:gsLst>
              <a:gs pos="0">
                <a:srgbClr val="6699FF"/>
              </a:gs>
              <a:gs pos="100000">
                <a:schemeClr val="accent2"/>
              </a:gs>
            </a:gsLst>
            <a:lin ang="0" scaled="1"/>
          </a:gradFill>
          <a:ln w="9525">
            <a:solidFill>
              <a:schemeClr val="tx1"/>
            </a:solidFill>
            <a:miter lim="800000"/>
            <a:headEnd/>
            <a:tailEnd/>
          </a:ln>
        </p:spPr>
        <p:txBody>
          <a:bodyPr wrap="none" lIns="82058" tIns="41029" rIns="82058" bIns="41029" anchor="ctr"/>
          <a:lstStyle/>
          <a:p>
            <a:endParaRPr lang="en-US" b="1">
              <a:latin typeface="Arial" charset="0"/>
              <a:ea typeface="ＭＳ Ｐゴシック" charset="-128"/>
            </a:endParaRPr>
          </a:p>
        </p:txBody>
      </p:sp>
      <p:sp>
        <p:nvSpPr>
          <p:cNvPr id="1660939" name="Text Box 12"/>
          <p:cNvSpPr txBox="1">
            <a:spLocks noChangeArrowheads="1"/>
          </p:cNvSpPr>
          <p:nvPr/>
        </p:nvSpPr>
        <p:spPr bwMode="auto">
          <a:xfrm>
            <a:off x="5334000" y="1411942"/>
            <a:ext cx="2384275" cy="3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1019175">
              <a:defRPr>
                <a:solidFill>
                  <a:schemeClr val="tx1"/>
                </a:solidFill>
                <a:latin typeface="Arial" charset="0"/>
              </a:defRPr>
            </a:lvl1pPr>
            <a:lvl2pPr marL="37931725" indent="-37474525" defTabSz="10191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altLang="zh-TW" b="1">
                <a:ea typeface="新細明體" charset="-120"/>
              </a:rPr>
              <a:t>photo-electricity out</a:t>
            </a:r>
          </a:p>
        </p:txBody>
      </p:sp>
      <p:sp>
        <p:nvSpPr>
          <p:cNvPr id="1660940" name="Text Box 13"/>
          <p:cNvSpPr txBox="1">
            <a:spLocks noChangeArrowheads="1"/>
          </p:cNvSpPr>
          <p:nvPr/>
        </p:nvSpPr>
        <p:spPr bwMode="auto">
          <a:xfrm>
            <a:off x="5264727" y="3361765"/>
            <a:ext cx="2525339" cy="3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1019175">
              <a:defRPr>
                <a:solidFill>
                  <a:schemeClr val="tx1"/>
                </a:solidFill>
                <a:latin typeface="Arial" charset="0"/>
              </a:defRPr>
            </a:lvl1pPr>
            <a:lvl2pPr marL="37931725" indent="-37474525" defTabSz="10191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altLang="zh-TW" b="1">
                <a:ea typeface="新細明體" charset="-120"/>
              </a:rPr>
              <a:t>thermo-electricity out</a:t>
            </a:r>
          </a:p>
        </p:txBody>
      </p:sp>
      <p:sp>
        <p:nvSpPr>
          <p:cNvPr id="1660941" name="Text Box 14"/>
          <p:cNvSpPr txBox="1">
            <a:spLocks noChangeArrowheads="1"/>
          </p:cNvSpPr>
          <p:nvPr/>
        </p:nvSpPr>
        <p:spPr bwMode="auto">
          <a:xfrm>
            <a:off x="4225636" y="2863104"/>
            <a:ext cx="1569821" cy="3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1019175">
              <a:defRPr>
                <a:solidFill>
                  <a:schemeClr val="tx1"/>
                </a:solidFill>
                <a:latin typeface="Arial" charset="0"/>
              </a:defRPr>
            </a:lvl1pPr>
            <a:lvl2pPr marL="37931725" indent="-37474525" defTabSz="10191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altLang="zh-TW" b="1" i="1">
                <a:solidFill>
                  <a:srgbClr val="B40000"/>
                </a:solidFill>
                <a:latin typeface="Arial Black" pitchFamily="34" charset="0"/>
                <a:ea typeface="新細明體" charset="-120"/>
              </a:rPr>
              <a:t>waste heat</a:t>
            </a:r>
          </a:p>
        </p:txBody>
      </p:sp>
      <p:sp>
        <p:nvSpPr>
          <p:cNvPr id="15" name="Content Placeholder 2"/>
          <p:cNvSpPr txBox="1">
            <a:spLocks/>
          </p:cNvSpPr>
          <p:nvPr/>
        </p:nvSpPr>
        <p:spPr>
          <a:xfrm>
            <a:off x="76200" y="5486400"/>
            <a:ext cx="8742795" cy="11430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Backing thermal cycle </a:t>
            </a:r>
            <a:r>
              <a:rPr lang="en-US" sz="2700" dirty="0" smtClean="0"/>
              <a:t>captures waste heat of </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high-temperature</a:t>
            </a:r>
            <a:r>
              <a:rPr kumimoji="0" lang="en-US" sz="2700" b="0" i="0" u="none" strike="noStrike" kern="1200" cap="none" spc="0" normalizeH="0" noProof="0" dirty="0" smtClean="0">
                <a:ln>
                  <a:noFill/>
                </a:ln>
                <a:solidFill>
                  <a:schemeClr val="tx1"/>
                </a:solidFill>
                <a:effectLst/>
                <a:uLnTx/>
                <a:uFillTx/>
                <a:latin typeface="+mn-lt"/>
                <a:ea typeface="+mn-ea"/>
                <a:cs typeface="+mn-cs"/>
              </a:rPr>
              <a:t> photovoltaic</a:t>
            </a: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8128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77364" y="1211688"/>
            <a:ext cx="5184268" cy="4038599"/>
            <a:chOff x="228600" y="1676400"/>
            <a:chExt cx="5015518" cy="4038600"/>
          </a:xfrm>
        </p:grpSpPr>
        <p:pic>
          <p:nvPicPr>
            <p:cNvPr id="5" name="Picture 4" descr="PV S-Q boltzmann illustrator with gaas.png"/>
            <p:cNvPicPr>
              <a:picLocks noChangeAspect="1"/>
            </p:cNvPicPr>
            <p:nvPr/>
          </p:nvPicPr>
          <p:blipFill>
            <a:blip r:embed="rId2"/>
            <a:stretch>
              <a:fillRect/>
            </a:stretch>
          </p:blipFill>
          <p:spPr>
            <a:xfrm>
              <a:off x="228600" y="1676400"/>
              <a:ext cx="5015518" cy="4038600"/>
            </a:xfrm>
            <a:prstGeom prst="rect">
              <a:avLst/>
            </a:prstGeom>
          </p:spPr>
        </p:pic>
        <p:sp>
          <p:nvSpPr>
            <p:cNvPr id="7" name="Rectangle 6"/>
            <p:cNvSpPr/>
            <p:nvPr/>
          </p:nvSpPr>
          <p:spPr>
            <a:xfrm>
              <a:off x="762000" y="1676400"/>
              <a:ext cx="434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dirty="0" err="1" smtClean="0"/>
              <a:t>Photovoltaics</a:t>
            </a:r>
            <a:r>
              <a:rPr lang="en-US" dirty="0" smtClean="0"/>
              <a:t> and Temperature</a:t>
            </a:r>
            <a:endParaRPr lang="en-US" dirty="0"/>
          </a:p>
        </p:txBody>
      </p:sp>
      <p:pic>
        <p:nvPicPr>
          <p:cNvPr id="6" name="Picture 5" descr="PV cell description 3.png"/>
          <p:cNvPicPr>
            <a:picLocks noChangeAspect="1"/>
          </p:cNvPicPr>
          <p:nvPr/>
        </p:nvPicPr>
        <p:blipFill>
          <a:blip r:embed="rId3"/>
          <a:stretch>
            <a:fillRect/>
          </a:stretch>
        </p:blipFill>
        <p:spPr>
          <a:xfrm>
            <a:off x="3163779" y="5416119"/>
            <a:ext cx="2819400" cy="1427929"/>
          </a:xfrm>
          <a:prstGeom prst="rect">
            <a:avLst/>
          </a:prstGeom>
        </p:spPr>
      </p:pic>
      <p:sp>
        <p:nvSpPr>
          <p:cNvPr id="9" name="Content Placeholder 8"/>
          <p:cNvSpPr>
            <a:spLocks noGrp="1"/>
          </p:cNvSpPr>
          <p:nvPr>
            <p:ph idx="1"/>
          </p:nvPr>
        </p:nvSpPr>
        <p:spPr>
          <a:xfrm>
            <a:off x="457200" y="6080444"/>
            <a:ext cx="8229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58538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021" y="1219200"/>
            <a:ext cx="3322134"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Thermionic Emission</a:t>
            </a:r>
            <a:endParaRPr lang="en-US" dirty="0"/>
          </a:p>
        </p:txBody>
      </p:sp>
      <p:sp>
        <p:nvSpPr>
          <p:cNvPr id="4" name="Rectangle 3"/>
          <p:cNvSpPr/>
          <p:nvPr/>
        </p:nvSpPr>
        <p:spPr>
          <a:xfrm>
            <a:off x="12878" y="5662796"/>
            <a:ext cx="6845121" cy="1200329"/>
          </a:xfrm>
          <a:prstGeom prst="rect">
            <a:avLst/>
          </a:prstGeom>
        </p:spPr>
        <p:txBody>
          <a:bodyPr wrap="square">
            <a:spAutoFit/>
          </a:bodyPr>
          <a:lstStyle/>
          <a:p>
            <a:r>
              <a:rPr lang="en-US" dirty="0" smtClean="0"/>
              <a:t>Images from:</a:t>
            </a:r>
          </a:p>
          <a:p>
            <a:r>
              <a:rPr lang="en-US" dirty="0"/>
              <a:t> </a:t>
            </a:r>
            <a:r>
              <a:rPr lang="en-US" dirty="0" smtClean="0"/>
              <a:t>- http://en.wikipedia.org/wiki/Thermionic_emission</a:t>
            </a:r>
          </a:p>
          <a:p>
            <a:r>
              <a:rPr lang="en-US" dirty="0" smtClean="0"/>
              <a:t> - eaps4.iap.tuwien.ac.at/~</a:t>
            </a:r>
            <a:r>
              <a:rPr lang="en-US" dirty="0" err="1" smtClean="0"/>
              <a:t>werner</a:t>
            </a:r>
            <a:r>
              <a:rPr lang="en-US" dirty="0" smtClean="0"/>
              <a:t>/qes_tut_exp.html</a:t>
            </a:r>
          </a:p>
          <a:p>
            <a:r>
              <a:rPr lang="en-US" dirty="0"/>
              <a:t> </a:t>
            </a:r>
            <a:r>
              <a:rPr lang="en-US" dirty="0" smtClean="0"/>
              <a:t>- computershopper.com/feature/how-it-works-</a:t>
            </a:r>
            <a:r>
              <a:rPr lang="en-US" dirty="0" err="1" smtClean="0"/>
              <a:t>crt</a:t>
            </a:r>
            <a:r>
              <a:rPr lang="en-US" dirty="0" smtClean="0"/>
              <a:t>-monitor</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5511621" cy="22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848925" y="3850559"/>
            <a:ext cx="1708905" cy="1593296"/>
          </a:xfrm>
        </p:spPr>
      </p:pic>
      <p:cxnSp>
        <p:nvCxnSpPr>
          <p:cNvPr id="11" name="Curved Connector 10"/>
          <p:cNvCxnSpPr/>
          <p:nvPr/>
        </p:nvCxnSpPr>
        <p:spPr>
          <a:xfrm rot="16200000" flipV="1">
            <a:off x="1045264" y="3102664"/>
            <a:ext cx="1567076" cy="91439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335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3309</TotalTime>
  <Words>908</Words>
  <Application>Microsoft Office PowerPoint</Application>
  <PresentationFormat>On-screen Show (4:3)</PresentationFormat>
  <Paragraphs>181</Paragraphs>
  <Slides>24</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Bitmap Image</vt:lpstr>
      <vt:lpstr>Photon-Enhanced Thermionic Emission A New Approach to Solar Energy Harvesting</vt:lpstr>
      <vt:lpstr>Outline</vt:lpstr>
      <vt:lpstr>Total Energy Resources</vt:lpstr>
      <vt:lpstr>Land Requirements</vt:lpstr>
      <vt:lpstr>Photovoltaic Cells: Quantum Based Conversion</vt:lpstr>
      <vt:lpstr>Solar Thermal Conversion</vt:lpstr>
      <vt:lpstr>Combined Cycles</vt:lpstr>
      <vt:lpstr>Photovoltaics and Temperature</vt:lpstr>
      <vt:lpstr> Thermionic Emission</vt:lpstr>
      <vt:lpstr> Thermionic Emission</vt:lpstr>
      <vt:lpstr>Thermionic Energy Converters  for Space Applications (1956 - 1989)</vt:lpstr>
      <vt:lpstr> Thermionic Emission</vt:lpstr>
      <vt:lpstr>Photon Enhanced  Thermionic Emission</vt:lpstr>
      <vt:lpstr>Photon Enhanced  Thermionic Emission</vt:lpstr>
      <vt:lpstr>Theoretical efficiency of a parallel plate PETE device</vt:lpstr>
      <vt:lpstr>Theoretical tandem cycle efficiency</vt:lpstr>
      <vt:lpstr>Proof of Principle from [Cs]GaN</vt:lpstr>
      <vt:lpstr>Experimental Apparatus </vt:lpstr>
      <vt:lpstr>Photoemission</vt:lpstr>
      <vt:lpstr>PowerPoint Presentation</vt:lpstr>
      <vt:lpstr>PowerPoint Presentation</vt:lpstr>
      <vt:lpstr>Evidence for PETE</vt:lpstr>
      <vt:lpstr>Acknowledgements</vt:lpstr>
      <vt:lpstr>Thanks!</vt:lpstr>
    </vt:vector>
  </TitlesOfParts>
  <Company>Case Western Reserve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Photon-Enhanced Thermionic Emission A New Approach to Solar Energy Harvesting</dc:title>
  <dc:creator>Jared</dc:creator>
  <cp:lastModifiedBy>Jared</cp:lastModifiedBy>
  <cp:revision>118</cp:revision>
  <dcterms:created xsi:type="dcterms:W3CDTF">2010-09-06T10:12:14Z</dcterms:created>
  <dcterms:modified xsi:type="dcterms:W3CDTF">2010-10-20T00:26:53Z</dcterms:modified>
</cp:coreProperties>
</file>