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44" autoAdjust="0"/>
  </p:normalViewPr>
  <p:slideViewPr>
    <p:cSldViewPr>
      <p:cViewPr varScale="1">
        <p:scale>
          <a:sx n="98" d="100"/>
          <a:sy n="98" d="100"/>
        </p:scale>
        <p:origin x="-136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55425B-1592-4E4C-BC42-7706566D8125}" type="datetimeFigureOut">
              <a:rPr lang="en-US" smtClean="0"/>
              <a:pPr/>
              <a:t>9/30/2009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16A719-72F4-4259-8A58-4729BFCB524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Diffractio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en.wikipedia.org/wiki/Amplitud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Energies/wavelengths.  EM spectrum.</a:t>
            </a:r>
            <a:endParaRPr lang="en-US" dirty="0"/>
          </a:p>
        </p:txBody>
      </p:sp>
      <p:sp>
        <p:nvSpPr>
          <p:cNvPr id="4" name="Slide Number Placeholder 3"/>
          <p:cNvSpPr>
            <a:spLocks noGrp="1"/>
          </p:cNvSpPr>
          <p:nvPr>
            <p:ph type="sldNum" sz="quarter" idx="10"/>
          </p:nvPr>
        </p:nvSpPr>
        <p:spPr/>
        <p:txBody>
          <a:bodyPr/>
          <a:lstStyle/>
          <a:p>
            <a:fld id="{DD16A719-72F4-4259-8A58-4729BFCB5247}"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Right</a:t>
            </a:r>
            <a:r>
              <a:rPr lang="en-US" baseline="0" dirty="0" smtClean="0"/>
              <a:t> balance btw fast and small for domain wall motion, etc.</a:t>
            </a:r>
            <a:endParaRPr lang="en-US" dirty="0"/>
          </a:p>
        </p:txBody>
      </p:sp>
      <p:sp>
        <p:nvSpPr>
          <p:cNvPr id="4" name="Slide Number Placeholder 3"/>
          <p:cNvSpPr>
            <a:spLocks noGrp="1"/>
          </p:cNvSpPr>
          <p:nvPr>
            <p:ph type="sldNum" sz="quarter" idx="10"/>
          </p:nvPr>
        </p:nvSpPr>
        <p:spPr/>
        <p:txBody>
          <a:bodyPr/>
          <a:lstStyle/>
          <a:p>
            <a:fld id="{DD16A719-72F4-4259-8A58-4729BFCB5247}"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TUNABILITY! Soft X-rays have a photon energy of 100-1000 </a:t>
            </a:r>
            <a:r>
              <a:rPr lang="en-US" dirty="0" err="1" smtClean="0"/>
              <a:t>eV</a:t>
            </a:r>
            <a:r>
              <a:rPr lang="en-US" dirty="0" smtClean="0"/>
              <a:t>, or wavelength of 1-10nm</a:t>
            </a:r>
          </a:p>
          <a:p>
            <a:r>
              <a:rPr lang="en-US" dirty="0" smtClean="0"/>
              <a:t>Turn photon energy to prominent resonance in absorption spectrum, like the L3 or L2 edges in transition</a:t>
            </a:r>
            <a:r>
              <a:rPr lang="en-US" baseline="0" dirty="0" smtClean="0"/>
              <a:t> metals etc. </a:t>
            </a:r>
            <a:r>
              <a:rPr lang="en-US" dirty="0" smtClean="0"/>
              <a:t>The photon energy is well matched to the inner-shell electron binding energy in low-Z elements. This provides very good </a:t>
            </a:r>
            <a:r>
              <a:rPr lang="en-US" b="1" dirty="0" smtClean="0"/>
              <a:t>intrinsic contrast between organic material and water.</a:t>
            </a:r>
            <a:endParaRPr lang="en-US" baseline="0" dirty="0" smtClean="0"/>
          </a:p>
          <a:p>
            <a:r>
              <a:rPr lang="en-US" dirty="0" smtClean="0"/>
              <a:t>Between the Carbon and Oxygen absorption edges at 284 and 543 </a:t>
            </a:r>
            <a:r>
              <a:rPr lang="en-US" dirty="0" err="1" smtClean="0"/>
              <a:t>eV</a:t>
            </a:r>
            <a:r>
              <a:rPr lang="en-US" dirty="0" smtClean="0"/>
              <a:t>, X-rays provide very good contrast between protein and water and therefore for organic materials in their natural environment</a:t>
            </a:r>
            <a:endParaRPr lang="en-US" dirty="0"/>
          </a:p>
        </p:txBody>
      </p:sp>
      <p:sp>
        <p:nvSpPr>
          <p:cNvPr id="4" name="Slide Number Placeholder 3"/>
          <p:cNvSpPr>
            <a:spLocks noGrp="1"/>
          </p:cNvSpPr>
          <p:nvPr>
            <p:ph type="sldNum" sz="quarter" idx="10"/>
          </p:nvPr>
        </p:nvSpPr>
        <p:spPr/>
        <p:txBody>
          <a:bodyPr/>
          <a:lstStyle/>
          <a:p>
            <a:fld id="{DD16A719-72F4-4259-8A58-4729BFCB524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XMCD, one measures the difference in absorption spectra with left and right</a:t>
            </a:r>
            <a:r>
              <a:rPr lang="en-US" baseline="0" dirty="0" smtClean="0"/>
              <a:t> circularly polarized light.</a:t>
            </a:r>
          </a:p>
          <a:p>
            <a:pPr marL="342900" indent="-342900">
              <a:buAutoNum type="arabicParenR"/>
            </a:pPr>
            <a:r>
              <a:rPr lang="en-US" sz="1600" dirty="0" smtClean="0"/>
              <a:t>Incoming x-rays possess angular momentum</a:t>
            </a:r>
            <a:r>
              <a:rPr lang="en-US" sz="1600" baseline="0" dirty="0" smtClean="0"/>
              <a:t>         </a:t>
            </a:r>
            <a:r>
              <a:rPr lang="en-US" sz="1600" dirty="0" smtClean="0"/>
              <a:t>Excites spin-polarized core electrons</a:t>
            </a:r>
          </a:p>
          <a:p>
            <a:pPr marL="342900" indent="-342900">
              <a:buAutoNum type="arabicParenR"/>
            </a:pPr>
            <a:r>
              <a:rPr lang="en-US" sz="1600" dirty="0" smtClean="0"/>
              <a:t> Valence levels are exchange split in </a:t>
            </a:r>
            <a:r>
              <a:rPr lang="en-US" sz="1600" dirty="0" err="1" smtClean="0"/>
              <a:t>Ferromagnet</a:t>
            </a:r>
            <a:endParaRPr lang="en-US" sz="1600" dirty="0" smtClean="0"/>
          </a:p>
          <a:p>
            <a:pPr lvl="1">
              <a:lnSpc>
                <a:spcPct val="90000"/>
              </a:lnSpc>
              <a:buFontTx/>
              <a:buNone/>
            </a:pPr>
            <a:r>
              <a:rPr lang="en-US" sz="1600" dirty="0" smtClean="0">
                <a:sym typeface="Wingdings" pitchFamily="2" charset="2"/>
              </a:rPr>
              <a:t> Absorption s</a:t>
            </a:r>
            <a:r>
              <a:rPr lang="en-US" sz="1600" dirty="0" smtClean="0"/>
              <a:t>ignal depends on number of holes available.  Difference in spin-up holes </a:t>
            </a:r>
            <a:r>
              <a:rPr lang="en-US" sz="1600" dirty="0" err="1" smtClean="0"/>
              <a:t>vs</a:t>
            </a:r>
            <a:r>
              <a:rPr lang="en-US" sz="1600" dirty="0" smtClean="0"/>
              <a:t> spin-down holes = magnetic moment</a:t>
            </a:r>
          </a:p>
        </p:txBody>
      </p:sp>
      <p:sp>
        <p:nvSpPr>
          <p:cNvPr id="4" name="Slide Number Placeholder 3"/>
          <p:cNvSpPr>
            <a:spLocks noGrp="1"/>
          </p:cNvSpPr>
          <p:nvPr>
            <p:ph type="sldNum" sz="quarter" idx="10"/>
          </p:nvPr>
        </p:nvSpPr>
        <p:spPr/>
        <p:txBody>
          <a:bodyPr/>
          <a:lstStyle/>
          <a:p>
            <a:fld id="{DD16A719-72F4-4259-8A58-4729BFCB524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Energies/wavelengths.  EM spectrum.</a:t>
            </a:r>
            <a:endParaRPr lang="en-US" dirty="0"/>
          </a:p>
        </p:txBody>
      </p:sp>
      <p:sp>
        <p:nvSpPr>
          <p:cNvPr id="4" name="Slide Number Placeholder 3"/>
          <p:cNvSpPr>
            <a:spLocks noGrp="1"/>
          </p:cNvSpPr>
          <p:nvPr>
            <p:ph type="sldNum" sz="quarter" idx="10"/>
          </p:nvPr>
        </p:nvSpPr>
        <p:spPr/>
        <p:txBody>
          <a:bodyPr/>
          <a:lstStyle/>
          <a:p>
            <a:fld id="{DD16A719-72F4-4259-8A58-4729BFCB524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Size of one scan?  One point?</a:t>
            </a:r>
            <a:endParaRPr lang="en-US" dirty="0"/>
          </a:p>
        </p:txBody>
      </p:sp>
      <p:sp>
        <p:nvSpPr>
          <p:cNvPr id="4" name="Slide Number Placeholder 3"/>
          <p:cNvSpPr>
            <a:spLocks noGrp="1"/>
          </p:cNvSpPr>
          <p:nvPr>
            <p:ph type="sldNum" sz="quarter" idx="10"/>
          </p:nvPr>
        </p:nvSpPr>
        <p:spPr/>
        <p:txBody>
          <a:bodyPr/>
          <a:lstStyle/>
          <a:p>
            <a:fld id="{DD16A719-72F4-4259-8A58-4729BFCB524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refractive index for X-rays differs from 1 by only about 0.1% or less in different materials,</a:t>
            </a:r>
            <a:r>
              <a:rPr lang="en-US" baseline="0" dirty="0" smtClean="0"/>
              <a:t> therefore diffraction lenses used.</a:t>
            </a:r>
          </a:p>
          <a:p>
            <a:r>
              <a:rPr lang="en-US" dirty="0" smtClean="0"/>
              <a:t>Light hitting the zone plate will </a:t>
            </a:r>
            <a:r>
              <a:rPr lang="en-US" dirty="0" smtClean="0">
                <a:hlinkClick r:id="rId3" tooltip="Diffraction"/>
              </a:rPr>
              <a:t>diffract</a:t>
            </a:r>
            <a:r>
              <a:rPr lang="en-US" dirty="0" smtClean="0"/>
              <a:t> around the opaque zone</a:t>
            </a:r>
          </a:p>
          <a:p>
            <a:endParaRPr lang="en-US" dirty="0" smtClean="0"/>
          </a:p>
          <a:p>
            <a:r>
              <a:rPr lang="en-US" dirty="0" smtClean="0"/>
              <a:t>In order to get complete constructive interference at the focus, the </a:t>
            </a:r>
            <a:r>
              <a:rPr lang="en-US" dirty="0" smtClean="0">
                <a:hlinkClick r:id="rId4" tooltip="Amplitude"/>
              </a:rPr>
              <a:t>amplitude</a:t>
            </a:r>
            <a:r>
              <a:rPr lang="en-US" dirty="0" smtClean="0"/>
              <a:t> of the diffracted light waves from each zone in the zone plate must be the same. This means that for an evenly illuminated zone plate, the area of each zone is equal. </a:t>
            </a:r>
          </a:p>
          <a:p>
            <a:endParaRPr lang="en-US" dirty="0" smtClean="0"/>
          </a:p>
          <a:p>
            <a:r>
              <a:rPr lang="en-US" dirty="0" smtClean="0"/>
              <a:t>made of Nickel or Germanium and has a diameter of 160 µm with outermost zones as fine as 30 nm</a:t>
            </a:r>
            <a:endParaRPr lang="en-US" dirty="0"/>
          </a:p>
        </p:txBody>
      </p:sp>
      <p:sp>
        <p:nvSpPr>
          <p:cNvPr id="4" name="Slide Number Placeholder 3"/>
          <p:cNvSpPr>
            <a:spLocks noGrp="1"/>
          </p:cNvSpPr>
          <p:nvPr>
            <p:ph type="sldNum" sz="quarter" idx="10"/>
          </p:nvPr>
        </p:nvSpPr>
        <p:spPr/>
        <p:txBody>
          <a:bodyPr/>
          <a:lstStyle/>
          <a:p>
            <a:fld id="{DD16A719-72F4-4259-8A58-4729BFCB5247}"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Environmental</a:t>
            </a:r>
            <a:r>
              <a:rPr lang="en-US" baseline="0" dirty="0" smtClean="0"/>
              <a:t> science program at the ALS.</a:t>
            </a:r>
          </a:p>
          <a:p>
            <a:r>
              <a:rPr lang="en-US" baseline="0" dirty="0" smtClean="0"/>
              <a:t>Left image: STXM images of natural iron filaments and lab made at the Fe L3 edge, with carbon spectra</a:t>
            </a:r>
          </a:p>
        </p:txBody>
      </p:sp>
      <p:sp>
        <p:nvSpPr>
          <p:cNvPr id="4" name="Slide Number Placeholder 3"/>
          <p:cNvSpPr>
            <a:spLocks noGrp="1"/>
          </p:cNvSpPr>
          <p:nvPr>
            <p:ph type="sldNum" sz="quarter" idx="10"/>
          </p:nvPr>
        </p:nvSpPr>
        <p:spPr/>
        <p:txBody>
          <a:bodyPr/>
          <a:lstStyle/>
          <a:p>
            <a:fld id="{DD16A719-72F4-4259-8A58-4729BFCB5247}"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GB" sz="1200" b="0" dirty="0" smtClean="0">
                <a:solidFill>
                  <a:srgbClr val="000000"/>
                </a:solidFill>
                <a:latin typeface="Times New Roman" pitchFamily="18" charset="0"/>
              </a:rPr>
              <a:t> Can measure x, y, and z components of magnetization</a:t>
            </a:r>
            <a:endParaRPr lang="en-US" sz="1200" b="0" dirty="0" smtClean="0">
              <a:latin typeface="Times New Roman" pitchFamily="18" charset="0"/>
              <a:sym typeface="AvantGarde Bk BT" charset="0"/>
            </a:endParaRPr>
          </a:p>
          <a:p>
            <a:pPr>
              <a:buFontTx/>
              <a:buChar char="•"/>
            </a:pPr>
            <a:r>
              <a:rPr lang="en-US" sz="1200" b="0" dirty="0" smtClean="0">
                <a:latin typeface="Times New Roman" pitchFamily="18" charset="0"/>
                <a:sym typeface="AvantGarde Bk BT" charset="0"/>
              </a:rPr>
              <a:t> Spatial resolution ~35 nm (from </a:t>
            </a:r>
            <a:r>
              <a:rPr lang="en-US" sz="1200" b="0" dirty="0" err="1" smtClean="0">
                <a:latin typeface="Times New Roman" pitchFamily="18" charset="0"/>
                <a:sym typeface="AvantGarde Bk BT" charset="0"/>
              </a:rPr>
              <a:t>zoneplate</a:t>
            </a:r>
            <a:r>
              <a:rPr lang="en-US" sz="1200" b="0" dirty="0" smtClean="0">
                <a:latin typeface="Times New Roman" pitchFamily="18" charset="0"/>
                <a:sym typeface="AvantGarde Bk BT" charset="0"/>
              </a:rPr>
              <a:t>)</a:t>
            </a:r>
            <a:endParaRPr lang="en-GB" sz="1200" b="0" dirty="0" smtClean="0">
              <a:solidFill>
                <a:srgbClr val="000000"/>
              </a:solidFill>
              <a:latin typeface="Times New Roman" pitchFamily="18" charset="0"/>
            </a:endParaRPr>
          </a:p>
          <a:p>
            <a:pPr>
              <a:buFontTx/>
              <a:buChar char="•"/>
            </a:pPr>
            <a:r>
              <a:rPr lang="en-GB" sz="1200" b="0" dirty="0" smtClean="0">
                <a:solidFill>
                  <a:srgbClr val="000000"/>
                </a:solidFill>
                <a:latin typeface="Times New Roman" pitchFamily="18" charset="0"/>
              </a:rPr>
              <a:t> Time resolution 70ps (x-ray pulse width)</a:t>
            </a:r>
          </a:p>
          <a:p>
            <a:endParaRPr lang="en-US" dirty="0"/>
          </a:p>
        </p:txBody>
      </p:sp>
      <p:sp>
        <p:nvSpPr>
          <p:cNvPr id="4" name="Slide Number Placeholder 3"/>
          <p:cNvSpPr>
            <a:spLocks noGrp="1"/>
          </p:cNvSpPr>
          <p:nvPr>
            <p:ph type="sldNum" sz="quarter" idx="10"/>
          </p:nvPr>
        </p:nvSpPr>
        <p:spPr/>
        <p:txBody>
          <a:bodyPr/>
          <a:lstStyle/>
          <a:p>
            <a:fld id="{DD16A719-72F4-4259-8A58-4729BFCB5247}"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40DD53-96AE-4C26-AF9B-291F2FE62C47}" type="datetimeFigureOut">
              <a:rPr lang="en-US" smtClean="0"/>
              <a:pPr/>
              <a:t>9/30/2009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FF9E3-294C-48BA-9FE3-02FAC947DA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0DD53-96AE-4C26-AF9B-291F2FE62C47}" type="datetimeFigureOut">
              <a:rPr lang="en-US" smtClean="0"/>
              <a:pPr/>
              <a:t>9/30/2009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FF9E3-294C-48BA-9FE3-02FAC947DA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0DD53-96AE-4C26-AF9B-291F2FE62C47}" type="datetimeFigureOut">
              <a:rPr lang="en-US" smtClean="0"/>
              <a:pPr/>
              <a:t>9/30/2009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FF9E3-294C-48BA-9FE3-02FAC947DA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0DD53-96AE-4C26-AF9B-291F2FE62C47}" type="datetimeFigureOut">
              <a:rPr lang="en-US" smtClean="0"/>
              <a:pPr/>
              <a:t>9/30/2009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FF9E3-294C-48BA-9FE3-02FAC947DA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40DD53-96AE-4C26-AF9B-291F2FE62C47}" type="datetimeFigureOut">
              <a:rPr lang="en-US" smtClean="0"/>
              <a:pPr/>
              <a:t>9/30/2009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FF9E3-294C-48BA-9FE3-02FAC947DA5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40DD53-96AE-4C26-AF9B-291F2FE62C47}" type="datetimeFigureOut">
              <a:rPr lang="en-US" smtClean="0"/>
              <a:pPr/>
              <a:t>9/30/2009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FF9E3-294C-48BA-9FE3-02FAC947DA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40DD53-96AE-4C26-AF9B-291F2FE62C47}" type="datetimeFigureOut">
              <a:rPr lang="en-US" smtClean="0"/>
              <a:pPr/>
              <a:t>9/30/2009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CFF9E3-294C-48BA-9FE3-02FAC947DA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40DD53-96AE-4C26-AF9B-291F2FE62C47}" type="datetimeFigureOut">
              <a:rPr lang="en-US" smtClean="0"/>
              <a:pPr/>
              <a:t>9/30/2009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CFF9E3-294C-48BA-9FE3-02FAC947DA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0DD53-96AE-4C26-AF9B-291F2FE62C47}" type="datetimeFigureOut">
              <a:rPr lang="en-US" smtClean="0"/>
              <a:pPr/>
              <a:t>9/30/2009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CFF9E3-294C-48BA-9FE3-02FAC947DA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0DD53-96AE-4C26-AF9B-291F2FE62C47}" type="datetimeFigureOut">
              <a:rPr lang="en-US" smtClean="0"/>
              <a:pPr/>
              <a:t>9/30/2009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FF9E3-294C-48BA-9FE3-02FAC947DA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0DD53-96AE-4C26-AF9B-291F2FE62C47}" type="datetimeFigureOut">
              <a:rPr lang="en-US" smtClean="0"/>
              <a:pPr/>
              <a:t>9/30/2009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FF9E3-294C-48BA-9FE3-02FAC947DA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0DD53-96AE-4C26-AF9B-291F2FE62C47}" type="datetimeFigureOut">
              <a:rPr lang="en-US" smtClean="0"/>
              <a:pPr/>
              <a:t>9/30/2009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FF9E3-294C-48BA-9FE3-02FAC947DA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www-als.lbl.gov/als/techspecs/bl11.0.2.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bwMode="auto">
          <a:xfrm>
            <a:off x="5486400" y="304800"/>
            <a:ext cx="3657600" cy="3349229"/>
          </a:xfrm>
          <a:prstGeom prst="rect">
            <a:avLst/>
          </a:prstGeom>
          <a:noFill/>
          <a:ln w="9525">
            <a:noFill/>
            <a:miter lim="800000"/>
            <a:headEnd/>
            <a:tailEnd/>
          </a:ln>
          <a:effectLst/>
        </p:spPr>
      </p:pic>
      <p:sp>
        <p:nvSpPr>
          <p:cNvPr id="2" name="Title 1"/>
          <p:cNvSpPr>
            <a:spLocks noGrp="1"/>
          </p:cNvSpPr>
          <p:nvPr>
            <p:ph type="ctrTitle"/>
          </p:nvPr>
        </p:nvSpPr>
        <p:spPr>
          <a:xfrm>
            <a:off x="2667000" y="762000"/>
            <a:ext cx="4267200" cy="761999"/>
          </a:xfrm>
        </p:spPr>
        <p:txBody>
          <a:bodyPr>
            <a:normAutofit fontScale="90000"/>
          </a:bodyPr>
          <a:lstStyle/>
          <a:p>
            <a:r>
              <a:rPr lang="en-US" sz="7000" dirty="0" smtClean="0">
                <a:solidFill>
                  <a:schemeClr val="accent2"/>
                </a:solidFill>
                <a:effectLst>
                  <a:outerShdw blurRad="38100" dist="38100" dir="2700000" algn="tl">
                    <a:srgbClr val="000000">
                      <a:alpha val="43137"/>
                    </a:srgbClr>
                  </a:outerShdw>
                </a:effectLst>
              </a:rPr>
              <a:t>STXM</a:t>
            </a:r>
            <a:endParaRPr lang="en-US" sz="7000" dirty="0">
              <a:solidFill>
                <a:schemeClr val="accent2"/>
              </a:solidFill>
              <a:effectLst>
                <a:outerShdw blurRad="38100" dist="38100" dir="2700000" algn="tl">
                  <a:srgbClr val="000000">
                    <a:alpha val="43137"/>
                  </a:srgbClr>
                </a:outerShdw>
              </a:effectLst>
            </a:endParaRPr>
          </a:p>
        </p:txBody>
      </p:sp>
      <p:pic>
        <p:nvPicPr>
          <p:cNvPr id="9" name="Picture 8" descr="Picture1.png"/>
          <p:cNvPicPr>
            <a:picLocks noChangeAspect="1"/>
          </p:cNvPicPr>
          <p:nvPr/>
        </p:nvPicPr>
        <p:blipFill>
          <a:blip r:embed="rId3" cstate="print"/>
          <a:srcRect t="11640" b="8314"/>
          <a:stretch>
            <a:fillRect/>
          </a:stretch>
        </p:blipFill>
        <p:spPr>
          <a:xfrm>
            <a:off x="152400" y="501911"/>
            <a:ext cx="3505200" cy="6279889"/>
          </a:xfrm>
          <a:prstGeom prst="rect">
            <a:avLst/>
          </a:prstGeom>
        </p:spPr>
      </p:pic>
      <p:sp>
        <p:nvSpPr>
          <p:cNvPr id="10" name="TextBox 9"/>
          <p:cNvSpPr txBox="1"/>
          <p:nvPr/>
        </p:nvSpPr>
        <p:spPr>
          <a:xfrm>
            <a:off x="7315200" y="5105400"/>
            <a:ext cx="1828800" cy="1323439"/>
          </a:xfrm>
          <a:prstGeom prst="rect">
            <a:avLst/>
          </a:prstGeom>
          <a:noFill/>
        </p:spPr>
        <p:txBody>
          <a:bodyPr wrap="square" rtlCol="0">
            <a:spAutoFit/>
          </a:bodyPr>
          <a:lstStyle/>
          <a:p>
            <a:r>
              <a:rPr lang="en-US" sz="2000" dirty="0" smtClean="0"/>
              <a:t>Cat Graves</a:t>
            </a:r>
          </a:p>
          <a:p>
            <a:r>
              <a:rPr lang="en-US" sz="2000" dirty="0" err="1" smtClean="0"/>
              <a:t>Stöhr</a:t>
            </a:r>
            <a:r>
              <a:rPr lang="en-US" sz="2000" dirty="0" smtClean="0"/>
              <a:t> Group</a:t>
            </a:r>
          </a:p>
          <a:p>
            <a:r>
              <a:rPr lang="en-US" sz="2000" dirty="0" smtClean="0"/>
              <a:t>SASS Talk</a:t>
            </a:r>
          </a:p>
          <a:p>
            <a:r>
              <a:rPr lang="en-US" sz="2000" dirty="0" smtClean="0"/>
              <a:t>09/30/09</a:t>
            </a:r>
            <a:endParaRPr lang="en-US" sz="2000" dirty="0"/>
          </a:p>
        </p:txBody>
      </p:sp>
      <p:pic>
        <p:nvPicPr>
          <p:cNvPr id="6" name="Picture 6"/>
          <p:cNvPicPr>
            <a:picLocks noChangeAspect="1" noChangeArrowheads="1"/>
          </p:cNvPicPr>
          <p:nvPr/>
        </p:nvPicPr>
        <p:blipFill>
          <a:blip r:embed="rId4" cstate="print"/>
          <a:srcRect l="23636" t="22366" r="19090" b="7063"/>
          <a:stretch>
            <a:fillRect/>
          </a:stretch>
        </p:blipFill>
        <p:spPr bwMode="auto">
          <a:xfrm>
            <a:off x="3886200" y="3810000"/>
            <a:ext cx="3010907" cy="2863850"/>
          </a:xfrm>
          <a:prstGeom prst="rect">
            <a:avLst/>
          </a:prstGeom>
          <a:noFill/>
          <a:ln w="9525">
            <a:solidFill>
              <a:schemeClr val="tx1"/>
            </a:solid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 good for?</a:t>
            </a:r>
            <a:endParaRPr lang="en-US" dirty="0"/>
          </a:p>
        </p:txBody>
      </p:sp>
      <p:sp>
        <p:nvSpPr>
          <p:cNvPr id="3" name="Content Placeholder 2"/>
          <p:cNvSpPr>
            <a:spLocks noGrp="1"/>
          </p:cNvSpPr>
          <p:nvPr>
            <p:ph sz="half" idx="1"/>
          </p:nvPr>
        </p:nvSpPr>
        <p:spPr>
          <a:xfrm>
            <a:off x="457200" y="1600201"/>
            <a:ext cx="7391400" cy="533400"/>
          </a:xfrm>
        </p:spPr>
        <p:txBody>
          <a:bodyPr/>
          <a:lstStyle/>
          <a:p>
            <a:r>
              <a:rPr lang="en-US" dirty="0" smtClean="0"/>
              <a:t>Example 1: Environmental applications</a:t>
            </a:r>
            <a:endParaRPr lang="en-US" dirty="0"/>
          </a:p>
        </p:txBody>
      </p:sp>
      <p:pic>
        <p:nvPicPr>
          <p:cNvPr id="8196" name="Picture 4"/>
          <p:cNvPicPr>
            <a:picLocks noChangeAspect="1" noChangeArrowheads="1"/>
          </p:cNvPicPr>
          <p:nvPr/>
        </p:nvPicPr>
        <p:blipFill>
          <a:blip r:embed="rId3" cstate="print"/>
          <a:srcRect r="44926" b="40822"/>
          <a:stretch>
            <a:fillRect/>
          </a:stretch>
        </p:blipFill>
        <p:spPr bwMode="auto">
          <a:xfrm>
            <a:off x="2590800" y="2054694"/>
            <a:ext cx="4038600" cy="4574706"/>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3962400" y="6596390"/>
            <a:ext cx="5257800" cy="261610"/>
          </a:xfrm>
          <a:prstGeom prst="rect">
            <a:avLst/>
          </a:prstGeom>
        </p:spPr>
        <p:txBody>
          <a:bodyPr wrap="square">
            <a:spAutoFit/>
          </a:bodyPr>
          <a:lstStyle/>
          <a:p>
            <a:r>
              <a:rPr lang="en-US" sz="1100" b="1" dirty="0" smtClean="0">
                <a:hlinkClick r:id="rId4"/>
              </a:rPr>
              <a:t>Advanced Light Source Molecular Environmental Science (ALS-MES) </a:t>
            </a:r>
            <a:r>
              <a:rPr lang="en-US" sz="1100" b="1" dirty="0" err="1" smtClean="0">
                <a:hlinkClick r:id="rId4"/>
              </a:rPr>
              <a:t>Beamline</a:t>
            </a:r>
            <a:r>
              <a:rPr lang="en-US" sz="1100" b="1" dirty="0" smtClean="0">
                <a:hlinkClick r:id="rId4"/>
              </a:rPr>
              <a:t> 11.0.2.</a:t>
            </a:r>
            <a:endParaRPr lang="en-US" sz="11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 good for?</a:t>
            </a:r>
            <a:endParaRPr lang="en-US" dirty="0"/>
          </a:p>
        </p:txBody>
      </p:sp>
      <p:sp>
        <p:nvSpPr>
          <p:cNvPr id="3" name="Content Placeholder 2"/>
          <p:cNvSpPr>
            <a:spLocks noGrp="1"/>
          </p:cNvSpPr>
          <p:nvPr>
            <p:ph sz="half" idx="1"/>
          </p:nvPr>
        </p:nvSpPr>
        <p:spPr>
          <a:xfrm>
            <a:off x="457200" y="1600201"/>
            <a:ext cx="8458200" cy="609600"/>
          </a:xfrm>
        </p:spPr>
        <p:txBody>
          <a:bodyPr/>
          <a:lstStyle/>
          <a:p>
            <a:r>
              <a:rPr lang="en-US" dirty="0" smtClean="0"/>
              <a:t>Example 2 : Ultrafast spin dynamics</a:t>
            </a:r>
            <a:endParaRPr lang="en-US" dirty="0"/>
          </a:p>
        </p:txBody>
      </p:sp>
      <p:pic>
        <p:nvPicPr>
          <p:cNvPr id="6" name="Picture 6" descr="2MagLayer4"/>
          <p:cNvPicPr>
            <a:picLocks noChangeAspect="1" noChangeArrowheads="1"/>
          </p:cNvPicPr>
          <p:nvPr/>
        </p:nvPicPr>
        <p:blipFill>
          <a:blip r:embed="rId2" cstate="print"/>
          <a:srcRect t="13606" b="19881"/>
          <a:stretch>
            <a:fillRect/>
          </a:stretch>
        </p:blipFill>
        <p:spPr bwMode="auto">
          <a:xfrm>
            <a:off x="1068388" y="3248025"/>
            <a:ext cx="6858000" cy="2289175"/>
          </a:xfrm>
          <a:prstGeom prst="rect">
            <a:avLst/>
          </a:prstGeom>
          <a:noFill/>
        </p:spPr>
      </p:pic>
      <p:sp>
        <p:nvSpPr>
          <p:cNvPr id="7" name="Text Box 11"/>
          <p:cNvSpPr txBox="1">
            <a:spLocks noChangeArrowheads="1"/>
          </p:cNvSpPr>
          <p:nvPr/>
        </p:nvSpPr>
        <p:spPr bwMode="auto">
          <a:xfrm>
            <a:off x="2193925" y="5478463"/>
            <a:ext cx="1798638" cy="701675"/>
          </a:xfrm>
          <a:prstGeom prst="rect">
            <a:avLst/>
          </a:prstGeom>
          <a:noFill/>
          <a:ln w="9525">
            <a:noFill/>
            <a:miter lim="800000"/>
            <a:headEnd/>
            <a:tailEnd/>
          </a:ln>
          <a:effectLst/>
        </p:spPr>
        <p:txBody>
          <a:bodyPr wrap="none">
            <a:spAutoFit/>
          </a:bodyPr>
          <a:lstStyle/>
          <a:p>
            <a:r>
              <a:rPr lang="en-US" sz="2000">
                <a:latin typeface="Times New Roman" pitchFamily="18" charset="0"/>
              </a:rPr>
              <a:t>Ferromagnet 1</a:t>
            </a:r>
          </a:p>
          <a:p>
            <a:r>
              <a:rPr lang="en-US" sz="2000">
                <a:latin typeface="Times New Roman" pitchFamily="18" charset="0"/>
              </a:rPr>
              <a:t>“Fixed Layer”</a:t>
            </a:r>
          </a:p>
        </p:txBody>
      </p:sp>
      <p:sp>
        <p:nvSpPr>
          <p:cNvPr id="8" name="Text Box 12"/>
          <p:cNvSpPr txBox="1">
            <a:spLocks noChangeArrowheads="1"/>
          </p:cNvSpPr>
          <p:nvPr/>
        </p:nvSpPr>
        <p:spPr bwMode="auto">
          <a:xfrm>
            <a:off x="5257800" y="5484813"/>
            <a:ext cx="1798638" cy="701675"/>
          </a:xfrm>
          <a:prstGeom prst="rect">
            <a:avLst/>
          </a:prstGeom>
          <a:noFill/>
          <a:ln w="9525">
            <a:noFill/>
            <a:miter lim="800000"/>
            <a:headEnd/>
            <a:tailEnd/>
          </a:ln>
          <a:effectLst/>
        </p:spPr>
        <p:txBody>
          <a:bodyPr wrap="none">
            <a:spAutoFit/>
          </a:bodyPr>
          <a:lstStyle/>
          <a:p>
            <a:r>
              <a:rPr lang="en-US" sz="2000">
                <a:latin typeface="Times New Roman" pitchFamily="18" charset="0"/>
              </a:rPr>
              <a:t>Ferromagnet 2</a:t>
            </a:r>
          </a:p>
          <a:p>
            <a:r>
              <a:rPr lang="en-US" sz="2000">
                <a:latin typeface="Times New Roman" pitchFamily="18" charset="0"/>
              </a:rPr>
              <a:t>“Free Layer”</a:t>
            </a:r>
          </a:p>
        </p:txBody>
      </p:sp>
      <p:sp>
        <p:nvSpPr>
          <p:cNvPr id="9" name="Line 13"/>
          <p:cNvSpPr>
            <a:spLocks noChangeShapeType="1"/>
          </p:cNvSpPr>
          <p:nvPr/>
        </p:nvSpPr>
        <p:spPr bwMode="auto">
          <a:xfrm>
            <a:off x="3632200" y="3136900"/>
            <a:ext cx="2133600" cy="0"/>
          </a:xfrm>
          <a:prstGeom prst="line">
            <a:avLst/>
          </a:prstGeom>
          <a:noFill/>
          <a:ln w="28575">
            <a:solidFill>
              <a:schemeClr val="tx1"/>
            </a:solidFill>
            <a:prstDash val="sysDot"/>
            <a:round/>
            <a:headEnd/>
            <a:tailEnd type="triangle" w="med" len="med"/>
          </a:ln>
          <a:effectLst/>
        </p:spPr>
        <p:txBody>
          <a:bodyPr/>
          <a:lstStyle/>
          <a:p>
            <a:endParaRPr lang="en-US"/>
          </a:p>
        </p:txBody>
      </p:sp>
      <p:sp>
        <p:nvSpPr>
          <p:cNvPr id="10" name="Text Box 14"/>
          <p:cNvSpPr txBox="1">
            <a:spLocks noChangeArrowheads="1"/>
          </p:cNvSpPr>
          <p:nvPr/>
        </p:nvSpPr>
        <p:spPr bwMode="auto">
          <a:xfrm>
            <a:off x="3960813" y="2743200"/>
            <a:ext cx="1498600" cy="366713"/>
          </a:xfrm>
          <a:prstGeom prst="rect">
            <a:avLst/>
          </a:prstGeom>
          <a:noFill/>
          <a:ln w="9525">
            <a:noFill/>
            <a:miter lim="800000"/>
            <a:headEnd/>
            <a:tailEnd/>
          </a:ln>
          <a:effectLst/>
        </p:spPr>
        <p:txBody>
          <a:bodyPr wrap="none">
            <a:spAutoFit/>
          </a:bodyPr>
          <a:lstStyle/>
          <a:p>
            <a:r>
              <a:rPr lang="en-US">
                <a:latin typeface="Times New Roman" pitchFamily="18" charset="0"/>
              </a:rPr>
              <a:t>Electron flow</a:t>
            </a:r>
          </a:p>
        </p:txBody>
      </p:sp>
      <p:sp>
        <p:nvSpPr>
          <p:cNvPr id="11" name="Line 15"/>
          <p:cNvSpPr>
            <a:spLocks noChangeShapeType="1"/>
          </p:cNvSpPr>
          <p:nvPr/>
        </p:nvSpPr>
        <p:spPr bwMode="auto">
          <a:xfrm>
            <a:off x="3124200" y="3711575"/>
            <a:ext cx="0" cy="1524000"/>
          </a:xfrm>
          <a:prstGeom prst="line">
            <a:avLst/>
          </a:prstGeom>
          <a:noFill/>
          <a:ln w="127000">
            <a:solidFill>
              <a:srgbClr val="1D15B7"/>
            </a:solidFill>
            <a:round/>
            <a:headEnd/>
            <a:tailEnd type="triangle" w="med" len="med"/>
          </a:ln>
          <a:effectLst/>
        </p:spPr>
        <p:txBody>
          <a:bodyPr/>
          <a:lstStyle/>
          <a:p>
            <a:endParaRPr lang="en-US"/>
          </a:p>
        </p:txBody>
      </p:sp>
      <p:pic>
        <p:nvPicPr>
          <p:cNvPr id="12" name="Picture 19" descr="2MagLayer4"/>
          <p:cNvPicPr>
            <a:picLocks noChangeAspect="1" noChangeArrowheads="1"/>
          </p:cNvPicPr>
          <p:nvPr/>
        </p:nvPicPr>
        <p:blipFill>
          <a:blip r:embed="rId2" cstate="print"/>
          <a:srcRect l="61089" t="38698" r="30531" b="27583"/>
          <a:stretch>
            <a:fillRect/>
          </a:stretch>
        </p:blipFill>
        <p:spPr bwMode="auto">
          <a:xfrm>
            <a:off x="5749925" y="4114800"/>
            <a:ext cx="574675" cy="1160463"/>
          </a:xfrm>
          <a:prstGeom prst="rect">
            <a:avLst/>
          </a:prstGeom>
          <a:noFill/>
        </p:spPr>
      </p:pic>
      <p:sp>
        <p:nvSpPr>
          <p:cNvPr id="13" name="Line 16"/>
          <p:cNvSpPr>
            <a:spLocks noChangeShapeType="1"/>
          </p:cNvSpPr>
          <p:nvPr/>
        </p:nvSpPr>
        <p:spPr bwMode="auto">
          <a:xfrm flipV="1">
            <a:off x="6034088" y="3671888"/>
            <a:ext cx="0" cy="1524000"/>
          </a:xfrm>
          <a:prstGeom prst="line">
            <a:avLst/>
          </a:prstGeom>
          <a:noFill/>
          <a:ln w="127000">
            <a:solidFill>
              <a:srgbClr val="1D15B7"/>
            </a:solidFill>
            <a:prstDash val="sysDot"/>
            <a:round/>
            <a:headEnd/>
            <a:tailEnd type="triangle" w="med" len="med"/>
          </a:ln>
          <a:effectLst/>
        </p:spPr>
        <p:txBody>
          <a:bodyPr/>
          <a:lstStyle/>
          <a:p>
            <a:endParaRPr lang="en-US"/>
          </a:p>
        </p:txBody>
      </p:sp>
      <p:sp>
        <p:nvSpPr>
          <p:cNvPr id="14" name="Line 17"/>
          <p:cNvSpPr>
            <a:spLocks noChangeShapeType="1"/>
          </p:cNvSpPr>
          <p:nvPr/>
        </p:nvSpPr>
        <p:spPr bwMode="auto">
          <a:xfrm flipV="1">
            <a:off x="6035675" y="3779838"/>
            <a:ext cx="635000" cy="1409700"/>
          </a:xfrm>
          <a:prstGeom prst="line">
            <a:avLst/>
          </a:prstGeom>
          <a:noFill/>
          <a:ln w="127000">
            <a:solidFill>
              <a:srgbClr val="1D15B7"/>
            </a:solidFill>
            <a:round/>
            <a:headEnd/>
            <a:tailEnd type="triangle" w="med" len="med"/>
          </a:ln>
          <a:effectLst/>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ounterPicture"/>
          <p:cNvPicPr>
            <a:picLocks noChangeAspect="1" noChangeArrowheads="1"/>
          </p:cNvPicPr>
          <p:nvPr/>
        </p:nvPicPr>
        <p:blipFill>
          <a:blip r:embed="rId3" cstate="print"/>
          <a:srcRect/>
          <a:stretch>
            <a:fillRect/>
          </a:stretch>
        </p:blipFill>
        <p:spPr bwMode="auto">
          <a:xfrm>
            <a:off x="0" y="2319338"/>
            <a:ext cx="8991600" cy="4005262"/>
          </a:xfrm>
          <a:prstGeom prst="rect">
            <a:avLst/>
          </a:prstGeom>
          <a:noFill/>
        </p:spPr>
      </p:pic>
      <p:sp>
        <p:nvSpPr>
          <p:cNvPr id="5" name="Title 1"/>
          <p:cNvSpPr>
            <a:spLocks noGrp="1"/>
          </p:cNvSpPr>
          <p:nvPr>
            <p:ph type="title"/>
          </p:nvPr>
        </p:nvSpPr>
        <p:spPr>
          <a:xfrm>
            <a:off x="457200" y="274638"/>
            <a:ext cx="8229600" cy="1143000"/>
          </a:xfrm>
        </p:spPr>
        <p:txBody>
          <a:bodyPr/>
          <a:lstStyle/>
          <a:p>
            <a:r>
              <a:rPr lang="en-US" dirty="0" smtClean="0"/>
              <a:t>What is it good for?</a:t>
            </a:r>
            <a:endParaRPr lang="en-US" dirty="0"/>
          </a:p>
        </p:txBody>
      </p:sp>
      <p:sp>
        <p:nvSpPr>
          <p:cNvPr id="6" name="Content Placeholder 2"/>
          <p:cNvSpPr>
            <a:spLocks noGrp="1"/>
          </p:cNvSpPr>
          <p:nvPr>
            <p:ph sz="half" idx="1"/>
          </p:nvPr>
        </p:nvSpPr>
        <p:spPr>
          <a:xfrm>
            <a:off x="457200" y="1600201"/>
            <a:ext cx="8458200" cy="609600"/>
          </a:xfrm>
        </p:spPr>
        <p:txBody>
          <a:bodyPr/>
          <a:lstStyle/>
          <a:p>
            <a:r>
              <a:rPr lang="en-US" dirty="0" smtClean="0"/>
              <a:t>Example 2 : Ultrafast spin dynamics</a:t>
            </a:r>
            <a:endParaRPr lang="en-US" dirty="0"/>
          </a:p>
        </p:txBody>
      </p:sp>
      <p:sp>
        <p:nvSpPr>
          <p:cNvPr id="9" name="Text Box 12"/>
          <p:cNvSpPr txBox="1">
            <a:spLocks noChangeArrowheads="1"/>
          </p:cNvSpPr>
          <p:nvPr/>
        </p:nvSpPr>
        <p:spPr bwMode="auto">
          <a:xfrm>
            <a:off x="4926013" y="5029200"/>
            <a:ext cx="1149350" cy="336550"/>
          </a:xfrm>
          <a:prstGeom prst="rect">
            <a:avLst/>
          </a:prstGeom>
          <a:noFill/>
          <a:ln w="9525">
            <a:noFill/>
            <a:miter lim="800000"/>
            <a:headEnd/>
            <a:tailEnd/>
          </a:ln>
          <a:effectLst/>
        </p:spPr>
        <p:txBody>
          <a:bodyPr wrap="none">
            <a:spAutoFit/>
          </a:bodyPr>
          <a:lstStyle/>
          <a:p>
            <a:r>
              <a:rPr lang="en-US" sz="1600">
                <a:latin typeface="Times New Roman" pitchFamily="18" charset="0"/>
              </a:rPr>
              <a:t>Free Layer</a:t>
            </a:r>
          </a:p>
        </p:txBody>
      </p:sp>
      <p:sp>
        <p:nvSpPr>
          <p:cNvPr id="10" name="Text Box 13"/>
          <p:cNvSpPr txBox="1">
            <a:spLocks noChangeArrowheads="1"/>
          </p:cNvSpPr>
          <p:nvPr/>
        </p:nvSpPr>
        <p:spPr bwMode="auto">
          <a:xfrm>
            <a:off x="4833938" y="5486400"/>
            <a:ext cx="1239837" cy="336550"/>
          </a:xfrm>
          <a:prstGeom prst="rect">
            <a:avLst/>
          </a:prstGeom>
          <a:noFill/>
          <a:ln w="9525">
            <a:noFill/>
            <a:miter lim="800000"/>
            <a:headEnd/>
            <a:tailEnd/>
          </a:ln>
          <a:effectLst/>
        </p:spPr>
        <p:txBody>
          <a:bodyPr wrap="none">
            <a:spAutoFit/>
          </a:bodyPr>
          <a:lstStyle/>
          <a:p>
            <a:r>
              <a:rPr lang="en-US" sz="1600">
                <a:latin typeface="Times New Roman" pitchFamily="18" charset="0"/>
              </a:rPr>
              <a:t>Fixed Layer</a:t>
            </a:r>
          </a:p>
        </p:txBody>
      </p:sp>
      <p:sp>
        <p:nvSpPr>
          <p:cNvPr id="13" name="Text Box 18"/>
          <p:cNvSpPr txBox="1">
            <a:spLocks noChangeArrowheads="1"/>
          </p:cNvSpPr>
          <p:nvPr/>
        </p:nvSpPr>
        <p:spPr bwMode="auto">
          <a:xfrm>
            <a:off x="4724400" y="5257800"/>
            <a:ext cx="1371600" cy="336550"/>
          </a:xfrm>
          <a:prstGeom prst="rect">
            <a:avLst/>
          </a:prstGeom>
          <a:noFill/>
          <a:ln w="9525">
            <a:noFill/>
            <a:miter lim="800000"/>
            <a:headEnd/>
            <a:tailEnd/>
          </a:ln>
          <a:effectLst/>
        </p:spPr>
        <p:txBody>
          <a:bodyPr>
            <a:spAutoFit/>
          </a:bodyPr>
          <a:lstStyle/>
          <a:p>
            <a:r>
              <a:rPr lang="en-US" sz="1600">
                <a:latin typeface="Times New Roman" pitchFamily="18" charset="0"/>
              </a:rPr>
              <a:t>Spacer Layer</a:t>
            </a:r>
          </a:p>
        </p:txBody>
      </p:sp>
      <p:sp>
        <p:nvSpPr>
          <p:cNvPr id="16" name="Text Box 3"/>
          <p:cNvSpPr txBox="1">
            <a:spLocks noChangeArrowheads="1"/>
          </p:cNvSpPr>
          <p:nvPr/>
        </p:nvSpPr>
        <p:spPr bwMode="auto">
          <a:xfrm>
            <a:off x="1250950" y="5629275"/>
            <a:ext cx="1022350" cy="366713"/>
          </a:xfrm>
          <a:prstGeom prst="rect">
            <a:avLst/>
          </a:prstGeom>
          <a:noFill/>
          <a:ln w="9525">
            <a:noFill/>
            <a:miter lim="800000"/>
            <a:headEnd/>
            <a:tailEnd/>
          </a:ln>
          <a:effectLst/>
        </p:spPr>
        <p:txBody>
          <a:bodyPr wrap="none">
            <a:spAutoFit/>
          </a:bodyPr>
          <a:lstStyle/>
          <a:p>
            <a:r>
              <a:rPr lang="en-US">
                <a:latin typeface="Times New Roman" pitchFamily="18" charset="0"/>
              </a:rPr>
              <a:t>Detector</a:t>
            </a:r>
          </a:p>
        </p:txBody>
      </p:sp>
      <p:sp>
        <p:nvSpPr>
          <p:cNvPr id="18" name="Rectangle 8"/>
          <p:cNvSpPr>
            <a:spLocks noChangeArrowheads="1"/>
          </p:cNvSpPr>
          <p:nvPr/>
        </p:nvSpPr>
        <p:spPr bwMode="auto">
          <a:xfrm>
            <a:off x="3186113" y="4446588"/>
            <a:ext cx="5957887" cy="1695450"/>
          </a:xfrm>
          <a:prstGeom prst="rect">
            <a:avLst/>
          </a:prstGeom>
          <a:solidFill>
            <a:schemeClr val="bg1"/>
          </a:solidFill>
          <a:ln w="9525">
            <a:noFill/>
            <a:miter lim="800000"/>
            <a:headEnd/>
            <a:tailEnd/>
          </a:ln>
          <a:effectLst/>
        </p:spPr>
        <p:txBody>
          <a:bodyPr wrap="none" anchor="ctr"/>
          <a:lstStyle/>
          <a:p>
            <a:endParaRPr lang="en-US"/>
          </a:p>
        </p:txBody>
      </p:sp>
      <p:sp>
        <p:nvSpPr>
          <p:cNvPr id="17" name="Text Box 7"/>
          <p:cNvSpPr txBox="1">
            <a:spLocks noChangeArrowheads="1"/>
          </p:cNvSpPr>
          <p:nvPr/>
        </p:nvSpPr>
        <p:spPr bwMode="auto">
          <a:xfrm>
            <a:off x="2859088" y="2119313"/>
            <a:ext cx="844550" cy="366712"/>
          </a:xfrm>
          <a:prstGeom prst="rect">
            <a:avLst/>
          </a:prstGeom>
          <a:noFill/>
          <a:ln w="9525">
            <a:noFill/>
            <a:miter lim="800000"/>
            <a:headEnd/>
            <a:tailEnd/>
          </a:ln>
          <a:effectLst/>
        </p:spPr>
        <p:txBody>
          <a:bodyPr wrap="none">
            <a:spAutoFit/>
          </a:bodyPr>
          <a:lstStyle/>
          <a:p>
            <a:r>
              <a:rPr lang="en-US">
                <a:latin typeface="Times New Roman" pitchFamily="18" charset="0"/>
              </a:rPr>
              <a:t>X-rays</a:t>
            </a:r>
          </a:p>
        </p:txBody>
      </p:sp>
      <p:sp>
        <p:nvSpPr>
          <p:cNvPr id="19" name="Text Box 11"/>
          <p:cNvSpPr txBox="1">
            <a:spLocks noChangeArrowheads="1"/>
          </p:cNvSpPr>
          <p:nvPr/>
        </p:nvSpPr>
        <p:spPr bwMode="auto">
          <a:xfrm>
            <a:off x="4038600" y="1981200"/>
            <a:ext cx="768350" cy="366713"/>
          </a:xfrm>
          <a:prstGeom prst="rect">
            <a:avLst/>
          </a:prstGeom>
          <a:noFill/>
          <a:ln w="9525">
            <a:noFill/>
            <a:miter lim="800000"/>
            <a:headEnd/>
            <a:tailEnd/>
          </a:ln>
          <a:effectLst/>
        </p:spPr>
        <p:txBody>
          <a:bodyPr wrap="none">
            <a:spAutoFit/>
          </a:bodyPr>
          <a:lstStyle/>
          <a:p>
            <a:r>
              <a:rPr lang="en-US" u="sng">
                <a:latin typeface="Times New Roman" pitchFamily="18" charset="0"/>
              </a:rPr>
              <a:t>Pump</a:t>
            </a:r>
          </a:p>
        </p:txBody>
      </p:sp>
      <p:sp>
        <p:nvSpPr>
          <p:cNvPr id="20" name="Text Box 12"/>
          <p:cNvSpPr txBox="1">
            <a:spLocks noChangeArrowheads="1"/>
          </p:cNvSpPr>
          <p:nvPr/>
        </p:nvSpPr>
        <p:spPr bwMode="auto">
          <a:xfrm>
            <a:off x="4038600" y="3138488"/>
            <a:ext cx="768350" cy="366712"/>
          </a:xfrm>
          <a:prstGeom prst="rect">
            <a:avLst/>
          </a:prstGeom>
          <a:noFill/>
          <a:ln w="9525">
            <a:noFill/>
            <a:miter lim="800000"/>
            <a:headEnd/>
            <a:tailEnd/>
          </a:ln>
          <a:effectLst/>
        </p:spPr>
        <p:txBody>
          <a:bodyPr wrap="none">
            <a:spAutoFit/>
          </a:bodyPr>
          <a:lstStyle/>
          <a:p>
            <a:r>
              <a:rPr lang="en-US" u="sng">
                <a:latin typeface="Times New Roman" pitchFamily="18" charset="0"/>
              </a:rPr>
              <a:t>Probe</a:t>
            </a:r>
          </a:p>
        </p:txBody>
      </p:sp>
      <p:graphicFrame>
        <p:nvGraphicFramePr>
          <p:cNvPr id="7" name="Object 14"/>
          <p:cNvGraphicFramePr>
            <a:graphicFrameLocks noChangeAspect="1"/>
          </p:cNvGraphicFramePr>
          <p:nvPr>
            <p:ph idx="1"/>
          </p:nvPr>
        </p:nvGraphicFramePr>
        <p:xfrm>
          <a:off x="5522913" y="4419600"/>
          <a:ext cx="2989262" cy="1927225"/>
        </p:xfrm>
        <a:graphic>
          <a:graphicData uri="http://schemas.openxmlformats.org/presentationml/2006/ole">
            <p:oleObj spid="_x0000_s10242" name="CorelDRAW" r:id="rId4" imgW="5126760" imgH="3303720" progId="">
              <p:embed/>
            </p:oleObj>
          </a:graphicData>
        </a:graphic>
      </p:graphicFrame>
      <p:sp>
        <p:nvSpPr>
          <p:cNvPr id="8" name="Text Box 5"/>
          <p:cNvSpPr txBox="1">
            <a:spLocks noChangeArrowheads="1"/>
          </p:cNvSpPr>
          <p:nvPr/>
        </p:nvSpPr>
        <p:spPr bwMode="auto">
          <a:xfrm>
            <a:off x="6132513" y="6477000"/>
            <a:ext cx="1743075" cy="336550"/>
          </a:xfrm>
          <a:prstGeom prst="rect">
            <a:avLst/>
          </a:prstGeom>
          <a:noFill/>
          <a:ln w="9525">
            <a:noFill/>
            <a:miter lim="800000"/>
            <a:headEnd/>
            <a:tailEnd/>
          </a:ln>
          <a:effectLst/>
        </p:spPr>
        <p:txBody>
          <a:bodyPr wrap="none">
            <a:spAutoFit/>
          </a:bodyPr>
          <a:lstStyle/>
          <a:p>
            <a:r>
              <a:rPr lang="en-US" sz="1600" b="0">
                <a:latin typeface="Verdana" pitchFamily="34" charset="0"/>
              </a:rPr>
              <a:t>Co/Cu/Co pillar</a:t>
            </a:r>
          </a:p>
        </p:txBody>
      </p:sp>
      <p:sp>
        <p:nvSpPr>
          <p:cNvPr id="11" name="Line 16"/>
          <p:cNvSpPr>
            <a:spLocks noChangeShapeType="1"/>
          </p:cNvSpPr>
          <p:nvPr/>
        </p:nvSpPr>
        <p:spPr bwMode="auto">
          <a:xfrm>
            <a:off x="6149975" y="5332413"/>
            <a:ext cx="585788" cy="77787"/>
          </a:xfrm>
          <a:prstGeom prst="line">
            <a:avLst/>
          </a:prstGeom>
          <a:noFill/>
          <a:ln w="28575">
            <a:solidFill>
              <a:schemeClr val="tx1"/>
            </a:solidFill>
            <a:round/>
            <a:headEnd/>
            <a:tailEnd type="triangle" w="med" len="med"/>
          </a:ln>
          <a:effectLst/>
        </p:spPr>
        <p:txBody>
          <a:bodyPr/>
          <a:lstStyle/>
          <a:p>
            <a:endParaRPr lang="en-US"/>
          </a:p>
        </p:txBody>
      </p:sp>
      <p:sp>
        <p:nvSpPr>
          <p:cNvPr id="12" name="Line 17"/>
          <p:cNvSpPr>
            <a:spLocks noChangeShapeType="1"/>
          </p:cNvSpPr>
          <p:nvPr/>
        </p:nvSpPr>
        <p:spPr bwMode="auto">
          <a:xfrm>
            <a:off x="6149975" y="5638800"/>
            <a:ext cx="585788" cy="77788"/>
          </a:xfrm>
          <a:prstGeom prst="line">
            <a:avLst/>
          </a:prstGeom>
          <a:noFill/>
          <a:ln w="28575">
            <a:solidFill>
              <a:schemeClr val="tx1"/>
            </a:solidFill>
            <a:round/>
            <a:headEnd/>
            <a:tailEnd type="triangle" w="med" len="med"/>
          </a:ln>
          <a:effectLst/>
        </p:spPr>
        <p:txBody>
          <a:bodyPr/>
          <a:lstStyle/>
          <a:p>
            <a:endParaRPr lang="en-US"/>
          </a:p>
        </p:txBody>
      </p:sp>
      <p:sp>
        <p:nvSpPr>
          <p:cNvPr id="14" name="Line 19"/>
          <p:cNvSpPr>
            <a:spLocks noChangeShapeType="1"/>
          </p:cNvSpPr>
          <p:nvPr/>
        </p:nvSpPr>
        <p:spPr bwMode="auto">
          <a:xfrm>
            <a:off x="6149975" y="5484813"/>
            <a:ext cx="585788" cy="77787"/>
          </a:xfrm>
          <a:prstGeom prst="line">
            <a:avLst/>
          </a:prstGeom>
          <a:noFill/>
          <a:ln w="2857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37"/>
          <p:cNvPicPr>
            <a:picLocks noChangeAspect="1" noChangeArrowheads="1"/>
          </p:cNvPicPr>
          <p:nvPr/>
        </p:nvPicPr>
        <p:blipFill>
          <a:blip r:embed="rId3" cstate="print"/>
          <a:srcRect l="74669" t="2824" r="12814" b="87540"/>
          <a:stretch>
            <a:fillRect/>
          </a:stretch>
        </p:blipFill>
        <p:spPr bwMode="auto">
          <a:xfrm>
            <a:off x="1876425" y="3413125"/>
            <a:ext cx="1014413" cy="1000125"/>
          </a:xfrm>
          <a:prstGeom prst="rect">
            <a:avLst/>
          </a:prstGeom>
          <a:noFill/>
          <a:ln w="9525">
            <a:noFill/>
            <a:miter lim="800000"/>
            <a:headEnd/>
            <a:tailEnd/>
          </a:ln>
          <a:effectLst/>
        </p:spPr>
      </p:pic>
      <p:pic>
        <p:nvPicPr>
          <p:cNvPr id="48" name="Picture 36"/>
          <p:cNvPicPr>
            <a:picLocks noChangeAspect="1" noChangeArrowheads="1"/>
          </p:cNvPicPr>
          <p:nvPr/>
        </p:nvPicPr>
        <p:blipFill>
          <a:blip r:embed="rId4" cstate="print"/>
          <a:srcRect l="331" t="36230" r="87308" b="31787"/>
          <a:stretch>
            <a:fillRect/>
          </a:stretch>
        </p:blipFill>
        <p:spPr bwMode="auto">
          <a:xfrm>
            <a:off x="1873250" y="1892300"/>
            <a:ext cx="1003300" cy="1039813"/>
          </a:xfrm>
          <a:prstGeom prst="rect">
            <a:avLst/>
          </a:prstGeom>
          <a:noFill/>
          <a:ln w="9525">
            <a:noFill/>
            <a:miter lim="800000"/>
            <a:headEnd/>
            <a:tailEnd/>
          </a:ln>
          <a:effectLst/>
        </p:spPr>
      </p:pic>
      <p:pic>
        <p:nvPicPr>
          <p:cNvPr id="49" name="Picture 3"/>
          <p:cNvPicPr>
            <a:picLocks noChangeAspect="1" noChangeArrowheads="1"/>
          </p:cNvPicPr>
          <p:nvPr/>
        </p:nvPicPr>
        <p:blipFill>
          <a:blip r:embed="rId5" cstate="print"/>
          <a:srcRect l="37592" t="68115" r="50009" b="928"/>
          <a:stretch>
            <a:fillRect/>
          </a:stretch>
        </p:blipFill>
        <p:spPr bwMode="auto">
          <a:xfrm>
            <a:off x="3505200" y="3413125"/>
            <a:ext cx="1006475" cy="1006475"/>
          </a:xfrm>
          <a:prstGeom prst="rect">
            <a:avLst/>
          </a:prstGeom>
          <a:noFill/>
          <a:ln w="9525">
            <a:noFill/>
            <a:miter lim="800000"/>
            <a:headEnd/>
            <a:tailEnd/>
          </a:ln>
          <a:effectLst/>
        </p:spPr>
      </p:pic>
      <p:pic>
        <p:nvPicPr>
          <p:cNvPr id="50" name="Picture 4"/>
          <p:cNvPicPr>
            <a:picLocks noChangeAspect="1" noChangeArrowheads="1"/>
          </p:cNvPicPr>
          <p:nvPr/>
        </p:nvPicPr>
        <p:blipFill>
          <a:blip r:embed="rId5" cstate="print"/>
          <a:srcRect l="62390" t="68115" r="25171" b="928"/>
          <a:stretch>
            <a:fillRect/>
          </a:stretch>
        </p:blipFill>
        <p:spPr bwMode="auto">
          <a:xfrm>
            <a:off x="5105400" y="3413125"/>
            <a:ext cx="1009650" cy="1006475"/>
          </a:xfrm>
          <a:prstGeom prst="rect">
            <a:avLst/>
          </a:prstGeom>
          <a:noFill/>
          <a:ln w="9525">
            <a:noFill/>
            <a:miter lim="800000"/>
            <a:headEnd/>
            <a:tailEnd/>
          </a:ln>
          <a:effectLst/>
        </p:spPr>
      </p:pic>
      <p:pic>
        <p:nvPicPr>
          <p:cNvPr id="51" name="Picture 5"/>
          <p:cNvPicPr>
            <a:picLocks noChangeAspect="1" noChangeArrowheads="1"/>
          </p:cNvPicPr>
          <p:nvPr/>
        </p:nvPicPr>
        <p:blipFill>
          <a:blip r:embed="rId5" cstate="print"/>
          <a:srcRect l="87189" t="68115" r="392" b="928"/>
          <a:stretch>
            <a:fillRect/>
          </a:stretch>
        </p:blipFill>
        <p:spPr bwMode="auto">
          <a:xfrm>
            <a:off x="6688138" y="3413125"/>
            <a:ext cx="1008062" cy="1006475"/>
          </a:xfrm>
          <a:prstGeom prst="rect">
            <a:avLst/>
          </a:prstGeom>
          <a:noFill/>
          <a:ln w="9525">
            <a:noFill/>
            <a:miter lim="800000"/>
            <a:headEnd/>
            <a:tailEnd/>
          </a:ln>
          <a:effectLst/>
        </p:spPr>
      </p:pic>
      <p:pic>
        <p:nvPicPr>
          <p:cNvPr id="52" name="Picture 7"/>
          <p:cNvPicPr>
            <a:picLocks noChangeAspect="1" noChangeArrowheads="1"/>
          </p:cNvPicPr>
          <p:nvPr/>
        </p:nvPicPr>
        <p:blipFill>
          <a:blip r:embed="rId4" cstate="print"/>
          <a:srcRect l="37570" t="68018" r="49991" b="879"/>
          <a:stretch>
            <a:fillRect/>
          </a:stretch>
        </p:blipFill>
        <p:spPr bwMode="auto">
          <a:xfrm>
            <a:off x="3486150" y="1889125"/>
            <a:ext cx="1009650" cy="1011238"/>
          </a:xfrm>
          <a:prstGeom prst="rect">
            <a:avLst/>
          </a:prstGeom>
          <a:noFill/>
          <a:ln w="9525">
            <a:noFill/>
            <a:miter lim="800000"/>
            <a:headEnd/>
            <a:tailEnd/>
          </a:ln>
          <a:effectLst/>
        </p:spPr>
      </p:pic>
      <p:pic>
        <p:nvPicPr>
          <p:cNvPr id="53" name="Picture 8"/>
          <p:cNvPicPr>
            <a:picLocks noChangeAspect="1" noChangeArrowheads="1"/>
          </p:cNvPicPr>
          <p:nvPr/>
        </p:nvPicPr>
        <p:blipFill>
          <a:blip r:embed="rId4" cstate="print"/>
          <a:srcRect l="62390" t="68018" r="25171" b="879"/>
          <a:stretch>
            <a:fillRect/>
          </a:stretch>
        </p:blipFill>
        <p:spPr bwMode="auto">
          <a:xfrm>
            <a:off x="5105400" y="1889125"/>
            <a:ext cx="1009650" cy="1011238"/>
          </a:xfrm>
          <a:prstGeom prst="rect">
            <a:avLst/>
          </a:prstGeom>
          <a:noFill/>
          <a:ln w="9525">
            <a:noFill/>
            <a:miter lim="800000"/>
            <a:headEnd/>
            <a:tailEnd/>
          </a:ln>
          <a:effectLst/>
        </p:spPr>
      </p:pic>
      <p:pic>
        <p:nvPicPr>
          <p:cNvPr id="54" name="Picture 9"/>
          <p:cNvPicPr>
            <a:picLocks noChangeAspect="1" noChangeArrowheads="1"/>
          </p:cNvPicPr>
          <p:nvPr/>
        </p:nvPicPr>
        <p:blipFill>
          <a:blip r:embed="rId4" cstate="print"/>
          <a:srcRect l="87170" t="68164" r="352" b="879"/>
          <a:stretch>
            <a:fillRect/>
          </a:stretch>
        </p:blipFill>
        <p:spPr bwMode="auto">
          <a:xfrm>
            <a:off x="6705600" y="1889125"/>
            <a:ext cx="1012825" cy="1006475"/>
          </a:xfrm>
          <a:prstGeom prst="rect">
            <a:avLst/>
          </a:prstGeom>
          <a:noFill/>
          <a:ln w="9525">
            <a:noFill/>
            <a:miter lim="800000"/>
            <a:headEnd/>
            <a:tailEnd/>
          </a:ln>
          <a:effectLst/>
        </p:spPr>
      </p:pic>
      <p:pic>
        <p:nvPicPr>
          <p:cNvPr id="55" name="Picture 10" descr="acremann_fig1"/>
          <p:cNvPicPr>
            <a:picLocks noChangeAspect="1" noChangeArrowheads="1"/>
          </p:cNvPicPr>
          <p:nvPr/>
        </p:nvPicPr>
        <p:blipFill>
          <a:blip r:embed="rId6" cstate="print"/>
          <a:srcRect l="64693" t="46208" r="221" b="39864"/>
          <a:stretch>
            <a:fillRect/>
          </a:stretch>
        </p:blipFill>
        <p:spPr bwMode="auto">
          <a:xfrm>
            <a:off x="1524000" y="365125"/>
            <a:ext cx="6477000" cy="1049338"/>
          </a:xfrm>
          <a:prstGeom prst="rect">
            <a:avLst/>
          </a:prstGeom>
          <a:noFill/>
        </p:spPr>
      </p:pic>
      <p:pic>
        <p:nvPicPr>
          <p:cNvPr id="56" name="Picture 11"/>
          <p:cNvPicPr>
            <a:picLocks noChangeAspect="1" noChangeArrowheads="1"/>
          </p:cNvPicPr>
          <p:nvPr/>
        </p:nvPicPr>
        <p:blipFill>
          <a:blip r:embed="rId7" cstate="print"/>
          <a:srcRect l="16158" t="14632" r="28534" b="17686"/>
          <a:stretch>
            <a:fillRect/>
          </a:stretch>
        </p:blipFill>
        <p:spPr bwMode="auto">
          <a:xfrm>
            <a:off x="944563" y="4724400"/>
            <a:ext cx="1962150" cy="1828800"/>
          </a:xfrm>
          <a:prstGeom prst="rect">
            <a:avLst/>
          </a:prstGeom>
          <a:noFill/>
          <a:ln w="9525">
            <a:noFill/>
            <a:miter lim="800000"/>
            <a:headEnd/>
            <a:tailEnd/>
          </a:ln>
          <a:effectLst/>
        </p:spPr>
      </p:pic>
      <p:pic>
        <p:nvPicPr>
          <p:cNvPr id="57" name="Picture 12"/>
          <p:cNvPicPr>
            <a:picLocks noChangeAspect="1" noChangeArrowheads="1"/>
          </p:cNvPicPr>
          <p:nvPr/>
        </p:nvPicPr>
        <p:blipFill>
          <a:blip r:embed="rId8" cstate="print"/>
          <a:srcRect l="15431" t="14952" r="28656" b="17525"/>
          <a:stretch>
            <a:fillRect/>
          </a:stretch>
        </p:blipFill>
        <p:spPr bwMode="auto">
          <a:xfrm>
            <a:off x="2971800" y="4722813"/>
            <a:ext cx="1984375" cy="1824037"/>
          </a:xfrm>
          <a:prstGeom prst="rect">
            <a:avLst/>
          </a:prstGeom>
          <a:noFill/>
          <a:ln w="9525">
            <a:noFill/>
            <a:miter lim="800000"/>
            <a:headEnd/>
            <a:tailEnd/>
          </a:ln>
          <a:effectLst/>
        </p:spPr>
      </p:pic>
      <p:pic>
        <p:nvPicPr>
          <p:cNvPr id="58" name="Picture 13"/>
          <p:cNvPicPr>
            <a:picLocks noChangeAspect="1" noChangeArrowheads="1"/>
          </p:cNvPicPr>
          <p:nvPr/>
        </p:nvPicPr>
        <p:blipFill>
          <a:blip r:embed="rId8" cstate="print"/>
          <a:srcRect l="15431" t="14952" r="28656" b="17525"/>
          <a:stretch>
            <a:fillRect/>
          </a:stretch>
        </p:blipFill>
        <p:spPr bwMode="auto">
          <a:xfrm>
            <a:off x="5026025" y="4722813"/>
            <a:ext cx="1984375" cy="1824037"/>
          </a:xfrm>
          <a:prstGeom prst="rect">
            <a:avLst/>
          </a:prstGeom>
          <a:noFill/>
          <a:ln w="9525">
            <a:noFill/>
            <a:miter lim="800000"/>
            <a:headEnd/>
            <a:tailEnd/>
          </a:ln>
          <a:effectLst/>
        </p:spPr>
      </p:pic>
      <p:pic>
        <p:nvPicPr>
          <p:cNvPr id="59" name="Picture 14"/>
          <p:cNvPicPr>
            <a:picLocks noChangeAspect="1" noChangeArrowheads="1"/>
          </p:cNvPicPr>
          <p:nvPr/>
        </p:nvPicPr>
        <p:blipFill>
          <a:blip r:embed="rId9" cstate="print"/>
          <a:srcRect l="15308" t="14632" r="28656" b="17525"/>
          <a:stretch>
            <a:fillRect/>
          </a:stretch>
        </p:blipFill>
        <p:spPr bwMode="auto">
          <a:xfrm>
            <a:off x="7086600" y="4724400"/>
            <a:ext cx="1984375" cy="1828800"/>
          </a:xfrm>
          <a:prstGeom prst="rect">
            <a:avLst/>
          </a:prstGeom>
          <a:noFill/>
          <a:ln w="9525">
            <a:noFill/>
            <a:miter lim="800000"/>
            <a:headEnd/>
            <a:tailEnd/>
          </a:ln>
          <a:effectLst/>
        </p:spPr>
      </p:pic>
      <p:sp>
        <p:nvSpPr>
          <p:cNvPr id="60" name="Line 15"/>
          <p:cNvSpPr>
            <a:spLocks noChangeShapeType="1"/>
          </p:cNvSpPr>
          <p:nvPr/>
        </p:nvSpPr>
        <p:spPr bwMode="auto">
          <a:xfrm>
            <a:off x="2349500" y="1046163"/>
            <a:ext cx="0" cy="760412"/>
          </a:xfrm>
          <a:prstGeom prst="line">
            <a:avLst/>
          </a:prstGeom>
          <a:noFill/>
          <a:ln w="28575">
            <a:solidFill>
              <a:schemeClr val="tx1"/>
            </a:solidFill>
            <a:round/>
            <a:headEnd/>
            <a:tailEnd type="triangle" w="med" len="med"/>
          </a:ln>
          <a:effectLst/>
        </p:spPr>
        <p:txBody>
          <a:bodyPr/>
          <a:lstStyle/>
          <a:p>
            <a:endParaRPr lang="en-US"/>
          </a:p>
        </p:txBody>
      </p:sp>
      <p:sp>
        <p:nvSpPr>
          <p:cNvPr id="61" name="Line 16"/>
          <p:cNvSpPr>
            <a:spLocks noChangeShapeType="1"/>
          </p:cNvSpPr>
          <p:nvPr/>
        </p:nvSpPr>
        <p:spPr bwMode="auto">
          <a:xfrm>
            <a:off x="4038600" y="573088"/>
            <a:ext cx="0" cy="1239837"/>
          </a:xfrm>
          <a:prstGeom prst="line">
            <a:avLst/>
          </a:prstGeom>
          <a:noFill/>
          <a:ln w="28575">
            <a:solidFill>
              <a:schemeClr val="tx1"/>
            </a:solidFill>
            <a:round/>
            <a:headEnd/>
            <a:tailEnd type="triangle" w="med" len="med"/>
          </a:ln>
          <a:effectLst/>
        </p:spPr>
        <p:txBody>
          <a:bodyPr/>
          <a:lstStyle/>
          <a:p>
            <a:endParaRPr lang="en-US"/>
          </a:p>
        </p:txBody>
      </p:sp>
      <p:sp>
        <p:nvSpPr>
          <p:cNvPr id="62" name="Line 17"/>
          <p:cNvSpPr>
            <a:spLocks noChangeShapeType="1"/>
          </p:cNvSpPr>
          <p:nvPr/>
        </p:nvSpPr>
        <p:spPr bwMode="auto">
          <a:xfrm>
            <a:off x="5592763" y="1046163"/>
            <a:ext cx="0" cy="758825"/>
          </a:xfrm>
          <a:prstGeom prst="line">
            <a:avLst/>
          </a:prstGeom>
          <a:noFill/>
          <a:ln w="28575">
            <a:solidFill>
              <a:schemeClr val="tx1"/>
            </a:solidFill>
            <a:round/>
            <a:headEnd/>
            <a:tailEnd type="triangle" w="med" len="med"/>
          </a:ln>
          <a:effectLst/>
        </p:spPr>
        <p:txBody>
          <a:bodyPr/>
          <a:lstStyle/>
          <a:p>
            <a:endParaRPr lang="en-US"/>
          </a:p>
        </p:txBody>
      </p:sp>
      <p:sp>
        <p:nvSpPr>
          <p:cNvPr id="63" name="Line 18"/>
          <p:cNvSpPr>
            <a:spLocks noChangeShapeType="1"/>
          </p:cNvSpPr>
          <p:nvPr/>
        </p:nvSpPr>
        <p:spPr bwMode="auto">
          <a:xfrm>
            <a:off x="7192963" y="1411288"/>
            <a:ext cx="0" cy="395287"/>
          </a:xfrm>
          <a:prstGeom prst="line">
            <a:avLst/>
          </a:prstGeom>
          <a:noFill/>
          <a:ln w="28575">
            <a:solidFill>
              <a:schemeClr val="tx1"/>
            </a:solidFill>
            <a:round/>
            <a:headEnd/>
            <a:tailEnd type="triangle" w="med" len="med"/>
          </a:ln>
          <a:effectLst/>
        </p:spPr>
        <p:txBody>
          <a:bodyPr/>
          <a:lstStyle/>
          <a:p>
            <a:endParaRPr lang="en-US"/>
          </a:p>
        </p:txBody>
      </p:sp>
      <p:sp>
        <p:nvSpPr>
          <p:cNvPr id="64" name="Text Box 19"/>
          <p:cNvSpPr txBox="1">
            <a:spLocks noChangeArrowheads="1"/>
          </p:cNvSpPr>
          <p:nvPr/>
        </p:nvSpPr>
        <p:spPr bwMode="auto">
          <a:xfrm>
            <a:off x="100013" y="488950"/>
            <a:ext cx="1352550" cy="274638"/>
          </a:xfrm>
          <a:prstGeom prst="rect">
            <a:avLst/>
          </a:prstGeom>
          <a:noFill/>
          <a:ln w="9525">
            <a:noFill/>
            <a:miter lim="800000"/>
            <a:headEnd/>
            <a:tailEnd/>
          </a:ln>
          <a:effectLst/>
        </p:spPr>
        <p:txBody>
          <a:bodyPr wrap="none">
            <a:spAutoFit/>
          </a:bodyPr>
          <a:lstStyle/>
          <a:p>
            <a:r>
              <a:rPr lang="en-US" sz="1200"/>
              <a:t>Pulse Sequence</a:t>
            </a:r>
          </a:p>
        </p:txBody>
      </p:sp>
      <p:sp>
        <p:nvSpPr>
          <p:cNvPr id="65" name="Text Box 20"/>
          <p:cNvSpPr txBox="1">
            <a:spLocks noChangeArrowheads="1"/>
          </p:cNvSpPr>
          <p:nvPr/>
        </p:nvSpPr>
        <p:spPr bwMode="auto">
          <a:xfrm>
            <a:off x="288925" y="2178050"/>
            <a:ext cx="1481138" cy="336550"/>
          </a:xfrm>
          <a:prstGeom prst="rect">
            <a:avLst/>
          </a:prstGeom>
          <a:noFill/>
          <a:ln w="9525">
            <a:noFill/>
            <a:miter lim="800000"/>
            <a:headEnd/>
            <a:tailEnd/>
          </a:ln>
          <a:effectLst/>
        </p:spPr>
        <p:txBody>
          <a:bodyPr wrap="none">
            <a:spAutoFit/>
          </a:bodyPr>
          <a:lstStyle/>
          <a:p>
            <a:r>
              <a:rPr lang="en-US" sz="1600"/>
              <a:t>X-component</a:t>
            </a:r>
          </a:p>
        </p:txBody>
      </p:sp>
      <p:sp>
        <p:nvSpPr>
          <p:cNvPr id="66" name="Line 21"/>
          <p:cNvSpPr>
            <a:spLocks noChangeShapeType="1"/>
          </p:cNvSpPr>
          <p:nvPr/>
        </p:nvSpPr>
        <p:spPr bwMode="auto">
          <a:xfrm>
            <a:off x="2230438" y="2401888"/>
            <a:ext cx="352425" cy="0"/>
          </a:xfrm>
          <a:prstGeom prst="line">
            <a:avLst/>
          </a:prstGeom>
          <a:noFill/>
          <a:ln w="28575">
            <a:solidFill>
              <a:schemeClr val="bg1"/>
            </a:solidFill>
            <a:round/>
            <a:headEnd/>
            <a:tailEnd type="triangle" w="med" len="med"/>
          </a:ln>
          <a:effectLst/>
        </p:spPr>
        <p:txBody>
          <a:bodyPr/>
          <a:lstStyle/>
          <a:p>
            <a:endParaRPr lang="en-US"/>
          </a:p>
        </p:txBody>
      </p:sp>
      <p:sp>
        <p:nvSpPr>
          <p:cNvPr id="67" name="Line 22"/>
          <p:cNvSpPr>
            <a:spLocks noChangeShapeType="1"/>
          </p:cNvSpPr>
          <p:nvPr/>
        </p:nvSpPr>
        <p:spPr bwMode="auto">
          <a:xfrm flipH="1">
            <a:off x="3816350" y="2432050"/>
            <a:ext cx="352425" cy="0"/>
          </a:xfrm>
          <a:prstGeom prst="line">
            <a:avLst/>
          </a:prstGeom>
          <a:noFill/>
          <a:ln w="28575">
            <a:solidFill>
              <a:srgbClr val="BB232E"/>
            </a:solidFill>
            <a:round/>
            <a:headEnd/>
            <a:tailEnd type="triangle" w="med" len="med"/>
          </a:ln>
          <a:effectLst/>
        </p:spPr>
        <p:txBody>
          <a:bodyPr/>
          <a:lstStyle/>
          <a:p>
            <a:endParaRPr lang="en-US"/>
          </a:p>
        </p:txBody>
      </p:sp>
      <p:sp>
        <p:nvSpPr>
          <p:cNvPr id="68" name="Line 23"/>
          <p:cNvSpPr>
            <a:spLocks noChangeShapeType="1"/>
          </p:cNvSpPr>
          <p:nvPr/>
        </p:nvSpPr>
        <p:spPr bwMode="auto">
          <a:xfrm>
            <a:off x="7038975" y="2498725"/>
            <a:ext cx="352425" cy="0"/>
          </a:xfrm>
          <a:prstGeom prst="line">
            <a:avLst/>
          </a:prstGeom>
          <a:noFill/>
          <a:ln w="28575">
            <a:solidFill>
              <a:schemeClr val="bg1"/>
            </a:solidFill>
            <a:round/>
            <a:headEnd/>
            <a:tailEnd type="triangle" w="med" len="med"/>
          </a:ln>
          <a:effectLst/>
        </p:spPr>
        <p:txBody>
          <a:bodyPr/>
          <a:lstStyle/>
          <a:p>
            <a:endParaRPr lang="en-US"/>
          </a:p>
        </p:txBody>
      </p:sp>
      <p:sp>
        <p:nvSpPr>
          <p:cNvPr id="69" name="Line 24"/>
          <p:cNvSpPr>
            <a:spLocks noChangeShapeType="1"/>
          </p:cNvSpPr>
          <p:nvPr/>
        </p:nvSpPr>
        <p:spPr bwMode="auto">
          <a:xfrm flipH="1">
            <a:off x="5410200" y="2422525"/>
            <a:ext cx="352425" cy="0"/>
          </a:xfrm>
          <a:prstGeom prst="line">
            <a:avLst/>
          </a:prstGeom>
          <a:noFill/>
          <a:ln w="28575">
            <a:solidFill>
              <a:srgbClr val="BB232E"/>
            </a:solidFill>
            <a:round/>
            <a:headEnd/>
            <a:tailEnd type="triangle" w="med" len="med"/>
          </a:ln>
          <a:effectLst/>
        </p:spPr>
        <p:txBody>
          <a:bodyPr/>
          <a:lstStyle/>
          <a:p>
            <a:endParaRPr lang="en-US"/>
          </a:p>
        </p:txBody>
      </p:sp>
      <p:sp>
        <p:nvSpPr>
          <p:cNvPr id="70" name="Line 25"/>
          <p:cNvSpPr>
            <a:spLocks noChangeShapeType="1"/>
          </p:cNvSpPr>
          <p:nvPr/>
        </p:nvSpPr>
        <p:spPr bwMode="auto">
          <a:xfrm rot="16200000">
            <a:off x="7202487" y="3870326"/>
            <a:ext cx="352425" cy="0"/>
          </a:xfrm>
          <a:prstGeom prst="line">
            <a:avLst/>
          </a:prstGeom>
          <a:noFill/>
          <a:ln w="28575">
            <a:solidFill>
              <a:srgbClr val="33CC33"/>
            </a:solidFill>
            <a:round/>
            <a:headEnd/>
            <a:tailEnd type="triangle" w="med" len="med"/>
          </a:ln>
          <a:effectLst/>
        </p:spPr>
        <p:txBody>
          <a:bodyPr/>
          <a:lstStyle/>
          <a:p>
            <a:endParaRPr lang="en-US"/>
          </a:p>
        </p:txBody>
      </p:sp>
      <p:sp>
        <p:nvSpPr>
          <p:cNvPr id="71" name="Line 26"/>
          <p:cNvSpPr>
            <a:spLocks noChangeShapeType="1"/>
          </p:cNvSpPr>
          <p:nvPr/>
        </p:nvSpPr>
        <p:spPr bwMode="auto">
          <a:xfrm rot="5400000" flipV="1">
            <a:off x="6892925" y="3894138"/>
            <a:ext cx="352425" cy="0"/>
          </a:xfrm>
          <a:prstGeom prst="line">
            <a:avLst/>
          </a:prstGeom>
          <a:noFill/>
          <a:ln w="28575">
            <a:solidFill>
              <a:srgbClr val="0033CC"/>
            </a:solidFill>
            <a:round/>
            <a:headEnd/>
            <a:tailEnd type="triangle" w="med" len="med"/>
          </a:ln>
          <a:effectLst/>
        </p:spPr>
        <p:txBody>
          <a:bodyPr/>
          <a:lstStyle/>
          <a:p>
            <a:endParaRPr lang="en-US"/>
          </a:p>
        </p:txBody>
      </p:sp>
      <p:sp>
        <p:nvSpPr>
          <p:cNvPr id="72" name="Line 27"/>
          <p:cNvSpPr>
            <a:spLocks noChangeShapeType="1"/>
          </p:cNvSpPr>
          <p:nvPr/>
        </p:nvSpPr>
        <p:spPr bwMode="auto">
          <a:xfrm rot="5400000" flipV="1">
            <a:off x="5538787" y="3886201"/>
            <a:ext cx="352425" cy="0"/>
          </a:xfrm>
          <a:prstGeom prst="line">
            <a:avLst/>
          </a:prstGeom>
          <a:noFill/>
          <a:ln w="28575">
            <a:solidFill>
              <a:srgbClr val="0033CC"/>
            </a:solidFill>
            <a:round/>
            <a:headEnd/>
            <a:tailEnd type="triangle" w="med" len="med"/>
          </a:ln>
          <a:effectLst/>
        </p:spPr>
        <p:txBody>
          <a:bodyPr/>
          <a:lstStyle/>
          <a:p>
            <a:endParaRPr lang="en-US"/>
          </a:p>
        </p:txBody>
      </p:sp>
      <p:sp>
        <p:nvSpPr>
          <p:cNvPr id="73" name="Line 28"/>
          <p:cNvSpPr>
            <a:spLocks noChangeShapeType="1"/>
          </p:cNvSpPr>
          <p:nvPr/>
        </p:nvSpPr>
        <p:spPr bwMode="auto">
          <a:xfrm rot="5400000" flipV="1">
            <a:off x="3938587" y="3894138"/>
            <a:ext cx="352425" cy="0"/>
          </a:xfrm>
          <a:prstGeom prst="line">
            <a:avLst/>
          </a:prstGeom>
          <a:noFill/>
          <a:ln w="28575">
            <a:solidFill>
              <a:srgbClr val="0033CC"/>
            </a:solidFill>
            <a:round/>
            <a:headEnd/>
            <a:tailEnd type="triangle" w="med" len="med"/>
          </a:ln>
          <a:effectLst/>
        </p:spPr>
        <p:txBody>
          <a:bodyPr/>
          <a:lstStyle/>
          <a:p>
            <a:endParaRPr lang="en-US"/>
          </a:p>
        </p:txBody>
      </p:sp>
      <p:sp>
        <p:nvSpPr>
          <p:cNvPr id="74" name="Line 29"/>
          <p:cNvSpPr>
            <a:spLocks noChangeShapeType="1"/>
          </p:cNvSpPr>
          <p:nvPr/>
        </p:nvSpPr>
        <p:spPr bwMode="auto">
          <a:xfrm rot="16200000">
            <a:off x="5272087" y="3856038"/>
            <a:ext cx="352425" cy="0"/>
          </a:xfrm>
          <a:prstGeom prst="line">
            <a:avLst/>
          </a:prstGeom>
          <a:noFill/>
          <a:ln w="28575">
            <a:solidFill>
              <a:srgbClr val="33CC33"/>
            </a:solidFill>
            <a:round/>
            <a:headEnd/>
            <a:tailEnd type="triangle" w="med" len="med"/>
          </a:ln>
          <a:effectLst/>
        </p:spPr>
        <p:txBody>
          <a:bodyPr/>
          <a:lstStyle/>
          <a:p>
            <a:endParaRPr lang="en-US"/>
          </a:p>
        </p:txBody>
      </p:sp>
      <p:sp>
        <p:nvSpPr>
          <p:cNvPr id="75" name="Line 30"/>
          <p:cNvSpPr>
            <a:spLocks noChangeShapeType="1"/>
          </p:cNvSpPr>
          <p:nvPr/>
        </p:nvSpPr>
        <p:spPr bwMode="auto">
          <a:xfrm rot="16200000">
            <a:off x="3681412" y="3884613"/>
            <a:ext cx="352425" cy="0"/>
          </a:xfrm>
          <a:prstGeom prst="line">
            <a:avLst/>
          </a:prstGeom>
          <a:noFill/>
          <a:ln w="28575">
            <a:solidFill>
              <a:srgbClr val="33CC33"/>
            </a:solidFill>
            <a:round/>
            <a:headEnd/>
            <a:tailEnd type="triangle" w="med" len="med"/>
          </a:ln>
          <a:effectLst/>
        </p:spPr>
        <p:txBody>
          <a:bodyPr/>
          <a:lstStyle/>
          <a:p>
            <a:endParaRPr lang="en-US"/>
          </a:p>
        </p:txBody>
      </p:sp>
      <p:sp>
        <p:nvSpPr>
          <p:cNvPr id="76" name="Text Box 31"/>
          <p:cNvSpPr txBox="1">
            <a:spLocks noChangeArrowheads="1"/>
          </p:cNvSpPr>
          <p:nvPr/>
        </p:nvSpPr>
        <p:spPr bwMode="auto">
          <a:xfrm>
            <a:off x="271463" y="3686175"/>
            <a:ext cx="1481137" cy="336550"/>
          </a:xfrm>
          <a:prstGeom prst="rect">
            <a:avLst/>
          </a:prstGeom>
          <a:noFill/>
          <a:ln w="9525">
            <a:noFill/>
            <a:miter lim="800000"/>
            <a:headEnd/>
            <a:tailEnd/>
          </a:ln>
          <a:effectLst/>
        </p:spPr>
        <p:txBody>
          <a:bodyPr wrap="none">
            <a:spAutoFit/>
          </a:bodyPr>
          <a:lstStyle/>
          <a:p>
            <a:r>
              <a:rPr lang="en-US" sz="1600"/>
              <a:t>Y-component</a:t>
            </a:r>
          </a:p>
        </p:txBody>
      </p:sp>
      <p:sp>
        <p:nvSpPr>
          <p:cNvPr id="77" name="Text Box 32"/>
          <p:cNvSpPr txBox="1">
            <a:spLocks noChangeArrowheads="1"/>
          </p:cNvSpPr>
          <p:nvPr/>
        </p:nvSpPr>
        <p:spPr bwMode="auto">
          <a:xfrm>
            <a:off x="0" y="4800600"/>
            <a:ext cx="990600" cy="1069975"/>
          </a:xfrm>
          <a:prstGeom prst="rect">
            <a:avLst/>
          </a:prstGeom>
          <a:noFill/>
          <a:ln w="9525">
            <a:noFill/>
            <a:miter lim="800000"/>
            <a:headEnd/>
            <a:tailEnd/>
          </a:ln>
          <a:effectLst/>
        </p:spPr>
        <p:txBody>
          <a:bodyPr>
            <a:spAutoFit/>
          </a:bodyPr>
          <a:lstStyle/>
          <a:p>
            <a:r>
              <a:rPr lang="en-US" sz="1600"/>
              <a:t>Vector field of  magnetization</a:t>
            </a:r>
          </a:p>
        </p:txBody>
      </p:sp>
      <p:sp>
        <p:nvSpPr>
          <p:cNvPr id="78" name="Line 33"/>
          <p:cNvSpPr>
            <a:spLocks noChangeShapeType="1"/>
          </p:cNvSpPr>
          <p:nvPr/>
        </p:nvSpPr>
        <p:spPr bwMode="auto">
          <a:xfrm>
            <a:off x="1925638" y="2798763"/>
            <a:ext cx="255587" cy="0"/>
          </a:xfrm>
          <a:prstGeom prst="line">
            <a:avLst/>
          </a:prstGeom>
          <a:noFill/>
          <a:ln w="19050">
            <a:solidFill>
              <a:schemeClr val="tx1"/>
            </a:solidFill>
            <a:round/>
            <a:headEnd/>
            <a:tailEnd/>
          </a:ln>
          <a:effectLst/>
        </p:spPr>
        <p:txBody>
          <a:bodyPr/>
          <a:lstStyle/>
          <a:p>
            <a:endParaRPr lang="en-US"/>
          </a:p>
        </p:txBody>
      </p:sp>
      <p:sp>
        <p:nvSpPr>
          <p:cNvPr id="79" name="Text Box 34"/>
          <p:cNvSpPr txBox="1">
            <a:spLocks noChangeArrowheads="1"/>
          </p:cNvSpPr>
          <p:nvPr/>
        </p:nvSpPr>
        <p:spPr bwMode="auto">
          <a:xfrm>
            <a:off x="1790700" y="2803525"/>
            <a:ext cx="584200" cy="244475"/>
          </a:xfrm>
          <a:prstGeom prst="rect">
            <a:avLst/>
          </a:prstGeom>
          <a:noFill/>
          <a:ln w="9525">
            <a:noFill/>
            <a:miter lim="800000"/>
            <a:headEnd/>
            <a:tailEnd/>
          </a:ln>
          <a:effectLst/>
        </p:spPr>
        <p:txBody>
          <a:bodyPr wrap="none">
            <a:spAutoFit/>
          </a:bodyPr>
          <a:lstStyle/>
          <a:p>
            <a:r>
              <a:rPr lang="en-US" sz="1000"/>
              <a:t>100nm</a:t>
            </a:r>
          </a:p>
        </p:txBody>
      </p:sp>
      <p:sp>
        <p:nvSpPr>
          <p:cNvPr id="80" name="Line 35"/>
          <p:cNvSpPr>
            <a:spLocks noChangeShapeType="1"/>
          </p:cNvSpPr>
          <p:nvPr/>
        </p:nvSpPr>
        <p:spPr bwMode="auto">
          <a:xfrm flipH="1">
            <a:off x="7038975" y="2346325"/>
            <a:ext cx="276225" cy="0"/>
          </a:xfrm>
          <a:prstGeom prst="line">
            <a:avLst/>
          </a:prstGeom>
          <a:noFill/>
          <a:ln w="28575">
            <a:solidFill>
              <a:srgbClr val="BB232E"/>
            </a:solidFill>
            <a:round/>
            <a:headEnd/>
            <a:tailEnd type="triangle" w="med" len="med"/>
          </a:ln>
          <a:effectLst/>
        </p:spPr>
        <p:txBody>
          <a:bodyPr/>
          <a:lstStyle/>
          <a:p>
            <a:endParaRPr lang="en-US"/>
          </a:p>
        </p:txBody>
      </p:sp>
      <p:sp>
        <p:nvSpPr>
          <p:cNvPr id="81" name="Line 38"/>
          <p:cNvSpPr>
            <a:spLocks noChangeShapeType="1"/>
          </p:cNvSpPr>
          <p:nvPr/>
        </p:nvSpPr>
        <p:spPr bwMode="auto">
          <a:xfrm>
            <a:off x="1524000" y="381000"/>
            <a:ext cx="0" cy="1066800"/>
          </a:xfrm>
          <a:prstGeom prst="line">
            <a:avLst/>
          </a:prstGeom>
          <a:noFill/>
          <a:ln w="19050">
            <a:solidFill>
              <a:schemeClr val="tx1"/>
            </a:solidFill>
            <a:round/>
            <a:headEnd/>
            <a:tailEnd/>
          </a:ln>
          <a:effectLst/>
        </p:spPr>
        <p:txBody>
          <a:bodyPr/>
          <a:lstStyle/>
          <a:p>
            <a:endParaRPr lang="en-US"/>
          </a:p>
        </p:txBody>
      </p:sp>
      <p:sp>
        <p:nvSpPr>
          <p:cNvPr id="82" name="Line 39"/>
          <p:cNvSpPr>
            <a:spLocks noChangeShapeType="1"/>
          </p:cNvSpPr>
          <p:nvPr/>
        </p:nvSpPr>
        <p:spPr bwMode="auto">
          <a:xfrm flipH="1">
            <a:off x="1517650" y="906463"/>
            <a:ext cx="7162800" cy="0"/>
          </a:xfrm>
          <a:prstGeom prst="line">
            <a:avLst/>
          </a:prstGeom>
          <a:noFill/>
          <a:ln w="9525">
            <a:solidFill>
              <a:schemeClr val="tx1"/>
            </a:solidFill>
            <a:round/>
            <a:headEnd/>
            <a:tailEnd/>
          </a:ln>
          <a:effectLst/>
        </p:spPr>
        <p:txBody>
          <a:bodyPr/>
          <a:lstStyle/>
          <a:p>
            <a:endParaRPr lang="en-US"/>
          </a:p>
        </p:txBody>
      </p:sp>
      <p:sp>
        <p:nvSpPr>
          <p:cNvPr id="83" name="Text Box 40"/>
          <p:cNvSpPr txBox="1">
            <a:spLocks noChangeArrowheads="1"/>
          </p:cNvSpPr>
          <p:nvPr/>
        </p:nvSpPr>
        <p:spPr bwMode="auto">
          <a:xfrm>
            <a:off x="1508125" y="190500"/>
            <a:ext cx="403225" cy="366713"/>
          </a:xfrm>
          <a:prstGeom prst="rect">
            <a:avLst/>
          </a:prstGeom>
          <a:noFill/>
          <a:ln w="9525">
            <a:noFill/>
            <a:miter lim="800000"/>
            <a:headEnd/>
            <a:tailEnd/>
          </a:ln>
          <a:effectLst/>
        </p:spPr>
        <p:txBody>
          <a:bodyPr wrap="none">
            <a:spAutoFit/>
          </a:bodyPr>
          <a:lstStyle/>
          <a:p>
            <a:r>
              <a:rPr lang="en-US">
                <a:latin typeface="Times New Roman" pitchFamily="18" charset="0"/>
              </a:rPr>
              <a:t>+I</a:t>
            </a:r>
          </a:p>
        </p:txBody>
      </p:sp>
      <p:sp>
        <p:nvSpPr>
          <p:cNvPr id="84" name="Text Box 41"/>
          <p:cNvSpPr txBox="1">
            <a:spLocks noChangeArrowheads="1"/>
          </p:cNvSpPr>
          <p:nvPr/>
        </p:nvSpPr>
        <p:spPr bwMode="auto">
          <a:xfrm>
            <a:off x="1524000" y="1219200"/>
            <a:ext cx="349250" cy="366713"/>
          </a:xfrm>
          <a:prstGeom prst="rect">
            <a:avLst/>
          </a:prstGeom>
          <a:noFill/>
          <a:ln w="9525">
            <a:noFill/>
            <a:miter lim="800000"/>
            <a:headEnd/>
            <a:tailEnd/>
          </a:ln>
          <a:effectLst/>
        </p:spPr>
        <p:txBody>
          <a:bodyPr wrap="none">
            <a:spAutoFit/>
          </a:bodyPr>
          <a:lstStyle/>
          <a:p>
            <a:r>
              <a:rPr lang="en-US">
                <a:latin typeface="Times New Roman" pitchFamily="18" charset="0"/>
              </a:rPr>
              <a: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linds(horizontal)">
                                      <p:cBhvr>
                                        <p:cTn id="19" dur="500"/>
                                        <p:tgtEl>
                                          <p:spTgt spid="50"/>
                                        </p:tgtEl>
                                      </p:cBhvr>
                                    </p:animEffect>
                                  </p:childTnLst>
                                </p:cTn>
                              </p:par>
                              <p:par>
                                <p:cTn id="20" presetID="3" presetClass="entr" presetSubtype="1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linds(horizontal)">
                                      <p:cBhvr>
                                        <p:cTn id="22" dur="500"/>
                                        <p:tgtEl>
                                          <p:spTgt spid="49"/>
                                        </p:tgtEl>
                                      </p:cBhvr>
                                    </p:animEffect>
                                  </p:childTnLst>
                                </p:cTn>
                              </p:par>
                              <p:par>
                                <p:cTn id="23" presetID="3" presetClass="entr" presetSubtype="1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blinds(horizontal)">
                                      <p:cBhvr>
                                        <p:cTn id="25" dur="500"/>
                                        <p:tgtEl>
                                          <p:spTgt spid="51"/>
                                        </p:tgtEl>
                                      </p:cBhvr>
                                    </p:animEffect>
                                  </p:childTnLst>
                                </p:cTn>
                              </p:par>
                              <p:par>
                                <p:cTn id="26" presetID="3" presetClass="entr" presetSubtype="10" fill="hold"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blinds(horizontal)">
                                      <p:cBhvr>
                                        <p:cTn id="28" dur="500"/>
                                        <p:tgtEl>
                                          <p:spTgt spid="76"/>
                                        </p:tgtEl>
                                      </p:cBhvr>
                                    </p:animEffect>
                                  </p:childTnLst>
                                </p:cTn>
                              </p:par>
                              <p:par>
                                <p:cTn id="29" presetID="3" presetClass="entr" presetSubtype="1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blinds(horizontal)">
                                      <p:cBhvr>
                                        <p:cTn id="31" dur="500"/>
                                        <p:tgtEl>
                                          <p:spTgt spid="4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7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7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7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blinds(horizontal)">
                                      <p:cBhvr>
                                        <p:cTn id="50" dur="500"/>
                                        <p:tgtEl>
                                          <p:spTgt spid="56"/>
                                        </p:tgtEl>
                                      </p:cBhvr>
                                    </p:animEffect>
                                  </p:childTnLst>
                                </p:cTn>
                              </p:par>
                              <p:par>
                                <p:cTn id="51" presetID="3" presetClass="entr" presetSubtype="1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blinds(horizontal)">
                                      <p:cBhvr>
                                        <p:cTn id="53" dur="500"/>
                                        <p:tgtEl>
                                          <p:spTgt spid="57"/>
                                        </p:tgtEl>
                                      </p:cBhvr>
                                    </p:animEffect>
                                  </p:childTnLst>
                                </p:cTn>
                              </p:par>
                              <p:par>
                                <p:cTn id="54" presetID="3" presetClass="entr" presetSubtype="10" fill="hold"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blinds(horizontal)">
                                      <p:cBhvr>
                                        <p:cTn id="56" dur="500"/>
                                        <p:tgtEl>
                                          <p:spTgt spid="58"/>
                                        </p:tgtEl>
                                      </p:cBhvr>
                                    </p:animEffect>
                                  </p:childTnLst>
                                </p:cTn>
                              </p:par>
                              <p:par>
                                <p:cTn id="57" presetID="3" presetClass="entr" presetSubtype="10"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blinds(horizontal)">
                                      <p:cBhvr>
                                        <p:cTn id="59" dur="500"/>
                                        <p:tgtEl>
                                          <p:spTgt spid="59"/>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blinds(horizontal)">
                                      <p:cBhvr>
                                        <p:cTn id="6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p:bldP spid="8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they now?</a:t>
            </a:r>
            <a:endParaRPr lang="en-US" dirty="0"/>
          </a:p>
        </p:txBody>
      </p:sp>
      <p:sp>
        <p:nvSpPr>
          <p:cNvPr id="3" name="Content Placeholder 2"/>
          <p:cNvSpPr>
            <a:spLocks noGrp="1"/>
          </p:cNvSpPr>
          <p:nvPr>
            <p:ph sz="half" idx="1"/>
          </p:nvPr>
        </p:nvSpPr>
        <p:spPr>
          <a:xfrm>
            <a:off x="457200" y="1600200"/>
            <a:ext cx="6400800" cy="4525963"/>
          </a:xfrm>
        </p:spPr>
        <p:txBody>
          <a:bodyPr/>
          <a:lstStyle/>
          <a:p>
            <a:r>
              <a:rPr lang="en-US" dirty="0" smtClean="0"/>
              <a:t>Current locations of STXM</a:t>
            </a:r>
          </a:p>
          <a:p>
            <a:pPr lvl="1"/>
            <a:r>
              <a:rPr lang="en-US" dirty="0" smtClean="0"/>
              <a:t>ALS, Berkeley</a:t>
            </a:r>
          </a:p>
          <a:p>
            <a:pPr lvl="1"/>
            <a:r>
              <a:rPr lang="en-US" dirty="0" smtClean="0"/>
              <a:t>Stony Brook, Brookhaven</a:t>
            </a:r>
          </a:p>
          <a:p>
            <a:pPr lvl="1"/>
            <a:r>
              <a:rPr lang="en-US" dirty="0" smtClean="0"/>
              <a:t>King’s College, </a:t>
            </a:r>
            <a:r>
              <a:rPr lang="en-US" dirty="0" err="1" smtClean="0"/>
              <a:t>Daresbury</a:t>
            </a:r>
            <a:r>
              <a:rPr lang="en-US" dirty="0" smtClean="0"/>
              <a:t> UK</a:t>
            </a:r>
          </a:p>
          <a:p>
            <a:pPr lvl="1"/>
            <a:r>
              <a:rPr lang="en-US" dirty="0" smtClean="0"/>
              <a:t>Swiss Light Source</a:t>
            </a:r>
          </a:p>
          <a:p>
            <a:pPr lvl="1"/>
            <a:r>
              <a:rPr lang="en-US" dirty="0" err="1" smtClean="0"/>
              <a:t>Bessy</a:t>
            </a:r>
            <a:r>
              <a:rPr lang="en-US" dirty="0" smtClean="0"/>
              <a:t> II, Berlin</a:t>
            </a:r>
          </a:p>
          <a:p>
            <a:pPr lvl="1"/>
            <a:r>
              <a:rPr lang="en-US" dirty="0" smtClean="0"/>
              <a:t>PLS, Korea</a:t>
            </a:r>
          </a:p>
          <a:p>
            <a:pPr lvl="1"/>
            <a:r>
              <a:rPr lang="en-US" dirty="0" smtClean="0"/>
              <a:t>Canadian Light Source</a:t>
            </a:r>
            <a:endParaRPr lang="en-US" dirty="0"/>
          </a:p>
        </p:txBody>
      </p:sp>
      <p:pic>
        <p:nvPicPr>
          <p:cNvPr id="4" name="Picture 2" descr="ALS_inside_building"/>
          <p:cNvPicPr>
            <a:picLocks noChangeAspect="1" noChangeArrowheads="1"/>
          </p:cNvPicPr>
          <p:nvPr/>
        </p:nvPicPr>
        <p:blipFill>
          <a:blip r:embed="rId2" cstate="print"/>
          <a:srcRect t="7353"/>
          <a:stretch>
            <a:fillRect/>
          </a:stretch>
        </p:blipFill>
        <p:spPr bwMode="auto">
          <a:xfrm>
            <a:off x="6844241" y="3657600"/>
            <a:ext cx="2299759" cy="3200400"/>
          </a:xfrm>
          <a:prstGeom prst="rect">
            <a:avLst/>
          </a:prstGeom>
          <a:noFill/>
        </p:spPr>
      </p:pic>
      <p:pic>
        <p:nvPicPr>
          <p:cNvPr id="5" name="Picture 4"/>
          <p:cNvPicPr>
            <a:picLocks noChangeAspect="1" noChangeArrowheads="1"/>
          </p:cNvPicPr>
          <p:nvPr/>
        </p:nvPicPr>
        <p:blipFill>
          <a:blip r:embed="rId3" cstate="print"/>
          <a:srcRect l="24918" t="10786" r="15530" b="10767"/>
          <a:stretch>
            <a:fillRect/>
          </a:stretch>
        </p:blipFill>
        <p:spPr bwMode="auto">
          <a:xfrm>
            <a:off x="4953000" y="1676400"/>
            <a:ext cx="2507164" cy="255188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the future: STXM at SSRL</a:t>
            </a:r>
            <a:endParaRPr lang="en-US" dirty="0"/>
          </a:p>
        </p:txBody>
      </p:sp>
      <p:sp>
        <p:nvSpPr>
          <p:cNvPr id="3" name="Content Placeholder 2"/>
          <p:cNvSpPr>
            <a:spLocks noGrp="1"/>
          </p:cNvSpPr>
          <p:nvPr>
            <p:ph idx="1"/>
          </p:nvPr>
        </p:nvSpPr>
        <p:spPr/>
        <p:txBody>
          <a:bodyPr/>
          <a:lstStyle/>
          <a:p>
            <a:r>
              <a:rPr lang="en-US" dirty="0" smtClean="0"/>
              <a:t>Under construction at BL 13-3</a:t>
            </a:r>
          </a:p>
          <a:p>
            <a:pPr lvl="1"/>
            <a:r>
              <a:rPr lang="en-US" dirty="0" smtClean="0"/>
              <a:t>Condensed Matter</a:t>
            </a:r>
          </a:p>
          <a:p>
            <a:pPr lvl="1"/>
            <a:r>
              <a:rPr lang="en-US" dirty="0" smtClean="0"/>
              <a:t>Surface and thin film</a:t>
            </a:r>
            <a:endParaRPr lang="en-US" dirty="0"/>
          </a:p>
        </p:txBody>
      </p:sp>
      <p:pic>
        <p:nvPicPr>
          <p:cNvPr id="6" name="Picture 5"/>
          <p:cNvPicPr>
            <a:picLocks noChangeAspect="1" noChangeArrowheads="1"/>
          </p:cNvPicPr>
          <p:nvPr/>
        </p:nvPicPr>
        <p:blipFill>
          <a:blip r:embed="rId2" cstate="print"/>
          <a:srcRect/>
          <a:stretch>
            <a:fillRect/>
          </a:stretch>
        </p:blipFill>
        <p:spPr bwMode="auto">
          <a:xfrm>
            <a:off x="2057400" y="3200400"/>
            <a:ext cx="5344497" cy="35052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07192.JPG"/>
          <p:cNvPicPr>
            <a:picLocks noChangeAspect="1"/>
          </p:cNvPicPr>
          <p:nvPr/>
        </p:nvPicPr>
        <p:blipFill>
          <a:blip r:embed="rId2" cstate="print"/>
          <a:stretch>
            <a:fillRect/>
          </a:stretch>
        </p:blipFill>
        <p:spPr>
          <a:xfrm>
            <a:off x="0" y="381000"/>
            <a:ext cx="9144000" cy="6096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soft X-rays?</a:t>
            </a:r>
            <a:endParaRPr lang="en-US" dirty="0"/>
          </a:p>
        </p:txBody>
      </p:sp>
      <p:sp>
        <p:nvSpPr>
          <p:cNvPr id="3" name="Content Placeholder 2"/>
          <p:cNvSpPr>
            <a:spLocks noGrp="1"/>
          </p:cNvSpPr>
          <p:nvPr>
            <p:ph idx="1"/>
          </p:nvPr>
        </p:nvSpPr>
        <p:spPr>
          <a:xfrm>
            <a:off x="381000" y="1371600"/>
            <a:ext cx="4114800" cy="4495800"/>
          </a:xfrm>
        </p:spPr>
        <p:txBody>
          <a:bodyPr/>
          <a:lstStyle/>
          <a:p>
            <a:r>
              <a:rPr lang="en-US" dirty="0" smtClean="0"/>
              <a:t>Fast and small</a:t>
            </a:r>
          </a:p>
          <a:p>
            <a:r>
              <a:rPr lang="en-US" dirty="0" smtClean="0"/>
              <a:t>Elemental specificity</a:t>
            </a:r>
          </a:p>
          <a:p>
            <a:r>
              <a:rPr lang="en-US" dirty="0" smtClean="0"/>
              <a:t>Magnetic contrast</a:t>
            </a:r>
          </a:p>
          <a:p>
            <a:r>
              <a:rPr lang="en-US" dirty="0" smtClean="0"/>
              <a:t>Penetration depth</a:t>
            </a:r>
          </a:p>
          <a:p>
            <a:endParaRPr lang="en-US" dirty="0"/>
          </a:p>
        </p:txBody>
      </p:sp>
      <p:pic>
        <p:nvPicPr>
          <p:cNvPr id="1027" name="Picture 3"/>
          <p:cNvPicPr>
            <a:picLocks noChangeAspect="1" noChangeArrowheads="1"/>
          </p:cNvPicPr>
          <p:nvPr/>
        </p:nvPicPr>
        <p:blipFill>
          <a:blip r:embed="rId3" cstate="print"/>
          <a:srcRect b="2159"/>
          <a:stretch>
            <a:fillRect/>
          </a:stretch>
        </p:blipFill>
        <p:spPr bwMode="auto">
          <a:xfrm>
            <a:off x="4953000" y="1261456"/>
            <a:ext cx="3450592" cy="536794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soft X-rays?</a:t>
            </a:r>
            <a:endParaRPr lang="en-US" dirty="0"/>
          </a:p>
        </p:txBody>
      </p:sp>
      <p:sp>
        <p:nvSpPr>
          <p:cNvPr id="3" name="Content Placeholder 2"/>
          <p:cNvSpPr>
            <a:spLocks noGrp="1"/>
          </p:cNvSpPr>
          <p:nvPr>
            <p:ph idx="1"/>
          </p:nvPr>
        </p:nvSpPr>
        <p:spPr>
          <a:xfrm>
            <a:off x="381000" y="1371600"/>
            <a:ext cx="4114800" cy="2362199"/>
          </a:xfrm>
        </p:spPr>
        <p:txBody>
          <a:bodyPr/>
          <a:lstStyle/>
          <a:p>
            <a:r>
              <a:rPr lang="en-US" dirty="0" smtClean="0"/>
              <a:t>Fast and small</a:t>
            </a:r>
          </a:p>
          <a:p>
            <a:r>
              <a:rPr lang="en-US" dirty="0" smtClean="0">
                <a:solidFill>
                  <a:schemeClr val="bg1">
                    <a:lumMod val="65000"/>
                  </a:schemeClr>
                </a:solidFill>
              </a:rPr>
              <a:t>Elemental specificity</a:t>
            </a:r>
          </a:p>
          <a:p>
            <a:r>
              <a:rPr lang="en-US" dirty="0" smtClean="0">
                <a:solidFill>
                  <a:schemeClr val="bg1">
                    <a:lumMod val="65000"/>
                  </a:schemeClr>
                </a:solidFill>
              </a:rPr>
              <a:t>Magnetic contrast</a:t>
            </a:r>
          </a:p>
          <a:p>
            <a:r>
              <a:rPr lang="en-US" dirty="0" smtClean="0">
                <a:solidFill>
                  <a:schemeClr val="bg1">
                    <a:lumMod val="65000"/>
                  </a:schemeClr>
                </a:solidFill>
              </a:rPr>
              <a:t>Penetration depth</a:t>
            </a:r>
          </a:p>
        </p:txBody>
      </p:sp>
      <p:grpSp>
        <p:nvGrpSpPr>
          <p:cNvPr id="6" name="Group 5"/>
          <p:cNvGrpSpPr>
            <a:grpSpLocks/>
          </p:cNvGrpSpPr>
          <p:nvPr/>
        </p:nvGrpSpPr>
        <p:grpSpPr bwMode="auto">
          <a:xfrm>
            <a:off x="685801" y="4237038"/>
            <a:ext cx="3276600" cy="2392362"/>
            <a:chOff x="2847" y="1296"/>
            <a:chExt cx="3007" cy="2217"/>
          </a:xfrm>
        </p:grpSpPr>
        <p:sp>
          <p:nvSpPr>
            <p:cNvPr id="7" name="Oval 6"/>
            <p:cNvSpPr>
              <a:spLocks noChangeArrowheads="1"/>
            </p:cNvSpPr>
            <p:nvPr/>
          </p:nvSpPr>
          <p:spPr bwMode="auto">
            <a:xfrm>
              <a:off x="2863" y="1889"/>
              <a:ext cx="2215" cy="1145"/>
            </a:xfrm>
            <a:prstGeom prst="ellipse">
              <a:avLst/>
            </a:prstGeom>
            <a:noFill/>
            <a:ln w="76200">
              <a:pattFill prst="lgConfetti">
                <a:fgClr>
                  <a:schemeClr val="tx1"/>
                </a:fgClr>
                <a:bgClr>
                  <a:srgbClr val="FFFFFF"/>
                </a:bgClr>
              </a:pattFill>
              <a:round/>
              <a:headEnd/>
              <a:tailEnd/>
            </a:ln>
            <a:effectLst/>
          </p:spPr>
          <p:txBody>
            <a:bodyPr wrap="none" anchor="ctr">
              <a:spAutoFit/>
            </a:bodyPr>
            <a:lstStyle/>
            <a:p>
              <a:endParaRPr lang="en-US"/>
            </a:p>
          </p:txBody>
        </p:sp>
        <p:sp>
          <p:nvSpPr>
            <p:cNvPr id="8" name="Freeform 7"/>
            <p:cNvSpPr>
              <a:spLocks/>
            </p:cNvSpPr>
            <p:nvPr/>
          </p:nvSpPr>
          <p:spPr bwMode="auto">
            <a:xfrm>
              <a:off x="3790" y="1765"/>
              <a:ext cx="52" cy="124"/>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9" name="Freeform 8"/>
            <p:cNvSpPr>
              <a:spLocks/>
            </p:cNvSpPr>
            <p:nvPr/>
          </p:nvSpPr>
          <p:spPr bwMode="auto">
            <a:xfrm>
              <a:off x="3893" y="1765"/>
              <a:ext cx="52" cy="124"/>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10" name="Freeform 9"/>
            <p:cNvSpPr>
              <a:spLocks/>
            </p:cNvSpPr>
            <p:nvPr/>
          </p:nvSpPr>
          <p:spPr bwMode="auto">
            <a:xfrm>
              <a:off x="3996" y="1765"/>
              <a:ext cx="52" cy="124"/>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11" name="Freeform 10"/>
            <p:cNvSpPr>
              <a:spLocks/>
            </p:cNvSpPr>
            <p:nvPr/>
          </p:nvSpPr>
          <p:spPr bwMode="auto">
            <a:xfrm>
              <a:off x="4099" y="1765"/>
              <a:ext cx="52" cy="124"/>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grpSp>
          <p:nvGrpSpPr>
            <p:cNvPr id="12" name="Group 11"/>
            <p:cNvGrpSpPr>
              <a:grpSpLocks/>
            </p:cNvGrpSpPr>
            <p:nvPr/>
          </p:nvGrpSpPr>
          <p:grpSpPr bwMode="auto">
            <a:xfrm>
              <a:off x="4217" y="1788"/>
              <a:ext cx="780" cy="412"/>
              <a:chOff x="3120" y="1512"/>
              <a:chExt cx="1440" cy="636"/>
            </a:xfrm>
          </p:grpSpPr>
          <p:sp>
            <p:nvSpPr>
              <p:cNvPr id="62" name="Freeform 12"/>
              <p:cNvSpPr>
                <a:spLocks/>
              </p:cNvSpPr>
              <p:nvPr/>
            </p:nvSpPr>
            <p:spPr bwMode="auto">
              <a:xfrm>
                <a:off x="3120" y="1512"/>
                <a:ext cx="96" cy="192"/>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63" name="Freeform 13"/>
              <p:cNvSpPr>
                <a:spLocks/>
              </p:cNvSpPr>
              <p:nvPr/>
            </p:nvSpPr>
            <p:spPr bwMode="auto">
              <a:xfrm>
                <a:off x="3312" y="1536"/>
                <a:ext cx="96" cy="192"/>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64" name="Freeform 14"/>
              <p:cNvSpPr>
                <a:spLocks/>
              </p:cNvSpPr>
              <p:nvPr/>
            </p:nvSpPr>
            <p:spPr bwMode="auto">
              <a:xfrm>
                <a:off x="3504" y="1584"/>
                <a:ext cx="96" cy="192"/>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65" name="Freeform 15"/>
              <p:cNvSpPr>
                <a:spLocks/>
              </p:cNvSpPr>
              <p:nvPr/>
            </p:nvSpPr>
            <p:spPr bwMode="auto">
              <a:xfrm>
                <a:off x="3696" y="1632"/>
                <a:ext cx="96" cy="192"/>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66" name="Freeform 16"/>
              <p:cNvSpPr>
                <a:spLocks/>
              </p:cNvSpPr>
              <p:nvPr/>
            </p:nvSpPr>
            <p:spPr bwMode="auto">
              <a:xfrm>
                <a:off x="3888" y="1680"/>
                <a:ext cx="96" cy="192"/>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67" name="Freeform 17"/>
              <p:cNvSpPr>
                <a:spLocks/>
              </p:cNvSpPr>
              <p:nvPr/>
            </p:nvSpPr>
            <p:spPr bwMode="auto">
              <a:xfrm>
                <a:off x="4080" y="1740"/>
                <a:ext cx="96" cy="192"/>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68" name="Freeform 18"/>
              <p:cNvSpPr>
                <a:spLocks/>
              </p:cNvSpPr>
              <p:nvPr/>
            </p:nvSpPr>
            <p:spPr bwMode="auto">
              <a:xfrm>
                <a:off x="4272" y="1832"/>
                <a:ext cx="96" cy="192"/>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69" name="Freeform 19"/>
              <p:cNvSpPr>
                <a:spLocks/>
              </p:cNvSpPr>
              <p:nvPr/>
            </p:nvSpPr>
            <p:spPr bwMode="auto">
              <a:xfrm>
                <a:off x="4464" y="1956"/>
                <a:ext cx="96" cy="192"/>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grpSp>
        <p:grpSp>
          <p:nvGrpSpPr>
            <p:cNvPr id="13" name="Group 20"/>
            <p:cNvGrpSpPr>
              <a:grpSpLocks/>
            </p:cNvGrpSpPr>
            <p:nvPr/>
          </p:nvGrpSpPr>
          <p:grpSpPr bwMode="auto">
            <a:xfrm flipH="1">
              <a:off x="2944" y="1789"/>
              <a:ext cx="780" cy="409"/>
              <a:chOff x="3120" y="1512"/>
              <a:chExt cx="1440" cy="636"/>
            </a:xfrm>
          </p:grpSpPr>
          <p:sp>
            <p:nvSpPr>
              <p:cNvPr id="54" name="Freeform 21"/>
              <p:cNvSpPr>
                <a:spLocks/>
              </p:cNvSpPr>
              <p:nvPr/>
            </p:nvSpPr>
            <p:spPr bwMode="auto">
              <a:xfrm>
                <a:off x="3120" y="1512"/>
                <a:ext cx="96" cy="192"/>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55" name="Freeform 22"/>
              <p:cNvSpPr>
                <a:spLocks/>
              </p:cNvSpPr>
              <p:nvPr/>
            </p:nvSpPr>
            <p:spPr bwMode="auto">
              <a:xfrm>
                <a:off x="3312" y="1536"/>
                <a:ext cx="96" cy="192"/>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56" name="Freeform 23"/>
              <p:cNvSpPr>
                <a:spLocks/>
              </p:cNvSpPr>
              <p:nvPr/>
            </p:nvSpPr>
            <p:spPr bwMode="auto">
              <a:xfrm>
                <a:off x="3504" y="1584"/>
                <a:ext cx="96" cy="192"/>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57" name="Freeform 24"/>
              <p:cNvSpPr>
                <a:spLocks/>
              </p:cNvSpPr>
              <p:nvPr/>
            </p:nvSpPr>
            <p:spPr bwMode="auto">
              <a:xfrm>
                <a:off x="3696" y="1632"/>
                <a:ext cx="96" cy="192"/>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58" name="Freeform 25"/>
              <p:cNvSpPr>
                <a:spLocks/>
              </p:cNvSpPr>
              <p:nvPr/>
            </p:nvSpPr>
            <p:spPr bwMode="auto">
              <a:xfrm>
                <a:off x="3888" y="1680"/>
                <a:ext cx="96" cy="192"/>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59" name="Freeform 26"/>
              <p:cNvSpPr>
                <a:spLocks/>
              </p:cNvSpPr>
              <p:nvPr/>
            </p:nvSpPr>
            <p:spPr bwMode="auto">
              <a:xfrm>
                <a:off x="4080" y="1740"/>
                <a:ext cx="96" cy="192"/>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60" name="Freeform 27"/>
              <p:cNvSpPr>
                <a:spLocks/>
              </p:cNvSpPr>
              <p:nvPr/>
            </p:nvSpPr>
            <p:spPr bwMode="auto">
              <a:xfrm>
                <a:off x="4272" y="1832"/>
                <a:ext cx="96" cy="192"/>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61" name="Freeform 28"/>
              <p:cNvSpPr>
                <a:spLocks/>
              </p:cNvSpPr>
              <p:nvPr/>
            </p:nvSpPr>
            <p:spPr bwMode="auto">
              <a:xfrm>
                <a:off x="4464" y="1956"/>
                <a:ext cx="96" cy="192"/>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grpSp>
        <p:sp>
          <p:nvSpPr>
            <p:cNvPr id="14" name="Freeform 29"/>
            <p:cNvSpPr>
              <a:spLocks/>
            </p:cNvSpPr>
            <p:nvPr/>
          </p:nvSpPr>
          <p:spPr bwMode="auto">
            <a:xfrm>
              <a:off x="4202" y="2902"/>
              <a:ext cx="52" cy="124"/>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15" name="Freeform 30"/>
            <p:cNvSpPr>
              <a:spLocks/>
            </p:cNvSpPr>
            <p:nvPr/>
          </p:nvSpPr>
          <p:spPr bwMode="auto">
            <a:xfrm>
              <a:off x="4305" y="2887"/>
              <a:ext cx="52" cy="123"/>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16" name="Freeform 31"/>
            <p:cNvSpPr>
              <a:spLocks/>
            </p:cNvSpPr>
            <p:nvPr/>
          </p:nvSpPr>
          <p:spPr bwMode="auto">
            <a:xfrm>
              <a:off x="4408" y="2856"/>
              <a:ext cx="52" cy="123"/>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17" name="Freeform 32"/>
            <p:cNvSpPr>
              <a:spLocks/>
            </p:cNvSpPr>
            <p:nvPr/>
          </p:nvSpPr>
          <p:spPr bwMode="auto">
            <a:xfrm>
              <a:off x="4511" y="2825"/>
              <a:ext cx="52" cy="123"/>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18" name="Freeform 33"/>
            <p:cNvSpPr>
              <a:spLocks/>
            </p:cNvSpPr>
            <p:nvPr/>
          </p:nvSpPr>
          <p:spPr bwMode="auto">
            <a:xfrm>
              <a:off x="4614" y="2794"/>
              <a:ext cx="52" cy="124"/>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19" name="Freeform 34"/>
            <p:cNvSpPr>
              <a:spLocks/>
            </p:cNvSpPr>
            <p:nvPr/>
          </p:nvSpPr>
          <p:spPr bwMode="auto">
            <a:xfrm>
              <a:off x="4717" y="2755"/>
              <a:ext cx="52" cy="124"/>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20" name="Freeform 35"/>
            <p:cNvSpPr>
              <a:spLocks/>
            </p:cNvSpPr>
            <p:nvPr/>
          </p:nvSpPr>
          <p:spPr bwMode="auto">
            <a:xfrm>
              <a:off x="4820" y="2696"/>
              <a:ext cx="52" cy="124"/>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a:spAutoFit/>
            </a:bodyPr>
            <a:lstStyle/>
            <a:p>
              <a:endParaRPr lang="en-US"/>
            </a:p>
          </p:txBody>
        </p:sp>
        <p:sp>
          <p:nvSpPr>
            <p:cNvPr id="21" name="Freeform 36"/>
            <p:cNvSpPr>
              <a:spLocks/>
            </p:cNvSpPr>
            <p:nvPr/>
          </p:nvSpPr>
          <p:spPr bwMode="auto">
            <a:xfrm>
              <a:off x="4923" y="2616"/>
              <a:ext cx="52" cy="124"/>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22" name="Freeform 37"/>
            <p:cNvSpPr>
              <a:spLocks/>
            </p:cNvSpPr>
            <p:nvPr/>
          </p:nvSpPr>
          <p:spPr bwMode="auto">
            <a:xfrm flipH="1">
              <a:off x="3687" y="2897"/>
              <a:ext cx="52" cy="124"/>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23" name="Freeform 38"/>
            <p:cNvSpPr>
              <a:spLocks/>
            </p:cNvSpPr>
            <p:nvPr/>
          </p:nvSpPr>
          <p:spPr bwMode="auto">
            <a:xfrm flipH="1">
              <a:off x="3584" y="2881"/>
              <a:ext cx="52" cy="124"/>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24" name="Freeform 39"/>
            <p:cNvSpPr>
              <a:spLocks/>
            </p:cNvSpPr>
            <p:nvPr/>
          </p:nvSpPr>
          <p:spPr bwMode="auto">
            <a:xfrm flipH="1">
              <a:off x="3481" y="2851"/>
              <a:ext cx="52" cy="123"/>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25" name="Freeform 40"/>
            <p:cNvSpPr>
              <a:spLocks/>
            </p:cNvSpPr>
            <p:nvPr/>
          </p:nvSpPr>
          <p:spPr bwMode="auto">
            <a:xfrm flipH="1">
              <a:off x="3378" y="2820"/>
              <a:ext cx="52" cy="123"/>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26" name="Freeform 41"/>
            <p:cNvSpPr>
              <a:spLocks/>
            </p:cNvSpPr>
            <p:nvPr/>
          </p:nvSpPr>
          <p:spPr bwMode="auto">
            <a:xfrm flipH="1">
              <a:off x="3275" y="2789"/>
              <a:ext cx="52" cy="123"/>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27" name="Freeform 42"/>
            <p:cNvSpPr>
              <a:spLocks/>
            </p:cNvSpPr>
            <p:nvPr/>
          </p:nvSpPr>
          <p:spPr bwMode="auto">
            <a:xfrm flipH="1">
              <a:off x="3172" y="2750"/>
              <a:ext cx="52" cy="124"/>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28" name="Freeform 43"/>
            <p:cNvSpPr>
              <a:spLocks/>
            </p:cNvSpPr>
            <p:nvPr/>
          </p:nvSpPr>
          <p:spPr bwMode="auto">
            <a:xfrm flipH="1">
              <a:off x="3069" y="2691"/>
              <a:ext cx="52" cy="123"/>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29" name="Freeform 44"/>
            <p:cNvSpPr>
              <a:spLocks/>
            </p:cNvSpPr>
            <p:nvPr/>
          </p:nvSpPr>
          <p:spPr bwMode="auto">
            <a:xfrm flipH="1">
              <a:off x="2966" y="2611"/>
              <a:ext cx="52" cy="124"/>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30" name="Freeform 45"/>
            <p:cNvSpPr>
              <a:spLocks/>
            </p:cNvSpPr>
            <p:nvPr/>
          </p:nvSpPr>
          <p:spPr bwMode="auto">
            <a:xfrm>
              <a:off x="2889" y="2168"/>
              <a:ext cx="51" cy="123"/>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31" name="Freeform 46"/>
            <p:cNvSpPr>
              <a:spLocks/>
            </p:cNvSpPr>
            <p:nvPr/>
          </p:nvSpPr>
          <p:spPr bwMode="auto">
            <a:xfrm>
              <a:off x="2853" y="2291"/>
              <a:ext cx="52" cy="124"/>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32" name="Freeform 47"/>
            <p:cNvSpPr>
              <a:spLocks/>
            </p:cNvSpPr>
            <p:nvPr/>
          </p:nvSpPr>
          <p:spPr bwMode="auto">
            <a:xfrm>
              <a:off x="2847" y="2415"/>
              <a:ext cx="52" cy="124"/>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33" name="Freeform 48"/>
            <p:cNvSpPr>
              <a:spLocks/>
            </p:cNvSpPr>
            <p:nvPr/>
          </p:nvSpPr>
          <p:spPr bwMode="auto">
            <a:xfrm>
              <a:off x="2889" y="2539"/>
              <a:ext cx="51" cy="123"/>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34" name="Freeform 49"/>
            <p:cNvSpPr>
              <a:spLocks/>
            </p:cNvSpPr>
            <p:nvPr/>
          </p:nvSpPr>
          <p:spPr bwMode="auto">
            <a:xfrm>
              <a:off x="5052" y="2291"/>
              <a:ext cx="52" cy="124"/>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35" name="Freeform 50"/>
            <p:cNvSpPr>
              <a:spLocks/>
            </p:cNvSpPr>
            <p:nvPr/>
          </p:nvSpPr>
          <p:spPr bwMode="auto">
            <a:xfrm>
              <a:off x="5052" y="2415"/>
              <a:ext cx="52" cy="124"/>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36" name="Freeform 51"/>
            <p:cNvSpPr>
              <a:spLocks/>
            </p:cNvSpPr>
            <p:nvPr/>
          </p:nvSpPr>
          <p:spPr bwMode="auto">
            <a:xfrm>
              <a:off x="5001" y="2539"/>
              <a:ext cx="51" cy="123"/>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37" name="Freeform 52"/>
            <p:cNvSpPr>
              <a:spLocks/>
            </p:cNvSpPr>
            <p:nvPr/>
          </p:nvSpPr>
          <p:spPr bwMode="auto">
            <a:xfrm>
              <a:off x="5001" y="2168"/>
              <a:ext cx="51" cy="123"/>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wrap="none">
              <a:spAutoFit/>
            </a:bodyPr>
            <a:lstStyle/>
            <a:p>
              <a:endParaRPr lang="en-US"/>
            </a:p>
          </p:txBody>
        </p:sp>
        <p:sp>
          <p:nvSpPr>
            <p:cNvPr id="38" name="Freeform 53"/>
            <p:cNvSpPr>
              <a:spLocks/>
            </p:cNvSpPr>
            <p:nvPr/>
          </p:nvSpPr>
          <p:spPr bwMode="auto">
            <a:xfrm>
              <a:off x="3971" y="2693"/>
              <a:ext cx="51" cy="341"/>
            </a:xfrm>
            <a:custGeom>
              <a:avLst/>
              <a:gdLst/>
              <a:ahLst/>
              <a:cxnLst>
                <a:cxn ang="0">
                  <a:pos x="0" y="192"/>
                </a:cxn>
                <a:cxn ang="0">
                  <a:pos x="48" y="0"/>
                </a:cxn>
                <a:cxn ang="0">
                  <a:pos x="96" y="192"/>
                </a:cxn>
              </a:cxnLst>
              <a:rect l="0" t="0" r="r" b="b"/>
              <a:pathLst>
                <a:path w="96" h="192">
                  <a:moveTo>
                    <a:pt x="0" y="192"/>
                  </a:moveTo>
                  <a:cubicBezTo>
                    <a:pt x="16" y="96"/>
                    <a:pt x="32" y="0"/>
                    <a:pt x="48" y="0"/>
                  </a:cubicBezTo>
                  <a:cubicBezTo>
                    <a:pt x="64" y="0"/>
                    <a:pt x="80" y="96"/>
                    <a:pt x="96" y="192"/>
                  </a:cubicBezTo>
                </a:path>
              </a:pathLst>
            </a:custGeom>
            <a:noFill/>
            <a:ln w="12700" cap="flat" cmpd="sng">
              <a:solidFill>
                <a:srgbClr val="00CC00"/>
              </a:solidFill>
              <a:prstDash val="solid"/>
              <a:round/>
              <a:headEnd type="none" w="med" len="med"/>
              <a:tailEnd type="none" w="med" len="med"/>
            </a:ln>
            <a:effectLst/>
          </p:spPr>
          <p:txBody>
            <a:bodyPr>
              <a:spAutoFit/>
            </a:bodyPr>
            <a:lstStyle/>
            <a:p>
              <a:endParaRPr lang="en-US"/>
            </a:p>
          </p:txBody>
        </p:sp>
        <p:sp>
          <p:nvSpPr>
            <p:cNvPr id="39" name="Line 54"/>
            <p:cNvSpPr>
              <a:spLocks noChangeShapeType="1"/>
            </p:cNvSpPr>
            <p:nvPr/>
          </p:nvSpPr>
          <p:spPr bwMode="auto">
            <a:xfrm flipV="1">
              <a:off x="4743" y="1765"/>
              <a:ext cx="0" cy="155"/>
            </a:xfrm>
            <a:prstGeom prst="line">
              <a:avLst/>
            </a:prstGeom>
            <a:noFill/>
            <a:ln w="12700">
              <a:solidFill>
                <a:schemeClr val="tx1"/>
              </a:solidFill>
              <a:round/>
              <a:headEnd/>
              <a:tailEnd/>
            </a:ln>
            <a:effectLst/>
          </p:spPr>
          <p:txBody>
            <a:bodyPr wrap="none">
              <a:spAutoFit/>
            </a:bodyPr>
            <a:lstStyle/>
            <a:p>
              <a:endParaRPr lang="en-US"/>
            </a:p>
          </p:txBody>
        </p:sp>
        <p:sp>
          <p:nvSpPr>
            <p:cNvPr id="40" name="Line 55"/>
            <p:cNvSpPr>
              <a:spLocks noChangeShapeType="1"/>
            </p:cNvSpPr>
            <p:nvPr/>
          </p:nvSpPr>
          <p:spPr bwMode="auto">
            <a:xfrm flipV="1">
              <a:off x="4846" y="1765"/>
              <a:ext cx="0" cy="217"/>
            </a:xfrm>
            <a:prstGeom prst="line">
              <a:avLst/>
            </a:prstGeom>
            <a:noFill/>
            <a:ln w="12700">
              <a:solidFill>
                <a:schemeClr val="tx1"/>
              </a:solidFill>
              <a:round/>
              <a:headEnd/>
              <a:tailEnd/>
            </a:ln>
            <a:effectLst/>
          </p:spPr>
          <p:txBody>
            <a:bodyPr>
              <a:spAutoFit/>
            </a:bodyPr>
            <a:lstStyle/>
            <a:p>
              <a:endParaRPr lang="en-US"/>
            </a:p>
          </p:txBody>
        </p:sp>
        <p:sp>
          <p:nvSpPr>
            <p:cNvPr id="41" name="Line 56"/>
            <p:cNvSpPr>
              <a:spLocks noChangeShapeType="1"/>
            </p:cNvSpPr>
            <p:nvPr/>
          </p:nvSpPr>
          <p:spPr bwMode="auto">
            <a:xfrm>
              <a:off x="4666" y="1804"/>
              <a:ext cx="77" cy="0"/>
            </a:xfrm>
            <a:prstGeom prst="line">
              <a:avLst/>
            </a:prstGeom>
            <a:noFill/>
            <a:ln w="12700">
              <a:solidFill>
                <a:schemeClr val="tx1"/>
              </a:solidFill>
              <a:round/>
              <a:headEnd/>
              <a:tailEnd type="triangle" w="med" len="med"/>
            </a:ln>
            <a:effectLst/>
          </p:spPr>
          <p:txBody>
            <a:bodyPr wrap="none">
              <a:spAutoFit/>
            </a:bodyPr>
            <a:lstStyle/>
            <a:p>
              <a:endParaRPr lang="en-US"/>
            </a:p>
          </p:txBody>
        </p:sp>
        <p:sp>
          <p:nvSpPr>
            <p:cNvPr id="42" name="Line 57"/>
            <p:cNvSpPr>
              <a:spLocks noChangeShapeType="1"/>
            </p:cNvSpPr>
            <p:nvPr/>
          </p:nvSpPr>
          <p:spPr bwMode="auto">
            <a:xfrm flipH="1">
              <a:off x="4846" y="1796"/>
              <a:ext cx="77" cy="0"/>
            </a:xfrm>
            <a:prstGeom prst="line">
              <a:avLst/>
            </a:prstGeom>
            <a:noFill/>
            <a:ln w="12700">
              <a:solidFill>
                <a:schemeClr val="tx1"/>
              </a:solidFill>
              <a:round/>
              <a:headEnd/>
              <a:tailEnd type="triangle" w="med" len="med"/>
            </a:ln>
            <a:effectLst/>
          </p:spPr>
          <p:txBody>
            <a:bodyPr wrap="none">
              <a:spAutoFit/>
            </a:bodyPr>
            <a:lstStyle/>
            <a:p>
              <a:endParaRPr lang="en-US"/>
            </a:p>
          </p:txBody>
        </p:sp>
        <p:sp>
          <p:nvSpPr>
            <p:cNvPr id="43" name="Text Box 58"/>
            <p:cNvSpPr txBox="1">
              <a:spLocks noChangeArrowheads="1"/>
            </p:cNvSpPr>
            <p:nvPr/>
          </p:nvSpPr>
          <p:spPr bwMode="auto">
            <a:xfrm>
              <a:off x="4271" y="1536"/>
              <a:ext cx="1422" cy="261"/>
            </a:xfrm>
            <a:prstGeom prst="rect">
              <a:avLst/>
            </a:prstGeom>
            <a:noFill/>
            <a:ln w="12700">
              <a:noFill/>
              <a:miter lim="800000"/>
              <a:headEnd/>
              <a:tailEnd/>
            </a:ln>
            <a:effectLst/>
          </p:spPr>
          <p:txBody>
            <a:bodyPr wrap="none">
              <a:spAutoFit/>
            </a:bodyPr>
            <a:lstStyle/>
            <a:p>
              <a:r>
                <a:rPr lang="en-US" altLang="en-US" sz="1600" b="0" dirty="0">
                  <a:latin typeface="Times New Roman" pitchFamily="18" charset="0"/>
                </a:rPr>
                <a:t>Bunch spacing 2 ns</a:t>
              </a:r>
            </a:p>
          </p:txBody>
        </p:sp>
        <p:sp>
          <p:nvSpPr>
            <p:cNvPr id="44" name="Text Box 59"/>
            <p:cNvSpPr txBox="1">
              <a:spLocks noChangeArrowheads="1"/>
            </p:cNvSpPr>
            <p:nvPr/>
          </p:nvSpPr>
          <p:spPr bwMode="auto">
            <a:xfrm>
              <a:off x="3600" y="1296"/>
              <a:ext cx="1465" cy="262"/>
            </a:xfrm>
            <a:prstGeom prst="rect">
              <a:avLst/>
            </a:prstGeom>
            <a:noFill/>
            <a:ln w="12700">
              <a:noFill/>
              <a:miter lim="800000"/>
              <a:headEnd/>
              <a:tailEnd/>
            </a:ln>
            <a:effectLst/>
          </p:spPr>
          <p:txBody>
            <a:bodyPr wrap="none">
              <a:spAutoFit/>
            </a:bodyPr>
            <a:lstStyle/>
            <a:p>
              <a:r>
                <a:rPr lang="en-US" altLang="en-US" sz="1600" b="0">
                  <a:latin typeface="Times New Roman" pitchFamily="18" charset="0"/>
                </a:rPr>
                <a:t>Bunch width ~70 ps</a:t>
              </a:r>
            </a:p>
          </p:txBody>
        </p:sp>
        <p:sp>
          <p:nvSpPr>
            <p:cNvPr id="45" name="Line 60"/>
            <p:cNvSpPr>
              <a:spLocks noChangeShapeType="1"/>
            </p:cNvSpPr>
            <p:nvPr/>
          </p:nvSpPr>
          <p:spPr bwMode="auto">
            <a:xfrm flipV="1">
              <a:off x="4099" y="1493"/>
              <a:ext cx="0" cy="272"/>
            </a:xfrm>
            <a:prstGeom prst="line">
              <a:avLst/>
            </a:prstGeom>
            <a:noFill/>
            <a:ln w="12700">
              <a:solidFill>
                <a:schemeClr val="tx1"/>
              </a:solidFill>
              <a:round/>
              <a:headEnd/>
              <a:tailEnd/>
            </a:ln>
            <a:effectLst/>
          </p:spPr>
          <p:txBody>
            <a:bodyPr wrap="none">
              <a:spAutoFit/>
            </a:bodyPr>
            <a:lstStyle/>
            <a:p>
              <a:endParaRPr lang="en-US"/>
            </a:p>
          </p:txBody>
        </p:sp>
        <p:sp>
          <p:nvSpPr>
            <p:cNvPr id="46" name="Line 61"/>
            <p:cNvSpPr>
              <a:spLocks noChangeShapeType="1"/>
            </p:cNvSpPr>
            <p:nvPr/>
          </p:nvSpPr>
          <p:spPr bwMode="auto">
            <a:xfrm flipV="1">
              <a:off x="4151" y="1493"/>
              <a:ext cx="0" cy="272"/>
            </a:xfrm>
            <a:prstGeom prst="line">
              <a:avLst/>
            </a:prstGeom>
            <a:noFill/>
            <a:ln w="12700">
              <a:solidFill>
                <a:schemeClr val="tx1"/>
              </a:solidFill>
              <a:round/>
              <a:headEnd/>
              <a:tailEnd/>
            </a:ln>
            <a:effectLst/>
          </p:spPr>
          <p:txBody>
            <a:bodyPr wrap="none">
              <a:spAutoFit/>
            </a:bodyPr>
            <a:lstStyle/>
            <a:p>
              <a:endParaRPr lang="en-US"/>
            </a:p>
          </p:txBody>
        </p:sp>
        <p:sp>
          <p:nvSpPr>
            <p:cNvPr id="47" name="Line 62"/>
            <p:cNvSpPr>
              <a:spLocks noChangeShapeType="1"/>
            </p:cNvSpPr>
            <p:nvPr/>
          </p:nvSpPr>
          <p:spPr bwMode="auto">
            <a:xfrm>
              <a:off x="4022" y="1518"/>
              <a:ext cx="77" cy="0"/>
            </a:xfrm>
            <a:prstGeom prst="line">
              <a:avLst/>
            </a:prstGeom>
            <a:noFill/>
            <a:ln w="12700">
              <a:solidFill>
                <a:schemeClr val="tx1"/>
              </a:solidFill>
              <a:round/>
              <a:headEnd/>
              <a:tailEnd type="triangle" w="med" len="med"/>
            </a:ln>
            <a:effectLst/>
          </p:spPr>
          <p:txBody>
            <a:bodyPr wrap="none">
              <a:spAutoFit/>
            </a:bodyPr>
            <a:lstStyle/>
            <a:p>
              <a:endParaRPr lang="en-US"/>
            </a:p>
          </p:txBody>
        </p:sp>
        <p:sp>
          <p:nvSpPr>
            <p:cNvPr id="48" name="Line 63"/>
            <p:cNvSpPr>
              <a:spLocks noChangeShapeType="1"/>
            </p:cNvSpPr>
            <p:nvPr/>
          </p:nvSpPr>
          <p:spPr bwMode="auto">
            <a:xfrm flipH="1">
              <a:off x="4151" y="1518"/>
              <a:ext cx="77" cy="0"/>
            </a:xfrm>
            <a:prstGeom prst="line">
              <a:avLst/>
            </a:prstGeom>
            <a:noFill/>
            <a:ln w="12700">
              <a:solidFill>
                <a:schemeClr val="tx1"/>
              </a:solidFill>
              <a:round/>
              <a:headEnd/>
              <a:tailEnd type="triangle" w="med" len="med"/>
            </a:ln>
            <a:effectLst/>
          </p:spPr>
          <p:txBody>
            <a:bodyPr wrap="none">
              <a:spAutoFit/>
            </a:bodyPr>
            <a:lstStyle/>
            <a:p>
              <a:endParaRPr lang="en-US"/>
            </a:p>
          </p:txBody>
        </p:sp>
        <p:sp>
          <p:nvSpPr>
            <p:cNvPr id="49" name="Text Box 64"/>
            <p:cNvSpPr txBox="1">
              <a:spLocks noChangeArrowheads="1"/>
            </p:cNvSpPr>
            <p:nvPr/>
          </p:nvSpPr>
          <p:spPr bwMode="auto">
            <a:xfrm>
              <a:off x="4124" y="3172"/>
              <a:ext cx="1730" cy="262"/>
            </a:xfrm>
            <a:prstGeom prst="rect">
              <a:avLst/>
            </a:prstGeom>
            <a:noFill/>
            <a:ln w="12700">
              <a:noFill/>
              <a:miter lim="800000"/>
              <a:headEnd/>
              <a:tailEnd/>
            </a:ln>
            <a:effectLst/>
          </p:spPr>
          <p:txBody>
            <a:bodyPr wrap="none">
              <a:spAutoFit/>
            </a:bodyPr>
            <a:lstStyle/>
            <a:p>
              <a:r>
                <a:rPr lang="en-US" altLang="en-US" sz="1600" b="0">
                  <a:latin typeface="Times New Roman" pitchFamily="18" charset="0"/>
                </a:rPr>
                <a:t>larger “Camshaft” pulse</a:t>
              </a:r>
            </a:p>
          </p:txBody>
        </p:sp>
        <p:sp>
          <p:nvSpPr>
            <p:cNvPr id="50" name="Line 65"/>
            <p:cNvSpPr>
              <a:spLocks noChangeShapeType="1"/>
            </p:cNvSpPr>
            <p:nvPr/>
          </p:nvSpPr>
          <p:spPr bwMode="auto">
            <a:xfrm flipH="1" flipV="1">
              <a:off x="3996" y="3034"/>
              <a:ext cx="129" cy="216"/>
            </a:xfrm>
            <a:prstGeom prst="line">
              <a:avLst/>
            </a:prstGeom>
            <a:noFill/>
            <a:ln w="12700">
              <a:solidFill>
                <a:schemeClr val="tx1"/>
              </a:solidFill>
              <a:round/>
              <a:headEnd/>
              <a:tailEnd type="triangle" w="med" len="med"/>
            </a:ln>
            <a:effectLst/>
          </p:spPr>
          <p:txBody>
            <a:bodyPr>
              <a:spAutoFit/>
            </a:bodyPr>
            <a:lstStyle/>
            <a:p>
              <a:endParaRPr lang="en-US"/>
            </a:p>
          </p:txBody>
        </p:sp>
        <p:sp>
          <p:nvSpPr>
            <p:cNvPr id="51" name="Line 66"/>
            <p:cNvSpPr>
              <a:spLocks noChangeShapeType="1"/>
            </p:cNvSpPr>
            <p:nvPr/>
          </p:nvSpPr>
          <p:spPr bwMode="auto">
            <a:xfrm flipV="1">
              <a:off x="3713" y="3064"/>
              <a:ext cx="129" cy="217"/>
            </a:xfrm>
            <a:prstGeom prst="line">
              <a:avLst/>
            </a:prstGeom>
            <a:noFill/>
            <a:ln w="12700">
              <a:solidFill>
                <a:schemeClr val="tx1"/>
              </a:solidFill>
              <a:round/>
              <a:headEnd/>
              <a:tailEnd type="triangle" w="med" len="med"/>
            </a:ln>
            <a:effectLst/>
          </p:spPr>
          <p:txBody>
            <a:bodyPr>
              <a:spAutoFit/>
            </a:bodyPr>
            <a:lstStyle/>
            <a:p>
              <a:endParaRPr lang="en-US"/>
            </a:p>
          </p:txBody>
        </p:sp>
        <p:sp>
          <p:nvSpPr>
            <p:cNvPr id="52" name="Line 67"/>
            <p:cNvSpPr>
              <a:spLocks noChangeShapeType="1"/>
            </p:cNvSpPr>
            <p:nvPr/>
          </p:nvSpPr>
          <p:spPr bwMode="auto">
            <a:xfrm flipV="1">
              <a:off x="3713" y="3064"/>
              <a:ext cx="386" cy="217"/>
            </a:xfrm>
            <a:prstGeom prst="line">
              <a:avLst/>
            </a:prstGeom>
            <a:noFill/>
            <a:ln w="12700">
              <a:solidFill>
                <a:schemeClr val="tx1"/>
              </a:solidFill>
              <a:round/>
              <a:headEnd/>
              <a:tailEnd type="triangle" w="med" len="med"/>
            </a:ln>
            <a:effectLst/>
          </p:spPr>
          <p:txBody>
            <a:bodyPr>
              <a:spAutoFit/>
            </a:bodyPr>
            <a:lstStyle/>
            <a:p>
              <a:endParaRPr lang="en-US"/>
            </a:p>
          </p:txBody>
        </p:sp>
        <p:sp>
          <p:nvSpPr>
            <p:cNvPr id="53" name="Text Box 68"/>
            <p:cNvSpPr txBox="1">
              <a:spLocks noChangeArrowheads="1"/>
            </p:cNvSpPr>
            <p:nvPr/>
          </p:nvSpPr>
          <p:spPr bwMode="auto">
            <a:xfrm>
              <a:off x="3611" y="3252"/>
              <a:ext cx="419" cy="261"/>
            </a:xfrm>
            <a:prstGeom prst="rect">
              <a:avLst/>
            </a:prstGeom>
            <a:noFill/>
            <a:ln w="12700">
              <a:noFill/>
              <a:miter lim="800000"/>
              <a:headEnd/>
              <a:tailEnd/>
            </a:ln>
            <a:effectLst/>
          </p:spPr>
          <p:txBody>
            <a:bodyPr wrap="none">
              <a:spAutoFit/>
            </a:bodyPr>
            <a:lstStyle/>
            <a:p>
              <a:r>
                <a:rPr lang="en-US" altLang="en-US" sz="1600" b="0">
                  <a:latin typeface="Times New Roman" pitchFamily="18" charset="0"/>
                </a:rPr>
                <a:t>Gap</a:t>
              </a:r>
            </a:p>
          </p:txBody>
        </p:sp>
      </p:grpSp>
      <p:sp>
        <p:nvSpPr>
          <p:cNvPr id="70" name="Text Box 73"/>
          <p:cNvSpPr txBox="1">
            <a:spLocks noChangeArrowheads="1"/>
          </p:cNvSpPr>
          <p:nvPr/>
        </p:nvSpPr>
        <p:spPr bwMode="auto">
          <a:xfrm>
            <a:off x="304800" y="3962400"/>
            <a:ext cx="4495800" cy="338554"/>
          </a:xfrm>
          <a:prstGeom prst="rect">
            <a:avLst/>
          </a:prstGeom>
          <a:noFill/>
          <a:ln w="9525">
            <a:noFill/>
            <a:miter lim="800000"/>
            <a:headEnd/>
            <a:tailEnd/>
          </a:ln>
          <a:effectLst/>
        </p:spPr>
        <p:txBody>
          <a:bodyPr wrap="square">
            <a:spAutoFit/>
          </a:bodyPr>
          <a:lstStyle/>
          <a:p>
            <a:r>
              <a:rPr lang="en-US" sz="1600" u="sng" dirty="0" smtClean="0">
                <a:latin typeface="Times New Roman" pitchFamily="18" charset="0"/>
              </a:rPr>
              <a:t>ALS: Electron </a:t>
            </a:r>
            <a:r>
              <a:rPr lang="en-US" sz="1600" u="sng" dirty="0">
                <a:latin typeface="Times New Roman" pitchFamily="18" charset="0"/>
              </a:rPr>
              <a:t>Bunches in Storage Ring</a:t>
            </a:r>
          </a:p>
        </p:txBody>
      </p:sp>
      <p:pic>
        <p:nvPicPr>
          <p:cNvPr id="71" name="Picture 5" descr="nano-1"/>
          <p:cNvPicPr>
            <a:picLocks noChangeAspect="1" noChangeArrowheads="1"/>
          </p:cNvPicPr>
          <p:nvPr/>
        </p:nvPicPr>
        <p:blipFill>
          <a:blip r:embed="rId3" cstate="print"/>
          <a:srcRect r="47389"/>
          <a:stretch>
            <a:fillRect/>
          </a:stretch>
        </p:blipFill>
        <p:spPr bwMode="auto">
          <a:xfrm>
            <a:off x="4267200" y="1447800"/>
            <a:ext cx="4716949" cy="5257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3" cstate="print"/>
          <a:srcRect/>
          <a:stretch>
            <a:fillRect/>
          </a:stretch>
        </p:blipFill>
        <p:spPr bwMode="auto">
          <a:xfrm>
            <a:off x="4267200" y="1295400"/>
            <a:ext cx="4699071" cy="39624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Why use soft X-rays?</a:t>
            </a:r>
            <a:endParaRPr lang="en-US" dirty="0"/>
          </a:p>
        </p:txBody>
      </p:sp>
      <p:sp>
        <p:nvSpPr>
          <p:cNvPr id="3" name="Content Placeholder 2"/>
          <p:cNvSpPr>
            <a:spLocks noGrp="1"/>
          </p:cNvSpPr>
          <p:nvPr>
            <p:ph idx="1"/>
          </p:nvPr>
        </p:nvSpPr>
        <p:spPr>
          <a:xfrm>
            <a:off x="381000" y="1371600"/>
            <a:ext cx="4114800" cy="4495800"/>
          </a:xfrm>
        </p:spPr>
        <p:txBody>
          <a:bodyPr/>
          <a:lstStyle/>
          <a:p>
            <a:r>
              <a:rPr lang="en-US" dirty="0" smtClean="0">
                <a:solidFill>
                  <a:schemeClr val="bg1">
                    <a:lumMod val="65000"/>
                  </a:schemeClr>
                </a:solidFill>
              </a:rPr>
              <a:t>Fast and small</a:t>
            </a:r>
          </a:p>
          <a:p>
            <a:r>
              <a:rPr lang="en-US" dirty="0" smtClean="0"/>
              <a:t>Elemental specificity</a:t>
            </a:r>
          </a:p>
          <a:p>
            <a:r>
              <a:rPr lang="en-US" dirty="0" smtClean="0">
                <a:solidFill>
                  <a:schemeClr val="bg1">
                    <a:lumMod val="65000"/>
                  </a:schemeClr>
                </a:solidFill>
              </a:rPr>
              <a:t>Magnetic contrast</a:t>
            </a:r>
          </a:p>
          <a:p>
            <a:r>
              <a:rPr lang="en-US" dirty="0" smtClean="0">
                <a:solidFill>
                  <a:schemeClr val="bg1">
                    <a:lumMod val="65000"/>
                  </a:schemeClr>
                </a:solidFill>
              </a:rPr>
              <a:t>Penetration depth</a:t>
            </a:r>
          </a:p>
          <a:p>
            <a:endParaRPr lang="en-US" dirty="0"/>
          </a:p>
        </p:txBody>
      </p:sp>
      <p:pic>
        <p:nvPicPr>
          <p:cNvPr id="2053" name="Picture 5"/>
          <p:cNvPicPr>
            <a:picLocks noChangeAspect="1" noChangeArrowheads="1"/>
          </p:cNvPicPr>
          <p:nvPr/>
        </p:nvPicPr>
        <p:blipFill>
          <a:blip r:embed="rId4" cstate="print">
            <a:lum/>
          </a:blip>
          <a:srcRect/>
          <a:stretch>
            <a:fillRect/>
          </a:stretch>
        </p:blipFill>
        <p:spPr bwMode="auto">
          <a:xfrm>
            <a:off x="685800" y="3886200"/>
            <a:ext cx="3276600" cy="2836599"/>
          </a:xfrm>
          <a:prstGeom prst="rect">
            <a:avLst/>
          </a:prstGeom>
          <a:noFill/>
          <a:ln w="9525">
            <a:noFill/>
            <a:miter lim="800000"/>
            <a:headEnd/>
            <a:tailEnd/>
          </a:ln>
          <a:effectLst>
            <a:glow rad="63500">
              <a:schemeClr val="accent1">
                <a:satMod val="175000"/>
                <a:alpha val="40000"/>
              </a:schemeClr>
            </a:glow>
          </a:effectLst>
        </p:spPr>
      </p:pic>
      <p:sp>
        <p:nvSpPr>
          <p:cNvPr id="11" name="Rectangle 10"/>
          <p:cNvSpPr/>
          <p:nvPr/>
        </p:nvSpPr>
        <p:spPr>
          <a:xfrm>
            <a:off x="5562600" y="6629400"/>
            <a:ext cx="3657600" cy="261610"/>
          </a:xfrm>
          <a:prstGeom prst="rect">
            <a:avLst/>
          </a:prstGeom>
        </p:spPr>
        <p:txBody>
          <a:bodyPr wrap="square">
            <a:spAutoFit/>
          </a:bodyPr>
          <a:lstStyle/>
          <a:p>
            <a:r>
              <a:rPr lang="en-US" altLang="zh-CN" sz="1100" dirty="0" smtClean="0">
                <a:latin typeface="Times New Roman" pitchFamily="18" charset="0"/>
                <a:ea typeface="宋体" pitchFamily="2" charset="-122"/>
              </a:rPr>
              <a:t>Figure adapted from </a:t>
            </a:r>
            <a:r>
              <a:rPr lang="en-US" altLang="zh-CN" sz="1100" dirty="0" err="1" smtClean="0">
                <a:latin typeface="Times New Roman" pitchFamily="18" charset="0"/>
                <a:ea typeface="宋体" pitchFamily="2" charset="-122"/>
              </a:rPr>
              <a:t>St</a:t>
            </a:r>
            <a:r>
              <a:rPr lang="en-US" sz="1100" dirty="0" err="1" smtClean="0">
                <a:latin typeface="Times New Roman" pitchFamily="18" charset="0"/>
              </a:rPr>
              <a:t>ö</a:t>
            </a:r>
            <a:r>
              <a:rPr lang="en-US" altLang="zh-CN" sz="1100" dirty="0" err="1" smtClean="0">
                <a:latin typeface="Times New Roman" pitchFamily="18" charset="0"/>
                <a:ea typeface="宋体" pitchFamily="2" charset="-122"/>
              </a:rPr>
              <a:t>hr</a:t>
            </a:r>
            <a:r>
              <a:rPr lang="en-US" altLang="zh-CN" sz="1100" dirty="0" smtClean="0">
                <a:latin typeface="Times New Roman" pitchFamily="18" charset="0"/>
                <a:ea typeface="宋体" pitchFamily="2" charset="-122"/>
              </a:rPr>
              <a:t> and </a:t>
            </a:r>
            <a:r>
              <a:rPr lang="en-US" altLang="zh-CN" sz="1100" dirty="0" err="1" smtClean="0">
                <a:latin typeface="Times New Roman" pitchFamily="18" charset="0"/>
                <a:ea typeface="宋体" pitchFamily="2" charset="-122"/>
              </a:rPr>
              <a:t>Siegmann</a:t>
            </a:r>
            <a:r>
              <a:rPr lang="en-US" altLang="zh-CN" sz="1100" dirty="0" smtClean="0">
                <a:latin typeface="Times New Roman" pitchFamily="18" charset="0"/>
                <a:ea typeface="宋体" pitchFamily="2" charset="-122"/>
              </a:rPr>
              <a:t>, </a:t>
            </a:r>
            <a:r>
              <a:rPr lang="en-US" altLang="zh-CN" sz="1100" i="1" dirty="0" smtClean="0">
                <a:latin typeface="Times New Roman" pitchFamily="18" charset="0"/>
                <a:ea typeface="宋体" pitchFamily="2" charset="-122"/>
              </a:rPr>
              <a:t>Magnetism</a:t>
            </a:r>
            <a:r>
              <a:rPr lang="en-US" altLang="zh-CN" sz="1100" dirty="0" smtClean="0">
                <a:latin typeface="Times New Roman" pitchFamily="18" charset="0"/>
                <a:ea typeface="宋体" pitchFamily="2" charset="-122"/>
              </a:rPr>
              <a:t> (2006)</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soft X-rays?</a:t>
            </a:r>
            <a:endParaRPr lang="en-US" dirty="0"/>
          </a:p>
        </p:txBody>
      </p:sp>
      <p:sp>
        <p:nvSpPr>
          <p:cNvPr id="3" name="Content Placeholder 2"/>
          <p:cNvSpPr>
            <a:spLocks noGrp="1"/>
          </p:cNvSpPr>
          <p:nvPr>
            <p:ph idx="1"/>
          </p:nvPr>
        </p:nvSpPr>
        <p:spPr>
          <a:xfrm>
            <a:off x="381000" y="1371600"/>
            <a:ext cx="4114800" cy="4495800"/>
          </a:xfrm>
        </p:spPr>
        <p:txBody>
          <a:bodyPr/>
          <a:lstStyle/>
          <a:p>
            <a:r>
              <a:rPr lang="en-US" dirty="0" smtClean="0">
                <a:solidFill>
                  <a:schemeClr val="bg1">
                    <a:lumMod val="65000"/>
                  </a:schemeClr>
                </a:solidFill>
              </a:rPr>
              <a:t>Fast and small</a:t>
            </a:r>
          </a:p>
          <a:p>
            <a:r>
              <a:rPr lang="en-US" dirty="0" smtClean="0">
                <a:solidFill>
                  <a:schemeClr val="bg1">
                    <a:lumMod val="65000"/>
                  </a:schemeClr>
                </a:solidFill>
              </a:rPr>
              <a:t>Elemental specificity</a:t>
            </a:r>
          </a:p>
          <a:p>
            <a:r>
              <a:rPr lang="en-US" dirty="0" smtClean="0"/>
              <a:t>Magnetic contrast</a:t>
            </a:r>
          </a:p>
          <a:p>
            <a:r>
              <a:rPr lang="en-US" dirty="0" smtClean="0">
                <a:solidFill>
                  <a:schemeClr val="bg1">
                    <a:lumMod val="65000"/>
                  </a:schemeClr>
                </a:solidFill>
              </a:rPr>
              <a:t>Penetration depth</a:t>
            </a:r>
          </a:p>
          <a:p>
            <a:endParaRPr lang="en-US" dirty="0"/>
          </a:p>
        </p:txBody>
      </p:sp>
      <p:pic>
        <p:nvPicPr>
          <p:cNvPr id="3074" name="Picture 2"/>
          <p:cNvPicPr>
            <a:picLocks noChangeAspect="1" noChangeArrowheads="1"/>
          </p:cNvPicPr>
          <p:nvPr/>
        </p:nvPicPr>
        <p:blipFill>
          <a:blip r:embed="rId3" cstate="print"/>
          <a:srcRect l="27342"/>
          <a:stretch>
            <a:fillRect/>
          </a:stretch>
        </p:blipFill>
        <p:spPr bwMode="auto">
          <a:xfrm>
            <a:off x="1219200" y="3622238"/>
            <a:ext cx="4572000" cy="3235762"/>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5943600" y="1371600"/>
            <a:ext cx="2451100" cy="5029200"/>
          </a:xfrm>
          <a:prstGeom prst="rect">
            <a:avLst/>
          </a:prstGeom>
          <a:noFill/>
          <a:ln w="9525">
            <a:solidFill>
              <a:schemeClr val="tx1"/>
            </a:solid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soft X-rays?</a:t>
            </a:r>
            <a:endParaRPr lang="en-US" dirty="0"/>
          </a:p>
        </p:txBody>
      </p:sp>
      <p:sp>
        <p:nvSpPr>
          <p:cNvPr id="3" name="Content Placeholder 2"/>
          <p:cNvSpPr>
            <a:spLocks noGrp="1"/>
          </p:cNvSpPr>
          <p:nvPr>
            <p:ph idx="1"/>
          </p:nvPr>
        </p:nvSpPr>
        <p:spPr>
          <a:xfrm>
            <a:off x="381000" y="1371600"/>
            <a:ext cx="4114800" cy="4495800"/>
          </a:xfrm>
        </p:spPr>
        <p:txBody>
          <a:bodyPr/>
          <a:lstStyle/>
          <a:p>
            <a:r>
              <a:rPr lang="en-US" dirty="0" smtClean="0">
                <a:solidFill>
                  <a:schemeClr val="bg1">
                    <a:lumMod val="65000"/>
                  </a:schemeClr>
                </a:solidFill>
              </a:rPr>
              <a:t>Fast and small</a:t>
            </a:r>
          </a:p>
          <a:p>
            <a:r>
              <a:rPr lang="en-US" dirty="0" smtClean="0">
                <a:solidFill>
                  <a:schemeClr val="bg1">
                    <a:lumMod val="65000"/>
                  </a:schemeClr>
                </a:solidFill>
              </a:rPr>
              <a:t>Elemental specificity</a:t>
            </a:r>
          </a:p>
          <a:p>
            <a:r>
              <a:rPr lang="en-US" dirty="0" smtClean="0">
                <a:solidFill>
                  <a:schemeClr val="bg1">
                    <a:lumMod val="65000"/>
                  </a:schemeClr>
                </a:solidFill>
              </a:rPr>
              <a:t>Magnetic contrast</a:t>
            </a:r>
          </a:p>
          <a:p>
            <a:r>
              <a:rPr lang="en-US" dirty="0" smtClean="0"/>
              <a:t>Penetration depth</a:t>
            </a:r>
          </a:p>
          <a:p>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52401" y="4084436"/>
            <a:ext cx="4572000" cy="2668789"/>
          </a:xfrm>
          <a:prstGeom prst="rect">
            <a:avLst/>
          </a:prstGeom>
          <a:noFill/>
          <a:ln w="9525">
            <a:noFill/>
            <a:miter lim="800000"/>
            <a:headEnd/>
            <a:tailEnd/>
          </a:ln>
        </p:spPr>
      </p:pic>
      <p:pic>
        <p:nvPicPr>
          <p:cNvPr id="5" name="Picture 4" descr="penetration.gif"/>
          <p:cNvPicPr>
            <a:picLocks noChangeAspect="1"/>
          </p:cNvPicPr>
          <p:nvPr/>
        </p:nvPicPr>
        <p:blipFill>
          <a:blip r:embed="rId4" cstate="print"/>
          <a:stretch>
            <a:fillRect/>
          </a:stretch>
        </p:blipFill>
        <p:spPr>
          <a:xfrm>
            <a:off x="4876800" y="1371600"/>
            <a:ext cx="3977598" cy="3505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STXM?</a:t>
            </a:r>
            <a:endParaRPr lang="en-US" dirty="0"/>
          </a:p>
        </p:txBody>
      </p:sp>
      <p:sp>
        <p:nvSpPr>
          <p:cNvPr id="3" name="Content Placeholder 2"/>
          <p:cNvSpPr>
            <a:spLocks noGrp="1"/>
          </p:cNvSpPr>
          <p:nvPr>
            <p:ph sz="half" idx="1"/>
          </p:nvPr>
        </p:nvSpPr>
        <p:spPr>
          <a:xfrm>
            <a:off x="457200" y="1600201"/>
            <a:ext cx="7391400" cy="609600"/>
          </a:xfrm>
        </p:spPr>
        <p:txBody>
          <a:bodyPr/>
          <a:lstStyle/>
          <a:p>
            <a:r>
              <a:rPr lang="en-US" dirty="0" smtClean="0"/>
              <a:t>How is it different from an optical microscope?</a:t>
            </a:r>
            <a:endParaRPr lang="en-US" dirty="0"/>
          </a:p>
        </p:txBody>
      </p:sp>
      <p:sp>
        <p:nvSpPr>
          <p:cNvPr id="5" name="TextBox 4"/>
          <p:cNvSpPr txBox="1"/>
          <p:nvPr/>
        </p:nvSpPr>
        <p:spPr>
          <a:xfrm>
            <a:off x="2362200" y="1143000"/>
            <a:ext cx="4419600" cy="381000"/>
          </a:xfrm>
          <a:prstGeom prst="rect">
            <a:avLst/>
          </a:prstGeom>
          <a:noFill/>
        </p:spPr>
        <p:txBody>
          <a:bodyPr wrap="square" rtlCol="0">
            <a:spAutoFit/>
          </a:bodyPr>
          <a:lstStyle/>
          <a:p>
            <a:pPr algn="ctr"/>
            <a:r>
              <a:rPr lang="en-US" b="1" dirty="0" smtClean="0"/>
              <a:t>S</a:t>
            </a:r>
            <a:r>
              <a:rPr lang="en-US" dirty="0" smtClean="0"/>
              <a:t>canning </a:t>
            </a:r>
            <a:r>
              <a:rPr lang="en-US" b="1" dirty="0" smtClean="0"/>
              <a:t>T</a:t>
            </a:r>
            <a:r>
              <a:rPr lang="en-US" dirty="0" smtClean="0"/>
              <a:t>ransmission </a:t>
            </a:r>
            <a:r>
              <a:rPr lang="en-US" b="1" dirty="0" smtClean="0"/>
              <a:t>X</a:t>
            </a:r>
            <a:r>
              <a:rPr lang="en-US" dirty="0" smtClean="0"/>
              <a:t>-ray </a:t>
            </a:r>
            <a:r>
              <a:rPr lang="en-US" b="1" dirty="0" smtClean="0"/>
              <a:t>M</a:t>
            </a:r>
            <a:r>
              <a:rPr lang="en-US" dirty="0" smtClean="0"/>
              <a:t>icroscopy</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533400" y="2133600"/>
            <a:ext cx="8028662" cy="3536002"/>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295400" y="5791200"/>
            <a:ext cx="6858000" cy="923330"/>
          </a:xfrm>
          <a:prstGeom prst="rect">
            <a:avLst/>
          </a:prstGeom>
        </p:spPr>
        <p:txBody>
          <a:bodyPr wrap="square">
            <a:spAutoFit/>
          </a:bodyPr>
          <a:lstStyle/>
          <a:p>
            <a:pPr>
              <a:buFontTx/>
              <a:buChar char="-"/>
            </a:pPr>
            <a:r>
              <a:rPr lang="en-US" dirty="0" smtClean="0"/>
              <a:t> Zone plate			- OSA </a:t>
            </a:r>
          </a:p>
          <a:p>
            <a:pPr>
              <a:buFontTx/>
              <a:buChar char="-"/>
            </a:pPr>
            <a:r>
              <a:rPr lang="en-US" dirty="0"/>
              <a:t> </a:t>
            </a:r>
            <a:r>
              <a:rPr lang="en-US" dirty="0" smtClean="0"/>
              <a:t>Energy </a:t>
            </a:r>
            <a:r>
              <a:rPr lang="en-US" dirty="0" err="1" smtClean="0"/>
              <a:t>tunability</a:t>
            </a:r>
            <a:r>
              <a:rPr lang="en-US" dirty="0"/>
              <a:t>	</a:t>
            </a:r>
            <a:r>
              <a:rPr lang="en-US" dirty="0" smtClean="0"/>
              <a:t>		- Polarization control (EPU)</a:t>
            </a:r>
          </a:p>
          <a:p>
            <a:pPr>
              <a:buFontTx/>
              <a:buChar char="-"/>
            </a:pPr>
            <a:r>
              <a:rPr lang="en-US" dirty="0" smtClean="0"/>
              <a:t> Raster scan			- Synchrotron radiation</a:t>
            </a:r>
            <a:endParaRPr lang="en-US" dirty="0"/>
          </a:p>
        </p:txBody>
      </p:sp>
      <p:sp>
        <p:nvSpPr>
          <p:cNvPr id="8" name="TextBox 7"/>
          <p:cNvSpPr txBox="1"/>
          <p:nvPr/>
        </p:nvSpPr>
        <p:spPr>
          <a:xfrm>
            <a:off x="1066800" y="2892623"/>
            <a:ext cx="685800" cy="307777"/>
          </a:xfrm>
          <a:prstGeom prst="rect">
            <a:avLst/>
          </a:prstGeom>
          <a:noFill/>
        </p:spPr>
        <p:txBody>
          <a:bodyPr wrap="square" rtlCol="0">
            <a:spAutoFit/>
          </a:bodyPr>
          <a:lstStyle/>
          <a:p>
            <a:r>
              <a:rPr lang="en-US" sz="1400" dirty="0" smtClean="0"/>
              <a:t>EPU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1905000"/>
          </a:xfrm>
        </p:spPr>
        <p:txBody>
          <a:bodyPr/>
          <a:lstStyle/>
          <a:p>
            <a:r>
              <a:rPr lang="en-US" dirty="0" smtClean="0"/>
              <a:t>Zone plates</a:t>
            </a:r>
          </a:p>
          <a:p>
            <a:pPr lvl="1"/>
            <a:r>
              <a:rPr lang="en-US" dirty="0" smtClean="0"/>
              <a:t>Fresnel diffraction</a:t>
            </a:r>
          </a:p>
          <a:p>
            <a:pPr lvl="1"/>
            <a:r>
              <a:rPr lang="en-US" dirty="0" smtClean="0"/>
              <a:t>E-beam litho</a:t>
            </a:r>
          </a:p>
          <a:p>
            <a:pPr lvl="1"/>
            <a:r>
              <a:rPr lang="en-US" dirty="0" smtClean="0"/>
              <a:t>Spatial Resolution Limit</a:t>
            </a:r>
            <a:endParaRPr lang="en-US" dirty="0"/>
          </a:p>
        </p:txBody>
      </p:sp>
      <p:sp>
        <p:nvSpPr>
          <p:cNvPr id="7" name="Title 1"/>
          <p:cNvSpPr>
            <a:spLocks noGrp="1"/>
          </p:cNvSpPr>
          <p:nvPr>
            <p:ph type="title"/>
          </p:nvPr>
        </p:nvSpPr>
        <p:spPr>
          <a:xfrm>
            <a:off x="457200" y="274638"/>
            <a:ext cx="8229600" cy="1143000"/>
          </a:xfrm>
        </p:spPr>
        <p:txBody>
          <a:bodyPr/>
          <a:lstStyle/>
          <a:p>
            <a:r>
              <a:rPr lang="en-US" dirty="0" smtClean="0"/>
              <a:t>What is a STXM?</a:t>
            </a:r>
            <a:endParaRPr lang="en-US" dirty="0"/>
          </a:p>
        </p:txBody>
      </p:sp>
      <p:sp>
        <p:nvSpPr>
          <p:cNvPr id="8" name="TextBox 7"/>
          <p:cNvSpPr txBox="1"/>
          <p:nvPr/>
        </p:nvSpPr>
        <p:spPr>
          <a:xfrm>
            <a:off x="2362200" y="1143000"/>
            <a:ext cx="4419600" cy="381000"/>
          </a:xfrm>
          <a:prstGeom prst="rect">
            <a:avLst/>
          </a:prstGeom>
          <a:noFill/>
        </p:spPr>
        <p:txBody>
          <a:bodyPr wrap="square" rtlCol="0">
            <a:spAutoFit/>
          </a:bodyPr>
          <a:lstStyle/>
          <a:p>
            <a:pPr algn="ctr"/>
            <a:r>
              <a:rPr lang="en-US" b="1" dirty="0" smtClean="0"/>
              <a:t>S</a:t>
            </a:r>
            <a:r>
              <a:rPr lang="en-US" dirty="0" smtClean="0"/>
              <a:t>canning </a:t>
            </a:r>
            <a:r>
              <a:rPr lang="en-US" b="1" dirty="0" smtClean="0"/>
              <a:t>T</a:t>
            </a:r>
            <a:r>
              <a:rPr lang="en-US" dirty="0" smtClean="0"/>
              <a:t>ransmission </a:t>
            </a:r>
            <a:r>
              <a:rPr lang="en-US" b="1" dirty="0" smtClean="0"/>
              <a:t>X</a:t>
            </a:r>
            <a:r>
              <a:rPr lang="en-US" dirty="0" smtClean="0"/>
              <a:t>-ray </a:t>
            </a:r>
            <a:r>
              <a:rPr lang="en-US" b="1" dirty="0" smtClean="0"/>
              <a:t>M</a:t>
            </a:r>
            <a:r>
              <a:rPr lang="en-US" dirty="0" smtClean="0"/>
              <a:t>icroscopy</a:t>
            </a:r>
            <a:endParaRPr lang="en-US" dirty="0"/>
          </a:p>
        </p:txBody>
      </p:sp>
      <p:pic>
        <p:nvPicPr>
          <p:cNvPr id="6146" name="Picture 2"/>
          <p:cNvPicPr>
            <a:picLocks noGrp="1" noChangeAspect="1" noChangeArrowheads="1"/>
          </p:cNvPicPr>
          <p:nvPr>
            <p:ph sz="half" idx="2"/>
          </p:nvPr>
        </p:nvPicPr>
        <p:blipFill>
          <a:blip r:embed="rId3" cstate="print"/>
          <a:srcRect l="47761" t="9897" r="2388" b="6598"/>
          <a:stretch>
            <a:fillRect/>
          </a:stretch>
        </p:blipFill>
        <p:spPr bwMode="auto">
          <a:xfrm>
            <a:off x="4343400" y="1589650"/>
            <a:ext cx="4541951" cy="2753750"/>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7058025" y="4267200"/>
            <a:ext cx="1552575" cy="485775"/>
          </a:xfrm>
          <a:prstGeom prst="rect">
            <a:avLst/>
          </a:prstGeom>
          <a:noFill/>
          <a:ln w="9525">
            <a:noFill/>
            <a:miter lim="800000"/>
            <a:headEnd/>
            <a:tailEnd/>
          </a:ln>
        </p:spPr>
      </p:pic>
      <p:pic>
        <p:nvPicPr>
          <p:cNvPr id="6150" name="Picture 6"/>
          <p:cNvPicPr>
            <a:picLocks noChangeAspect="1" noChangeArrowheads="1"/>
          </p:cNvPicPr>
          <p:nvPr/>
        </p:nvPicPr>
        <p:blipFill>
          <a:blip r:embed="rId5" cstate="print"/>
          <a:srcRect/>
          <a:stretch>
            <a:fillRect/>
          </a:stretch>
        </p:blipFill>
        <p:spPr bwMode="auto">
          <a:xfrm>
            <a:off x="3048000" y="4800600"/>
            <a:ext cx="1905000" cy="1905000"/>
          </a:xfrm>
          <a:prstGeom prst="rect">
            <a:avLst/>
          </a:prstGeom>
          <a:noFill/>
          <a:ln w="28575">
            <a:solidFill>
              <a:schemeClr val="tx1"/>
            </a:solidFill>
            <a:miter lim="800000"/>
            <a:headEnd/>
            <a:tailEnd/>
          </a:ln>
        </p:spPr>
      </p:pic>
      <p:pic>
        <p:nvPicPr>
          <p:cNvPr id="6153" name="Picture 9"/>
          <p:cNvPicPr>
            <a:picLocks noChangeAspect="1" noChangeArrowheads="1"/>
          </p:cNvPicPr>
          <p:nvPr/>
        </p:nvPicPr>
        <p:blipFill>
          <a:blip r:embed="rId6" cstate="print"/>
          <a:srcRect/>
          <a:stretch>
            <a:fillRect/>
          </a:stretch>
        </p:blipFill>
        <p:spPr bwMode="auto">
          <a:xfrm>
            <a:off x="1676400" y="3505200"/>
            <a:ext cx="1286116" cy="1266824"/>
          </a:xfrm>
          <a:prstGeom prst="rect">
            <a:avLst/>
          </a:prstGeom>
          <a:noFill/>
          <a:ln w="9525">
            <a:noFill/>
            <a:miter lim="800000"/>
            <a:headEnd/>
            <a:tailEnd/>
          </a:ln>
          <a:effectLst/>
        </p:spPr>
      </p:pic>
      <p:sp>
        <p:nvSpPr>
          <p:cNvPr id="17" name="Rectangle 16"/>
          <p:cNvSpPr/>
          <p:nvPr/>
        </p:nvSpPr>
        <p:spPr>
          <a:xfrm>
            <a:off x="2743200" y="4419600"/>
            <a:ext cx="152400" cy="1524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9" name="Straight Connector 18"/>
          <p:cNvCxnSpPr>
            <a:stCxn id="17" idx="0"/>
          </p:cNvCxnSpPr>
          <p:nvPr/>
        </p:nvCxnSpPr>
        <p:spPr>
          <a:xfrm rot="16200000" flipH="1">
            <a:off x="3695700" y="3543300"/>
            <a:ext cx="381000" cy="213360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rot="16200000" flipH="1">
            <a:off x="2705100" y="4457700"/>
            <a:ext cx="381000" cy="30480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a:stCxn id="17" idx="1"/>
          </p:cNvCxnSpPr>
          <p:nvPr/>
        </p:nvCxnSpPr>
        <p:spPr>
          <a:xfrm rot="10800000" flipH="1" flipV="1">
            <a:off x="2743200" y="4495800"/>
            <a:ext cx="304800" cy="220980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rot="16200000" flipH="1">
            <a:off x="2895600" y="4572000"/>
            <a:ext cx="228600" cy="228600"/>
          </a:xfrm>
          <a:prstGeom prst="line">
            <a:avLst/>
          </a:prstGeom>
        </p:spPr>
        <p:style>
          <a:lnRef idx="1">
            <a:schemeClr val="dk1"/>
          </a:lnRef>
          <a:fillRef idx="0">
            <a:schemeClr val="dk1"/>
          </a:fillRef>
          <a:effectRef idx="0">
            <a:schemeClr val="dk1"/>
          </a:effectRef>
          <a:fontRef idx="minor">
            <a:schemeClr val="tx1"/>
          </a:fontRef>
        </p:style>
      </p:cxnSp>
      <p:pic>
        <p:nvPicPr>
          <p:cNvPr id="6155" name="Picture 11"/>
          <p:cNvPicPr>
            <a:picLocks noChangeAspect="1" noChangeArrowheads="1"/>
          </p:cNvPicPr>
          <p:nvPr/>
        </p:nvPicPr>
        <p:blipFill>
          <a:blip r:embed="rId7" cstate="print"/>
          <a:srcRect/>
          <a:stretch>
            <a:fillRect/>
          </a:stretch>
        </p:blipFill>
        <p:spPr bwMode="auto">
          <a:xfrm>
            <a:off x="7315200" y="3505200"/>
            <a:ext cx="1047750" cy="4000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6553200" cy="4525963"/>
          </a:xfrm>
        </p:spPr>
        <p:txBody>
          <a:bodyPr/>
          <a:lstStyle/>
          <a:p>
            <a:r>
              <a:rPr lang="en-US" dirty="0" smtClean="0"/>
              <a:t>Order Sorting Aperture (OSA)</a:t>
            </a:r>
          </a:p>
          <a:p>
            <a:pPr lvl="1"/>
            <a:r>
              <a:rPr lang="en-US" dirty="0" smtClean="0"/>
              <a:t>Requires careful alignment with Zone plate</a:t>
            </a:r>
            <a:endParaRPr lang="en-US" dirty="0"/>
          </a:p>
        </p:txBody>
      </p:sp>
      <p:sp>
        <p:nvSpPr>
          <p:cNvPr id="5" name="Title 1"/>
          <p:cNvSpPr>
            <a:spLocks noGrp="1"/>
          </p:cNvSpPr>
          <p:nvPr>
            <p:ph type="title"/>
          </p:nvPr>
        </p:nvSpPr>
        <p:spPr>
          <a:xfrm>
            <a:off x="457200" y="274638"/>
            <a:ext cx="8229600" cy="1143000"/>
          </a:xfrm>
        </p:spPr>
        <p:txBody>
          <a:bodyPr/>
          <a:lstStyle/>
          <a:p>
            <a:r>
              <a:rPr lang="en-US" dirty="0" smtClean="0"/>
              <a:t>What is a STXM?</a:t>
            </a:r>
            <a:endParaRPr lang="en-US" dirty="0"/>
          </a:p>
        </p:txBody>
      </p:sp>
      <p:sp>
        <p:nvSpPr>
          <p:cNvPr id="6" name="TextBox 5"/>
          <p:cNvSpPr txBox="1"/>
          <p:nvPr/>
        </p:nvSpPr>
        <p:spPr>
          <a:xfrm>
            <a:off x="2362200" y="1143000"/>
            <a:ext cx="4419600" cy="381000"/>
          </a:xfrm>
          <a:prstGeom prst="rect">
            <a:avLst/>
          </a:prstGeom>
          <a:noFill/>
        </p:spPr>
        <p:txBody>
          <a:bodyPr wrap="square" rtlCol="0">
            <a:spAutoFit/>
          </a:bodyPr>
          <a:lstStyle/>
          <a:p>
            <a:pPr algn="ctr"/>
            <a:r>
              <a:rPr lang="en-US" b="1" dirty="0" smtClean="0"/>
              <a:t>S</a:t>
            </a:r>
            <a:r>
              <a:rPr lang="en-US" dirty="0" smtClean="0"/>
              <a:t>canning </a:t>
            </a:r>
            <a:r>
              <a:rPr lang="en-US" b="1" dirty="0" smtClean="0"/>
              <a:t>T</a:t>
            </a:r>
            <a:r>
              <a:rPr lang="en-US" dirty="0" smtClean="0"/>
              <a:t>ransmission </a:t>
            </a:r>
            <a:r>
              <a:rPr lang="en-US" b="1" dirty="0" smtClean="0"/>
              <a:t>X</a:t>
            </a:r>
            <a:r>
              <a:rPr lang="en-US" dirty="0" smtClean="0"/>
              <a:t>-ray </a:t>
            </a:r>
            <a:r>
              <a:rPr lang="en-US" b="1" dirty="0" smtClean="0"/>
              <a:t>M</a:t>
            </a:r>
            <a:r>
              <a:rPr lang="en-US" dirty="0" smtClean="0"/>
              <a:t>icroscopy</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876425" y="2667000"/>
            <a:ext cx="5362575" cy="36099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TotalTime>
  <Words>663</Words>
  <Application>Microsoft Office PowerPoint</Application>
  <PresentationFormat>On-screen Show (4:3)</PresentationFormat>
  <Paragraphs>124</Paragraphs>
  <Slides>16</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CorelDRAW</vt:lpstr>
      <vt:lpstr>STXM</vt:lpstr>
      <vt:lpstr>Why use soft X-rays?</vt:lpstr>
      <vt:lpstr>Why use soft X-rays?</vt:lpstr>
      <vt:lpstr>Why use soft X-rays?</vt:lpstr>
      <vt:lpstr>Why use soft X-rays?</vt:lpstr>
      <vt:lpstr>Why use soft X-rays?</vt:lpstr>
      <vt:lpstr>What is a STXM?</vt:lpstr>
      <vt:lpstr>What is a STXM?</vt:lpstr>
      <vt:lpstr>What is a STXM?</vt:lpstr>
      <vt:lpstr>What is it good for?</vt:lpstr>
      <vt:lpstr>What is it good for?</vt:lpstr>
      <vt:lpstr>What is it good for?</vt:lpstr>
      <vt:lpstr>Slide 13</vt:lpstr>
      <vt:lpstr>Where are they now?</vt:lpstr>
      <vt:lpstr>To the future: STXM at SSRL</vt:lpstr>
      <vt:lpstr>Slide 16</vt:lpstr>
    </vt:vector>
  </TitlesOfParts>
  <Company>Stanford Linear Accelerator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STXM</dc:title>
  <dc:creator>Cat Graves</dc:creator>
  <cp:lastModifiedBy>Cat Graves</cp:lastModifiedBy>
  <cp:revision>69</cp:revision>
  <dcterms:created xsi:type="dcterms:W3CDTF">2009-09-29T21:11:58Z</dcterms:created>
  <dcterms:modified xsi:type="dcterms:W3CDTF">2009-09-30T18:52:27Z</dcterms:modified>
</cp:coreProperties>
</file>