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3" r:id="rId5"/>
    <p:sldId id="272" r:id="rId6"/>
    <p:sldId id="274" r:id="rId7"/>
    <p:sldId id="266" r:id="rId8"/>
    <p:sldId id="269" r:id="rId9"/>
    <p:sldId id="275" r:id="rId10"/>
    <p:sldId id="279" r:id="rId11"/>
    <p:sldId id="259" r:id="rId12"/>
    <p:sldId id="280" r:id="rId13"/>
    <p:sldId id="268" r:id="rId14"/>
    <p:sldId id="276" r:id="rId15"/>
    <p:sldId id="277" r:id="rId16"/>
    <p:sldId id="278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260" autoAdjust="0"/>
  </p:normalViewPr>
  <p:slideViewPr>
    <p:cSldViewPr>
      <p:cViewPr>
        <p:scale>
          <a:sx n="66" d="100"/>
          <a:sy n="66" d="100"/>
        </p:scale>
        <p:origin x="-295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27A1-A8C2-4A4E-945C-51B0EB1B281B}" type="datetimeFigureOut">
              <a:rPr lang="en-US" smtClean="0"/>
              <a:pPr/>
              <a:t>6/23/2009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0BF38-4D1E-45C7-986B-8728E63DC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31.png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9811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Modern </a:t>
            </a:r>
            <a:r>
              <a:rPr lang="en-US" dirty="0" smtClean="0">
                <a:solidFill>
                  <a:schemeClr val="bg1"/>
                </a:solidFill>
              </a:rPr>
              <a:t>Cosmology: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>The History of the </a:t>
            </a:r>
            <a:br>
              <a:rPr lang="en-US" sz="2700" dirty="0" smtClean="0">
                <a:solidFill>
                  <a:schemeClr val="bg1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>History of the Universe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886200"/>
            <a:ext cx="6400800" cy="16764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Alex Drlica-Wagner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SASS  June 24, 2009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aettenschweiler" pitchFamily="34" charset="0"/>
              </a:rPr>
              <a:t>… And More Complications</a:t>
            </a:r>
            <a:endParaRPr lang="en-US" dirty="0">
              <a:latin typeface="Haettenschweiler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Matter density includes dark matter</a:t>
            </a:r>
          </a:p>
          <a:p>
            <a:r>
              <a:rPr lang="en-US" dirty="0" smtClean="0"/>
              <a:t>Have 70 years of experimental evidence for dark matter</a:t>
            </a:r>
          </a:p>
          <a:p>
            <a:r>
              <a:rPr lang="en-US" dirty="0" smtClean="0"/>
              <a:t>No direct detection or non-gravitation indirect detection</a:t>
            </a:r>
            <a:endParaRPr lang="en-US" dirty="0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143000" y="2133600"/>
          <a:ext cx="2463800" cy="511175"/>
        </p:xfrm>
        <a:graphic>
          <a:graphicData uri="http://schemas.openxmlformats.org/presentationml/2006/ole">
            <p:oleObj spid="_x0000_s50178" name="Equation" r:id="rId3" imgW="1168200" imgH="241200" progId="Equation.3">
              <p:embed/>
            </p:oleObj>
          </a:graphicData>
        </a:graphic>
      </p:graphicFrame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971800"/>
            <a:ext cx="4075288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1143000" y="1524000"/>
          <a:ext cx="2303463" cy="511175"/>
        </p:xfrm>
        <a:graphic>
          <a:graphicData uri="http://schemas.openxmlformats.org/presentationml/2006/ole">
            <p:oleObj spid="_x0000_s50181" name="Equation" r:id="rId5" imgW="109188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3429000" cy="44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Informal Roman" pitchFamily="66" charset="0"/>
              </a:rPr>
              <a:t>The Accelerating Universe</a:t>
            </a:r>
            <a:endParaRPr lang="en-US" dirty="0">
              <a:latin typeface="Informal Roman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447800"/>
            <a:ext cx="4114800" cy="2971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Find “braking” </a:t>
            </a:r>
            <a:r>
              <a:rPr lang="en-US" sz="2400" dirty="0" smtClean="0"/>
              <a:t>parameter</a:t>
            </a:r>
            <a:endParaRPr lang="en-US" sz="2400" dirty="0" smtClean="0"/>
          </a:p>
          <a:p>
            <a:r>
              <a:rPr lang="en-US" sz="2400" dirty="0" smtClean="0"/>
              <a:t>Standard Candle:</a:t>
            </a:r>
          </a:p>
          <a:p>
            <a:pPr lvl="1"/>
            <a:r>
              <a:rPr lang="en-US" sz="2400" dirty="0" smtClean="0"/>
              <a:t>Type 1a Supernovae</a:t>
            </a:r>
          </a:p>
          <a:p>
            <a:r>
              <a:rPr lang="en-US" sz="2400" dirty="0" smtClean="0"/>
              <a:t>Compare to </a:t>
            </a:r>
            <a:r>
              <a:rPr lang="en-US" sz="2400" dirty="0" err="1" smtClean="0"/>
              <a:t>redshift</a:t>
            </a:r>
            <a:endParaRPr lang="en-US" sz="2400" dirty="0" smtClean="0"/>
          </a:p>
          <a:p>
            <a:r>
              <a:rPr lang="en-US" sz="2400" dirty="0" smtClean="0"/>
              <a:t>Examin</a:t>
            </a:r>
            <a:r>
              <a:rPr lang="en-US" sz="2400" dirty="0" smtClean="0"/>
              <a:t>e </a:t>
            </a:r>
            <a:r>
              <a:rPr lang="el-GR" sz="2400" dirty="0" smtClean="0"/>
              <a:t>Ω</a:t>
            </a:r>
            <a:endParaRPr lang="en-US" sz="2400" dirty="0" smtClean="0"/>
          </a:p>
          <a:p>
            <a:r>
              <a:rPr lang="en-US" sz="2400" dirty="0" smtClean="0"/>
              <a:t>Actually accelerating!</a:t>
            </a:r>
            <a:endParaRPr lang="en-US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999" y="4343400"/>
            <a:ext cx="3244913" cy="218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29200"/>
            <a:ext cx="5181600" cy="163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7400" y="6581001"/>
            <a:ext cx="128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(Reiss et al, 2004)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6581001"/>
            <a:ext cx="1763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Perlmutter</a:t>
            </a:r>
            <a:r>
              <a:rPr lang="en-US" sz="1200" dirty="0" smtClean="0"/>
              <a:t> and Schmidt)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oudy Stout" pitchFamily="18" charset="0"/>
              </a:rPr>
              <a:t>Large-Scale Structure</a:t>
            </a:r>
            <a:endParaRPr lang="en-US" sz="3200" dirty="0">
              <a:latin typeface="Goudy Stou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1828799"/>
          </a:xfrm>
        </p:spPr>
        <p:txBody>
          <a:bodyPr>
            <a:noAutofit/>
          </a:bodyPr>
          <a:lstStyle/>
          <a:p>
            <a:r>
              <a:rPr lang="en-US" sz="2000" dirty="0" smtClean="0"/>
              <a:t>Another way to constrain cosmological parameters</a:t>
            </a:r>
          </a:p>
          <a:p>
            <a:r>
              <a:rPr lang="en-US" sz="2000" dirty="0" smtClean="0"/>
              <a:t>Growth of structure is very sensitive to cosmology</a:t>
            </a:r>
          </a:p>
          <a:p>
            <a:r>
              <a:rPr lang="en-US" sz="2000" dirty="0" smtClean="0"/>
              <a:t>Examine power spectra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19200"/>
            <a:ext cx="4000500" cy="508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6324600"/>
            <a:ext cx="1755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(Virgo Consortium, 1998)</a:t>
            </a:r>
            <a:endParaRPr lang="en-US" sz="1200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05200"/>
            <a:ext cx="3776663" cy="27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0" y="6324600"/>
            <a:ext cx="1539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(Mustafa </a:t>
            </a:r>
            <a:r>
              <a:rPr lang="en-US" sz="1200" dirty="0" err="1" smtClean="0"/>
              <a:t>Amin</a:t>
            </a:r>
            <a:r>
              <a:rPr lang="en-US" sz="1200" dirty="0" smtClean="0"/>
              <a:t>, 2008)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Cosmology with Clusters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Examine growth of structure at low </a:t>
            </a:r>
            <a:r>
              <a:rPr lang="en-US" sz="2800" dirty="0" err="1" smtClean="0"/>
              <a:t>redshift</a:t>
            </a:r>
            <a:endParaRPr lang="en-US" sz="2800" dirty="0" smtClean="0"/>
          </a:p>
          <a:p>
            <a:r>
              <a:rPr lang="en-US" sz="2800" dirty="0" smtClean="0"/>
              <a:t>Largest gravitationally bound structures (</a:t>
            </a:r>
            <a:r>
              <a:rPr lang="el-GR" sz="2800" dirty="0" smtClean="0"/>
              <a:t>Ω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Need mass proxy</a:t>
            </a:r>
          </a:p>
          <a:p>
            <a:r>
              <a:rPr lang="en-US" sz="2800" dirty="0" smtClean="0"/>
              <a:t>Optical weak </a:t>
            </a:r>
            <a:r>
              <a:rPr lang="en-US" sz="2800" dirty="0" err="1" smtClean="0"/>
              <a:t>l</a:t>
            </a:r>
            <a:r>
              <a:rPr lang="en-US" sz="2800" dirty="0" err="1" smtClean="0"/>
              <a:t>ensing</a:t>
            </a:r>
            <a:r>
              <a:rPr lang="en-US" sz="2800" dirty="0" smtClean="0"/>
              <a:t> (mass)</a:t>
            </a:r>
          </a:p>
          <a:p>
            <a:r>
              <a:rPr lang="en-US" sz="2800" dirty="0" smtClean="0"/>
              <a:t>X-ray gas mass fraction (distance)</a:t>
            </a:r>
          </a:p>
          <a:p>
            <a:r>
              <a:rPr lang="en-US" sz="2800" dirty="0" smtClean="0"/>
              <a:t>Cluster </a:t>
            </a:r>
            <a:r>
              <a:rPr lang="en-US" sz="2800" dirty="0" smtClean="0"/>
              <a:t>number counts </a:t>
            </a:r>
            <a:r>
              <a:rPr lang="en-US" sz="2800" dirty="0" smtClean="0"/>
              <a:t>(growth of structure)</a:t>
            </a:r>
          </a:p>
          <a:p>
            <a:endParaRPr lang="en-US" sz="2800" dirty="0" smtClean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24000"/>
            <a:ext cx="2762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0"/>
            <a:ext cx="27432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oadway" pitchFamily="82" charset="0"/>
              </a:rPr>
              <a:t>WMAP</a:t>
            </a:r>
            <a:endParaRPr lang="en-US" dirty="0">
              <a:latin typeface="Broadway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COBE on steroids</a:t>
            </a:r>
          </a:p>
          <a:p>
            <a:r>
              <a:rPr lang="en-US" dirty="0" smtClean="0"/>
              <a:t>Growth of structure at high </a:t>
            </a:r>
            <a:r>
              <a:rPr lang="en-US" dirty="0" err="1" smtClean="0"/>
              <a:t>redshift</a:t>
            </a:r>
            <a:endParaRPr lang="en-US" dirty="0" smtClean="0"/>
          </a:p>
          <a:p>
            <a:r>
              <a:rPr lang="en-US" dirty="0" smtClean="0"/>
              <a:t>Baryon Acoustic Oscillations</a:t>
            </a:r>
          </a:p>
          <a:p>
            <a:r>
              <a:rPr lang="en-US" dirty="0" smtClean="0"/>
              <a:t>Constrains just about everything</a:t>
            </a:r>
          </a:p>
          <a:p>
            <a:r>
              <a:rPr lang="en-US" dirty="0" smtClean="0"/>
              <a:t>Still some degeneracy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1430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429000"/>
            <a:ext cx="443239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91200" y="6581001"/>
            <a:ext cx="2000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(NASA/WMAP Science Team)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Kristen ITC" pitchFamily="66" charset="0"/>
              </a:rPr>
              <a:t>Breaking Degeneracy</a:t>
            </a:r>
            <a:endParaRPr lang="en-US" dirty="0">
              <a:latin typeface="Kristen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Multi-dimensional parameter space</a:t>
            </a:r>
          </a:p>
          <a:p>
            <a:r>
              <a:rPr lang="en-US" dirty="0" smtClean="0"/>
              <a:t>Combining experiments can narrow parameter space</a:t>
            </a:r>
          </a:p>
          <a:p>
            <a:r>
              <a:rPr lang="en-US" dirty="0" smtClean="0"/>
              <a:t>Combining experiments can also break degeneracy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975" y="1676400"/>
            <a:ext cx="47720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6096000"/>
            <a:ext cx="1407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Mantz</a:t>
            </a:r>
            <a:r>
              <a:rPr lang="en-US" sz="1200" dirty="0" smtClean="0"/>
              <a:t> et al., 2008)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lephant" pitchFamily="18" charset="0"/>
              </a:rPr>
              <a:t>The Universe  is …</a:t>
            </a:r>
            <a:endParaRPr lang="en-US" dirty="0">
              <a:latin typeface="Elephant" pitchFamily="18" charset="0"/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306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Problems:</a:t>
            </a:r>
          </a:p>
          <a:p>
            <a:r>
              <a:rPr lang="en-US" dirty="0" smtClean="0"/>
              <a:t>Dark </a:t>
            </a:r>
            <a:r>
              <a:rPr lang="en-US" dirty="0" smtClean="0"/>
              <a:t>matter</a:t>
            </a:r>
          </a:p>
          <a:p>
            <a:r>
              <a:rPr lang="en-US" dirty="0" smtClean="0"/>
              <a:t>D</a:t>
            </a:r>
            <a:r>
              <a:rPr lang="en-US" dirty="0" smtClean="0"/>
              <a:t>ark energy</a:t>
            </a:r>
          </a:p>
          <a:p>
            <a:r>
              <a:rPr lang="en-US" dirty="0" smtClean="0"/>
              <a:t>Cosmological constant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715000"/>
            <a:ext cx="2000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(NASA/WMAP Science Team)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981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Λ</a:t>
            </a:r>
            <a:r>
              <a:rPr lang="en-US" sz="2800" b="1" dirty="0" smtClean="0"/>
              <a:t>CDM Universe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dwardian Script ITC" pitchFamily="66" charset="0"/>
              </a:rPr>
              <a:t>References</a:t>
            </a:r>
            <a:endParaRPr lang="en-US" dirty="0">
              <a:latin typeface="Edwardian Script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Carroll, B. W. and </a:t>
            </a:r>
            <a:r>
              <a:rPr lang="en-US" dirty="0" err="1" smtClean="0"/>
              <a:t>Ostlie</a:t>
            </a:r>
            <a:r>
              <a:rPr lang="en-US" dirty="0" smtClean="0"/>
              <a:t>, D. A. 2007, “Introduction to Modern Astrophysics”</a:t>
            </a:r>
          </a:p>
          <a:p>
            <a:r>
              <a:rPr lang="en-US" dirty="0" err="1" smtClean="0"/>
              <a:t>Mantz</a:t>
            </a:r>
            <a:r>
              <a:rPr lang="en-US" dirty="0" smtClean="0"/>
              <a:t>, A. 2008, SASS Presentation “Cosmology, Gravity, and Large-scale Structure”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uhaus 93" pitchFamily="82" charset="0"/>
              </a:rPr>
              <a:t>Timeline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0487" name="Picture 7" descr="C:\Documents and Settings\Alex\Desktop\history.jpg"/>
          <p:cNvPicPr>
            <a:picLocks noChangeAspect="1" noChangeArrowheads="1"/>
          </p:cNvPicPr>
          <p:nvPr/>
        </p:nvPicPr>
        <p:blipFill>
          <a:blip r:embed="rId2"/>
          <a:srcRect l="4034" r="5191"/>
          <a:stretch>
            <a:fillRect/>
          </a:stretch>
        </p:blipFill>
        <p:spPr bwMode="auto">
          <a:xfrm>
            <a:off x="457200" y="4114800"/>
            <a:ext cx="3429000" cy="2357628"/>
          </a:xfrm>
          <a:prstGeom prst="rect">
            <a:avLst/>
          </a:prstGeom>
          <a:noFill/>
        </p:spPr>
      </p:pic>
      <p:pic>
        <p:nvPicPr>
          <p:cNvPr id="20489" name="Picture 9" descr="C:\Documents and Settings\Alex\Desktop\universe.jpg"/>
          <p:cNvPicPr>
            <a:picLocks noChangeAspect="1" noChangeArrowheads="1"/>
          </p:cNvPicPr>
          <p:nvPr/>
        </p:nvPicPr>
        <p:blipFill>
          <a:blip r:embed="rId3"/>
          <a:srcRect t="5232" b="11063"/>
          <a:stretch>
            <a:fillRect/>
          </a:stretch>
        </p:blipFill>
        <p:spPr bwMode="auto">
          <a:xfrm>
            <a:off x="457200" y="1524000"/>
            <a:ext cx="3402013" cy="243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43400" y="2286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Not so much …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876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… more like this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5720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Old English Text MT" pitchFamily="66" charset="0"/>
              </a:rPr>
              <a:t>Old School</a:t>
            </a:r>
            <a:endParaRPr lang="en-US" sz="5400" b="1" dirty="0">
              <a:latin typeface="Old English Text MT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066800"/>
            <a:ext cx="3810000" cy="175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Problems: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Motion </a:t>
            </a:r>
            <a:r>
              <a:rPr lang="en-US" sz="2000" dirty="0" smtClean="0"/>
              <a:t>of the Sun</a:t>
            </a:r>
          </a:p>
          <a:p>
            <a:r>
              <a:rPr lang="en-US" sz="2000" dirty="0" smtClean="0"/>
              <a:t>Motion of planets</a:t>
            </a:r>
          </a:p>
          <a:p>
            <a:r>
              <a:rPr lang="en-US" sz="2000" dirty="0" smtClean="0"/>
              <a:t>Phases of Venus</a:t>
            </a:r>
          </a:p>
          <a:p>
            <a:r>
              <a:rPr lang="en-US" sz="2000" dirty="0" smtClean="0"/>
              <a:t>Moons of Jupiter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1981200" cy="208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743200"/>
            <a:ext cx="216682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2952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533400"/>
            <a:ext cx="233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Geocentric Universe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87750" y="2286000"/>
            <a:ext cx="2456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Heliocentric Universe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038600"/>
            <a:ext cx="2591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Infinite Static Universe</a:t>
            </a:r>
            <a:endParaRPr lang="en-US" sz="20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14800" y="3124200"/>
            <a:ext cx="28194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Problems: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Sun </a:t>
            </a:r>
            <a:r>
              <a:rPr lang="en-US" sz="2000" dirty="0" smtClean="0"/>
              <a:t>not at the center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 of the Sun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noProof="0" dirty="0" smtClean="0"/>
              <a:t>Sun is not unique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743200" y="4953000"/>
            <a:ext cx="3200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noProof="0" dirty="0" smtClean="0">
                <a:solidFill>
                  <a:srgbClr val="FF0000"/>
                </a:solidFill>
              </a:rPr>
              <a:t>Problems: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noProof="0" dirty="0" err="1" smtClean="0"/>
              <a:t>Olber’s</a:t>
            </a:r>
            <a:r>
              <a:rPr lang="en-US" sz="2000" noProof="0" dirty="0" smtClean="0"/>
              <a:t> </a:t>
            </a:r>
            <a:r>
              <a:rPr lang="en-US" sz="2000" noProof="0" dirty="0" smtClean="0"/>
              <a:t>Paradox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Exact Isotropy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Jokerman" pitchFamily="82" charset="0"/>
              </a:rPr>
              <a:t>Looking at the Universe</a:t>
            </a:r>
            <a:endParaRPr lang="en-US" dirty="0">
              <a:latin typeface="Jokerm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Distance Information</a:t>
            </a:r>
          </a:p>
          <a:p>
            <a:pPr lvl="1"/>
            <a:r>
              <a:rPr lang="en-US" dirty="0" smtClean="0"/>
              <a:t>Parallax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Standard candles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Motion</a:t>
            </a:r>
            <a:r>
              <a:rPr lang="en-US" dirty="0" smtClean="0"/>
              <a:t>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Proper motion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Doppler Shift</a:t>
            </a:r>
          </a:p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19400"/>
            <a:ext cx="306160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b="12170"/>
          <a:stretch>
            <a:fillRect/>
          </a:stretch>
        </p:blipFill>
        <p:spPr bwMode="auto">
          <a:xfrm>
            <a:off x="762000" y="4724400"/>
            <a:ext cx="3328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/>
          <a:srcRect t="11125" b="17263"/>
          <a:stretch>
            <a:fillRect/>
          </a:stretch>
        </p:blipFill>
        <p:spPr bwMode="auto">
          <a:xfrm>
            <a:off x="4724400" y="2667000"/>
            <a:ext cx="393709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724400"/>
            <a:ext cx="2895600" cy="12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66800" y="6096000"/>
            <a:ext cx="7097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Assume that the laws of physics do not change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iller" pitchFamily="82" charset="0"/>
              </a:rPr>
              <a:t>Birth of Modern Cosmology</a:t>
            </a:r>
            <a:endParaRPr lang="en-US" dirty="0">
              <a:latin typeface="Chiller" pitchFamily="82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>
          <a:xfrm>
            <a:off x="533400" y="1295401"/>
            <a:ext cx="4038600" cy="2362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Edwin Hubble</a:t>
            </a:r>
          </a:p>
          <a:p>
            <a:r>
              <a:rPr lang="en-US" sz="2000" dirty="0" smtClean="0"/>
              <a:t>Standard Candle:</a:t>
            </a:r>
          </a:p>
          <a:p>
            <a:pPr lvl="1"/>
            <a:r>
              <a:rPr lang="en-US" sz="2000" dirty="0" smtClean="0"/>
              <a:t>Cepheid Variables</a:t>
            </a:r>
          </a:p>
          <a:p>
            <a:r>
              <a:rPr lang="en-US" sz="2000" dirty="0" smtClean="0"/>
              <a:t>Motion</a:t>
            </a:r>
            <a:r>
              <a:rPr lang="en-US" sz="2000" dirty="0" smtClean="0"/>
              <a:t> </a:t>
            </a:r>
            <a:r>
              <a:rPr lang="en-US" sz="2000" dirty="0" smtClean="0"/>
              <a:t>Measure:</a:t>
            </a:r>
          </a:p>
          <a:p>
            <a:pPr lvl="1"/>
            <a:r>
              <a:rPr lang="en-US" sz="2000" dirty="0" smtClean="0"/>
              <a:t>Galactic </a:t>
            </a:r>
            <a:r>
              <a:rPr lang="en-US" sz="2000" dirty="0" err="1" smtClean="0"/>
              <a:t>Redshift</a:t>
            </a:r>
            <a:endParaRPr lang="en-US" sz="2000" dirty="0" smtClean="0"/>
          </a:p>
          <a:p>
            <a:r>
              <a:rPr lang="en-US" sz="2000" dirty="0" smtClean="0"/>
              <a:t>The Universe is Expanding!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2444" b="2229"/>
          <a:stretch>
            <a:fillRect/>
          </a:stretch>
        </p:blipFill>
        <p:spPr bwMode="auto">
          <a:xfrm>
            <a:off x="0" y="3505200"/>
            <a:ext cx="4976174" cy="289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934200" y="4724400"/>
          <a:ext cx="1155700" cy="457200"/>
        </p:xfrm>
        <a:graphic>
          <a:graphicData uri="http://schemas.openxmlformats.org/presentationml/2006/ole">
            <p:oleObj spid="_x0000_s23554" name="Equation" r:id="rId4" imgW="545760" imgH="21564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76800" y="4800600"/>
            <a:ext cx="19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Hubble Parameter:</a:t>
            </a:r>
            <a:endParaRPr lang="en-US" dirty="0"/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6019800" y="3962400"/>
          <a:ext cx="1775355" cy="838200"/>
        </p:xfrm>
        <a:graphic>
          <a:graphicData uri="http://schemas.openxmlformats.org/presentationml/2006/ole">
            <p:oleObj spid="_x0000_s23556" name="Equation" r:id="rId5" imgW="914400" imgH="43164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76800" y="4191000"/>
            <a:ext cx="101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Redshift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6705600" y="5257800"/>
          <a:ext cx="1182688" cy="914400"/>
        </p:xfrm>
        <a:graphic>
          <a:graphicData uri="http://schemas.openxmlformats.org/presentationml/2006/ole">
            <p:oleObj spid="_x0000_s23558" name="Equation" r:id="rId6" imgW="558720" imgH="43164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876800" y="54864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Hubble Time: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03228" y="64008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(Hubble, 1936)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219200"/>
            <a:ext cx="1752600" cy="235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oper Black" pitchFamily="18" charset="0"/>
              </a:rPr>
              <a:t>Expanding How?</a:t>
            </a:r>
            <a:endParaRPr lang="en-US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Steady-state </a:t>
            </a:r>
            <a:r>
              <a:rPr lang="en-US" dirty="0" smtClean="0"/>
              <a:t>Universe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Big </a:t>
            </a:r>
            <a:r>
              <a:rPr lang="en-US" dirty="0" smtClean="0"/>
              <a:t>Bang Universe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Can 5"/>
          <p:cNvSpPr/>
          <p:nvPr/>
        </p:nvSpPr>
        <p:spPr>
          <a:xfrm>
            <a:off x="1371600" y="5715000"/>
            <a:ext cx="1447800" cy="685800"/>
          </a:xfrm>
          <a:prstGeom prst="can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5486400"/>
            <a:ext cx="2057400" cy="457200"/>
          </a:xfrm>
          <a:prstGeom prst="ellipse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47800" y="57150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62200" y="55626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28800" y="61722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38400" y="61722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57400" y="57912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9400" y="57150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5410200" y="5334000"/>
            <a:ext cx="2514600" cy="1219200"/>
          </a:xfrm>
          <a:prstGeom prst="can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53000" y="5105400"/>
            <a:ext cx="3573379" cy="812800"/>
          </a:xfrm>
          <a:prstGeom prst="ellipse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38800" y="55626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53400" y="55626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324600" y="62484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29400" y="57150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239000" y="51816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391400" y="6248400"/>
            <a:ext cx="152400" cy="762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riped Right Arrow 44"/>
          <p:cNvSpPr/>
          <p:nvPr/>
        </p:nvSpPr>
        <p:spPr>
          <a:xfrm>
            <a:off x="3657600" y="5638800"/>
            <a:ext cx="990600" cy="838200"/>
          </a:xfrm>
          <a:prstGeom prst="stripedRightArrow">
            <a:avLst>
              <a:gd name="adj1" fmla="val 50000"/>
              <a:gd name="adj2" fmla="val 51914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2"/>
          <a:srcRect l="4244" t="64889" r="55439"/>
          <a:stretch>
            <a:fillRect/>
          </a:stretch>
        </p:blipFill>
        <p:spPr bwMode="auto">
          <a:xfrm>
            <a:off x="609600" y="20574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Striped Right Arrow 46"/>
          <p:cNvSpPr/>
          <p:nvPr/>
        </p:nvSpPr>
        <p:spPr>
          <a:xfrm>
            <a:off x="3657600" y="2971800"/>
            <a:ext cx="990600" cy="838200"/>
          </a:xfrm>
          <a:prstGeom prst="stripedRightArrow">
            <a:avLst>
              <a:gd name="adj1" fmla="val 50000"/>
              <a:gd name="adj2" fmla="val 51914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"/>
          <a:srcRect l="53049" t="64889" r="8756"/>
          <a:stretch>
            <a:fillRect/>
          </a:stretch>
        </p:blipFill>
        <p:spPr bwMode="auto">
          <a:xfrm>
            <a:off x="5029200" y="2057400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laybill" pitchFamily="82" charset="0"/>
              </a:rPr>
              <a:t>Death of Steady State</a:t>
            </a:r>
            <a:endParaRPr lang="en-US" dirty="0">
              <a:latin typeface="Playbill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143000"/>
            <a:ext cx="2286000" cy="287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457200" y="1447800"/>
            <a:ext cx="4343400" cy="36575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Big Bang, should make the early universe very hot</a:t>
            </a:r>
          </a:p>
          <a:p>
            <a:r>
              <a:rPr lang="en-US" sz="2400" dirty="0" smtClean="0"/>
              <a:t>Penzias and Wilson</a:t>
            </a:r>
          </a:p>
          <a:p>
            <a:r>
              <a:rPr lang="en-US" sz="2400" dirty="0" smtClean="0"/>
              <a:t>Cosmic Microwave Background (CMB) Radiation</a:t>
            </a:r>
          </a:p>
          <a:p>
            <a:r>
              <a:rPr lang="en-US" sz="2400" dirty="0" smtClean="0"/>
              <a:t>COBE satellite</a:t>
            </a:r>
          </a:p>
          <a:p>
            <a:r>
              <a:rPr lang="en-US" sz="2400" dirty="0" smtClean="0"/>
              <a:t>Blackbody radiation at 2.73 K</a:t>
            </a:r>
          </a:p>
          <a:p>
            <a:r>
              <a:rPr lang="en-US" sz="2400" smtClean="0"/>
              <a:t>Slight anisotropies in CMB</a:t>
            </a:r>
            <a:endParaRPr lang="en-US" sz="24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886200"/>
            <a:ext cx="443014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096000" y="6581001"/>
            <a:ext cx="147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(Mather et al., 1990)</a:t>
            </a:r>
            <a:endParaRPr lang="en-US" sz="1200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4"/>
          <a:srcRect b="50000"/>
          <a:stretch>
            <a:fillRect/>
          </a:stretch>
        </p:blipFill>
        <p:spPr bwMode="auto">
          <a:xfrm>
            <a:off x="990600" y="4876800"/>
            <a:ext cx="3200400" cy="164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aettenschweiler" pitchFamily="34" charset="0"/>
              </a:rPr>
              <a:t>A Simple </a:t>
            </a:r>
            <a:r>
              <a:rPr lang="en-US" dirty="0" smtClean="0">
                <a:latin typeface="Haettenschweiler" pitchFamily="34" charset="0"/>
              </a:rPr>
              <a:t>Model 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(Carroll and </a:t>
            </a:r>
            <a:r>
              <a:rPr lang="en-US" sz="2000" dirty="0" err="1" smtClean="0"/>
              <a:t>Ostlie</a:t>
            </a:r>
            <a:r>
              <a:rPr lang="en-US" sz="2000" dirty="0" smtClean="0"/>
              <a:t>, </a:t>
            </a:r>
            <a:r>
              <a:rPr lang="en-US" sz="2000" dirty="0" smtClean="0"/>
              <a:t>2007)</a:t>
            </a:r>
            <a:endParaRPr lang="en-US" sz="2000" dirty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3886200" cy="283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65" name="Content Placeholder 3"/>
          <p:cNvGraphicFramePr>
            <a:graphicFrameLocks noChangeAspect="1"/>
          </p:cNvGraphicFramePr>
          <p:nvPr/>
        </p:nvGraphicFramePr>
        <p:xfrm>
          <a:off x="6096000" y="2514600"/>
          <a:ext cx="2819400" cy="641657"/>
        </p:xfrm>
        <a:graphic>
          <a:graphicData uri="http://schemas.openxmlformats.org/presentationml/2006/ole">
            <p:oleObj spid="_x0000_s19465" name="Equation" r:id="rId4" imgW="1841400" imgH="419040" progId="Equation.3">
              <p:embed/>
            </p:oleObj>
          </a:graphicData>
        </a:graphic>
      </p:graphicFrame>
      <p:graphicFrame>
        <p:nvGraphicFramePr>
          <p:cNvPr id="19466" name="Content Placeholder 3"/>
          <p:cNvGraphicFramePr>
            <a:graphicFrameLocks noChangeAspect="1"/>
          </p:cNvGraphicFramePr>
          <p:nvPr/>
        </p:nvGraphicFramePr>
        <p:xfrm>
          <a:off x="6172200" y="1524000"/>
          <a:ext cx="2319964" cy="557213"/>
        </p:xfrm>
        <a:graphic>
          <a:graphicData uri="http://schemas.openxmlformats.org/presentationml/2006/ole">
            <p:oleObj spid="_x0000_s19466" name="Equation" r:id="rId5" imgW="685800" imgH="164880" progId="Equation.3">
              <p:embed/>
            </p:oleObj>
          </a:graphicData>
        </a:graphic>
      </p:graphicFrame>
      <p:graphicFrame>
        <p:nvGraphicFramePr>
          <p:cNvPr id="19467" name="Content Placeholder 3"/>
          <p:cNvGraphicFramePr>
            <a:graphicFrameLocks noChangeAspect="1"/>
          </p:cNvGraphicFramePr>
          <p:nvPr/>
        </p:nvGraphicFramePr>
        <p:xfrm>
          <a:off x="3943350" y="3048000"/>
          <a:ext cx="1806575" cy="601663"/>
        </p:xfrm>
        <a:graphic>
          <a:graphicData uri="http://schemas.openxmlformats.org/presentationml/2006/ole">
            <p:oleObj spid="_x0000_s19467" name="Equation" r:id="rId6" imgW="1180800" imgH="393480" progId="Equation.3">
              <p:embed/>
            </p:oleObj>
          </a:graphicData>
        </a:graphic>
      </p:graphicFrame>
      <p:graphicFrame>
        <p:nvGraphicFramePr>
          <p:cNvPr id="19468" name="Content Placeholder 3"/>
          <p:cNvGraphicFramePr>
            <a:graphicFrameLocks noChangeAspect="1"/>
          </p:cNvGraphicFramePr>
          <p:nvPr/>
        </p:nvGraphicFramePr>
        <p:xfrm>
          <a:off x="6477000" y="3505200"/>
          <a:ext cx="2157413" cy="601663"/>
        </p:xfrm>
        <a:graphic>
          <a:graphicData uri="http://schemas.openxmlformats.org/presentationml/2006/ole">
            <p:oleObj spid="_x0000_s19468" name="Equation" r:id="rId7" imgW="1409400" imgH="393480" progId="Equation.3">
              <p:embed/>
            </p:oleObj>
          </a:graphicData>
        </a:graphic>
      </p:graphicFrame>
      <p:graphicFrame>
        <p:nvGraphicFramePr>
          <p:cNvPr id="19469" name="Content Placeholder 3"/>
          <p:cNvGraphicFramePr>
            <a:graphicFrameLocks noChangeAspect="1"/>
          </p:cNvGraphicFramePr>
          <p:nvPr/>
        </p:nvGraphicFramePr>
        <p:xfrm>
          <a:off x="1828800" y="5029200"/>
          <a:ext cx="1223963" cy="309563"/>
        </p:xfrm>
        <a:graphic>
          <a:graphicData uri="http://schemas.openxmlformats.org/presentationml/2006/ole">
            <p:oleObj spid="_x0000_s19469" name="Equation" r:id="rId8" imgW="799920" imgH="203040" progId="Equation.3">
              <p:embed/>
            </p:oleObj>
          </a:graphicData>
        </a:graphic>
      </p:graphicFrame>
      <p:graphicFrame>
        <p:nvGraphicFramePr>
          <p:cNvPr id="19471" name="Content Placeholder 3"/>
          <p:cNvGraphicFramePr>
            <a:graphicFrameLocks noChangeAspect="1"/>
          </p:cNvGraphicFramePr>
          <p:nvPr/>
        </p:nvGraphicFramePr>
        <p:xfrm>
          <a:off x="3962400" y="3962400"/>
          <a:ext cx="1749425" cy="638175"/>
        </p:xfrm>
        <a:graphic>
          <a:graphicData uri="http://schemas.openxmlformats.org/presentationml/2006/ole">
            <p:oleObj spid="_x0000_s19471" name="Equation" r:id="rId9" imgW="1143000" imgH="419040" progId="Equation.3">
              <p:embed/>
            </p:oleObj>
          </a:graphicData>
        </a:graphic>
      </p:graphicFrame>
      <p:graphicFrame>
        <p:nvGraphicFramePr>
          <p:cNvPr id="19472" name="Content Placeholder 3"/>
          <p:cNvGraphicFramePr>
            <a:graphicFrameLocks noChangeAspect="1"/>
          </p:cNvGraphicFramePr>
          <p:nvPr/>
        </p:nvGraphicFramePr>
        <p:xfrm>
          <a:off x="6477000" y="4495800"/>
          <a:ext cx="2371725" cy="660400"/>
        </p:xfrm>
        <a:graphic>
          <a:graphicData uri="http://schemas.openxmlformats.org/presentationml/2006/ole">
            <p:oleObj spid="_x0000_s19472" name="Equation" r:id="rId10" imgW="1549080" imgH="431640" progId="Equation.3">
              <p:embed/>
            </p:oleObj>
          </a:graphicData>
        </a:graphic>
      </p:graphicFrame>
      <p:graphicFrame>
        <p:nvGraphicFramePr>
          <p:cNvPr id="19473" name="Content Placeholder 3"/>
          <p:cNvGraphicFramePr>
            <a:graphicFrameLocks noChangeAspect="1"/>
          </p:cNvGraphicFramePr>
          <p:nvPr/>
        </p:nvGraphicFramePr>
        <p:xfrm>
          <a:off x="6629400" y="5638800"/>
          <a:ext cx="1497012" cy="638175"/>
        </p:xfrm>
        <a:graphic>
          <a:graphicData uri="http://schemas.openxmlformats.org/presentationml/2006/ole">
            <p:oleObj spid="_x0000_s19473" name="Equation" r:id="rId11" imgW="977760" imgH="419040" progId="Equation.3">
              <p:embed/>
            </p:oleObj>
          </a:graphicData>
        </a:graphic>
      </p:graphicFrame>
      <p:graphicFrame>
        <p:nvGraphicFramePr>
          <p:cNvPr id="19474" name="Content Placeholder 3"/>
          <p:cNvGraphicFramePr>
            <a:graphicFrameLocks noChangeAspect="1"/>
          </p:cNvGraphicFramePr>
          <p:nvPr/>
        </p:nvGraphicFramePr>
        <p:xfrm>
          <a:off x="4038600" y="5715000"/>
          <a:ext cx="1244600" cy="657225"/>
        </p:xfrm>
        <a:graphic>
          <a:graphicData uri="http://schemas.openxmlformats.org/presentationml/2006/ole">
            <p:oleObj spid="_x0000_s19474" name="Equation" r:id="rId12" imgW="812520" imgH="431640" progId="Equation.3">
              <p:embed/>
            </p:oleObj>
          </a:graphicData>
        </a:graphic>
      </p:graphicFrame>
      <p:sp>
        <p:nvSpPr>
          <p:cNvPr id="37" name="Down Arrow 36"/>
          <p:cNvSpPr/>
          <p:nvPr/>
        </p:nvSpPr>
        <p:spPr>
          <a:xfrm>
            <a:off x="7239000" y="2133600"/>
            <a:ext cx="2286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239000" y="3200400"/>
            <a:ext cx="2286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7239000" y="4114800"/>
            <a:ext cx="2286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239000" y="5257800"/>
            <a:ext cx="2286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5867400" y="3276600"/>
            <a:ext cx="1066800" cy="152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867400" y="4191000"/>
            <a:ext cx="1066800" cy="152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3048000" y="4724400"/>
            <a:ext cx="1066800" cy="152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75" name="Object 19"/>
          <p:cNvGraphicFramePr>
            <a:graphicFrameLocks noChangeAspect="1"/>
          </p:cNvGraphicFramePr>
          <p:nvPr/>
        </p:nvGraphicFramePr>
        <p:xfrm>
          <a:off x="5029200" y="5181600"/>
          <a:ext cx="544513" cy="250825"/>
        </p:xfrm>
        <a:graphic>
          <a:graphicData uri="http://schemas.openxmlformats.org/presentationml/2006/ole">
            <p:oleObj spid="_x0000_s19475" name="Equation" r:id="rId13" imgW="355320" imgH="164880" progId="Equation.3">
              <p:embed/>
            </p:oleObj>
          </a:graphicData>
        </a:graphic>
      </p:graphicFrame>
      <p:sp>
        <p:nvSpPr>
          <p:cNvPr id="45" name="Right Arrow 44"/>
          <p:cNvSpPr/>
          <p:nvPr/>
        </p:nvSpPr>
        <p:spPr>
          <a:xfrm>
            <a:off x="5867400" y="5257800"/>
            <a:ext cx="1066800" cy="152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>
            <a:off x="5486400" y="5943600"/>
            <a:ext cx="990600" cy="1524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886200" y="5638800"/>
            <a:ext cx="1524000" cy="8382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867400" y="2209800"/>
            <a:ext cx="1066800" cy="1524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76" name="Object 20"/>
          <p:cNvGraphicFramePr>
            <a:graphicFrameLocks noChangeAspect="1"/>
          </p:cNvGraphicFramePr>
          <p:nvPr/>
        </p:nvGraphicFramePr>
        <p:xfrm>
          <a:off x="4191000" y="1981200"/>
          <a:ext cx="1477962" cy="603250"/>
        </p:xfrm>
        <a:graphic>
          <a:graphicData uri="http://schemas.openxmlformats.org/presentationml/2006/ole">
            <p:oleObj spid="_x0000_s19476" name="Equation" r:id="rId14" imgW="9651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aettenschweiler" pitchFamily="34" charset="0"/>
              </a:rPr>
              <a:t>… Not the </a:t>
            </a:r>
            <a:r>
              <a:rPr lang="en-US" dirty="0" smtClean="0">
                <a:latin typeface="Haettenschweiler" pitchFamily="34" charset="0"/>
              </a:rPr>
              <a:t>W</a:t>
            </a:r>
            <a:r>
              <a:rPr lang="en-US" dirty="0" smtClean="0">
                <a:latin typeface="Haettenschweiler" pitchFamily="34" charset="0"/>
              </a:rPr>
              <a:t>hole Story …</a:t>
            </a:r>
            <a:endParaRPr lang="en-US" dirty="0">
              <a:latin typeface="Haettenschweiler" pitchFamily="34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838200" y="1981200"/>
          <a:ext cx="3066587" cy="838200"/>
        </p:xfrm>
        <a:graphic>
          <a:graphicData uri="http://schemas.openxmlformats.org/presentationml/2006/ole">
            <p:oleObj spid="_x0000_s46082" name="Equation" r:id="rId3" imgW="1904760" imgH="520560" progId="Equation.3">
              <p:embed/>
            </p:oleObj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Same as Friedman Equation</a:t>
            </a:r>
          </a:p>
          <a:p>
            <a:r>
              <a:rPr lang="en-US" i="1" dirty="0" smtClean="0">
                <a:latin typeface="Modern No. 20" pitchFamily="18" charset="0"/>
              </a:rPr>
              <a:t>k</a:t>
            </a:r>
            <a:r>
              <a:rPr lang="en-US" dirty="0" smtClean="0"/>
              <a:t>  is now curvature of </a:t>
            </a:r>
            <a:r>
              <a:rPr lang="en-US" dirty="0" err="1" smtClean="0"/>
              <a:t>spacetime</a:t>
            </a:r>
            <a:endParaRPr lang="en-US" dirty="0" smtClean="0"/>
          </a:p>
          <a:p>
            <a:r>
              <a:rPr lang="en-US" dirty="0" smtClean="0"/>
              <a:t>Need to add in pressure</a:t>
            </a:r>
          </a:p>
          <a:p>
            <a:r>
              <a:rPr lang="en-US" dirty="0" smtClean="0"/>
              <a:t>Cosmological constant</a:t>
            </a:r>
          </a:p>
          <a:p>
            <a:r>
              <a:rPr lang="en-US" dirty="0" smtClean="0"/>
              <a:t>Can keep our conclusions with some replacements</a:t>
            </a:r>
            <a:endParaRPr lang="en-US" dirty="0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685800" y="3657600"/>
          <a:ext cx="3508744" cy="762000"/>
        </p:xfrm>
        <a:graphic>
          <a:graphicData uri="http://schemas.openxmlformats.org/presentationml/2006/ole">
            <p:oleObj spid="_x0000_s46085" name="Equation" r:id="rId4" imgW="2400120" imgH="520560" progId="Equation.3">
              <p:embed/>
            </p:oleObj>
          </a:graphicData>
        </a:graphic>
      </p:graphicFrame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762000" y="4648200"/>
          <a:ext cx="2436701" cy="457200"/>
        </p:xfrm>
        <a:graphic>
          <a:graphicData uri="http://schemas.openxmlformats.org/presentationml/2006/ole">
            <p:oleObj spid="_x0000_s46086" name="Equation" r:id="rId5" imgW="1155600" imgH="215640" progId="Equation.3">
              <p:embed/>
            </p:oleObj>
          </a:graphicData>
        </a:graphic>
      </p:graphicFrame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685800" y="5410200"/>
          <a:ext cx="2625703" cy="457200"/>
        </p:xfrm>
        <a:graphic>
          <a:graphicData uri="http://schemas.openxmlformats.org/presentationml/2006/ole">
            <p:oleObj spid="_x0000_s46087" name="Equation" r:id="rId6" imgW="124452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446</Words>
  <Application>Microsoft Office PowerPoint</Application>
  <PresentationFormat>On-screen Show (4:3)</PresentationFormat>
  <Paragraphs>121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Equation</vt:lpstr>
      <vt:lpstr>Microsoft Equation 3.0</vt:lpstr>
      <vt:lpstr>Modern Cosmology: The History of the  History of the Universe </vt:lpstr>
      <vt:lpstr>Timeline</vt:lpstr>
      <vt:lpstr>Old School</vt:lpstr>
      <vt:lpstr>Looking at the Universe</vt:lpstr>
      <vt:lpstr>Birth of Modern Cosmology</vt:lpstr>
      <vt:lpstr>Expanding How?</vt:lpstr>
      <vt:lpstr>Death of Steady State</vt:lpstr>
      <vt:lpstr>A Simple Model … (Carroll and Ostlie, 2007)</vt:lpstr>
      <vt:lpstr>… Not the Whole Story …</vt:lpstr>
      <vt:lpstr>… And More Complications</vt:lpstr>
      <vt:lpstr>The Accelerating Universe</vt:lpstr>
      <vt:lpstr>Large-Scale Structure</vt:lpstr>
      <vt:lpstr>Cosmology with Clusters</vt:lpstr>
      <vt:lpstr>WMAP</vt:lpstr>
      <vt:lpstr>Breaking Degeneracy</vt:lpstr>
      <vt:lpstr>The Universe  is …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</dc:title>
  <dc:creator>Alex Drlica-Wagner</dc:creator>
  <cp:lastModifiedBy>Alex Drlica-Wagner</cp:lastModifiedBy>
  <cp:revision>24</cp:revision>
  <dcterms:created xsi:type="dcterms:W3CDTF">2009-06-23T02:32:44Z</dcterms:created>
  <dcterms:modified xsi:type="dcterms:W3CDTF">2009-06-24T18:39:25Z</dcterms:modified>
</cp:coreProperties>
</file>