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8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175"/>
            <a:ext cx="7772400" cy="1470025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3" descr="white rectangle.png"/>
          <p:cNvPicPr>
            <a:picLocks noChangeAspect="1"/>
          </p:cNvPicPr>
          <p:nvPr userDrawn="1"/>
        </p:nvPicPr>
        <p:blipFill>
          <a:blip r:embed="rId2"/>
          <a:srcRect b="10452"/>
          <a:stretch>
            <a:fillRect/>
          </a:stretch>
        </p:blipFill>
        <p:spPr bwMode="auto">
          <a:xfrm>
            <a:off x="0" y="1300163"/>
            <a:ext cx="9144000" cy="555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90800"/>
            <a:ext cx="7772400" cy="1362075"/>
          </a:xfrm>
        </p:spPr>
        <p:txBody>
          <a:bodyPr anchor="t">
            <a:noAutofit/>
          </a:bodyPr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267200"/>
            <a:ext cx="7772400" cy="8143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lang="en-US" sz="4800" kern="1200" spc="-15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3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Package</a:t>
            </a:r>
          </a:p>
          <a:p>
            <a:pPr lvl="1"/>
            <a:r>
              <a:rPr lang="en-US" dirty="0" smtClean="0"/>
              <a:t>Version 1</a:t>
            </a:r>
          </a:p>
          <a:p>
            <a:pPr lvl="2"/>
            <a:r>
              <a:rPr lang="en-US" dirty="0" smtClean="0"/>
              <a:t>app</a:t>
            </a:r>
          </a:p>
          <a:p>
            <a:pPr lvl="2"/>
            <a:r>
              <a:rPr lang="en-US" dirty="0" smtClean="0"/>
              <a:t>bin</a:t>
            </a:r>
          </a:p>
          <a:p>
            <a:pPr lvl="2"/>
            <a:r>
              <a:rPr lang="en-US" dirty="0" err="1" smtClean="0"/>
              <a:t>iocBoot</a:t>
            </a:r>
            <a:endParaRPr lang="en-US" dirty="0" smtClean="0"/>
          </a:p>
          <a:p>
            <a:pPr lvl="3"/>
            <a:r>
              <a:rPr lang="en-US" dirty="0" smtClean="0"/>
              <a:t>ioc1</a:t>
            </a:r>
          </a:p>
          <a:p>
            <a:pPr lvl="4"/>
            <a:r>
              <a:rPr lang="en-US" dirty="0"/>
              <a:t>s</a:t>
            </a:r>
            <a:r>
              <a:rPr lang="en-US" dirty="0" smtClean="0"/>
              <a:t>t.cmd</a:t>
            </a:r>
          </a:p>
          <a:p>
            <a:pPr lvl="3"/>
            <a:r>
              <a:rPr lang="en-US" dirty="0" smtClean="0"/>
              <a:t>ioc2</a:t>
            </a:r>
          </a:p>
          <a:p>
            <a:pPr lvl="4"/>
            <a:r>
              <a:rPr lang="en-US" dirty="0" smtClean="0"/>
              <a:t>st.cmd</a:t>
            </a:r>
          </a:p>
          <a:p>
            <a:pPr lvl="3"/>
            <a:r>
              <a:rPr lang="en-US" dirty="0" smtClean="0"/>
              <a:t>…</a:t>
            </a:r>
          </a:p>
          <a:p>
            <a:pPr lvl="2"/>
            <a:r>
              <a:rPr lang="en-US" dirty="0" err="1"/>
              <a:t>d</a:t>
            </a:r>
            <a:r>
              <a:rPr lang="en-US" dirty="0" err="1" smtClean="0"/>
              <a:t>bd</a:t>
            </a:r>
            <a:endParaRPr lang="en-US" dirty="0" smtClean="0"/>
          </a:p>
          <a:p>
            <a:pPr lvl="2"/>
            <a:r>
              <a:rPr lang="en-US" dirty="0" err="1"/>
              <a:t>d</a:t>
            </a:r>
            <a:r>
              <a:rPr lang="en-US" dirty="0" err="1" smtClean="0"/>
              <a:t>b</a:t>
            </a:r>
            <a:endParaRPr lang="en-US" dirty="0" smtClean="0"/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Version 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BPM</a:t>
            </a:r>
          </a:p>
          <a:p>
            <a:pPr lvl="1"/>
            <a:r>
              <a:rPr lang="en-US" dirty="0" smtClean="0"/>
              <a:t>Bpm-R9-0-0</a:t>
            </a:r>
          </a:p>
          <a:p>
            <a:pPr lvl="2"/>
            <a:r>
              <a:rPr lang="en-US" dirty="0" err="1" smtClean="0"/>
              <a:t>padBpmApp</a:t>
            </a:r>
            <a:endParaRPr lang="en-US" dirty="0" smtClean="0"/>
          </a:p>
          <a:p>
            <a:pPr lvl="2"/>
            <a:r>
              <a:rPr lang="en-US" dirty="0" smtClean="0"/>
              <a:t>bin</a:t>
            </a:r>
          </a:p>
          <a:p>
            <a:pPr lvl="2"/>
            <a:r>
              <a:rPr lang="en-US" dirty="0" err="1" smtClean="0"/>
              <a:t>iocBoot</a:t>
            </a:r>
            <a:endParaRPr lang="en-US" dirty="0" smtClean="0"/>
          </a:p>
          <a:p>
            <a:pPr lvl="3"/>
            <a:r>
              <a:rPr lang="en-US" dirty="0" smtClean="0"/>
              <a:t>ioc-bsy0-bp01</a:t>
            </a:r>
          </a:p>
          <a:p>
            <a:pPr lvl="4"/>
            <a:r>
              <a:rPr lang="en-US" dirty="0"/>
              <a:t>s</a:t>
            </a:r>
            <a:r>
              <a:rPr lang="en-US" dirty="0" smtClean="0"/>
              <a:t>t.cmd</a:t>
            </a:r>
          </a:p>
          <a:p>
            <a:pPr lvl="3"/>
            <a:r>
              <a:rPr lang="en-US" dirty="0" smtClean="0"/>
              <a:t>ioc-bsy0-bp02</a:t>
            </a:r>
          </a:p>
          <a:p>
            <a:pPr lvl="4"/>
            <a:r>
              <a:rPr lang="en-US" dirty="0" smtClean="0"/>
              <a:t>st.cmd</a:t>
            </a:r>
          </a:p>
          <a:p>
            <a:pPr lvl="3"/>
            <a:r>
              <a:rPr lang="en-US" dirty="0" smtClean="0"/>
              <a:t>…</a:t>
            </a:r>
          </a:p>
          <a:p>
            <a:pPr lvl="2"/>
            <a:r>
              <a:rPr lang="en-US" dirty="0" err="1" smtClean="0"/>
              <a:t>dbd</a:t>
            </a:r>
            <a:endParaRPr lang="en-US" dirty="0" smtClean="0"/>
          </a:p>
          <a:p>
            <a:pPr lvl="2"/>
            <a:r>
              <a:rPr lang="en-US" dirty="0" err="1"/>
              <a:t>d</a:t>
            </a:r>
            <a:r>
              <a:rPr lang="en-US" smtClean="0"/>
              <a:t>b</a:t>
            </a:r>
            <a:endParaRPr lang="en-US" dirty="0" smtClean="0"/>
          </a:p>
          <a:p>
            <a:pPr lvl="2"/>
            <a:r>
              <a:rPr lang="en-US" dirty="0" smtClean="0"/>
              <a:t>…</a:t>
            </a:r>
          </a:p>
          <a:p>
            <a:pPr lvl="1"/>
            <a:r>
              <a:rPr lang="en-US" dirty="0"/>
              <a:t>Bpm-R9-1-2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7086600" y="762000"/>
            <a:ext cx="1447800" cy="533400"/>
          </a:xfrm>
          <a:prstGeom prst="wedgeRoundRectCallout">
            <a:avLst>
              <a:gd name="adj1" fmla="val -138276"/>
              <a:gd name="adj2" fmla="val 14963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3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304800" y="350837"/>
            <a:ext cx="8610600" cy="6278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iocTop</a:t>
            </a:r>
            <a:endParaRPr lang="en-US" dirty="0" smtClean="0"/>
          </a:p>
          <a:p>
            <a:r>
              <a:rPr lang="en-US" dirty="0" err="1" smtClean="0"/>
              <a:t>Bpm</a:t>
            </a:r>
            <a:endParaRPr lang="en-US" dirty="0" smtClean="0"/>
          </a:p>
          <a:p>
            <a:pPr lvl="1"/>
            <a:r>
              <a:rPr lang="en-US" dirty="0" smtClean="0"/>
              <a:t>Bpm-R9-0-0</a:t>
            </a:r>
          </a:p>
          <a:p>
            <a:pPr lvl="2"/>
            <a:r>
              <a:rPr lang="en-US" dirty="0" err="1" smtClean="0"/>
              <a:t>padBpmApp</a:t>
            </a:r>
            <a:endParaRPr lang="en-US" dirty="0" smtClean="0"/>
          </a:p>
          <a:p>
            <a:pPr lvl="2"/>
            <a:r>
              <a:rPr lang="en-US" dirty="0" err="1" smtClean="0"/>
              <a:t>iocBoot</a:t>
            </a:r>
            <a:endParaRPr lang="en-US" dirty="0" smtClean="0"/>
          </a:p>
          <a:p>
            <a:pPr lvl="3"/>
            <a:r>
              <a:rPr lang="en-US" dirty="0" smtClean="0"/>
              <a:t>ioc-bsy0-bp01</a:t>
            </a:r>
          </a:p>
          <a:p>
            <a:pPr lvl="3"/>
            <a:r>
              <a:rPr lang="en-US" dirty="0" smtClean="0"/>
              <a:t>ioc-bsy0-bp02</a:t>
            </a:r>
          </a:p>
          <a:p>
            <a:pPr lvl="3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Bpm-R9-1-2</a:t>
            </a:r>
          </a:p>
          <a:p>
            <a:pPr lvl="2"/>
            <a:r>
              <a:rPr lang="en-US" dirty="0" err="1" smtClean="0"/>
              <a:t>padBpmApp</a:t>
            </a:r>
            <a:endParaRPr lang="en-US" dirty="0" smtClean="0"/>
          </a:p>
          <a:p>
            <a:pPr lvl="2"/>
            <a:r>
              <a:rPr lang="en-US" dirty="0" err="1" smtClean="0"/>
              <a:t>iocBoot</a:t>
            </a:r>
            <a:endParaRPr lang="en-US" dirty="0" smtClean="0"/>
          </a:p>
          <a:p>
            <a:pPr lvl="3"/>
            <a:r>
              <a:rPr lang="en-US" dirty="0"/>
              <a:t>ioc-bsy0-bp01</a:t>
            </a:r>
          </a:p>
          <a:p>
            <a:pPr lvl="3"/>
            <a:r>
              <a:rPr lang="en-US" dirty="0"/>
              <a:t>ioc-bsy0-bp02</a:t>
            </a:r>
          </a:p>
          <a:p>
            <a:pPr lvl="3"/>
            <a:r>
              <a:rPr lang="en-US" dirty="0" smtClean="0"/>
              <a:t>…</a:t>
            </a:r>
          </a:p>
          <a:p>
            <a:r>
              <a:rPr lang="en-US" dirty="0" err="1" smtClean="0"/>
              <a:t>FFController</a:t>
            </a:r>
            <a:endParaRPr lang="en-US" dirty="0" smtClean="0"/>
          </a:p>
          <a:p>
            <a:pPr lvl="1"/>
            <a:r>
              <a:rPr lang="en-US" dirty="0" smtClean="0"/>
              <a:t>FFController-R1-17-0</a:t>
            </a:r>
          </a:p>
          <a:p>
            <a:pPr lvl="1"/>
            <a:r>
              <a:rPr lang="en-US" dirty="0"/>
              <a:t>FFController-R1-17-1</a:t>
            </a:r>
            <a:endParaRPr lang="en-US" dirty="0" smtClean="0"/>
          </a:p>
          <a:p>
            <a:pPr lvl="1"/>
            <a:r>
              <a:rPr lang="en-US" dirty="0" smtClean="0"/>
              <a:t>Development</a:t>
            </a:r>
          </a:p>
          <a:p>
            <a:r>
              <a:rPr lang="en-US" dirty="0" smtClean="0"/>
              <a:t>Magnet</a:t>
            </a:r>
          </a:p>
          <a:p>
            <a:r>
              <a:rPr lang="en-US" dirty="0" smtClean="0"/>
              <a:t>…</a:t>
            </a:r>
          </a:p>
          <a:p>
            <a:pPr lvl="2"/>
            <a:endParaRPr lang="en-US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4953000" y="381000"/>
            <a:ext cx="1447800" cy="609600"/>
          </a:xfrm>
          <a:prstGeom prst="wedgeRoundRectCallout">
            <a:avLst>
              <a:gd name="adj1" fmla="val -242653"/>
              <a:gd name="adj2" fmla="val 654670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Software package</a:t>
            </a:r>
            <a:endParaRPr lang="en-US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4962625" y="383406"/>
            <a:ext cx="1447800" cy="609600"/>
          </a:xfrm>
          <a:prstGeom prst="wedgeRoundRectCallout">
            <a:avLst>
              <a:gd name="adj1" fmla="val -270576"/>
              <a:gd name="adj2" fmla="val 880459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Software packages</a:t>
            </a:r>
            <a:endParaRPr lang="en-US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6781800" y="4572000"/>
            <a:ext cx="1999648" cy="609600"/>
          </a:xfrm>
          <a:prstGeom prst="wedgeRoundRectCallout">
            <a:avLst>
              <a:gd name="adj1" fmla="val -254446"/>
              <a:gd name="adj2" fmla="val 11782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version used for development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7010400" y="2057400"/>
            <a:ext cx="1447800" cy="609600"/>
          </a:xfrm>
          <a:prstGeom prst="wedgeRoundRectCallout">
            <a:avLst>
              <a:gd name="adj1" fmla="val -364980"/>
              <a:gd name="adj2" fmla="val -18217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Version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4972251" y="381000"/>
            <a:ext cx="1447800" cy="609600"/>
          </a:xfrm>
          <a:prstGeom prst="wedgeRoundRectCallout">
            <a:avLst>
              <a:gd name="adj1" fmla="val -289191"/>
              <a:gd name="adj2" fmla="val 4993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Software package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54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3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304800" y="350837"/>
            <a:ext cx="8610600" cy="6278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iocCommon</a:t>
            </a:r>
            <a:endParaRPr lang="en-US" dirty="0" smtClean="0"/>
          </a:p>
          <a:p>
            <a:r>
              <a:rPr lang="en-US" dirty="0" smtClean="0"/>
              <a:t>ioc-bsy0-bp01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tartup.cmd</a:t>
            </a:r>
          </a:p>
          <a:p>
            <a:r>
              <a:rPr lang="en-US" dirty="0" smtClean="0"/>
              <a:t>ioc-bsy0-bp02</a:t>
            </a:r>
          </a:p>
          <a:p>
            <a:pPr lvl="1"/>
            <a:r>
              <a:rPr lang="en-US" dirty="0" smtClean="0"/>
              <a:t>startup.cmd</a:t>
            </a:r>
          </a:p>
          <a:p>
            <a:r>
              <a:rPr lang="en-US" dirty="0" smtClean="0"/>
              <a:t>ioc-sys0-fb01</a:t>
            </a:r>
          </a:p>
          <a:p>
            <a:pPr lvl="1"/>
            <a:r>
              <a:rPr lang="en-US" dirty="0" smtClean="0"/>
              <a:t>startup.cmd</a:t>
            </a:r>
            <a:endParaRPr lang="en-US" dirty="0" smtClean="0"/>
          </a:p>
          <a:p>
            <a:r>
              <a:rPr lang="en-US" dirty="0" smtClean="0"/>
              <a:t>ioc-sys0-fb02</a:t>
            </a:r>
          </a:p>
          <a:p>
            <a:pPr lvl="1"/>
            <a:r>
              <a:rPr lang="en-US" dirty="0" smtClean="0"/>
              <a:t>startup.cmd</a:t>
            </a:r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6324600" y="4572000"/>
            <a:ext cx="2456848" cy="1371600"/>
          </a:xfrm>
          <a:prstGeom prst="wedgeRoundRectCallout">
            <a:avLst>
              <a:gd name="adj1" fmla="val -189523"/>
              <a:gd name="adj2" fmla="val -25375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Initial launch script that eventually calls st.cmd from </a:t>
            </a:r>
            <a:r>
              <a:rPr lang="en-US" dirty="0" err="1" smtClean="0">
                <a:solidFill>
                  <a:prstClr val="black"/>
                </a:solidFill>
              </a:rPr>
              <a:t>iocBoot</a:t>
            </a:r>
            <a:r>
              <a:rPr lang="en-US" dirty="0" smtClean="0">
                <a:solidFill>
                  <a:prstClr val="black"/>
                </a:solidFill>
              </a:rPr>
              <a:t> for this IOC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7010400" y="2057400"/>
            <a:ext cx="1447800" cy="609600"/>
          </a:xfrm>
          <a:prstGeom prst="wedgeRoundRectCallout">
            <a:avLst>
              <a:gd name="adj1" fmla="val -323762"/>
              <a:gd name="adj2" fmla="val -18375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 err="1" smtClean="0">
                <a:solidFill>
                  <a:prstClr val="black"/>
                </a:solidFill>
              </a:rPr>
              <a:t>oc</a:t>
            </a:r>
            <a:r>
              <a:rPr lang="en-US" dirty="0" smtClean="0">
                <a:solidFill>
                  <a:prstClr val="black"/>
                </a:solidFill>
              </a:rPr>
              <a:t> folder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3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52400"/>
            <a:ext cx="4038600" cy="5973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iocTop</a:t>
            </a:r>
            <a:endParaRPr lang="en-US" dirty="0" smtClean="0"/>
          </a:p>
          <a:p>
            <a:r>
              <a:rPr lang="en-US" dirty="0" err="1" smtClean="0"/>
              <a:t>Bpm</a:t>
            </a:r>
            <a:endParaRPr lang="en-US" dirty="0" smtClean="0"/>
          </a:p>
          <a:p>
            <a:pPr lvl="1"/>
            <a:r>
              <a:rPr lang="en-US" dirty="0" smtClean="0"/>
              <a:t>Bpm-R9-0-0</a:t>
            </a:r>
          </a:p>
          <a:p>
            <a:pPr lvl="2"/>
            <a:r>
              <a:rPr lang="en-US" dirty="0" err="1" smtClean="0"/>
              <a:t>padBpmApp</a:t>
            </a:r>
            <a:endParaRPr lang="en-US" dirty="0" smtClean="0"/>
          </a:p>
          <a:p>
            <a:pPr lvl="2"/>
            <a:r>
              <a:rPr lang="en-US" dirty="0" err="1" smtClean="0"/>
              <a:t>iocBoot</a:t>
            </a:r>
            <a:endParaRPr lang="en-US" dirty="0" smtClean="0"/>
          </a:p>
          <a:p>
            <a:pPr lvl="3"/>
            <a:r>
              <a:rPr lang="en-US" dirty="0" smtClean="0"/>
              <a:t>ioc-bsy0-bp01</a:t>
            </a:r>
          </a:p>
          <a:p>
            <a:pPr lvl="3"/>
            <a:r>
              <a:rPr lang="en-US" dirty="0" smtClean="0"/>
              <a:t>ioc-bsy0-bp02</a:t>
            </a:r>
          </a:p>
          <a:p>
            <a:pPr lvl="3"/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Bpm-R9-1-2</a:t>
            </a:r>
          </a:p>
          <a:p>
            <a:pPr lvl="2"/>
            <a:r>
              <a:rPr lang="en-US" dirty="0" err="1" smtClean="0"/>
              <a:t>padBpmApp</a:t>
            </a:r>
            <a:endParaRPr lang="en-US" dirty="0" smtClean="0"/>
          </a:p>
          <a:p>
            <a:pPr lvl="2"/>
            <a:r>
              <a:rPr lang="en-US" dirty="0" err="1" smtClean="0"/>
              <a:t>iocBoot</a:t>
            </a:r>
            <a:endParaRPr lang="en-US" dirty="0" smtClean="0"/>
          </a:p>
          <a:p>
            <a:pPr lvl="3"/>
            <a:r>
              <a:rPr lang="en-US" dirty="0"/>
              <a:t>ioc-bsy0-bp01</a:t>
            </a:r>
          </a:p>
          <a:p>
            <a:pPr lvl="3"/>
            <a:r>
              <a:rPr lang="en-US" dirty="0"/>
              <a:t>ioc-bsy0-bp02</a:t>
            </a:r>
          </a:p>
          <a:p>
            <a:pPr lvl="3"/>
            <a:r>
              <a:rPr lang="en-US" dirty="0" smtClean="0"/>
              <a:t>…</a:t>
            </a:r>
          </a:p>
          <a:p>
            <a:pPr lvl="1"/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current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52400"/>
            <a:ext cx="4038600" cy="5973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iocCommon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ioc-bsy0-bp01</a:t>
            </a:r>
            <a:endParaRPr lang="en-US" dirty="0" smtClean="0"/>
          </a:p>
          <a:p>
            <a:pPr lvl="3"/>
            <a:r>
              <a:rPr lang="en-US" dirty="0" smtClean="0"/>
              <a:t>startup.cmd</a:t>
            </a:r>
          </a:p>
          <a:p>
            <a:pPr lvl="3"/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iocSpecificRelease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 smtClean="0"/>
              <a:t>ioc-bsy0-bp02</a:t>
            </a:r>
          </a:p>
          <a:p>
            <a:pPr lvl="3"/>
            <a:r>
              <a:rPr lang="en-US" dirty="0" smtClean="0"/>
              <a:t>startup.cmd</a:t>
            </a:r>
          </a:p>
          <a:p>
            <a:pPr lvl="3"/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iocSpecificRelease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/>
              <a:t>ioc-dmp1-bp01</a:t>
            </a:r>
          </a:p>
          <a:p>
            <a:pPr lvl="3"/>
            <a:r>
              <a:rPr lang="en-US" dirty="0"/>
              <a:t>startup.cmd</a:t>
            </a:r>
          </a:p>
          <a:p>
            <a:pPr lvl="3"/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iocSpecificRelease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/>
              <a:t>ioc-in20-bp01</a:t>
            </a:r>
          </a:p>
          <a:p>
            <a:pPr lvl="3"/>
            <a:r>
              <a:rPr lang="en-US" dirty="0"/>
              <a:t>startup.cmd</a:t>
            </a:r>
          </a:p>
          <a:p>
            <a:pPr lvl="3"/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iocSpecificRelease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 smtClean="0"/>
              <a:t>…</a:t>
            </a:r>
          </a:p>
          <a:p>
            <a:pPr lvl="2"/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0" y="5715000"/>
            <a:ext cx="19812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267200" y="1371600"/>
            <a:ext cx="0" cy="43434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895600" y="1395415"/>
            <a:ext cx="1371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953800" y="1967414"/>
            <a:ext cx="9906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953000" y="2971800"/>
            <a:ext cx="9906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953000" y="4010525"/>
            <a:ext cx="9906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953000" y="1967414"/>
            <a:ext cx="800" cy="443338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1828800" y="6381550"/>
            <a:ext cx="3124200" cy="1925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1848050" y="58674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580600" y="5048450"/>
            <a:ext cx="2439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3590225" y="3562550"/>
            <a:ext cx="800" cy="149003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2914850" y="3572175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0" name="Rounded Rectangular Callout 49"/>
          <p:cNvSpPr/>
          <p:nvPr/>
        </p:nvSpPr>
        <p:spPr>
          <a:xfrm>
            <a:off x="6553200" y="5562600"/>
            <a:ext cx="2456848" cy="990600"/>
          </a:xfrm>
          <a:prstGeom prst="wedgeRoundRectCallout">
            <a:avLst>
              <a:gd name="adj1" fmla="val -78651"/>
              <a:gd name="adj2" fmla="val -98125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black"/>
                </a:solidFill>
              </a:rPr>
              <a:t>Softlink</a:t>
            </a:r>
            <a:r>
              <a:rPr lang="en-US" dirty="0" smtClean="0">
                <a:solidFill>
                  <a:prstClr val="black"/>
                </a:solidFill>
              </a:rPr>
              <a:t> to a release different from the master release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1" name="Rounded Rectangular Callout 50"/>
          <p:cNvSpPr/>
          <p:nvPr/>
        </p:nvSpPr>
        <p:spPr>
          <a:xfrm>
            <a:off x="2209800" y="228600"/>
            <a:ext cx="2456848" cy="609600"/>
          </a:xfrm>
          <a:prstGeom prst="wedgeRoundRectCallout">
            <a:avLst>
              <a:gd name="adj1" fmla="val 97255"/>
              <a:gd name="adj2" fmla="val 225560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black"/>
                </a:solidFill>
              </a:rPr>
              <a:t>Softlinks</a:t>
            </a:r>
            <a:r>
              <a:rPr lang="en-US" dirty="0" smtClean="0">
                <a:solidFill>
                  <a:prstClr val="black"/>
                </a:solidFill>
              </a:rPr>
              <a:t> to the master release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2" name="Rounded Rectangular Callout 51"/>
          <p:cNvSpPr/>
          <p:nvPr/>
        </p:nvSpPr>
        <p:spPr>
          <a:xfrm>
            <a:off x="76200" y="2209800"/>
            <a:ext cx="1228424" cy="990600"/>
          </a:xfrm>
          <a:prstGeom prst="wedgeRoundRectCallout">
            <a:avLst>
              <a:gd name="adj1" fmla="val 54160"/>
              <a:gd name="adj2" fmla="val 29362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Master release</a:t>
            </a:r>
          </a:p>
          <a:p>
            <a:pPr algn="ctr"/>
            <a:r>
              <a:rPr lang="en-US" dirty="0" err="1" smtClean="0">
                <a:solidFill>
                  <a:prstClr val="black"/>
                </a:solidFill>
              </a:rPr>
              <a:t>softlink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51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3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ular Callout 24"/>
          <p:cNvSpPr/>
          <p:nvPr/>
        </p:nvSpPr>
        <p:spPr>
          <a:xfrm>
            <a:off x="5943600" y="5562600"/>
            <a:ext cx="2819400" cy="990600"/>
          </a:xfrm>
          <a:prstGeom prst="wedgeRoundRectCallout">
            <a:avLst>
              <a:gd name="adj1" fmla="val -153323"/>
              <a:gd name="adj2" fmla="val -139359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prstClr val="black"/>
                </a:solidFill>
              </a:rPr>
              <a:t>A single </a:t>
            </a:r>
            <a:r>
              <a:rPr lang="en-US" sz="1400" dirty="0" err="1" smtClean="0">
                <a:solidFill>
                  <a:prstClr val="black"/>
                </a:solidFill>
              </a:rPr>
              <a:t>softlink</a:t>
            </a:r>
            <a:r>
              <a:rPr lang="en-US" sz="1400" dirty="0" smtClean="0">
                <a:solidFill>
                  <a:prstClr val="black"/>
                </a:solidFill>
              </a:rPr>
              <a:t> points to the current release.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smtClean="0">
                <a:solidFill>
                  <a:prstClr val="black"/>
                </a:solidFill>
              </a:rPr>
              <a:t>We use the name of the software package as the link name.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304800" y="350837"/>
            <a:ext cx="8610600" cy="6278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TOP</a:t>
            </a:r>
          </a:p>
          <a:p>
            <a:r>
              <a:rPr lang="en-US" dirty="0" smtClean="0"/>
              <a:t>release</a:t>
            </a:r>
          </a:p>
          <a:p>
            <a:pPr lvl="1"/>
            <a:r>
              <a:rPr lang="en-US" dirty="0" err="1" smtClean="0"/>
              <a:t>archiveviewer</a:t>
            </a:r>
            <a:endParaRPr lang="en-US" dirty="0" smtClean="0"/>
          </a:p>
          <a:p>
            <a:pPr lvl="2"/>
            <a:r>
              <a:rPr lang="en-US" dirty="0"/>
              <a:t>ArchiveViewer-R1-2-4</a:t>
            </a:r>
          </a:p>
          <a:p>
            <a:pPr lvl="2"/>
            <a:r>
              <a:rPr lang="en-US" dirty="0" smtClean="0"/>
              <a:t>ArchiveViewer-R1-2-5</a:t>
            </a:r>
          </a:p>
          <a:p>
            <a:pPr lvl="1"/>
            <a:r>
              <a:rPr lang="en-US" dirty="0" err="1" smtClean="0"/>
              <a:t>OrbitDisplay</a:t>
            </a:r>
            <a:endParaRPr lang="en-US" dirty="0" smtClean="0"/>
          </a:p>
          <a:p>
            <a:pPr lvl="2"/>
            <a:r>
              <a:rPr lang="en-US" dirty="0" smtClean="0"/>
              <a:t>OrbitDisplay-R0-0-65</a:t>
            </a:r>
          </a:p>
          <a:p>
            <a:pPr lvl="2"/>
            <a:r>
              <a:rPr lang="en-US" dirty="0" smtClean="0"/>
              <a:t>OrbitDisplay-R0-0-66</a:t>
            </a:r>
          </a:p>
          <a:p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archiveviewer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OrbitDisplay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0" y="4648200"/>
            <a:ext cx="1981200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029200" y="2667000"/>
            <a:ext cx="0" cy="19812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267200" y="2676526"/>
            <a:ext cx="762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819400" y="5257800"/>
            <a:ext cx="1981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800600" y="4057850"/>
            <a:ext cx="0" cy="11999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191000" y="405785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Rounded Rectangular Callout 25"/>
          <p:cNvSpPr/>
          <p:nvPr/>
        </p:nvSpPr>
        <p:spPr>
          <a:xfrm>
            <a:off x="5936782" y="381000"/>
            <a:ext cx="1447800" cy="609600"/>
          </a:xfrm>
          <a:prstGeom prst="wedgeRoundRectCallout">
            <a:avLst>
              <a:gd name="adj1" fmla="val -247307"/>
              <a:gd name="adj2" fmla="val 182565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Software package</a:t>
            </a:r>
            <a:endParaRPr lang="en-US" dirty="0"/>
          </a:p>
        </p:txBody>
      </p:sp>
      <p:sp>
        <p:nvSpPr>
          <p:cNvPr id="27" name="Rounded Rectangular Callout 26"/>
          <p:cNvSpPr/>
          <p:nvPr/>
        </p:nvSpPr>
        <p:spPr>
          <a:xfrm>
            <a:off x="5943600" y="381000"/>
            <a:ext cx="1447800" cy="609600"/>
          </a:xfrm>
          <a:prstGeom prst="wedgeRoundRectCallout">
            <a:avLst>
              <a:gd name="adj1" fmla="val -259274"/>
              <a:gd name="adj2" fmla="val 414670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Software package</a:t>
            </a:r>
            <a:endParaRPr lang="en-US" dirty="0"/>
          </a:p>
        </p:txBody>
      </p:sp>
      <p:sp>
        <p:nvSpPr>
          <p:cNvPr id="28" name="Rounded Rectangular Callout 27"/>
          <p:cNvSpPr/>
          <p:nvPr/>
        </p:nvSpPr>
        <p:spPr>
          <a:xfrm>
            <a:off x="7181248" y="2654166"/>
            <a:ext cx="1447800" cy="609600"/>
          </a:xfrm>
          <a:prstGeom prst="wedgeRoundRectCallout">
            <a:avLst>
              <a:gd name="adj1" fmla="val -263927"/>
              <a:gd name="adj2" fmla="val 11151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3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4294967295"/>
          </p:nvPr>
        </p:nvSpPr>
        <p:spPr>
          <a:xfrm>
            <a:off x="304800" y="350837"/>
            <a:ext cx="8610600" cy="6278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tools/script</a:t>
            </a:r>
          </a:p>
          <a:p>
            <a:r>
              <a:rPr lang="en-US" dirty="0" smtClean="0"/>
              <a:t>release</a:t>
            </a:r>
          </a:p>
          <a:p>
            <a:pPr lvl="1"/>
            <a:r>
              <a:rPr lang="en-US" dirty="0" err="1" smtClean="0"/>
              <a:t>multi_site_build</a:t>
            </a:r>
            <a:endParaRPr lang="en-US" dirty="0" smtClean="0"/>
          </a:p>
          <a:p>
            <a:pPr lvl="2"/>
            <a:r>
              <a:rPr lang="en-US" dirty="0" smtClean="0"/>
              <a:t>MultiSiteBuild-R1-0-1</a:t>
            </a:r>
            <a:endParaRPr lang="en-US" dirty="0"/>
          </a:p>
          <a:p>
            <a:pPr lvl="2"/>
            <a:r>
              <a:rPr lang="en-US" dirty="0"/>
              <a:t>MultiSiteBuild-R1-0-2</a:t>
            </a:r>
            <a:endParaRPr lang="en-US" dirty="0" smtClean="0"/>
          </a:p>
          <a:p>
            <a:pPr lvl="3"/>
            <a:r>
              <a:rPr lang="en-US" dirty="0" err="1" smtClean="0"/>
              <a:t>rel</a:t>
            </a:r>
            <a:endParaRPr lang="en-US" dirty="0" smtClean="0"/>
          </a:p>
          <a:p>
            <a:pPr lvl="1"/>
            <a:r>
              <a:rPr lang="en-US" dirty="0" err="1" smtClean="0"/>
              <a:t>createEDMEvent</a:t>
            </a:r>
            <a:endParaRPr lang="en-US" dirty="0" smtClean="0"/>
          </a:p>
          <a:p>
            <a:pPr lvl="2"/>
            <a:r>
              <a:rPr lang="en-US" dirty="0" err="1"/>
              <a:t>createEDMEvent</a:t>
            </a:r>
            <a:r>
              <a:rPr lang="en-US" dirty="0"/>
              <a:t> -</a:t>
            </a:r>
            <a:r>
              <a:rPr lang="en-US" dirty="0" smtClean="0"/>
              <a:t>R0-0-21</a:t>
            </a:r>
          </a:p>
          <a:p>
            <a:pPr lvl="2"/>
            <a:r>
              <a:rPr lang="en-US" dirty="0" err="1" smtClean="0"/>
              <a:t>createEDMEvent</a:t>
            </a:r>
            <a:r>
              <a:rPr lang="en-US" dirty="0" smtClean="0"/>
              <a:t> </a:t>
            </a:r>
            <a:r>
              <a:rPr lang="en-US" dirty="0"/>
              <a:t>-</a:t>
            </a:r>
            <a:r>
              <a:rPr lang="en-US" dirty="0" smtClean="0"/>
              <a:t>R0-0-22</a:t>
            </a:r>
          </a:p>
          <a:p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multi_site_build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rel</a:t>
            </a:r>
            <a:endParaRPr lang="en-US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518836" y="4953000"/>
            <a:ext cx="2639728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158564" y="2642947"/>
            <a:ext cx="0" cy="231565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191000" y="2667000"/>
            <a:ext cx="19675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Rounded Rectangular Callout 25"/>
          <p:cNvSpPr/>
          <p:nvPr/>
        </p:nvSpPr>
        <p:spPr>
          <a:xfrm>
            <a:off x="5936782" y="381000"/>
            <a:ext cx="1447800" cy="609600"/>
          </a:xfrm>
          <a:prstGeom prst="wedgeRoundRectCallout">
            <a:avLst>
              <a:gd name="adj1" fmla="val -216060"/>
              <a:gd name="adj2" fmla="val 182565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Software package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Rounded Rectangular Callout 26"/>
          <p:cNvSpPr/>
          <p:nvPr/>
        </p:nvSpPr>
        <p:spPr>
          <a:xfrm>
            <a:off x="5943600" y="381000"/>
            <a:ext cx="1447800" cy="609600"/>
          </a:xfrm>
          <a:prstGeom prst="wedgeRoundRectCallout">
            <a:avLst>
              <a:gd name="adj1" fmla="val -210742"/>
              <a:gd name="adj2" fmla="val 46519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Software package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7181248" y="1219200"/>
            <a:ext cx="1447800" cy="609600"/>
          </a:xfrm>
          <a:prstGeom prst="wedgeRoundRectCallout">
            <a:avLst>
              <a:gd name="adj1" fmla="val -219385"/>
              <a:gd name="adj2" fmla="val 38940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Version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5" name="Rounded Rectangular Callout 44"/>
          <p:cNvSpPr/>
          <p:nvPr/>
        </p:nvSpPr>
        <p:spPr>
          <a:xfrm>
            <a:off x="2933700" y="152400"/>
            <a:ext cx="1447800" cy="609600"/>
          </a:xfrm>
          <a:prstGeom prst="wedgeRoundRectCallout">
            <a:avLst>
              <a:gd name="adj1" fmla="val -94398"/>
              <a:gd name="adj2" fmla="val 37302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black"/>
                </a:solidFill>
              </a:rPr>
              <a:t>In PATH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3" name="Rounded Rectangular Callout 42"/>
          <p:cNvSpPr/>
          <p:nvPr/>
        </p:nvSpPr>
        <p:spPr>
          <a:xfrm>
            <a:off x="5791200" y="5638800"/>
            <a:ext cx="2286000" cy="685800"/>
          </a:xfrm>
          <a:prstGeom prst="wedgeRoundRectCallout">
            <a:avLst>
              <a:gd name="adj1" fmla="val -169246"/>
              <a:gd name="adj2" fmla="val -58564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prstClr val="black"/>
                </a:solidFill>
              </a:rPr>
              <a:t>“</a:t>
            </a:r>
            <a:r>
              <a:rPr lang="en-US" sz="1400" dirty="0" err="1" smtClean="0">
                <a:solidFill>
                  <a:prstClr val="black"/>
                </a:solidFill>
              </a:rPr>
              <a:t>rel</a:t>
            </a:r>
            <a:r>
              <a:rPr lang="en-US" sz="1400" dirty="0" smtClean="0">
                <a:solidFill>
                  <a:prstClr val="black"/>
                </a:solidFill>
              </a:rPr>
              <a:t>” itself is a </a:t>
            </a:r>
            <a:r>
              <a:rPr lang="en-US" sz="1400" dirty="0" err="1" smtClean="0">
                <a:solidFill>
                  <a:prstClr val="black"/>
                </a:solidFill>
              </a:rPr>
              <a:t>softlink</a:t>
            </a:r>
            <a:r>
              <a:rPr lang="en-US" sz="1400" dirty="0" smtClean="0">
                <a:solidFill>
                  <a:prstClr val="black"/>
                </a:solidFill>
              </a:rPr>
              <a:t> to </a:t>
            </a:r>
            <a:r>
              <a:rPr lang="en-US" sz="1400" dirty="0" err="1" smtClean="0">
                <a:solidFill>
                  <a:prstClr val="black"/>
                </a:solidFill>
              </a:rPr>
              <a:t>multi_site_build</a:t>
            </a:r>
            <a:r>
              <a:rPr lang="en-US" sz="1400" dirty="0" smtClean="0">
                <a:solidFill>
                  <a:prstClr val="black"/>
                </a:solidFill>
              </a:rPr>
              <a:t>/</a:t>
            </a:r>
            <a:r>
              <a:rPr lang="en-US" sz="1400" dirty="0" err="1" smtClean="0">
                <a:solidFill>
                  <a:prstClr val="black"/>
                </a:solidFill>
              </a:rPr>
              <a:t>rel</a:t>
            </a:r>
            <a:endParaRPr lang="en-US" sz="1400" dirty="0" smtClean="0">
              <a:solidFill>
                <a:prstClr val="black"/>
              </a:solidFill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6248400" y="3429000"/>
            <a:ext cx="2819400" cy="990600"/>
          </a:xfrm>
          <a:prstGeom prst="wedgeRoundRectCallout">
            <a:avLst>
              <a:gd name="adj1" fmla="val -149568"/>
              <a:gd name="adj2" fmla="val 97726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prstClr val="black"/>
                </a:solidFill>
              </a:rPr>
              <a:t>A single </a:t>
            </a:r>
            <a:r>
              <a:rPr lang="en-US" sz="1400" dirty="0" err="1" smtClean="0">
                <a:solidFill>
                  <a:prstClr val="black"/>
                </a:solidFill>
              </a:rPr>
              <a:t>softlink</a:t>
            </a:r>
            <a:r>
              <a:rPr lang="en-US" sz="1400" dirty="0" smtClean="0">
                <a:solidFill>
                  <a:prstClr val="black"/>
                </a:solidFill>
              </a:rPr>
              <a:t> points to the current release.</a:t>
            </a:r>
            <a:r>
              <a:rPr lang="en-US" sz="1400" dirty="0">
                <a:solidFill>
                  <a:prstClr val="black"/>
                </a:solidFill>
              </a:rPr>
              <a:t> </a:t>
            </a:r>
            <a:r>
              <a:rPr lang="en-US" sz="1400" dirty="0" smtClean="0">
                <a:solidFill>
                  <a:prstClr val="black"/>
                </a:solidFill>
              </a:rPr>
              <a:t>We use the name of the software package as the link name.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220000" y="5562600"/>
            <a:ext cx="1828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048000" y="5115025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117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ue Wave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72C0809-DD27-45BC-9BDE-A22207C25F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1_Blue Waves template</Template>
  <TotalTime>87</TotalTime>
  <Words>211</Words>
  <Application>Microsoft Office PowerPoint</Application>
  <PresentationFormat>On-screen Show (4:3)</PresentationFormat>
  <Paragraphs>133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1_Blue Waves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Shankar, Murali</dc:creator>
  <cp:lastModifiedBy>Shankar, Murali</cp:lastModifiedBy>
  <cp:revision>179</cp:revision>
  <dcterms:created xsi:type="dcterms:W3CDTF">2013-07-01T22:00:30Z</dcterms:created>
  <dcterms:modified xsi:type="dcterms:W3CDTF">2013-07-09T20:52:33Z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TC102867109990</vt:lpwstr>
  </property>
</Properties>
</file>