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2" d="100"/>
          <a:sy n="102" d="100"/>
        </p:scale>
        <p:origin x="15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lstStyle/>
          <a:p>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lstStyle/>
          <a:p>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504000" y="1769040"/>
            <a:ext cx="9071640" cy="4384440"/>
          </a:xfrm>
          <a:prstGeom prst="rect">
            <a:avLst/>
          </a:prstGeom>
        </p:spPr>
        <p:txBody>
          <a:bodyPr lIns="0" tIns="0" rIns="0" bIns="0"/>
          <a:lstStyle/>
          <a:p>
            <a:endParaRPr/>
          </a:p>
        </p:txBody>
      </p:sp>
      <p:sp>
        <p:nvSpPr>
          <p:cNvPr id="36" name="PlaceHolder 3"/>
          <p:cNvSpPr>
            <a:spLocks noGrp="1"/>
          </p:cNvSpPr>
          <p:nvPr>
            <p:ph type="body"/>
          </p:nvPr>
        </p:nvSpPr>
        <p:spPr>
          <a:xfrm>
            <a:off x="504000" y="1769040"/>
            <a:ext cx="9071640" cy="4384440"/>
          </a:xfrm>
          <a:prstGeom prst="rect">
            <a:avLst/>
          </a:prstGeom>
        </p:spPr>
        <p:txBody>
          <a:bodyPr lIns="0" tIns="0" rIns="0" bIns="0"/>
          <a:lstStyle/>
          <a:p>
            <a:endParaRPr/>
          </a:p>
        </p:txBody>
      </p:sp>
      <p:pic>
        <p:nvPicPr>
          <p:cNvPr id="37" name="Picture 36"/>
          <p:cNvPicPr/>
          <p:nvPr/>
        </p:nvPicPr>
        <p:blipFill>
          <a:blip r:embed="rId2"/>
          <a:stretch/>
        </p:blipFill>
        <p:spPr>
          <a:xfrm>
            <a:off x="2292120" y="1768680"/>
            <a:ext cx="5495040" cy="4384440"/>
          </a:xfrm>
          <a:prstGeom prst="rect">
            <a:avLst/>
          </a:prstGeom>
          <a:ln>
            <a:noFill/>
          </a:ln>
        </p:spPr>
      </p:pic>
      <p:pic>
        <p:nvPicPr>
          <p:cNvPr id="38" name="Picture 37"/>
          <p:cNvPicPr/>
          <p:nvPr/>
        </p:nvPicPr>
        <p:blipFill>
          <a:blip r:embed="rId2"/>
          <a:stretch/>
        </p:blipFill>
        <p:spPr>
          <a:xfrm>
            <a:off x="2292120" y="1768680"/>
            <a:ext cx="5495040" cy="43844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504000" y="1769040"/>
            <a:ext cx="9071640" cy="438444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8" name="PlaceHolder 2"/>
          <p:cNvSpPr>
            <a:spLocks noGrp="1"/>
          </p:cNvSpPr>
          <p:nvPr>
            <p:ph type="body"/>
          </p:nvPr>
        </p:nvSpPr>
        <p:spPr>
          <a:xfrm>
            <a:off x="504000" y="1769040"/>
            <a:ext cx="9071640" cy="43844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504000" y="1769040"/>
            <a:ext cx="4426920" cy="4384440"/>
          </a:xfrm>
          <a:prstGeom prst="rect">
            <a:avLst/>
          </a:prstGeom>
        </p:spPr>
        <p:txBody>
          <a:bodyPr lIns="0" tIns="0" rIns="0" bIns="0"/>
          <a:lstStyle/>
          <a:p>
            <a:endParaRPr/>
          </a:p>
        </p:txBody>
      </p:sp>
      <p:sp>
        <p:nvSpPr>
          <p:cNvPr id="11" name="PlaceHolder 3"/>
          <p:cNvSpPr>
            <a:spLocks noGrp="1"/>
          </p:cNvSpPr>
          <p:nvPr>
            <p:ph type="body"/>
          </p:nvPr>
        </p:nvSpPr>
        <p:spPr>
          <a:xfrm>
            <a:off x="5152680" y="1769040"/>
            <a:ext cx="4426920" cy="43844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lstStyle/>
          <a:p>
            <a:endParaRPr/>
          </a:p>
        </p:txBody>
      </p:sp>
      <p:sp>
        <p:nvSpPr>
          <p:cNvPr id="17" name="PlaceHolder 4"/>
          <p:cNvSpPr>
            <a:spLocks noGrp="1"/>
          </p:cNvSpPr>
          <p:nvPr>
            <p:ph type="body"/>
          </p:nvPr>
        </p:nvSpPr>
        <p:spPr>
          <a:xfrm>
            <a:off x="5152680" y="1769040"/>
            <a:ext cx="4426920" cy="43844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504000" y="1769040"/>
            <a:ext cx="4426920" cy="4384440"/>
          </a:xfrm>
          <a:prstGeom prst="rect">
            <a:avLst/>
          </a:prstGeom>
        </p:spPr>
        <p:txBody>
          <a:bodyPr lIns="0" tIns="0" rIns="0" bIns="0"/>
          <a:lstStyle/>
          <a:p>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lstStyle/>
          <a:p>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lstStyle/>
          <a:p>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en-US" sz="4400">
                <a:latin typeface="Arial"/>
              </a:rPr>
              <a:t>Click to edit the title text format</a:t>
            </a:r>
            <a:endParaRPr/>
          </a:p>
        </p:txBody>
      </p:sp>
      <p:sp>
        <p:nvSpPr>
          <p:cNvPr id="6" name="PlaceHolder 2"/>
          <p:cNvSpPr>
            <a:spLocks noGrp="1"/>
          </p:cNvSpPr>
          <p:nvPr>
            <p:ph type="body"/>
          </p:nvPr>
        </p:nvSpPr>
        <p:spPr>
          <a:xfrm>
            <a:off x="504000" y="1769040"/>
            <a:ext cx="9071640" cy="438444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en-US" sz="1400">
                <a:latin typeface="Times New Roman"/>
              </a:rPr>
              <a:t>&lt;date/time&gt;</a:t>
            </a:r>
            <a:endParaRP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en-US" sz="1400">
                <a:latin typeface="Times New Roman"/>
              </a:rPr>
              <a:t>&lt;footer&gt;</a:t>
            </a:r>
            <a:endParaRP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5B26DA92-3539-4B3D-B840-BB5685A92358}"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301320"/>
            <a:ext cx="9071640" cy="2533320"/>
          </a:xfrm>
          <a:prstGeom prst="rect">
            <a:avLst/>
          </a:prstGeom>
          <a:noFill/>
          <a:ln>
            <a:noFill/>
          </a:ln>
        </p:spPr>
        <p:txBody>
          <a:bodyPr lIns="0" tIns="0" rIns="0" bIns="0" anchor="ctr"/>
          <a:lstStyle/>
          <a:p>
            <a:pPr algn="ctr"/>
            <a:r>
              <a:rPr lang="en-US" sz="4400">
                <a:latin typeface="Arial"/>
              </a:rPr>
              <a:t>Comon Git based 
EPICS Module 
Development</a:t>
            </a:r>
            <a:endParaRPr/>
          </a:p>
        </p:txBody>
      </p:sp>
      <p:sp>
        <p:nvSpPr>
          <p:cNvPr id="40" name="TextShape 2"/>
          <p:cNvSpPr txBox="1"/>
          <p:nvPr/>
        </p:nvSpPr>
        <p:spPr>
          <a:xfrm>
            <a:off x="504000" y="3529440"/>
            <a:ext cx="9071640" cy="2624040"/>
          </a:xfrm>
          <a:prstGeom prst="rect">
            <a:avLst/>
          </a:prstGeom>
          <a:noFill/>
          <a:ln>
            <a:noFill/>
          </a:ln>
        </p:spPr>
        <p:txBody>
          <a:bodyPr lIns="0" tIns="0" rIns="0" bIns="0" anchor="ctr"/>
          <a:lstStyle/>
          <a:p>
            <a:pPr algn="ctr"/>
            <a:r>
              <a:rPr lang="en-US" sz="2400">
                <a:latin typeface="Arial"/>
              </a:rPr>
              <a:t>Bruce Hill</a:t>
            </a:r>
            <a:endParaRPr/>
          </a:p>
          <a:p>
            <a:pPr algn="ctr"/>
            <a:r>
              <a:rPr lang="en-US" sz="2400">
                <a:latin typeface="Arial"/>
              </a:rPr>
              <a:t>Murali Shankar</a:t>
            </a:r>
            <a:endParaRPr/>
          </a:p>
          <a:p>
            <a:pPr algn="ctr"/>
            <a:r>
              <a:rPr lang="en-US" sz="2400">
                <a:latin typeface="Arial"/>
              </a:rPr>
              <a:t>Sept 6, 2016</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Shape 1"/>
          <p:cNvSpPr txBox="1"/>
          <p:nvPr/>
        </p:nvSpPr>
        <p:spPr>
          <a:xfrm>
            <a:off x="565920" y="383760"/>
            <a:ext cx="9071640" cy="822960"/>
          </a:xfrm>
          <a:prstGeom prst="rect">
            <a:avLst/>
          </a:prstGeom>
          <a:noFill/>
          <a:ln>
            <a:noFill/>
          </a:ln>
        </p:spPr>
        <p:txBody>
          <a:bodyPr lIns="0" tIns="0" rIns="0" bIns="0" anchor="ctr"/>
          <a:lstStyle/>
          <a:p>
            <a:pPr algn="ctr"/>
            <a:r>
              <a:rPr lang="en-US" sz="4400">
                <a:latin typeface="Arial"/>
              </a:rPr>
              <a:t>Deriving relative EPICS_BASE </a:t>
            </a:r>
            <a:endParaRPr/>
          </a:p>
        </p:txBody>
      </p:sp>
      <p:sp>
        <p:nvSpPr>
          <p:cNvPr id="58" name="TextShape 2"/>
          <p:cNvSpPr txBox="1"/>
          <p:nvPr/>
        </p:nvSpPr>
        <p:spPr>
          <a:xfrm>
            <a:off x="504000" y="1369080"/>
            <a:ext cx="9071640" cy="5774760"/>
          </a:xfrm>
          <a:prstGeom prst="rect">
            <a:avLst/>
          </a:prstGeom>
          <a:noFill/>
          <a:ln>
            <a:noFill/>
          </a:ln>
        </p:spPr>
        <p:txBody>
          <a:bodyPr lIns="0" tIns="0" rIns="0" bIns="0"/>
          <a:lstStyle/>
          <a:p>
            <a:pPr>
              <a:buSzPct val="45000"/>
              <a:buFont typeface="StarSymbol"/>
              <a:buChar char=""/>
            </a:pPr>
            <a:r>
              <a:rPr lang="en-US" sz="2000">
                <a:latin typeface="Arial"/>
              </a:rPr>
              <a:t>$EPICS_SITE_TOP/$BASE_VERSION/RELEASE.local</a:t>
            </a:r>
            <a:endParaRPr/>
          </a:p>
          <a:p>
            <a:pPr lvl="1">
              <a:buSzPct val="75000"/>
              <a:buFont typeface="StarSymbol"/>
              <a:buChar char=""/>
            </a:pPr>
            <a:r>
              <a:rPr lang="en-US" sz="2000">
                <a:latin typeface="Arial"/>
              </a:rPr>
              <a:t>BASE_VERSION = R3.15.0.1-0.1.0</a:t>
            </a:r>
            <a:endParaRPr/>
          </a:p>
          <a:p>
            <a:pPr lvl="1">
              <a:buSzPct val="75000"/>
              <a:buFont typeface="StarSymbol"/>
              <a:buChar char=""/>
            </a:pPr>
            <a:r>
              <a:rPr lang="en-US" sz="2000">
                <a:latin typeface="Arial"/>
              </a:rPr>
              <a:t>EPICS_MODULES = $EPICS_SITE_TOP/$BASE_VERSION/modules</a:t>
            </a:r>
            <a:endParaRPr/>
          </a:p>
          <a:p>
            <a:pPr>
              <a:buSzPct val="45000"/>
              <a:buFont typeface="StarSymbol"/>
              <a:buChar char=""/>
            </a:pPr>
            <a:r>
              <a:rPr lang="en-US" sz="2000">
                <a:latin typeface="Arial"/>
              </a:rPr>
              <a:t>Module releases follow the pattern</a:t>
            </a:r>
            <a:endParaRPr/>
          </a:p>
          <a:p>
            <a:pPr lvl="1">
              <a:buSzPct val="75000"/>
              <a:buFont typeface="StarSymbol"/>
              <a:buChar char=""/>
            </a:pPr>
            <a:r>
              <a:rPr lang="en-US" sz="2000">
                <a:latin typeface="Arial"/>
              </a:rPr>
              <a:t>$EPICS_SITE_TOP/$BASE_VERSION/modules/sscan/R2.9.1-0.1.0</a:t>
            </a:r>
            <a:endParaRPr/>
          </a:p>
          <a:p>
            <a:pPr>
              <a:buSzPct val="45000"/>
              <a:buFont typeface="StarSymbol"/>
              <a:buChar char=""/>
            </a:pPr>
            <a:r>
              <a:rPr lang="en-US" sz="2000">
                <a:latin typeface="Arial"/>
              </a:rPr>
              <a:t>$TOP/configure/RELEASE.local</a:t>
            </a:r>
            <a:endParaRPr/>
          </a:p>
          <a:p>
            <a:pPr lvl="1">
              <a:buSzPct val="75000"/>
              <a:buFont typeface="StarSymbol"/>
              <a:buChar char=""/>
            </a:pPr>
            <a:r>
              <a:rPr lang="en-US" sz="2000">
                <a:latin typeface="Arial"/>
              </a:rPr>
              <a:t>-include $TOP/../../RELEASE.local</a:t>
            </a:r>
            <a:endParaRPr/>
          </a:p>
          <a:p>
            <a:pPr lvl="1">
              <a:buSzPct val="75000"/>
              <a:buFont typeface="StarSymbol"/>
              <a:buChar char=""/>
            </a:pPr>
            <a:r>
              <a:rPr lang="en-US" sz="2000">
                <a:latin typeface="Arial"/>
              </a:rPr>
              <a:t>ASYN_MODULE_VERSION = R4.26-0.1.0</a:t>
            </a:r>
            <a:endParaRPr/>
          </a:p>
          <a:p>
            <a:pPr lvl="1">
              <a:buSzPct val="75000"/>
              <a:buFont typeface="StarSymbol"/>
              <a:buChar char=""/>
            </a:pPr>
            <a:r>
              <a:rPr lang="en-US" sz="2000">
                <a:latin typeface="Arial"/>
              </a:rPr>
              <a:t>ASYN = $EPICS_MODULES/asyn/$ASYN_MODULE_VERSION</a:t>
            </a:r>
            <a:endParaRPr/>
          </a:p>
          <a:p>
            <a:pPr>
              <a:buSzPct val="45000"/>
              <a:buFont typeface="StarSymbol"/>
              <a:buChar char=""/>
            </a:pPr>
            <a:r>
              <a:rPr lang="en-US" sz="2000">
                <a:latin typeface="Arial"/>
              </a:rPr>
              <a:t>$TOP/configure/CONFIG_SITE.local</a:t>
            </a:r>
            <a:endParaRPr/>
          </a:p>
          <a:p>
            <a:pPr lvl="1">
              <a:buSzPct val="75000"/>
              <a:buFont typeface="StarSymbol"/>
              <a:buChar char=""/>
            </a:pPr>
            <a:r>
              <a:rPr lang="en-US" sz="2000">
                <a:latin typeface="Arial"/>
              </a:rPr>
              <a:t>Optional, add if needed</a:t>
            </a:r>
            <a:endParaRPr/>
          </a:p>
          <a:p>
            <a:pPr lvl="1">
              <a:buSzPct val="75000"/>
              <a:buFont typeface="StarSymbol"/>
              <a:buChar char=""/>
            </a:pPr>
            <a:r>
              <a:rPr lang="en-US" sz="2000">
                <a:latin typeface="Arial"/>
              </a:rPr>
              <a:t>CROSS_COMPILER_TARGET_ARCHS = linuxRT_glibc-x86_64</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Shape 1"/>
          <p:cNvSpPr txBox="1"/>
          <p:nvPr/>
        </p:nvSpPr>
        <p:spPr>
          <a:xfrm>
            <a:off x="504000" y="301320"/>
            <a:ext cx="9071640" cy="558000"/>
          </a:xfrm>
          <a:prstGeom prst="rect">
            <a:avLst/>
          </a:prstGeom>
          <a:noFill/>
          <a:ln>
            <a:noFill/>
          </a:ln>
        </p:spPr>
        <p:txBody>
          <a:bodyPr lIns="0" tIns="0" rIns="0" bIns="0" anchor="ctr"/>
          <a:lstStyle/>
          <a:p>
            <a:pPr algn="ctr"/>
            <a:r>
              <a:rPr lang="en-US" sz="2800">
                <a:latin typeface="Arial"/>
              </a:rPr>
              <a:t>Release tags</a:t>
            </a:r>
            <a:endParaRPr/>
          </a:p>
        </p:txBody>
      </p:sp>
      <p:sp>
        <p:nvSpPr>
          <p:cNvPr id="60" name="TextShape 2"/>
          <p:cNvSpPr txBox="1"/>
          <p:nvPr/>
        </p:nvSpPr>
        <p:spPr>
          <a:xfrm>
            <a:off x="373680" y="946800"/>
            <a:ext cx="9370080" cy="6167520"/>
          </a:xfrm>
          <a:prstGeom prst="rect">
            <a:avLst/>
          </a:prstGeom>
          <a:noFill/>
          <a:ln>
            <a:noFill/>
          </a:ln>
        </p:spPr>
        <p:txBody>
          <a:bodyPr lIns="0" tIns="0" rIns="0" bIns="0"/>
          <a:lstStyle/>
          <a:p>
            <a:pPr>
              <a:buSzPct val="45000"/>
              <a:buFont typeface="StarSymbol"/>
              <a:buChar char=""/>
            </a:pPr>
            <a:r>
              <a:rPr lang="en-US" sz="3600">
                <a:latin typeface="Arial"/>
              </a:rPr>
              <a:t>To facilitate common scripted build support, such as automatic creation of new module versions on demand, I propose a common scheme for release tags.</a:t>
            </a:r>
            <a:endParaRPr/>
          </a:p>
          <a:p>
            <a:pPr>
              <a:buSzPct val="45000"/>
              <a:buFont typeface="StarSymbol"/>
              <a:buChar char=""/>
            </a:pPr>
            <a:r>
              <a:rPr lang="en-US" sz="3600">
                <a:latin typeface="Arial"/>
              </a:rPr>
              <a:t>All tags will be normalized to the form R2.1.3-0.2.0</a:t>
            </a:r>
            <a:endParaRPr/>
          </a:p>
          <a:p>
            <a:pPr lvl="1">
              <a:buSzPct val="75000"/>
              <a:buFont typeface="StarSymbol"/>
              <a:buChar char=""/>
            </a:pPr>
            <a:r>
              <a:rPr lang="en-US" sz="3600">
                <a:latin typeface="Arial"/>
              </a:rPr>
              <a:t>The first portion, R2.1.3 is based on the collaboration version number.  Other variants could include R3.14.12.4, or R3.5</a:t>
            </a:r>
            <a:endParaRPr/>
          </a:p>
          <a:p>
            <a:pPr lvl="1">
              <a:buSzPct val="75000"/>
              <a:buFont typeface="StarSymbol"/>
              <a:buChar char=""/>
            </a:pPr>
            <a:r>
              <a:rPr lang="en-US" sz="3600">
                <a:latin typeface="Arial"/>
              </a:rPr>
              <a:t>The second portion, 0.2.0, represents local modifications</a:t>
            </a:r>
            <a:endParaRPr/>
          </a:p>
          <a:p>
            <a:pPr lvl="1">
              <a:buSzPct val="75000"/>
              <a:buFont typeface="StarSymbol"/>
              <a:buChar char=""/>
            </a:pPr>
            <a:r>
              <a:rPr lang="en-US" sz="3600">
                <a:latin typeface="Arial"/>
              </a:rPr>
              <a:t>Local releases starting w/ 0 indicate little to no changes vs collab and are generated from a branch named R2.1.3-0.branch</a:t>
            </a:r>
            <a:endParaRPr/>
          </a:p>
          <a:p>
            <a:pPr lvl="1">
              <a:buSzPct val="75000"/>
              <a:buFont typeface="StarSymbol"/>
              <a:buChar char=""/>
            </a:pPr>
            <a:r>
              <a:rPr lang="en-US" sz="3600">
                <a:latin typeface="Arial"/>
              </a:rPr>
              <a:t>Local releases starting w/ 1 indicate at least one major change and are generated from a branch named R2.1.3-1.branch</a:t>
            </a:r>
            <a:endParaRPr/>
          </a:p>
          <a:p>
            <a:pPr lvl="1">
              <a:buSzPct val="75000"/>
              <a:buFont typeface="StarSymbol"/>
              <a:buChar char=""/>
            </a:pPr>
            <a:r>
              <a:rPr lang="en-US" sz="3600">
                <a:latin typeface="Arial"/>
              </a:rPr>
              <a:t>Higher numbered release branches can be created as needed.  For example, if both LCLS and PCDS have introduced different features/fixes to the same module.</a:t>
            </a:r>
            <a:endParaRPr/>
          </a:p>
          <a:p>
            <a:pPr lvl="1">
              <a:buSzPct val="75000"/>
              <a:buFont typeface="StarSymbol"/>
              <a:buChar char=""/>
            </a:pPr>
            <a:r>
              <a:rPr lang="en-US" sz="3600">
                <a:latin typeface="Arial"/>
              </a:rPr>
              <a:t>The second number in the local release indicates a change in the src or build settings, not including module dependencies.   Any changes to compilation flags and/or cross compiles should also increment this 2</a:t>
            </a:r>
            <a:r>
              <a:rPr lang="en-US" sz="3600" baseline="101000">
                <a:latin typeface="Arial"/>
              </a:rPr>
              <a:t>nd</a:t>
            </a:r>
            <a:r>
              <a:rPr lang="en-US" sz="3600">
                <a:latin typeface="Arial"/>
              </a:rPr>
              <a:t> number.</a:t>
            </a:r>
            <a:endParaRPr/>
          </a:p>
          <a:p>
            <a:pPr lvl="1">
              <a:buSzPct val="75000"/>
              <a:buFont typeface="StarSymbol"/>
              <a:buChar char=""/>
            </a:pPr>
            <a:r>
              <a:rPr lang="en-US" sz="3600">
                <a:latin typeface="Arial"/>
              </a:rPr>
              <a:t>The final number will be incremented as needed by build scripts to create new module versions which only differ by their dependencies.   i.e. A new version of asyn is released and a script could create, tag, and build new releases of modules which depend on asyn by updating the appropriate version number in configure/RELEASE.local.</a:t>
            </a:r>
            <a:endParaRPr/>
          </a:p>
          <a:p>
            <a:pPr lvl="1">
              <a:buSzPct val="75000"/>
              <a:buFont typeface="StarSymbol"/>
              <a:buChar char=""/>
            </a:pPr>
            <a:r>
              <a:rPr lang="en-US" sz="3600">
                <a:latin typeface="Arial"/>
              </a:rPr>
              <a:t>If a module release can be built locally w/ only the addition of a RELEASE.local file by the epics checkout script to specify EPICS_BASE, it would get the tag R2.1.3-0.0.0</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Shape 1"/>
          <p:cNvSpPr txBox="1"/>
          <p:nvPr/>
        </p:nvSpPr>
        <p:spPr>
          <a:xfrm>
            <a:off x="504000" y="301320"/>
            <a:ext cx="9071640" cy="905400"/>
          </a:xfrm>
          <a:prstGeom prst="rect">
            <a:avLst/>
          </a:prstGeom>
          <a:noFill/>
          <a:ln>
            <a:noFill/>
          </a:ln>
        </p:spPr>
        <p:txBody>
          <a:bodyPr lIns="0" tIns="0" rIns="0" bIns="0" anchor="ctr"/>
          <a:lstStyle/>
          <a:p>
            <a:pPr algn="ctr"/>
            <a:r>
              <a:rPr lang="en-US" sz="4400">
                <a:latin typeface="Arial"/>
              </a:rPr>
              <a:t>Git Workflow</a:t>
            </a:r>
            <a:endParaRPr/>
          </a:p>
        </p:txBody>
      </p:sp>
      <p:sp>
        <p:nvSpPr>
          <p:cNvPr id="62" name="TextShape 2"/>
          <p:cNvSpPr txBox="1"/>
          <p:nvPr/>
        </p:nvSpPr>
        <p:spPr>
          <a:xfrm>
            <a:off x="314280" y="1262160"/>
            <a:ext cx="9489240" cy="5655240"/>
          </a:xfrm>
          <a:prstGeom prst="rect">
            <a:avLst/>
          </a:prstGeom>
          <a:noFill/>
          <a:ln>
            <a:noFill/>
          </a:ln>
        </p:spPr>
        <p:txBody>
          <a:bodyPr lIns="0" tIns="0" rIns="0" bIns="0"/>
          <a:lstStyle/>
          <a:p>
            <a:pPr>
              <a:buSzPct val="45000"/>
              <a:buFont typeface="StarSymbol"/>
              <a:buChar char=""/>
            </a:pPr>
            <a:r>
              <a:rPr lang="en-US" sz="3200">
                <a:latin typeface="Arial"/>
              </a:rPr>
              <a:t>Local development is done using the SLAC git repos as the master upstream repo.</a:t>
            </a:r>
            <a:endParaRPr/>
          </a:p>
          <a:p>
            <a:pPr>
              <a:buSzPct val="45000"/>
              <a:buFont typeface="StarSymbol"/>
              <a:buChar char=""/>
            </a:pPr>
            <a:r>
              <a:rPr lang="en-US" sz="3200">
                <a:latin typeface="Arial"/>
              </a:rPr>
              <a:t>Feature development is done on topic branches, which can be kept in the developer’s local repo and rebased as desired until pushed to the SLAC repo.</a:t>
            </a:r>
            <a:endParaRPr/>
          </a:p>
          <a:p>
            <a:pPr>
              <a:buSzPct val="45000"/>
              <a:buFont typeface="StarSymbol"/>
              <a:buChar char=""/>
            </a:pPr>
            <a:r>
              <a:rPr lang="en-US" sz="3200">
                <a:latin typeface="Arial"/>
              </a:rPr>
              <a:t>No branches or other work which has been pushed to the SLAC repo should be rebased.</a:t>
            </a:r>
            <a:endParaRPr/>
          </a:p>
          <a:p>
            <a:pPr>
              <a:buSzPct val="45000"/>
              <a:buFont typeface="StarSymbol"/>
              <a:buChar char=""/>
            </a:pPr>
            <a:r>
              <a:rPr lang="en-US" sz="3200">
                <a:latin typeface="Arial"/>
              </a:rPr>
              <a:t>No work is pushed to github from our SLAC repo.  Instead, users should create their own github forks and push topic branches to their github fork where they can become pull requests.</a:t>
            </a:r>
            <a:endParaRPr/>
          </a:p>
          <a:p>
            <a:pPr>
              <a:buSzPct val="45000"/>
              <a:buFont typeface="StarSymbol"/>
              <a:buChar char=""/>
            </a:pPr>
            <a:r>
              <a:rPr lang="en-US" sz="3200">
                <a:latin typeface="Arial"/>
              </a:rPr>
              <a:t>New updates from the collaboration are handled by a local developer who pulls github-master directly from github.</a:t>
            </a:r>
            <a:endParaRPr/>
          </a:p>
          <a:p>
            <a:pPr>
              <a:buSzPct val="45000"/>
              <a:buFont typeface="StarSymbol"/>
              <a:buChar char=""/>
            </a:pPr>
            <a:r>
              <a:rPr lang="en-US" sz="3200">
                <a:latin typeface="Arial"/>
              </a:rPr>
              <a:t>New release branches can be created by merging the new github tag w/ our prior level 0 release branch.</a:t>
            </a:r>
            <a:endParaRPr/>
          </a:p>
          <a:p>
            <a:pPr>
              <a:buSzPct val="45000"/>
              <a:buFont typeface="StarSymbol"/>
              <a:buChar char=""/>
            </a:pPr>
            <a:r>
              <a:rPr lang="en-US" sz="3200">
                <a:latin typeface="Arial"/>
              </a:rPr>
              <a:t>Once a new release branch is created, it is pushed to our SLAC repo.</a:t>
            </a:r>
            <a:endParaRPr/>
          </a:p>
          <a:p>
            <a:pPr>
              <a:buSzPct val="45000"/>
              <a:buFont typeface="StarSymbol"/>
              <a:buChar char=""/>
            </a:pPr>
            <a:r>
              <a:rPr lang="en-US" sz="3200">
                <a:latin typeface="Arial"/>
              </a:rPr>
              <a:t>Releases are created by an epics-release script</a:t>
            </a:r>
            <a:endParaRPr/>
          </a:p>
          <a:p>
            <a:pPr lvl="1">
              <a:buSzPct val="75000"/>
              <a:buFont typeface="StarSymbol"/>
              <a:buChar char=""/>
            </a:pPr>
            <a:r>
              <a:rPr lang="en-US" sz="2800">
                <a:latin typeface="Arial"/>
              </a:rPr>
              <a:t>Pull the latest updates from the SLAC repo</a:t>
            </a:r>
            <a:endParaRPr/>
          </a:p>
          <a:p>
            <a:pPr lvl="1">
              <a:buSzPct val="75000"/>
              <a:buFont typeface="StarSymbol"/>
              <a:buChar char=""/>
            </a:pPr>
            <a:r>
              <a:rPr lang="en-US" sz="2800">
                <a:latin typeface="Arial"/>
              </a:rPr>
              <a:t>Conflicts cause the release to fail and user must resolve them.</a:t>
            </a:r>
            <a:endParaRPr/>
          </a:p>
          <a:p>
            <a:pPr lvl="1">
              <a:buSzPct val="75000"/>
              <a:buFont typeface="StarSymbol"/>
              <a:buChar char=""/>
            </a:pPr>
            <a:r>
              <a:rPr lang="en-US" sz="2800">
                <a:latin typeface="Arial"/>
              </a:rPr>
              <a:t>Validate the tag name</a:t>
            </a:r>
            <a:endParaRPr/>
          </a:p>
          <a:p>
            <a:pPr lvl="1">
              <a:buSzPct val="75000"/>
              <a:buFont typeface="StarSymbol"/>
              <a:buChar char=""/>
            </a:pPr>
            <a:r>
              <a:rPr lang="en-US" sz="2800">
                <a:latin typeface="Arial"/>
              </a:rPr>
              <a:t>Prompt for comments, tag, and push to SLAC Repo.</a:t>
            </a:r>
            <a:endParaRPr/>
          </a:p>
          <a:p>
            <a:pPr lvl="1">
              <a:buSzPct val="75000"/>
              <a:buFont typeface="StarSymbol"/>
              <a:buChar char=""/>
            </a:pPr>
            <a:r>
              <a:rPr lang="en-US" sz="2800">
                <a:latin typeface="Arial"/>
              </a:rPr>
              <a:t>Build the release by cloning the SLAC repo to the release directory and checking out the tag</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504000" y="301320"/>
            <a:ext cx="9071640" cy="1262160"/>
          </a:xfrm>
          <a:prstGeom prst="rect">
            <a:avLst/>
          </a:prstGeom>
          <a:noFill/>
          <a:ln>
            <a:noFill/>
          </a:ln>
        </p:spPr>
        <p:txBody>
          <a:bodyPr lIns="0" tIns="0" rIns="0" bIns="0" anchor="ctr"/>
          <a:lstStyle/>
          <a:p>
            <a:pPr algn="ctr"/>
            <a:r>
              <a:rPr lang="en-US" sz="4400">
                <a:latin typeface="Arial"/>
              </a:rPr>
              <a:t>The End</a:t>
            </a:r>
            <a:endParaRPr/>
          </a:p>
        </p:txBody>
      </p:sp>
      <p:sp>
        <p:nvSpPr>
          <p:cNvPr id="64" name="TextShape 2"/>
          <p:cNvSpPr txBox="1"/>
          <p:nvPr/>
        </p:nvSpPr>
        <p:spPr>
          <a:xfrm>
            <a:off x="504000" y="1769040"/>
            <a:ext cx="9071640" cy="4384440"/>
          </a:xfrm>
          <a:prstGeom prst="rect">
            <a:avLst/>
          </a:prstGeom>
          <a:noFill/>
          <a:ln>
            <a:noFill/>
          </a:ln>
        </p:spPr>
        <p:txBody>
          <a:bodyPr lIns="0" tIns="0" rIns="0" bIns="0"/>
          <a:lstStyle/>
          <a:p>
            <a:pPr>
              <a:buSzPct val="45000"/>
              <a:buFont typeface="StarSymbol"/>
              <a:buChar char=""/>
            </a:pPr>
            <a:r>
              <a:rPr lang="en-US" sz="3200">
                <a:latin typeface="Arial"/>
              </a:rPr>
              <a:t>Thanks for your attention</a:t>
            </a:r>
            <a:endParaRPr/>
          </a:p>
          <a:p>
            <a:pPr>
              <a:buSzPct val="45000"/>
              <a:buFont typeface="StarSymbol"/>
              <a:buChar char=""/>
            </a:pPr>
            <a:r>
              <a:rPr lang="en-US" sz="3200">
                <a:latin typeface="Arial"/>
              </a:rPr>
              <a:t>Comments welcomed</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a:noFill/>
          <a:ln>
            <a:noFill/>
          </a:ln>
        </p:spPr>
        <p:txBody>
          <a:bodyPr lIns="0" tIns="0" rIns="0" bIns="0" anchor="ctr"/>
          <a:lstStyle/>
          <a:p>
            <a:pPr algn="ctr"/>
            <a:r>
              <a:rPr lang="en-US" sz="4400">
                <a:latin typeface="Arial"/>
              </a:rPr>
              <a:t>Motivation	</a:t>
            </a:r>
            <a:endParaRPr/>
          </a:p>
        </p:txBody>
      </p:sp>
      <p:sp>
        <p:nvSpPr>
          <p:cNvPr id="42" name="TextShape 2"/>
          <p:cNvSpPr txBox="1"/>
          <p:nvPr/>
        </p:nvSpPr>
        <p:spPr>
          <a:xfrm>
            <a:off x="504000" y="1769040"/>
            <a:ext cx="9071640" cy="4384440"/>
          </a:xfrm>
          <a:prstGeom prst="rect">
            <a:avLst/>
          </a:prstGeom>
          <a:noFill/>
          <a:ln>
            <a:noFill/>
          </a:ln>
        </p:spPr>
        <p:txBody>
          <a:bodyPr lIns="0" tIns="0" rIns="0" bIns="0"/>
          <a:lstStyle/>
          <a:p>
            <a:pPr>
              <a:buSzPct val="45000"/>
              <a:buFont typeface="StarSymbol"/>
              <a:buChar char=""/>
            </a:pPr>
            <a:r>
              <a:rPr lang="en-US" sz="2400">
                <a:latin typeface="Arial"/>
              </a:rPr>
              <a:t>Several groups within SLAC use EPICS, but with different build systems, some using CVS and some using subversion for version control.</a:t>
            </a:r>
            <a:endParaRPr/>
          </a:p>
          <a:p>
            <a:pPr>
              <a:buSzPct val="45000"/>
              <a:buFont typeface="StarSymbol"/>
              <a:buChar char=""/>
            </a:pPr>
            <a:r>
              <a:rPr lang="en-US" sz="2400">
                <a:latin typeface="Arial"/>
              </a:rPr>
              <a:t>This makes collaboration within the lab difficult.</a:t>
            </a:r>
            <a:endParaRPr/>
          </a:p>
          <a:p>
            <a:pPr>
              <a:buSzPct val="45000"/>
              <a:buFont typeface="StarSymbol"/>
              <a:buChar char=""/>
            </a:pPr>
            <a:r>
              <a:rPr lang="en-US" sz="2400">
                <a:latin typeface="Arial"/>
              </a:rPr>
              <a:t>For packages such as EPICS base, modules, and extensions, the primary owner of the package is someone in the worldwide EPICS collaboration.</a:t>
            </a:r>
            <a:endParaRPr/>
          </a:p>
          <a:p>
            <a:pPr>
              <a:buSzPct val="45000"/>
              <a:buFont typeface="StarSymbol"/>
              <a:buChar char=""/>
            </a:pPr>
            <a:r>
              <a:rPr lang="en-US" sz="2400">
                <a:latin typeface="Arial"/>
              </a:rPr>
              <a:t>Most of these collaboration packages are now being hosted on github, with more packages moving there as time goes by.</a:t>
            </a:r>
            <a:endParaRPr/>
          </a:p>
          <a:p>
            <a:pPr>
              <a:buSzPct val="45000"/>
              <a:buFont typeface="StarSymbol"/>
              <a:buChar char=""/>
            </a:pPr>
            <a:r>
              <a:rPr lang="en-US" sz="2400">
                <a:latin typeface="Arial"/>
              </a:rPr>
              <a:t>This proposal outlines a git based workflow w/ common build support tools that attempts to meet the above needs.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504000" y="301320"/>
            <a:ext cx="9071640" cy="1262160"/>
          </a:xfrm>
          <a:prstGeom prst="rect">
            <a:avLst/>
          </a:prstGeom>
          <a:noFill/>
          <a:ln>
            <a:noFill/>
          </a:ln>
        </p:spPr>
        <p:txBody>
          <a:bodyPr lIns="0" tIns="0" rIns="0" bIns="0" anchor="ctr"/>
          <a:lstStyle/>
          <a:p>
            <a:pPr algn="ctr"/>
            <a:r>
              <a:rPr lang="en-US" sz="4400">
                <a:latin typeface="Arial"/>
              </a:rPr>
              <a:t>Git Workflow Objectives</a:t>
            </a:r>
            <a:endParaRPr/>
          </a:p>
        </p:txBody>
      </p:sp>
      <p:sp>
        <p:nvSpPr>
          <p:cNvPr id="44" name="TextShape 2"/>
          <p:cNvSpPr txBox="1"/>
          <p:nvPr/>
        </p:nvSpPr>
        <p:spPr>
          <a:xfrm>
            <a:off x="504000" y="1769040"/>
            <a:ext cx="9071640" cy="4384440"/>
          </a:xfrm>
          <a:prstGeom prst="rect">
            <a:avLst/>
          </a:prstGeom>
          <a:noFill/>
          <a:ln>
            <a:noFill/>
          </a:ln>
        </p:spPr>
        <p:txBody>
          <a:bodyPr lIns="0" tIns="0" rIns="0" bIns="0"/>
          <a:lstStyle/>
          <a:p>
            <a:pPr>
              <a:buSzPct val="45000"/>
              <a:buFont typeface="StarSymbol"/>
              <a:buChar char=""/>
            </a:pPr>
            <a:r>
              <a:rPr lang="en-US" sz="2000">
                <a:latin typeface="Arial"/>
              </a:rPr>
              <a:t>For local development, we need git repo’s which any developer can pull or push to so that anyone can create new releases as needed.</a:t>
            </a:r>
            <a:endParaRPr/>
          </a:p>
          <a:p>
            <a:pPr>
              <a:buSzPct val="45000"/>
              <a:buFont typeface="StarSymbol"/>
              <a:buChar char=""/>
            </a:pPr>
            <a:r>
              <a:rPr lang="en-US" sz="2000">
                <a:latin typeface="Arial"/>
              </a:rPr>
              <a:t>These local SLAC master git repos need to be reachable from our development environments so build scripts can checkout and build releases as needed.  For now, these SLAC master repos will be under /afs/slac/g/cd/swe/git/repos/package/epics</a:t>
            </a:r>
            <a:endParaRPr/>
          </a:p>
          <a:p>
            <a:pPr>
              <a:buSzPct val="45000"/>
              <a:buFont typeface="StarSymbol"/>
              <a:buChar char=""/>
            </a:pPr>
            <a:r>
              <a:rPr lang="en-US" sz="2000">
                <a:latin typeface="Arial"/>
              </a:rPr>
              <a:t>Once we have a gitlab accessible from our development systems, we can move the SLAC master git repos to gitlab.</a:t>
            </a:r>
            <a:endParaRPr/>
          </a:p>
          <a:p>
            <a:pPr>
              <a:buSzPct val="45000"/>
              <a:buFont typeface="StarSymbol"/>
              <a:buChar char=""/>
            </a:pPr>
            <a:r>
              <a:rPr lang="en-US" sz="2000">
                <a:latin typeface="Arial"/>
              </a:rPr>
              <a:t>Github master branch should not be committed to locally, as it’s history is controlled by the package owner.</a:t>
            </a:r>
            <a:endParaRPr/>
          </a:p>
          <a:p>
            <a:pPr>
              <a:buSzPct val="45000"/>
              <a:buFont typeface="StarSymbol"/>
              <a:buChar char=""/>
            </a:pPr>
            <a:r>
              <a:rPr lang="en-US" sz="2000">
                <a:latin typeface="Arial"/>
              </a:rPr>
              <a:t>To ensure we preserve locally added features/fixes, we need the git repo to have access to the latest versions from CVS and svn, and preferably the full history from each.</a:t>
            </a:r>
            <a:endParaRPr/>
          </a:p>
          <a:p>
            <a:pPr>
              <a:buSzPct val="45000"/>
              <a:buFont typeface="StarSymbol"/>
              <a:buChar char=""/>
            </a:pPr>
            <a:r>
              <a:rPr lang="en-US" sz="2000">
                <a:latin typeface="Arial"/>
              </a:rPr>
              <a:t>Following common naming and build strategies will facilitate sharing of module development and new features.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a:noFill/>
          <a:ln>
            <a:noFill/>
          </a:ln>
        </p:spPr>
        <p:txBody>
          <a:bodyPr lIns="0" tIns="0" rIns="0" bIns="0" anchor="ctr"/>
          <a:lstStyle/>
          <a:p>
            <a:pPr algn="ctr"/>
            <a:r>
              <a:rPr lang="en-US" sz="4400">
                <a:latin typeface="Arial"/>
              </a:rPr>
              <a:t>Workflow template for
EPICS modules</a:t>
            </a:r>
            <a:endParaRPr/>
          </a:p>
        </p:txBody>
      </p:sp>
      <p:sp>
        <p:nvSpPr>
          <p:cNvPr id="46" name="TextShape 2"/>
          <p:cNvSpPr txBox="1"/>
          <p:nvPr/>
        </p:nvSpPr>
        <p:spPr>
          <a:xfrm>
            <a:off x="504000" y="1769040"/>
            <a:ext cx="9071640" cy="4384440"/>
          </a:xfrm>
          <a:prstGeom prst="rect">
            <a:avLst/>
          </a:prstGeom>
          <a:noFill/>
          <a:ln>
            <a:noFill/>
          </a:ln>
        </p:spPr>
        <p:txBody>
          <a:bodyPr lIns="0" tIns="0" rIns="0" bIns="0"/>
          <a:lstStyle/>
          <a:p>
            <a:pPr>
              <a:buSzPct val="45000"/>
              <a:buFont typeface="StarSymbol"/>
              <a:buChar char=""/>
            </a:pPr>
            <a:r>
              <a:rPr lang="en-US" sz="2400">
                <a:latin typeface="Arial"/>
              </a:rPr>
              <a:t>SLAC master repo directory for EPICS modules:</a:t>
            </a:r>
            <a:r>
              <a:rPr lang="en-US" sz="3200">
                <a:latin typeface="Arial"/>
              </a:rPr>
              <a:t> </a:t>
            </a:r>
            <a:r>
              <a:rPr lang="en-US" sz="2400">
                <a:latin typeface="Arial"/>
              </a:rPr>
              <a:t>/afs/slac/g/cd/swe/git/repos/packages/epics/modules</a:t>
            </a:r>
            <a:endParaRPr/>
          </a:p>
          <a:p>
            <a:pPr>
              <a:buSzPct val="45000"/>
              <a:buFont typeface="StarSymbol"/>
              <a:buChar char=""/>
            </a:pPr>
            <a:r>
              <a:rPr lang="en-US" sz="2400">
                <a:latin typeface="Arial"/>
              </a:rPr>
              <a:t>Github repo added as remote github-origin</a:t>
            </a:r>
            <a:endParaRPr/>
          </a:p>
          <a:p>
            <a:pPr>
              <a:buSzPct val="45000"/>
              <a:buFont typeface="StarSymbol"/>
              <a:buChar char=""/>
            </a:pPr>
            <a:r>
              <a:rPr lang="en-US" sz="2400">
                <a:latin typeface="Arial"/>
              </a:rPr>
              <a:t>Github master branch mapped to github-master</a:t>
            </a:r>
            <a:endParaRPr/>
          </a:p>
          <a:p>
            <a:pPr>
              <a:buSzPct val="45000"/>
              <a:buFont typeface="StarSymbol"/>
              <a:buChar char=""/>
            </a:pPr>
            <a:r>
              <a:rPr lang="en-US" sz="2400">
                <a:latin typeface="Arial"/>
              </a:rPr>
              <a:t>A pre-receive hook is enabled for the SLAC repo to block pushing changes to github-master.   It can only be updated by pulling from github-origin.</a:t>
            </a:r>
            <a:endParaRPr/>
          </a:p>
          <a:p>
            <a:pPr>
              <a:buSzPct val="45000"/>
              <a:buFont typeface="StarSymbol"/>
              <a:buChar char=""/>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504000" y="301320"/>
            <a:ext cx="9071640" cy="704520"/>
          </a:xfrm>
          <a:prstGeom prst="rect">
            <a:avLst/>
          </a:prstGeom>
          <a:noFill/>
          <a:ln>
            <a:noFill/>
          </a:ln>
        </p:spPr>
        <p:txBody>
          <a:bodyPr lIns="0" tIns="0" rIns="0" bIns="0" anchor="ctr"/>
          <a:lstStyle/>
          <a:p>
            <a:pPr algn="ctr"/>
            <a:r>
              <a:rPr lang="en-US" sz="3200">
                <a:latin typeface="Arial"/>
              </a:rPr>
              <a:t>Initial import from CVS and SVN to Git</a:t>
            </a:r>
            <a:endParaRPr/>
          </a:p>
        </p:txBody>
      </p:sp>
      <p:sp>
        <p:nvSpPr>
          <p:cNvPr id="48" name="TextShape 2"/>
          <p:cNvSpPr txBox="1"/>
          <p:nvPr/>
        </p:nvSpPr>
        <p:spPr>
          <a:xfrm>
            <a:off x="345240" y="1083600"/>
            <a:ext cx="9370440" cy="5941080"/>
          </a:xfrm>
          <a:prstGeom prst="rect">
            <a:avLst/>
          </a:prstGeom>
          <a:noFill/>
          <a:ln>
            <a:noFill/>
          </a:ln>
        </p:spPr>
        <p:txBody>
          <a:bodyPr lIns="0" tIns="0" rIns="0" bIns="0"/>
          <a:lstStyle/>
          <a:p>
            <a:pPr>
              <a:buSzPct val="45000"/>
              <a:buFont typeface="StarSymbol"/>
              <a:buChar char=""/>
            </a:pPr>
            <a:r>
              <a:rPr lang="en-US" sz="2000">
                <a:latin typeface="Arial"/>
              </a:rPr>
              <a:t>Initial import to a dedicated git repo for each CVS and svn module</a:t>
            </a:r>
            <a:endParaRPr/>
          </a:p>
          <a:p>
            <a:pPr>
              <a:buSzPct val="45000"/>
              <a:buFont typeface="StarSymbol"/>
              <a:buChar char=""/>
            </a:pPr>
            <a:r>
              <a:rPr lang="en-US" sz="2000">
                <a:latin typeface="Arial"/>
              </a:rPr>
              <a:t>CVS imported using cvs2git script in the cvs2svn package.   Based on the existing cvs2git support in eco_tools w/ addition of an authors file to provide git style author and email for each commit.</a:t>
            </a:r>
            <a:endParaRPr/>
          </a:p>
          <a:p>
            <a:pPr>
              <a:buSzPct val="45000"/>
              <a:buFont typeface="StarSymbol"/>
              <a:buChar char=""/>
            </a:pPr>
            <a:r>
              <a:rPr lang="en-US" sz="2000">
                <a:latin typeface="Arial"/>
              </a:rPr>
              <a:t>CVS history exported via eco_tools script to /afs/slac/g/cd/swe/git/repos/package/epics/modules/from-cvs/$MODULE</a:t>
            </a:r>
            <a:endParaRPr/>
          </a:p>
          <a:p>
            <a:pPr lvl="1">
              <a:buSzPct val="75000"/>
              <a:buFont typeface="StarSymbol"/>
              <a:buChar char=""/>
            </a:pPr>
            <a:r>
              <a:rPr lang="en-US" sz="2000">
                <a:latin typeface="Arial"/>
              </a:rPr>
              <a:t>MAIN_TRUNK imported as master branch</a:t>
            </a:r>
            <a:endParaRPr/>
          </a:p>
          <a:p>
            <a:pPr lvl="1">
              <a:buSzPct val="75000"/>
              <a:buFont typeface="StarSymbol"/>
              <a:buChar char=""/>
            </a:pPr>
            <a:r>
              <a:rPr lang="en-US" sz="2000">
                <a:latin typeface="Arial"/>
              </a:rPr>
              <a:t>Other branches imported using branch name</a:t>
            </a:r>
            <a:endParaRPr/>
          </a:p>
          <a:p>
            <a:pPr lvl="1">
              <a:buSzPct val="75000"/>
              <a:buFont typeface="StarSymbol"/>
              <a:buChar char=""/>
            </a:pPr>
            <a:r>
              <a:rPr lang="en-US" sz="2000">
                <a:latin typeface="Arial"/>
              </a:rPr>
              <a:t>Tags imported as is</a:t>
            </a:r>
            <a:endParaRPr/>
          </a:p>
          <a:p>
            <a:pPr>
              <a:buSzPct val="45000"/>
              <a:buFont typeface="StarSymbol"/>
              <a:buChar char=""/>
            </a:pPr>
            <a:r>
              <a:rPr lang="en-US" sz="2000">
                <a:latin typeface="Arial"/>
              </a:rPr>
              <a:t>SVN imported using “git svn clone” using a new eco_tools script, svnModuleToGit.py</a:t>
            </a:r>
            <a:endParaRPr/>
          </a:p>
          <a:p>
            <a:pPr>
              <a:buSzPct val="45000"/>
              <a:buFont typeface="StarSymbol"/>
              <a:buChar char=""/>
            </a:pPr>
            <a:r>
              <a:rPr lang="en-US" sz="2000">
                <a:latin typeface="Arial"/>
              </a:rPr>
              <a:t>SVN history git repo: /afs/slac/g/cd/swe/git/repos/package/epics/modules/from-svn/$MODULE</a:t>
            </a:r>
            <a:endParaRPr/>
          </a:p>
          <a:p>
            <a:pPr lvl="1">
              <a:buSzPct val="75000"/>
              <a:buFont typeface="StarSymbol"/>
              <a:buChar char=""/>
            </a:pPr>
            <a:r>
              <a:rPr lang="en-US" sz="2000">
                <a:latin typeface="Arial"/>
              </a:rPr>
              <a:t>trunk/pcds/epics/modules/$MODULE/current imported as master</a:t>
            </a:r>
            <a:endParaRPr/>
          </a:p>
          <a:p>
            <a:pPr lvl="1">
              <a:buSzPct val="75000"/>
              <a:buFont typeface="StarSymbol"/>
              <a:buChar char=""/>
            </a:pPr>
            <a:r>
              <a:rPr lang="en-US" sz="2000">
                <a:latin typeface="Arial"/>
              </a:rPr>
              <a:t>Other branches imported using branch name</a:t>
            </a:r>
            <a:endParaRPr/>
          </a:p>
          <a:p>
            <a:pPr lvl="1">
              <a:buSzPct val="75000"/>
              <a:buFont typeface="StarSymbol"/>
              <a:buChar char=""/>
            </a:pPr>
            <a:r>
              <a:rPr lang="en-US" sz="2000">
                <a:latin typeface="Arial"/>
              </a:rPr>
              <a:t>Tags imported using just the version specific portion.  i.e. R2.1-0.1.0</a:t>
            </a:r>
            <a:endParaRPr/>
          </a:p>
          <a:p>
            <a:pPr>
              <a:buSzPct val="45000"/>
              <a:buFont typeface="StarSymbol"/>
              <a:buChar char=""/>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504000" y="301320"/>
            <a:ext cx="9071640" cy="759240"/>
          </a:xfrm>
          <a:prstGeom prst="rect">
            <a:avLst/>
          </a:prstGeom>
          <a:noFill/>
          <a:ln>
            <a:noFill/>
          </a:ln>
        </p:spPr>
        <p:txBody>
          <a:bodyPr lIns="0" tIns="0" rIns="0" bIns="0" anchor="ctr"/>
          <a:lstStyle/>
          <a:p>
            <a:pPr algn="ctr"/>
            <a:r>
              <a:rPr lang="en-US" sz="4400">
                <a:latin typeface="Arial"/>
              </a:rPr>
              <a:t>Merging history in git</a:t>
            </a:r>
            <a:endParaRPr/>
          </a:p>
        </p:txBody>
      </p:sp>
      <p:sp>
        <p:nvSpPr>
          <p:cNvPr id="50" name="TextShape 2"/>
          <p:cNvSpPr txBox="1"/>
          <p:nvPr/>
        </p:nvSpPr>
        <p:spPr>
          <a:xfrm>
            <a:off x="314280" y="1172880"/>
            <a:ext cx="9370080" cy="5881680"/>
          </a:xfrm>
          <a:prstGeom prst="rect">
            <a:avLst/>
          </a:prstGeom>
          <a:noFill/>
          <a:ln>
            <a:noFill/>
          </a:ln>
        </p:spPr>
        <p:txBody>
          <a:bodyPr lIns="0" tIns="0" rIns="0" bIns="0"/>
          <a:lstStyle/>
          <a:p>
            <a:pPr>
              <a:buSzPct val="45000"/>
              <a:buFont typeface="StarSymbol"/>
              <a:buChar char=""/>
            </a:pPr>
            <a:r>
              <a:rPr lang="en-US" sz="3200">
                <a:latin typeface="DejaVu Sans Mono"/>
              </a:rPr>
              <a:t>The version history from cvs and svn, not that it’s in git, can be easily fetched to a git repo like this:</a:t>
            </a:r>
            <a:endParaRPr/>
          </a:p>
          <a:p>
            <a:pPr lvl="1">
              <a:buSzPct val="75000"/>
              <a:buFont typeface="StarSymbol"/>
              <a:buChar char=""/>
            </a:pPr>
            <a:r>
              <a:rPr lang="en-US" sz="3200">
                <a:latin typeface="DejaVu Sans Mono"/>
              </a:rPr>
              <a:t>git fetch cvs-origin master:cvs-history</a:t>
            </a:r>
            <a:endParaRPr/>
          </a:p>
          <a:p>
            <a:pPr lvl="1">
              <a:buSzPct val="75000"/>
              <a:buFont typeface="StarSymbol"/>
              <a:buChar char=""/>
            </a:pPr>
            <a:r>
              <a:rPr lang="en-US" sz="3200">
                <a:latin typeface="DejaVu Sans Mono"/>
              </a:rPr>
              <a:t>git fetch svn-origin master:svn-history</a:t>
            </a:r>
            <a:endParaRPr/>
          </a:p>
          <a:p>
            <a:pPr>
              <a:buSzPct val="45000"/>
              <a:buFont typeface="StarSymbol"/>
              <a:buChar char=""/>
            </a:pPr>
            <a:r>
              <a:rPr lang="en-US" sz="3200">
                <a:latin typeface="DejaVu Sans Mono"/>
              </a:rPr>
              <a:t>These new branches aren’t easily merged w/ the github-master, as they share no common ancestors. Merges create many, many conflicts which must be resolved. If you view the repo via a gui such as gitk, the branches don’t join.</a:t>
            </a:r>
            <a:endParaRPr/>
          </a:p>
          <a:p>
            <a:pPr>
              <a:buSzPct val="45000"/>
              <a:buFont typeface="StarSymbol"/>
              <a:buChar char=""/>
            </a:pPr>
            <a:r>
              <a:rPr lang="en-US" sz="3200">
                <a:latin typeface="DejaVu Sans Mono"/>
              </a:rPr>
              <a:t>As git allows rewriting history, I fix this by using the GitPython package in a new eco_tools script to recreate a new commit path for each branch with a merge parent for the oldest commit on the branch, along w/ any other merge points created as we updated our modules.</a:t>
            </a:r>
            <a:endParaRPr/>
          </a:p>
          <a:p>
            <a:pPr>
              <a:buSzPct val="45000"/>
              <a:buFont typeface="StarSymbol"/>
              <a:buChar char=""/>
            </a:pPr>
            <a:r>
              <a:rPr lang="en-US" sz="3200">
                <a:latin typeface="DejaVu Sans Mono"/>
              </a:rPr>
              <a:t>Git commit’s are identified either by a tag, if it exists, or via the first 6-7 digits of the SHA-1 hash of the commit.  These commit id’s can be identified using a tool like gitk which graphically shows the history for desired branches and tags.</a:t>
            </a:r>
            <a:endParaRPr/>
          </a:p>
          <a:p>
            <a:pPr>
              <a:buSzPct val="45000"/>
              <a:buFont typeface="StarSymbol"/>
              <a:buChar char=""/>
            </a:pPr>
            <a:r>
              <a:rPr lang="en-US" sz="3200">
                <a:latin typeface="DejaVu Sans Mono"/>
              </a:rPr>
              <a:t>Example usage for gitRecommitBranch.py:</a:t>
            </a:r>
            <a:endParaRPr/>
          </a:p>
          <a:p>
            <a:pPr lvl="1">
              <a:buSzPct val="45000"/>
              <a:buFont typeface="StarSymbol"/>
              <a:buChar char=""/>
            </a:pPr>
            <a:r>
              <a:rPr lang="en-US" sz="3200">
                <a:latin typeface="DejaVu Sans Mono"/>
              </a:rPr>
              <a:t>gitRecommitBranch.py -v -p github-master -d pcds-trunk -s svn-history  -m a867313:sscan-R2-5-2-lcls3 -m 394b04f:R2-6-6 -m f105d05:sscan-R2-7 -m 0a70337:sscan-R2-8-1</a:t>
            </a:r>
            <a:endParaRPr/>
          </a:p>
          <a:p>
            <a:pPr>
              <a:buSzPct val="45000"/>
              <a:buFont typeface="StarSymbol"/>
              <a:buChar char=""/>
            </a:pPr>
            <a:r>
              <a:rPr lang="en-US" sz="3200">
                <a:latin typeface="DejaVu Sans Mono"/>
              </a:rPr>
              <a:t>LCLS branch name: lcls-trunk</a:t>
            </a:r>
            <a:endParaRPr/>
          </a:p>
          <a:p>
            <a:pPr>
              <a:buSzPct val="45000"/>
              <a:buFont typeface="StarSymbol"/>
              <a:buChar char=""/>
            </a:pPr>
            <a:r>
              <a:rPr lang="en-US" sz="3200">
                <a:latin typeface="DejaVu Sans Mono"/>
              </a:rPr>
              <a:t>PCDS branch name: pcds-trunk</a:t>
            </a:r>
            <a:endParaRPr/>
          </a:p>
          <a:p>
            <a:pPr>
              <a:buSzPct val="45000"/>
              <a:buFont typeface="StarSymbol"/>
              <a:buChar char=""/>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504000" y="301320"/>
            <a:ext cx="9071640" cy="1262160"/>
          </a:xfrm>
          <a:prstGeom prst="rect">
            <a:avLst/>
          </a:prstGeom>
          <a:noFill/>
          <a:ln>
            <a:noFill/>
          </a:ln>
        </p:spPr>
        <p:txBody>
          <a:bodyPr lIns="0" tIns="0" rIns="0" bIns="0" anchor="ctr"/>
          <a:lstStyle/>
          <a:p>
            <a:pPr algn="ctr"/>
            <a:r>
              <a:rPr lang="en-US" sz="4400">
                <a:latin typeface="Arial"/>
              </a:rPr>
              <a:t>Example of gitk for sscan
showing lcls-trunk and pcds-trunk</a:t>
            </a:r>
            <a:endParaRPr/>
          </a:p>
        </p:txBody>
      </p:sp>
      <p:pic>
        <p:nvPicPr>
          <p:cNvPr id="52" name="Picture 51"/>
          <p:cNvPicPr/>
          <p:nvPr/>
        </p:nvPicPr>
        <p:blipFill>
          <a:blip r:embed="rId2"/>
          <a:stretch/>
        </p:blipFill>
        <p:spPr>
          <a:xfrm>
            <a:off x="326160" y="1567440"/>
            <a:ext cx="9374400" cy="56196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Shape 1"/>
          <p:cNvSpPr txBox="1"/>
          <p:nvPr/>
        </p:nvSpPr>
        <p:spPr>
          <a:xfrm>
            <a:off x="504000" y="301320"/>
            <a:ext cx="9071640" cy="1262160"/>
          </a:xfrm>
          <a:prstGeom prst="rect">
            <a:avLst/>
          </a:prstGeom>
          <a:noFill/>
          <a:ln>
            <a:noFill/>
          </a:ln>
        </p:spPr>
        <p:txBody>
          <a:bodyPr lIns="0" tIns="0" rIns="0" bIns="0" anchor="ctr"/>
          <a:lstStyle/>
          <a:p>
            <a:pPr algn="ctr"/>
            <a:r>
              <a:rPr lang="en-US" sz="4400">
                <a:latin typeface="Arial"/>
              </a:rPr>
              <a:t>rhel6-x86_64</a:t>
            </a:r>
            <a:endParaRPr/>
          </a:p>
        </p:txBody>
      </p:sp>
      <p:sp>
        <p:nvSpPr>
          <p:cNvPr id="54" name="TextShape 2"/>
          <p:cNvSpPr txBox="1"/>
          <p:nvPr/>
        </p:nvSpPr>
        <p:spPr>
          <a:xfrm>
            <a:off x="504000" y="1769040"/>
            <a:ext cx="9071640" cy="4384440"/>
          </a:xfrm>
          <a:prstGeom prst="rect">
            <a:avLst/>
          </a:prstGeom>
          <a:noFill/>
          <a:ln>
            <a:noFill/>
          </a:ln>
        </p:spPr>
        <p:txBody>
          <a:bodyPr lIns="0" tIns="0" rIns="0" bIns="0"/>
          <a:lstStyle/>
          <a:p>
            <a:pPr>
              <a:buSzPct val="45000"/>
              <a:buFont typeface="StarSymbol"/>
              <a:buChar char=""/>
            </a:pPr>
            <a:r>
              <a:rPr lang="en-US" sz="3200">
                <a:latin typeface="Arial"/>
              </a:rPr>
              <a:t>We’ll need to support building modules for different RedHat releases, which often don’t have compatible builds</a:t>
            </a:r>
            <a:endParaRPr/>
          </a:p>
          <a:p>
            <a:pPr>
              <a:buSzPct val="45000"/>
              <a:buFont typeface="StarSymbol"/>
              <a:buChar char=""/>
            </a:pPr>
            <a:r>
              <a:rPr lang="en-US" sz="3200">
                <a:latin typeface="Arial"/>
              </a:rPr>
              <a:t>Currently PCDS uses:</a:t>
            </a:r>
            <a:endParaRPr/>
          </a:p>
          <a:p>
            <a:pPr lvl="1">
              <a:buSzPct val="75000"/>
              <a:buFont typeface="StarSymbol"/>
              <a:buChar char=""/>
            </a:pPr>
            <a:r>
              <a:rPr lang="en-US" sz="2800">
                <a:latin typeface="Arial"/>
              </a:rPr>
              <a:t>linux-x86_64         # RedHat 5 64 bit builds</a:t>
            </a:r>
            <a:endParaRPr/>
          </a:p>
          <a:p>
            <a:pPr lvl="1">
              <a:buSzPct val="75000"/>
              <a:buFont typeface="StarSymbol"/>
              <a:buChar char=""/>
            </a:pPr>
            <a:r>
              <a:rPr lang="en-US" sz="2800">
                <a:latin typeface="Arial"/>
              </a:rPr>
              <a:t>rhel6-x86_64         # RedHat 6 64 bit builds</a:t>
            </a:r>
            <a:endParaRPr/>
          </a:p>
          <a:p>
            <a:pPr lvl="1">
              <a:buSzPct val="75000"/>
              <a:buFont typeface="StarSymbol"/>
              <a:buChar char=""/>
            </a:pPr>
            <a:r>
              <a:rPr lang="en-US" sz="2800">
                <a:latin typeface="Arial"/>
              </a:rPr>
              <a:t>rhel7-x86_64         # RedHat 7 64 bit builds</a:t>
            </a:r>
            <a:endParaRPr/>
          </a:p>
          <a:p>
            <a:pPr>
              <a:buSzPct val="45000"/>
              <a:buFont typeface="StarSymbol"/>
              <a:buChar char=""/>
            </a:pPr>
            <a:r>
              <a:rPr lang="en-US" sz="3200">
                <a:latin typeface="Arial"/>
              </a:rPr>
              <a:t>I propose we move to this naming scheme for new base releases and the modules/iocs built for them.</a:t>
            </a:r>
            <a:endParaRPr/>
          </a:p>
          <a:p>
            <a:pPr>
              <a:buSzPct val="45000"/>
              <a:buFont typeface="StarSymbol"/>
              <a:buChar char=""/>
            </a:pPr>
            <a:r>
              <a:rPr lang="en-US" sz="3200">
                <a:latin typeface="Arial"/>
              </a:rPr>
              <a:t>This can be handled w/ a simple change to $EPICS_BASE/startup/EpicsHostArch</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Shape 1"/>
          <p:cNvSpPr txBox="1"/>
          <p:nvPr/>
        </p:nvSpPr>
        <p:spPr>
          <a:xfrm>
            <a:off x="504000" y="301320"/>
            <a:ext cx="9071640" cy="1262160"/>
          </a:xfrm>
          <a:prstGeom prst="rect">
            <a:avLst/>
          </a:prstGeom>
          <a:noFill/>
          <a:ln>
            <a:noFill/>
          </a:ln>
        </p:spPr>
        <p:txBody>
          <a:bodyPr lIns="0" tIns="0" rIns="0" bIns="0" anchor="ctr"/>
          <a:lstStyle/>
          <a:p>
            <a:pPr algn="ctr"/>
            <a:r>
              <a:rPr lang="en-US" sz="4400">
                <a:latin typeface="Arial"/>
              </a:rPr>
              <a:t>EPICS_BASE and RELEASE.local</a:t>
            </a:r>
            <a:endParaRPr/>
          </a:p>
        </p:txBody>
      </p:sp>
      <p:sp>
        <p:nvSpPr>
          <p:cNvPr id="56" name="TextShape 2"/>
          <p:cNvSpPr txBox="1"/>
          <p:nvPr/>
        </p:nvSpPr>
        <p:spPr>
          <a:xfrm>
            <a:off x="504000" y="1769040"/>
            <a:ext cx="9071640" cy="4384440"/>
          </a:xfrm>
          <a:prstGeom prst="rect">
            <a:avLst/>
          </a:prstGeom>
          <a:noFill/>
          <a:ln>
            <a:noFill/>
          </a:ln>
        </p:spPr>
        <p:txBody>
          <a:bodyPr lIns="0" tIns="0" rIns="0" bIns="0"/>
          <a:lstStyle/>
          <a:p>
            <a:pPr>
              <a:buSzPct val="45000"/>
              <a:buFont typeface="StarSymbol"/>
              <a:buChar char=""/>
            </a:pPr>
            <a:r>
              <a:rPr lang="en-US" sz="3200">
                <a:latin typeface="Arial"/>
              </a:rPr>
              <a:t>Moving forward we’ll need to support building modules for different versions of EPICS_BASE, ideally w/o needing to create new module release tags.</a:t>
            </a:r>
            <a:endParaRPr/>
          </a:p>
          <a:p>
            <a:pPr>
              <a:buSzPct val="45000"/>
              <a:buFont typeface="StarSymbol"/>
              <a:buChar char=""/>
            </a:pPr>
            <a:r>
              <a:rPr lang="en-US" sz="3200">
                <a:latin typeface="Arial"/>
              </a:rPr>
              <a:t>EPICS V4 has -include $TOP/configure/RELEASE.local in all V4 modules, as do many of the areaDetector modules.   Sometimes CONFIG_SITE.local as well.  These .local files are not included in the distribution. I propose we follow this model to allow building our modules w/ only the addition of a RELEASE.local and possibly a CONFIG_SITE.local</a:t>
            </a:r>
            <a:endParaRPr/>
          </a:p>
          <a:p>
            <a:pPr>
              <a:buSzPct val="45000"/>
              <a:buFont typeface="StarSymbol"/>
              <a:buChar char=""/>
            </a:pPr>
            <a:r>
              <a:rPr lang="en-US" sz="3200">
                <a:latin typeface="Arial"/>
              </a:rPr>
              <a:t>i.e. No more $TOP/RELEASE_SITE</a:t>
            </a:r>
            <a:endParaRPr/>
          </a:p>
          <a:p>
            <a:pPr>
              <a:buSzPct val="45000"/>
              <a:buFont typeface="StarSymbol"/>
              <a:buChar char=""/>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1640</Words>
  <Application>Microsoft Macintosh PowerPoint</Application>
  <PresentationFormat>Custom</PresentationFormat>
  <Paragraphs>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DejaVu Sans Mono</vt:lpstr>
      <vt:lpstr>StarSymbol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Gregory R. White</cp:lastModifiedBy>
  <cp:revision>1</cp:revision>
  <dcterms:modified xsi:type="dcterms:W3CDTF">2019-10-29T00:00:38Z</dcterms:modified>
</cp:coreProperties>
</file>