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slideLayouts/slideLayout7.xml" ContentType="application/vnd.openxmlformats-officedocument.presentationml.slideLayout+xml"/>
  <Override PartName="/ppt/theme/theme16.xml" ContentType="application/vnd.openxmlformats-officedocument.theme+xml"/>
  <Override PartName="/ppt/slideLayouts/slideLayout8.xml" ContentType="application/vnd.openxmlformats-officedocument.presentationml.slideLayout+xml"/>
  <Override PartName="/ppt/theme/theme17.xml" ContentType="application/vnd.openxmlformats-officedocument.theme+xml"/>
  <Override PartName="/ppt/slideLayouts/slideLayout9.xml" ContentType="application/vnd.openxmlformats-officedocument.presentationml.slideLayout+xml"/>
  <Override PartName="/ppt/theme/theme18.xml" ContentType="application/vnd.openxmlformats-officedocument.theme+xml"/>
  <Override PartName="/ppt/slideLayouts/slideLayout10.xml" ContentType="application/vnd.openxmlformats-officedocument.presentationml.slideLayout+xml"/>
  <Override PartName="/ppt/theme/theme19.xml" ContentType="application/vnd.openxmlformats-officedocument.theme+xml"/>
  <Override PartName="/ppt/slideLayouts/slideLayout11.xml" ContentType="application/vnd.openxmlformats-officedocument.presentationml.slideLayout+xml"/>
  <Override PartName="/ppt/theme/theme20.xml" ContentType="application/vnd.openxmlformats-officedocument.theme+xml"/>
  <Override PartName="/ppt/slideLayouts/slideLayout12.xml" ContentType="application/vnd.openxmlformats-officedocument.presentationml.slideLayout+xml"/>
  <Override PartName="/ppt/theme/theme21.xml" ContentType="application/vnd.openxmlformats-officedocument.theme+xml"/>
  <Override PartName="/ppt/slideLayouts/slideLayout13.xml" ContentType="application/vnd.openxmlformats-officedocument.presentationml.slideLayout+xml"/>
  <Override PartName="/ppt/theme/theme22.xml" ContentType="application/vnd.openxmlformats-officedocument.theme+xml"/>
  <Override PartName="/ppt/slideLayouts/slideLayout14.xml" ContentType="application/vnd.openxmlformats-officedocument.presentationml.slideLayout+xml"/>
  <Override PartName="/ppt/theme/theme23.xml" ContentType="application/vnd.openxmlformats-officedocument.theme+xml"/>
  <Override PartName="/ppt/slideLayouts/slideLayout15.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675" r:id="rId2"/>
    <p:sldMasterId id="2147483677" r:id="rId3"/>
    <p:sldMasterId id="2147483679" r:id="rId4"/>
    <p:sldMasterId id="2147483681" r:id="rId5"/>
    <p:sldMasterId id="2147483683" r:id="rId6"/>
    <p:sldMasterId id="2147483685" r:id="rId7"/>
    <p:sldMasterId id="2147483687" r:id="rId8"/>
    <p:sldMasterId id="2147483689" r:id="rId9"/>
    <p:sldMasterId id="2147483691" r:id="rId10"/>
    <p:sldMasterId id="2147483693" r:id="rId11"/>
    <p:sldMasterId id="2147483695" r:id="rId12"/>
    <p:sldMasterId id="2147483697" r:id="rId13"/>
    <p:sldMasterId id="2147483699" r:id="rId14"/>
    <p:sldMasterId id="2147483701" r:id="rId15"/>
    <p:sldMasterId id="2147483709" r:id="rId16"/>
    <p:sldMasterId id="2147483713" r:id="rId17"/>
    <p:sldMasterId id="2147483719" r:id="rId18"/>
    <p:sldMasterId id="2147483728" r:id="rId19"/>
    <p:sldMasterId id="2147483744" r:id="rId20"/>
    <p:sldMasterId id="2147483746" r:id="rId21"/>
    <p:sldMasterId id="2147483748" r:id="rId22"/>
    <p:sldMasterId id="2147483750" r:id="rId23"/>
    <p:sldMasterId id="2147483752" r:id="rId24"/>
  </p:sldMasterIdLst>
  <p:notesMasterIdLst>
    <p:notesMasterId r:id="rId46"/>
  </p:notesMasterIdLst>
  <p:handoutMasterIdLst>
    <p:handoutMasterId r:id="rId47"/>
  </p:handoutMasterIdLst>
  <p:sldIdLst>
    <p:sldId id="431" r:id="rId25"/>
    <p:sldId id="343" r:id="rId26"/>
    <p:sldId id="430" r:id="rId27"/>
    <p:sldId id="433" r:id="rId28"/>
    <p:sldId id="434" r:id="rId29"/>
    <p:sldId id="435" r:id="rId30"/>
    <p:sldId id="416" r:id="rId31"/>
    <p:sldId id="380" r:id="rId32"/>
    <p:sldId id="362" r:id="rId33"/>
    <p:sldId id="377" r:id="rId34"/>
    <p:sldId id="437" r:id="rId35"/>
    <p:sldId id="444" r:id="rId36"/>
    <p:sldId id="426" r:id="rId37"/>
    <p:sldId id="438" r:id="rId38"/>
    <p:sldId id="387" r:id="rId39"/>
    <p:sldId id="445" r:id="rId40"/>
    <p:sldId id="439" r:id="rId41"/>
    <p:sldId id="443" r:id="rId42"/>
    <p:sldId id="436" r:id="rId43"/>
    <p:sldId id="440" r:id="rId44"/>
    <p:sldId id="356" r:id="rId45"/>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E700"/>
    <a:srgbClr val="67CD00"/>
    <a:srgbClr val="D6F9FF"/>
    <a:srgbClr val="3B87F1"/>
    <a:srgbClr val="2D75ED"/>
    <a:srgbClr val="58ED1D"/>
    <a:srgbClr val="6CC228"/>
    <a:srgbClr val="981E32"/>
    <a:srgbClr val="FFFFFF"/>
    <a:srgbClr val="C75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autoAdjust="0"/>
    <p:restoredTop sz="90000" autoAdjust="0"/>
  </p:normalViewPr>
  <p:slideViewPr>
    <p:cSldViewPr snapToObjects="1" showGuides="1">
      <p:cViewPr varScale="1">
        <p:scale>
          <a:sx n="104" d="100"/>
          <a:sy n="104" d="100"/>
        </p:scale>
        <p:origin x="-360" y="-96"/>
      </p:cViewPr>
      <p:guideLst>
        <p:guide orient="horz" pos="326"/>
        <p:guide orient="horz" pos="1294"/>
        <p:guide orient="horz" pos="3745"/>
        <p:guide orient="horz" pos="3980"/>
        <p:guide orient="horz" pos="1052"/>
        <p:guide orient="horz" pos="1741"/>
        <p:guide orient="horz" pos="4183"/>
        <p:guide orient="horz" pos="566"/>
        <p:guide orient="horz" pos="2808"/>
        <p:guide pos="2880"/>
        <p:guide pos="363"/>
        <p:guide pos="5396"/>
        <p:guide pos="282"/>
        <p:guide pos="3784"/>
        <p:guide pos="3736"/>
        <p:guide pos="2179"/>
        <p:guide pos="5464"/>
        <p:guide pos="3867"/>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2394"/>
    </p:cViewPr>
  </p:sorterViewPr>
  <p:notesViewPr>
    <p:cSldViewPr snapToObjects="1" showGuides="1">
      <p:cViewPr varScale="1">
        <p:scale>
          <a:sx n="85" d="100"/>
          <a:sy n="85" d="100"/>
        </p:scale>
        <p:origin x="-31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16.xml"/><Relationship Id="rId41" Type="http://schemas.openxmlformats.org/officeDocument/2006/relationships/slide" Target="slides/slide17.xml"/><Relationship Id="rId42" Type="http://schemas.openxmlformats.org/officeDocument/2006/relationships/slide" Target="slides/slide18.xml"/><Relationship Id="rId43" Type="http://schemas.openxmlformats.org/officeDocument/2006/relationships/slide" Target="slides/slide19.xml"/><Relationship Id="rId44" Type="http://schemas.openxmlformats.org/officeDocument/2006/relationships/slide" Target="slides/slide20.xml"/><Relationship Id="rId45" Type="http://schemas.openxmlformats.org/officeDocument/2006/relationships/slide" Target="slides/slide21.xml"/><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6.xml"/><Relationship Id="rId31" Type="http://schemas.openxmlformats.org/officeDocument/2006/relationships/slide" Target="slides/slide7.xml"/><Relationship Id="rId32" Type="http://schemas.openxmlformats.org/officeDocument/2006/relationships/slide" Target="slides/slide8.xml"/><Relationship Id="rId33" Type="http://schemas.openxmlformats.org/officeDocument/2006/relationships/slide" Target="slides/slide9.xml"/><Relationship Id="rId34" Type="http://schemas.openxmlformats.org/officeDocument/2006/relationships/slide" Target="slides/slide10.xml"/><Relationship Id="rId35" Type="http://schemas.openxmlformats.org/officeDocument/2006/relationships/slide" Target="slides/slide11.xml"/><Relationship Id="rId36" Type="http://schemas.openxmlformats.org/officeDocument/2006/relationships/slide" Target="slides/slide12.xml"/><Relationship Id="rId37" Type="http://schemas.openxmlformats.org/officeDocument/2006/relationships/slide" Target="slides/slide13.xml"/><Relationship Id="rId38" Type="http://schemas.openxmlformats.org/officeDocument/2006/relationships/slide" Target="slides/slide14.xml"/><Relationship Id="rId39" Type="http://schemas.openxmlformats.org/officeDocument/2006/relationships/slide" Target="slides/slide1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 Target="slides/slide1.xml"/><Relationship Id="rId26" Type="http://schemas.openxmlformats.org/officeDocument/2006/relationships/slide" Target="slides/slide2.xml"/><Relationship Id="rId27" Type="http://schemas.openxmlformats.org/officeDocument/2006/relationships/slide" Target="slides/slide3.xml"/><Relationship Id="rId28" Type="http://schemas.openxmlformats.org/officeDocument/2006/relationships/slide" Target="slides/slide4.xml"/><Relationship Id="rId29" Type="http://schemas.openxmlformats.org/officeDocument/2006/relationships/slide" Target="slides/slide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EBF33E-D9A7-42CC-B598-9AD8356CBB5A}" type="datetimeFigureOut">
              <a:rPr lang="en-US" smtClean="0"/>
              <a:pPr/>
              <a:t>9/18/15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1219849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9/18/15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54A6E568-5C80-4B35-B0C4-8D766D67ACFF}" type="slidenum">
              <a:rPr lang="en-US" altLang="en-US">
                <a:solidFill>
                  <a:srgbClr val="000000"/>
                </a:solidFill>
                <a:latin typeface="Calibri" pitchFamily="34" charset="0"/>
              </a:rPr>
              <a:pPr fontAlgn="base">
                <a:spcBef>
                  <a:spcPct val="0"/>
                </a:spcBef>
                <a:spcAft>
                  <a:spcPct val="0"/>
                </a:spcAft>
              </a:pPr>
              <a:t>1</a:t>
            </a:fld>
            <a:endParaRPr lang="en-US" altLang="en-US">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59AE78-CDC9-46F7-AF3D-9E7C2245956A}" type="slidenum">
              <a:rPr lang="en-US">
                <a:solidFill>
                  <a:prstClr val="black"/>
                </a:solidFill>
              </a:rPr>
              <a:pPr fontAlgn="base">
                <a:spcBef>
                  <a:spcPct val="0"/>
                </a:spcBef>
                <a:spcAft>
                  <a:spcPct val="0"/>
                </a:spcAft>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Notes:</a:t>
            </a:r>
            <a:r>
              <a:rPr lang="en-US" sz="1000" dirty="0" smtClean="0"/>
              <a:t> </a:t>
            </a:r>
            <a:r>
              <a:rPr lang="en-US" dirty="0" smtClean="0"/>
              <a:t>Single-unit-cell</a:t>
            </a:r>
            <a:r>
              <a:rPr lang="en-US" baseline="0" dirty="0" smtClean="0"/>
              <a:t> iron </a:t>
            </a:r>
            <a:r>
              <a:rPr lang="en-US" baseline="0" dirty="0" err="1" smtClean="0"/>
              <a:t>selenide</a:t>
            </a:r>
            <a:r>
              <a:rPr lang="en-US" baseline="0" dirty="0" smtClean="0"/>
              <a:t> grown on SrTiO</a:t>
            </a:r>
            <a:r>
              <a:rPr lang="en-US" baseline="-25000" dirty="0" smtClean="0"/>
              <a:t>3</a:t>
            </a:r>
            <a:r>
              <a:rPr lang="en-US" baseline="0" dirty="0" smtClean="0"/>
              <a:t> (1UC </a:t>
            </a:r>
            <a:r>
              <a:rPr lang="en-US" baseline="0" dirty="0" err="1" smtClean="0"/>
              <a:t>FeSe</a:t>
            </a:r>
            <a:r>
              <a:rPr lang="en-US" baseline="0" dirty="0" smtClean="0"/>
              <a:t>/STO) has recently demonstrated signatures of superconductivity close to the boiling point of liquid nitrogen, a record for iron-based superconductors. This is also a dramatic enhancement of the T</a:t>
            </a:r>
            <a:r>
              <a:rPr lang="en-US" baseline="-25000" dirty="0" smtClean="0"/>
              <a:t>c</a:t>
            </a:r>
            <a:r>
              <a:rPr lang="en-US" baseline="0" dirty="0" smtClean="0"/>
              <a:t> measured for bulk </a:t>
            </a:r>
            <a:r>
              <a:rPr lang="en-US" baseline="0" dirty="0" err="1" smtClean="0"/>
              <a:t>FeSe</a:t>
            </a:r>
            <a:r>
              <a:rPr lang="en-US" baseline="0" dirty="0" smtClean="0"/>
              <a:t>. Understanding the causes for enhancement would lead to ways of engineering higher T</a:t>
            </a:r>
            <a:r>
              <a:rPr lang="en-US" baseline="-25000" dirty="0" smtClean="0"/>
              <a:t>c</a:t>
            </a:r>
            <a:r>
              <a:rPr lang="en-US" baseline="0" dirty="0" smtClean="0"/>
              <a:t>’s and possibly help explain how high-T</a:t>
            </a:r>
            <a:r>
              <a:rPr lang="en-US" baseline="-25000" dirty="0" smtClean="0"/>
              <a:t>c</a:t>
            </a:r>
            <a:r>
              <a:rPr lang="en-US" baseline="0" dirty="0" smtClean="0"/>
              <a:t> emerges in systems such as the </a:t>
            </a:r>
            <a:r>
              <a:rPr lang="en-US" baseline="0" dirty="0" err="1" smtClean="0"/>
              <a:t>cuprates</a:t>
            </a:r>
            <a:r>
              <a:rPr lang="en-US" baseline="0" dirty="0" smtClean="0"/>
              <a:t>. SIMES scientists have used angle resolved photoemission spectroscopy (ARPES) to study</a:t>
            </a:r>
            <a:r>
              <a:rPr lang="en-US" i="1" baseline="0" dirty="0" smtClean="0"/>
              <a:t> in-situ </a:t>
            </a:r>
            <a:r>
              <a:rPr lang="en-US" i="0" baseline="0" dirty="0" smtClean="0"/>
              <a:t>the</a:t>
            </a:r>
            <a:r>
              <a:rPr lang="en-US" baseline="0" dirty="0" smtClean="0"/>
              <a:t> 1UC </a:t>
            </a:r>
            <a:r>
              <a:rPr lang="en-US" baseline="0" dirty="0" err="1" smtClean="0"/>
              <a:t>FeSe</a:t>
            </a:r>
            <a:r>
              <a:rPr lang="en-US" baseline="0" dirty="0" smtClean="0"/>
              <a:t>/STO system. So-called </a:t>
            </a:r>
            <a:r>
              <a:rPr lang="en-US" baseline="0" dirty="0" err="1" smtClean="0"/>
              <a:t>shakeoff</a:t>
            </a:r>
            <a:r>
              <a:rPr lang="en-US" baseline="0" dirty="0" smtClean="0"/>
              <a:t> bands (see figure) are observed, which manifest as replicas of the original band structure shifted downwards in energy. These </a:t>
            </a:r>
            <a:r>
              <a:rPr lang="en-US" baseline="0" dirty="0" err="1" smtClean="0"/>
              <a:t>shakeoff</a:t>
            </a:r>
            <a:r>
              <a:rPr lang="en-US" baseline="0" dirty="0" smtClean="0"/>
              <a:t> bands represent electrons coupling to a boson of energy equal to the magnitude of the shift; in this case the bosons are phonons in STO. The sharpness of the replica bands indicates the coupling type is low-momentum transfer, which is beneficial for superconductivity in many cases. By extracting the relative intensities of the </a:t>
            </a:r>
            <a:r>
              <a:rPr lang="en-US" baseline="0" dirty="0" err="1" smtClean="0"/>
              <a:t>shakeoff</a:t>
            </a:r>
            <a:r>
              <a:rPr lang="en-US" baseline="0" dirty="0" smtClean="0"/>
              <a:t> bands the researchers were able to extract the magnitude of the electron phonon coupling and estimate the enhancement of T</a:t>
            </a:r>
            <a:r>
              <a:rPr lang="en-US" baseline="-25000" dirty="0" smtClean="0"/>
              <a:t>c</a:t>
            </a:r>
            <a:r>
              <a:rPr lang="en-US" baseline="0" dirty="0" smtClean="0"/>
              <a:t>. The enhancement obtained agrees qualitatively with materials which</a:t>
            </a:r>
            <a:r>
              <a:rPr lang="en-US" dirty="0" smtClean="0"/>
              <a:t> </a:t>
            </a:r>
            <a:r>
              <a:rPr lang="en-US" baseline="0" dirty="0" smtClean="0"/>
              <a:t>have similar band structures in bulk but do not have the additional phonon coupling due to STO. </a:t>
            </a:r>
          </a:p>
          <a:p>
            <a:r>
              <a:rPr lang="en-US" sz="1200" kern="1200" dirty="0" smtClean="0">
                <a:solidFill>
                  <a:schemeClr val="tx1"/>
                </a:solidFill>
                <a:effectLst/>
                <a:latin typeface="+mn-lt"/>
                <a:ea typeface="+mn-ea"/>
                <a:cs typeface="+mn-cs"/>
              </a:rPr>
              <a:t> </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Reference: </a:t>
            </a:r>
            <a:r>
              <a:rPr lang="en-US" sz="1000" dirty="0" smtClean="0"/>
              <a:t>J. J. Lee, F. T. Schmitt</a:t>
            </a:r>
            <a:r>
              <a:rPr lang="en-US" sz="1000" i="1" dirty="0" smtClean="0"/>
              <a:t>,  </a:t>
            </a:r>
            <a:r>
              <a:rPr lang="en-US" sz="1000" dirty="0" smtClean="0"/>
              <a:t>R. G. Moore,</a:t>
            </a:r>
            <a:r>
              <a:rPr lang="en-US" sz="1000" i="1" dirty="0" smtClean="0"/>
              <a:t> </a:t>
            </a:r>
            <a:r>
              <a:rPr lang="en-US" sz="1000" dirty="0" smtClean="0"/>
              <a:t>S. Johnston, Y.-T. Cui, W. Li, M. Yi, Z. K. Liu, M. Hashimoto, Y. Zhang, D. H. Lu, T. P. </a:t>
            </a:r>
            <a:r>
              <a:rPr lang="en-US" sz="1000" dirty="0" err="1" smtClean="0"/>
              <a:t>Devereaux</a:t>
            </a:r>
            <a:r>
              <a:rPr lang="en-US" sz="1000" dirty="0" smtClean="0"/>
              <a:t>, D. -H. Lee, Z.-X. Shen, </a:t>
            </a:r>
            <a:r>
              <a:rPr lang="en-US" sz="1000" baseline="30000" dirty="0" smtClean="0"/>
              <a:t> </a:t>
            </a:r>
            <a:r>
              <a:rPr lang="en-US" sz="1000" b="1" baseline="30000" dirty="0" smtClean="0"/>
              <a:t>“</a:t>
            </a:r>
            <a:r>
              <a:rPr lang="en-GB" sz="1000" b="0" kern="1200" dirty="0" smtClean="0">
                <a:solidFill>
                  <a:schemeClr val="tx1"/>
                </a:solidFill>
                <a:effectLst/>
                <a:latin typeface="+mn-lt"/>
                <a:ea typeface="+mn-ea"/>
                <a:cs typeface="+mn-cs"/>
              </a:rPr>
              <a:t>Interfacial mode coupling as the origin of the enhancement of </a:t>
            </a:r>
            <a:r>
              <a:rPr lang="en-GB" sz="1000" b="0" i="1" kern="1200" dirty="0" smtClean="0">
                <a:solidFill>
                  <a:schemeClr val="tx1"/>
                </a:solidFill>
                <a:effectLst/>
                <a:latin typeface="+mn-lt"/>
                <a:ea typeface="+mn-ea"/>
                <a:cs typeface="+mn-cs"/>
              </a:rPr>
              <a:t>T</a:t>
            </a:r>
            <a:r>
              <a:rPr lang="en-GB" sz="1000" b="0" kern="1200" baseline="-25000" dirty="0" smtClean="0">
                <a:solidFill>
                  <a:schemeClr val="tx1"/>
                </a:solidFill>
                <a:effectLst/>
                <a:latin typeface="+mn-lt"/>
                <a:ea typeface="+mn-ea"/>
                <a:cs typeface="+mn-cs"/>
              </a:rPr>
              <a:t>c</a:t>
            </a:r>
            <a:r>
              <a:rPr lang="en-GB" sz="1000" b="0" kern="1200" dirty="0" smtClean="0">
                <a:solidFill>
                  <a:schemeClr val="tx1"/>
                </a:solidFill>
                <a:effectLst/>
                <a:latin typeface="+mn-lt"/>
                <a:ea typeface="+mn-ea"/>
                <a:cs typeface="+mn-cs"/>
              </a:rPr>
              <a:t> in </a:t>
            </a:r>
            <a:r>
              <a:rPr lang="en-GB" sz="1000" b="0" kern="1200" dirty="0" err="1" smtClean="0">
                <a:solidFill>
                  <a:schemeClr val="tx1"/>
                </a:solidFill>
                <a:effectLst/>
                <a:latin typeface="+mn-lt"/>
                <a:ea typeface="+mn-ea"/>
                <a:cs typeface="+mn-cs"/>
              </a:rPr>
              <a:t>FeSe</a:t>
            </a:r>
            <a:r>
              <a:rPr lang="en-GB" sz="1000" b="0" kern="1200" dirty="0" smtClean="0">
                <a:solidFill>
                  <a:schemeClr val="tx1"/>
                </a:solidFill>
                <a:effectLst/>
                <a:latin typeface="+mn-lt"/>
                <a:ea typeface="+mn-ea"/>
                <a:cs typeface="+mn-cs"/>
              </a:rPr>
              <a:t> films on SrTiO</a:t>
            </a:r>
            <a:r>
              <a:rPr lang="en-GB" sz="1000" b="0" kern="1200" baseline="-25000" dirty="0" smtClean="0">
                <a:solidFill>
                  <a:schemeClr val="tx1"/>
                </a:solidFill>
                <a:effectLst/>
                <a:latin typeface="+mn-lt"/>
                <a:ea typeface="+mn-ea"/>
                <a:cs typeface="+mn-cs"/>
              </a:rPr>
              <a:t>3</a:t>
            </a:r>
            <a:r>
              <a:rPr lang="en-US" sz="1000" b="0" i="0" u="none" strike="noStrike" kern="1200" baseline="0" dirty="0" smtClean="0">
                <a:solidFill>
                  <a:schemeClr val="tx1"/>
                </a:solidFill>
                <a:latin typeface="+mn-lt"/>
                <a:ea typeface="+mn-ea"/>
                <a:cs typeface="+mn-cs"/>
              </a:rPr>
              <a:t>”, </a:t>
            </a:r>
            <a:r>
              <a:rPr lang="en-US" sz="1000" b="0" i="1" u="none" strike="noStrike" kern="1200" baseline="0" dirty="0" smtClean="0">
                <a:solidFill>
                  <a:schemeClr val="tx1"/>
                </a:solidFill>
                <a:latin typeface="+mn-lt"/>
                <a:ea typeface="+mn-ea"/>
                <a:cs typeface="+mn-cs"/>
              </a:rPr>
              <a:t>Nature</a:t>
            </a:r>
            <a:r>
              <a:rPr lang="en-US" sz="1000" b="0" i="0" u="none" strike="noStrike" kern="1200" baseline="0" dirty="0" smtClean="0">
                <a:solidFill>
                  <a:schemeClr val="tx1"/>
                </a:solidFill>
                <a:latin typeface="+mn-lt"/>
                <a:ea typeface="+mn-ea"/>
                <a:cs typeface="+mn-cs"/>
              </a:rPr>
              <a:t> 515, 245 (2014); doi:</a:t>
            </a:r>
            <a:r>
              <a:rPr lang="en-US" sz="1000" b="0" i="0" kern="1200" dirty="0" smtClean="0">
                <a:solidFill>
                  <a:schemeClr val="tx1"/>
                </a:solidFill>
                <a:effectLst/>
                <a:latin typeface="+mn-lt"/>
                <a:ea typeface="+mn-ea"/>
                <a:cs typeface="+mn-cs"/>
              </a:rPr>
              <a:t>10.1038/nature13894.</a:t>
            </a:r>
            <a:endParaRPr lang="en-US" sz="1000" b="1"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effectLst/>
              <a:latin typeface="+mn-lt"/>
              <a:ea typeface="+mn-ea"/>
              <a:cs typeface="+mn-cs"/>
            </a:endParaRPr>
          </a:p>
          <a:p>
            <a:r>
              <a:rPr lang="en-US" sz="1000" b="1" kern="1200" baseline="0" dirty="0" smtClean="0">
                <a:solidFill>
                  <a:schemeClr val="tx1"/>
                </a:solidFill>
                <a:effectLst/>
                <a:latin typeface="+mn-lt"/>
                <a:ea typeface="+mn-ea"/>
                <a:cs typeface="+mn-cs"/>
              </a:rPr>
              <a:t>Funding:</a:t>
            </a:r>
            <a:r>
              <a:rPr lang="en-US" sz="1000" b="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This work was supported by the US Department of Energy, Office of Science, Basic Energy Sciences, Materials Sciences and Engineering Division. D.-H.L. is supported by the Department of Energy, Office of Basic Energy Sciences, Division of Materials Science, under the Quantum Material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DE-AC02-05CH11231. Measurements were performed at the Stanford Synchrotron Radiation </a:t>
            </a:r>
            <a:r>
              <a:rPr lang="en-US" sz="1200" b="0" i="0" u="none" strike="noStrike" kern="1200" baseline="0" dirty="0" err="1" smtClean="0">
                <a:solidFill>
                  <a:schemeClr val="tx1"/>
                </a:solidFill>
                <a:latin typeface="+mn-lt"/>
                <a:ea typeface="+mn-ea"/>
                <a:cs typeface="+mn-cs"/>
              </a:rPr>
              <a:t>Lightsource</a:t>
            </a:r>
            <a:r>
              <a:rPr lang="en-US" sz="1200" b="0" i="0" u="none" strike="noStrike" kern="1200" baseline="0" dirty="0" smtClean="0">
                <a:solidFill>
                  <a:schemeClr val="tx1"/>
                </a:solidFill>
                <a:latin typeface="+mn-lt"/>
                <a:ea typeface="+mn-ea"/>
                <a:cs typeface="+mn-cs"/>
              </a:rPr>
              <a:t>, a national user facility operated by Stanford University on behalf of the US Department of Energy, Office of Basic Energy Sciences </a:t>
            </a:r>
            <a:r>
              <a:rPr lang="en-US" sz="1200" b="0" i="0" kern="1200" dirty="0" smtClean="0">
                <a:solidFill>
                  <a:schemeClr val="tx1"/>
                </a:solidFill>
                <a:latin typeface="+mn-lt"/>
                <a:ea typeface="+mn-ea"/>
                <a:cs typeface="+mn-cs"/>
              </a:rPr>
              <a:t>(</a:t>
            </a:r>
            <a:r>
              <a:rPr lang="en-US" sz="1200" kern="1200" dirty="0" smtClean="0">
                <a:solidFill>
                  <a:schemeClr val="tx1"/>
                </a:solidFill>
                <a:effectLst/>
                <a:latin typeface="+mn-lt"/>
                <a:ea typeface="+mn-ea"/>
                <a:cs typeface="+mn-cs"/>
              </a:rPr>
              <a:t>DE-AC02-76SF00515)</a:t>
            </a:r>
            <a:r>
              <a:rPr lang="en-US" sz="1200" b="0" i="0" kern="1200" dirty="0" smtClean="0">
                <a:solidFill>
                  <a:schemeClr val="tx1"/>
                </a:solidFill>
                <a:latin typeface="+mn-lt"/>
                <a:ea typeface="+mn-ea"/>
                <a:cs typeface="+mn-cs"/>
              </a:rPr>
              <a:t>.</a:t>
            </a:r>
            <a:endParaRPr lang="en-US" sz="1000" b="0" dirty="0" smtClean="0">
              <a:solidFill>
                <a:srgbClr val="106636"/>
              </a:solidFill>
            </a:endParaRPr>
          </a:p>
        </p:txBody>
      </p:sp>
      <p:sp>
        <p:nvSpPr>
          <p:cNvPr id="4" name="Slide Number Placeholder 3"/>
          <p:cNvSpPr>
            <a:spLocks noGrp="1"/>
          </p:cNvSpPr>
          <p:nvPr>
            <p:ph type="sldNum" sz="quarter" idx="10"/>
          </p:nvPr>
        </p:nvSpPr>
        <p:spPr/>
        <p:txBody>
          <a:bodyPr/>
          <a:lstStyle/>
          <a:p>
            <a:fld id="{762C25F5-7770-4C1A-9632-14B94207DDB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49893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59AE78-CDC9-46F7-AF3D-9E7C2245956A}" type="slidenum">
              <a:rPr lang="en-US">
                <a:solidFill>
                  <a:prstClr val="black"/>
                </a:solidFill>
              </a:rPr>
              <a:pPr fontAlgn="base">
                <a:spcBef>
                  <a:spcPct val="0"/>
                </a:spcBef>
                <a:spcAft>
                  <a:spcPct val="0"/>
                </a:spcAft>
              </a:pPr>
              <a:t>13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Organic semiconductors – molecules that absorb visible light and conduct electricity when charged – form the backbone of a number of promising new technologies, including displays, transistors and photovoltaic cells. The tunable molecular nature of these materials leads to inexpensive, light-weight and highly-tunable optoelectronic devices. In organic photovoltaic cells, electrons in light-absorbing molecules get excited under solar illumination. These excited electrons must then transfer from donor molecules (typically a polymer or small molecule) to a nearby acceptor molecule (a fullerene derivative). It is this electron transfer step that ultimately leads to current flow. This raises a question: how should donors and acceptors be arranged in space with respect to each other to maximize the rate of electron transfer and thus </a:t>
            </a:r>
            <a:r>
              <a:rPr lang="en-US"/>
              <a:t>photocurrent?</a:t>
            </a:r>
          </a:p>
          <a:p>
            <a:r>
              <a:rPr lang="en-US"/>
              <a:t>We </a:t>
            </a:r>
            <a:r>
              <a:rPr lang="en-US" dirty="0"/>
              <a:t>set out to answer this question using a model interface between a Cu </a:t>
            </a:r>
            <a:r>
              <a:rPr lang="en-US" dirty="0" err="1"/>
              <a:t>phthalocyanine</a:t>
            </a:r>
            <a:r>
              <a:rPr lang="en-US" dirty="0"/>
              <a:t> (</a:t>
            </a:r>
            <a:r>
              <a:rPr lang="en-US" dirty="0" err="1"/>
              <a:t>CuPc</a:t>
            </a:r>
            <a:r>
              <a:rPr lang="en-US" dirty="0"/>
              <a:t>) donor and a C</a:t>
            </a:r>
            <a:r>
              <a:rPr lang="en-US" baseline="-25000" dirty="0"/>
              <a:t>60</a:t>
            </a:r>
            <a:r>
              <a:rPr lang="en-US" dirty="0"/>
              <a:t> fullerene acceptor. Because C</a:t>
            </a:r>
            <a:r>
              <a:rPr lang="en-US" baseline="-25000" dirty="0"/>
              <a:t>60 </a:t>
            </a:r>
            <a:r>
              <a:rPr lang="en-US" dirty="0"/>
              <a:t>is a spherical molecule and </a:t>
            </a:r>
            <a:r>
              <a:rPr lang="en-US" dirty="0" err="1"/>
              <a:t>CuPc</a:t>
            </a:r>
            <a:r>
              <a:rPr lang="en-US" dirty="0"/>
              <a:t> resembles a flat pancake, varying the relative orientation of the </a:t>
            </a:r>
            <a:r>
              <a:rPr lang="en-US" dirty="0" err="1"/>
              <a:t>CuPc</a:t>
            </a:r>
            <a:r>
              <a:rPr lang="en-US" dirty="0"/>
              <a:t> allowed us to measure the electron transfer rate at different molecular arrangements. Since electron transfer is extremely fast at such interfaces (~10-100 fs), we used X-ray photons, which are able to follow this process faster than the time it takes for a typical chemical bond to vibrate. Using this approach, we found that electron transfer was sensitive to precisely how the donor and acceptor molecules were positioned with respect to each other. When the molecules were oriented face-on, i.e. when the sphere was placed on top of the stack of pancakes, the excited electron jumped significantly faster than if the sphere and pancake were oriented side-on (the side of the pancake stack). The fact that the quantum mechanical probability for the </a:t>
            </a:r>
            <a:r>
              <a:rPr lang="en-US" dirty="0" err="1"/>
              <a:t>photoexcited</a:t>
            </a:r>
            <a:r>
              <a:rPr lang="en-US" dirty="0"/>
              <a:t> electron to jump from the donor to the acceptor is larger in the face-on than side-on orientation is due to a larger interface surface area in the sphere-on-pancake arrangement. This finding implies that to optimize the current in organic solar cells, the relative orientation between the donor and the acceptor must be carefully controlled.   </a:t>
            </a:r>
          </a:p>
          <a:p>
            <a:r>
              <a:rPr lang="en-US" dirty="0"/>
              <a:t> </a:t>
            </a:r>
          </a:p>
          <a:p>
            <a:pPr defTabSz="897301">
              <a:defRPr/>
            </a:pPr>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8555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Notes:</a:t>
            </a:r>
            <a:endParaRPr lang="en-US" dirty="0"/>
          </a:p>
          <a:p>
            <a:r>
              <a:rPr lang="en-US" dirty="0"/>
              <a:t>In order to successfully replace fossil fuels with cleaner, renewable energy sources, the rechargeable battery for electric vehicles needs dramatic improvements. One improvement is to find a high capacity anode material that is robust under cycling. Alloying anodes such as silicon and germanium are excellent candidates due to their high capacity. However, during cycling these materials are known to undergo dramatic volume changes which are believed to be responsible for their rapid failure after a few cycles. One possible failure mechanism is the fracturing of particles, which render fragments electronically isolated.</a:t>
            </a:r>
          </a:p>
          <a:p>
            <a:r>
              <a:rPr lang="en-US" dirty="0"/>
              <a:t> </a:t>
            </a:r>
          </a:p>
          <a:p>
            <a:r>
              <a:rPr lang="en-US" dirty="0"/>
              <a:t>Using 2D transmission X-ray microscopy (TXM) during battery operation, we have observed significant size dependencies in the cycling behavior of </a:t>
            </a:r>
            <a:r>
              <a:rPr lang="en-US" dirty="0" err="1"/>
              <a:t>Ge</a:t>
            </a:r>
            <a:r>
              <a:rPr lang="en-US" dirty="0"/>
              <a:t> particles. During the first cycle, only particles with diameters larger than a few microns show cracks, and smaller particles experience volume expansion and cracking before their larger counterparts. By the second cycle, the small particles lose electrical contact. Using tomographic TXM of </a:t>
            </a:r>
            <a:r>
              <a:rPr lang="en-US" dirty="0" err="1"/>
              <a:t>Ge</a:t>
            </a:r>
            <a:r>
              <a:rPr lang="en-US" dirty="0"/>
              <a:t> particles within an operating battery at key points along the electrochemical cycle, we have visualized the particles in 3D. The density changes correlate to a partial transformation into a Li</a:t>
            </a:r>
            <a:r>
              <a:rPr lang="en-US" baseline="-25000" dirty="0"/>
              <a:t>15</a:t>
            </a:r>
            <a:r>
              <a:rPr lang="en-US" dirty="0"/>
              <a:t>Ge</a:t>
            </a:r>
            <a:r>
              <a:rPr lang="en-US" baseline="-25000" dirty="0"/>
              <a:t>4</a:t>
            </a:r>
            <a:r>
              <a:rPr lang="en-US" dirty="0"/>
              <a:t>-like phase after lithiation and an incomplete delithiation process. There is also the first unambiguous evidence of the fracturing of an anode material into completely isolated pieces.</a:t>
            </a:r>
          </a:p>
          <a:p>
            <a:r>
              <a:rPr lang="en-US" dirty="0"/>
              <a:t> </a:t>
            </a:r>
          </a:p>
          <a:p>
            <a:r>
              <a:rPr lang="en-US" dirty="0"/>
              <a:t>This work represents the first direct demonstration of the physical and electronic disconnection of active electrode materials during cycling, which suggest possible paths to mitigating capacity fade in these high capacity alloying anodes.</a:t>
            </a:r>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F78261-AFBB-4021-84B9-11285DC0FFC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a:t>
            </a:r>
            <a:r>
              <a:rPr lang="en-US" baseline="0" dirty="0" smtClean="0"/>
              <a:t> SLAC contribute to this?</a:t>
            </a:r>
          </a:p>
          <a:p>
            <a:r>
              <a:rPr lang="en-US" baseline="0" dirty="0" smtClean="0"/>
              <a:t>One way is through x-rays</a:t>
            </a:r>
          </a:p>
          <a:p>
            <a:r>
              <a:rPr lang="en-US" baseline="0" dirty="0" smtClean="0"/>
              <a:t>This is just a transition slide—basically use the pictures to talk about how x-rays are used to “see” the structure of materials both at the level of the bone to the level of atoms</a:t>
            </a:r>
          </a:p>
          <a:p>
            <a:r>
              <a:rPr lang="en-US" baseline="0" dirty="0" smtClean="0"/>
              <a:t>Next slides will be examples</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85744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20.xml"/><Relationship Id="rId2"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15.jpeg"/><Relationship Id="rId3"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5.png"/><Relationship Id="rId3"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5.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9150822" cy="1143000"/>
          </a:xfrm>
        </p:spPr>
        <p:txBody>
          <a:bodyPr anchor="b" anchorCtr="0">
            <a:normAutofit/>
          </a:bodyPr>
          <a:lstStyle>
            <a:lvl1pPr algn="ctr">
              <a:defRPr sz="36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15" name="Text Placeholder 14"/>
          <p:cNvSpPr>
            <a:spLocks noGrp="1"/>
          </p:cNvSpPr>
          <p:nvPr>
            <p:ph type="body" sz="quarter" idx="11" hasCustomPrompt="1"/>
          </p:nvPr>
        </p:nvSpPr>
        <p:spPr>
          <a:xfrm>
            <a:off x="557213" y="1269111"/>
            <a:ext cx="8008937" cy="864489"/>
          </a:xfrm>
        </p:spPr>
        <p:txBody>
          <a:bodyPr>
            <a:normAutofit/>
          </a:bodyPr>
          <a:lstStyle>
            <a:lvl1pPr algn="ctr">
              <a:lnSpc>
                <a:spcPct val="100000"/>
              </a:lnSpc>
              <a:defRPr sz="3200" b="0">
                <a:solidFill>
                  <a:schemeClr val="tx1"/>
                </a:solidFill>
                <a:latin typeface="Arial" pitchFamily="34" charset="0"/>
                <a:cs typeface="Arial" pitchFamily="34" charset="0"/>
              </a:defRPr>
            </a:lvl1pPr>
          </a:lstStyle>
          <a:p>
            <a:pPr lvl="0"/>
            <a:r>
              <a:rPr lang="en-CA" dirty="0" smtClean="0"/>
              <a:t>Click to edit Master subtitle style</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4279" t="-21160"/>
          <a:stretch/>
        </p:blipFill>
        <p:spPr>
          <a:xfrm>
            <a:off x="7129999" y="6409944"/>
            <a:ext cx="2020824" cy="448056"/>
          </a:xfrm>
          <a:prstGeom prst="rect">
            <a:avLst/>
          </a:prstGeom>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t="-5282" r="-18304"/>
          <a:stretch/>
        </p:blipFill>
        <p:spPr>
          <a:xfrm>
            <a:off x="0" y="6400800"/>
            <a:ext cx="2011680" cy="457200"/>
          </a:xfrm>
          <a:prstGeom prst="rect">
            <a:avLst/>
          </a:prstGeom>
        </p:spPr>
      </p:pic>
    </p:spTree>
    <p:extLst>
      <p:ext uri="{BB962C8B-B14F-4D97-AF65-F5344CB8AC3E}">
        <p14:creationId xmlns:p14="http://schemas.microsoft.com/office/powerpoint/2010/main" val="109875187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 y="609600"/>
            <a:ext cx="8685251" cy="202691"/>
          </a:xfrm>
          <a:prstGeom prst="rect">
            <a:avLst/>
          </a:prstGeom>
        </p:spPr>
      </p:pic>
      <p:sp>
        <p:nvSpPr>
          <p:cNvPr id="4" name="Title 3"/>
          <p:cNvSpPr>
            <a:spLocks noGrp="1"/>
          </p:cNvSpPr>
          <p:nvPr>
            <p:ph type="title"/>
          </p:nvPr>
        </p:nvSpPr>
        <p:spPr/>
        <p:txBody>
          <a:bodyPr/>
          <a:lstStyle>
            <a:lvl1pPr>
              <a:defRPr>
                <a:solidFill>
                  <a:srgbClr val="A4001D"/>
                </a:solidFill>
              </a:defRPr>
            </a:lvl1pPr>
          </a:lstStyle>
          <a:p>
            <a:r>
              <a:rPr lang="en-US" dirty="0" smtClean="0"/>
              <a:t>Click to edit Master title style</a:t>
            </a:r>
            <a:endParaRPr lang="en-CA" dirty="0"/>
          </a:p>
        </p:txBody>
      </p:sp>
      <p:sp>
        <p:nvSpPr>
          <p:cNvPr id="16" name="Content Placeholder 15"/>
          <p:cNvSpPr>
            <a:spLocks noGrp="1"/>
          </p:cNvSpPr>
          <p:nvPr>
            <p:ph sz="quarter" idx="14"/>
          </p:nvPr>
        </p:nvSpPr>
        <p:spPr>
          <a:xfrm>
            <a:off x="457200" y="1243583"/>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TextBox 1"/>
          <p:cNvSpPr txBox="1"/>
          <p:nvPr userDrawn="1"/>
        </p:nvSpPr>
        <p:spPr>
          <a:xfrm>
            <a:off x="9637895" y="4035784"/>
            <a:ext cx="184391" cy="369166"/>
          </a:xfrm>
          <a:prstGeom prst="rect">
            <a:avLst/>
          </a:prstGeom>
          <a:noFill/>
        </p:spPr>
        <p:txBody>
          <a:bodyPr wrap="none" lIns="91272" tIns="45638" rIns="91272" bIns="45638" rtlCol="0">
            <a:spAutoFit/>
          </a:bodyPr>
          <a:lstStyle/>
          <a:p>
            <a:pPr defTabSz="912763"/>
            <a:endParaRPr lang="en-US" dirty="0">
              <a:solidFill>
                <a:srgbClr val="000000"/>
              </a:solidFill>
            </a:endParaRPr>
          </a:p>
        </p:txBody>
      </p:sp>
      <p:sp>
        <p:nvSpPr>
          <p:cNvPr id="11" name="Slide Number Placeholder 5"/>
          <p:cNvSpPr>
            <a:spLocks noGrp="1"/>
          </p:cNvSpPr>
          <p:nvPr>
            <p:ph type="sldNum" sz="quarter" idx="4"/>
          </p:nvPr>
        </p:nvSpPr>
        <p:spPr>
          <a:xfrm>
            <a:off x="8825068" y="6543678"/>
            <a:ext cx="318932" cy="314326"/>
          </a:xfrm>
          <a:prstGeom prst="rect">
            <a:avLst/>
          </a:prstGeom>
        </p:spPr>
        <p:txBody>
          <a:bodyPr vert="horz" lIns="71871" tIns="57496" rIns="71871" bIns="45638"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0323793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pic>
        <p:nvPicPr>
          <p:cNvPr id="5" name="Picture 2" descr="C:\Users\bronwynb\Desktop\Branding\divider_template_backg#5330.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69113" y="6197600"/>
            <a:ext cx="22748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6140450"/>
            <a:ext cx="19732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57213" y="536575"/>
            <a:ext cx="8008937" cy="2246313"/>
          </a:xfrm>
        </p:spPr>
        <p:txBody>
          <a:bodyPr>
            <a:noAutofit/>
          </a:bodyPr>
          <a:lstStyle>
            <a:lvl1pPr>
              <a:defRPr sz="43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smtClean="0"/>
          </a:p>
        </p:txBody>
      </p:sp>
      <p:sp>
        <p:nvSpPr>
          <p:cNvPr id="15" name="Text Placeholder 14"/>
          <p:cNvSpPr>
            <a:spLocks noGrp="1"/>
          </p:cNvSpPr>
          <p:nvPr>
            <p:ph type="body" sz="quarter" idx="11"/>
          </p:nvPr>
        </p:nvSpPr>
        <p:spPr>
          <a:xfrm>
            <a:off x="557213" y="2755011"/>
            <a:ext cx="8008937" cy="635889"/>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571513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p:nvPr>
        </p:nvSpPr>
        <p:spPr bwMode="auto">
          <a:xfrm>
            <a:off x="353962" y="0"/>
            <a:ext cx="8412480" cy="731520"/>
          </a:xfrm>
          <a:prstGeom prst="rect">
            <a:avLst/>
          </a:prstGeom>
          <a:noFill/>
          <a:ln w="9525">
            <a:noFill/>
            <a:miter lim="800000"/>
            <a:headEnd/>
            <a:tailEnd/>
          </a:ln>
        </p:spPr>
        <p:txBody>
          <a:bodyPr/>
          <a:lstStyle>
            <a:lvl1pPr>
              <a:defRPr sz="2600" b="1">
                <a:solidFill>
                  <a:schemeClr val="accent3"/>
                </a:solidFill>
              </a:defRPr>
            </a:lvl1pPr>
          </a:lstStyle>
          <a:p>
            <a:pPr lvl="0"/>
            <a:r>
              <a:rPr lang="en-US" dirty="0" smtClean="0"/>
              <a:t>Click to edit Master title style</a:t>
            </a:r>
          </a:p>
        </p:txBody>
      </p:sp>
    </p:spTree>
    <p:extLst>
      <p:ext uri="{BB962C8B-B14F-4D97-AF65-F5344CB8AC3E}">
        <p14:creationId xmlns:p14="http://schemas.microsoft.com/office/powerpoint/2010/main" val="4229165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p:nvPr>
        </p:nvSpPr>
        <p:spPr bwMode="auto">
          <a:xfrm>
            <a:off x="353962" y="0"/>
            <a:ext cx="8412480" cy="731520"/>
          </a:xfrm>
          <a:prstGeom prst="rect">
            <a:avLst/>
          </a:prstGeom>
          <a:noFill/>
          <a:ln w="9525">
            <a:noFill/>
            <a:miter lim="800000"/>
            <a:headEnd/>
            <a:tailEnd/>
          </a:ln>
        </p:spPr>
        <p:txBody>
          <a:bodyPr/>
          <a:lstStyle>
            <a:lvl1pPr>
              <a:defRPr sz="2600" b="1">
                <a:solidFill>
                  <a:schemeClr val="accent3"/>
                </a:solidFill>
              </a:defRPr>
            </a:lvl1pPr>
          </a:lstStyle>
          <a:p>
            <a:pPr lvl="0"/>
            <a:r>
              <a:rPr lang="en-US" dirty="0" smtClean="0"/>
              <a:t>Click to edit Master title style</a:t>
            </a:r>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4" name="Rectangle 13"/>
          <p:cNvSpPr/>
          <p:nvPr userDrawn="1"/>
        </p:nvSpPr>
        <p:spPr>
          <a:xfrm>
            <a:off x="0" y="6656155"/>
            <a:ext cx="9153144" cy="24332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solidFill>
                  <a:srgbClr val="000000"/>
                </a:solidFill>
              </a:rPr>
              <a:t>Insert Presentation Title in Slide Master</a:t>
            </a:r>
            <a:endParaRPr lang="en-US" dirty="0">
              <a:solidFill>
                <a:srgbClr val="000000"/>
              </a:solidFill>
            </a:endParaRPr>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3" name="TextBox 12"/>
          <p:cNvSpPr txBox="1"/>
          <p:nvPr userDrawn="1"/>
        </p:nvSpPr>
        <p:spPr>
          <a:xfrm>
            <a:off x="8685272" y="6629400"/>
            <a:ext cx="381000" cy="261610"/>
          </a:xfrm>
          <a:prstGeom prst="rect">
            <a:avLst/>
          </a:prstGeom>
          <a:noFill/>
        </p:spPr>
        <p:txBody>
          <a:bodyPr wrap="square" rtlCol="0">
            <a:spAutoFit/>
          </a:bodyPr>
          <a:lstStyle/>
          <a:p>
            <a:pPr>
              <a:defRPr/>
            </a:pPr>
            <a:fld id="{052F19B7-D418-4022-ADCB-81F2774CAD6C}" type="slidenum">
              <a:rPr lang="en-US" sz="1100">
                <a:solidFill>
                  <a:srgbClr val="FFFFFF"/>
                </a:solidFill>
              </a:rPr>
              <a:pPr>
                <a:defRPr/>
              </a:pPr>
              <a:t>‹#›</a:t>
            </a:fld>
            <a:endParaRPr lang="en-US" sz="1100" dirty="0">
              <a:solidFill>
                <a:srgbClr val="FFFFFF"/>
              </a:solidFill>
            </a:endParaRPr>
          </a:p>
        </p:txBody>
      </p:sp>
      <p:sp>
        <p:nvSpPr>
          <p:cNvPr id="17" name="TextBox 16"/>
          <p:cNvSpPr txBox="1"/>
          <p:nvPr userDrawn="1"/>
        </p:nvSpPr>
        <p:spPr>
          <a:xfrm>
            <a:off x="135466" y="6654801"/>
            <a:ext cx="2775119" cy="230832"/>
          </a:xfrm>
          <a:prstGeom prst="rect">
            <a:avLst/>
          </a:prstGeom>
          <a:noFill/>
        </p:spPr>
        <p:txBody>
          <a:bodyPr wrap="none" rtlCol="0">
            <a:spAutoFit/>
          </a:bodyPr>
          <a:lstStyle/>
          <a:p>
            <a:pPr defTabSz="457200"/>
            <a:r>
              <a:rPr lang="en-US" sz="900" dirty="0">
                <a:solidFill>
                  <a:srgbClr val="D9D9D9"/>
                </a:solidFill>
                <a:cs typeface="Arial"/>
              </a:rPr>
              <a:t>SLAC NATIONAL ACCELERATOR LABORATORY</a:t>
            </a:r>
          </a:p>
        </p:txBody>
      </p:sp>
      <p:sp>
        <p:nvSpPr>
          <p:cNvPr id="8" name="Line 5"/>
          <p:cNvSpPr>
            <a:spLocks noChangeShapeType="1"/>
          </p:cNvSpPr>
          <p:nvPr userDrawn="1"/>
        </p:nvSpPr>
        <p:spPr bwMode="auto">
          <a:xfrm>
            <a:off x="0" y="941219"/>
            <a:ext cx="9144000" cy="0"/>
          </a:xfrm>
          <a:prstGeom prst="line">
            <a:avLst/>
          </a:prstGeom>
          <a:noFill/>
          <a:ln w="28575">
            <a:solidFill>
              <a:schemeClr val="tx1"/>
            </a:solidFill>
            <a:round/>
            <a:headEnd/>
            <a:tailEnd/>
          </a:ln>
        </p:spPr>
        <p:txBody>
          <a:bodyPr wrap="none" anchor="ctr"/>
          <a:lstStyle/>
          <a:p>
            <a:pPr fontAlgn="base">
              <a:spcBef>
                <a:spcPct val="0"/>
              </a:spcBef>
              <a:spcAft>
                <a:spcPct val="0"/>
              </a:spcAft>
              <a:defRPr/>
            </a:pPr>
            <a:endParaRPr lang="en-US" sz="2200" dirty="0">
              <a:solidFill>
                <a:srgbClr val="FFFFFF"/>
              </a:solidFill>
              <a:ea typeface="ＭＳ Ｐゴシック" pitchFamily="-109" charset="-128"/>
            </a:endParaRP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80006" y="236566"/>
            <a:ext cx="1530309" cy="54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68434" y="6196867"/>
            <a:ext cx="2275566" cy="661133"/>
          </a:xfrm>
          <a:prstGeom prst="rect">
            <a:avLst/>
          </a:prstGeom>
        </p:spPr>
      </p:pic>
      <p:sp>
        <p:nvSpPr>
          <p:cNvPr id="20" name="Rectangle 19"/>
          <p:cNvSpPr/>
          <p:nvPr userDrawn="1"/>
        </p:nvSpPr>
        <p:spPr>
          <a:xfrm>
            <a:off x="6729318" y="6172200"/>
            <a:ext cx="2414682" cy="381000"/>
          </a:xfrm>
          <a:prstGeom prst="rect">
            <a:avLst/>
          </a:pr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927812690"/>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59547248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9906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 y="609600"/>
            <a:ext cx="8685251" cy="202691"/>
          </a:xfrm>
          <a:prstGeom prst="rect">
            <a:avLst/>
          </a:prstGeom>
        </p:spPr>
      </p:pic>
      <p:sp>
        <p:nvSpPr>
          <p:cNvPr id="4" name="Title 3"/>
          <p:cNvSpPr>
            <a:spLocks noGrp="1"/>
          </p:cNvSpPr>
          <p:nvPr>
            <p:ph type="title"/>
          </p:nvPr>
        </p:nvSpPr>
        <p:spPr/>
        <p:txBody>
          <a:bodyPr/>
          <a:lstStyle>
            <a:lvl1pPr>
              <a:defRPr>
                <a:solidFill>
                  <a:srgbClr val="A4001D"/>
                </a:solidFill>
              </a:defRPr>
            </a:lvl1pPr>
          </a:lstStyle>
          <a:p>
            <a:r>
              <a:rPr lang="en-US" dirty="0" smtClean="0"/>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TextBox 1"/>
          <p:cNvSpPr txBox="1"/>
          <p:nvPr userDrawn="1"/>
        </p:nvSpPr>
        <p:spPr>
          <a:xfrm>
            <a:off x="9637889" y="4035778"/>
            <a:ext cx="184666" cy="369332"/>
          </a:xfrm>
          <a:prstGeom prst="rect">
            <a:avLst/>
          </a:prstGeom>
          <a:noFill/>
        </p:spPr>
        <p:txBody>
          <a:bodyPr wrap="none" rtlCol="0">
            <a:spAutoFit/>
          </a:bodyPr>
          <a:lstStyle/>
          <a:p>
            <a:endParaRPr lang="en-US" dirty="0"/>
          </a:p>
        </p:txBody>
      </p:sp>
      <p:sp>
        <p:nvSpPr>
          <p:cNvPr id="11" name="Slide Number Placeholder 5"/>
          <p:cNvSpPr>
            <a:spLocks noGrp="1"/>
          </p:cNvSpPr>
          <p:nvPr>
            <p:ph type="sldNum" sz="quarter" idx="4"/>
          </p:nvPr>
        </p:nvSpPr>
        <p:spPr>
          <a:xfrm>
            <a:off x="8825068" y="6543674"/>
            <a:ext cx="318932" cy="314326"/>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350323793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3" name="Slide Number Placeholder 5"/>
          <p:cNvSpPr>
            <a:spLocks noGrp="1"/>
          </p:cNvSpPr>
          <p:nvPr>
            <p:ph type="sldNum" sz="quarter" idx="4"/>
          </p:nvPr>
        </p:nvSpPr>
        <p:spPr>
          <a:xfrm>
            <a:off x="8825068" y="6543674"/>
            <a:ext cx="318932" cy="314326"/>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 y="609600"/>
            <a:ext cx="8685251" cy="202691"/>
          </a:xfrm>
          <a:prstGeom prst="rect">
            <a:avLst/>
          </a:prstGeom>
        </p:spPr>
      </p:pic>
    </p:spTree>
    <p:extLst>
      <p:ext uri="{BB962C8B-B14F-4D97-AF65-F5344CB8AC3E}">
        <p14:creationId xmlns:p14="http://schemas.microsoft.com/office/powerpoint/2010/main" val="350323793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Slide Number Placeholder 5"/>
          <p:cNvSpPr>
            <a:spLocks noGrp="1"/>
          </p:cNvSpPr>
          <p:nvPr>
            <p:ph type="sldNum" sz="quarter" idx="4"/>
          </p:nvPr>
        </p:nvSpPr>
        <p:spPr>
          <a:xfrm>
            <a:off x="8825068" y="6543674"/>
            <a:ext cx="318932" cy="314326"/>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 y="609600"/>
            <a:ext cx="8685251" cy="202691"/>
          </a:xfrm>
          <a:prstGeom prst="rect">
            <a:avLst/>
          </a:prstGeom>
        </p:spPr>
      </p:pic>
    </p:spTree>
    <p:extLst>
      <p:ext uri="{BB962C8B-B14F-4D97-AF65-F5344CB8AC3E}">
        <p14:creationId xmlns:p14="http://schemas.microsoft.com/office/powerpoint/2010/main" val="266964617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Slide Number Placeholder 5"/>
          <p:cNvSpPr>
            <a:spLocks noGrp="1"/>
          </p:cNvSpPr>
          <p:nvPr>
            <p:ph type="sldNum" sz="quarter" idx="4"/>
          </p:nvPr>
        </p:nvSpPr>
        <p:spPr>
          <a:xfrm>
            <a:off x="8825068" y="6543674"/>
            <a:ext cx="318932" cy="314326"/>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 y="609600"/>
            <a:ext cx="8685251" cy="202691"/>
          </a:xfrm>
          <a:prstGeom prst="rect">
            <a:avLst/>
          </a:prstGeom>
        </p:spPr>
      </p:pic>
    </p:spTree>
    <p:extLst>
      <p:ext uri="{BB962C8B-B14F-4D97-AF65-F5344CB8AC3E}">
        <p14:creationId xmlns:p14="http://schemas.microsoft.com/office/powerpoint/2010/main" val="59547248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***INSTRUCTIONS ON HOW TO APPLY IMAGE MASKING TO SLIDE LAYOUT***</a:t>
            </a:r>
            <a:br>
              <a:rPr lang="en-CA" dirty="0" smtClean="0"/>
            </a:br>
            <a:r>
              <a:rPr lang="en-CA" dirty="0" smtClean="0"/>
              <a:t>STEP 1: Click icon to insert image</a:t>
            </a:r>
            <a:br>
              <a:rPr lang="en-CA" dirty="0" smtClean="0"/>
            </a:br>
            <a:r>
              <a:rPr lang="en-CA" dirty="0" smtClean="0"/>
              <a:t>STEP 2: Once image is inserted, right-click image, and choose ‘Send to Back’</a:t>
            </a:r>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 y="609600"/>
            <a:ext cx="8685251" cy="202691"/>
          </a:xfrm>
          <a:prstGeom prst="rect">
            <a:avLst/>
          </a:prstGeom>
        </p:spPr>
      </p:pic>
      <p:sp>
        <p:nvSpPr>
          <p:cNvPr id="4" name="Title 3"/>
          <p:cNvSpPr>
            <a:spLocks noGrp="1"/>
          </p:cNvSpPr>
          <p:nvPr>
            <p:ph type="title"/>
          </p:nvPr>
        </p:nvSpPr>
        <p:spPr/>
        <p:txBody>
          <a:bodyPr/>
          <a:lstStyle>
            <a:lvl1pPr>
              <a:defRPr>
                <a:solidFill>
                  <a:srgbClr val="A4001D"/>
                </a:solidFill>
              </a:defRPr>
            </a:lvl1pPr>
          </a:lstStyle>
          <a:p>
            <a:r>
              <a:rPr lang="en-US" dirty="0" smtClean="0"/>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TextBox 1"/>
          <p:cNvSpPr txBox="1"/>
          <p:nvPr userDrawn="1"/>
        </p:nvSpPr>
        <p:spPr>
          <a:xfrm>
            <a:off x="9637889" y="4035778"/>
            <a:ext cx="184666" cy="369332"/>
          </a:xfrm>
          <a:prstGeom prst="rect">
            <a:avLst/>
          </a:prstGeom>
          <a:noFill/>
        </p:spPr>
        <p:txBody>
          <a:bodyPr wrap="none" rtlCol="0">
            <a:spAutoFit/>
          </a:bodyPr>
          <a:lstStyle/>
          <a:p>
            <a:endParaRPr lang="en-US" dirty="0">
              <a:solidFill>
                <a:srgbClr val="000000"/>
              </a:solidFill>
            </a:endParaRPr>
          </a:p>
        </p:txBody>
      </p:sp>
      <p:sp>
        <p:nvSpPr>
          <p:cNvPr id="11" name="Slide Number Placeholder 5"/>
          <p:cNvSpPr>
            <a:spLocks noGrp="1"/>
          </p:cNvSpPr>
          <p:nvPr>
            <p:ph type="sldNum" sz="quarter" idx="4"/>
          </p:nvPr>
        </p:nvSpPr>
        <p:spPr>
          <a:xfrm>
            <a:off x="8825068" y="6543674"/>
            <a:ext cx="318932" cy="314326"/>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0323793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 y="609600"/>
            <a:ext cx="8685251" cy="202691"/>
          </a:xfrm>
          <a:prstGeom prst="rect">
            <a:avLst/>
          </a:prstGeom>
        </p:spPr>
      </p:pic>
      <p:sp>
        <p:nvSpPr>
          <p:cNvPr id="4" name="Title 3"/>
          <p:cNvSpPr>
            <a:spLocks noGrp="1"/>
          </p:cNvSpPr>
          <p:nvPr>
            <p:ph type="title"/>
          </p:nvPr>
        </p:nvSpPr>
        <p:spPr/>
        <p:txBody>
          <a:bodyPr/>
          <a:lstStyle>
            <a:lvl1pPr>
              <a:defRPr>
                <a:solidFill>
                  <a:srgbClr val="A4001D"/>
                </a:solidFill>
              </a:defRPr>
            </a:lvl1pPr>
          </a:lstStyle>
          <a:p>
            <a:r>
              <a:rPr lang="en-US" dirty="0" smtClean="0"/>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TextBox 1"/>
          <p:cNvSpPr txBox="1"/>
          <p:nvPr userDrawn="1"/>
        </p:nvSpPr>
        <p:spPr>
          <a:xfrm>
            <a:off x="9637889" y="4035778"/>
            <a:ext cx="184666" cy="369332"/>
          </a:xfrm>
          <a:prstGeom prst="rect">
            <a:avLst/>
          </a:prstGeom>
          <a:noFill/>
        </p:spPr>
        <p:txBody>
          <a:bodyPr wrap="none" rtlCol="0">
            <a:spAutoFit/>
          </a:bodyPr>
          <a:lstStyle/>
          <a:p>
            <a:endParaRPr lang="en-US" dirty="0">
              <a:solidFill>
                <a:srgbClr val="000000"/>
              </a:solidFill>
            </a:endParaRPr>
          </a:p>
        </p:txBody>
      </p:sp>
      <p:sp>
        <p:nvSpPr>
          <p:cNvPr id="11" name="Slide Number Placeholder 5"/>
          <p:cNvSpPr>
            <a:spLocks noGrp="1"/>
          </p:cNvSpPr>
          <p:nvPr>
            <p:ph type="sldNum" sz="quarter" idx="4"/>
          </p:nvPr>
        </p:nvSpPr>
        <p:spPr>
          <a:xfrm>
            <a:off x="8825068" y="6543674"/>
            <a:ext cx="318932" cy="314326"/>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0323793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solidFill>
                  <a:srgbClr val="000000"/>
                </a:solidFill>
              </a:rPr>
              <a:t>Insert Presentation Title in Slide Master</a:t>
            </a:r>
            <a:endParaRPr lang="en-US" dirty="0">
              <a:solidFill>
                <a:srgbClr val="000000"/>
              </a:solidFill>
            </a:endParaRPr>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384048"/>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825068" y="6543674"/>
            <a:ext cx="318932" cy="314326"/>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4" r:id="rId3"/>
    <p:sldLayoutId id="2147483671" r:id="rId4"/>
    <p:sldLayoutId id="2147483672" r:id="rId5"/>
    <p:sldLayoutId id="2147483673" r:id="rId6"/>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686800" cy="0"/>
          </a:xfrm>
          <a:prstGeom prst="line">
            <a:avLst/>
          </a:prstGeom>
          <a:noFill/>
          <a:ln w="28575">
            <a:solidFill>
              <a:srgbClr val="B40000"/>
            </a:solidFill>
            <a:round/>
            <a:headEnd/>
            <a:tailEnd type="oval" w="med" len="med"/>
          </a:ln>
          <a:effectLst/>
        </p:spPr>
        <p:txBody>
          <a:bodyPr/>
          <a:lstStyle/>
          <a:p>
            <a:pPr fontAlgn="base">
              <a:spcBef>
                <a:spcPct val="0"/>
              </a:spcBef>
              <a:spcAft>
                <a:spcPct val="0"/>
              </a:spcAft>
              <a:defRPr/>
            </a:pPr>
            <a:endParaRPr lang="en-US">
              <a:solidFill>
                <a:srgbClr val="000000"/>
              </a:solidFill>
              <a:ea typeface="ＭＳ Ｐゴシック" charset="0"/>
            </a:endParaRPr>
          </a:p>
        </p:txBody>
      </p:sp>
      <p:sp>
        <p:nvSpPr>
          <p:cNvPr id="2051" name="Rectangle 6"/>
          <p:cNvSpPr>
            <a:spLocks noGrp="1" noChangeArrowheads="1"/>
          </p:cNvSpPr>
          <p:nvPr>
            <p:ph type="title"/>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 – Arial Bold 36 Point</a:t>
            </a:r>
          </a:p>
        </p:txBody>
      </p:sp>
      <p:sp>
        <p:nvSpPr>
          <p:cNvPr id="2052" name="Rectangle 7"/>
          <p:cNvSpPr>
            <a:spLocks noGrp="1" noChangeArrowheads="1"/>
          </p:cNvSpPr>
          <p:nvPr>
            <p:ph type="body" idx="1"/>
          </p:nvPr>
        </p:nvSpPr>
        <p:spPr bwMode="auto">
          <a:xfrm>
            <a:off x="2159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 name="Rectangle 10"/>
          <p:cNvSpPr>
            <a:spLocks noChangeArrowheads="1"/>
          </p:cNvSpPr>
          <p:nvPr userDrawn="1"/>
        </p:nvSpPr>
        <p:spPr bwMode="auto">
          <a:xfrm>
            <a:off x="4340225" y="6299200"/>
            <a:ext cx="400050" cy="304800"/>
          </a:xfrm>
          <a:prstGeom prst="rect">
            <a:avLst/>
          </a:prstGeom>
          <a:noFill/>
          <a:ln w="9525">
            <a:noFill/>
            <a:miter lim="800000"/>
            <a:headEnd/>
            <a:tailEnd/>
          </a:ln>
          <a:effectLst/>
        </p:spPr>
        <p:txBody>
          <a:bodyPr wrap="none">
            <a:spAutoFit/>
          </a:bodyPr>
          <a:lstStyle/>
          <a:p>
            <a:pPr fontAlgn="base">
              <a:spcBef>
                <a:spcPct val="0"/>
              </a:spcBef>
              <a:spcAft>
                <a:spcPct val="0"/>
              </a:spcAft>
            </a:pPr>
            <a:fld id="{C0E11FEF-ACA2-D845-92B6-6332D400B737}" type="slidenum">
              <a:rPr lang="en-US" sz="1400" b="1">
                <a:solidFill>
                  <a:srgbClr val="000000"/>
                </a:solidFill>
                <a:ea typeface="ＭＳ Ｐゴシック" charset="0"/>
              </a:rPr>
              <a:pPr fontAlgn="base">
                <a:spcBef>
                  <a:spcPct val="0"/>
                </a:spcBef>
                <a:spcAft>
                  <a:spcPct val="0"/>
                </a:spcAft>
              </a:pPr>
              <a:t>‹#›</a:t>
            </a:fld>
            <a:endParaRPr lang="en-US" sz="1400" b="1">
              <a:solidFill>
                <a:srgbClr val="000000"/>
              </a:solidFill>
              <a:ea typeface="ＭＳ Ｐゴシック" charset="0"/>
            </a:endParaRPr>
          </a:p>
        </p:txBody>
      </p:sp>
      <p:sp>
        <p:nvSpPr>
          <p:cNvPr id="4107" name="Rectangle 11"/>
          <p:cNvSpPr>
            <a:spLocks noGrp="1" noChangeArrowheads="1"/>
          </p:cNvSpPr>
          <p:nvPr>
            <p:ph type="ftr" sz="quarter" idx="3"/>
          </p:nvPr>
        </p:nvSpPr>
        <p:spPr bwMode="auto">
          <a:xfrm>
            <a:off x="5029200" y="6172200"/>
            <a:ext cx="39449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a typeface="+mn-ea"/>
              </a:defRPr>
            </a:lvl1pPr>
          </a:lstStyle>
          <a:p>
            <a:pPr fontAlgn="base">
              <a:spcBef>
                <a:spcPct val="0"/>
              </a:spcBef>
              <a:spcAft>
                <a:spcPct val="0"/>
              </a:spcAft>
              <a:defRPr/>
            </a:pPr>
            <a:r>
              <a:rPr lang="en-US">
                <a:solidFill>
                  <a:srgbClr val="000000"/>
                </a:solidFill>
              </a:rPr>
              <a:t>Meeting Name/Presentation Title</a:t>
            </a:r>
            <a:endParaRPr lang="en-US">
              <a:solidFill>
                <a:srgbClr val="000000"/>
              </a:solidFill>
              <a:cs typeface="Arial" charset="0"/>
            </a:endParaRPr>
          </a:p>
          <a:p>
            <a:pPr fontAlgn="base">
              <a:spcBef>
                <a:spcPct val="0"/>
              </a:spcBef>
              <a:spcAft>
                <a:spcPct val="0"/>
              </a:spcAft>
              <a:defRPr/>
            </a:pPr>
            <a:r>
              <a:rPr lang="en-US">
                <a:solidFill>
                  <a:srgbClr val="000000"/>
                </a:solidFill>
              </a:rPr>
              <a:t>Location, Date</a:t>
            </a:r>
          </a:p>
        </p:txBody>
      </p:sp>
      <p:pic>
        <p:nvPicPr>
          <p:cNvPr id="2055" name="Picture 14" descr="SLAC_Logo_hire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6159500"/>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686800" cy="0"/>
          </a:xfrm>
          <a:prstGeom prst="line">
            <a:avLst/>
          </a:prstGeom>
          <a:noFill/>
          <a:ln w="28575">
            <a:solidFill>
              <a:srgbClr val="B40000"/>
            </a:solidFill>
            <a:round/>
            <a:headEnd/>
            <a:tailEnd type="oval" w="med" len="med"/>
          </a:ln>
          <a:effectLst/>
        </p:spPr>
        <p:txBody>
          <a:bodyPr/>
          <a:lstStyle/>
          <a:p>
            <a:pPr fontAlgn="base">
              <a:spcBef>
                <a:spcPct val="0"/>
              </a:spcBef>
              <a:spcAft>
                <a:spcPct val="0"/>
              </a:spcAft>
              <a:defRPr/>
            </a:pPr>
            <a:endParaRPr lang="en-US">
              <a:solidFill>
                <a:srgbClr val="000000"/>
              </a:solidFill>
              <a:ea typeface="ＭＳ Ｐゴシック" charset="0"/>
            </a:endParaRPr>
          </a:p>
        </p:txBody>
      </p:sp>
      <p:sp>
        <p:nvSpPr>
          <p:cNvPr id="2051" name="Rectangle 6"/>
          <p:cNvSpPr>
            <a:spLocks noGrp="1" noChangeArrowheads="1"/>
          </p:cNvSpPr>
          <p:nvPr>
            <p:ph type="title"/>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 – Arial Bold 36 Point</a:t>
            </a:r>
          </a:p>
        </p:txBody>
      </p:sp>
      <p:sp>
        <p:nvSpPr>
          <p:cNvPr id="2052" name="Rectangle 7"/>
          <p:cNvSpPr>
            <a:spLocks noGrp="1" noChangeArrowheads="1"/>
          </p:cNvSpPr>
          <p:nvPr>
            <p:ph type="body" idx="1"/>
          </p:nvPr>
        </p:nvSpPr>
        <p:spPr bwMode="auto">
          <a:xfrm>
            <a:off x="2159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 name="Rectangle 10"/>
          <p:cNvSpPr>
            <a:spLocks noChangeArrowheads="1"/>
          </p:cNvSpPr>
          <p:nvPr userDrawn="1"/>
        </p:nvSpPr>
        <p:spPr bwMode="auto">
          <a:xfrm>
            <a:off x="4340225" y="6299200"/>
            <a:ext cx="400050" cy="304800"/>
          </a:xfrm>
          <a:prstGeom prst="rect">
            <a:avLst/>
          </a:prstGeom>
          <a:noFill/>
          <a:ln w="9525">
            <a:noFill/>
            <a:miter lim="800000"/>
            <a:headEnd/>
            <a:tailEnd/>
          </a:ln>
          <a:effectLst/>
        </p:spPr>
        <p:txBody>
          <a:bodyPr wrap="none">
            <a:spAutoFit/>
          </a:bodyPr>
          <a:lstStyle/>
          <a:p>
            <a:pPr fontAlgn="base">
              <a:spcBef>
                <a:spcPct val="0"/>
              </a:spcBef>
              <a:spcAft>
                <a:spcPct val="0"/>
              </a:spcAft>
            </a:pPr>
            <a:fld id="{C0E11FEF-ACA2-D845-92B6-6332D400B737}" type="slidenum">
              <a:rPr lang="en-US" sz="1400" b="1">
                <a:solidFill>
                  <a:srgbClr val="000000"/>
                </a:solidFill>
                <a:ea typeface="ＭＳ Ｐゴシック" charset="0"/>
              </a:rPr>
              <a:pPr fontAlgn="base">
                <a:spcBef>
                  <a:spcPct val="0"/>
                </a:spcBef>
                <a:spcAft>
                  <a:spcPct val="0"/>
                </a:spcAft>
              </a:pPr>
              <a:t>‹#›</a:t>
            </a:fld>
            <a:endParaRPr lang="en-US" sz="1400" b="1">
              <a:solidFill>
                <a:srgbClr val="000000"/>
              </a:solidFill>
              <a:ea typeface="ＭＳ Ｐゴシック" charset="0"/>
            </a:endParaRPr>
          </a:p>
        </p:txBody>
      </p:sp>
      <p:sp>
        <p:nvSpPr>
          <p:cNvPr id="4107" name="Rectangle 11"/>
          <p:cNvSpPr>
            <a:spLocks noGrp="1" noChangeArrowheads="1"/>
          </p:cNvSpPr>
          <p:nvPr>
            <p:ph type="ftr" sz="quarter" idx="3"/>
          </p:nvPr>
        </p:nvSpPr>
        <p:spPr bwMode="auto">
          <a:xfrm>
            <a:off x="5029200" y="6172200"/>
            <a:ext cx="39449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a typeface="+mn-ea"/>
              </a:defRPr>
            </a:lvl1pPr>
          </a:lstStyle>
          <a:p>
            <a:pPr fontAlgn="base">
              <a:spcBef>
                <a:spcPct val="0"/>
              </a:spcBef>
              <a:spcAft>
                <a:spcPct val="0"/>
              </a:spcAft>
              <a:defRPr/>
            </a:pPr>
            <a:r>
              <a:rPr lang="en-US">
                <a:solidFill>
                  <a:srgbClr val="000000"/>
                </a:solidFill>
              </a:rPr>
              <a:t>Meeting Name/Presentation Title</a:t>
            </a:r>
            <a:endParaRPr lang="en-US">
              <a:solidFill>
                <a:srgbClr val="000000"/>
              </a:solidFill>
              <a:cs typeface="Arial" charset="0"/>
            </a:endParaRPr>
          </a:p>
          <a:p>
            <a:pPr fontAlgn="base">
              <a:spcBef>
                <a:spcPct val="0"/>
              </a:spcBef>
              <a:spcAft>
                <a:spcPct val="0"/>
              </a:spcAft>
              <a:defRPr/>
            </a:pPr>
            <a:r>
              <a:rPr lang="en-US">
                <a:solidFill>
                  <a:srgbClr val="000000"/>
                </a:solidFill>
              </a:rPr>
              <a:t>Location, Date</a:t>
            </a:r>
          </a:p>
        </p:txBody>
      </p:sp>
      <p:pic>
        <p:nvPicPr>
          <p:cNvPr id="2055" name="Picture 14" descr="SLAC_Logo_hire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6159500"/>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686800" cy="0"/>
          </a:xfrm>
          <a:prstGeom prst="line">
            <a:avLst/>
          </a:prstGeom>
          <a:noFill/>
          <a:ln w="28575">
            <a:solidFill>
              <a:srgbClr val="B40000"/>
            </a:solidFill>
            <a:round/>
            <a:headEnd/>
            <a:tailEnd type="oval" w="med" len="med"/>
          </a:ln>
          <a:effectLst/>
        </p:spPr>
        <p:txBody>
          <a:bodyPr/>
          <a:lstStyle/>
          <a:p>
            <a:pPr fontAlgn="base">
              <a:spcBef>
                <a:spcPct val="0"/>
              </a:spcBef>
              <a:spcAft>
                <a:spcPct val="0"/>
              </a:spcAft>
              <a:defRPr/>
            </a:pPr>
            <a:endParaRPr lang="en-US">
              <a:solidFill>
                <a:srgbClr val="000000"/>
              </a:solidFill>
              <a:ea typeface="ＭＳ Ｐゴシック" charset="0"/>
            </a:endParaRPr>
          </a:p>
        </p:txBody>
      </p:sp>
      <p:sp>
        <p:nvSpPr>
          <p:cNvPr id="2051" name="Rectangle 6"/>
          <p:cNvSpPr>
            <a:spLocks noGrp="1" noChangeArrowheads="1"/>
          </p:cNvSpPr>
          <p:nvPr>
            <p:ph type="title"/>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 – Arial Bold 36 Point</a:t>
            </a:r>
          </a:p>
        </p:txBody>
      </p:sp>
      <p:sp>
        <p:nvSpPr>
          <p:cNvPr id="2052" name="Rectangle 7"/>
          <p:cNvSpPr>
            <a:spLocks noGrp="1" noChangeArrowheads="1"/>
          </p:cNvSpPr>
          <p:nvPr>
            <p:ph type="body" idx="1"/>
          </p:nvPr>
        </p:nvSpPr>
        <p:spPr bwMode="auto">
          <a:xfrm>
            <a:off x="2159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 name="Rectangle 10"/>
          <p:cNvSpPr>
            <a:spLocks noChangeArrowheads="1"/>
          </p:cNvSpPr>
          <p:nvPr userDrawn="1"/>
        </p:nvSpPr>
        <p:spPr bwMode="auto">
          <a:xfrm>
            <a:off x="4340225" y="6299200"/>
            <a:ext cx="400050" cy="304800"/>
          </a:xfrm>
          <a:prstGeom prst="rect">
            <a:avLst/>
          </a:prstGeom>
          <a:noFill/>
          <a:ln w="9525">
            <a:noFill/>
            <a:miter lim="800000"/>
            <a:headEnd/>
            <a:tailEnd/>
          </a:ln>
          <a:effectLst/>
        </p:spPr>
        <p:txBody>
          <a:bodyPr wrap="none">
            <a:spAutoFit/>
          </a:bodyPr>
          <a:lstStyle/>
          <a:p>
            <a:pPr fontAlgn="base">
              <a:spcBef>
                <a:spcPct val="0"/>
              </a:spcBef>
              <a:spcAft>
                <a:spcPct val="0"/>
              </a:spcAft>
            </a:pPr>
            <a:fld id="{C0E11FEF-ACA2-D845-92B6-6332D400B737}" type="slidenum">
              <a:rPr lang="en-US" sz="1400" b="1">
                <a:solidFill>
                  <a:srgbClr val="000000"/>
                </a:solidFill>
                <a:ea typeface="ＭＳ Ｐゴシック" charset="0"/>
              </a:rPr>
              <a:pPr fontAlgn="base">
                <a:spcBef>
                  <a:spcPct val="0"/>
                </a:spcBef>
                <a:spcAft>
                  <a:spcPct val="0"/>
                </a:spcAft>
              </a:pPr>
              <a:t>‹#›</a:t>
            </a:fld>
            <a:endParaRPr lang="en-US" sz="1400" b="1">
              <a:solidFill>
                <a:srgbClr val="000000"/>
              </a:solidFill>
              <a:ea typeface="ＭＳ Ｐゴシック" charset="0"/>
            </a:endParaRPr>
          </a:p>
        </p:txBody>
      </p:sp>
      <p:sp>
        <p:nvSpPr>
          <p:cNvPr id="4107" name="Rectangle 11"/>
          <p:cNvSpPr>
            <a:spLocks noGrp="1" noChangeArrowheads="1"/>
          </p:cNvSpPr>
          <p:nvPr>
            <p:ph type="ftr" sz="quarter" idx="3"/>
          </p:nvPr>
        </p:nvSpPr>
        <p:spPr bwMode="auto">
          <a:xfrm>
            <a:off x="5029200" y="6172200"/>
            <a:ext cx="39449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a typeface="+mn-ea"/>
              </a:defRPr>
            </a:lvl1pPr>
          </a:lstStyle>
          <a:p>
            <a:pPr fontAlgn="base">
              <a:spcBef>
                <a:spcPct val="0"/>
              </a:spcBef>
              <a:spcAft>
                <a:spcPct val="0"/>
              </a:spcAft>
              <a:defRPr/>
            </a:pPr>
            <a:r>
              <a:rPr lang="en-US">
                <a:solidFill>
                  <a:srgbClr val="000000"/>
                </a:solidFill>
              </a:rPr>
              <a:t>Meeting Name/Presentation Title</a:t>
            </a:r>
            <a:endParaRPr lang="en-US">
              <a:solidFill>
                <a:srgbClr val="000000"/>
              </a:solidFill>
              <a:cs typeface="Arial" charset="0"/>
            </a:endParaRPr>
          </a:p>
          <a:p>
            <a:pPr fontAlgn="base">
              <a:spcBef>
                <a:spcPct val="0"/>
              </a:spcBef>
              <a:spcAft>
                <a:spcPct val="0"/>
              </a:spcAft>
              <a:defRPr/>
            </a:pPr>
            <a:r>
              <a:rPr lang="en-US">
                <a:solidFill>
                  <a:srgbClr val="000000"/>
                </a:solidFill>
              </a:rPr>
              <a:t>Location, Date</a:t>
            </a:r>
          </a:p>
        </p:txBody>
      </p:sp>
      <p:pic>
        <p:nvPicPr>
          <p:cNvPr id="2055" name="Picture 14" descr="SLAC_Logo_hire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6159500"/>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686800" cy="0"/>
          </a:xfrm>
          <a:prstGeom prst="line">
            <a:avLst/>
          </a:prstGeom>
          <a:noFill/>
          <a:ln w="28575">
            <a:solidFill>
              <a:srgbClr val="B40000"/>
            </a:solidFill>
            <a:round/>
            <a:headEnd/>
            <a:tailEnd type="oval" w="med" len="med"/>
          </a:ln>
          <a:effectLst/>
        </p:spPr>
        <p:txBody>
          <a:bodyPr/>
          <a:lstStyle/>
          <a:p>
            <a:pPr fontAlgn="base">
              <a:spcBef>
                <a:spcPct val="0"/>
              </a:spcBef>
              <a:spcAft>
                <a:spcPct val="0"/>
              </a:spcAft>
              <a:defRPr/>
            </a:pPr>
            <a:endParaRPr lang="en-US">
              <a:solidFill>
                <a:srgbClr val="000000"/>
              </a:solidFill>
              <a:ea typeface="ＭＳ Ｐゴシック" charset="0"/>
            </a:endParaRPr>
          </a:p>
        </p:txBody>
      </p:sp>
      <p:sp>
        <p:nvSpPr>
          <p:cNvPr id="2051" name="Rectangle 6"/>
          <p:cNvSpPr>
            <a:spLocks noGrp="1" noChangeArrowheads="1"/>
          </p:cNvSpPr>
          <p:nvPr>
            <p:ph type="title"/>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 – Arial Bold 36 Point</a:t>
            </a:r>
          </a:p>
        </p:txBody>
      </p:sp>
      <p:sp>
        <p:nvSpPr>
          <p:cNvPr id="2052" name="Rectangle 7"/>
          <p:cNvSpPr>
            <a:spLocks noGrp="1" noChangeArrowheads="1"/>
          </p:cNvSpPr>
          <p:nvPr>
            <p:ph type="body" idx="1"/>
          </p:nvPr>
        </p:nvSpPr>
        <p:spPr bwMode="auto">
          <a:xfrm>
            <a:off x="2159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 name="Rectangle 10"/>
          <p:cNvSpPr>
            <a:spLocks noChangeArrowheads="1"/>
          </p:cNvSpPr>
          <p:nvPr userDrawn="1"/>
        </p:nvSpPr>
        <p:spPr bwMode="auto">
          <a:xfrm>
            <a:off x="4340225" y="6299200"/>
            <a:ext cx="400050" cy="304800"/>
          </a:xfrm>
          <a:prstGeom prst="rect">
            <a:avLst/>
          </a:prstGeom>
          <a:noFill/>
          <a:ln w="9525">
            <a:noFill/>
            <a:miter lim="800000"/>
            <a:headEnd/>
            <a:tailEnd/>
          </a:ln>
          <a:effectLst/>
        </p:spPr>
        <p:txBody>
          <a:bodyPr wrap="none">
            <a:spAutoFit/>
          </a:bodyPr>
          <a:lstStyle/>
          <a:p>
            <a:pPr fontAlgn="base">
              <a:spcBef>
                <a:spcPct val="0"/>
              </a:spcBef>
              <a:spcAft>
                <a:spcPct val="0"/>
              </a:spcAft>
            </a:pPr>
            <a:fld id="{C0E11FEF-ACA2-D845-92B6-6332D400B737}" type="slidenum">
              <a:rPr lang="en-US" sz="1400" b="1">
                <a:solidFill>
                  <a:srgbClr val="000000"/>
                </a:solidFill>
                <a:ea typeface="ＭＳ Ｐゴシック" charset="0"/>
              </a:rPr>
              <a:pPr fontAlgn="base">
                <a:spcBef>
                  <a:spcPct val="0"/>
                </a:spcBef>
                <a:spcAft>
                  <a:spcPct val="0"/>
                </a:spcAft>
              </a:pPr>
              <a:t>‹#›</a:t>
            </a:fld>
            <a:endParaRPr lang="en-US" sz="1400" b="1">
              <a:solidFill>
                <a:srgbClr val="000000"/>
              </a:solidFill>
              <a:ea typeface="ＭＳ Ｐゴシック" charset="0"/>
            </a:endParaRPr>
          </a:p>
        </p:txBody>
      </p:sp>
      <p:sp>
        <p:nvSpPr>
          <p:cNvPr id="4107" name="Rectangle 11"/>
          <p:cNvSpPr>
            <a:spLocks noGrp="1" noChangeArrowheads="1"/>
          </p:cNvSpPr>
          <p:nvPr>
            <p:ph type="ftr" sz="quarter" idx="3"/>
          </p:nvPr>
        </p:nvSpPr>
        <p:spPr bwMode="auto">
          <a:xfrm>
            <a:off x="5029200" y="6172200"/>
            <a:ext cx="39449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a typeface="+mn-ea"/>
              </a:defRPr>
            </a:lvl1pPr>
          </a:lstStyle>
          <a:p>
            <a:pPr fontAlgn="base">
              <a:spcBef>
                <a:spcPct val="0"/>
              </a:spcBef>
              <a:spcAft>
                <a:spcPct val="0"/>
              </a:spcAft>
              <a:defRPr/>
            </a:pPr>
            <a:r>
              <a:rPr lang="en-US">
                <a:solidFill>
                  <a:srgbClr val="000000"/>
                </a:solidFill>
              </a:rPr>
              <a:t>Meeting Name/Presentation Title</a:t>
            </a:r>
            <a:endParaRPr lang="en-US">
              <a:solidFill>
                <a:srgbClr val="000000"/>
              </a:solidFill>
              <a:cs typeface="Arial" charset="0"/>
            </a:endParaRPr>
          </a:p>
          <a:p>
            <a:pPr fontAlgn="base">
              <a:spcBef>
                <a:spcPct val="0"/>
              </a:spcBef>
              <a:spcAft>
                <a:spcPct val="0"/>
              </a:spcAft>
              <a:defRPr/>
            </a:pPr>
            <a:r>
              <a:rPr lang="en-US">
                <a:solidFill>
                  <a:srgbClr val="000000"/>
                </a:solidFill>
              </a:rPr>
              <a:t>Location, Date</a:t>
            </a:r>
          </a:p>
        </p:txBody>
      </p:sp>
      <p:pic>
        <p:nvPicPr>
          <p:cNvPr id="2055" name="Picture 14" descr="SLAC_Logo_hire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6159500"/>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686800" cy="0"/>
          </a:xfrm>
          <a:prstGeom prst="line">
            <a:avLst/>
          </a:prstGeom>
          <a:noFill/>
          <a:ln w="28575">
            <a:solidFill>
              <a:srgbClr val="B40000"/>
            </a:solidFill>
            <a:round/>
            <a:headEnd/>
            <a:tailEnd type="oval" w="med" len="med"/>
          </a:ln>
          <a:effectLst/>
        </p:spPr>
        <p:txBody>
          <a:bodyPr/>
          <a:lstStyle/>
          <a:p>
            <a:pPr fontAlgn="base">
              <a:spcBef>
                <a:spcPct val="0"/>
              </a:spcBef>
              <a:spcAft>
                <a:spcPct val="0"/>
              </a:spcAft>
              <a:defRPr/>
            </a:pPr>
            <a:endParaRPr lang="en-US">
              <a:solidFill>
                <a:srgbClr val="000000"/>
              </a:solidFill>
              <a:ea typeface="ＭＳ Ｐゴシック" charset="0"/>
            </a:endParaRPr>
          </a:p>
        </p:txBody>
      </p:sp>
      <p:sp>
        <p:nvSpPr>
          <p:cNvPr id="2051" name="Rectangle 6"/>
          <p:cNvSpPr>
            <a:spLocks noGrp="1" noChangeArrowheads="1"/>
          </p:cNvSpPr>
          <p:nvPr>
            <p:ph type="title"/>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 – Arial Bold 36 Point</a:t>
            </a:r>
          </a:p>
        </p:txBody>
      </p:sp>
      <p:sp>
        <p:nvSpPr>
          <p:cNvPr id="2052" name="Rectangle 7"/>
          <p:cNvSpPr>
            <a:spLocks noGrp="1" noChangeArrowheads="1"/>
          </p:cNvSpPr>
          <p:nvPr>
            <p:ph type="body" idx="1"/>
          </p:nvPr>
        </p:nvSpPr>
        <p:spPr bwMode="auto">
          <a:xfrm>
            <a:off x="2159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 name="Rectangle 10"/>
          <p:cNvSpPr>
            <a:spLocks noChangeArrowheads="1"/>
          </p:cNvSpPr>
          <p:nvPr userDrawn="1"/>
        </p:nvSpPr>
        <p:spPr bwMode="auto">
          <a:xfrm>
            <a:off x="4340225" y="6299200"/>
            <a:ext cx="400050" cy="304800"/>
          </a:xfrm>
          <a:prstGeom prst="rect">
            <a:avLst/>
          </a:prstGeom>
          <a:noFill/>
          <a:ln w="9525">
            <a:noFill/>
            <a:miter lim="800000"/>
            <a:headEnd/>
            <a:tailEnd/>
          </a:ln>
          <a:effectLst/>
        </p:spPr>
        <p:txBody>
          <a:bodyPr wrap="none">
            <a:spAutoFit/>
          </a:bodyPr>
          <a:lstStyle/>
          <a:p>
            <a:pPr fontAlgn="base">
              <a:spcBef>
                <a:spcPct val="0"/>
              </a:spcBef>
              <a:spcAft>
                <a:spcPct val="0"/>
              </a:spcAft>
            </a:pPr>
            <a:fld id="{C0E11FEF-ACA2-D845-92B6-6332D400B737}" type="slidenum">
              <a:rPr lang="en-US" sz="1400" b="1">
                <a:solidFill>
                  <a:srgbClr val="000000"/>
                </a:solidFill>
                <a:ea typeface="ＭＳ Ｐゴシック" charset="0"/>
              </a:rPr>
              <a:pPr fontAlgn="base">
                <a:spcBef>
                  <a:spcPct val="0"/>
                </a:spcBef>
                <a:spcAft>
                  <a:spcPct val="0"/>
                </a:spcAft>
              </a:pPr>
              <a:t>‹#›</a:t>
            </a:fld>
            <a:endParaRPr lang="en-US" sz="1400" b="1">
              <a:solidFill>
                <a:srgbClr val="000000"/>
              </a:solidFill>
              <a:ea typeface="ＭＳ Ｐゴシック" charset="0"/>
            </a:endParaRPr>
          </a:p>
        </p:txBody>
      </p:sp>
      <p:sp>
        <p:nvSpPr>
          <p:cNvPr id="4107" name="Rectangle 11"/>
          <p:cNvSpPr>
            <a:spLocks noGrp="1" noChangeArrowheads="1"/>
          </p:cNvSpPr>
          <p:nvPr>
            <p:ph type="ftr" sz="quarter" idx="3"/>
          </p:nvPr>
        </p:nvSpPr>
        <p:spPr bwMode="auto">
          <a:xfrm>
            <a:off x="5029200" y="6172200"/>
            <a:ext cx="39449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a typeface="+mn-ea"/>
              </a:defRPr>
            </a:lvl1pPr>
          </a:lstStyle>
          <a:p>
            <a:pPr fontAlgn="base">
              <a:spcBef>
                <a:spcPct val="0"/>
              </a:spcBef>
              <a:spcAft>
                <a:spcPct val="0"/>
              </a:spcAft>
              <a:defRPr/>
            </a:pPr>
            <a:r>
              <a:rPr lang="en-US">
                <a:solidFill>
                  <a:srgbClr val="000000"/>
                </a:solidFill>
              </a:rPr>
              <a:t>Meeting Name/Presentation Title</a:t>
            </a:r>
            <a:endParaRPr lang="en-US">
              <a:solidFill>
                <a:srgbClr val="000000"/>
              </a:solidFill>
              <a:cs typeface="Arial" charset="0"/>
            </a:endParaRPr>
          </a:p>
          <a:p>
            <a:pPr fontAlgn="base">
              <a:spcBef>
                <a:spcPct val="0"/>
              </a:spcBef>
              <a:spcAft>
                <a:spcPct val="0"/>
              </a:spcAft>
              <a:defRPr/>
            </a:pPr>
            <a:r>
              <a:rPr lang="en-US">
                <a:solidFill>
                  <a:srgbClr val="000000"/>
                </a:solidFill>
              </a:rPr>
              <a:t>Location, Date</a:t>
            </a:r>
          </a:p>
        </p:txBody>
      </p:sp>
      <p:pic>
        <p:nvPicPr>
          <p:cNvPr id="2055" name="Picture 14" descr="SLAC_Logo_hire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6159500"/>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686800" cy="0"/>
          </a:xfrm>
          <a:prstGeom prst="line">
            <a:avLst/>
          </a:prstGeom>
          <a:noFill/>
          <a:ln w="28575">
            <a:solidFill>
              <a:srgbClr val="B40000"/>
            </a:solidFill>
            <a:round/>
            <a:headEnd/>
            <a:tailEnd type="oval" w="med" len="med"/>
          </a:ln>
          <a:effectLst/>
        </p:spPr>
        <p:txBody>
          <a:bodyPr/>
          <a:lstStyle/>
          <a:p>
            <a:pPr fontAlgn="base">
              <a:spcBef>
                <a:spcPct val="0"/>
              </a:spcBef>
              <a:spcAft>
                <a:spcPct val="0"/>
              </a:spcAft>
              <a:defRPr/>
            </a:pPr>
            <a:endParaRPr lang="en-US">
              <a:solidFill>
                <a:srgbClr val="000000"/>
              </a:solidFill>
              <a:ea typeface="ＭＳ Ｐゴシック" charset="0"/>
            </a:endParaRPr>
          </a:p>
        </p:txBody>
      </p:sp>
      <p:sp>
        <p:nvSpPr>
          <p:cNvPr id="2051" name="Rectangle 6"/>
          <p:cNvSpPr>
            <a:spLocks noGrp="1" noChangeArrowheads="1"/>
          </p:cNvSpPr>
          <p:nvPr>
            <p:ph type="title"/>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 – Arial Bold 36 Point</a:t>
            </a:r>
          </a:p>
        </p:txBody>
      </p:sp>
      <p:sp>
        <p:nvSpPr>
          <p:cNvPr id="2052" name="Rectangle 7"/>
          <p:cNvSpPr>
            <a:spLocks noGrp="1" noChangeArrowheads="1"/>
          </p:cNvSpPr>
          <p:nvPr>
            <p:ph type="body" idx="1"/>
          </p:nvPr>
        </p:nvSpPr>
        <p:spPr bwMode="auto">
          <a:xfrm>
            <a:off x="2159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 name="Rectangle 10"/>
          <p:cNvSpPr>
            <a:spLocks noChangeArrowheads="1"/>
          </p:cNvSpPr>
          <p:nvPr userDrawn="1"/>
        </p:nvSpPr>
        <p:spPr bwMode="auto">
          <a:xfrm>
            <a:off x="8683487" y="6462643"/>
            <a:ext cx="400050" cy="304800"/>
          </a:xfrm>
          <a:prstGeom prst="rect">
            <a:avLst/>
          </a:prstGeom>
          <a:noFill/>
          <a:ln w="9525">
            <a:noFill/>
            <a:miter lim="800000"/>
            <a:headEnd/>
            <a:tailEnd/>
          </a:ln>
          <a:effectLst/>
        </p:spPr>
        <p:txBody>
          <a:bodyPr wrap="none">
            <a:spAutoFit/>
          </a:bodyPr>
          <a:lstStyle/>
          <a:p>
            <a:pPr fontAlgn="base">
              <a:spcBef>
                <a:spcPct val="0"/>
              </a:spcBef>
              <a:spcAft>
                <a:spcPct val="0"/>
              </a:spcAft>
            </a:pPr>
            <a:fld id="{C0E11FEF-ACA2-D845-92B6-6332D400B737}" type="slidenum">
              <a:rPr lang="en-US" sz="1400" b="1">
                <a:solidFill>
                  <a:srgbClr val="000000"/>
                </a:solidFill>
                <a:ea typeface="ＭＳ Ｐゴシック" charset="0"/>
              </a:rPr>
              <a:pPr fontAlgn="base">
                <a:spcBef>
                  <a:spcPct val="0"/>
                </a:spcBef>
                <a:spcAft>
                  <a:spcPct val="0"/>
                </a:spcAft>
              </a:pPr>
              <a:t>‹#›</a:t>
            </a:fld>
            <a:endParaRPr lang="en-US" sz="1400" b="1" dirty="0">
              <a:solidFill>
                <a:srgbClr val="000000"/>
              </a:solidFill>
              <a:ea typeface="ＭＳ Ｐゴシック" charset="0"/>
            </a:endParaRPr>
          </a:p>
        </p:txBody>
      </p:sp>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384048"/>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825068" y="6543674"/>
            <a:ext cx="318932" cy="314326"/>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710" r:id="rId1"/>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384048"/>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825068" y="6543674"/>
            <a:ext cx="318932" cy="314326"/>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714" r:id="rId1"/>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solidFill>
                  <a:srgbClr val="000000"/>
                </a:solidFill>
              </a:rPr>
              <a:t>Insert Presentation Title in Slide Master</a:t>
            </a:r>
            <a:endParaRPr lang="en-US" dirty="0">
              <a:solidFill>
                <a:srgbClr val="000000"/>
              </a:solidFill>
            </a:endParaRPr>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720" r:id="rId1"/>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3" y="129097"/>
            <a:ext cx="8103570" cy="384048"/>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825068" y="6543678"/>
            <a:ext cx="318932" cy="314326"/>
          </a:xfrm>
          <a:prstGeom prst="rect">
            <a:avLst/>
          </a:prstGeom>
        </p:spPr>
        <p:txBody>
          <a:bodyPr vert="horz" lIns="71871" tIns="57496" rIns="71871" bIns="45638" rtlCol="0" anchor="ctr"/>
          <a:lstStyle>
            <a:lvl1pPr algn="l">
              <a:defRPr sz="1100" b="0">
                <a:solidFill>
                  <a:schemeClr val="tx1"/>
                </a:solidFill>
                <a:latin typeface="Arial" pitchFamily="34" charset="0"/>
                <a:cs typeface="Arial" pitchFamily="34" charset="0"/>
              </a:defRPr>
            </a:lvl1pPr>
          </a:lstStyle>
          <a:p>
            <a:pPr defTabSz="912763"/>
            <a:fld id="{5BD36294-2849-48A8-8531-5354CF3095D2}" type="slidenum">
              <a:rPr lang="en-US" smtClean="0">
                <a:solidFill>
                  <a:srgbClr val="000000"/>
                </a:solidFill>
              </a:rPr>
              <a:pPr defTabSz="912763"/>
              <a:t>‹#›</a:t>
            </a:fld>
            <a:endParaRPr lang="en-US" dirty="0">
              <a:solidFill>
                <a:srgbClr val="000000"/>
              </a:solidFill>
            </a:endParaRPr>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729" r:id="rId1"/>
  </p:sldLayoutIdLst>
  <p:timing>
    <p:tnLst>
      <p:par>
        <p:cTn xmlns:p14="http://schemas.microsoft.com/office/powerpoint/2010/main" id="1" dur="indefinite" restart="never" nodeType="tmRoot"/>
      </p:par>
    </p:tnLst>
  </p:timing>
  <p:hf hdr="0" dt="0"/>
  <p:txStyles>
    <p:titleStyle>
      <a:lvl1pPr algn="l" defTabSz="912763"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2763"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6381" indent="-223436" algn="l" defTabSz="912763"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89327" indent="-232946" algn="l" defTabSz="912763"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2763" indent="-223436" algn="l" defTabSz="912763"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5706" indent="-232946" algn="l" defTabSz="912763"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0104" indent="-228191" algn="l" defTabSz="9127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479" indent="-228191" algn="l" defTabSz="9127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862" indent="-228191" algn="l" defTabSz="9127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242" indent="-228191" algn="l" defTabSz="9127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63" rtl="0" eaLnBrk="1" latinLnBrk="0" hangingPunct="1">
        <a:defRPr sz="1800" kern="1200">
          <a:solidFill>
            <a:schemeClr val="tx1"/>
          </a:solidFill>
          <a:latin typeface="+mn-lt"/>
          <a:ea typeface="+mn-ea"/>
          <a:cs typeface="+mn-cs"/>
        </a:defRPr>
      </a:lvl1pPr>
      <a:lvl2pPr marL="456381" algn="l" defTabSz="912763" rtl="0" eaLnBrk="1" latinLnBrk="0" hangingPunct="1">
        <a:defRPr sz="1800" kern="1200">
          <a:solidFill>
            <a:schemeClr val="tx1"/>
          </a:solidFill>
          <a:latin typeface="+mn-lt"/>
          <a:ea typeface="+mn-ea"/>
          <a:cs typeface="+mn-cs"/>
        </a:defRPr>
      </a:lvl2pPr>
      <a:lvl3pPr marL="912763" algn="l" defTabSz="912763" rtl="0" eaLnBrk="1" latinLnBrk="0" hangingPunct="1">
        <a:defRPr sz="1800" kern="1200">
          <a:solidFill>
            <a:schemeClr val="tx1"/>
          </a:solidFill>
          <a:latin typeface="+mn-lt"/>
          <a:ea typeface="+mn-ea"/>
          <a:cs typeface="+mn-cs"/>
        </a:defRPr>
      </a:lvl3pPr>
      <a:lvl4pPr marL="1369145" algn="l" defTabSz="912763" rtl="0" eaLnBrk="1" latinLnBrk="0" hangingPunct="1">
        <a:defRPr sz="1800" kern="1200">
          <a:solidFill>
            <a:schemeClr val="tx1"/>
          </a:solidFill>
          <a:latin typeface="+mn-lt"/>
          <a:ea typeface="+mn-ea"/>
          <a:cs typeface="+mn-cs"/>
        </a:defRPr>
      </a:lvl4pPr>
      <a:lvl5pPr marL="1825526" algn="l" defTabSz="912763" rtl="0" eaLnBrk="1" latinLnBrk="0" hangingPunct="1">
        <a:defRPr sz="1800" kern="1200">
          <a:solidFill>
            <a:schemeClr val="tx1"/>
          </a:solidFill>
          <a:latin typeface="+mn-lt"/>
          <a:ea typeface="+mn-ea"/>
          <a:cs typeface="+mn-cs"/>
        </a:defRPr>
      </a:lvl5pPr>
      <a:lvl6pPr marL="2281907" algn="l" defTabSz="912763" rtl="0" eaLnBrk="1" latinLnBrk="0" hangingPunct="1">
        <a:defRPr sz="1800" kern="1200">
          <a:solidFill>
            <a:schemeClr val="tx1"/>
          </a:solidFill>
          <a:latin typeface="+mn-lt"/>
          <a:ea typeface="+mn-ea"/>
          <a:cs typeface="+mn-cs"/>
        </a:defRPr>
      </a:lvl6pPr>
      <a:lvl7pPr marL="2738289" algn="l" defTabSz="912763" rtl="0" eaLnBrk="1" latinLnBrk="0" hangingPunct="1">
        <a:defRPr sz="1800" kern="1200">
          <a:solidFill>
            <a:schemeClr val="tx1"/>
          </a:solidFill>
          <a:latin typeface="+mn-lt"/>
          <a:ea typeface="+mn-ea"/>
          <a:cs typeface="+mn-cs"/>
        </a:defRPr>
      </a:lvl7pPr>
      <a:lvl8pPr marL="3194672" algn="l" defTabSz="912763" rtl="0" eaLnBrk="1" latinLnBrk="0" hangingPunct="1">
        <a:defRPr sz="1800" kern="1200">
          <a:solidFill>
            <a:schemeClr val="tx1"/>
          </a:solidFill>
          <a:latin typeface="+mn-lt"/>
          <a:ea typeface="+mn-ea"/>
          <a:cs typeface="+mn-cs"/>
        </a:defRPr>
      </a:lvl8pPr>
      <a:lvl9pPr marL="3651048" algn="l" defTabSz="9127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686800" cy="0"/>
          </a:xfrm>
          <a:prstGeom prst="line">
            <a:avLst/>
          </a:prstGeom>
          <a:noFill/>
          <a:ln w="28575">
            <a:solidFill>
              <a:srgbClr val="B40000"/>
            </a:solidFill>
            <a:round/>
            <a:headEnd/>
            <a:tailEnd type="oval" w="med" len="med"/>
          </a:ln>
          <a:effectLst/>
        </p:spPr>
        <p:txBody>
          <a:bodyPr/>
          <a:lstStyle/>
          <a:p>
            <a:pPr fontAlgn="base">
              <a:spcBef>
                <a:spcPct val="0"/>
              </a:spcBef>
              <a:spcAft>
                <a:spcPct val="0"/>
              </a:spcAft>
              <a:defRPr/>
            </a:pPr>
            <a:endParaRPr lang="en-US">
              <a:solidFill>
                <a:srgbClr val="000000"/>
              </a:solidFill>
              <a:ea typeface="ＭＳ Ｐゴシック" charset="0"/>
            </a:endParaRPr>
          </a:p>
        </p:txBody>
      </p:sp>
      <p:sp>
        <p:nvSpPr>
          <p:cNvPr id="2051" name="Rectangle 6"/>
          <p:cNvSpPr>
            <a:spLocks noGrp="1" noChangeArrowheads="1"/>
          </p:cNvSpPr>
          <p:nvPr>
            <p:ph type="title"/>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 – Arial Bold 36 Point</a:t>
            </a:r>
          </a:p>
        </p:txBody>
      </p:sp>
      <p:sp>
        <p:nvSpPr>
          <p:cNvPr id="2052" name="Rectangle 7"/>
          <p:cNvSpPr>
            <a:spLocks noGrp="1" noChangeArrowheads="1"/>
          </p:cNvSpPr>
          <p:nvPr>
            <p:ph type="body" idx="1"/>
          </p:nvPr>
        </p:nvSpPr>
        <p:spPr bwMode="auto">
          <a:xfrm>
            <a:off x="2159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 name="Rectangle 10"/>
          <p:cNvSpPr>
            <a:spLocks noChangeArrowheads="1"/>
          </p:cNvSpPr>
          <p:nvPr userDrawn="1"/>
        </p:nvSpPr>
        <p:spPr bwMode="auto">
          <a:xfrm>
            <a:off x="4340225" y="6299200"/>
            <a:ext cx="400050" cy="304800"/>
          </a:xfrm>
          <a:prstGeom prst="rect">
            <a:avLst/>
          </a:prstGeom>
          <a:noFill/>
          <a:ln w="9525">
            <a:noFill/>
            <a:miter lim="800000"/>
            <a:headEnd/>
            <a:tailEnd/>
          </a:ln>
          <a:effectLst/>
        </p:spPr>
        <p:txBody>
          <a:bodyPr wrap="none">
            <a:spAutoFit/>
          </a:bodyPr>
          <a:lstStyle/>
          <a:p>
            <a:pPr fontAlgn="base">
              <a:spcBef>
                <a:spcPct val="0"/>
              </a:spcBef>
              <a:spcAft>
                <a:spcPct val="0"/>
              </a:spcAft>
            </a:pPr>
            <a:fld id="{C0E11FEF-ACA2-D845-92B6-6332D400B737}" type="slidenum">
              <a:rPr lang="en-US" sz="1400" b="1">
                <a:solidFill>
                  <a:srgbClr val="000000"/>
                </a:solidFill>
                <a:ea typeface="ＭＳ Ｐゴシック" charset="0"/>
              </a:rPr>
              <a:pPr fontAlgn="base">
                <a:spcBef>
                  <a:spcPct val="0"/>
                </a:spcBef>
                <a:spcAft>
                  <a:spcPct val="0"/>
                </a:spcAft>
              </a:pPr>
              <a:t>‹#›</a:t>
            </a:fld>
            <a:endParaRPr lang="en-US" sz="1400" b="1">
              <a:solidFill>
                <a:srgbClr val="000000"/>
              </a:solidFill>
              <a:ea typeface="ＭＳ Ｐゴシック" charset="0"/>
            </a:endParaRPr>
          </a:p>
        </p:txBody>
      </p:sp>
      <p:sp>
        <p:nvSpPr>
          <p:cNvPr id="4107" name="Rectangle 11"/>
          <p:cNvSpPr>
            <a:spLocks noGrp="1" noChangeArrowheads="1"/>
          </p:cNvSpPr>
          <p:nvPr>
            <p:ph type="ftr" sz="quarter" idx="3"/>
          </p:nvPr>
        </p:nvSpPr>
        <p:spPr bwMode="auto">
          <a:xfrm>
            <a:off x="5029200" y="6172200"/>
            <a:ext cx="39449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a typeface="+mn-ea"/>
              </a:defRPr>
            </a:lvl1pPr>
          </a:lstStyle>
          <a:p>
            <a:pPr fontAlgn="base">
              <a:spcBef>
                <a:spcPct val="0"/>
              </a:spcBef>
              <a:spcAft>
                <a:spcPct val="0"/>
              </a:spcAft>
              <a:defRPr/>
            </a:pPr>
            <a:r>
              <a:rPr lang="en-US">
                <a:solidFill>
                  <a:srgbClr val="000000"/>
                </a:solidFill>
              </a:rPr>
              <a:t>Meeting Name/Presentation Title</a:t>
            </a:r>
            <a:endParaRPr lang="en-US">
              <a:solidFill>
                <a:srgbClr val="000000"/>
              </a:solidFill>
              <a:cs typeface="Arial" charset="0"/>
            </a:endParaRPr>
          </a:p>
          <a:p>
            <a:pPr fontAlgn="base">
              <a:spcBef>
                <a:spcPct val="0"/>
              </a:spcBef>
              <a:spcAft>
                <a:spcPct val="0"/>
              </a:spcAft>
              <a:defRPr/>
            </a:pPr>
            <a:r>
              <a:rPr lang="en-US">
                <a:solidFill>
                  <a:srgbClr val="000000"/>
                </a:solidFill>
              </a:rPr>
              <a:t>Location, Date</a:t>
            </a:r>
          </a:p>
        </p:txBody>
      </p:sp>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2438" y="128588"/>
            <a:ext cx="8102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7411" name="Text Placeholder 2"/>
          <p:cNvSpPr>
            <a:spLocks noGrp="1"/>
          </p:cNvSpPr>
          <p:nvPr>
            <p:ph type="body" idx="1"/>
          </p:nvPr>
        </p:nvSpPr>
        <p:spPr bwMode="auto">
          <a:xfrm>
            <a:off x="457200" y="1243013"/>
            <a:ext cx="81105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824913" y="6543675"/>
            <a:ext cx="319087" cy="314325"/>
          </a:xfrm>
          <a:prstGeom prst="rect">
            <a:avLst/>
          </a:prstGeom>
        </p:spPr>
        <p:txBody>
          <a:bodyPr vert="horz" lIns="72000" tIns="57600" rIns="72000" bIns="45720" rtlCol="0" anchor="ctr"/>
          <a:lstStyle>
            <a:lvl1pPr algn="l" fontAlgn="auto">
              <a:spcBef>
                <a:spcPts val="0"/>
              </a:spcBef>
              <a:spcAft>
                <a:spcPts val="0"/>
              </a:spcAft>
              <a:defRPr sz="1100" b="0" smtClean="0">
                <a:solidFill>
                  <a:srgbClr val="000000"/>
                </a:solidFill>
                <a:latin typeface="Arial" pitchFamily="34" charset="0"/>
                <a:cs typeface="Arial" pitchFamily="34" charset="0"/>
              </a:defRPr>
            </a:lvl1pPr>
          </a:lstStyle>
          <a:p>
            <a:pPr>
              <a:defRPr/>
            </a:pPr>
            <a:fld id="{15616B0E-0341-472E-B69B-7304CEC22B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Ls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kern="1200">
          <a:solidFill>
            <a:schemeClr val="bg2"/>
          </a:solidFill>
          <a:latin typeface="Arial" pitchFamily="34" charset="0"/>
          <a:ea typeface="+mj-ea"/>
          <a:cs typeface="Arial" pitchFamily="34" charset="0"/>
        </a:defRPr>
      </a:lvl1pPr>
      <a:lvl2pPr algn="l" rtl="0" fontAlgn="base">
        <a:spcBef>
          <a:spcPct val="0"/>
        </a:spcBef>
        <a:spcAft>
          <a:spcPct val="0"/>
        </a:spcAft>
        <a:defRPr sz="2400" b="1">
          <a:solidFill>
            <a:schemeClr val="bg2"/>
          </a:solidFill>
          <a:latin typeface="Arial" charset="0"/>
          <a:cs typeface="Arial" charset="0"/>
        </a:defRPr>
      </a:lvl2pPr>
      <a:lvl3pPr algn="l" rtl="0" fontAlgn="base">
        <a:spcBef>
          <a:spcPct val="0"/>
        </a:spcBef>
        <a:spcAft>
          <a:spcPct val="0"/>
        </a:spcAft>
        <a:defRPr sz="2400" b="1">
          <a:solidFill>
            <a:schemeClr val="bg2"/>
          </a:solidFill>
          <a:latin typeface="Arial" charset="0"/>
          <a:cs typeface="Arial" charset="0"/>
        </a:defRPr>
      </a:lvl3pPr>
      <a:lvl4pPr algn="l" rtl="0" fontAlgn="base">
        <a:spcBef>
          <a:spcPct val="0"/>
        </a:spcBef>
        <a:spcAft>
          <a:spcPct val="0"/>
        </a:spcAft>
        <a:defRPr sz="2400" b="1">
          <a:solidFill>
            <a:schemeClr val="bg2"/>
          </a:solidFill>
          <a:latin typeface="Arial" charset="0"/>
          <a:cs typeface="Arial" charset="0"/>
        </a:defRPr>
      </a:lvl4pPr>
      <a:lvl5pPr algn="l" rtl="0" fontAlgn="base">
        <a:spcBef>
          <a:spcPct val="0"/>
        </a:spcBef>
        <a:spcAft>
          <a:spcPct val="0"/>
        </a:spcAft>
        <a:defRPr sz="2400" b="1">
          <a:solidFill>
            <a:schemeClr val="bg2"/>
          </a:solidFill>
          <a:latin typeface="Arial" charset="0"/>
          <a:cs typeface="Arial" charset="0"/>
        </a:defRPr>
      </a:lvl5pPr>
      <a:lvl6pPr marL="457200" algn="l" rtl="0" fontAlgn="base">
        <a:spcBef>
          <a:spcPct val="0"/>
        </a:spcBef>
        <a:spcAft>
          <a:spcPct val="0"/>
        </a:spcAft>
        <a:defRPr sz="2400" b="1">
          <a:solidFill>
            <a:schemeClr val="bg2"/>
          </a:solidFill>
          <a:latin typeface="Arial" charset="0"/>
          <a:cs typeface="Arial" charset="0"/>
        </a:defRPr>
      </a:lvl6pPr>
      <a:lvl7pPr marL="914400" algn="l" rtl="0" fontAlgn="base">
        <a:spcBef>
          <a:spcPct val="0"/>
        </a:spcBef>
        <a:spcAft>
          <a:spcPct val="0"/>
        </a:spcAft>
        <a:defRPr sz="2400" b="1">
          <a:solidFill>
            <a:schemeClr val="bg2"/>
          </a:solidFill>
          <a:latin typeface="Arial" charset="0"/>
          <a:cs typeface="Arial" charset="0"/>
        </a:defRPr>
      </a:lvl7pPr>
      <a:lvl8pPr marL="1371600" algn="l" rtl="0" fontAlgn="base">
        <a:spcBef>
          <a:spcPct val="0"/>
        </a:spcBef>
        <a:spcAft>
          <a:spcPct val="0"/>
        </a:spcAft>
        <a:defRPr sz="2400" b="1">
          <a:solidFill>
            <a:schemeClr val="bg2"/>
          </a:solidFill>
          <a:latin typeface="Arial" charset="0"/>
          <a:cs typeface="Arial" charset="0"/>
        </a:defRPr>
      </a:lvl8pPr>
      <a:lvl9pPr marL="1828800" algn="l" rtl="0" fontAlgn="base">
        <a:spcBef>
          <a:spcPct val="0"/>
        </a:spcBef>
        <a:spcAft>
          <a:spcPct val="0"/>
        </a:spcAft>
        <a:defRPr sz="2400" b="1">
          <a:solidFill>
            <a:schemeClr val="bg2"/>
          </a:solidFill>
          <a:latin typeface="Arial" charset="0"/>
          <a:cs typeface="Arial" charset="0"/>
        </a:defRPr>
      </a:lvl9pPr>
    </p:titleStyle>
    <p:bodyStyle>
      <a:lvl1pPr algn="l" rtl="0" fontAlgn="base">
        <a:lnSpc>
          <a:spcPct val="120000"/>
        </a:lnSpc>
        <a:spcBef>
          <a:spcPct val="0"/>
        </a:spcBef>
        <a:spcAft>
          <a:spcPts val="300"/>
        </a:spcAft>
        <a:buClr>
          <a:schemeClr val="tx1"/>
        </a:buClr>
        <a:buFont typeface="Arial" charset="0"/>
        <a:defRPr sz="2400" kern="1200">
          <a:solidFill>
            <a:schemeClr val="tx1"/>
          </a:solidFill>
          <a:latin typeface="Arial" pitchFamily="34" charset="0"/>
          <a:ea typeface="+mn-ea"/>
          <a:cs typeface="Arial" pitchFamily="34" charset="0"/>
        </a:defRPr>
      </a:lvl1pPr>
      <a:lvl2pPr marL="457200" indent="-223838" algn="l" rtl="0" fontAlgn="base">
        <a:lnSpc>
          <a:spcPct val="120000"/>
        </a:lnSpc>
        <a:spcBef>
          <a:spcPct val="0"/>
        </a:spcBef>
        <a:spcAft>
          <a:spcPct val="0"/>
        </a:spcAft>
        <a:buClr>
          <a:schemeClr val="bg2"/>
        </a:buClr>
        <a:buSzPct val="100000"/>
        <a:buFont typeface="Arial" charset="0"/>
        <a:buChar char="•"/>
        <a:defRPr sz="2200" kern="1200">
          <a:solidFill>
            <a:schemeClr val="tx1"/>
          </a:solidFill>
          <a:latin typeface="Arial" pitchFamily="34" charset="0"/>
          <a:ea typeface="+mn-ea"/>
          <a:cs typeface="Arial" pitchFamily="34" charset="0"/>
        </a:defRPr>
      </a:lvl2pPr>
      <a:lvl3pPr marL="690563" indent="-233363" algn="l" rtl="0" fontAlgn="base">
        <a:lnSpc>
          <a:spcPct val="120000"/>
        </a:lnSpc>
        <a:spcBef>
          <a:spcPct val="0"/>
        </a:spcBef>
        <a:spcAft>
          <a:spcPct val="0"/>
        </a:spcAft>
        <a:buClr>
          <a:schemeClr val="bg2"/>
        </a:buClr>
        <a:buSzPct val="100000"/>
        <a:buFont typeface="Arial" charset="0"/>
        <a:buChar char="-"/>
        <a:defRPr sz="2000" kern="1200">
          <a:solidFill>
            <a:schemeClr val="tx1"/>
          </a:solidFill>
          <a:latin typeface="Arial" pitchFamily="34" charset="0"/>
          <a:ea typeface="+mn-ea"/>
          <a:cs typeface="Arial" pitchFamily="34" charset="0"/>
        </a:defRPr>
      </a:lvl3pPr>
      <a:lvl4pPr marL="914400" indent="-223838" algn="l" rtl="0" fontAlgn="base">
        <a:lnSpc>
          <a:spcPct val="120000"/>
        </a:lnSpc>
        <a:spcBef>
          <a:spcPct val="0"/>
        </a:spcBef>
        <a:spcAft>
          <a:spcPct val="0"/>
        </a:spcAft>
        <a:buClr>
          <a:schemeClr val="bg2"/>
        </a:buClr>
        <a:buSzPct val="100000"/>
        <a:buFont typeface="Arial" charset="0"/>
        <a:buChar char="•"/>
        <a:defRPr kern="1200">
          <a:solidFill>
            <a:schemeClr val="tx1"/>
          </a:solidFill>
          <a:latin typeface="Arial" pitchFamily="34" charset="0"/>
          <a:ea typeface="+mn-ea"/>
          <a:cs typeface="Arial" pitchFamily="34" charset="0"/>
        </a:defRPr>
      </a:lvl4pPr>
      <a:lvl5pPr marL="1147763" indent="-233363" algn="l" rtl="0" fontAlgn="base">
        <a:lnSpc>
          <a:spcPct val="120000"/>
        </a:lnSpc>
        <a:spcBef>
          <a:spcPct val="0"/>
        </a:spcBef>
        <a:spcAft>
          <a:spcPct val="0"/>
        </a:spcAft>
        <a:buClr>
          <a:schemeClr val="bg2"/>
        </a:buClr>
        <a:buSzPct val="100000"/>
        <a:buFont typeface="Arial" charset="0"/>
        <a:buChar char="-"/>
        <a:defRPr sz="16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053" name="Picture 9" descr="horizontal-logo-green-tex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354776"/>
            <a:ext cx="2438400" cy="407987"/>
          </a:xfrm>
          <a:prstGeom prst="rect">
            <a:avLst/>
          </a:prstGeom>
          <a:noFill/>
          <a:ln w="9525">
            <a:noFill/>
            <a:miter lim="800000"/>
            <a:headEnd/>
            <a:tailEnd/>
          </a:ln>
        </p:spPr>
      </p:pic>
      <p:pic>
        <p:nvPicPr>
          <p:cNvPr id="7" name="Picture 6" descr="SLAC_Logo_hires.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8262670" y="6477000"/>
            <a:ext cx="759095" cy="228600"/>
          </a:xfrm>
          <a:prstGeom prst="rect">
            <a:avLst/>
          </a:prstGeom>
        </p:spPr>
      </p:pic>
      <p:grpSp>
        <p:nvGrpSpPr>
          <p:cNvPr id="8" name="Group 25"/>
          <p:cNvGrpSpPr>
            <a:grpSpLocks/>
          </p:cNvGrpSpPr>
          <p:nvPr userDrawn="1"/>
        </p:nvGrpSpPr>
        <p:grpSpPr bwMode="auto">
          <a:xfrm>
            <a:off x="7320936" y="6307348"/>
            <a:ext cx="914400" cy="533400"/>
            <a:chOff x="-2701" y="0"/>
            <a:chExt cx="1000125" cy="617645"/>
          </a:xfrm>
        </p:grpSpPr>
        <p:grpSp>
          <p:nvGrpSpPr>
            <p:cNvPr id="9" name="Group 16"/>
            <p:cNvGrpSpPr/>
            <p:nvPr/>
          </p:nvGrpSpPr>
          <p:grpSpPr>
            <a:xfrm>
              <a:off x="1" y="0"/>
              <a:ext cx="990599" cy="538935"/>
              <a:chOff x="6997698" y="233898"/>
              <a:chExt cx="1993897" cy="1141736"/>
            </a:xfrm>
            <a:solidFill>
              <a:schemeClr val="bg1"/>
            </a:solidFill>
          </p:grpSpPr>
          <p:pic>
            <p:nvPicPr>
              <p:cNvPr id="11" name="Picture 8" descr="Letterhead1"/>
              <p:cNvPicPr>
                <a:picLocks noChangeAspect="1" noChangeArrowheads="1"/>
              </p:cNvPicPr>
              <p:nvPr/>
            </p:nvPicPr>
            <p:blipFill>
              <a:blip r:embed="rId6" cstate="email">
                <a:extLst>
                  <a:ext uri="{28A0092B-C50C-407E-A947-70E740481C1C}">
                    <a14:useLocalDpi xmlns:a14="http://schemas.microsoft.com/office/drawing/2010/main"/>
                  </a:ext>
                </a:extLst>
              </a:blip>
              <a:srcRect t="-10010" r="-17441"/>
              <a:stretch>
                <a:fillRect/>
              </a:stretch>
            </p:blipFill>
            <p:spPr bwMode="auto">
              <a:xfrm>
                <a:off x="6997698" y="233898"/>
                <a:ext cx="1993897" cy="1110714"/>
              </a:xfrm>
              <a:prstGeom prst="rect">
                <a:avLst/>
              </a:prstGeom>
              <a:grpFill/>
              <a:ln>
                <a:noFill/>
              </a:ln>
            </p:spPr>
          </p:pic>
          <p:sp>
            <p:nvSpPr>
              <p:cNvPr id="12" name="Rectangle 10"/>
              <p:cNvSpPr>
                <a:spLocks noChangeArrowheads="1"/>
              </p:cNvSpPr>
              <p:nvPr/>
            </p:nvSpPr>
            <p:spPr bwMode="auto">
              <a:xfrm>
                <a:off x="8378092" y="980681"/>
                <a:ext cx="403224" cy="122238"/>
              </a:xfrm>
              <a:prstGeom prst="rect">
                <a:avLst/>
              </a:prstGeom>
              <a:grpFill/>
              <a:ln w="12700">
                <a:noFill/>
                <a:miter lim="800000"/>
                <a:headEnd/>
                <a:tailEnd/>
              </a:ln>
              <a:effectLst/>
            </p:spPr>
            <p:txBody>
              <a:bodyPr wrap="none" anchor="ctr"/>
              <a:lstStyle/>
              <a:p>
                <a:pPr>
                  <a:defRPr/>
                </a:pPr>
                <a:endParaRPr lang="en-US">
                  <a:solidFill>
                    <a:prstClr val="black"/>
                  </a:solidFill>
                </a:endParaRPr>
              </a:p>
            </p:txBody>
          </p:sp>
          <p:sp>
            <p:nvSpPr>
              <p:cNvPr id="13" name="Text Box 4"/>
              <p:cNvSpPr txBox="1">
                <a:spLocks noChangeArrowheads="1"/>
              </p:cNvSpPr>
              <p:nvPr/>
            </p:nvSpPr>
            <p:spPr bwMode="auto">
              <a:xfrm>
                <a:off x="7902104" y="898581"/>
                <a:ext cx="915887" cy="477053"/>
              </a:xfrm>
              <a:prstGeom prst="rect">
                <a:avLst/>
              </a:prstGeom>
              <a:noFill/>
              <a:ln w="12700">
                <a:noFill/>
                <a:miter lim="800000"/>
                <a:headEnd/>
                <a:tailEnd/>
              </a:ln>
              <a:effectLst/>
            </p:spPr>
            <p:txBody>
              <a:bodyPr wrap="none">
                <a:spAutoFit/>
              </a:bodyPr>
              <a:lstStyle/>
              <a:p>
                <a:pPr>
                  <a:defRPr/>
                </a:pPr>
                <a:r>
                  <a:rPr lang="en-US" sz="1200" b="1" i="1" dirty="0">
                    <a:solidFill>
                      <a:srgbClr val="E60000"/>
                    </a:solidFill>
                    <a:effectLst>
                      <a:outerShdw blurRad="38100" dist="38100" dir="2700000" algn="tl">
                        <a:srgbClr val="C0C0C0"/>
                      </a:outerShdw>
                    </a:effectLst>
                  </a:rPr>
                  <a:t>SSRL</a:t>
                </a:r>
                <a:endParaRPr lang="en-US" sz="1200" i="1" dirty="0">
                  <a:solidFill>
                    <a:srgbClr val="FF0000"/>
                  </a:solidFill>
                  <a:effectLst>
                    <a:outerShdw blurRad="38100" dist="38100" dir="2700000" algn="tl">
                      <a:srgbClr val="C0C0C0"/>
                    </a:outerShdw>
                  </a:effectLst>
                </a:endParaRPr>
              </a:p>
            </p:txBody>
          </p:sp>
        </p:grpSp>
        <p:sp>
          <p:nvSpPr>
            <p:cNvPr id="10" name="Rectangle 9"/>
            <p:cNvSpPr/>
            <p:nvPr/>
          </p:nvSpPr>
          <p:spPr>
            <a:xfrm>
              <a:off x="-2701" y="7939"/>
              <a:ext cx="1000125" cy="6097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Tree>
    <p:extLst>
      <p:ext uri="{BB962C8B-B14F-4D97-AF65-F5344CB8AC3E}">
        <p14:creationId xmlns:p14="http://schemas.microsoft.com/office/powerpoint/2010/main" val="3029093570"/>
      </p:ext>
    </p:extLst>
  </p:cSld>
  <p:clrMap bg1="lt1" tx1="dk1" bg2="lt2" tx2="dk2" accent1="accent1" accent2="accent2" accent3="accent3" accent4="accent4" accent5="accent5" accent6="accent6" hlink="hlink" folHlink="folHlink"/>
  <p:sldLayoutIdLst>
    <p:sldLayoutId id="2147483747" r:id="rId1"/>
  </p:sldLayoutIdLst>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Lst>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solidFill>
                  <a:srgbClr val="000000"/>
                </a:solidFill>
              </a:rPr>
              <a:t>Insert Presentation Title in Slide Master</a:t>
            </a:r>
            <a:endParaRPr lang="en-US" dirty="0">
              <a:solidFill>
                <a:srgbClr val="000000"/>
              </a:solidFill>
            </a:endParaRPr>
          </a:p>
        </p:txBody>
      </p:sp>
    </p:spTree>
    <p:extLst>
      <p:ext uri="{BB962C8B-B14F-4D97-AF65-F5344CB8AC3E}">
        <p14:creationId xmlns:p14="http://schemas.microsoft.com/office/powerpoint/2010/main" val="1388103590"/>
      </p:ext>
    </p:extLst>
  </p:cSld>
  <p:clrMap bg1="lt1" tx1="dk1" bg2="lt2" tx2="dk2" accent1="accent1" accent2="accent2" accent3="accent3" accent4="accent4" accent5="accent5" accent6="accent6" hlink="hlink" folHlink="folHlink"/>
  <p:sldLayoutIdLst>
    <p:sldLayoutId id="2147483751" r:id="rId1"/>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753" r:id="rId1"/>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686800" cy="0"/>
          </a:xfrm>
          <a:prstGeom prst="line">
            <a:avLst/>
          </a:prstGeom>
          <a:noFill/>
          <a:ln w="28575">
            <a:solidFill>
              <a:srgbClr val="B40000"/>
            </a:solidFill>
            <a:round/>
            <a:headEnd/>
            <a:tailEnd type="oval" w="med" len="med"/>
          </a:ln>
          <a:effectLst/>
        </p:spPr>
        <p:txBody>
          <a:bodyPr/>
          <a:lstStyle/>
          <a:p>
            <a:pPr fontAlgn="base">
              <a:spcBef>
                <a:spcPct val="0"/>
              </a:spcBef>
              <a:spcAft>
                <a:spcPct val="0"/>
              </a:spcAft>
              <a:defRPr/>
            </a:pPr>
            <a:endParaRPr lang="en-US">
              <a:solidFill>
                <a:srgbClr val="000000"/>
              </a:solidFill>
              <a:ea typeface="ＭＳ Ｐゴシック" charset="0"/>
            </a:endParaRPr>
          </a:p>
        </p:txBody>
      </p:sp>
      <p:sp>
        <p:nvSpPr>
          <p:cNvPr id="2051" name="Rectangle 6"/>
          <p:cNvSpPr>
            <a:spLocks noGrp="1" noChangeArrowheads="1"/>
          </p:cNvSpPr>
          <p:nvPr>
            <p:ph type="title"/>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 – Arial Bold 36 Point</a:t>
            </a:r>
          </a:p>
        </p:txBody>
      </p:sp>
      <p:sp>
        <p:nvSpPr>
          <p:cNvPr id="2052" name="Rectangle 7"/>
          <p:cNvSpPr>
            <a:spLocks noGrp="1" noChangeArrowheads="1"/>
          </p:cNvSpPr>
          <p:nvPr>
            <p:ph type="body" idx="1"/>
          </p:nvPr>
        </p:nvSpPr>
        <p:spPr bwMode="auto">
          <a:xfrm>
            <a:off x="2159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 name="Rectangle 10"/>
          <p:cNvSpPr>
            <a:spLocks noChangeArrowheads="1"/>
          </p:cNvSpPr>
          <p:nvPr userDrawn="1"/>
        </p:nvSpPr>
        <p:spPr bwMode="auto">
          <a:xfrm>
            <a:off x="4340225" y="6299200"/>
            <a:ext cx="400050" cy="304800"/>
          </a:xfrm>
          <a:prstGeom prst="rect">
            <a:avLst/>
          </a:prstGeom>
          <a:noFill/>
          <a:ln w="9525">
            <a:noFill/>
            <a:miter lim="800000"/>
            <a:headEnd/>
            <a:tailEnd/>
          </a:ln>
          <a:effectLst/>
        </p:spPr>
        <p:txBody>
          <a:bodyPr wrap="none">
            <a:spAutoFit/>
          </a:bodyPr>
          <a:lstStyle/>
          <a:p>
            <a:pPr fontAlgn="base">
              <a:spcBef>
                <a:spcPct val="0"/>
              </a:spcBef>
              <a:spcAft>
                <a:spcPct val="0"/>
              </a:spcAft>
            </a:pPr>
            <a:fld id="{C0E11FEF-ACA2-D845-92B6-6332D400B737}" type="slidenum">
              <a:rPr lang="en-US" sz="1400" b="1">
                <a:solidFill>
                  <a:srgbClr val="000000"/>
                </a:solidFill>
                <a:ea typeface="ＭＳ Ｐゴシック" charset="0"/>
              </a:rPr>
              <a:pPr fontAlgn="base">
                <a:spcBef>
                  <a:spcPct val="0"/>
                </a:spcBef>
                <a:spcAft>
                  <a:spcPct val="0"/>
                </a:spcAft>
              </a:pPr>
              <a:t>‹#›</a:t>
            </a:fld>
            <a:endParaRPr lang="en-US" sz="1400" b="1">
              <a:solidFill>
                <a:srgbClr val="000000"/>
              </a:solidFill>
              <a:ea typeface="ＭＳ Ｐゴシック" charset="0"/>
            </a:endParaRPr>
          </a:p>
        </p:txBody>
      </p:sp>
      <p:sp>
        <p:nvSpPr>
          <p:cNvPr id="4107" name="Rectangle 11"/>
          <p:cNvSpPr>
            <a:spLocks noGrp="1" noChangeArrowheads="1"/>
          </p:cNvSpPr>
          <p:nvPr>
            <p:ph type="ftr" sz="quarter" idx="3"/>
          </p:nvPr>
        </p:nvSpPr>
        <p:spPr bwMode="auto">
          <a:xfrm>
            <a:off x="5029200" y="6172200"/>
            <a:ext cx="39449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a typeface="+mn-ea"/>
              </a:defRPr>
            </a:lvl1pPr>
          </a:lstStyle>
          <a:p>
            <a:pPr fontAlgn="base">
              <a:spcBef>
                <a:spcPct val="0"/>
              </a:spcBef>
              <a:spcAft>
                <a:spcPct val="0"/>
              </a:spcAft>
              <a:defRPr/>
            </a:pPr>
            <a:r>
              <a:rPr lang="en-US">
                <a:solidFill>
                  <a:srgbClr val="000000"/>
                </a:solidFill>
              </a:rPr>
              <a:t>Meeting Name/Presentation Title</a:t>
            </a:r>
            <a:endParaRPr lang="en-US">
              <a:solidFill>
                <a:srgbClr val="000000"/>
              </a:solidFill>
              <a:cs typeface="Arial" charset="0"/>
            </a:endParaRPr>
          </a:p>
          <a:p>
            <a:pPr fontAlgn="base">
              <a:spcBef>
                <a:spcPct val="0"/>
              </a:spcBef>
              <a:spcAft>
                <a:spcPct val="0"/>
              </a:spcAft>
              <a:defRPr/>
            </a:pPr>
            <a:r>
              <a:rPr lang="en-US">
                <a:solidFill>
                  <a:srgbClr val="000000"/>
                </a:solidFill>
              </a:rPr>
              <a:t>Location, Date</a:t>
            </a:r>
          </a:p>
        </p:txBody>
      </p:sp>
      <p:pic>
        <p:nvPicPr>
          <p:cNvPr id="2055" name="Picture 14" descr="SLAC_Logo_hire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6159500"/>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686800" cy="0"/>
          </a:xfrm>
          <a:prstGeom prst="line">
            <a:avLst/>
          </a:prstGeom>
          <a:noFill/>
          <a:ln w="28575">
            <a:solidFill>
              <a:srgbClr val="B40000"/>
            </a:solidFill>
            <a:round/>
            <a:headEnd/>
            <a:tailEnd type="oval" w="med" len="med"/>
          </a:ln>
          <a:effectLst/>
        </p:spPr>
        <p:txBody>
          <a:bodyPr/>
          <a:lstStyle/>
          <a:p>
            <a:pPr fontAlgn="base">
              <a:spcBef>
                <a:spcPct val="0"/>
              </a:spcBef>
              <a:spcAft>
                <a:spcPct val="0"/>
              </a:spcAft>
              <a:defRPr/>
            </a:pPr>
            <a:endParaRPr lang="en-US">
              <a:solidFill>
                <a:srgbClr val="000000"/>
              </a:solidFill>
              <a:ea typeface="ＭＳ Ｐゴシック" charset="0"/>
            </a:endParaRPr>
          </a:p>
        </p:txBody>
      </p:sp>
      <p:sp>
        <p:nvSpPr>
          <p:cNvPr id="2051" name="Rectangle 6"/>
          <p:cNvSpPr>
            <a:spLocks noGrp="1" noChangeArrowheads="1"/>
          </p:cNvSpPr>
          <p:nvPr>
            <p:ph type="title"/>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 – Arial Bold 36 Point</a:t>
            </a:r>
          </a:p>
        </p:txBody>
      </p:sp>
      <p:sp>
        <p:nvSpPr>
          <p:cNvPr id="2052" name="Rectangle 7"/>
          <p:cNvSpPr>
            <a:spLocks noGrp="1" noChangeArrowheads="1"/>
          </p:cNvSpPr>
          <p:nvPr>
            <p:ph type="body" idx="1"/>
          </p:nvPr>
        </p:nvSpPr>
        <p:spPr bwMode="auto">
          <a:xfrm>
            <a:off x="2159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 name="Rectangle 10"/>
          <p:cNvSpPr>
            <a:spLocks noChangeArrowheads="1"/>
          </p:cNvSpPr>
          <p:nvPr userDrawn="1"/>
        </p:nvSpPr>
        <p:spPr bwMode="auto">
          <a:xfrm>
            <a:off x="4340225" y="6299200"/>
            <a:ext cx="400050" cy="304800"/>
          </a:xfrm>
          <a:prstGeom prst="rect">
            <a:avLst/>
          </a:prstGeom>
          <a:noFill/>
          <a:ln w="9525">
            <a:noFill/>
            <a:miter lim="800000"/>
            <a:headEnd/>
            <a:tailEnd/>
          </a:ln>
          <a:effectLst/>
        </p:spPr>
        <p:txBody>
          <a:bodyPr wrap="none">
            <a:spAutoFit/>
          </a:bodyPr>
          <a:lstStyle/>
          <a:p>
            <a:pPr fontAlgn="base">
              <a:spcBef>
                <a:spcPct val="0"/>
              </a:spcBef>
              <a:spcAft>
                <a:spcPct val="0"/>
              </a:spcAft>
            </a:pPr>
            <a:fld id="{C0E11FEF-ACA2-D845-92B6-6332D400B737}" type="slidenum">
              <a:rPr lang="en-US" sz="1400" b="1">
                <a:solidFill>
                  <a:srgbClr val="000000"/>
                </a:solidFill>
                <a:ea typeface="ＭＳ Ｐゴシック" charset="0"/>
              </a:rPr>
              <a:pPr fontAlgn="base">
                <a:spcBef>
                  <a:spcPct val="0"/>
                </a:spcBef>
                <a:spcAft>
                  <a:spcPct val="0"/>
                </a:spcAft>
              </a:pPr>
              <a:t>‹#›</a:t>
            </a:fld>
            <a:endParaRPr lang="en-US" sz="1400" b="1">
              <a:solidFill>
                <a:srgbClr val="000000"/>
              </a:solidFill>
              <a:ea typeface="ＭＳ Ｐゴシック" charset="0"/>
            </a:endParaRPr>
          </a:p>
        </p:txBody>
      </p:sp>
      <p:sp>
        <p:nvSpPr>
          <p:cNvPr id="4107" name="Rectangle 11"/>
          <p:cNvSpPr>
            <a:spLocks noGrp="1" noChangeArrowheads="1"/>
          </p:cNvSpPr>
          <p:nvPr>
            <p:ph type="ftr" sz="quarter" idx="3"/>
          </p:nvPr>
        </p:nvSpPr>
        <p:spPr bwMode="auto">
          <a:xfrm>
            <a:off x="5029200" y="6172200"/>
            <a:ext cx="39449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a typeface="+mn-ea"/>
              </a:defRPr>
            </a:lvl1pPr>
          </a:lstStyle>
          <a:p>
            <a:pPr fontAlgn="base">
              <a:spcBef>
                <a:spcPct val="0"/>
              </a:spcBef>
              <a:spcAft>
                <a:spcPct val="0"/>
              </a:spcAft>
              <a:defRPr/>
            </a:pPr>
            <a:r>
              <a:rPr lang="en-US">
                <a:solidFill>
                  <a:srgbClr val="000000"/>
                </a:solidFill>
              </a:rPr>
              <a:t>Meeting Name/Presentation Title</a:t>
            </a:r>
            <a:endParaRPr lang="en-US">
              <a:solidFill>
                <a:srgbClr val="000000"/>
              </a:solidFill>
              <a:cs typeface="Arial" charset="0"/>
            </a:endParaRPr>
          </a:p>
          <a:p>
            <a:pPr fontAlgn="base">
              <a:spcBef>
                <a:spcPct val="0"/>
              </a:spcBef>
              <a:spcAft>
                <a:spcPct val="0"/>
              </a:spcAft>
              <a:defRPr/>
            </a:pPr>
            <a:r>
              <a:rPr lang="en-US">
                <a:solidFill>
                  <a:srgbClr val="000000"/>
                </a:solidFill>
              </a:rPr>
              <a:t>Location, Date</a:t>
            </a:r>
          </a:p>
        </p:txBody>
      </p:sp>
      <p:pic>
        <p:nvPicPr>
          <p:cNvPr id="2055" name="Picture 14" descr="SLAC_Logo_hire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6159500"/>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686800" cy="0"/>
          </a:xfrm>
          <a:prstGeom prst="line">
            <a:avLst/>
          </a:prstGeom>
          <a:noFill/>
          <a:ln w="28575">
            <a:solidFill>
              <a:srgbClr val="B40000"/>
            </a:solidFill>
            <a:round/>
            <a:headEnd/>
            <a:tailEnd type="oval" w="med" len="med"/>
          </a:ln>
          <a:effectLst/>
        </p:spPr>
        <p:txBody>
          <a:bodyPr/>
          <a:lstStyle/>
          <a:p>
            <a:pPr fontAlgn="base">
              <a:spcBef>
                <a:spcPct val="0"/>
              </a:spcBef>
              <a:spcAft>
                <a:spcPct val="0"/>
              </a:spcAft>
              <a:defRPr/>
            </a:pPr>
            <a:endParaRPr lang="en-US">
              <a:solidFill>
                <a:srgbClr val="000000"/>
              </a:solidFill>
              <a:ea typeface="ＭＳ Ｐゴシック" charset="0"/>
            </a:endParaRPr>
          </a:p>
        </p:txBody>
      </p:sp>
      <p:sp>
        <p:nvSpPr>
          <p:cNvPr id="2051" name="Rectangle 6"/>
          <p:cNvSpPr>
            <a:spLocks noGrp="1" noChangeArrowheads="1"/>
          </p:cNvSpPr>
          <p:nvPr>
            <p:ph type="title"/>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 – Arial Bold 36 Point</a:t>
            </a:r>
          </a:p>
        </p:txBody>
      </p:sp>
      <p:sp>
        <p:nvSpPr>
          <p:cNvPr id="2052" name="Rectangle 7"/>
          <p:cNvSpPr>
            <a:spLocks noGrp="1" noChangeArrowheads="1"/>
          </p:cNvSpPr>
          <p:nvPr>
            <p:ph type="body" idx="1"/>
          </p:nvPr>
        </p:nvSpPr>
        <p:spPr bwMode="auto">
          <a:xfrm>
            <a:off x="2159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 name="Rectangle 10"/>
          <p:cNvSpPr>
            <a:spLocks noChangeArrowheads="1"/>
          </p:cNvSpPr>
          <p:nvPr userDrawn="1"/>
        </p:nvSpPr>
        <p:spPr bwMode="auto">
          <a:xfrm>
            <a:off x="4340225" y="6299200"/>
            <a:ext cx="400050" cy="304800"/>
          </a:xfrm>
          <a:prstGeom prst="rect">
            <a:avLst/>
          </a:prstGeom>
          <a:noFill/>
          <a:ln w="9525">
            <a:noFill/>
            <a:miter lim="800000"/>
            <a:headEnd/>
            <a:tailEnd/>
          </a:ln>
          <a:effectLst/>
        </p:spPr>
        <p:txBody>
          <a:bodyPr wrap="none">
            <a:spAutoFit/>
          </a:bodyPr>
          <a:lstStyle/>
          <a:p>
            <a:pPr fontAlgn="base">
              <a:spcBef>
                <a:spcPct val="0"/>
              </a:spcBef>
              <a:spcAft>
                <a:spcPct val="0"/>
              </a:spcAft>
            </a:pPr>
            <a:fld id="{C0E11FEF-ACA2-D845-92B6-6332D400B737}" type="slidenum">
              <a:rPr lang="en-US" sz="1400" b="1">
                <a:solidFill>
                  <a:srgbClr val="000000"/>
                </a:solidFill>
                <a:ea typeface="ＭＳ Ｐゴシック" charset="0"/>
              </a:rPr>
              <a:pPr fontAlgn="base">
                <a:spcBef>
                  <a:spcPct val="0"/>
                </a:spcBef>
                <a:spcAft>
                  <a:spcPct val="0"/>
                </a:spcAft>
              </a:pPr>
              <a:t>‹#›</a:t>
            </a:fld>
            <a:endParaRPr lang="en-US" sz="1400" b="1">
              <a:solidFill>
                <a:srgbClr val="000000"/>
              </a:solidFill>
              <a:ea typeface="ＭＳ Ｐゴシック" charset="0"/>
            </a:endParaRPr>
          </a:p>
        </p:txBody>
      </p:sp>
      <p:sp>
        <p:nvSpPr>
          <p:cNvPr id="4107" name="Rectangle 11"/>
          <p:cNvSpPr>
            <a:spLocks noGrp="1" noChangeArrowheads="1"/>
          </p:cNvSpPr>
          <p:nvPr>
            <p:ph type="ftr" sz="quarter" idx="3"/>
          </p:nvPr>
        </p:nvSpPr>
        <p:spPr bwMode="auto">
          <a:xfrm>
            <a:off x="5029200" y="6172200"/>
            <a:ext cx="39449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a typeface="+mn-ea"/>
              </a:defRPr>
            </a:lvl1pPr>
          </a:lstStyle>
          <a:p>
            <a:pPr fontAlgn="base">
              <a:spcBef>
                <a:spcPct val="0"/>
              </a:spcBef>
              <a:spcAft>
                <a:spcPct val="0"/>
              </a:spcAft>
              <a:defRPr/>
            </a:pPr>
            <a:r>
              <a:rPr lang="en-US">
                <a:solidFill>
                  <a:srgbClr val="000000"/>
                </a:solidFill>
              </a:rPr>
              <a:t>Meeting Name/Presentation Title</a:t>
            </a:r>
            <a:endParaRPr lang="en-US">
              <a:solidFill>
                <a:srgbClr val="000000"/>
              </a:solidFill>
              <a:cs typeface="Arial" charset="0"/>
            </a:endParaRPr>
          </a:p>
          <a:p>
            <a:pPr fontAlgn="base">
              <a:spcBef>
                <a:spcPct val="0"/>
              </a:spcBef>
              <a:spcAft>
                <a:spcPct val="0"/>
              </a:spcAft>
              <a:defRPr/>
            </a:pPr>
            <a:r>
              <a:rPr lang="en-US">
                <a:solidFill>
                  <a:srgbClr val="000000"/>
                </a:solidFill>
              </a:rPr>
              <a:t>Location, Date</a:t>
            </a:r>
          </a:p>
        </p:txBody>
      </p:sp>
      <p:pic>
        <p:nvPicPr>
          <p:cNvPr id="2055" name="Picture 14" descr="SLAC_Logo_hire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6159500"/>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686800" cy="0"/>
          </a:xfrm>
          <a:prstGeom prst="line">
            <a:avLst/>
          </a:prstGeom>
          <a:noFill/>
          <a:ln w="28575">
            <a:solidFill>
              <a:srgbClr val="B40000"/>
            </a:solidFill>
            <a:round/>
            <a:headEnd/>
            <a:tailEnd type="oval" w="med" len="med"/>
          </a:ln>
          <a:effectLst/>
        </p:spPr>
        <p:txBody>
          <a:bodyPr/>
          <a:lstStyle/>
          <a:p>
            <a:pPr fontAlgn="base">
              <a:spcBef>
                <a:spcPct val="0"/>
              </a:spcBef>
              <a:spcAft>
                <a:spcPct val="0"/>
              </a:spcAft>
              <a:defRPr/>
            </a:pPr>
            <a:endParaRPr lang="en-US">
              <a:solidFill>
                <a:srgbClr val="000000"/>
              </a:solidFill>
              <a:ea typeface="ＭＳ Ｐゴシック" charset="0"/>
            </a:endParaRPr>
          </a:p>
        </p:txBody>
      </p:sp>
      <p:sp>
        <p:nvSpPr>
          <p:cNvPr id="2051" name="Rectangle 6"/>
          <p:cNvSpPr>
            <a:spLocks noGrp="1" noChangeArrowheads="1"/>
          </p:cNvSpPr>
          <p:nvPr>
            <p:ph type="title"/>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 – Arial Bold 36 Point</a:t>
            </a:r>
          </a:p>
        </p:txBody>
      </p:sp>
      <p:sp>
        <p:nvSpPr>
          <p:cNvPr id="2052" name="Rectangle 7"/>
          <p:cNvSpPr>
            <a:spLocks noGrp="1" noChangeArrowheads="1"/>
          </p:cNvSpPr>
          <p:nvPr>
            <p:ph type="body" idx="1"/>
          </p:nvPr>
        </p:nvSpPr>
        <p:spPr bwMode="auto">
          <a:xfrm>
            <a:off x="2159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 name="Rectangle 10"/>
          <p:cNvSpPr>
            <a:spLocks noChangeArrowheads="1"/>
          </p:cNvSpPr>
          <p:nvPr userDrawn="1"/>
        </p:nvSpPr>
        <p:spPr bwMode="auto">
          <a:xfrm>
            <a:off x="4340225" y="6299200"/>
            <a:ext cx="400050" cy="304800"/>
          </a:xfrm>
          <a:prstGeom prst="rect">
            <a:avLst/>
          </a:prstGeom>
          <a:noFill/>
          <a:ln w="9525">
            <a:noFill/>
            <a:miter lim="800000"/>
            <a:headEnd/>
            <a:tailEnd/>
          </a:ln>
          <a:effectLst/>
        </p:spPr>
        <p:txBody>
          <a:bodyPr wrap="none">
            <a:spAutoFit/>
          </a:bodyPr>
          <a:lstStyle/>
          <a:p>
            <a:pPr fontAlgn="base">
              <a:spcBef>
                <a:spcPct val="0"/>
              </a:spcBef>
              <a:spcAft>
                <a:spcPct val="0"/>
              </a:spcAft>
            </a:pPr>
            <a:fld id="{C0E11FEF-ACA2-D845-92B6-6332D400B737}" type="slidenum">
              <a:rPr lang="en-US" sz="1400" b="1">
                <a:solidFill>
                  <a:srgbClr val="000000"/>
                </a:solidFill>
                <a:ea typeface="ＭＳ Ｐゴシック" charset="0"/>
              </a:rPr>
              <a:pPr fontAlgn="base">
                <a:spcBef>
                  <a:spcPct val="0"/>
                </a:spcBef>
                <a:spcAft>
                  <a:spcPct val="0"/>
                </a:spcAft>
              </a:pPr>
              <a:t>‹#›</a:t>
            </a:fld>
            <a:endParaRPr lang="en-US" sz="1400" b="1">
              <a:solidFill>
                <a:srgbClr val="000000"/>
              </a:solidFill>
              <a:ea typeface="ＭＳ Ｐゴシック" charset="0"/>
            </a:endParaRPr>
          </a:p>
        </p:txBody>
      </p:sp>
      <p:sp>
        <p:nvSpPr>
          <p:cNvPr id="4107" name="Rectangle 11"/>
          <p:cNvSpPr>
            <a:spLocks noGrp="1" noChangeArrowheads="1"/>
          </p:cNvSpPr>
          <p:nvPr>
            <p:ph type="ftr" sz="quarter" idx="3"/>
          </p:nvPr>
        </p:nvSpPr>
        <p:spPr bwMode="auto">
          <a:xfrm>
            <a:off x="5029200" y="6172200"/>
            <a:ext cx="39449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a typeface="+mn-ea"/>
              </a:defRPr>
            </a:lvl1pPr>
          </a:lstStyle>
          <a:p>
            <a:pPr fontAlgn="base">
              <a:spcBef>
                <a:spcPct val="0"/>
              </a:spcBef>
              <a:spcAft>
                <a:spcPct val="0"/>
              </a:spcAft>
              <a:defRPr/>
            </a:pPr>
            <a:r>
              <a:rPr lang="en-US">
                <a:solidFill>
                  <a:srgbClr val="000000"/>
                </a:solidFill>
              </a:rPr>
              <a:t>Meeting Name/Presentation Title</a:t>
            </a:r>
            <a:endParaRPr lang="en-US">
              <a:solidFill>
                <a:srgbClr val="000000"/>
              </a:solidFill>
              <a:cs typeface="Arial" charset="0"/>
            </a:endParaRPr>
          </a:p>
          <a:p>
            <a:pPr fontAlgn="base">
              <a:spcBef>
                <a:spcPct val="0"/>
              </a:spcBef>
              <a:spcAft>
                <a:spcPct val="0"/>
              </a:spcAft>
              <a:defRPr/>
            </a:pPr>
            <a:r>
              <a:rPr lang="en-US">
                <a:solidFill>
                  <a:srgbClr val="000000"/>
                </a:solidFill>
              </a:rPr>
              <a:t>Location, Date</a:t>
            </a:r>
          </a:p>
        </p:txBody>
      </p:sp>
      <p:pic>
        <p:nvPicPr>
          <p:cNvPr id="2055" name="Picture 14" descr="SLAC_Logo_hire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6159500"/>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686800" cy="0"/>
          </a:xfrm>
          <a:prstGeom prst="line">
            <a:avLst/>
          </a:prstGeom>
          <a:noFill/>
          <a:ln w="28575">
            <a:solidFill>
              <a:srgbClr val="B40000"/>
            </a:solidFill>
            <a:round/>
            <a:headEnd/>
            <a:tailEnd type="oval" w="med" len="med"/>
          </a:ln>
          <a:effectLst/>
        </p:spPr>
        <p:txBody>
          <a:bodyPr/>
          <a:lstStyle/>
          <a:p>
            <a:pPr fontAlgn="base">
              <a:spcBef>
                <a:spcPct val="0"/>
              </a:spcBef>
              <a:spcAft>
                <a:spcPct val="0"/>
              </a:spcAft>
              <a:defRPr/>
            </a:pPr>
            <a:endParaRPr lang="en-US">
              <a:solidFill>
                <a:srgbClr val="000000"/>
              </a:solidFill>
              <a:ea typeface="ＭＳ Ｐゴシック" charset="0"/>
            </a:endParaRPr>
          </a:p>
        </p:txBody>
      </p:sp>
      <p:sp>
        <p:nvSpPr>
          <p:cNvPr id="2051" name="Rectangle 6"/>
          <p:cNvSpPr>
            <a:spLocks noGrp="1" noChangeArrowheads="1"/>
          </p:cNvSpPr>
          <p:nvPr>
            <p:ph type="title"/>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 – Arial Bold 36 Point</a:t>
            </a:r>
          </a:p>
        </p:txBody>
      </p:sp>
      <p:sp>
        <p:nvSpPr>
          <p:cNvPr id="2052" name="Rectangle 7"/>
          <p:cNvSpPr>
            <a:spLocks noGrp="1" noChangeArrowheads="1"/>
          </p:cNvSpPr>
          <p:nvPr>
            <p:ph type="body" idx="1"/>
          </p:nvPr>
        </p:nvSpPr>
        <p:spPr bwMode="auto">
          <a:xfrm>
            <a:off x="2159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 name="Rectangle 10"/>
          <p:cNvSpPr>
            <a:spLocks noChangeArrowheads="1"/>
          </p:cNvSpPr>
          <p:nvPr userDrawn="1"/>
        </p:nvSpPr>
        <p:spPr bwMode="auto">
          <a:xfrm>
            <a:off x="4340225" y="6299200"/>
            <a:ext cx="400050" cy="304800"/>
          </a:xfrm>
          <a:prstGeom prst="rect">
            <a:avLst/>
          </a:prstGeom>
          <a:noFill/>
          <a:ln w="9525">
            <a:noFill/>
            <a:miter lim="800000"/>
            <a:headEnd/>
            <a:tailEnd/>
          </a:ln>
          <a:effectLst/>
        </p:spPr>
        <p:txBody>
          <a:bodyPr wrap="none">
            <a:spAutoFit/>
          </a:bodyPr>
          <a:lstStyle/>
          <a:p>
            <a:pPr fontAlgn="base">
              <a:spcBef>
                <a:spcPct val="0"/>
              </a:spcBef>
              <a:spcAft>
                <a:spcPct val="0"/>
              </a:spcAft>
            </a:pPr>
            <a:fld id="{C0E11FEF-ACA2-D845-92B6-6332D400B737}" type="slidenum">
              <a:rPr lang="en-US" sz="1400" b="1">
                <a:solidFill>
                  <a:srgbClr val="000000"/>
                </a:solidFill>
                <a:ea typeface="ＭＳ Ｐゴシック" charset="0"/>
              </a:rPr>
              <a:pPr fontAlgn="base">
                <a:spcBef>
                  <a:spcPct val="0"/>
                </a:spcBef>
                <a:spcAft>
                  <a:spcPct val="0"/>
                </a:spcAft>
              </a:pPr>
              <a:t>‹#›</a:t>
            </a:fld>
            <a:endParaRPr lang="en-US" sz="1400" b="1">
              <a:solidFill>
                <a:srgbClr val="000000"/>
              </a:solidFill>
              <a:ea typeface="ＭＳ Ｐゴシック" charset="0"/>
            </a:endParaRPr>
          </a:p>
        </p:txBody>
      </p:sp>
      <p:sp>
        <p:nvSpPr>
          <p:cNvPr id="4107" name="Rectangle 11"/>
          <p:cNvSpPr>
            <a:spLocks noGrp="1" noChangeArrowheads="1"/>
          </p:cNvSpPr>
          <p:nvPr>
            <p:ph type="ftr" sz="quarter" idx="3"/>
          </p:nvPr>
        </p:nvSpPr>
        <p:spPr bwMode="auto">
          <a:xfrm>
            <a:off x="5029200" y="6172200"/>
            <a:ext cx="39449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a typeface="+mn-ea"/>
              </a:defRPr>
            </a:lvl1pPr>
          </a:lstStyle>
          <a:p>
            <a:pPr fontAlgn="base">
              <a:spcBef>
                <a:spcPct val="0"/>
              </a:spcBef>
              <a:spcAft>
                <a:spcPct val="0"/>
              </a:spcAft>
              <a:defRPr/>
            </a:pPr>
            <a:r>
              <a:rPr lang="en-US">
                <a:solidFill>
                  <a:srgbClr val="000000"/>
                </a:solidFill>
              </a:rPr>
              <a:t>Meeting Name/Presentation Title</a:t>
            </a:r>
            <a:endParaRPr lang="en-US">
              <a:solidFill>
                <a:srgbClr val="000000"/>
              </a:solidFill>
              <a:cs typeface="Arial" charset="0"/>
            </a:endParaRPr>
          </a:p>
          <a:p>
            <a:pPr fontAlgn="base">
              <a:spcBef>
                <a:spcPct val="0"/>
              </a:spcBef>
              <a:spcAft>
                <a:spcPct val="0"/>
              </a:spcAft>
              <a:defRPr/>
            </a:pPr>
            <a:r>
              <a:rPr lang="en-US">
                <a:solidFill>
                  <a:srgbClr val="000000"/>
                </a:solidFill>
              </a:rPr>
              <a:t>Location, Date</a:t>
            </a:r>
          </a:p>
        </p:txBody>
      </p:sp>
      <p:pic>
        <p:nvPicPr>
          <p:cNvPr id="2055" name="Picture 14" descr="SLAC_Logo_hire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6159500"/>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686800" cy="0"/>
          </a:xfrm>
          <a:prstGeom prst="line">
            <a:avLst/>
          </a:prstGeom>
          <a:noFill/>
          <a:ln w="28575">
            <a:solidFill>
              <a:srgbClr val="B40000"/>
            </a:solidFill>
            <a:round/>
            <a:headEnd/>
            <a:tailEnd type="oval" w="med" len="med"/>
          </a:ln>
          <a:effectLst/>
        </p:spPr>
        <p:txBody>
          <a:bodyPr/>
          <a:lstStyle/>
          <a:p>
            <a:pPr fontAlgn="base">
              <a:spcBef>
                <a:spcPct val="0"/>
              </a:spcBef>
              <a:spcAft>
                <a:spcPct val="0"/>
              </a:spcAft>
              <a:defRPr/>
            </a:pPr>
            <a:endParaRPr lang="en-US">
              <a:solidFill>
                <a:srgbClr val="000000"/>
              </a:solidFill>
              <a:ea typeface="ＭＳ Ｐゴシック" charset="0"/>
            </a:endParaRPr>
          </a:p>
        </p:txBody>
      </p:sp>
      <p:sp>
        <p:nvSpPr>
          <p:cNvPr id="2051" name="Rectangle 6"/>
          <p:cNvSpPr>
            <a:spLocks noGrp="1" noChangeArrowheads="1"/>
          </p:cNvSpPr>
          <p:nvPr>
            <p:ph type="title"/>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 – Arial Bold 36 Point</a:t>
            </a:r>
          </a:p>
        </p:txBody>
      </p:sp>
      <p:sp>
        <p:nvSpPr>
          <p:cNvPr id="2052" name="Rectangle 7"/>
          <p:cNvSpPr>
            <a:spLocks noGrp="1" noChangeArrowheads="1"/>
          </p:cNvSpPr>
          <p:nvPr>
            <p:ph type="body" idx="1"/>
          </p:nvPr>
        </p:nvSpPr>
        <p:spPr bwMode="auto">
          <a:xfrm>
            <a:off x="2159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 name="Rectangle 10"/>
          <p:cNvSpPr>
            <a:spLocks noChangeArrowheads="1"/>
          </p:cNvSpPr>
          <p:nvPr userDrawn="1"/>
        </p:nvSpPr>
        <p:spPr bwMode="auto">
          <a:xfrm>
            <a:off x="4340225" y="6299200"/>
            <a:ext cx="400050" cy="304800"/>
          </a:xfrm>
          <a:prstGeom prst="rect">
            <a:avLst/>
          </a:prstGeom>
          <a:noFill/>
          <a:ln w="9525">
            <a:noFill/>
            <a:miter lim="800000"/>
            <a:headEnd/>
            <a:tailEnd/>
          </a:ln>
          <a:effectLst/>
        </p:spPr>
        <p:txBody>
          <a:bodyPr wrap="none">
            <a:spAutoFit/>
          </a:bodyPr>
          <a:lstStyle/>
          <a:p>
            <a:pPr fontAlgn="base">
              <a:spcBef>
                <a:spcPct val="0"/>
              </a:spcBef>
              <a:spcAft>
                <a:spcPct val="0"/>
              </a:spcAft>
            </a:pPr>
            <a:fld id="{C0E11FEF-ACA2-D845-92B6-6332D400B737}" type="slidenum">
              <a:rPr lang="en-US" sz="1400" b="1">
                <a:solidFill>
                  <a:srgbClr val="000000"/>
                </a:solidFill>
                <a:ea typeface="ＭＳ Ｐゴシック" charset="0"/>
              </a:rPr>
              <a:pPr fontAlgn="base">
                <a:spcBef>
                  <a:spcPct val="0"/>
                </a:spcBef>
                <a:spcAft>
                  <a:spcPct val="0"/>
                </a:spcAft>
              </a:pPr>
              <a:t>‹#›</a:t>
            </a:fld>
            <a:endParaRPr lang="en-US" sz="1400" b="1">
              <a:solidFill>
                <a:srgbClr val="000000"/>
              </a:solidFill>
              <a:ea typeface="ＭＳ Ｐゴシック" charset="0"/>
            </a:endParaRPr>
          </a:p>
        </p:txBody>
      </p:sp>
      <p:sp>
        <p:nvSpPr>
          <p:cNvPr id="4107" name="Rectangle 11"/>
          <p:cNvSpPr>
            <a:spLocks noGrp="1" noChangeArrowheads="1"/>
          </p:cNvSpPr>
          <p:nvPr>
            <p:ph type="ftr" sz="quarter" idx="3"/>
          </p:nvPr>
        </p:nvSpPr>
        <p:spPr bwMode="auto">
          <a:xfrm>
            <a:off x="5029200" y="6172200"/>
            <a:ext cx="39449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a typeface="+mn-ea"/>
              </a:defRPr>
            </a:lvl1pPr>
          </a:lstStyle>
          <a:p>
            <a:pPr fontAlgn="base">
              <a:spcBef>
                <a:spcPct val="0"/>
              </a:spcBef>
              <a:spcAft>
                <a:spcPct val="0"/>
              </a:spcAft>
              <a:defRPr/>
            </a:pPr>
            <a:r>
              <a:rPr lang="en-US">
                <a:solidFill>
                  <a:srgbClr val="000000"/>
                </a:solidFill>
              </a:rPr>
              <a:t>Meeting Name/Presentation Title</a:t>
            </a:r>
            <a:endParaRPr lang="en-US">
              <a:solidFill>
                <a:srgbClr val="000000"/>
              </a:solidFill>
              <a:cs typeface="Arial" charset="0"/>
            </a:endParaRPr>
          </a:p>
          <a:p>
            <a:pPr fontAlgn="base">
              <a:spcBef>
                <a:spcPct val="0"/>
              </a:spcBef>
              <a:spcAft>
                <a:spcPct val="0"/>
              </a:spcAft>
              <a:defRPr/>
            </a:pPr>
            <a:r>
              <a:rPr lang="en-US">
                <a:solidFill>
                  <a:srgbClr val="000000"/>
                </a:solidFill>
              </a:rPr>
              <a:t>Location, Date</a:t>
            </a:r>
          </a:p>
        </p:txBody>
      </p:sp>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Line 5"/>
          <p:cNvSpPr>
            <a:spLocks noChangeShapeType="1"/>
          </p:cNvSpPr>
          <p:nvPr userDrawn="1"/>
        </p:nvSpPr>
        <p:spPr bwMode="auto">
          <a:xfrm>
            <a:off x="0" y="990600"/>
            <a:ext cx="8686800" cy="0"/>
          </a:xfrm>
          <a:prstGeom prst="line">
            <a:avLst/>
          </a:prstGeom>
          <a:noFill/>
          <a:ln w="28575">
            <a:solidFill>
              <a:srgbClr val="B40000"/>
            </a:solidFill>
            <a:round/>
            <a:headEnd/>
            <a:tailEnd type="oval" w="med" len="med"/>
          </a:ln>
          <a:effectLst/>
        </p:spPr>
        <p:txBody>
          <a:bodyPr/>
          <a:lstStyle/>
          <a:p>
            <a:pPr fontAlgn="base">
              <a:spcBef>
                <a:spcPct val="0"/>
              </a:spcBef>
              <a:spcAft>
                <a:spcPct val="0"/>
              </a:spcAft>
              <a:defRPr/>
            </a:pPr>
            <a:endParaRPr lang="en-US">
              <a:solidFill>
                <a:srgbClr val="000000"/>
              </a:solidFill>
              <a:ea typeface="ＭＳ Ｐゴシック" charset="0"/>
            </a:endParaRPr>
          </a:p>
        </p:txBody>
      </p:sp>
      <p:sp>
        <p:nvSpPr>
          <p:cNvPr id="2051" name="Rectangle 6"/>
          <p:cNvSpPr>
            <a:spLocks noGrp="1" noChangeArrowheads="1"/>
          </p:cNvSpPr>
          <p:nvPr>
            <p:ph type="title"/>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 – Arial Bold 36 Point</a:t>
            </a:r>
          </a:p>
        </p:txBody>
      </p:sp>
      <p:sp>
        <p:nvSpPr>
          <p:cNvPr id="2052" name="Rectangle 7"/>
          <p:cNvSpPr>
            <a:spLocks noGrp="1" noChangeArrowheads="1"/>
          </p:cNvSpPr>
          <p:nvPr>
            <p:ph type="body" idx="1"/>
          </p:nvPr>
        </p:nvSpPr>
        <p:spPr bwMode="auto">
          <a:xfrm>
            <a:off x="2159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 name="Rectangle 10"/>
          <p:cNvSpPr>
            <a:spLocks noChangeArrowheads="1"/>
          </p:cNvSpPr>
          <p:nvPr userDrawn="1"/>
        </p:nvSpPr>
        <p:spPr bwMode="auto">
          <a:xfrm>
            <a:off x="4340225" y="6299200"/>
            <a:ext cx="400050" cy="304800"/>
          </a:xfrm>
          <a:prstGeom prst="rect">
            <a:avLst/>
          </a:prstGeom>
          <a:noFill/>
          <a:ln w="9525">
            <a:noFill/>
            <a:miter lim="800000"/>
            <a:headEnd/>
            <a:tailEnd/>
          </a:ln>
          <a:effectLst/>
        </p:spPr>
        <p:txBody>
          <a:bodyPr wrap="none">
            <a:spAutoFit/>
          </a:bodyPr>
          <a:lstStyle/>
          <a:p>
            <a:pPr fontAlgn="base">
              <a:spcBef>
                <a:spcPct val="0"/>
              </a:spcBef>
              <a:spcAft>
                <a:spcPct val="0"/>
              </a:spcAft>
            </a:pPr>
            <a:fld id="{C0E11FEF-ACA2-D845-92B6-6332D400B737}" type="slidenum">
              <a:rPr lang="en-US" sz="1400" b="1">
                <a:solidFill>
                  <a:srgbClr val="000000"/>
                </a:solidFill>
                <a:ea typeface="ＭＳ Ｐゴシック" charset="0"/>
              </a:rPr>
              <a:pPr fontAlgn="base">
                <a:spcBef>
                  <a:spcPct val="0"/>
                </a:spcBef>
                <a:spcAft>
                  <a:spcPct val="0"/>
                </a:spcAft>
              </a:pPr>
              <a:t>‹#›</a:t>
            </a:fld>
            <a:endParaRPr lang="en-US" sz="1400" b="1">
              <a:solidFill>
                <a:srgbClr val="000000"/>
              </a:solidFill>
              <a:ea typeface="ＭＳ Ｐゴシック" charset="0"/>
            </a:endParaRPr>
          </a:p>
        </p:txBody>
      </p:sp>
      <p:sp>
        <p:nvSpPr>
          <p:cNvPr id="4107" name="Rectangle 11"/>
          <p:cNvSpPr>
            <a:spLocks noGrp="1" noChangeArrowheads="1"/>
          </p:cNvSpPr>
          <p:nvPr>
            <p:ph type="ftr" sz="quarter" idx="3"/>
          </p:nvPr>
        </p:nvSpPr>
        <p:spPr bwMode="auto">
          <a:xfrm>
            <a:off x="5029200" y="6172200"/>
            <a:ext cx="39449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a typeface="+mn-ea"/>
              </a:defRPr>
            </a:lvl1pPr>
          </a:lstStyle>
          <a:p>
            <a:pPr fontAlgn="base">
              <a:spcBef>
                <a:spcPct val="0"/>
              </a:spcBef>
              <a:spcAft>
                <a:spcPct val="0"/>
              </a:spcAft>
              <a:defRPr/>
            </a:pPr>
            <a:r>
              <a:rPr lang="en-US">
                <a:solidFill>
                  <a:srgbClr val="000000"/>
                </a:solidFill>
              </a:rPr>
              <a:t>Meeting Name/Presentation Title</a:t>
            </a:r>
            <a:endParaRPr lang="en-US">
              <a:solidFill>
                <a:srgbClr val="000000"/>
              </a:solidFill>
              <a:cs typeface="Arial" charset="0"/>
            </a:endParaRPr>
          </a:p>
          <a:p>
            <a:pPr fontAlgn="base">
              <a:spcBef>
                <a:spcPct val="0"/>
              </a:spcBef>
              <a:spcAft>
                <a:spcPct val="0"/>
              </a:spcAft>
              <a:defRPr/>
            </a:pPr>
            <a:r>
              <a:rPr lang="en-US">
                <a:solidFill>
                  <a:srgbClr val="000000"/>
                </a:solidFill>
              </a:rPr>
              <a:t>Location, Date</a:t>
            </a:r>
          </a:p>
        </p:txBody>
      </p:sp>
      <p:pic>
        <p:nvPicPr>
          <p:cNvPr id="2055" name="Picture 14" descr="SLAC_Logo_hire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6159500"/>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www-ssrl.slac.stanford.edu/toneygroup" TargetMode="External"/><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wmf"/><Relationship Id="rId5" Type="http://schemas.openxmlformats.org/officeDocument/2006/relationships/image" Target="../media/image43.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44.gif"/><Relationship Id="rId5" Type="http://schemas.openxmlformats.org/officeDocument/2006/relationships/image" Target="../media/image45.gif"/><Relationship Id="rId6" Type="http://schemas.openxmlformats.org/officeDocument/2006/relationships/image" Target="../media/image46.jpeg"/><Relationship Id="rId7" Type="http://schemas.openxmlformats.org/officeDocument/2006/relationships/image" Target="../media/image47.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jpeg"/><Relationship Id="rId1" Type="http://schemas.openxmlformats.org/officeDocument/2006/relationships/slideLayout" Target="../slideLayouts/slideLayout15.xml"/><Relationship Id="rId2"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tiff"/><Relationship Id="rId6" Type="http://schemas.openxmlformats.org/officeDocument/2006/relationships/image" Target="../media/image54.tiff"/><Relationship Id="rId7" Type="http://schemas.openxmlformats.org/officeDocument/2006/relationships/image" Target="../media/image55.tiff"/><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56.png"/><Relationship Id="rId6" Type="http://schemas.openxmlformats.org/officeDocument/2006/relationships/image" Target="../media/image57.jpeg"/><Relationship Id="rId7" Type="http://schemas.openxmlformats.org/officeDocument/2006/relationships/image" Target="../media/image19.emf"/><Relationship Id="rId8" Type="http://schemas.openxmlformats.org/officeDocument/2006/relationships/image" Target="../media/image58.png"/><Relationship Id="rId9" Type="http://schemas.openxmlformats.org/officeDocument/2006/relationships/image" Target="../media/image59.emf"/><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jpe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emf"/><Relationship Id="rId5" Type="http://schemas.openxmlformats.org/officeDocument/2006/relationships/image" Target="../media/image66.png"/><Relationship Id="rId6" Type="http://schemas.openxmlformats.org/officeDocument/2006/relationships/image" Target="../media/image67.jpe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8.jpe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pn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png"/><Relationship Id="rId1" Type="http://schemas.openxmlformats.org/officeDocument/2006/relationships/slideLayout" Target="../slideLayouts/slideLayout14.xml"/><Relationship Id="rId2" Type="http://schemas.openxmlformats.org/officeDocument/2006/relationships/image" Target="../media/image73.jpeg"/></Relationships>
</file>

<file path=ppt/slides/_rels/slide21.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5" Type="http://schemas.microsoft.com/office/2007/relationships/hdphoto" Target="../media/hdphoto2.wdp"/><Relationship Id="rId6"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emf"/><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8"/>
          <p:cNvSpPr>
            <a:spLocks noGrp="1"/>
          </p:cNvSpPr>
          <p:nvPr>
            <p:ph type="ctrTitle"/>
          </p:nvPr>
        </p:nvSpPr>
        <p:spPr>
          <a:xfrm>
            <a:off x="381000" y="990600"/>
            <a:ext cx="8458200" cy="1368425"/>
          </a:xfrm>
        </p:spPr>
        <p:txBody>
          <a:bodyPr/>
          <a:lstStyle/>
          <a:p>
            <a:pPr algn="ctr"/>
            <a:r>
              <a:rPr lang="en-US" altLang="en-US" sz="3800" dirty="0">
                <a:solidFill>
                  <a:srgbClr val="981E32"/>
                </a:solidFill>
                <a:latin typeface="Arial" charset="0"/>
                <a:cs typeface="Arial" charset="0"/>
              </a:rPr>
              <a:t>Stanford Synchrotron Radiation </a:t>
            </a:r>
            <a:r>
              <a:rPr lang="en-US" altLang="en-US" sz="3800" dirty="0" err="1" smtClean="0">
                <a:solidFill>
                  <a:srgbClr val="981E32"/>
                </a:solidFill>
                <a:latin typeface="Arial" charset="0"/>
                <a:cs typeface="Arial" charset="0"/>
              </a:rPr>
              <a:t>Lightsource</a:t>
            </a:r>
            <a:r>
              <a:rPr lang="en-US" altLang="en-US" sz="3800" dirty="0" smtClean="0">
                <a:solidFill>
                  <a:srgbClr val="981E32"/>
                </a:solidFill>
                <a:latin typeface="Arial" charset="0"/>
                <a:cs typeface="Arial" charset="0"/>
              </a:rPr>
              <a:t> (SSRL) </a:t>
            </a:r>
            <a:endParaRPr lang="en-CA" altLang="en-US" sz="3800" dirty="0" smtClean="0">
              <a:solidFill>
                <a:srgbClr val="981E32"/>
              </a:solidFill>
              <a:latin typeface="Arial" charset="0"/>
              <a:cs typeface="Arial" charset="0"/>
            </a:endParaRPr>
          </a:p>
        </p:txBody>
      </p:sp>
      <p:sp>
        <p:nvSpPr>
          <p:cNvPr id="49155" name="TextBox 2"/>
          <p:cNvSpPr txBox="1">
            <a:spLocks noChangeArrowheads="1"/>
          </p:cNvSpPr>
          <p:nvPr/>
        </p:nvSpPr>
        <p:spPr bwMode="auto">
          <a:xfrm>
            <a:off x="3724275" y="66579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n-US" altLang="en-US">
              <a:solidFill>
                <a:srgbClr val="000000"/>
              </a:solidFill>
              <a:cs typeface="Arial" charset="0"/>
            </a:endParaRPr>
          </a:p>
        </p:txBody>
      </p:sp>
      <p:pic>
        <p:nvPicPr>
          <p:cNvPr id="49156" name="Picture 21" descr="ar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2750" y="4876800"/>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5"/>
          <p:cNvSpPr txBox="1">
            <a:spLocks/>
          </p:cNvSpPr>
          <p:nvPr/>
        </p:nvSpPr>
        <p:spPr>
          <a:xfrm>
            <a:off x="1066800" y="2649538"/>
            <a:ext cx="7391400" cy="1477328"/>
          </a:xfrm>
          <a:prstGeom prst="rect">
            <a:avLst/>
          </a:prstGeom>
          <a:solidFill>
            <a:sysClr val="window" lastClr="FFFFFF"/>
          </a:solidFill>
        </p:spPr>
        <p:txBody>
          <a:bodyPr lIns="0" tIns="0" rIns="0" bIns="0">
            <a:spAutoFit/>
          </a:bodyPr>
          <a:lstStyle/>
          <a:p>
            <a:pPr algn="ctr">
              <a:defRPr/>
            </a:pPr>
            <a:r>
              <a:rPr lang="en-CA" sz="2400" kern="0" dirty="0">
                <a:solidFill>
                  <a:sysClr val="windowText" lastClr="000000"/>
                </a:solidFill>
                <a:cs typeface="Arial" pitchFamily="34" charset="0"/>
              </a:rPr>
              <a:t>Michael Toney </a:t>
            </a:r>
            <a:endParaRPr lang="en-CA" sz="2400" kern="0" dirty="0" smtClean="0">
              <a:solidFill>
                <a:sysClr val="windowText" lastClr="000000"/>
              </a:solidFill>
              <a:cs typeface="Arial" pitchFamily="34" charset="0"/>
            </a:endParaRPr>
          </a:p>
          <a:p>
            <a:pPr algn="ctr">
              <a:defRPr/>
            </a:pPr>
            <a:r>
              <a:rPr lang="en-CA" sz="2400" kern="0" dirty="0" smtClean="0">
                <a:solidFill>
                  <a:sysClr val="windowText" lastClr="000000"/>
                </a:solidFill>
                <a:cs typeface="Arial" pitchFamily="34" charset="0"/>
              </a:rPr>
              <a:t>Synchrotron </a:t>
            </a:r>
            <a:r>
              <a:rPr lang="en-CA" sz="2400" kern="0" dirty="0">
                <a:solidFill>
                  <a:sysClr val="windowText" lastClr="000000"/>
                </a:solidFill>
                <a:cs typeface="Arial" pitchFamily="34" charset="0"/>
              </a:rPr>
              <a:t>Materials Sciences </a:t>
            </a:r>
            <a:r>
              <a:rPr lang="en-CA" sz="2400" kern="0" dirty="0" smtClean="0">
                <a:solidFill>
                  <a:sysClr val="windowText" lastClr="000000"/>
                </a:solidFill>
                <a:cs typeface="Arial" pitchFamily="34" charset="0"/>
              </a:rPr>
              <a:t>Division, SSRL</a:t>
            </a:r>
            <a:endParaRPr lang="en-CA" sz="2400" kern="0" dirty="0">
              <a:solidFill>
                <a:sysClr val="windowText" lastClr="000000"/>
              </a:solidFill>
              <a:cs typeface="Arial" pitchFamily="34" charset="0"/>
            </a:endParaRPr>
          </a:p>
          <a:p>
            <a:pPr algn="ctr">
              <a:defRPr/>
            </a:pPr>
            <a:r>
              <a:rPr lang="en-CA" sz="2400" kern="0" dirty="0">
                <a:solidFill>
                  <a:sysClr val="windowText" lastClr="000000"/>
                </a:solidFill>
                <a:cs typeface="Arial" pitchFamily="34" charset="0"/>
              </a:rPr>
              <a:t>SLAC National Accelerator Laboratory</a:t>
            </a:r>
          </a:p>
          <a:p>
            <a:pPr algn="ctr">
              <a:defRPr/>
            </a:pPr>
            <a:r>
              <a:rPr lang="en-CA" sz="2400" kern="0" dirty="0">
                <a:solidFill>
                  <a:srgbClr val="2D75ED"/>
                </a:solidFill>
                <a:cs typeface="Arial" pitchFamily="34" charset="0"/>
                <a:hlinkClick r:id="rId4"/>
              </a:rPr>
              <a:t>http://</a:t>
            </a:r>
            <a:r>
              <a:rPr lang="en-CA" sz="2400" kern="0" dirty="0" smtClean="0">
                <a:solidFill>
                  <a:srgbClr val="2D75ED"/>
                </a:solidFill>
                <a:cs typeface="Arial" pitchFamily="34" charset="0"/>
                <a:hlinkClick r:id="rId4"/>
              </a:rPr>
              <a:t>www-ssrl.slac.stanford.edu/toneygroup</a:t>
            </a:r>
            <a:endParaRPr lang="en-CA" sz="2400" kern="0" dirty="0" smtClean="0">
              <a:solidFill>
                <a:srgbClr val="2D75ED"/>
              </a:solidFill>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4294967295"/>
          </p:nvPr>
        </p:nvSpPr>
        <p:spPr bwMode="auto">
          <a:xfrm>
            <a:off x="8702675" y="6408738"/>
            <a:ext cx="319088" cy="5397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ACB41CD-EF46-4A43-BE40-9A07E37D72D9}" type="slidenum">
              <a:rPr lang="en-US">
                <a:solidFill>
                  <a:srgbClr val="000000"/>
                </a:solidFill>
                <a:latin typeface="Arial" charset="0"/>
                <a:cs typeface="Arial" charset="0"/>
              </a:rPr>
              <a:pPr fontAlgn="base">
                <a:spcBef>
                  <a:spcPct val="0"/>
                </a:spcBef>
                <a:spcAft>
                  <a:spcPct val="0"/>
                </a:spcAft>
              </a:pPr>
              <a:t>10</a:t>
            </a:fld>
            <a:endParaRPr lang="en-US" dirty="0">
              <a:solidFill>
                <a:srgbClr val="000000"/>
              </a:solidFill>
              <a:latin typeface="Arial" charset="0"/>
              <a:cs typeface="Arial" charset="0"/>
            </a:endParaRPr>
          </a:p>
        </p:txBody>
      </p:sp>
      <p:sp>
        <p:nvSpPr>
          <p:cNvPr id="11267" name="Title 2"/>
          <p:cNvSpPr>
            <a:spLocks noGrp="1"/>
          </p:cNvSpPr>
          <p:nvPr>
            <p:ph type="title"/>
          </p:nvPr>
        </p:nvSpPr>
        <p:spPr>
          <a:xfrm>
            <a:off x="452438" y="236538"/>
            <a:ext cx="8005762" cy="754062"/>
          </a:xfrm>
        </p:spPr>
        <p:txBody>
          <a:bodyPr/>
          <a:lstStyle/>
          <a:p>
            <a:r>
              <a:rPr lang="en-US" sz="2800" dirty="0" smtClean="0">
                <a:latin typeface="+mj-lt"/>
                <a:cs typeface="Arial" charset="0"/>
              </a:rPr>
              <a:t>SSRL Enables &amp; Supports World-class Science in Targeted Areas</a:t>
            </a:r>
          </a:p>
        </p:txBody>
      </p:sp>
      <p:sp>
        <p:nvSpPr>
          <p:cNvPr id="11268" name="TextBox 1"/>
          <p:cNvSpPr txBox="1">
            <a:spLocks noChangeArrowheads="1"/>
          </p:cNvSpPr>
          <p:nvPr/>
        </p:nvSpPr>
        <p:spPr bwMode="auto">
          <a:xfrm>
            <a:off x="3927475" y="1676400"/>
            <a:ext cx="3344863" cy="523875"/>
          </a:xfrm>
          <a:prstGeom prst="rect">
            <a:avLst/>
          </a:prstGeom>
          <a:noFill/>
          <a:ln w="9525">
            <a:noFill/>
            <a:miter lim="800000"/>
            <a:headEnd/>
            <a:tailEnd/>
          </a:ln>
        </p:spPr>
        <p:txBody>
          <a:bodyPr wrap="none">
            <a:spAutoFit/>
          </a:bodyPr>
          <a:lstStyle/>
          <a:p>
            <a:r>
              <a:rPr lang="en-US" sz="2800" dirty="0">
                <a:solidFill>
                  <a:srgbClr val="000000"/>
                </a:solidFill>
              </a:rPr>
              <a:t>Materials by Design</a:t>
            </a:r>
          </a:p>
        </p:txBody>
      </p:sp>
      <p:sp>
        <p:nvSpPr>
          <p:cNvPr id="11270" name="TextBox 9"/>
          <p:cNvSpPr txBox="1">
            <a:spLocks noChangeArrowheads="1"/>
          </p:cNvSpPr>
          <p:nvPr/>
        </p:nvSpPr>
        <p:spPr bwMode="auto">
          <a:xfrm>
            <a:off x="4134143" y="5566923"/>
            <a:ext cx="3984625" cy="523875"/>
          </a:xfrm>
          <a:prstGeom prst="rect">
            <a:avLst/>
          </a:prstGeom>
          <a:noFill/>
          <a:ln w="9525">
            <a:noFill/>
            <a:miter lim="800000"/>
            <a:headEnd/>
            <a:tailEnd/>
          </a:ln>
        </p:spPr>
        <p:txBody>
          <a:bodyPr wrap="none">
            <a:spAutoFit/>
          </a:bodyPr>
          <a:lstStyle/>
          <a:p>
            <a:r>
              <a:rPr lang="en-US" sz="2800" dirty="0">
                <a:solidFill>
                  <a:srgbClr val="000000"/>
                </a:solidFill>
              </a:rPr>
              <a:t>Complex Bio-processes</a:t>
            </a:r>
          </a:p>
        </p:txBody>
      </p:sp>
      <p:pic>
        <p:nvPicPr>
          <p:cNvPr id="11271" name="Picture 17" descr="5 Material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0675" y="1295400"/>
            <a:ext cx="2193925" cy="2066925"/>
          </a:xfrm>
          <a:prstGeom prst="rect">
            <a:avLst/>
          </a:prstGeom>
          <a:noFill/>
          <a:ln w="9525">
            <a:noFill/>
            <a:miter lim="800000"/>
            <a:headEnd/>
            <a:tailEnd/>
          </a:ln>
        </p:spPr>
      </p:pic>
      <p:pic>
        <p:nvPicPr>
          <p:cNvPr id="11272" name="Picture 18" descr="5 Emergent.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9376" y="2952750"/>
            <a:ext cx="2562225" cy="1971675"/>
          </a:xfrm>
          <a:prstGeom prst="rect">
            <a:avLst/>
          </a:prstGeom>
          <a:noFill/>
          <a:ln w="9525">
            <a:noFill/>
            <a:miter lim="800000"/>
            <a:headEnd/>
            <a:tailEnd/>
          </a:ln>
        </p:spPr>
      </p:pic>
      <p:pic>
        <p:nvPicPr>
          <p:cNvPr id="11273" name="Picture 19" descr="5 Bio.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7800" y="4584407"/>
            <a:ext cx="2479675" cy="1917700"/>
          </a:xfrm>
          <a:prstGeom prst="rect">
            <a:avLst/>
          </a:prstGeom>
          <a:noFill/>
          <a:ln w="9525">
            <a:noFill/>
            <a:miter lim="800000"/>
            <a:headEnd/>
            <a:tailEnd/>
          </a:ln>
        </p:spPr>
      </p:pic>
      <p:sp>
        <p:nvSpPr>
          <p:cNvPr id="10" name="Rectangle 9"/>
          <p:cNvSpPr/>
          <p:nvPr/>
        </p:nvSpPr>
        <p:spPr>
          <a:xfrm>
            <a:off x="0" y="1054100"/>
            <a:ext cx="7086600" cy="20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269" name="TextBox 7"/>
          <p:cNvSpPr txBox="1">
            <a:spLocks noChangeArrowheads="1"/>
          </p:cNvSpPr>
          <p:nvPr/>
        </p:nvSpPr>
        <p:spPr bwMode="auto">
          <a:xfrm>
            <a:off x="2328066" y="3619643"/>
            <a:ext cx="3264035" cy="523220"/>
          </a:xfrm>
          <a:prstGeom prst="rect">
            <a:avLst/>
          </a:prstGeom>
          <a:noFill/>
          <a:ln w="9525">
            <a:noFill/>
            <a:miter lim="800000"/>
            <a:headEnd/>
            <a:tailEnd/>
          </a:ln>
        </p:spPr>
        <p:txBody>
          <a:bodyPr wrap="none">
            <a:spAutoFit/>
          </a:bodyPr>
          <a:lstStyle/>
          <a:p>
            <a:r>
              <a:rPr lang="en-US" sz="2800" dirty="0">
                <a:solidFill>
                  <a:srgbClr val="000000"/>
                </a:solidFill>
              </a:rPr>
              <a:t>Emergent </a:t>
            </a:r>
            <a:r>
              <a:rPr lang="en-US" sz="2800" dirty="0" smtClean="0">
                <a:solidFill>
                  <a:srgbClr val="000000"/>
                </a:solidFill>
              </a:rPr>
              <a:t>Behavior</a:t>
            </a:r>
            <a:endParaRPr lang="en-US" sz="2800" dirty="0">
              <a:solidFill>
                <a:srgbClr val="000000"/>
              </a:solidFill>
            </a:endParaRPr>
          </a:p>
        </p:txBody>
      </p:sp>
      <p:sp>
        <p:nvSpPr>
          <p:cNvPr id="11" name="Oval 10"/>
          <p:cNvSpPr/>
          <p:nvPr/>
        </p:nvSpPr>
        <p:spPr>
          <a:xfrm>
            <a:off x="0" y="881743"/>
            <a:ext cx="9143999" cy="43760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1258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8824" y="4025734"/>
            <a:ext cx="1786270" cy="2128705"/>
          </a:xfrm>
          <a:prstGeom prst="rect">
            <a:avLst/>
          </a:prstGeom>
        </p:spPr>
      </p:pic>
      <p:sp>
        <p:nvSpPr>
          <p:cNvPr id="16" name="Content Placeholder 1"/>
          <p:cNvSpPr>
            <a:spLocks noGrp="1"/>
          </p:cNvSpPr>
          <p:nvPr>
            <p:ph idx="1"/>
          </p:nvPr>
        </p:nvSpPr>
        <p:spPr>
          <a:xfrm>
            <a:off x="0" y="761999"/>
            <a:ext cx="9170624" cy="2106657"/>
          </a:xfrm>
        </p:spPr>
        <p:txBody>
          <a:bodyPr/>
          <a:lstStyle/>
          <a:p>
            <a:pPr marL="0" indent="0">
              <a:spcBef>
                <a:spcPts val="0"/>
              </a:spcBef>
              <a:buNone/>
            </a:pPr>
            <a:r>
              <a:rPr lang="en-US" sz="2000" dirty="0" smtClean="0">
                <a:solidFill>
                  <a:schemeClr val="accent3"/>
                </a:solidFill>
              </a:rPr>
              <a:t>Scientific Achievement</a:t>
            </a:r>
          </a:p>
          <a:p>
            <a:pPr marL="238125" lvl="1" indent="0">
              <a:spcBef>
                <a:spcPts val="0"/>
              </a:spcBef>
              <a:buNone/>
            </a:pPr>
            <a:r>
              <a:rPr lang="en-US" sz="1800" b="1" dirty="0" smtClean="0">
                <a:solidFill>
                  <a:schemeClr val="tx1"/>
                </a:solidFill>
                <a:latin typeface="+mn-lt"/>
              </a:rPr>
              <a:t>SIMES researchers have discovered a mode coupling between electrons in iron </a:t>
            </a:r>
            <a:r>
              <a:rPr lang="en-US" sz="1800" b="1" dirty="0" err="1" smtClean="0">
                <a:solidFill>
                  <a:schemeClr val="tx1"/>
                </a:solidFill>
                <a:latin typeface="+mn-lt"/>
              </a:rPr>
              <a:t>selenide</a:t>
            </a:r>
            <a:r>
              <a:rPr lang="en-US" sz="1800" b="1" dirty="0" smtClean="0">
                <a:solidFill>
                  <a:schemeClr val="tx1"/>
                </a:solidFill>
                <a:latin typeface="+mn-lt"/>
              </a:rPr>
              <a:t> (</a:t>
            </a:r>
            <a:r>
              <a:rPr lang="en-US" sz="1800" b="1" dirty="0" err="1" smtClean="0">
                <a:solidFill>
                  <a:schemeClr val="tx1"/>
                </a:solidFill>
                <a:latin typeface="+mn-lt"/>
              </a:rPr>
              <a:t>FeSe</a:t>
            </a:r>
            <a:r>
              <a:rPr lang="en-US" sz="1800" b="1" dirty="0" smtClean="0">
                <a:solidFill>
                  <a:schemeClr val="tx1"/>
                </a:solidFill>
                <a:latin typeface="+mn-lt"/>
              </a:rPr>
              <a:t>) and phonons in strontium </a:t>
            </a:r>
            <a:r>
              <a:rPr lang="en-US" sz="1800" b="1" dirty="0" err="1" smtClean="0">
                <a:solidFill>
                  <a:schemeClr val="tx1"/>
                </a:solidFill>
                <a:latin typeface="+mn-lt"/>
              </a:rPr>
              <a:t>titanate</a:t>
            </a:r>
            <a:r>
              <a:rPr lang="en-US" sz="1800" b="1" dirty="0" smtClean="0">
                <a:solidFill>
                  <a:schemeClr val="tx1"/>
                </a:solidFill>
                <a:latin typeface="+mn-lt"/>
              </a:rPr>
              <a:t> (STO) which enhances the superconducting transition temperature in the interfacial layer of </a:t>
            </a:r>
            <a:r>
              <a:rPr lang="en-US" sz="1800" b="1" dirty="0" err="1" smtClean="0">
                <a:solidFill>
                  <a:schemeClr val="tx1"/>
                </a:solidFill>
                <a:latin typeface="+mn-lt"/>
              </a:rPr>
              <a:t>FeSe</a:t>
            </a:r>
            <a:r>
              <a:rPr lang="en-US" sz="1800" b="1" dirty="0" smtClean="0">
                <a:solidFill>
                  <a:schemeClr val="tx1"/>
                </a:solidFill>
                <a:latin typeface="+mn-lt"/>
              </a:rPr>
              <a:t>. </a:t>
            </a:r>
            <a:endParaRPr lang="en-US" sz="800" b="1" i="1" dirty="0" smtClean="0">
              <a:solidFill>
                <a:srgbClr val="106636"/>
              </a:solidFill>
              <a:latin typeface="+mj-lt"/>
            </a:endParaRPr>
          </a:p>
          <a:p>
            <a:pPr marL="0" lvl="0" indent="0">
              <a:spcBef>
                <a:spcPts val="300"/>
              </a:spcBef>
              <a:buNone/>
            </a:pPr>
            <a:r>
              <a:rPr lang="en-US" sz="2000" dirty="0" smtClean="0">
                <a:solidFill>
                  <a:schemeClr val="accent3"/>
                </a:solidFill>
              </a:rPr>
              <a:t>Significance and Impact</a:t>
            </a:r>
          </a:p>
          <a:p>
            <a:pPr marL="238125" lvl="1" indent="0">
              <a:spcBef>
                <a:spcPts val="0"/>
              </a:spcBef>
              <a:buNone/>
            </a:pPr>
            <a:r>
              <a:rPr lang="en-US" sz="1800" b="1" dirty="0" smtClean="0">
                <a:solidFill>
                  <a:schemeClr val="tx1"/>
                </a:solidFill>
                <a:latin typeface="+mn-lt"/>
              </a:rPr>
              <a:t>This coupling points to ways of possibly engineering materials with higher </a:t>
            </a:r>
            <a:r>
              <a:rPr lang="en-US" sz="1800" b="1" dirty="0" err="1" smtClean="0">
                <a:solidFill>
                  <a:schemeClr val="tx1"/>
                </a:solidFill>
                <a:latin typeface="+mn-lt"/>
              </a:rPr>
              <a:t>T</a:t>
            </a:r>
            <a:r>
              <a:rPr lang="en-US" sz="1800" b="1" baseline="-25000" dirty="0" err="1" smtClean="0">
                <a:solidFill>
                  <a:schemeClr val="tx1"/>
                </a:solidFill>
                <a:latin typeface="+mn-lt"/>
              </a:rPr>
              <a:t>c</a:t>
            </a:r>
            <a:r>
              <a:rPr lang="en-US" sz="1800" b="1" dirty="0" smtClean="0">
                <a:solidFill>
                  <a:schemeClr val="tx1"/>
                </a:solidFill>
                <a:latin typeface="+mn-lt"/>
              </a:rPr>
              <a:t> and also gives insight into the general mechanism behind high-</a:t>
            </a:r>
            <a:r>
              <a:rPr lang="en-US" sz="1800" b="1" dirty="0" err="1" smtClean="0">
                <a:solidFill>
                  <a:schemeClr val="tx1"/>
                </a:solidFill>
                <a:latin typeface="+mn-lt"/>
              </a:rPr>
              <a:t>T</a:t>
            </a:r>
            <a:r>
              <a:rPr lang="en-US" sz="1800" b="1" baseline="-25000" dirty="0" err="1" smtClean="0">
                <a:solidFill>
                  <a:schemeClr val="tx1"/>
                </a:solidFill>
                <a:latin typeface="+mn-lt"/>
              </a:rPr>
              <a:t>c</a:t>
            </a:r>
            <a:r>
              <a:rPr lang="en-US" sz="1800" b="1" dirty="0" smtClean="0">
                <a:solidFill>
                  <a:schemeClr val="tx1"/>
                </a:solidFill>
                <a:latin typeface="+mn-lt"/>
              </a:rPr>
              <a:t> superconductivit</a:t>
            </a:r>
            <a:r>
              <a:rPr lang="en-US" sz="1800" b="1" dirty="0">
                <a:solidFill>
                  <a:schemeClr val="tx1"/>
                </a:solidFill>
                <a:latin typeface="+mn-lt"/>
              </a:rPr>
              <a:t>y</a:t>
            </a:r>
            <a:r>
              <a:rPr lang="en-US" sz="1800" b="1" dirty="0" smtClean="0">
                <a:solidFill>
                  <a:schemeClr val="tx1"/>
                </a:solidFill>
                <a:latin typeface="+mn-lt"/>
              </a:rPr>
              <a:t>.</a:t>
            </a:r>
          </a:p>
        </p:txBody>
      </p:sp>
      <p:sp>
        <p:nvSpPr>
          <p:cNvPr id="17" name="Title 2"/>
          <p:cNvSpPr>
            <a:spLocks noGrp="1"/>
          </p:cNvSpPr>
          <p:nvPr>
            <p:ph type="title"/>
          </p:nvPr>
        </p:nvSpPr>
        <p:spPr>
          <a:xfrm>
            <a:off x="0" y="0"/>
            <a:ext cx="9144000" cy="728133"/>
          </a:xfrm>
        </p:spPr>
        <p:txBody>
          <a:bodyPr/>
          <a:lstStyle/>
          <a:p>
            <a:r>
              <a:rPr lang="en-US" sz="2300" dirty="0" smtClean="0"/>
              <a:t>Substrate phonons enhance superconductivity at the interface</a:t>
            </a:r>
            <a:endParaRPr lang="en-US" sz="2300" b="0" dirty="0">
              <a:solidFill>
                <a:schemeClr val="accent3"/>
              </a:solidFill>
            </a:endParaRPr>
          </a:p>
        </p:txBody>
      </p:sp>
      <p:sp>
        <p:nvSpPr>
          <p:cNvPr id="18" name="TextBox 17"/>
          <p:cNvSpPr txBox="1"/>
          <p:nvPr/>
        </p:nvSpPr>
        <p:spPr>
          <a:xfrm>
            <a:off x="4650171" y="2999448"/>
            <a:ext cx="2274362" cy="830997"/>
          </a:xfrm>
          <a:prstGeom prst="rect">
            <a:avLst/>
          </a:prstGeom>
          <a:noFill/>
        </p:spPr>
        <p:txBody>
          <a:bodyPr wrap="square" rtlCol="0">
            <a:spAutoFit/>
          </a:bodyPr>
          <a:lstStyle/>
          <a:p>
            <a:r>
              <a:rPr lang="en-US" sz="1200" dirty="0" smtClean="0">
                <a:solidFill>
                  <a:prstClr val="black"/>
                </a:solidFill>
              </a:rPr>
              <a:t>Right: Image representing </a:t>
            </a:r>
            <a:r>
              <a:rPr lang="en-US" sz="1200" smtClean="0">
                <a:solidFill>
                  <a:prstClr val="black"/>
                </a:solidFill>
              </a:rPr>
              <a:t>interfacial electron-phonon </a:t>
            </a:r>
            <a:r>
              <a:rPr lang="en-US" sz="1200" dirty="0" smtClean="0">
                <a:solidFill>
                  <a:prstClr val="black"/>
                </a:solidFill>
              </a:rPr>
              <a:t>coupling. Bottom: Band structure showing the </a:t>
            </a:r>
            <a:r>
              <a:rPr lang="en-US" sz="1200" dirty="0" err="1" smtClean="0">
                <a:solidFill>
                  <a:prstClr val="black"/>
                </a:solidFill>
              </a:rPr>
              <a:t>shakeoff</a:t>
            </a:r>
            <a:r>
              <a:rPr lang="en-US" sz="1200" dirty="0" smtClean="0">
                <a:solidFill>
                  <a:prstClr val="black"/>
                </a:solidFill>
              </a:rPr>
              <a:t> bands.</a:t>
            </a:r>
            <a:endParaRPr lang="en-US" sz="1200" dirty="0">
              <a:solidFill>
                <a:prstClr val="black"/>
              </a:solidFill>
            </a:endParaRPr>
          </a:p>
        </p:txBody>
      </p:sp>
      <p:sp>
        <p:nvSpPr>
          <p:cNvPr id="19" name="TextBox 18"/>
          <p:cNvSpPr txBox="1"/>
          <p:nvPr/>
        </p:nvSpPr>
        <p:spPr>
          <a:xfrm>
            <a:off x="11525" y="5914654"/>
            <a:ext cx="4407299" cy="276999"/>
          </a:xfrm>
          <a:prstGeom prst="rect">
            <a:avLst/>
          </a:prstGeom>
          <a:noFill/>
        </p:spPr>
        <p:txBody>
          <a:bodyPr wrap="square" rtlCol="0">
            <a:spAutoFit/>
          </a:bodyPr>
          <a:lstStyle/>
          <a:p>
            <a:r>
              <a:rPr lang="en-US" sz="1200" dirty="0" smtClean="0">
                <a:solidFill>
                  <a:srgbClr val="106636"/>
                </a:solidFill>
              </a:rPr>
              <a:t>J.J. Lee, F.T. Schmitt, R.G. Moore et. al., </a:t>
            </a:r>
            <a:r>
              <a:rPr lang="en-US" sz="1200" i="1" dirty="0" smtClean="0">
                <a:solidFill>
                  <a:srgbClr val="106636"/>
                </a:solidFill>
              </a:rPr>
              <a:t>Nature </a:t>
            </a:r>
            <a:r>
              <a:rPr lang="en-US" sz="1200" dirty="0" smtClean="0">
                <a:solidFill>
                  <a:srgbClr val="106636"/>
                </a:solidFill>
              </a:rPr>
              <a:t> 515, 245 (2014).</a:t>
            </a:r>
            <a:endParaRPr lang="en-US" sz="1200" dirty="0">
              <a:solidFill>
                <a:srgbClr val="106636"/>
              </a:solidFill>
            </a:endParaRPr>
          </a:p>
        </p:txBody>
      </p:sp>
      <p:sp>
        <p:nvSpPr>
          <p:cNvPr id="20" name="Content Placeholder 1"/>
          <p:cNvSpPr txBox="1">
            <a:spLocks/>
          </p:cNvSpPr>
          <p:nvPr/>
        </p:nvSpPr>
        <p:spPr bwMode="auto">
          <a:xfrm>
            <a:off x="-14087" y="2819400"/>
            <a:ext cx="4432912" cy="2766126"/>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lvl1pPr marL="340795" indent="-340795" algn="l" rtl="0" eaLnBrk="1" fontAlgn="base" hangingPunct="1">
              <a:spcBef>
                <a:spcPct val="20000"/>
              </a:spcBef>
              <a:spcAft>
                <a:spcPct val="0"/>
              </a:spcAft>
              <a:buFont typeface="Arial" charset="0"/>
              <a:buChar char="•"/>
              <a:defRPr sz="2400" b="1" kern="1200">
                <a:solidFill>
                  <a:schemeClr val="accent3"/>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Font typeface="Arial" charset="0"/>
              <a:buNone/>
            </a:pPr>
            <a:r>
              <a:rPr lang="en-US" sz="2000" dirty="0" smtClean="0">
                <a:solidFill>
                  <a:srgbClr val="106636"/>
                </a:solidFill>
              </a:rPr>
              <a:t>Research Details</a:t>
            </a:r>
          </a:p>
          <a:p>
            <a:pPr marL="406400" lvl="1" indent="-180975">
              <a:spcAft>
                <a:spcPts val="300"/>
              </a:spcAft>
            </a:pPr>
            <a:r>
              <a:rPr lang="en-US" sz="1600" dirty="0">
                <a:latin typeface="Calibri"/>
              </a:rPr>
              <a:t>Used molecular beam epitaxy (MBE) to grow </a:t>
            </a:r>
            <a:r>
              <a:rPr lang="en-US" sz="1600" dirty="0" smtClean="0">
                <a:latin typeface="Calibri"/>
              </a:rPr>
              <a:t>single-unit-cell-thick films of </a:t>
            </a:r>
            <a:r>
              <a:rPr lang="en-US" sz="1600" dirty="0" err="1" smtClean="0">
                <a:latin typeface="Calibri"/>
              </a:rPr>
              <a:t>FeSe</a:t>
            </a:r>
            <a:r>
              <a:rPr lang="en-US" sz="1600" dirty="0" smtClean="0">
                <a:latin typeface="Calibri"/>
              </a:rPr>
              <a:t> on STO, which were studied </a:t>
            </a:r>
            <a:r>
              <a:rPr lang="en-US" sz="1600" i="1" dirty="0">
                <a:latin typeface="Calibri"/>
              </a:rPr>
              <a:t>in-situ</a:t>
            </a:r>
            <a:r>
              <a:rPr lang="en-US" sz="1600" dirty="0">
                <a:latin typeface="Calibri"/>
              </a:rPr>
              <a:t> with angle-resolved photoemission </a:t>
            </a:r>
            <a:r>
              <a:rPr lang="en-US" sz="1600" dirty="0" smtClean="0">
                <a:latin typeface="Calibri"/>
              </a:rPr>
              <a:t>spectroscopy (ARPES).</a:t>
            </a:r>
          </a:p>
          <a:p>
            <a:pPr marL="406400" lvl="1" indent="-180975">
              <a:spcAft>
                <a:spcPts val="300"/>
              </a:spcAft>
            </a:pPr>
            <a:r>
              <a:rPr lang="en-US" sz="1600" dirty="0" smtClean="0">
                <a:latin typeface="Calibri"/>
              </a:rPr>
              <a:t>Observed “</a:t>
            </a:r>
            <a:r>
              <a:rPr lang="en-US" sz="1600" dirty="0" err="1" smtClean="0">
                <a:latin typeface="Calibri"/>
              </a:rPr>
              <a:t>shakeoff</a:t>
            </a:r>
            <a:r>
              <a:rPr lang="en-US" sz="1600" dirty="0" smtClean="0">
                <a:latin typeface="Calibri"/>
              </a:rPr>
              <a:t>” bands in the ARPES spectra, indicating electron-phonon coupling of a very specific nature. </a:t>
            </a:r>
          </a:p>
          <a:p>
            <a:pPr marL="406400" lvl="1" indent="-180975">
              <a:spcAft>
                <a:spcPts val="300"/>
              </a:spcAft>
            </a:pPr>
            <a:r>
              <a:rPr lang="en-US" sz="1600" dirty="0" smtClean="0">
                <a:latin typeface="Calibri"/>
              </a:rPr>
              <a:t>Extracted the electron phonon coupling magnitude and calculated the enhancement of </a:t>
            </a:r>
            <a:r>
              <a:rPr lang="en-US" sz="1600" dirty="0" err="1" smtClean="0">
                <a:latin typeface="Calibri"/>
              </a:rPr>
              <a:t>T</a:t>
            </a:r>
            <a:r>
              <a:rPr lang="en-US" sz="1600" baseline="-25000" dirty="0" err="1" smtClean="0">
                <a:latin typeface="Calibri"/>
              </a:rPr>
              <a:t>c</a:t>
            </a:r>
            <a:r>
              <a:rPr lang="en-US" sz="1600" dirty="0" smtClean="0">
                <a:latin typeface="Calibri"/>
              </a:rPr>
              <a:t>, which agrees with other experiments.</a:t>
            </a:r>
            <a:endParaRPr lang="en-US" sz="1600" dirty="0">
              <a:latin typeface="Calibri"/>
            </a:endParaRPr>
          </a:p>
        </p:txBody>
      </p:sp>
      <p:pic>
        <p:nvPicPr>
          <p:cNvPr id="21" name="Picture 2" descr="http://swe.berkeley.edu/header_footer/images/socialmedia/berkeleyLogo.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83280" y="6309360"/>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natcom.org/uploadedImages/More_Scholarly_Resources/Doctoral_Program_Resource_Guide/Stanford%20Logo.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97680" y="6309360"/>
            <a:ext cx="553752" cy="5029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www.stanford.edu/dept/simes/cgi-bin/wordpress2/wp-content/uploads/2011/07/simes-logo.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12080" y="6309360"/>
            <a:ext cx="1857719" cy="5029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938620" y="2681420"/>
            <a:ext cx="2045710" cy="2727614"/>
          </a:xfrm>
          <a:prstGeom prst="rect">
            <a:avLst/>
          </a:prstGeom>
        </p:spPr>
      </p:pic>
      <p:sp>
        <p:nvSpPr>
          <p:cNvPr id="26" name="TextBox 133"/>
          <p:cNvSpPr txBox="1"/>
          <p:nvPr/>
        </p:nvSpPr>
        <p:spPr>
          <a:xfrm>
            <a:off x="6818826" y="5562561"/>
            <a:ext cx="220979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106636"/>
                </a:solidFill>
              </a:rPr>
              <a:t>Work was performed </a:t>
            </a:r>
            <a:r>
              <a:rPr lang="en-US" sz="1200" dirty="0" smtClean="0">
                <a:solidFill>
                  <a:srgbClr val="106636"/>
                </a:solidFill>
              </a:rPr>
              <a:t>at Stanford University and SSRL, SLAC</a:t>
            </a:r>
            <a:endParaRPr lang="en-US" sz="1200" dirty="0">
              <a:solidFill>
                <a:srgbClr val="106636"/>
              </a:solidFill>
            </a:endParaRPr>
          </a:p>
        </p:txBody>
      </p:sp>
    </p:spTree>
    <p:extLst>
      <p:ext uri="{BB962C8B-B14F-4D97-AF65-F5344CB8AC3E}">
        <p14:creationId xmlns:p14="http://schemas.microsoft.com/office/powerpoint/2010/main" val="22694827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solidFill>
                  <a:srgbClr val="000000"/>
                </a:solidFill>
              </a:rPr>
              <a:pPr/>
              <a:t>12</a:t>
            </a:fld>
            <a:endParaRPr lang="en-US" dirty="0">
              <a:solidFill>
                <a:srgbClr val="000000"/>
              </a:solidFill>
            </a:endParaRPr>
          </a:p>
        </p:txBody>
      </p:sp>
      <p:sp>
        <p:nvSpPr>
          <p:cNvPr id="3" name="Title 2"/>
          <p:cNvSpPr>
            <a:spLocks noGrp="1"/>
          </p:cNvSpPr>
          <p:nvPr>
            <p:ph type="title"/>
          </p:nvPr>
        </p:nvSpPr>
        <p:spPr/>
        <p:txBody>
          <a:bodyPr/>
          <a:lstStyle/>
          <a:p>
            <a:r>
              <a:rPr lang="en-US" dirty="0" smtClean="0">
                <a:latin typeface="+mj-lt"/>
              </a:rPr>
              <a:t>BL5: </a:t>
            </a:r>
            <a:r>
              <a:rPr lang="en-US" dirty="0" smtClean="0">
                <a:latin typeface="+mj-lt"/>
                <a:ea typeface="MS PGothic" pitchFamily="34" charset="-128"/>
              </a:rPr>
              <a:t>A </a:t>
            </a:r>
            <a:r>
              <a:rPr lang="en-US" dirty="0">
                <a:latin typeface="+mj-lt"/>
                <a:ea typeface="MS PGothic" pitchFamily="34" charset="-128"/>
              </a:rPr>
              <a:t>state-of-the-art </a:t>
            </a:r>
            <a:r>
              <a:rPr lang="en-US" dirty="0" smtClean="0">
                <a:latin typeface="+mj-lt"/>
                <a:ea typeface="MS PGothic" pitchFamily="34" charset="-128"/>
              </a:rPr>
              <a:t>ARPES facility</a:t>
            </a:r>
            <a:endParaRPr lang="en-US" dirty="0">
              <a:latin typeface="+mj-lt"/>
            </a:endParaRPr>
          </a:p>
        </p:txBody>
      </p:sp>
      <p:sp>
        <p:nvSpPr>
          <p:cNvPr id="7" name="Rectangle 7"/>
          <p:cNvSpPr>
            <a:spLocks noChangeArrowheads="1"/>
          </p:cNvSpPr>
          <p:nvPr/>
        </p:nvSpPr>
        <p:spPr bwMode="auto">
          <a:xfrm>
            <a:off x="0" y="1143000"/>
            <a:ext cx="9140825" cy="3173689"/>
          </a:xfrm>
          <a:prstGeom prst="rect">
            <a:avLst/>
          </a:prstGeom>
          <a:noFill/>
          <a:ln w="12700">
            <a:noFill/>
            <a:miter lim="800000"/>
            <a:headEnd/>
            <a:tailEnd/>
          </a:ln>
        </p:spPr>
        <p:txBody>
          <a:bodyPr lIns="90487" tIns="44450" rIns="90487" bIns="44450">
            <a:spAutoFit/>
          </a:bodyPr>
          <a:lstStyle/>
          <a:p>
            <a:pPr marL="282575" indent="-282575">
              <a:spcBef>
                <a:spcPct val="20000"/>
              </a:spcBef>
              <a:buClr>
                <a:srgbClr val="A4001D"/>
              </a:buClr>
              <a:buSzPct val="125000"/>
              <a:buFont typeface="Wingdings" pitchFamily="2" charset="2"/>
              <a:buChar char="§"/>
            </a:pPr>
            <a:r>
              <a:rPr lang="en-US" altLang="zh-CN" dirty="0">
                <a:solidFill>
                  <a:srgbClr val="000000"/>
                </a:solidFill>
                <a:latin typeface="Calibri" panose="020F0502020204030204" pitchFamily="34" charset="0"/>
                <a:ea typeface="宋体" pitchFamily="2" charset="-122"/>
              </a:rPr>
              <a:t>Excellent control of the photon polarization </a:t>
            </a:r>
            <a:r>
              <a:rPr lang="en-US" altLang="zh-CN" dirty="0" smtClean="0">
                <a:solidFill>
                  <a:srgbClr val="000000"/>
                </a:solidFill>
                <a:latin typeface="Calibri" panose="020F0502020204030204" pitchFamily="34" charset="0"/>
                <a:ea typeface="宋体" pitchFamily="2" charset="-122"/>
              </a:rPr>
              <a:t>(7-200 </a:t>
            </a:r>
            <a:r>
              <a:rPr lang="en-US" altLang="zh-CN" dirty="0">
                <a:solidFill>
                  <a:srgbClr val="000000"/>
                </a:solidFill>
                <a:latin typeface="Calibri" panose="020F0502020204030204" pitchFamily="34" charset="0"/>
                <a:ea typeface="宋体" pitchFamily="2" charset="-122"/>
              </a:rPr>
              <a:t>eV)</a:t>
            </a:r>
          </a:p>
          <a:p>
            <a:pPr marL="625475" lvl="1" indent="-228600">
              <a:spcBef>
                <a:spcPct val="20000"/>
              </a:spcBef>
              <a:buClr>
                <a:srgbClr val="E17000"/>
              </a:buClr>
              <a:buSzPct val="125000"/>
              <a:buFont typeface="Arial" pitchFamily="34" charset="0"/>
              <a:buChar char="•"/>
            </a:pPr>
            <a:r>
              <a:rPr lang="en-US" altLang="zh-CN" sz="1400" dirty="0">
                <a:solidFill>
                  <a:srgbClr val="000000"/>
                </a:solidFill>
                <a:latin typeface="Calibri" panose="020F0502020204030204" pitchFamily="34" charset="0"/>
                <a:ea typeface="宋体" pitchFamily="2" charset="-122"/>
              </a:rPr>
              <a:t>EPU: 2.33 m, </a:t>
            </a:r>
            <a:r>
              <a:rPr lang="en-US" altLang="zh-CN" sz="1400" dirty="0" smtClean="0">
                <a:solidFill>
                  <a:srgbClr val="000000"/>
                </a:solidFill>
                <a:latin typeface="Calibri" panose="020F0502020204030204" pitchFamily="34" charset="0"/>
                <a:ea typeface="宋体" pitchFamily="2" charset="-122"/>
              </a:rPr>
              <a:t>31 pole, LH, LV, CL, CR</a:t>
            </a:r>
            <a:endParaRPr lang="en-US" altLang="zh-CN" sz="1400" dirty="0">
              <a:solidFill>
                <a:srgbClr val="000000"/>
              </a:solidFill>
              <a:latin typeface="Calibri" panose="020F0502020204030204" pitchFamily="34" charset="0"/>
              <a:ea typeface="宋体" pitchFamily="2" charset="-122"/>
            </a:endParaRPr>
          </a:p>
          <a:p>
            <a:pPr marL="282575" indent="-282575">
              <a:spcBef>
                <a:spcPct val="20000"/>
              </a:spcBef>
              <a:buClr>
                <a:srgbClr val="A4001D"/>
              </a:buClr>
              <a:buSzPct val="125000"/>
              <a:buFont typeface="Wingdings" pitchFamily="2" charset="2"/>
              <a:buChar char="§"/>
            </a:pPr>
            <a:r>
              <a:rPr lang="en-US" altLang="zh-CN" dirty="0" smtClean="0">
                <a:solidFill>
                  <a:srgbClr val="000000"/>
                </a:solidFill>
                <a:latin typeface="Calibri" panose="020F0502020204030204" pitchFamily="34" charset="0"/>
                <a:ea typeface="宋体" pitchFamily="2" charset="-122"/>
              </a:rPr>
              <a:t>Two </a:t>
            </a:r>
            <a:r>
              <a:rPr lang="en-US" altLang="zh-CN" dirty="0">
                <a:solidFill>
                  <a:srgbClr val="000000"/>
                </a:solidFill>
                <a:latin typeface="Calibri" panose="020F0502020204030204" pitchFamily="34" charset="0"/>
                <a:ea typeface="宋体" pitchFamily="2" charset="-122"/>
              </a:rPr>
              <a:t>complementary </a:t>
            </a:r>
            <a:r>
              <a:rPr lang="en-US" altLang="zh-CN" dirty="0" smtClean="0">
                <a:solidFill>
                  <a:srgbClr val="000000"/>
                </a:solidFill>
                <a:latin typeface="Calibri" panose="020F0502020204030204" pitchFamily="34" charset="0"/>
                <a:ea typeface="宋体" pitchFamily="2" charset="-122"/>
              </a:rPr>
              <a:t>branch lines/end stations</a:t>
            </a:r>
            <a:endParaRPr lang="en-US" altLang="zh-CN" dirty="0">
              <a:solidFill>
                <a:srgbClr val="000000"/>
              </a:solidFill>
              <a:latin typeface="Calibri" panose="020F0502020204030204" pitchFamily="34" charset="0"/>
              <a:ea typeface="宋体" pitchFamily="2" charset="-122"/>
            </a:endParaRPr>
          </a:p>
          <a:p>
            <a:pPr marL="625475" lvl="1" indent="-228600">
              <a:spcBef>
                <a:spcPct val="20000"/>
              </a:spcBef>
              <a:buClr>
                <a:srgbClr val="E17000"/>
              </a:buClr>
              <a:buSzPct val="125000"/>
              <a:buFont typeface="Arial" pitchFamily="34" charset="0"/>
              <a:buChar char="•"/>
            </a:pPr>
            <a:r>
              <a:rPr lang="en-US" altLang="zh-CN" sz="1400" dirty="0">
                <a:solidFill>
                  <a:srgbClr val="000000"/>
                </a:solidFill>
                <a:latin typeface="Calibri" panose="020F0502020204030204" pitchFamily="34" charset="0"/>
                <a:ea typeface="宋体" pitchFamily="2" charset="-122"/>
              </a:rPr>
              <a:t>NIM </a:t>
            </a:r>
            <a:r>
              <a:rPr lang="en-US" altLang="zh-CN" sz="1400" dirty="0" smtClean="0">
                <a:solidFill>
                  <a:srgbClr val="000000"/>
                </a:solidFill>
                <a:latin typeface="Calibri" panose="020F0502020204030204" pitchFamily="34" charset="0"/>
                <a:ea typeface="宋体" pitchFamily="2" charset="-122"/>
              </a:rPr>
              <a:t>branch line</a:t>
            </a:r>
            <a:r>
              <a:rPr lang="en-US" altLang="zh-CN" sz="1400" dirty="0">
                <a:solidFill>
                  <a:srgbClr val="000000"/>
                </a:solidFill>
                <a:latin typeface="Calibri" panose="020F0502020204030204" pitchFamily="34" charset="0"/>
                <a:ea typeface="宋体" pitchFamily="2" charset="-122"/>
              </a:rPr>
              <a:t>: high resolution, high stability, low photon energy range</a:t>
            </a:r>
          </a:p>
          <a:p>
            <a:pPr marL="625475" lvl="1" indent="-228600">
              <a:spcBef>
                <a:spcPct val="20000"/>
              </a:spcBef>
              <a:buClr>
                <a:srgbClr val="E17000"/>
              </a:buClr>
              <a:buSzPct val="125000"/>
              <a:buFont typeface="Arial" pitchFamily="34" charset="0"/>
              <a:buChar char="•"/>
            </a:pPr>
            <a:r>
              <a:rPr lang="en-US" altLang="zh-CN" sz="1400" dirty="0" smtClean="0">
                <a:solidFill>
                  <a:srgbClr val="000000"/>
                </a:solidFill>
                <a:latin typeface="Calibri" panose="020F0502020204030204" pitchFamily="34" charset="0"/>
                <a:ea typeface="宋体" pitchFamily="2" charset="-122"/>
              </a:rPr>
              <a:t>PGM branch line</a:t>
            </a:r>
            <a:r>
              <a:rPr lang="en-US" altLang="zh-CN" sz="1400" dirty="0">
                <a:solidFill>
                  <a:srgbClr val="000000"/>
                </a:solidFill>
                <a:latin typeface="Calibri" panose="020F0502020204030204" pitchFamily="34" charset="0"/>
                <a:ea typeface="宋体" pitchFamily="2" charset="-122"/>
              </a:rPr>
              <a:t>: high flux, </a:t>
            </a:r>
            <a:r>
              <a:rPr lang="en-US" altLang="zh-CN" sz="1400" dirty="0" smtClean="0">
                <a:solidFill>
                  <a:srgbClr val="000000"/>
                </a:solidFill>
                <a:latin typeface="Calibri" panose="020F0502020204030204" pitchFamily="34" charset="0"/>
                <a:ea typeface="宋体" pitchFamily="2" charset="-122"/>
              </a:rPr>
              <a:t>wider photon energy, small spot, spin-detector</a:t>
            </a:r>
            <a:endParaRPr lang="en-US" altLang="zh-CN" sz="1400" dirty="0">
              <a:solidFill>
                <a:srgbClr val="000000"/>
              </a:solidFill>
              <a:latin typeface="Calibri" panose="020F0502020204030204" pitchFamily="34" charset="0"/>
              <a:ea typeface="宋体" pitchFamily="2" charset="-122"/>
            </a:endParaRPr>
          </a:p>
          <a:p>
            <a:pPr marL="282575" indent="-282575">
              <a:spcBef>
                <a:spcPct val="20000"/>
              </a:spcBef>
              <a:buClr>
                <a:srgbClr val="A4001D"/>
              </a:buClr>
              <a:buSzPct val="125000"/>
              <a:buFont typeface="Wingdings" pitchFamily="2" charset="2"/>
              <a:buChar char="§"/>
            </a:pPr>
            <a:r>
              <a:rPr lang="en-US" altLang="zh-CN" dirty="0" smtClean="0">
                <a:solidFill>
                  <a:srgbClr val="000000"/>
                </a:solidFill>
                <a:latin typeface="Calibri" panose="020F0502020204030204" pitchFamily="34" charset="0"/>
                <a:ea typeface="宋体" pitchFamily="2" charset="-122"/>
              </a:rPr>
              <a:t>Sophisticated </a:t>
            </a:r>
            <a:r>
              <a:rPr lang="en-US" altLang="zh-CN" dirty="0">
                <a:solidFill>
                  <a:srgbClr val="000000"/>
                </a:solidFill>
                <a:latin typeface="Calibri" panose="020F0502020204030204" pitchFamily="34" charset="0"/>
                <a:ea typeface="宋体" pitchFamily="2" charset="-122"/>
              </a:rPr>
              <a:t>material synthesis chamber</a:t>
            </a:r>
          </a:p>
          <a:p>
            <a:pPr marL="282575" indent="-282575">
              <a:spcBef>
                <a:spcPct val="20000"/>
              </a:spcBef>
              <a:buClr>
                <a:srgbClr val="E17000"/>
              </a:buClr>
              <a:buSzPct val="125000"/>
              <a:buFont typeface="Symbol" pitchFamily="18" charset="2"/>
              <a:buChar char="Þ"/>
            </a:pPr>
            <a:r>
              <a:rPr lang="en-US" altLang="zh-CN" dirty="0">
                <a:solidFill>
                  <a:srgbClr val="000000"/>
                </a:solidFill>
                <a:latin typeface="Calibri" panose="020F0502020204030204" pitchFamily="34" charset="0"/>
                <a:ea typeface="宋体" pitchFamily="2" charset="-122"/>
              </a:rPr>
              <a:t>  </a:t>
            </a:r>
            <a:r>
              <a:rPr lang="en-US" altLang="zh-CN" i="1" dirty="0">
                <a:solidFill>
                  <a:srgbClr val="000000"/>
                </a:solidFill>
                <a:latin typeface="Calibri" panose="020F0502020204030204" pitchFamily="34" charset="0"/>
                <a:ea typeface="宋体" pitchFamily="2" charset="-122"/>
              </a:rPr>
              <a:t>Enable rich science with both depth and </a:t>
            </a:r>
            <a:r>
              <a:rPr lang="en-US" altLang="zh-CN" i="1" dirty="0" smtClean="0">
                <a:solidFill>
                  <a:srgbClr val="000000"/>
                </a:solidFill>
                <a:latin typeface="Calibri" panose="020F0502020204030204" pitchFamily="34" charset="0"/>
                <a:ea typeface="宋体" pitchFamily="2" charset="-122"/>
              </a:rPr>
              <a:t>diversity</a:t>
            </a:r>
            <a:endParaRPr lang="en-US" altLang="zh-CN" i="1" dirty="0">
              <a:solidFill>
                <a:srgbClr val="000000"/>
              </a:solidFill>
              <a:latin typeface="Calibri" panose="020F0502020204030204" pitchFamily="34" charset="0"/>
              <a:ea typeface="宋体" pitchFamily="2" charset="-122"/>
            </a:endParaRPr>
          </a:p>
          <a:p>
            <a:pPr marL="625475" lvl="1" indent="-228600">
              <a:spcBef>
                <a:spcPct val="20000"/>
              </a:spcBef>
              <a:buClr>
                <a:srgbClr val="E17000"/>
              </a:buClr>
              <a:buSzPct val="125000"/>
              <a:buFont typeface="Arial" pitchFamily="34" charset="0"/>
              <a:buChar char="•"/>
            </a:pPr>
            <a:r>
              <a:rPr lang="en-US" altLang="zh-CN" sz="1400" b="1" dirty="0">
                <a:solidFill>
                  <a:srgbClr val="FF0000"/>
                </a:solidFill>
                <a:latin typeface="Calibri" panose="020F0502020204030204" pitchFamily="34" charset="0"/>
                <a:ea typeface="宋体" pitchFamily="2" charset="-122"/>
              </a:rPr>
              <a:t>High </a:t>
            </a:r>
            <a:r>
              <a:rPr lang="en-US" altLang="zh-CN" sz="1400" b="1" dirty="0" smtClean="0">
                <a:solidFill>
                  <a:srgbClr val="FF0000"/>
                </a:solidFill>
                <a:latin typeface="Calibri" panose="020F0502020204030204" pitchFamily="34" charset="0"/>
                <a:ea typeface="宋体" pitchFamily="2" charset="-122"/>
              </a:rPr>
              <a:t>Tc superconductors;</a:t>
            </a:r>
            <a:endParaRPr lang="en-US" altLang="zh-CN" sz="1400" b="1" dirty="0">
              <a:solidFill>
                <a:srgbClr val="FF0000"/>
              </a:solidFill>
              <a:latin typeface="Calibri" panose="020F0502020204030204" pitchFamily="34" charset="0"/>
              <a:ea typeface="宋体" pitchFamily="2" charset="-122"/>
            </a:endParaRPr>
          </a:p>
          <a:p>
            <a:pPr marL="625475" lvl="1" indent="-228600">
              <a:spcBef>
                <a:spcPct val="20000"/>
              </a:spcBef>
              <a:buClr>
                <a:srgbClr val="E17000"/>
              </a:buClr>
              <a:buSzPct val="125000"/>
              <a:buFont typeface="Arial" pitchFamily="34" charset="0"/>
              <a:buChar char="•"/>
            </a:pPr>
            <a:r>
              <a:rPr lang="en-US" altLang="zh-CN" sz="1400" b="1" dirty="0" smtClean="0">
                <a:solidFill>
                  <a:srgbClr val="FF0000"/>
                </a:solidFill>
                <a:latin typeface="Calibri" panose="020F0502020204030204" pitchFamily="34" charset="0"/>
                <a:ea typeface="宋体" pitchFamily="2" charset="-122"/>
              </a:rPr>
              <a:t>Materials </a:t>
            </a:r>
            <a:r>
              <a:rPr lang="en-US" altLang="zh-CN" sz="1400" b="1" dirty="0">
                <a:solidFill>
                  <a:srgbClr val="FF0000"/>
                </a:solidFill>
                <a:latin typeface="Calibri" panose="020F0502020204030204" pitchFamily="34" charset="0"/>
                <a:ea typeface="宋体" pitchFamily="2" charset="-122"/>
              </a:rPr>
              <a:t>with novel spin-orbit physics;</a:t>
            </a:r>
          </a:p>
          <a:p>
            <a:pPr marL="625475" lvl="1" indent="-228600">
              <a:spcBef>
                <a:spcPct val="20000"/>
              </a:spcBef>
              <a:buClr>
                <a:srgbClr val="E17000"/>
              </a:buClr>
              <a:buSzPct val="125000"/>
              <a:buFont typeface="Arial" pitchFamily="34" charset="0"/>
              <a:buChar char="•"/>
            </a:pPr>
            <a:r>
              <a:rPr lang="en-US" altLang="zh-CN" sz="1400" b="1" dirty="0" smtClean="0">
                <a:solidFill>
                  <a:srgbClr val="FF0000"/>
                </a:solidFill>
                <a:latin typeface="Calibri" panose="020F0502020204030204" pitchFamily="34" charset="0"/>
                <a:ea typeface="宋体" pitchFamily="2" charset="-122"/>
              </a:rPr>
              <a:t>Novel </a:t>
            </a:r>
            <a:r>
              <a:rPr lang="en-US" altLang="zh-CN" sz="1400" b="1" dirty="0">
                <a:solidFill>
                  <a:srgbClr val="FF0000"/>
                </a:solidFill>
                <a:latin typeface="Calibri" panose="020F0502020204030204" pitchFamily="34" charset="0"/>
                <a:ea typeface="宋体" pitchFamily="2" charset="-122"/>
              </a:rPr>
              <a:t>low dimensional </a:t>
            </a:r>
            <a:r>
              <a:rPr lang="en-US" altLang="zh-CN" sz="1400" b="1" dirty="0" smtClean="0">
                <a:solidFill>
                  <a:srgbClr val="FF0000"/>
                </a:solidFill>
                <a:latin typeface="Calibri" panose="020F0502020204030204" pitchFamily="34" charset="0"/>
                <a:ea typeface="宋体" pitchFamily="2" charset="-122"/>
              </a:rPr>
              <a:t>materials;</a:t>
            </a:r>
            <a:endParaRPr lang="en-US" altLang="zh-CN" sz="1400" b="1" dirty="0">
              <a:solidFill>
                <a:srgbClr val="FF0000"/>
              </a:solidFill>
              <a:latin typeface="Calibri" panose="020F0502020204030204" pitchFamily="34" charset="0"/>
              <a:ea typeface="宋体" pitchFamily="2" charset="-122"/>
            </a:endParaRPr>
          </a:p>
          <a:p>
            <a:pPr marL="625475" lvl="1" indent="-228600">
              <a:spcBef>
                <a:spcPct val="20000"/>
              </a:spcBef>
              <a:buClr>
                <a:srgbClr val="E17000"/>
              </a:buClr>
              <a:buSzPct val="125000"/>
              <a:buFont typeface="Arial" pitchFamily="34" charset="0"/>
              <a:buChar char="•"/>
            </a:pPr>
            <a:r>
              <a:rPr lang="en-US" altLang="zh-CN" sz="1400" b="1" dirty="0" smtClean="0">
                <a:solidFill>
                  <a:srgbClr val="FF0000"/>
                </a:solidFill>
                <a:latin typeface="Calibri" panose="020F0502020204030204" pitchFamily="34" charset="0"/>
                <a:ea typeface="宋体" pitchFamily="2" charset="-122"/>
              </a:rPr>
              <a:t>Surface and interface…</a:t>
            </a:r>
            <a:endParaRPr lang="en-US" altLang="zh-CN" sz="1400" b="1" dirty="0">
              <a:solidFill>
                <a:srgbClr val="FF0000"/>
              </a:solidFill>
              <a:latin typeface="Calibri" panose="020F0502020204030204" pitchFamily="34" charset="0"/>
              <a:ea typeface="宋体" pitchFamily="2" charset="-122"/>
            </a:endParaRPr>
          </a:p>
        </p:txBody>
      </p:sp>
      <p:pic>
        <p:nvPicPr>
          <p:cNvPr id="39" name="Picture 2" descr="D:\SSRL\reviews\Ssrl2009\BL5 Configurations - fin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252731"/>
            <a:ext cx="3200400" cy="137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754880" y="4251960"/>
            <a:ext cx="4114800" cy="2514600"/>
            <a:chOff x="4754880" y="4251960"/>
            <a:chExt cx="4114800" cy="2514600"/>
          </a:xfrm>
        </p:grpSpPr>
        <p:grpSp>
          <p:nvGrpSpPr>
            <p:cNvPr id="8" name="Group 7"/>
            <p:cNvGrpSpPr/>
            <p:nvPr/>
          </p:nvGrpSpPr>
          <p:grpSpPr>
            <a:xfrm>
              <a:off x="4754880" y="4572000"/>
              <a:ext cx="4114800" cy="2194560"/>
              <a:chOff x="4754880" y="4572000"/>
              <a:chExt cx="4114800" cy="2194560"/>
            </a:xfrm>
          </p:grpSpPr>
          <p:pic>
            <p:nvPicPr>
              <p:cNvPr id="34" name="Picture 2" descr="D:\CAD\BL5\BL52\optical layout sketch\optical layout - 3D.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54880" y="4572000"/>
                <a:ext cx="4114800" cy="219456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7391400" y="5330726"/>
                <a:ext cx="914400" cy="338554"/>
              </a:xfrm>
              <a:prstGeom prst="rect">
                <a:avLst/>
              </a:prstGeom>
              <a:noFill/>
            </p:spPr>
            <p:txBody>
              <a:bodyPr wrap="square" lIns="0" tIns="0" rIns="0" bIns="0" rtlCol="0" anchor="ctr" anchorCtr="1">
                <a:spAutoFit/>
              </a:bodyPr>
              <a:lstStyle/>
              <a:p>
                <a:pPr algn="ctr"/>
                <a:r>
                  <a:rPr lang="en-US" sz="1100" dirty="0" smtClean="0">
                    <a:solidFill>
                      <a:srgbClr val="0000FF"/>
                    </a:solidFill>
                    <a:latin typeface="Calibri" panose="020F0502020204030204" pitchFamily="34" charset="0"/>
                  </a:rPr>
                  <a:t>20-200 eV</a:t>
                </a:r>
              </a:p>
              <a:p>
                <a:pPr algn="ctr"/>
                <a:r>
                  <a:rPr lang="en-US" sz="1100" dirty="0" smtClean="0">
                    <a:solidFill>
                      <a:srgbClr val="0000FF"/>
                    </a:solidFill>
                    <a:latin typeface="Calibri" panose="020F0502020204030204" pitchFamily="34" charset="0"/>
                  </a:rPr>
                  <a:t>E/</a:t>
                </a:r>
                <a:r>
                  <a:rPr lang="el-GR" altLang="zh-CN" sz="1100" dirty="0" smtClean="0">
                    <a:solidFill>
                      <a:srgbClr val="0000FF"/>
                    </a:solidFill>
                    <a:latin typeface="Calibri" panose="020F0502020204030204" pitchFamily="34" charset="0"/>
                  </a:rPr>
                  <a:t>Δ</a:t>
                </a:r>
                <a:r>
                  <a:rPr lang="en-US" sz="1100" dirty="0" smtClean="0">
                    <a:solidFill>
                      <a:srgbClr val="0000FF"/>
                    </a:solidFill>
                    <a:latin typeface="Calibri" panose="020F0502020204030204" pitchFamily="34" charset="0"/>
                  </a:rPr>
                  <a:t>E~40,000</a:t>
                </a:r>
                <a:endParaRPr lang="zh-CN" altLang="en-US" sz="1100" dirty="0" smtClean="0">
                  <a:solidFill>
                    <a:srgbClr val="0000FF"/>
                  </a:solidFill>
                  <a:latin typeface="Calibri" panose="020F0502020204030204" pitchFamily="34" charset="0"/>
                </a:endParaRPr>
              </a:p>
            </p:txBody>
          </p:sp>
          <p:sp>
            <p:nvSpPr>
              <p:cNvPr id="38" name="TextBox 37"/>
              <p:cNvSpPr txBox="1"/>
              <p:nvPr/>
            </p:nvSpPr>
            <p:spPr>
              <a:xfrm>
                <a:off x="6027934" y="6274713"/>
                <a:ext cx="2064989" cy="430887"/>
              </a:xfrm>
              <a:prstGeom prst="rect">
                <a:avLst/>
              </a:prstGeom>
              <a:noFill/>
            </p:spPr>
            <p:txBody>
              <a:bodyPr wrap="none" rtlCol="0">
                <a:spAutoFit/>
              </a:bodyPr>
              <a:lstStyle/>
              <a:p>
                <a:pPr algn="ctr"/>
                <a:r>
                  <a:rPr lang="en-US" altLang="zh-CN" sz="1100" dirty="0" smtClean="0">
                    <a:solidFill>
                      <a:srgbClr val="FF0000"/>
                    </a:solidFill>
                    <a:latin typeface="Calibri" panose="020F0502020204030204" pitchFamily="34" charset="0"/>
                  </a:rPr>
                  <a:t>&gt; 3×</a:t>
                </a:r>
                <a:r>
                  <a:rPr lang="en-US" sz="1100" dirty="0" smtClean="0">
                    <a:solidFill>
                      <a:srgbClr val="FF0000"/>
                    </a:solidFill>
                    <a:latin typeface="Calibri" panose="020F0502020204030204" pitchFamily="34" charset="0"/>
                  </a:rPr>
                  <a:t>10</a:t>
                </a:r>
                <a:r>
                  <a:rPr lang="en-US" sz="1100" baseline="30000" dirty="0" smtClean="0">
                    <a:solidFill>
                      <a:srgbClr val="FF0000"/>
                    </a:solidFill>
                    <a:latin typeface="Calibri" panose="020F0502020204030204" pitchFamily="34" charset="0"/>
                  </a:rPr>
                  <a:t>12</a:t>
                </a:r>
                <a:r>
                  <a:rPr lang="en-US" sz="1100" dirty="0" smtClean="0">
                    <a:solidFill>
                      <a:srgbClr val="FF0000"/>
                    </a:solidFill>
                    <a:latin typeface="Calibri" panose="020F0502020204030204" pitchFamily="34" charset="0"/>
                  </a:rPr>
                  <a:t> ph/s @ 10,000 RP</a:t>
                </a:r>
              </a:p>
              <a:p>
                <a:pPr algn="ctr"/>
                <a:r>
                  <a:rPr lang="en-US" sz="1100" dirty="0" smtClean="0">
                    <a:solidFill>
                      <a:srgbClr val="FF0000"/>
                    </a:solidFill>
                    <a:latin typeface="Calibri" panose="020F0502020204030204" pitchFamily="34" charset="0"/>
                  </a:rPr>
                  <a:t>0.032(H)</a:t>
                </a:r>
                <a:r>
                  <a:rPr lang="en-US" altLang="zh-CN" sz="1100" dirty="0" smtClean="0">
                    <a:solidFill>
                      <a:srgbClr val="FF0000"/>
                    </a:solidFill>
                    <a:latin typeface="Calibri" panose="020F0502020204030204" pitchFamily="34" charset="0"/>
                  </a:rPr>
                  <a:t>×0.005(V</a:t>
                </a:r>
                <a:r>
                  <a:rPr lang="en-US" altLang="zh-CN" sz="1100" dirty="0">
                    <a:solidFill>
                      <a:srgbClr val="FF0000"/>
                    </a:solidFill>
                    <a:latin typeface="Calibri" panose="020F0502020204030204" pitchFamily="34" charset="0"/>
                  </a:rPr>
                  <a:t>) m</a:t>
                </a:r>
                <a:r>
                  <a:rPr lang="en-US" altLang="zh-CN" sz="1100" dirty="0" smtClean="0">
                    <a:solidFill>
                      <a:srgbClr val="FF0000"/>
                    </a:solidFill>
                    <a:latin typeface="Calibri" panose="020F0502020204030204" pitchFamily="34" charset="0"/>
                  </a:rPr>
                  <a:t>m</a:t>
                </a:r>
                <a:r>
                  <a:rPr lang="en-US" altLang="zh-CN" sz="1100" baseline="30000" dirty="0" smtClean="0">
                    <a:solidFill>
                      <a:srgbClr val="FF0000"/>
                    </a:solidFill>
                    <a:latin typeface="Calibri" panose="020F0502020204030204" pitchFamily="34" charset="0"/>
                  </a:rPr>
                  <a:t>2</a:t>
                </a:r>
                <a:r>
                  <a:rPr lang="en-US" altLang="zh-CN" sz="1100" dirty="0" smtClean="0">
                    <a:solidFill>
                      <a:srgbClr val="FF0000"/>
                    </a:solidFill>
                    <a:latin typeface="Calibri" panose="020F0502020204030204" pitchFamily="34" charset="0"/>
                  </a:rPr>
                  <a:t> (FWHM)</a:t>
                </a:r>
              </a:p>
            </p:txBody>
          </p:sp>
        </p:grpSp>
        <p:sp>
          <p:nvSpPr>
            <p:cNvPr id="6" name="Rectangle 5"/>
            <p:cNvSpPr/>
            <p:nvPr/>
          </p:nvSpPr>
          <p:spPr>
            <a:xfrm>
              <a:off x="6453847" y="4251960"/>
              <a:ext cx="716864" cy="369332"/>
            </a:xfrm>
            <a:prstGeom prst="rect">
              <a:avLst/>
            </a:prstGeom>
          </p:spPr>
          <p:txBody>
            <a:bodyPr wrap="none">
              <a:spAutoFit/>
            </a:bodyPr>
            <a:lstStyle/>
            <a:p>
              <a:pPr algn="ctr" fontAlgn="base">
                <a:spcBef>
                  <a:spcPct val="0"/>
                </a:spcBef>
                <a:spcAft>
                  <a:spcPct val="0"/>
                </a:spcAft>
                <a:defRPr/>
              </a:pPr>
              <a:r>
                <a:rPr lang="en-US" b="1" kern="0" dirty="0" smtClean="0">
                  <a:solidFill>
                    <a:srgbClr val="C00000"/>
                  </a:solidFill>
                  <a:effectLst>
                    <a:outerShdw blurRad="38100" dist="38100" dir="2700000" algn="tl">
                      <a:srgbClr val="000000">
                        <a:alpha val="43137"/>
                      </a:srgbClr>
                    </a:outerShdw>
                  </a:effectLst>
                  <a:latin typeface="Calibri" pitchFamily="34" charset="0"/>
                </a:rPr>
                <a:t>BL5-2</a:t>
              </a:r>
              <a:endParaRPr lang="en-US" b="1" kern="0" dirty="0">
                <a:solidFill>
                  <a:srgbClr val="C00000"/>
                </a:solidFill>
                <a:effectLst>
                  <a:outerShdw blurRad="38100" dist="38100" dir="2700000" algn="tl">
                    <a:srgbClr val="000000">
                      <a:alpha val="43137"/>
                    </a:srgbClr>
                  </a:outerShdw>
                </a:effectLst>
                <a:latin typeface="Calibri" pitchFamily="34" charset="0"/>
              </a:endParaRPr>
            </a:p>
          </p:txBody>
        </p:sp>
      </p:grpSp>
      <p:grpSp>
        <p:nvGrpSpPr>
          <p:cNvPr id="9" name="Group 8"/>
          <p:cNvGrpSpPr/>
          <p:nvPr/>
        </p:nvGrpSpPr>
        <p:grpSpPr>
          <a:xfrm>
            <a:off x="274320" y="4297680"/>
            <a:ext cx="4114800" cy="2468880"/>
            <a:chOff x="274320" y="4297680"/>
            <a:chExt cx="4114800" cy="2468880"/>
          </a:xfrm>
        </p:grpSpPr>
        <p:grpSp>
          <p:nvGrpSpPr>
            <p:cNvPr id="5" name="Group 4"/>
            <p:cNvGrpSpPr/>
            <p:nvPr/>
          </p:nvGrpSpPr>
          <p:grpSpPr>
            <a:xfrm>
              <a:off x="274320" y="4572000"/>
              <a:ext cx="4114800" cy="2194560"/>
              <a:chOff x="274320" y="4572000"/>
              <a:chExt cx="4114800" cy="2194560"/>
            </a:xfrm>
          </p:grpSpPr>
          <p:pic>
            <p:nvPicPr>
              <p:cNvPr id="33" name="Picture 39" descr="beamline"/>
              <p:cNvPicPr>
                <a:picLocks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74320" y="4572000"/>
                <a:ext cx="4114800" cy="2194560"/>
              </a:xfrm>
              <a:prstGeom prst="rect">
                <a:avLst/>
              </a:prstGeom>
              <a:solidFill>
                <a:schemeClr val="bg1"/>
              </a:solidFill>
              <a:ln w="9525">
                <a:noFill/>
                <a:miter lim="800000"/>
                <a:headEnd/>
                <a:tailEnd/>
              </a:ln>
            </p:spPr>
          </p:pic>
          <p:sp>
            <p:nvSpPr>
              <p:cNvPr id="35" name="TextBox 34"/>
              <p:cNvSpPr txBox="1"/>
              <p:nvPr/>
            </p:nvSpPr>
            <p:spPr>
              <a:xfrm>
                <a:off x="304800" y="4648200"/>
                <a:ext cx="914400" cy="338554"/>
              </a:xfrm>
              <a:prstGeom prst="rect">
                <a:avLst/>
              </a:prstGeom>
              <a:noFill/>
            </p:spPr>
            <p:txBody>
              <a:bodyPr wrap="square" lIns="0" tIns="0" rIns="0" bIns="0" rtlCol="0" anchor="ctr" anchorCtr="1">
                <a:spAutoFit/>
              </a:bodyPr>
              <a:lstStyle/>
              <a:p>
                <a:pPr algn="ctr"/>
                <a:r>
                  <a:rPr lang="en-US" sz="1100" dirty="0" smtClean="0">
                    <a:solidFill>
                      <a:srgbClr val="0000FF"/>
                    </a:solidFill>
                    <a:latin typeface="Calibri" panose="020F0502020204030204" pitchFamily="34" charset="0"/>
                  </a:rPr>
                  <a:t>7-35 eV</a:t>
                </a:r>
              </a:p>
              <a:p>
                <a:pPr algn="ctr"/>
                <a:r>
                  <a:rPr lang="en-US" sz="1100" dirty="0" smtClean="0">
                    <a:solidFill>
                      <a:srgbClr val="0000FF"/>
                    </a:solidFill>
                    <a:latin typeface="Calibri" panose="020F0502020204030204" pitchFamily="34" charset="0"/>
                  </a:rPr>
                  <a:t>E/</a:t>
                </a:r>
                <a:r>
                  <a:rPr lang="el-GR" altLang="zh-CN" sz="1100" dirty="0" smtClean="0">
                    <a:solidFill>
                      <a:srgbClr val="0000FF"/>
                    </a:solidFill>
                    <a:latin typeface="Calibri" panose="020F0502020204030204" pitchFamily="34" charset="0"/>
                  </a:rPr>
                  <a:t>Δ</a:t>
                </a:r>
                <a:r>
                  <a:rPr lang="en-US" sz="1100" dirty="0" smtClean="0">
                    <a:solidFill>
                      <a:srgbClr val="0000FF"/>
                    </a:solidFill>
                    <a:latin typeface="Calibri" panose="020F0502020204030204" pitchFamily="34" charset="0"/>
                  </a:rPr>
                  <a:t>E~20,000</a:t>
                </a:r>
                <a:endParaRPr lang="zh-CN" altLang="en-US" sz="1100" dirty="0" smtClean="0">
                  <a:solidFill>
                    <a:srgbClr val="0000FF"/>
                  </a:solidFill>
                  <a:latin typeface="Calibri" panose="020F0502020204030204" pitchFamily="34" charset="0"/>
                </a:endParaRPr>
              </a:p>
            </p:txBody>
          </p:sp>
          <p:sp>
            <p:nvSpPr>
              <p:cNvPr id="36" name="TextBox 35"/>
              <p:cNvSpPr txBox="1"/>
              <p:nvPr/>
            </p:nvSpPr>
            <p:spPr>
              <a:xfrm>
                <a:off x="1371600" y="6274713"/>
                <a:ext cx="1776447" cy="430887"/>
              </a:xfrm>
              <a:prstGeom prst="rect">
                <a:avLst/>
              </a:prstGeom>
              <a:noFill/>
            </p:spPr>
            <p:txBody>
              <a:bodyPr wrap="none" rtlCol="0">
                <a:spAutoFit/>
              </a:bodyPr>
              <a:lstStyle/>
              <a:p>
                <a:pPr algn="ctr"/>
                <a:r>
                  <a:rPr lang="en-US" altLang="zh-CN" sz="1100" dirty="0" smtClean="0">
                    <a:solidFill>
                      <a:srgbClr val="FF0000"/>
                    </a:solidFill>
                    <a:latin typeface="Calibri" panose="020F0502020204030204" pitchFamily="34" charset="0"/>
                  </a:rPr>
                  <a:t>&gt; 2×</a:t>
                </a:r>
                <a:r>
                  <a:rPr lang="en-US" sz="1100" dirty="0" smtClean="0">
                    <a:solidFill>
                      <a:srgbClr val="FF0000"/>
                    </a:solidFill>
                    <a:latin typeface="Calibri" panose="020F0502020204030204" pitchFamily="34" charset="0"/>
                  </a:rPr>
                  <a:t>10</a:t>
                </a:r>
                <a:r>
                  <a:rPr lang="en-US" sz="1100" baseline="30000" dirty="0" smtClean="0">
                    <a:solidFill>
                      <a:srgbClr val="FF0000"/>
                    </a:solidFill>
                    <a:latin typeface="Calibri" panose="020F0502020204030204" pitchFamily="34" charset="0"/>
                  </a:rPr>
                  <a:t>11</a:t>
                </a:r>
                <a:r>
                  <a:rPr lang="en-US" sz="1100" dirty="0" smtClean="0">
                    <a:solidFill>
                      <a:srgbClr val="FF0000"/>
                    </a:solidFill>
                    <a:latin typeface="Calibri" panose="020F0502020204030204" pitchFamily="34" charset="0"/>
                  </a:rPr>
                  <a:t> ph/s @ 10,000 RP</a:t>
                </a:r>
              </a:p>
              <a:p>
                <a:pPr algn="ctr"/>
                <a:r>
                  <a:rPr lang="en-US" sz="1100" dirty="0" smtClean="0">
                    <a:solidFill>
                      <a:srgbClr val="FF0000"/>
                    </a:solidFill>
                    <a:latin typeface="Calibri" panose="020F0502020204030204" pitchFamily="34" charset="0"/>
                  </a:rPr>
                  <a:t>0.2(H)</a:t>
                </a:r>
                <a:r>
                  <a:rPr lang="en-US" altLang="zh-CN" sz="1100" dirty="0" smtClean="0">
                    <a:solidFill>
                      <a:srgbClr val="FF0000"/>
                    </a:solidFill>
                    <a:latin typeface="Calibri" panose="020F0502020204030204" pitchFamily="34" charset="0"/>
                  </a:rPr>
                  <a:t>×0.1(V) mm</a:t>
                </a:r>
                <a:r>
                  <a:rPr lang="en-US" altLang="zh-CN" sz="1100" baseline="30000" dirty="0" smtClean="0">
                    <a:solidFill>
                      <a:srgbClr val="FF0000"/>
                    </a:solidFill>
                    <a:latin typeface="Calibri" panose="020F0502020204030204" pitchFamily="34" charset="0"/>
                  </a:rPr>
                  <a:t>2</a:t>
                </a:r>
                <a:r>
                  <a:rPr lang="en-US" altLang="zh-CN" sz="1100" dirty="0" smtClean="0">
                    <a:solidFill>
                      <a:srgbClr val="FF0000"/>
                    </a:solidFill>
                    <a:latin typeface="Calibri" panose="020F0502020204030204" pitchFamily="34" charset="0"/>
                  </a:rPr>
                  <a:t> (FWHM)</a:t>
                </a:r>
              </a:p>
            </p:txBody>
          </p:sp>
        </p:grpSp>
        <p:sp>
          <p:nvSpPr>
            <p:cNvPr id="16" name="Rectangle 15"/>
            <p:cNvSpPr/>
            <p:nvPr/>
          </p:nvSpPr>
          <p:spPr>
            <a:xfrm>
              <a:off x="1973288" y="4297680"/>
              <a:ext cx="716864" cy="369332"/>
            </a:xfrm>
            <a:prstGeom prst="rect">
              <a:avLst/>
            </a:prstGeom>
          </p:spPr>
          <p:txBody>
            <a:bodyPr wrap="none">
              <a:spAutoFit/>
            </a:bodyPr>
            <a:lstStyle/>
            <a:p>
              <a:pPr algn="ctr" fontAlgn="base">
                <a:spcBef>
                  <a:spcPct val="0"/>
                </a:spcBef>
                <a:spcAft>
                  <a:spcPct val="0"/>
                </a:spcAft>
                <a:defRPr/>
              </a:pPr>
              <a:r>
                <a:rPr lang="en-US" b="1" kern="0" dirty="0" smtClean="0">
                  <a:solidFill>
                    <a:srgbClr val="C00000"/>
                  </a:solidFill>
                  <a:effectLst>
                    <a:outerShdw blurRad="38100" dist="38100" dir="2700000" algn="tl">
                      <a:srgbClr val="000000">
                        <a:alpha val="43137"/>
                      </a:srgbClr>
                    </a:outerShdw>
                  </a:effectLst>
                  <a:latin typeface="Calibri" pitchFamily="34" charset="0"/>
                </a:rPr>
                <a:t>BL5-4</a:t>
              </a:r>
              <a:endParaRPr lang="en-US" b="1" kern="0" dirty="0">
                <a:solidFill>
                  <a:srgbClr val="C00000"/>
                </a:solidFill>
                <a:effectLst>
                  <a:outerShdw blurRad="38100" dist="38100" dir="2700000" algn="tl">
                    <a:srgbClr val="000000">
                      <a:alpha val="43137"/>
                    </a:srgbClr>
                  </a:outerShdw>
                </a:effectLst>
                <a:latin typeface="Calibri" pitchFamily="34" charset="0"/>
              </a:endParaRPr>
            </a:p>
          </p:txBody>
        </p:sp>
      </p:grpSp>
      <p:sp>
        <p:nvSpPr>
          <p:cNvPr id="17" name="Rectangle 16"/>
          <p:cNvSpPr/>
          <p:nvPr/>
        </p:nvSpPr>
        <p:spPr>
          <a:xfrm>
            <a:off x="0" y="1054100"/>
            <a:ext cx="7086600" cy="20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6346041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4294967295"/>
          </p:nvPr>
        </p:nvSpPr>
        <p:spPr bwMode="auto">
          <a:xfrm>
            <a:off x="8702675" y="6408738"/>
            <a:ext cx="319088" cy="5397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3ACB41CD-EF46-4A43-BE40-9A07E37D72D9}" type="slidenum">
              <a:rPr lang="en-US">
                <a:solidFill>
                  <a:srgbClr val="000000"/>
                </a:solidFill>
                <a:latin typeface="Arial" charset="0"/>
                <a:cs typeface="Arial" charset="0"/>
              </a:rPr>
              <a:pPr fontAlgn="base">
                <a:spcBef>
                  <a:spcPct val="0"/>
                </a:spcBef>
                <a:spcAft>
                  <a:spcPct val="0"/>
                </a:spcAft>
              </a:pPr>
              <a:t>13</a:t>
            </a:fld>
            <a:endParaRPr lang="en-US" dirty="0">
              <a:solidFill>
                <a:srgbClr val="000000"/>
              </a:solidFill>
              <a:latin typeface="Arial" charset="0"/>
              <a:cs typeface="Arial" charset="0"/>
            </a:endParaRPr>
          </a:p>
        </p:txBody>
      </p:sp>
      <p:sp>
        <p:nvSpPr>
          <p:cNvPr id="11267" name="Title 2"/>
          <p:cNvSpPr>
            <a:spLocks noGrp="1"/>
          </p:cNvSpPr>
          <p:nvPr>
            <p:ph type="title"/>
          </p:nvPr>
        </p:nvSpPr>
        <p:spPr>
          <a:xfrm>
            <a:off x="452438" y="236538"/>
            <a:ext cx="6819900" cy="601662"/>
          </a:xfrm>
        </p:spPr>
        <p:txBody>
          <a:bodyPr/>
          <a:lstStyle/>
          <a:p>
            <a:r>
              <a:rPr lang="en-US" sz="2800" dirty="0" smtClean="0">
                <a:latin typeface="+mj-lt"/>
                <a:cs typeface="Arial" charset="0"/>
              </a:rPr>
              <a:t>Sustainable Energy Materials Research</a:t>
            </a:r>
          </a:p>
        </p:txBody>
      </p:sp>
      <p:sp>
        <p:nvSpPr>
          <p:cNvPr id="11270" name="TextBox 9"/>
          <p:cNvSpPr txBox="1">
            <a:spLocks noChangeArrowheads="1"/>
          </p:cNvSpPr>
          <p:nvPr/>
        </p:nvSpPr>
        <p:spPr bwMode="auto">
          <a:xfrm>
            <a:off x="366739" y="1219200"/>
            <a:ext cx="8335936" cy="2123658"/>
          </a:xfrm>
          <a:prstGeom prst="rect">
            <a:avLst/>
          </a:prstGeom>
          <a:noFill/>
          <a:ln w="9525">
            <a:noFill/>
            <a:miter lim="800000"/>
            <a:headEnd/>
            <a:tailEnd/>
          </a:ln>
        </p:spPr>
        <p:txBody>
          <a:bodyPr wrap="square">
            <a:spAutoFit/>
          </a:bodyPr>
          <a:lstStyle/>
          <a:p>
            <a:r>
              <a:rPr lang="en-US" sz="2200" dirty="0" smtClean="0">
                <a:solidFill>
                  <a:srgbClr val="000000"/>
                </a:solidFill>
                <a:latin typeface="Times New Roman" pitchFamily="18" charset="0"/>
                <a:cs typeface="Times New Roman" pitchFamily="18" charset="0"/>
              </a:rPr>
              <a:t>Sustainable (Renewable) Energy - Materials and Processes </a:t>
            </a:r>
            <a:r>
              <a:rPr lang="en-US" sz="2200" i="1" dirty="0" smtClean="0">
                <a:solidFill>
                  <a:srgbClr val="000000"/>
                </a:solidFill>
                <a:latin typeface="Times New Roman" pitchFamily="18" charset="0"/>
                <a:cs typeface="Times New Roman" pitchFamily="18" charset="0"/>
              </a:rPr>
              <a:t>– In-Situ</a:t>
            </a:r>
          </a:p>
          <a:p>
            <a:pPr marL="120650" indent="-120650">
              <a:buFont typeface="Arial" pitchFamily="34" charset="0"/>
              <a:buChar char="•"/>
            </a:pP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Photovoltaics</a:t>
            </a:r>
            <a:r>
              <a:rPr lang="en-US" sz="2200" dirty="0" smtClean="0">
                <a:solidFill>
                  <a:srgbClr val="000000"/>
                </a:solidFill>
                <a:latin typeface="Times New Roman" pitchFamily="18" charset="0"/>
                <a:cs typeface="Times New Roman" pitchFamily="18" charset="0"/>
              </a:rPr>
              <a:t> (PV)</a:t>
            </a:r>
          </a:p>
          <a:p>
            <a:pPr marL="577850" lvl="1" indent="-120650">
              <a:buFont typeface="Courier New" pitchFamily="49" charset="0"/>
              <a:buChar char="o"/>
            </a:pPr>
            <a:r>
              <a:rPr lang="en-US" sz="2200" dirty="0" smtClean="0">
                <a:solidFill>
                  <a:srgbClr val="000000"/>
                </a:solidFill>
                <a:latin typeface="Times New Roman" pitchFamily="18" charset="0"/>
                <a:cs typeface="Times New Roman" pitchFamily="18" charset="0"/>
              </a:rPr>
              <a:t> Si contacts, CIGS, CZTS, OPV, RTP, printing, …</a:t>
            </a:r>
          </a:p>
          <a:p>
            <a:pPr marL="120650" indent="-120650">
              <a:buFont typeface="Arial" pitchFamily="34" charset="0"/>
              <a:buChar char="•"/>
            </a:pPr>
            <a:r>
              <a:rPr lang="en-US" sz="2200" dirty="0" smtClean="0">
                <a:solidFill>
                  <a:srgbClr val="000000"/>
                </a:solidFill>
                <a:latin typeface="Times New Roman" pitchFamily="18" charset="0"/>
                <a:cs typeface="Times New Roman" pitchFamily="18" charset="0"/>
              </a:rPr>
              <a:t> energy storage</a:t>
            </a:r>
          </a:p>
          <a:p>
            <a:pPr marL="577850" lvl="1" indent="-120650">
              <a:buFont typeface="Courier New" pitchFamily="49" charset="0"/>
              <a:buChar char="o"/>
            </a:pPr>
            <a:r>
              <a:rPr lang="en-US" sz="2200" dirty="0" smtClean="0">
                <a:solidFill>
                  <a:srgbClr val="000000"/>
                </a:solidFill>
                <a:latin typeface="Times New Roman" pitchFamily="18" charset="0"/>
                <a:cs typeface="Times New Roman" pitchFamily="18" charset="0"/>
              </a:rPr>
              <a:t> anodes: Si, </a:t>
            </a:r>
            <a:r>
              <a:rPr lang="en-US" sz="2200" dirty="0" err="1" smtClean="0">
                <a:solidFill>
                  <a:srgbClr val="000000"/>
                </a:solidFill>
                <a:latin typeface="Times New Roman" pitchFamily="18" charset="0"/>
                <a:cs typeface="Times New Roman" pitchFamily="18" charset="0"/>
              </a:rPr>
              <a:t>Ge</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Sn</a:t>
            </a:r>
            <a:r>
              <a:rPr lang="en-US" sz="2200" dirty="0" smtClean="0">
                <a:solidFill>
                  <a:srgbClr val="000000"/>
                </a:solidFill>
                <a:latin typeface="Times New Roman" pitchFamily="18" charset="0"/>
                <a:cs typeface="Times New Roman" pitchFamily="18" charset="0"/>
              </a:rPr>
              <a:t>, alloys, </a:t>
            </a:r>
            <a:r>
              <a:rPr lang="en-US" sz="2200" dirty="0" err="1" smtClean="0">
                <a:solidFill>
                  <a:srgbClr val="000000"/>
                </a:solidFill>
                <a:latin typeface="Times New Roman" pitchFamily="18" charset="0"/>
                <a:cs typeface="Times New Roman" pitchFamily="18" charset="0"/>
              </a:rPr>
              <a:t>Mn</a:t>
            </a:r>
            <a:r>
              <a:rPr lang="en-US" sz="2200" dirty="0" smtClean="0">
                <a:solidFill>
                  <a:srgbClr val="000000"/>
                </a:solidFill>
                <a:latin typeface="Times New Roman" pitchFamily="18" charset="0"/>
                <a:cs typeface="Times New Roman" pitchFamily="18" charset="0"/>
              </a:rPr>
              <a:t> </a:t>
            </a:r>
            <a:r>
              <a:rPr lang="en-US" sz="2200" dirty="0" err="1" smtClean="0">
                <a:solidFill>
                  <a:srgbClr val="000000"/>
                </a:solidFill>
                <a:latin typeface="Times New Roman" pitchFamily="18" charset="0"/>
                <a:cs typeface="Times New Roman" pitchFamily="18" charset="0"/>
              </a:rPr>
              <a:t>hexacyanomanganate</a:t>
            </a:r>
            <a:r>
              <a:rPr lang="en-US" sz="2200" dirty="0" smtClean="0">
                <a:solidFill>
                  <a:srgbClr val="000000"/>
                </a:solidFill>
                <a:latin typeface="Times New Roman" pitchFamily="18" charset="0"/>
                <a:cs typeface="Times New Roman" pitchFamily="18" charset="0"/>
              </a:rPr>
              <a:t>, …</a:t>
            </a:r>
          </a:p>
          <a:p>
            <a:pPr marL="577850" lvl="1" indent="-120650">
              <a:buFont typeface="Courier New" pitchFamily="49" charset="0"/>
              <a:buChar char="o"/>
            </a:pPr>
            <a:r>
              <a:rPr lang="en-US" sz="2200" dirty="0" smtClean="0">
                <a:solidFill>
                  <a:srgbClr val="000000"/>
                </a:solidFill>
                <a:latin typeface="Times New Roman" pitchFamily="18" charset="0"/>
                <a:cs typeface="Times New Roman" pitchFamily="18" charset="0"/>
              </a:rPr>
              <a:t> cathodes: </a:t>
            </a:r>
            <a:r>
              <a:rPr lang="en-US" sz="2200" dirty="0" err="1" smtClean="0">
                <a:solidFill>
                  <a:srgbClr val="000000"/>
                </a:solidFill>
                <a:latin typeface="Times New Roman" pitchFamily="18" charset="0"/>
                <a:cs typeface="Times New Roman" pitchFamily="18" charset="0"/>
              </a:rPr>
              <a:t>LiMnNiCoO</a:t>
            </a:r>
            <a:r>
              <a:rPr lang="en-US" sz="2200" baseline="-25000" dirty="0" err="1" smtClean="0">
                <a:solidFill>
                  <a:srgbClr val="000000"/>
                </a:solidFill>
                <a:latin typeface="Times New Roman" pitchFamily="18" charset="0"/>
                <a:cs typeface="Times New Roman" pitchFamily="18" charset="0"/>
              </a:rPr>
              <a:t>x</a:t>
            </a:r>
            <a:r>
              <a:rPr lang="en-US" sz="2200" dirty="0" smtClean="0">
                <a:solidFill>
                  <a:srgbClr val="000000"/>
                </a:solidFill>
                <a:latin typeface="Times New Roman" pitchFamily="18" charset="0"/>
                <a:cs typeface="Times New Roman" pitchFamily="18" charset="0"/>
              </a:rPr>
              <a:t>, LiFePO</a:t>
            </a:r>
            <a:r>
              <a:rPr lang="en-US" sz="2200" baseline="-25000" dirty="0" smtClean="0">
                <a:solidFill>
                  <a:srgbClr val="000000"/>
                </a:solidFill>
                <a:latin typeface="Times New Roman" pitchFamily="18" charset="0"/>
                <a:cs typeface="Times New Roman" pitchFamily="18" charset="0"/>
              </a:rPr>
              <a:t>4</a:t>
            </a:r>
            <a:r>
              <a:rPr lang="en-US" sz="2200" dirty="0" smtClean="0">
                <a:solidFill>
                  <a:srgbClr val="000000"/>
                </a:solidFill>
                <a:latin typeface="Times New Roman" pitchFamily="18" charset="0"/>
                <a:cs typeface="Times New Roman" pitchFamily="18" charset="0"/>
              </a:rPr>
              <a:t>, sulfur, Cu </a:t>
            </a:r>
            <a:r>
              <a:rPr lang="en-US" sz="2200" dirty="0" err="1" smtClean="0">
                <a:solidFill>
                  <a:srgbClr val="000000"/>
                </a:solidFill>
                <a:latin typeface="Times New Roman" pitchFamily="18" charset="0"/>
                <a:cs typeface="Times New Roman" pitchFamily="18" charset="0"/>
              </a:rPr>
              <a:t>hexacyanoferrate</a:t>
            </a:r>
            <a:r>
              <a:rPr lang="en-US" sz="2200" dirty="0" smtClean="0">
                <a:solidFill>
                  <a:srgbClr val="000000"/>
                </a:solidFill>
                <a:latin typeface="Times New Roman" pitchFamily="18" charset="0"/>
                <a:cs typeface="Times New Roman" pitchFamily="18" charset="0"/>
              </a:rPr>
              <a:t>, …</a:t>
            </a:r>
          </a:p>
        </p:txBody>
      </p:sp>
      <p:pic>
        <p:nvPicPr>
          <p:cNvPr id="6" name="Picture 2"/>
          <p:cNvPicPr>
            <a:picLocks noGrp="1" noChangeAspect="1" noChangeArrowheads="1"/>
          </p:cNvPicPr>
          <p:nvPr>
            <p:ph idx="4294967295"/>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6200" y="4175879"/>
            <a:ext cx="2895600" cy="200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1800" y="4038600"/>
            <a:ext cx="1727835" cy="2304476"/>
          </a:xfrm>
          <a:prstGeom prst="rect">
            <a:avLst/>
          </a:prstGeom>
          <a:noFill/>
          <a:ln w="9525">
            <a:noFill/>
            <a:miter lim="800000"/>
            <a:headEnd/>
            <a:tailEnd/>
          </a:ln>
          <a:effectLst/>
        </p:spPr>
      </p:pic>
      <p:grpSp>
        <p:nvGrpSpPr>
          <p:cNvPr id="16" name="Group 15"/>
          <p:cNvGrpSpPr/>
          <p:nvPr/>
        </p:nvGrpSpPr>
        <p:grpSpPr>
          <a:xfrm>
            <a:off x="4800600" y="4298752"/>
            <a:ext cx="4191000" cy="1629727"/>
            <a:chOff x="4800600" y="4542473"/>
            <a:chExt cx="4191000" cy="1629727"/>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600" y="4542473"/>
              <a:ext cx="1939263" cy="1629727"/>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34634" y="4542473"/>
              <a:ext cx="1342566" cy="1629727"/>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65478" y="4542473"/>
              <a:ext cx="926122" cy="1629727"/>
            </a:xfrm>
            <a:prstGeom prst="rect">
              <a:avLst/>
            </a:prstGeom>
            <a:noFill/>
            <a:ln w="9525">
              <a:noFill/>
              <a:miter lim="800000"/>
              <a:headEnd/>
              <a:tailEnd/>
            </a:ln>
            <a:effectLst/>
          </p:spPr>
        </p:pic>
      </p:grpSp>
    </p:spTree>
    <p:extLst>
      <p:ext uri="{BB962C8B-B14F-4D97-AF65-F5344CB8AC3E}">
        <p14:creationId xmlns:p14="http://schemas.microsoft.com/office/powerpoint/2010/main" val="36551258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9922" y="3828626"/>
            <a:ext cx="3217046" cy="2123658"/>
          </a:xfrm>
          <a:prstGeom prst="rect">
            <a:avLst/>
          </a:prstGeom>
          <a:noFill/>
        </p:spPr>
        <p:txBody>
          <a:bodyPr wrap="square" rtlCol="0">
            <a:spAutoFit/>
          </a:bodyPr>
          <a:lstStyle/>
          <a:p>
            <a:pPr algn="just"/>
            <a:r>
              <a:rPr lang="en-US" sz="1200" b="1" dirty="0" smtClean="0">
                <a:solidFill>
                  <a:prstClr val="black"/>
                </a:solidFill>
              </a:rPr>
              <a:t>Resonant Electron Spectroscopy shows that donor/acceptor electron transfer is faster at face-on vs. edge-on orientations. </a:t>
            </a:r>
            <a:r>
              <a:rPr lang="en-US" sz="1200" dirty="0" smtClean="0">
                <a:solidFill>
                  <a:prstClr val="black"/>
                </a:solidFill>
              </a:rPr>
              <a:t>(A) Cartoon illustrating the relative orientations between the Cu phthalocyanine donor (blue) and C</a:t>
            </a:r>
            <a:r>
              <a:rPr lang="en-US" sz="1200" baseline="-25000" dirty="0" smtClean="0">
                <a:solidFill>
                  <a:prstClr val="black"/>
                </a:solidFill>
              </a:rPr>
              <a:t>60</a:t>
            </a:r>
            <a:r>
              <a:rPr lang="en-US" sz="1200" dirty="0" smtClean="0">
                <a:solidFill>
                  <a:prstClr val="black"/>
                </a:solidFill>
              </a:rPr>
              <a:t> acceptor (black). (B) Resonant Auger electron spectra, which were used to measure the branching ratio of Auger electron decay processes. This branching ratio is related to the average time it takes an electron to hop from the excited donor to a nearby acceptor.</a:t>
            </a:r>
            <a:endParaRPr lang="en-US" sz="1200" dirty="0">
              <a:solidFill>
                <a:prstClr val="black"/>
              </a:solidFill>
            </a:endParaRPr>
          </a:p>
        </p:txBody>
      </p:sp>
      <p:sp>
        <p:nvSpPr>
          <p:cNvPr id="2" name="Content Placeholder 1"/>
          <p:cNvSpPr>
            <a:spLocks noGrp="1"/>
          </p:cNvSpPr>
          <p:nvPr>
            <p:ph idx="1"/>
          </p:nvPr>
        </p:nvSpPr>
        <p:spPr>
          <a:xfrm>
            <a:off x="3475299" y="773174"/>
            <a:ext cx="5684331" cy="4704913"/>
          </a:xfrm>
        </p:spPr>
        <p:txBody>
          <a:bodyPr/>
          <a:lstStyle/>
          <a:p>
            <a:pPr marL="0">
              <a:spcBef>
                <a:spcPts val="0"/>
              </a:spcBef>
              <a:buNone/>
            </a:pPr>
            <a:r>
              <a:rPr lang="en-US" sz="2000" dirty="0" smtClean="0">
                <a:solidFill>
                  <a:schemeClr val="accent3"/>
                </a:solidFill>
              </a:rPr>
              <a:t>Scientific Achievement</a:t>
            </a:r>
          </a:p>
          <a:p>
            <a:pPr marL="238125" lvl="1" indent="0">
              <a:spcBef>
                <a:spcPts val="0"/>
              </a:spcBef>
              <a:buNone/>
            </a:pPr>
            <a:r>
              <a:rPr lang="en-US" sz="1800" b="1" dirty="0" smtClean="0">
                <a:solidFill>
                  <a:schemeClr val="tx1"/>
                </a:solidFill>
                <a:latin typeface="+mn-lt"/>
              </a:rPr>
              <a:t>Measured dependence of </a:t>
            </a:r>
            <a:r>
              <a:rPr lang="en-US" sz="1800" b="1" dirty="0" err="1" smtClean="0">
                <a:solidFill>
                  <a:schemeClr val="tx1"/>
                </a:solidFill>
                <a:latin typeface="+mn-lt"/>
              </a:rPr>
              <a:t>photoexcited</a:t>
            </a:r>
            <a:r>
              <a:rPr lang="en-US" sz="1800" b="1" dirty="0" smtClean="0">
                <a:solidFill>
                  <a:schemeClr val="tx1"/>
                </a:solidFill>
                <a:latin typeface="+mn-lt"/>
              </a:rPr>
              <a:t> electron transfer rate on relative molecular orientation an organic heterojunction interface.</a:t>
            </a:r>
          </a:p>
          <a:p>
            <a:pPr marL="238125" lvl="1" indent="0">
              <a:spcBef>
                <a:spcPts val="0"/>
              </a:spcBef>
              <a:buNone/>
            </a:pPr>
            <a:endParaRPr lang="en-US" sz="800" b="1" i="1" dirty="0" smtClean="0">
              <a:solidFill>
                <a:srgbClr val="106636"/>
              </a:solidFill>
            </a:endParaRPr>
          </a:p>
          <a:p>
            <a:pPr marL="0" lvl="0" indent="0">
              <a:spcBef>
                <a:spcPts val="0"/>
              </a:spcBef>
              <a:buNone/>
            </a:pPr>
            <a:r>
              <a:rPr lang="en-US" sz="2000" dirty="0" smtClean="0">
                <a:solidFill>
                  <a:schemeClr val="accent3"/>
                </a:solidFill>
              </a:rPr>
              <a:t>Significance and Impact</a:t>
            </a:r>
          </a:p>
          <a:p>
            <a:pPr marL="238125" lvl="1" indent="0">
              <a:spcBef>
                <a:spcPts val="0"/>
              </a:spcBef>
              <a:buNone/>
            </a:pPr>
            <a:r>
              <a:rPr lang="en-US" sz="1800" b="1" dirty="0" smtClean="0">
                <a:solidFill>
                  <a:schemeClr val="tx1"/>
                </a:solidFill>
                <a:latin typeface="+mn-lt"/>
              </a:rPr>
              <a:t>Showed that face-on interfaces (larger intermolecular </a:t>
            </a:r>
            <a:r>
              <a:rPr lang="el-GR" sz="1800" b="1" dirty="0" smtClean="0">
                <a:solidFill>
                  <a:schemeClr val="tx1"/>
                </a:solidFill>
                <a:latin typeface="+mn-lt"/>
              </a:rPr>
              <a:t>π</a:t>
            </a:r>
            <a:r>
              <a:rPr lang="en-US" sz="1800" b="1" dirty="0" smtClean="0">
                <a:solidFill>
                  <a:schemeClr val="tx1"/>
                </a:solidFill>
                <a:latin typeface="+mn-lt"/>
              </a:rPr>
              <a:t>-electron overlap) have significantly faster electron transfer rates at donor/acceptor interfaces and that control of relative molecular orientation is important to maximize </a:t>
            </a:r>
            <a:r>
              <a:rPr lang="en-US" sz="1800" b="1" dirty="0">
                <a:solidFill>
                  <a:schemeClr val="tx1"/>
                </a:solidFill>
              </a:rPr>
              <a:t>charge </a:t>
            </a:r>
            <a:r>
              <a:rPr lang="en-US" sz="1800" b="1" dirty="0" smtClean="0">
                <a:solidFill>
                  <a:schemeClr val="tx1"/>
                </a:solidFill>
                <a:latin typeface="+mn-lt"/>
              </a:rPr>
              <a:t>generation in organic solar cells.</a:t>
            </a:r>
          </a:p>
          <a:p>
            <a:pPr marL="0" indent="0">
              <a:buNone/>
            </a:pPr>
            <a:endParaRPr lang="en-US" sz="600" dirty="0" smtClean="0"/>
          </a:p>
          <a:p>
            <a:pPr marL="0" indent="0">
              <a:spcBef>
                <a:spcPts val="0"/>
              </a:spcBef>
              <a:buNone/>
            </a:pPr>
            <a:r>
              <a:rPr lang="en-US" sz="2000" dirty="0" smtClean="0">
                <a:solidFill>
                  <a:schemeClr val="accent3"/>
                </a:solidFill>
              </a:rPr>
              <a:t>Research Details</a:t>
            </a:r>
          </a:p>
          <a:p>
            <a:pPr marL="406400" lvl="1" indent="-180975">
              <a:spcBef>
                <a:spcPts val="0"/>
              </a:spcBef>
            </a:pPr>
            <a:r>
              <a:rPr lang="en-US" sz="1600" dirty="0" smtClean="0">
                <a:solidFill>
                  <a:prstClr val="black"/>
                </a:solidFill>
                <a:latin typeface="Calibri"/>
              </a:rPr>
              <a:t>The core-hole clock implementation of resonant Auger electron spectroscopy was used to measure electron transfer rates on ultrafast sub-50 fs time scales. </a:t>
            </a:r>
          </a:p>
          <a:p>
            <a:pPr marL="406400" lvl="1" indent="-180975">
              <a:spcBef>
                <a:spcPts val="0"/>
              </a:spcBef>
            </a:pPr>
            <a:r>
              <a:rPr lang="en-US" sz="1600" dirty="0" smtClean="0">
                <a:solidFill>
                  <a:prstClr val="black"/>
                </a:solidFill>
                <a:latin typeface="Calibri"/>
              </a:rPr>
              <a:t>Face-on interfaces show electron transfer (ET) times below 35 fs, whereas edge-on interfaces lead to ET times of &gt; 50 fs.</a:t>
            </a:r>
          </a:p>
        </p:txBody>
      </p:sp>
      <p:sp>
        <p:nvSpPr>
          <p:cNvPr id="3" name="Title 2"/>
          <p:cNvSpPr>
            <a:spLocks noGrp="1"/>
          </p:cNvSpPr>
          <p:nvPr>
            <p:ph type="title"/>
          </p:nvPr>
        </p:nvSpPr>
        <p:spPr>
          <a:xfrm>
            <a:off x="0" y="0"/>
            <a:ext cx="9144000" cy="728133"/>
          </a:xfrm>
        </p:spPr>
        <p:txBody>
          <a:bodyPr/>
          <a:lstStyle/>
          <a:p>
            <a:r>
              <a:rPr lang="en-US" sz="2400" dirty="0" smtClean="0"/>
              <a:t>Effect of Molecular Orientation on Ultrafast Electron </a:t>
            </a:r>
            <a:r>
              <a:rPr lang="en-US" sz="2400" dirty="0"/>
              <a:t>T</a:t>
            </a:r>
            <a:r>
              <a:rPr lang="en-US" sz="2400" dirty="0" smtClean="0"/>
              <a:t>ransfer</a:t>
            </a:r>
            <a:endParaRPr lang="en-US" sz="2400" b="0" dirty="0">
              <a:solidFill>
                <a:schemeClr val="accent3"/>
              </a:solidFill>
            </a:endParaRPr>
          </a:p>
        </p:txBody>
      </p:sp>
      <p:sp>
        <p:nvSpPr>
          <p:cNvPr id="7" name="TextBox 133"/>
          <p:cNvSpPr txBox="1"/>
          <p:nvPr/>
        </p:nvSpPr>
        <p:spPr>
          <a:xfrm>
            <a:off x="6150321" y="5714114"/>
            <a:ext cx="2871444" cy="461665"/>
          </a:xfrm>
          <a:prstGeom prst="rect">
            <a:avLst/>
          </a:prstGeom>
          <a:noFill/>
        </p:spPr>
        <p:txBody>
          <a:bodyPr wrap="square" rtlCol="0">
            <a:spAutoFit/>
          </a:bodyPr>
          <a:lstStyle/>
          <a:p>
            <a:r>
              <a:rPr lang="en-US" sz="1200" dirty="0">
                <a:solidFill>
                  <a:srgbClr val="106636"/>
                </a:solidFill>
              </a:rPr>
              <a:t>Work </a:t>
            </a:r>
            <a:r>
              <a:rPr lang="en-US" sz="1200" dirty="0" smtClean="0">
                <a:solidFill>
                  <a:srgbClr val="106636"/>
                </a:solidFill>
              </a:rPr>
              <a:t>performed </a:t>
            </a:r>
            <a:r>
              <a:rPr lang="en-US" sz="1200" dirty="0">
                <a:solidFill>
                  <a:srgbClr val="106636"/>
                </a:solidFill>
              </a:rPr>
              <a:t>at </a:t>
            </a:r>
            <a:r>
              <a:rPr lang="en-US" sz="1200" dirty="0" smtClean="0">
                <a:solidFill>
                  <a:srgbClr val="106636"/>
                </a:solidFill>
              </a:rPr>
              <a:t>Stanford University and Stanford Synchrotron Radiation Lightsource</a:t>
            </a:r>
            <a:endParaRPr lang="en-US" sz="1200" dirty="0">
              <a:solidFill>
                <a:srgbClr val="106636"/>
              </a:solidFill>
            </a:endParaRPr>
          </a:p>
        </p:txBody>
      </p:sp>
      <p:sp>
        <p:nvSpPr>
          <p:cNvPr id="9" name="TextBox 8"/>
          <p:cNvSpPr txBox="1"/>
          <p:nvPr/>
        </p:nvSpPr>
        <p:spPr>
          <a:xfrm>
            <a:off x="-1" y="5915406"/>
            <a:ext cx="5586153" cy="276999"/>
          </a:xfrm>
          <a:prstGeom prst="rect">
            <a:avLst/>
          </a:prstGeom>
          <a:noFill/>
        </p:spPr>
        <p:txBody>
          <a:bodyPr wrap="square" rtlCol="0">
            <a:spAutoFit/>
          </a:bodyPr>
          <a:lstStyle/>
          <a:p>
            <a:r>
              <a:rPr lang="en-US" sz="1200" dirty="0" smtClean="0">
                <a:solidFill>
                  <a:srgbClr val="106636"/>
                </a:solidFill>
              </a:rPr>
              <a:t>A.L. Ayzner, D. </a:t>
            </a:r>
            <a:r>
              <a:rPr lang="en-US" sz="1200" dirty="0" err="1" smtClean="0">
                <a:solidFill>
                  <a:srgbClr val="106636"/>
                </a:solidFill>
              </a:rPr>
              <a:t>Nordlund</a:t>
            </a:r>
            <a:r>
              <a:rPr lang="en-US" sz="1200" dirty="0" smtClean="0">
                <a:solidFill>
                  <a:srgbClr val="106636"/>
                </a:solidFill>
              </a:rPr>
              <a:t>, D.H. Kim, Z. </a:t>
            </a:r>
            <a:r>
              <a:rPr lang="en-US" sz="1200" dirty="0" err="1" smtClean="0">
                <a:solidFill>
                  <a:srgbClr val="106636"/>
                </a:solidFill>
              </a:rPr>
              <a:t>Bao</a:t>
            </a:r>
            <a:r>
              <a:rPr lang="en-US" sz="1200" dirty="0" smtClean="0">
                <a:solidFill>
                  <a:srgbClr val="106636"/>
                </a:solidFill>
              </a:rPr>
              <a:t>, M.F. Toney</a:t>
            </a:r>
            <a:r>
              <a:rPr lang="en-US" sz="1200" dirty="0">
                <a:solidFill>
                  <a:srgbClr val="106636"/>
                </a:solidFill>
              </a:rPr>
              <a:t> </a:t>
            </a:r>
            <a:r>
              <a:rPr lang="en-US" sz="1200" dirty="0" smtClean="0">
                <a:solidFill>
                  <a:srgbClr val="106636"/>
                </a:solidFill>
              </a:rPr>
              <a:t>   </a:t>
            </a:r>
            <a:r>
              <a:rPr lang="en-US" sz="1200" i="1" dirty="0" smtClean="0">
                <a:solidFill>
                  <a:srgbClr val="106636"/>
                </a:solidFill>
              </a:rPr>
              <a:t>J. Phys. Chem. C </a:t>
            </a:r>
            <a:r>
              <a:rPr lang="en-US" sz="1200" dirty="0" smtClean="0">
                <a:solidFill>
                  <a:srgbClr val="106636"/>
                </a:solidFill>
              </a:rPr>
              <a:t> </a:t>
            </a:r>
            <a:r>
              <a:rPr lang="en-US" sz="1200" b="1" dirty="0" smtClean="0">
                <a:solidFill>
                  <a:srgbClr val="106636"/>
                </a:solidFill>
              </a:rPr>
              <a:t>6</a:t>
            </a:r>
            <a:r>
              <a:rPr lang="en-US" sz="1200" dirty="0" smtClean="0">
                <a:solidFill>
                  <a:srgbClr val="106636"/>
                </a:solidFill>
              </a:rPr>
              <a:t>, 6-12 (2015) </a:t>
            </a:r>
          </a:p>
        </p:txBody>
      </p:sp>
      <p:pic>
        <p:nvPicPr>
          <p:cNvPr id="18" name="Picture 17" descr="SLAC_Logo_hire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62670" y="6477000"/>
            <a:ext cx="759095" cy="228600"/>
          </a:xfrm>
          <a:prstGeom prst="rect">
            <a:avLst/>
          </a:prstGeom>
        </p:spPr>
      </p:pic>
      <p:grpSp>
        <p:nvGrpSpPr>
          <p:cNvPr id="19" name="Group 25"/>
          <p:cNvGrpSpPr>
            <a:grpSpLocks/>
          </p:cNvGrpSpPr>
          <p:nvPr/>
        </p:nvGrpSpPr>
        <p:grpSpPr bwMode="auto">
          <a:xfrm>
            <a:off x="7269712" y="6307348"/>
            <a:ext cx="914400" cy="533400"/>
            <a:chOff x="-2701" y="0"/>
            <a:chExt cx="1000125" cy="617645"/>
          </a:xfrm>
        </p:grpSpPr>
        <p:grpSp>
          <p:nvGrpSpPr>
            <p:cNvPr id="20" name="Group 16"/>
            <p:cNvGrpSpPr/>
            <p:nvPr/>
          </p:nvGrpSpPr>
          <p:grpSpPr>
            <a:xfrm>
              <a:off x="1" y="0"/>
              <a:ext cx="990599" cy="538935"/>
              <a:chOff x="6997698" y="233898"/>
              <a:chExt cx="1993897" cy="1141736"/>
            </a:xfrm>
            <a:solidFill>
              <a:schemeClr val="bg1"/>
            </a:solidFill>
          </p:grpSpPr>
          <p:pic>
            <p:nvPicPr>
              <p:cNvPr id="22" name="Picture 8" descr="Letterhead1"/>
              <p:cNvPicPr>
                <a:picLocks noChangeAspect="1" noChangeArrowheads="1"/>
              </p:cNvPicPr>
              <p:nvPr/>
            </p:nvPicPr>
            <p:blipFill>
              <a:blip r:embed="rId4" cstate="email">
                <a:extLst>
                  <a:ext uri="{28A0092B-C50C-407E-A947-70E740481C1C}">
                    <a14:useLocalDpi xmlns:a14="http://schemas.microsoft.com/office/drawing/2010/main"/>
                  </a:ext>
                </a:extLst>
              </a:blip>
              <a:srcRect t="-10010" r="-17441"/>
              <a:stretch>
                <a:fillRect/>
              </a:stretch>
            </p:blipFill>
            <p:spPr bwMode="auto">
              <a:xfrm>
                <a:off x="6997698" y="233898"/>
                <a:ext cx="1993897" cy="1110714"/>
              </a:xfrm>
              <a:prstGeom prst="rect">
                <a:avLst/>
              </a:prstGeom>
              <a:grpFill/>
              <a:ln>
                <a:noFill/>
              </a:ln>
            </p:spPr>
          </p:pic>
          <p:sp>
            <p:nvSpPr>
              <p:cNvPr id="23" name="Rectangle 10"/>
              <p:cNvSpPr>
                <a:spLocks noChangeArrowheads="1"/>
              </p:cNvSpPr>
              <p:nvPr/>
            </p:nvSpPr>
            <p:spPr bwMode="auto">
              <a:xfrm>
                <a:off x="8378092" y="980681"/>
                <a:ext cx="403224" cy="122238"/>
              </a:xfrm>
              <a:prstGeom prst="rect">
                <a:avLst/>
              </a:prstGeom>
              <a:grpFill/>
              <a:ln w="12700">
                <a:noFill/>
                <a:miter lim="800000"/>
                <a:headEnd/>
                <a:tailEnd/>
              </a:ln>
              <a:effectLst/>
            </p:spPr>
            <p:txBody>
              <a:bodyPr wrap="none" anchor="ctr"/>
              <a:lstStyle/>
              <a:p>
                <a:pPr>
                  <a:defRPr/>
                </a:pPr>
                <a:endParaRPr lang="en-US" dirty="0">
                  <a:solidFill>
                    <a:prstClr val="black"/>
                  </a:solidFill>
                </a:endParaRPr>
              </a:p>
            </p:txBody>
          </p:sp>
          <p:sp>
            <p:nvSpPr>
              <p:cNvPr id="24" name="Text Box 4"/>
              <p:cNvSpPr txBox="1">
                <a:spLocks noChangeArrowheads="1"/>
              </p:cNvSpPr>
              <p:nvPr/>
            </p:nvSpPr>
            <p:spPr bwMode="auto">
              <a:xfrm>
                <a:off x="7902104" y="898581"/>
                <a:ext cx="915887" cy="477053"/>
              </a:xfrm>
              <a:prstGeom prst="rect">
                <a:avLst/>
              </a:prstGeom>
              <a:noFill/>
              <a:ln w="12700">
                <a:noFill/>
                <a:miter lim="800000"/>
                <a:headEnd/>
                <a:tailEnd/>
              </a:ln>
              <a:effectLst/>
            </p:spPr>
            <p:txBody>
              <a:bodyPr wrap="none">
                <a:spAutoFit/>
              </a:bodyPr>
              <a:lstStyle/>
              <a:p>
                <a:pPr>
                  <a:defRPr/>
                </a:pPr>
                <a:r>
                  <a:rPr lang="en-US" sz="1200" b="1" i="1" dirty="0">
                    <a:solidFill>
                      <a:srgbClr val="E60000"/>
                    </a:solidFill>
                    <a:effectLst>
                      <a:outerShdw blurRad="38100" dist="38100" dir="2700000" algn="tl">
                        <a:srgbClr val="C0C0C0"/>
                      </a:outerShdw>
                    </a:effectLst>
                  </a:rPr>
                  <a:t>SSRL</a:t>
                </a:r>
                <a:endParaRPr lang="en-US" sz="1200" i="1" dirty="0">
                  <a:solidFill>
                    <a:srgbClr val="FF0000"/>
                  </a:solidFill>
                  <a:effectLst>
                    <a:outerShdw blurRad="38100" dist="38100" dir="2700000" algn="tl">
                      <a:srgbClr val="C0C0C0"/>
                    </a:outerShdw>
                  </a:effectLst>
                </a:endParaRPr>
              </a:p>
            </p:txBody>
          </p:sp>
        </p:grpSp>
        <p:sp>
          <p:nvSpPr>
            <p:cNvPr id="21" name="Rectangle 20"/>
            <p:cNvSpPr/>
            <p:nvPr/>
          </p:nvSpPr>
          <p:spPr>
            <a:xfrm>
              <a:off x="-2701" y="7939"/>
              <a:ext cx="1000125" cy="6097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pic>
        <p:nvPicPr>
          <p:cNvPr id="25" name="Picture 24" descr="Stanfor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47180" y="6314537"/>
            <a:ext cx="543464" cy="543464"/>
          </a:xfrm>
          <a:prstGeom prst="rect">
            <a:avLst/>
          </a:prstGeom>
        </p:spPr>
      </p:pic>
      <p:pic>
        <p:nvPicPr>
          <p:cNvPr id="4098" name="Picture 2" descr="https://encrypted-tbn2.gstatic.com/images?q=tbn:ANd9GcTxt5gT-kil6GshAwJ5I2EXQvm7Qbe7Qp17JcZxXfQwSEvR4dzg8Q"/>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98236" y="6277849"/>
            <a:ext cx="1150711" cy="580151"/>
          </a:xfrm>
          <a:prstGeom prst="rect">
            <a:avLst/>
          </a:prstGeom>
          <a:noFill/>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25" y="1902084"/>
            <a:ext cx="3599602" cy="2009551"/>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2044945" y="1501021"/>
            <a:ext cx="2083568" cy="792772"/>
          </a:xfrm>
          <a:prstGeom prst="rect">
            <a:avLst/>
          </a:prstGeom>
        </p:spPr>
      </p:pic>
      <p:pic>
        <p:nvPicPr>
          <p:cNvPr id="44" name="Picture 43"/>
          <p:cNvPicPr/>
          <p:nvPr/>
        </p:nvPicPr>
        <p:blipFill>
          <a:blip r:embed="rId9" cstate="email">
            <a:extLst>
              <a:ext uri="{28A0092B-C50C-407E-A947-70E740481C1C}">
                <a14:useLocalDpi xmlns:a14="http://schemas.microsoft.com/office/drawing/2010/main"/>
              </a:ext>
            </a:extLst>
          </a:blip>
          <a:srcRect/>
          <a:stretch>
            <a:fillRect/>
          </a:stretch>
        </p:blipFill>
        <p:spPr bwMode="auto">
          <a:xfrm>
            <a:off x="300897" y="638346"/>
            <a:ext cx="2631779" cy="1555846"/>
          </a:xfrm>
          <a:prstGeom prst="rect">
            <a:avLst/>
          </a:prstGeom>
          <a:noFill/>
          <a:ln>
            <a:noFill/>
          </a:ln>
        </p:spPr>
      </p:pic>
      <p:sp>
        <p:nvSpPr>
          <p:cNvPr id="14" name="TextBox 13"/>
          <p:cNvSpPr txBox="1"/>
          <p:nvPr/>
        </p:nvSpPr>
        <p:spPr>
          <a:xfrm>
            <a:off x="-19050" y="727271"/>
            <a:ext cx="548548" cy="461665"/>
          </a:xfrm>
          <a:prstGeom prst="rect">
            <a:avLst/>
          </a:prstGeom>
          <a:noFill/>
        </p:spPr>
        <p:txBody>
          <a:bodyPr wrap="none" rtlCol="0">
            <a:spAutoFit/>
          </a:bodyPr>
          <a:lstStyle/>
          <a:p>
            <a:r>
              <a:rPr lang="en-US" sz="2400" dirty="0" smtClean="0">
                <a:solidFill>
                  <a:prstClr val="black"/>
                </a:solidFill>
              </a:rPr>
              <a:t>(A)</a:t>
            </a:r>
            <a:endParaRPr lang="en-US" sz="2400" dirty="0">
              <a:solidFill>
                <a:prstClr val="black"/>
              </a:solidFill>
            </a:endParaRPr>
          </a:p>
        </p:txBody>
      </p:sp>
      <p:sp>
        <p:nvSpPr>
          <p:cNvPr id="52" name="TextBox 51"/>
          <p:cNvSpPr txBox="1"/>
          <p:nvPr/>
        </p:nvSpPr>
        <p:spPr>
          <a:xfrm>
            <a:off x="0" y="2022671"/>
            <a:ext cx="537327" cy="461665"/>
          </a:xfrm>
          <a:prstGeom prst="rect">
            <a:avLst/>
          </a:prstGeom>
          <a:noFill/>
        </p:spPr>
        <p:txBody>
          <a:bodyPr wrap="none" rtlCol="0">
            <a:spAutoFit/>
          </a:bodyPr>
          <a:lstStyle/>
          <a:p>
            <a:r>
              <a:rPr lang="en-US" sz="2400" dirty="0" smtClean="0">
                <a:solidFill>
                  <a:prstClr val="black"/>
                </a:solidFill>
              </a:rPr>
              <a:t>(B)</a:t>
            </a:r>
            <a:endParaRPr lang="en-US" sz="2400" dirty="0">
              <a:solidFill>
                <a:prstClr val="black"/>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1822" y="160338"/>
            <a:ext cx="8103570" cy="384048"/>
          </a:xfrm>
        </p:spPr>
        <p:txBody>
          <a:bodyPr/>
          <a:lstStyle/>
          <a:p>
            <a:pPr marL="457200" indent="-457200"/>
            <a:r>
              <a:rPr lang="en-US" sz="2800" b="0" dirty="0" smtClean="0">
                <a:latin typeface="+mj-lt"/>
              </a:rPr>
              <a:t>Transmission X-ray Microscopy </a:t>
            </a:r>
            <a:endParaRPr lang="en-US" sz="2800" b="0" dirty="0">
              <a:latin typeface="+mj-lt"/>
            </a:endParaRPr>
          </a:p>
        </p:txBody>
      </p:sp>
      <p:sp>
        <p:nvSpPr>
          <p:cNvPr id="48" name="Slide Number Placeholder 3"/>
          <p:cNvSpPr>
            <a:spLocks noGrp="1"/>
          </p:cNvSpPr>
          <p:nvPr>
            <p:ph type="sldNum" sz="quarter" idx="4"/>
          </p:nvPr>
        </p:nvSpPr>
        <p:spPr>
          <a:xfrm>
            <a:off x="8825068" y="6553200"/>
            <a:ext cx="318932" cy="314326"/>
          </a:xfrm>
        </p:spPr>
        <p:txBody>
          <a:bodyPr/>
          <a:lstStyle/>
          <a:p>
            <a:fld id="{5BD36294-2849-48A8-8531-5354CF3095D2}" type="slidenum">
              <a:rPr lang="en-US" smtClean="0">
                <a:solidFill>
                  <a:srgbClr val="000000"/>
                </a:solidFill>
              </a:rPr>
              <a:pPr/>
              <a:t>15</a:t>
            </a:fld>
            <a:endParaRPr lang="en-US" dirty="0">
              <a:solidFill>
                <a:srgbClr val="000000"/>
              </a:solidFill>
            </a:endParaRPr>
          </a:p>
        </p:txBody>
      </p:sp>
      <p:sp>
        <p:nvSpPr>
          <p:cNvPr id="5" name="TextBox 4"/>
          <p:cNvSpPr txBox="1"/>
          <p:nvPr/>
        </p:nvSpPr>
        <p:spPr>
          <a:xfrm>
            <a:off x="6215802" y="3849716"/>
            <a:ext cx="2630852" cy="369332"/>
          </a:xfrm>
          <a:prstGeom prst="rect">
            <a:avLst/>
          </a:prstGeom>
          <a:noFill/>
        </p:spPr>
        <p:txBody>
          <a:bodyPr wrap="square" rtlCol="0">
            <a:spAutoFit/>
          </a:bodyPr>
          <a:lstStyle/>
          <a:p>
            <a:pPr algn="r" fontAlgn="base">
              <a:spcBef>
                <a:spcPct val="0"/>
              </a:spcBef>
              <a:spcAft>
                <a:spcPct val="0"/>
              </a:spcAft>
            </a:pPr>
            <a:r>
              <a:rPr lang="en-US" dirty="0" smtClean="0">
                <a:solidFill>
                  <a:srgbClr val="FFFFFF"/>
                </a:solidFill>
                <a:latin typeface="Times New Roman"/>
                <a:ea typeface="ＭＳ Ｐゴシック" charset="0"/>
              </a:rPr>
              <a:t>X-ray Microscopy</a:t>
            </a:r>
            <a:endParaRPr lang="en-US" dirty="0">
              <a:solidFill>
                <a:srgbClr val="FFFFFF"/>
              </a:solidFill>
              <a:latin typeface="Times New Roman"/>
              <a:ea typeface="ＭＳ Ｐゴシック" charset="0"/>
            </a:endParaRPr>
          </a:p>
        </p:txBody>
      </p:sp>
      <p:grpSp>
        <p:nvGrpSpPr>
          <p:cNvPr id="7" name="Group 6"/>
          <p:cNvGrpSpPr>
            <a:grpSpLocks noChangeAspect="1"/>
          </p:cNvGrpSpPr>
          <p:nvPr/>
        </p:nvGrpSpPr>
        <p:grpSpPr>
          <a:xfrm>
            <a:off x="177941" y="838200"/>
            <a:ext cx="6863496" cy="2592555"/>
            <a:chOff x="177941" y="838200"/>
            <a:chExt cx="5451163" cy="2059073"/>
          </a:xfrm>
        </p:grpSpPr>
        <p:pic>
          <p:nvPicPr>
            <p:cNvPr id="8" name="Picture 7" descr="txm_schematic_nelson_apl2011.pdf"/>
            <p:cNvPicPr>
              <a:picLocks noChangeAspect="1"/>
            </p:cNvPicPr>
            <p:nvPr/>
          </p:nvPicPr>
          <p:blipFill rotWithShape="1">
            <a:blip r:embed="rId3" cstate="email">
              <a:extLst>
                <a:ext uri="{28A0092B-C50C-407E-A947-70E740481C1C}">
                  <a14:useLocalDpi xmlns:a14="http://schemas.microsoft.com/office/drawing/2010/main"/>
                </a:ext>
              </a:extLst>
            </a:blip>
            <a:srcRect b="28815"/>
            <a:stretch/>
          </p:blipFill>
          <p:spPr>
            <a:xfrm>
              <a:off x="177941" y="838200"/>
              <a:ext cx="5451163" cy="1940209"/>
            </a:xfrm>
            <a:prstGeom prst="rect">
              <a:avLst/>
            </a:prstGeom>
          </p:spPr>
        </p:pic>
        <p:sp>
          <p:nvSpPr>
            <p:cNvPr id="9" name="Rectangle 8"/>
            <p:cNvSpPr/>
            <p:nvPr/>
          </p:nvSpPr>
          <p:spPr>
            <a:xfrm>
              <a:off x="762000" y="2778409"/>
              <a:ext cx="4648200" cy="118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981200" y="2659545"/>
              <a:ext cx="3429000" cy="118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971800" y="2369671"/>
              <a:ext cx="685800" cy="2973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5334000" y="2488551"/>
              <a:ext cx="152400" cy="1784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177941" y="3429000"/>
            <a:ext cx="4191000" cy="3141716"/>
          </a:xfrm>
          <a:prstGeom prst="rect">
            <a:avLst/>
          </a:prstGeom>
          <a:noFill/>
        </p:spPr>
      </p:pic>
      <p:sp>
        <p:nvSpPr>
          <p:cNvPr id="14" name="Text Box 135"/>
          <p:cNvSpPr txBox="1">
            <a:spLocks noChangeArrowheads="1"/>
          </p:cNvSpPr>
          <p:nvPr/>
        </p:nvSpPr>
        <p:spPr bwMode="auto">
          <a:xfrm>
            <a:off x="4474231" y="3733800"/>
            <a:ext cx="4669770" cy="1988237"/>
          </a:xfrm>
          <a:prstGeom prst="rect">
            <a:avLst/>
          </a:prstGeom>
          <a:noFill/>
          <a:ln w="12700">
            <a:noFill/>
            <a:miter lim="800000"/>
            <a:headEnd type="none" w="sm" len="sm"/>
            <a:tailEnd type="none" w="sm" len="sm"/>
          </a:ln>
          <a:effectLst/>
        </p:spPr>
        <p:txBody>
          <a:bodyPr wrap="square">
            <a:spAutoFit/>
          </a:bodyPr>
          <a:lstStyle/>
          <a:p>
            <a:pPr marR="0" lvl="0" defTabSz="914400" eaLnBrk="1" fontAlgn="auto" latinLnBrk="0" hangingPunct="1">
              <a:lnSpc>
                <a:spcPct val="100000"/>
              </a:lnSpc>
              <a:spcBef>
                <a:spcPct val="20000"/>
              </a:spcBef>
              <a:spcAft>
                <a:spcPts val="0"/>
              </a:spcAft>
              <a:buClrTx/>
              <a:buSzTx/>
              <a:tabLst/>
              <a:defRPr/>
            </a:pPr>
            <a:r>
              <a:rPr kumimoji="0" lang="en-US" sz="22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Capabilities</a:t>
            </a:r>
            <a:r>
              <a:rPr kumimoji="0" lang="en-US" sz="22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a:t>
            </a:r>
          </a:p>
          <a:p>
            <a:pPr marL="227013" marR="0" lvl="0" indent="-227013" defTabSz="914400" eaLnBrk="1" fontAlgn="auto" latinLnBrk="0" hangingPunct="1">
              <a:lnSpc>
                <a:spcPct val="100000"/>
              </a:lnSpc>
              <a:spcBef>
                <a:spcPct val="20000"/>
              </a:spcBef>
              <a:spcAft>
                <a:spcPts val="0"/>
              </a:spcAft>
              <a:buClrTx/>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Morphology – 30 nm resolution.        30 µm field of view</a:t>
            </a:r>
          </a:p>
          <a:p>
            <a:pPr marL="227013" marR="0" lvl="0" indent="-227013" defTabSz="914400" eaLnBrk="1" fontAlgn="auto" latinLnBrk="0" hangingPunct="1">
              <a:lnSpc>
                <a:spcPct val="100000"/>
              </a:lnSpc>
              <a:spcBef>
                <a:spcPct val="20000"/>
              </a:spcBef>
              <a:spcAft>
                <a:spcPts val="0"/>
              </a:spcAft>
              <a:buClrTx/>
              <a:buSzTx/>
              <a:buFontTx/>
              <a:buChar char="•"/>
              <a:tabLst/>
              <a:defRPr/>
            </a:pPr>
            <a:r>
              <a:rPr lang="en-US" sz="2200" kern="0" dirty="0" smtClean="0">
                <a:solidFill>
                  <a:srgbClr val="000000"/>
                </a:solidFill>
                <a:latin typeface="Times New Roman" pitchFamily="18" charset="0"/>
                <a:cs typeface="Times New Roman" pitchFamily="18" charset="0"/>
              </a:rPr>
              <a:t>2D &amp; 3D imaging (density, porosity)</a:t>
            </a:r>
            <a:endParaRPr kumimoji="0" lang="en-US" sz="2200" b="0"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a:p>
            <a:pPr marL="227013" marR="0" lvl="0" indent="-227013" defTabSz="914400" eaLnBrk="1" fontAlgn="auto" latinLnBrk="0" hangingPunct="1">
              <a:lnSpc>
                <a:spcPct val="100000"/>
              </a:lnSpc>
              <a:spcBef>
                <a:spcPct val="20000"/>
              </a:spcBef>
              <a:spcAft>
                <a:spcPts val="0"/>
              </a:spcAft>
              <a:buClrTx/>
              <a:buSzTx/>
              <a:buFontTx/>
              <a:buChar char="•"/>
              <a:tabLst/>
              <a:defRPr/>
            </a:pPr>
            <a:r>
              <a:rPr lang="en-US" sz="2200" kern="0" dirty="0" smtClean="0">
                <a:solidFill>
                  <a:srgbClr val="000000"/>
                </a:solidFill>
                <a:latin typeface="Times New Roman" pitchFamily="18" charset="0"/>
                <a:cs typeface="Times New Roman" pitchFamily="18" charset="0"/>
              </a:rPr>
              <a:t>Elemental/chemical maps</a:t>
            </a:r>
            <a:endParaRPr lang="en-US" sz="2200" kern="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665067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66150" y="6318251"/>
            <a:ext cx="318932" cy="539750"/>
          </a:xfrm>
          <a:prstGeom prst="rect">
            <a:avLst/>
          </a:prstGeom>
        </p:spPr>
        <p:txBody>
          <a:bodyPr/>
          <a:lstStyle/>
          <a:p>
            <a:fld id="{5BD36294-2849-48A8-8531-5354CF3095D2}" type="slidenum">
              <a:rPr lang="en-US" smtClean="0"/>
              <a:pPr/>
              <a:t>16</a:t>
            </a:fld>
            <a:endParaRPr lang="en-US" dirty="0"/>
          </a:p>
        </p:txBody>
      </p:sp>
      <p:sp>
        <p:nvSpPr>
          <p:cNvPr id="7" name="Title 1"/>
          <p:cNvSpPr>
            <a:spLocks noGrp="1"/>
          </p:cNvSpPr>
          <p:nvPr>
            <p:ph type="title"/>
          </p:nvPr>
        </p:nvSpPr>
        <p:spPr>
          <a:xfrm>
            <a:off x="304800" y="150342"/>
            <a:ext cx="8097798" cy="459258"/>
          </a:xfrm>
        </p:spPr>
        <p:txBody>
          <a:bodyPr/>
          <a:lstStyle/>
          <a:p>
            <a:r>
              <a:rPr lang="en-US" sz="2800" b="0" dirty="0"/>
              <a:t>Transmission X-ray Microscopy </a:t>
            </a:r>
            <a:endParaRPr lang="en-US" sz="3200" dirty="0"/>
          </a:p>
        </p:txBody>
      </p:sp>
      <p:pic>
        <p:nvPicPr>
          <p:cNvPr id="12"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08550" y="1955687"/>
            <a:ext cx="3657600" cy="36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9160" y="1777774"/>
            <a:ext cx="268128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
          <p:cNvSpPr txBox="1">
            <a:spLocks noChangeArrowheads="1"/>
          </p:cNvSpPr>
          <p:nvPr/>
        </p:nvSpPr>
        <p:spPr bwMode="auto">
          <a:xfrm>
            <a:off x="914400" y="5943600"/>
            <a:ext cx="1972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charset="0"/>
                <a:ea typeface="Osaka" charset="0"/>
                <a:cs typeface="Osaka" charset="0"/>
              </a:defRPr>
            </a:lvl1pPr>
            <a:lvl2pPr marL="742950" indent="-285750" eaLnBrk="0" hangingPunct="0">
              <a:defRPr sz="2400">
                <a:solidFill>
                  <a:schemeClr val="tx1"/>
                </a:solidFill>
                <a:latin typeface="Arial Unicode MS" charset="0"/>
                <a:ea typeface="Osaka" charset="0"/>
                <a:cs typeface="Osaka" charset="0"/>
              </a:defRPr>
            </a:lvl2pPr>
            <a:lvl3pPr marL="1143000" indent="-228600" eaLnBrk="0" hangingPunct="0">
              <a:defRPr sz="2400">
                <a:solidFill>
                  <a:schemeClr val="tx1"/>
                </a:solidFill>
                <a:latin typeface="Arial Unicode MS" charset="0"/>
                <a:ea typeface="Osaka" charset="0"/>
                <a:cs typeface="Osaka" charset="0"/>
              </a:defRPr>
            </a:lvl3pPr>
            <a:lvl4pPr marL="1600200" indent="-228600" eaLnBrk="0" hangingPunct="0">
              <a:defRPr sz="2400">
                <a:solidFill>
                  <a:schemeClr val="tx1"/>
                </a:solidFill>
                <a:latin typeface="Arial Unicode MS" charset="0"/>
                <a:ea typeface="Osaka" charset="0"/>
                <a:cs typeface="Osaka" charset="0"/>
              </a:defRPr>
            </a:lvl4pPr>
            <a:lvl5pPr marL="2057400" indent="-228600" eaLnBrk="0" hangingPunct="0">
              <a:defRPr sz="2400">
                <a:solidFill>
                  <a:schemeClr val="tx1"/>
                </a:solidFill>
                <a:latin typeface="Arial Unicode M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Arial Unicode M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Arial Unicode M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Arial Unicode M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Arial Unicode MS" charset="0"/>
                <a:ea typeface="Osaka" charset="0"/>
                <a:cs typeface="Osaka" charset="0"/>
              </a:defRPr>
            </a:lvl9pPr>
          </a:lstStyle>
          <a:p>
            <a:pPr eaLnBrk="1" hangingPunct="1"/>
            <a:r>
              <a:rPr lang="en-US" b="1" dirty="0" smtClean="0">
                <a:latin typeface="Times New Roman"/>
                <a:cs typeface="Times New Roman"/>
              </a:rPr>
              <a:t>Imaging 1895</a:t>
            </a:r>
            <a:endParaRPr lang="en-US" sz="2000" b="1" dirty="0">
              <a:latin typeface="Times New Roman"/>
              <a:cs typeface="Times New Roman"/>
            </a:endParaRPr>
          </a:p>
        </p:txBody>
      </p:sp>
      <p:sp>
        <p:nvSpPr>
          <p:cNvPr id="14" name="Text Box 3"/>
          <p:cNvSpPr txBox="1">
            <a:spLocks noChangeArrowheads="1"/>
          </p:cNvSpPr>
          <p:nvPr/>
        </p:nvSpPr>
        <p:spPr bwMode="auto">
          <a:xfrm>
            <a:off x="5715000" y="5785997"/>
            <a:ext cx="1904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charset="0"/>
                <a:ea typeface="Osaka" charset="0"/>
                <a:cs typeface="Osaka" charset="0"/>
              </a:defRPr>
            </a:lvl1pPr>
            <a:lvl2pPr marL="742950" indent="-285750" eaLnBrk="0" hangingPunct="0">
              <a:defRPr sz="2400">
                <a:solidFill>
                  <a:schemeClr val="tx1"/>
                </a:solidFill>
                <a:latin typeface="Arial Unicode MS" charset="0"/>
                <a:ea typeface="Osaka" charset="0"/>
                <a:cs typeface="Osaka" charset="0"/>
              </a:defRPr>
            </a:lvl2pPr>
            <a:lvl3pPr marL="1143000" indent="-228600" eaLnBrk="0" hangingPunct="0">
              <a:defRPr sz="2400">
                <a:solidFill>
                  <a:schemeClr val="tx1"/>
                </a:solidFill>
                <a:latin typeface="Arial Unicode MS" charset="0"/>
                <a:ea typeface="Osaka" charset="0"/>
                <a:cs typeface="Osaka" charset="0"/>
              </a:defRPr>
            </a:lvl3pPr>
            <a:lvl4pPr marL="1600200" indent="-228600" eaLnBrk="0" hangingPunct="0">
              <a:defRPr sz="2400">
                <a:solidFill>
                  <a:schemeClr val="tx1"/>
                </a:solidFill>
                <a:latin typeface="Arial Unicode MS" charset="0"/>
                <a:ea typeface="Osaka" charset="0"/>
                <a:cs typeface="Osaka" charset="0"/>
              </a:defRPr>
            </a:lvl4pPr>
            <a:lvl5pPr marL="2057400" indent="-228600" eaLnBrk="0" hangingPunct="0">
              <a:defRPr sz="2400">
                <a:solidFill>
                  <a:schemeClr val="tx1"/>
                </a:solidFill>
                <a:latin typeface="Arial Unicode M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Arial Unicode M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Arial Unicode M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Arial Unicode M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Arial Unicode MS" charset="0"/>
                <a:ea typeface="Osaka" charset="0"/>
                <a:cs typeface="Osaka" charset="0"/>
              </a:defRPr>
            </a:lvl9pPr>
          </a:lstStyle>
          <a:p>
            <a:pPr eaLnBrk="1" hangingPunct="1"/>
            <a:r>
              <a:rPr lang="en-US" b="1" dirty="0" smtClean="0">
                <a:latin typeface="Times New Roman"/>
                <a:cs typeface="Times New Roman"/>
              </a:rPr>
              <a:t>Imaging now</a:t>
            </a:r>
            <a:endParaRPr lang="en-US" sz="2000" b="1" dirty="0">
              <a:latin typeface="Times New Roman"/>
              <a:cs typeface="Times New Roman"/>
            </a:endParaRPr>
          </a:p>
        </p:txBody>
      </p:sp>
    </p:spTree>
    <p:extLst>
      <p:ext uri="{BB962C8B-B14F-4D97-AF65-F5344CB8AC3E}">
        <p14:creationId xmlns:p14="http://schemas.microsoft.com/office/powerpoint/2010/main" val="21161205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0" y="797524"/>
            <a:ext cx="5715000" cy="5259388"/>
          </a:xfrm>
        </p:spPr>
        <p:txBody>
          <a:bodyPr/>
          <a:lstStyle/>
          <a:p>
            <a:pPr marL="0">
              <a:spcBef>
                <a:spcPts val="0"/>
              </a:spcBef>
              <a:buNone/>
            </a:pPr>
            <a:r>
              <a:rPr lang="en-US" sz="2000" smtClean="0">
                <a:solidFill>
                  <a:schemeClr val="accent3"/>
                </a:solidFill>
              </a:rPr>
              <a:t>Scientific Achievement</a:t>
            </a:r>
            <a:endParaRPr lang="en-US" sz="2000" dirty="0" smtClean="0">
              <a:solidFill>
                <a:schemeClr val="accent3"/>
              </a:solidFill>
            </a:endParaRPr>
          </a:p>
          <a:p>
            <a:pPr marL="238125" lvl="1" indent="0">
              <a:spcBef>
                <a:spcPts val="0"/>
              </a:spcBef>
              <a:buNone/>
            </a:pPr>
            <a:r>
              <a:rPr lang="en-US" sz="1800" b="1" i="1" dirty="0" smtClean="0">
                <a:solidFill>
                  <a:schemeClr val="tx1"/>
                </a:solidFill>
                <a:latin typeface="+mn-lt"/>
              </a:rPr>
              <a:t>Operando</a:t>
            </a:r>
            <a:r>
              <a:rPr lang="en-US" sz="1800" b="1" dirty="0" smtClean="0">
                <a:solidFill>
                  <a:schemeClr val="tx1"/>
                </a:solidFill>
                <a:latin typeface="+mn-lt"/>
              </a:rPr>
              <a:t> imaging shows size dependent cycling characteristics of </a:t>
            </a:r>
            <a:r>
              <a:rPr lang="en-US" sz="1800" b="1" dirty="0" err="1" smtClean="0">
                <a:solidFill>
                  <a:schemeClr val="tx1"/>
                </a:solidFill>
                <a:latin typeface="+mn-lt"/>
              </a:rPr>
              <a:t>Ge</a:t>
            </a:r>
            <a:r>
              <a:rPr lang="en-US" sz="1800" b="1" dirty="0" smtClean="0">
                <a:solidFill>
                  <a:schemeClr val="tx1"/>
                </a:solidFill>
                <a:latin typeface="+mn-lt"/>
              </a:rPr>
              <a:t> particles. </a:t>
            </a:r>
            <a:r>
              <a:rPr lang="en-US" sz="1800" b="1" i="1" dirty="0" smtClean="0">
                <a:solidFill>
                  <a:schemeClr val="tx1"/>
                </a:solidFill>
                <a:latin typeface="+mn-lt"/>
              </a:rPr>
              <a:t>In situ </a:t>
            </a:r>
            <a:r>
              <a:rPr lang="en-US" sz="1800" b="1" dirty="0" smtClean="0">
                <a:solidFill>
                  <a:schemeClr val="tx1"/>
                </a:solidFill>
                <a:latin typeface="+mn-lt"/>
              </a:rPr>
              <a:t>3D imaging demonstrates fracturing of anode material into completely unconnected pieces.</a:t>
            </a:r>
          </a:p>
          <a:p>
            <a:pPr marL="238125" lvl="1" indent="0">
              <a:spcBef>
                <a:spcPts val="0"/>
              </a:spcBef>
              <a:buNone/>
            </a:pPr>
            <a:endParaRPr lang="en-US" sz="800" b="1" i="1" dirty="0" smtClean="0">
              <a:solidFill>
                <a:srgbClr val="106636"/>
              </a:solidFill>
            </a:endParaRPr>
          </a:p>
          <a:p>
            <a:pPr marL="0" lvl="0" indent="0">
              <a:spcBef>
                <a:spcPts val="0"/>
              </a:spcBef>
              <a:buNone/>
            </a:pPr>
            <a:r>
              <a:rPr lang="en-US" sz="2000" dirty="0" smtClean="0">
                <a:solidFill>
                  <a:schemeClr val="accent3"/>
                </a:solidFill>
              </a:rPr>
              <a:t>Significance and Impact</a:t>
            </a:r>
          </a:p>
          <a:p>
            <a:pPr marL="238125" lvl="1" indent="0">
              <a:spcBef>
                <a:spcPts val="0"/>
              </a:spcBef>
              <a:buNone/>
            </a:pPr>
            <a:r>
              <a:rPr lang="en-US" sz="1800" b="1" dirty="0" smtClean="0">
                <a:solidFill>
                  <a:schemeClr val="tx1"/>
                </a:solidFill>
                <a:latin typeface="+mn-lt"/>
              </a:rPr>
              <a:t>This work demonstrates the value in linking electrochemical performance with morphological evolution to better understand battery failure and further the search for high capacity electrode materials.</a:t>
            </a:r>
          </a:p>
          <a:p>
            <a:pPr marL="0" indent="0">
              <a:buNone/>
            </a:pPr>
            <a:endParaRPr lang="en-US" sz="600" dirty="0" smtClean="0"/>
          </a:p>
          <a:p>
            <a:pPr marL="0" indent="0">
              <a:spcBef>
                <a:spcPts val="0"/>
              </a:spcBef>
              <a:buNone/>
            </a:pPr>
            <a:r>
              <a:rPr lang="en-US" sz="2000" dirty="0" smtClean="0">
                <a:solidFill>
                  <a:schemeClr val="accent3"/>
                </a:solidFill>
              </a:rPr>
              <a:t>Research Details</a:t>
            </a:r>
          </a:p>
          <a:p>
            <a:pPr marL="406400" lvl="1" indent="-180975">
              <a:spcBef>
                <a:spcPts val="0"/>
              </a:spcBef>
            </a:pPr>
            <a:r>
              <a:rPr lang="en-US" sz="1800" dirty="0" smtClean="0">
                <a:solidFill>
                  <a:schemeClr val="tx1"/>
                </a:solidFill>
                <a:latin typeface="+mn-lt"/>
              </a:rPr>
              <a:t>Only </a:t>
            </a:r>
            <a:r>
              <a:rPr lang="en-US" sz="1800" dirty="0" err="1" smtClean="0">
                <a:solidFill>
                  <a:schemeClr val="tx1"/>
                </a:solidFill>
                <a:latin typeface="+mn-lt"/>
              </a:rPr>
              <a:t>Ge</a:t>
            </a:r>
            <a:r>
              <a:rPr lang="en-US" sz="1800" dirty="0" smtClean="0">
                <a:solidFill>
                  <a:schemeClr val="tx1"/>
                </a:solidFill>
                <a:latin typeface="+mn-lt"/>
              </a:rPr>
              <a:t> particles with diameters larger than a few microns crack during cycling. </a:t>
            </a:r>
            <a:endParaRPr lang="en-US" sz="1800" i="1" dirty="0" smtClean="0">
              <a:solidFill>
                <a:schemeClr val="tx1"/>
              </a:solidFill>
              <a:latin typeface="+mn-lt"/>
            </a:endParaRPr>
          </a:p>
          <a:p>
            <a:pPr marL="406400" lvl="1" indent="-180975">
              <a:spcBef>
                <a:spcPts val="400"/>
              </a:spcBef>
            </a:pPr>
            <a:r>
              <a:rPr lang="en-US" sz="1800" dirty="0" smtClean="0">
                <a:solidFill>
                  <a:schemeClr val="tx1"/>
                </a:solidFill>
                <a:latin typeface="+mn-lt"/>
              </a:rPr>
              <a:t>Small particles lose electrical contact by the second cycle.</a:t>
            </a:r>
          </a:p>
          <a:p>
            <a:pPr marL="406400" lvl="1" indent="-180975">
              <a:spcBef>
                <a:spcPts val="400"/>
              </a:spcBef>
            </a:pPr>
            <a:r>
              <a:rPr lang="en-US" sz="1800" dirty="0" smtClean="0">
                <a:solidFill>
                  <a:schemeClr val="tx1"/>
                </a:solidFill>
                <a:latin typeface="+mn-lt"/>
              </a:rPr>
              <a:t>The density changes due to lithiation are consistent with partial transformation into a Li</a:t>
            </a:r>
            <a:r>
              <a:rPr lang="en-US" sz="1800" baseline="-25000" dirty="0" smtClean="0">
                <a:solidFill>
                  <a:schemeClr val="tx1"/>
                </a:solidFill>
                <a:latin typeface="+mn-lt"/>
              </a:rPr>
              <a:t>15</a:t>
            </a:r>
            <a:r>
              <a:rPr lang="en-US" sz="1800" dirty="0" smtClean="0">
                <a:solidFill>
                  <a:schemeClr val="tx1"/>
                </a:solidFill>
                <a:latin typeface="+mn-lt"/>
              </a:rPr>
              <a:t>Ge</a:t>
            </a:r>
            <a:r>
              <a:rPr lang="en-US" sz="1800" baseline="-25000" dirty="0" smtClean="0">
                <a:solidFill>
                  <a:schemeClr val="tx1"/>
                </a:solidFill>
                <a:latin typeface="+mn-lt"/>
              </a:rPr>
              <a:t>4</a:t>
            </a:r>
            <a:r>
              <a:rPr lang="en-US" sz="1800" dirty="0" smtClean="0">
                <a:solidFill>
                  <a:schemeClr val="tx1"/>
                </a:solidFill>
                <a:latin typeface="+mn-lt"/>
              </a:rPr>
              <a:t>-like phase.</a:t>
            </a:r>
          </a:p>
        </p:txBody>
      </p:sp>
      <p:sp>
        <p:nvSpPr>
          <p:cNvPr id="3" name="Title 2"/>
          <p:cNvSpPr>
            <a:spLocks noGrp="1"/>
          </p:cNvSpPr>
          <p:nvPr>
            <p:ph type="title"/>
          </p:nvPr>
        </p:nvSpPr>
        <p:spPr>
          <a:xfrm>
            <a:off x="0" y="0"/>
            <a:ext cx="9144000" cy="728133"/>
          </a:xfrm>
        </p:spPr>
        <p:txBody>
          <a:bodyPr/>
          <a:lstStyle/>
          <a:p>
            <a:r>
              <a:rPr lang="en-US" sz="2400" dirty="0" smtClean="0"/>
              <a:t>2D and 3D </a:t>
            </a:r>
            <a:r>
              <a:rPr lang="en-US" sz="2400" i="1" dirty="0" smtClean="0"/>
              <a:t>in Situ</a:t>
            </a:r>
            <a:r>
              <a:rPr lang="en-US" sz="2400" dirty="0" smtClean="0"/>
              <a:t> Imaging of Battery Anodes</a:t>
            </a:r>
            <a:endParaRPr lang="en-US" sz="2400" b="0" dirty="0">
              <a:solidFill>
                <a:schemeClr val="accent3"/>
              </a:solidFill>
            </a:endParaRPr>
          </a:p>
        </p:txBody>
      </p:sp>
      <p:sp>
        <p:nvSpPr>
          <p:cNvPr id="8" name="TextBox 7"/>
          <p:cNvSpPr txBox="1"/>
          <p:nvPr/>
        </p:nvSpPr>
        <p:spPr>
          <a:xfrm>
            <a:off x="76200" y="4191000"/>
            <a:ext cx="3352800" cy="1200329"/>
          </a:xfrm>
          <a:prstGeom prst="rect">
            <a:avLst/>
          </a:prstGeom>
          <a:noFill/>
        </p:spPr>
        <p:txBody>
          <a:bodyPr wrap="square" rtlCol="0">
            <a:spAutoFit/>
          </a:bodyPr>
          <a:lstStyle/>
          <a:p>
            <a:r>
              <a:rPr lang="en-US" sz="1200" i="1" dirty="0" smtClean="0">
                <a:solidFill>
                  <a:prstClr val="black"/>
                </a:solidFill>
              </a:rPr>
              <a:t>Upper: </a:t>
            </a:r>
            <a:r>
              <a:rPr lang="en-US" sz="1200" dirty="0" smtClean="0">
                <a:solidFill>
                  <a:prstClr val="black"/>
                </a:solidFill>
              </a:rPr>
              <a:t>Schematic showing irreversible deformation of the conductive carbon matrix (blue) electronically isolates the small particles, making them inactive in the second cycle.</a:t>
            </a:r>
          </a:p>
          <a:p>
            <a:r>
              <a:rPr lang="en-US" sz="1200" i="1" dirty="0" smtClean="0">
                <a:solidFill>
                  <a:prstClr val="black"/>
                </a:solidFill>
              </a:rPr>
              <a:t>Lower:</a:t>
            </a:r>
            <a:r>
              <a:rPr lang="en-US" sz="1200" i="1" dirty="0">
                <a:solidFill>
                  <a:prstClr val="black"/>
                </a:solidFill>
              </a:rPr>
              <a:t> </a:t>
            </a:r>
            <a:r>
              <a:rPr lang="en-US" sz="1200" dirty="0" smtClean="0">
                <a:solidFill>
                  <a:prstClr val="black"/>
                </a:solidFill>
              </a:rPr>
              <a:t>Volume </a:t>
            </a:r>
            <a:r>
              <a:rPr lang="en-US" sz="1200" dirty="0" err="1" smtClean="0">
                <a:solidFill>
                  <a:prstClr val="black"/>
                </a:solidFill>
              </a:rPr>
              <a:t>renduring</a:t>
            </a:r>
            <a:r>
              <a:rPr lang="en-US" sz="1200" dirty="0" smtClean="0">
                <a:solidFill>
                  <a:prstClr val="black"/>
                </a:solidFill>
              </a:rPr>
              <a:t> of </a:t>
            </a:r>
            <a:r>
              <a:rPr lang="en-US" sz="1200" dirty="0" err="1" smtClean="0">
                <a:solidFill>
                  <a:prstClr val="black"/>
                </a:solidFill>
              </a:rPr>
              <a:t>Ge</a:t>
            </a:r>
            <a:r>
              <a:rPr lang="en-US" sz="1200" dirty="0" smtClean="0">
                <a:solidFill>
                  <a:prstClr val="black"/>
                </a:solidFill>
              </a:rPr>
              <a:t> particles (a) before cycling, (b) after lithiation, and (c) after delithiation</a:t>
            </a:r>
            <a:endParaRPr lang="en-US" sz="1200" i="1" dirty="0" smtClean="0">
              <a:solidFill>
                <a:prstClr val="black"/>
              </a:solidFill>
            </a:endParaRPr>
          </a:p>
        </p:txBody>
      </p:sp>
      <p:sp>
        <p:nvSpPr>
          <p:cNvPr id="12" name="TextBox 133"/>
          <p:cNvSpPr txBox="1"/>
          <p:nvPr/>
        </p:nvSpPr>
        <p:spPr>
          <a:xfrm>
            <a:off x="76200" y="5943600"/>
            <a:ext cx="4419600" cy="276999"/>
          </a:xfrm>
          <a:prstGeom prst="rect">
            <a:avLst/>
          </a:prstGeom>
          <a:noFill/>
        </p:spPr>
        <p:txBody>
          <a:bodyPr wrap="square" rtlCol="0">
            <a:spAutoFit/>
          </a:bodyPr>
          <a:lstStyle/>
          <a:p>
            <a:r>
              <a:rPr lang="en-US" sz="1200" dirty="0">
                <a:solidFill>
                  <a:srgbClr val="106636"/>
                </a:solidFill>
              </a:rPr>
              <a:t>Work was performed </a:t>
            </a:r>
            <a:r>
              <a:rPr lang="en-US" sz="1200" dirty="0" smtClean="0">
                <a:solidFill>
                  <a:srgbClr val="106636"/>
                </a:solidFill>
              </a:rPr>
              <a:t>at Stanford Synchrotron Radiation </a:t>
            </a:r>
            <a:r>
              <a:rPr lang="en-US" sz="1200" dirty="0" err="1" smtClean="0">
                <a:solidFill>
                  <a:srgbClr val="106636"/>
                </a:solidFill>
              </a:rPr>
              <a:t>Lightsource</a:t>
            </a:r>
            <a:endParaRPr lang="en-US" sz="1200" dirty="0">
              <a:solidFill>
                <a:srgbClr val="106636"/>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591" y="838200"/>
            <a:ext cx="3179619" cy="2057400"/>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l="1008" t="1414" b="53528"/>
          <a:stretch/>
        </p:blipFill>
        <p:spPr>
          <a:xfrm>
            <a:off x="76200" y="2971800"/>
            <a:ext cx="3200400" cy="1146415"/>
          </a:xfrm>
          <a:prstGeom prst="rect">
            <a:avLst/>
          </a:prstGeom>
        </p:spPr>
      </p:pic>
      <p:sp>
        <p:nvSpPr>
          <p:cNvPr id="14" name="Text Box 11"/>
          <p:cNvSpPr txBox="1">
            <a:spLocks noChangeArrowheads="1"/>
          </p:cNvSpPr>
          <p:nvPr/>
        </p:nvSpPr>
        <p:spPr bwMode="auto">
          <a:xfrm>
            <a:off x="76200" y="5436843"/>
            <a:ext cx="358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smtClean="0">
                <a:solidFill>
                  <a:srgbClr val="106636"/>
                </a:solidFill>
                <a:latin typeface="Calibri"/>
              </a:rPr>
              <a:t>J. Nelson Weker, N. Liu, S. </a:t>
            </a:r>
            <a:r>
              <a:rPr lang="en-US" sz="1200" dirty="0" err="1" smtClean="0">
                <a:solidFill>
                  <a:srgbClr val="106636"/>
                </a:solidFill>
                <a:latin typeface="Calibri"/>
              </a:rPr>
              <a:t>Misra</a:t>
            </a:r>
            <a:r>
              <a:rPr lang="en-US" sz="1200" dirty="0" smtClean="0">
                <a:solidFill>
                  <a:srgbClr val="106636"/>
                </a:solidFill>
                <a:latin typeface="Calibri"/>
              </a:rPr>
              <a:t>, J. C. Andrews, Y. Cui, M. F. Toney,  </a:t>
            </a:r>
            <a:r>
              <a:rPr lang="en-US" sz="1200" i="1" dirty="0" smtClean="0">
                <a:solidFill>
                  <a:srgbClr val="106636"/>
                </a:solidFill>
                <a:latin typeface="Calibri"/>
              </a:rPr>
              <a:t>Energy Environ. Sci. </a:t>
            </a:r>
            <a:r>
              <a:rPr lang="en-US" sz="1200" b="1" dirty="0">
                <a:solidFill>
                  <a:srgbClr val="106636"/>
                </a:solidFill>
                <a:latin typeface="Calibri"/>
              </a:rPr>
              <a:t>7</a:t>
            </a:r>
            <a:r>
              <a:rPr lang="en-US" sz="1200" b="1" dirty="0" smtClean="0">
                <a:solidFill>
                  <a:srgbClr val="106636"/>
                </a:solidFill>
                <a:latin typeface="Calibri"/>
              </a:rPr>
              <a:t>, </a:t>
            </a:r>
            <a:r>
              <a:rPr lang="en-US" sz="1200" dirty="0" smtClean="0">
                <a:solidFill>
                  <a:srgbClr val="106636"/>
                </a:solidFill>
                <a:latin typeface="Calibri"/>
              </a:rPr>
              <a:t>2771 (2014).</a:t>
            </a:r>
            <a:endParaRPr lang="en-US" sz="1200" dirty="0">
              <a:solidFill>
                <a:srgbClr val="106636"/>
              </a:solidFill>
              <a:latin typeface="Calibri"/>
            </a:endParaRPr>
          </a:p>
        </p:txBody>
      </p:sp>
      <p:pic>
        <p:nvPicPr>
          <p:cNvPr id="5" name="Picture 4" descr="SLAC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76833" y="6310567"/>
            <a:ext cx="1447800" cy="482600"/>
          </a:xfrm>
          <a:prstGeom prst="rect">
            <a:avLst/>
          </a:prstGeom>
        </p:spPr>
      </p:pic>
      <p:pic>
        <p:nvPicPr>
          <p:cNvPr id="6" name="Picture 5" descr="SSRL_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81433" y="6298388"/>
            <a:ext cx="1085389" cy="5329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825068" y="6543674"/>
            <a:ext cx="318932" cy="314326"/>
          </a:xfrm>
        </p:spPr>
        <p:txBody>
          <a:bodyPr/>
          <a:lstStyle/>
          <a:p>
            <a:fld id="{5BD36294-2849-48A8-8531-5354CF3095D2}" type="slidenum">
              <a:rPr lang="en-US" smtClean="0">
                <a:solidFill>
                  <a:srgbClr val="000000"/>
                </a:solidFill>
              </a:rPr>
              <a:pPr/>
              <a:t>18</a:t>
            </a:fld>
            <a:endParaRPr lang="en-US" dirty="0">
              <a:solidFill>
                <a:srgbClr val="000000"/>
              </a:solidFill>
            </a:endParaRPr>
          </a:p>
        </p:txBody>
      </p:sp>
      <p:pic>
        <p:nvPicPr>
          <p:cNvPr id="3" name="Picture 2" descr="SSRL_10-2Laser-Ti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47" y="914400"/>
            <a:ext cx="8803301" cy="5867400"/>
          </a:xfrm>
          <a:prstGeom prst="rect">
            <a:avLst/>
          </a:prstGeom>
        </p:spPr>
      </p:pic>
      <p:sp>
        <p:nvSpPr>
          <p:cNvPr id="4" name="Title 2"/>
          <p:cNvSpPr>
            <a:spLocks noGrp="1"/>
          </p:cNvSpPr>
          <p:nvPr>
            <p:ph type="title"/>
          </p:nvPr>
        </p:nvSpPr>
        <p:spPr>
          <a:xfrm>
            <a:off x="451822" y="160338"/>
            <a:ext cx="8103570" cy="384048"/>
          </a:xfrm>
        </p:spPr>
        <p:txBody>
          <a:bodyPr/>
          <a:lstStyle/>
          <a:p>
            <a:pPr marL="457200" indent="-457200"/>
            <a:r>
              <a:rPr lang="en-US" sz="2800" b="0" dirty="0" smtClean="0">
                <a:latin typeface="+mj-lt"/>
              </a:rPr>
              <a:t>Time resolved X-ray Science </a:t>
            </a:r>
            <a:endParaRPr lang="en-US" sz="2800" b="0" dirty="0">
              <a:latin typeface="+mj-lt"/>
            </a:endParaRPr>
          </a:p>
        </p:txBody>
      </p:sp>
    </p:spTree>
    <p:extLst>
      <p:ext uri="{BB962C8B-B14F-4D97-AF65-F5344CB8AC3E}">
        <p14:creationId xmlns:p14="http://schemas.microsoft.com/office/powerpoint/2010/main" val="39341158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825068" y="6543674"/>
            <a:ext cx="318932" cy="314326"/>
          </a:xfrm>
        </p:spPr>
        <p:txBody>
          <a:bodyPr/>
          <a:lstStyle/>
          <a:p>
            <a:fld id="{5BD36294-2849-48A8-8531-5354CF3095D2}" type="slidenum">
              <a:rPr lang="en-US" smtClean="0">
                <a:solidFill>
                  <a:srgbClr val="000000"/>
                </a:solidFill>
              </a:rPr>
              <a:pPr/>
              <a:t>19</a:t>
            </a:fld>
            <a:endParaRPr lang="en-US" dirty="0">
              <a:solidFill>
                <a:srgbClr val="000000"/>
              </a:solidFill>
            </a:endParaRPr>
          </a:p>
        </p:txBody>
      </p:sp>
      <p:sp>
        <p:nvSpPr>
          <p:cNvPr id="3" name="Title 2"/>
          <p:cNvSpPr>
            <a:spLocks noGrp="1"/>
          </p:cNvSpPr>
          <p:nvPr>
            <p:ph type="title"/>
          </p:nvPr>
        </p:nvSpPr>
        <p:spPr>
          <a:xfrm>
            <a:off x="381000" y="228600"/>
            <a:ext cx="8103570" cy="384048"/>
          </a:xfrm>
        </p:spPr>
        <p:txBody>
          <a:bodyPr/>
          <a:lstStyle/>
          <a:p>
            <a:pPr marL="457200" indent="-457200"/>
            <a:r>
              <a:rPr lang="en-US" sz="2800" b="0" dirty="0" err="1">
                <a:latin typeface="+mj-lt"/>
              </a:rPr>
              <a:t>Multiferroic</a:t>
            </a:r>
            <a:r>
              <a:rPr lang="en-US" sz="2800" b="0" dirty="0">
                <a:latin typeface="+mj-lt"/>
              </a:rPr>
              <a:t> thin films; Ultrafast thermal transport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 y="1278672"/>
            <a:ext cx="3875670" cy="32004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5772" y="1804099"/>
            <a:ext cx="1413956" cy="143163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21765" y="1659672"/>
            <a:ext cx="4113585" cy="3055973"/>
          </a:xfrm>
          <a:prstGeom prst="rect">
            <a:avLst/>
          </a:prstGeom>
        </p:spPr>
      </p:pic>
      <p:sp>
        <p:nvSpPr>
          <p:cNvPr id="7" name="TextBox 6"/>
          <p:cNvSpPr txBox="1"/>
          <p:nvPr/>
        </p:nvSpPr>
        <p:spPr>
          <a:xfrm>
            <a:off x="5556230" y="6225515"/>
            <a:ext cx="3352800" cy="307775"/>
          </a:xfrm>
          <a:prstGeom prst="rect">
            <a:avLst/>
          </a:prstGeom>
          <a:noFill/>
        </p:spPr>
        <p:txBody>
          <a:bodyPr wrap="square" lIns="91439" tIns="45719" rIns="91439" bIns="45719" rtlCol="0">
            <a:spAutoFit/>
          </a:bodyPr>
          <a:lstStyle/>
          <a:p>
            <a:r>
              <a:rPr lang="en-US" sz="1400" dirty="0" smtClean="0"/>
              <a:t>M. </a:t>
            </a:r>
            <a:r>
              <a:rPr lang="en-US" sz="1400" dirty="0" err="1" smtClean="0"/>
              <a:t>Kozina</a:t>
            </a:r>
            <a:r>
              <a:rPr lang="en-US" sz="1400" dirty="0" smtClean="0"/>
              <a:t> et al., </a:t>
            </a:r>
            <a:r>
              <a:rPr lang="en-US" sz="1400" i="1" dirty="0" err="1" smtClean="0"/>
              <a:t>Struct</a:t>
            </a:r>
            <a:r>
              <a:rPr lang="en-US" sz="1400" i="1" dirty="0" smtClean="0"/>
              <a:t>. </a:t>
            </a:r>
            <a:r>
              <a:rPr lang="en-US" sz="1400" i="1" dirty="0" err="1" smtClean="0"/>
              <a:t>Dyn</a:t>
            </a:r>
            <a:r>
              <a:rPr lang="en-US" sz="1400" i="1" dirty="0" smtClean="0"/>
              <a:t>. </a:t>
            </a:r>
            <a:r>
              <a:rPr lang="en-US" sz="1400" dirty="0" smtClean="0"/>
              <a:t>(2014)</a:t>
            </a:r>
            <a:endParaRPr lang="en-US" sz="1400" dirty="0"/>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67750" y="4479072"/>
            <a:ext cx="2474378" cy="1995595"/>
          </a:xfrm>
          <a:prstGeom prst="rect">
            <a:avLst/>
          </a:prstGeom>
        </p:spPr>
      </p:pic>
    </p:spTree>
    <p:extLst>
      <p:ext uri="{BB962C8B-B14F-4D97-AF65-F5344CB8AC3E}">
        <p14:creationId xmlns:p14="http://schemas.microsoft.com/office/powerpoint/2010/main" val="29296338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02" y="150342"/>
            <a:ext cx="8610600" cy="459258"/>
          </a:xfrm>
        </p:spPr>
        <p:txBody>
          <a:bodyPr/>
          <a:lstStyle/>
          <a:p>
            <a:r>
              <a:rPr lang="en-US" sz="2800" dirty="0" smtClean="0"/>
              <a:t>Outline</a:t>
            </a:r>
            <a:endParaRPr lang="en-US" sz="2000" dirty="0"/>
          </a:p>
        </p:txBody>
      </p:sp>
      <p:sp>
        <p:nvSpPr>
          <p:cNvPr id="24" name="Slide Number Placeholder 3"/>
          <p:cNvSpPr>
            <a:spLocks noGrp="1"/>
          </p:cNvSpPr>
          <p:nvPr>
            <p:ph type="sldNum" sz="quarter" idx="4"/>
          </p:nvPr>
        </p:nvSpPr>
        <p:spPr>
          <a:xfrm>
            <a:off x="8825068" y="6543674"/>
            <a:ext cx="318932" cy="314326"/>
          </a:xfrm>
        </p:spPr>
        <p:txBody>
          <a:bodyPr/>
          <a:lstStyle/>
          <a:p>
            <a:fld id="{5BD36294-2849-48A8-8531-5354CF3095D2}" type="slidenum">
              <a:rPr lang="en-US" smtClean="0"/>
              <a:pPr/>
              <a:t>2</a:t>
            </a:fld>
            <a:endParaRPr lang="en-US" dirty="0"/>
          </a:p>
        </p:txBody>
      </p:sp>
      <p:sp>
        <p:nvSpPr>
          <p:cNvPr id="26" name="Text Box 2"/>
          <p:cNvSpPr txBox="1">
            <a:spLocks noChangeArrowheads="1"/>
          </p:cNvSpPr>
          <p:nvPr/>
        </p:nvSpPr>
        <p:spPr bwMode="auto">
          <a:xfrm>
            <a:off x="38101" y="1003280"/>
            <a:ext cx="8877299" cy="3046988"/>
          </a:xfrm>
          <a:prstGeom prst="rect">
            <a:avLst/>
          </a:prstGeom>
          <a:noFill/>
          <a:ln w="9525">
            <a:noFill/>
            <a:miter lim="800000"/>
            <a:headEnd/>
            <a:tailEnd/>
          </a:ln>
          <a:effectLst/>
        </p:spPr>
        <p:txBody>
          <a:bodyPr wrap="square">
            <a:spAutoFit/>
          </a:bodyPr>
          <a:lstStyle/>
          <a:p>
            <a:pPr marL="457200" indent="-457200">
              <a:buFont typeface="+mj-lt"/>
              <a:buAutoNum type="arabicPeriod"/>
            </a:pPr>
            <a:r>
              <a:rPr lang="en-US" sz="2400" dirty="0" smtClean="0">
                <a:solidFill>
                  <a:srgbClr val="000000"/>
                </a:solidFill>
                <a:latin typeface="Times New Roman" pitchFamily="18" charset="0"/>
              </a:rPr>
              <a:t>SSRL &amp; Synchrotron Radiation</a:t>
            </a:r>
            <a:endParaRPr lang="en-US" sz="2400" dirty="0" smtClean="0">
              <a:solidFill>
                <a:srgbClr val="000000"/>
              </a:solidFill>
              <a:latin typeface="Times New Roman" pitchFamily="18" charset="0"/>
              <a:cs typeface="Times New Roman" pitchFamily="18" charset="0"/>
            </a:endParaRPr>
          </a:p>
          <a:p>
            <a:pPr marL="914400" lvl="1" indent="-457200" eaLnBrk="0" fontAlgn="base" hangingPunct="0">
              <a:spcBef>
                <a:spcPct val="0"/>
              </a:spcBef>
              <a:spcAft>
                <a:spcPct val="0"/>
              </a:spcAft>
              <a:buFont typeface="Wingdings" pitchFamily="2" charset="2"/>
              <a:buChar char="Ø"/>
            </a:pPr>
            <a:r>
              <a:rPr lang="en-US" sz="2400" dirty="0" smtClean="0">
                <a:solidFill>
                  <a:srgbClr val="000000"/>
                </a:solidFill>
                <a:latin typeface="Times New Roman" pitchFamily="18" charset="0"/>
                <a:cs typeface="Times New Roman" pitchFamily="18" charset="0"/>
              </a:rPr>
              <a:t>What is SSRL?</a:t>
            </a:r>
          </a:p>
          <a:p>
            <a:pPr marL="914400" lvl="1" indent="-457200" eaLnBrk="0" fontAlgn="base" hangingPunct="0">
              <a:spcBef>
                <a:spcPct val="0"/>
              </a:spcBef>
              <a:spcAft>
                <a:spcPct val="0"/>
              </a:spcAft>
              <a:buFont typeface="Wingdings" pitchFamily="2" charset="2"/>
              <a:buChar char="Ø"/>
            </a:pPr>
            <a:r>
              <a:rPr lang="en-US" sz="2400" dirty="0" smtClean="0">
                <a:solidFill>
                  <a:srgbClr val="000000"/>
                </a:solidFill>
                <a:latin typeface="Times New Roman" pitchFamily="18" charset="0"/>
                <a:cs typeface="Times New Roman" pitchFamily="18" charset="0"/>
              </a:rPr>
              <a:t>What is </a:t>
            </a:r>
            <a:r>
              <a:rPr lang="en-US" sz="2400" dirty="0">
                <a:solidFill>
                  <a:srgbClr val="000000"/>
                </a:solidFill>
                <a:latin typeface="Times New Roman" pitchFamily="18" charset="0"/>
              </a:rPr>
              <a:t>Synchrotron </a:t>
            </a:r>
            <a:r>
              <a:rPr lang="en-US" sz="2400" dirty="0" smtClean="0">
                <a:solidFill>
                  <a:srgbClr val="000000"/>
                </a:solidFill>
                <a:latin typeface="Times New Roman" pitchFamily="18" charset="0"/>
              </a:rPr>
              <a:t>Radiation?</a:t>
            </a:r>
          </a:p>
          <a:p>
            <a:pPr marL="457200" indent="-457200" defTabSz="914400" eaLnBrk="0" fontAlgn="base" hangingPunct="0">
              <a:spcBef>
                <a:spcPct val="0"/>
              </a:spcBef>
              <a:spcAft>
                <a:spcPct val="0"/>
              </a:spcAft>
              <a:buFont typeface="+mj-lt"/>
              <a:buAutoNum type="arabicPeriod"/>
            </a:pPr>
            <a:r>
              <a:rPr lang="en-US" sz="2400" dirty="0" smtClean="0">
                <a:solidFill>
                  <a:srgbClr val="000000"/>
                </a:solidFill>
                <a:latin typeface="Times New Roman" pitchFamily="18" charset="0"/>
                <a:cs typeface="Times New Roman" pitchFamily="18" charset="0"/>
              </a:rPr>
              <a:t>Research Focus </a:t>
            </a:r>
          </a:p>
          <a:p>
            <a:pPr marL="914400" lvl="1" indent="-457200" eaLnBrk="0" fontAlgn="base" hangingPunct="0">
              <a:spcBef>
                <a:spcPct val="0"/>
              </a:spcBef>
              <a:spcAft>
                <a:spcPct val="0"/>
              </a:spcAft>
              <a:buFont typeface="Wingdings" pitchFamily="2" charset="2"/>
              <a:buChar char="Ø"/>
            </a:pPr>
            <a:r>
              <a:rPr lang="en-US" sz="2400" dirty="0" smtClean="0">
                <a:solidFill>
                  <a:srgbClr val="000000"/>
                </a:solidFill>
                <a:latin typeface="Times New Roman" pitchFamily="18" charset="0"/>
              </a:rPr>
              <a:t>How do we use X-rays?</a:t>
            </a:r>
          </a:p>
          <a:p>
            <a:pPr marL="914400" lvl="1" indent="-457200" eaLnBrk="0" fontAlgn="base" hangingPunct="0">
              <a:spcBef>
                <a:spcPct val="0"/>
              </a:spcBef>
              <a:spcAft>
                <a:spcPct val="0"/>
              </a:spcAft>
              <a:buFont typeface="Wingdings" pitchFamily="2" charset="2"/>
              <a:buChar char="Ø"/>
            </a:pPr>
            <a:r>
              <a:rPr lang="en-US" sz="2400" dirty="0" smtClean="0">
                <a:solidFill>
                  <a:srgbClr val="000000"/>
                </a:solidFill>
                <a:latin typeface="Times New Roman" pitchFamily="18" charset="0"/>
              </a:rPr>
              <a:t>Quantum materials (strongly correlated electron systems) </a:t>
            </a:r>
            <a:endParaRPr lang="en-US" sz="2400" dirty="0">
              <a:solidFill>
                <a:srgbClr val="000000"/>
              </a:solidFill>
              <a:latin typeface="Times New Roman" pitchFamily="18" charset="0"/>
              <a:cs typeface="Times New Roman" pitchFamily="18" charset="0"/>
            </a:endParaRPr>
          </a:p>
          <a:p>
            <a:pPr marL="914400" lvl="1" indent="-457200" eaLnBrk="0" fontAlgn="base" hangingPunct="0">
              <a:spcBef>
                <a:spcPct val="0"/>
              </a:spcBef>
              <a:spcAft>
                <a:spcPct val="0"/>
              </a:spcAft>
              <a:buFont typeface="Wingdings" pitchFamily="2" charset="2"/>
              <a:buChar char="Ø"/>
            </a:pPr>
            <a:r>
              <a:rPr lang="en-US" sz="2400" dirty="0">
                <a:solidFill>
                  <a:srgbClr val="000000"/>
                </a:solidFill>
                <a:latin typeface="Times New Roman" pitchFamily="18" charset="0"/>
                <a:cs typeface="Times New Roman" pitchFamily="18" charset="0"/>
              </a:rPr>
              <a:t>Energy materials </a:t>
            </a:r>
            <a:r>
              <a:rPr lang="en-US" sz="2400" dirty="0" smtClean="0">
                <a:solidFill>
                  <a:srgbClr val="000000"/>
                </a:solidFill>
                <a:latin typeface="Times New Roman" pitchFamily="18" charset="0"/>
                <a:cs typeface="Times New Roman" pitchFamily="18" charset="0"/>
              </a:rPr>
              <a:t>research</a:t>
            </a:r>
          </a:p>
          <a:p>
            <a:pPr marL="457200" indent="-457200" eaLnBrk="0" fontAlgn="base" hangingPunct="0">
              <a:spcBef>
                <a:spcPct val="0"/>
              </a:spcBef>
              <a:spcAft>
                <a:spcPct val="0"/>
              </a:spcAft>
              <a:buFont typeface="+mj-lt"/>
              <a:buAutoNum type="arabicPeriod"/>
            </a:pPr>
            <a:r>
              <a:rPr lang="en-US" sz="2400" dirty="0" smtClean="0">
                <a:solidFill>
                  <a:srgbClr val="000000"/>
                </a:solidFill>
                <a:latin typeface="Times New Roman" pitchFamily="18" charset="0"/>
                <a:cs typeface="Times New Roman" pitchFamily="18" charset="0"/>
              </a:rPr>
              <a:t>Opportunities for grad students </a:t>
            </a:r>
            <a:endParaRPr lang="en-US" sz="2400" dirty="0">
              <a:solidFill>
                <a:srgbClr val="000000"/>
              </a:solidFill>
              <a:latin typeface="Times New Roman" pitchFamily="18" charset="0"/>
              <a:cs typeface="Times New Roman"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4588622"/>
            <a:ext cx="3599602" cy="200955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8512" y="4588622"/>
            <a:ext cx="1786270" cy="2128705"/>
          </a:xfrm>
          <a:prstGeom prst="rect">
            <a:avLst/>
          </a:prstGeom>
        </p:spPr>
      </p:pic>
      <p:pic>
        <p:nvPicPr>
          <p:cNvPr id="7" name="Picture 2" descr="C:\SLAC\Proposals and Talks\Photon Science Seminar 2015-04-15\MAPbI3_structure_cubic_simple.png"/>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1727" b="98273" l="641" r="100000"/>
                    </a14:imgEffect>
                  </a14:imgLayer>
                </a14:imgProps>
              </a:ext>
              <a:ext uri="{28A0092B-C50C-407E-A947-70E740481C1C}">
                <a14:useLocalDpi xmlns:a14="http://schemas.microsoft.com/office/drawing/2010/main"/>
              </a:ext>
            </a:extLst>
          </a:blip>
          <a:srcRect/>
          <a:stretch/>
        </p:blipFill>
        <p:spPr bwMode="auto">
          <a:xfrm>
            <a:off x="4494895" y="5019674"/>
            <a:ext cx="1595951"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1822" y="129091"/>
            <a:ext cx="6720503" cy="753033"/>
          </a:xfrm>
        </p:spPr>
        <p:txBody>
          <a:bodyPr/>
          <a:lstStyle/>
          <a:p>
            <a:r>
              <a:rPr lang="en-US" dirty="0" smtClean="0"/>
              <a:t>Influence of Amorphous Structure on Crystallization of Different Polymorphs</a:t>
            </a:r>
            <a:endParaRPr lang="en-US" dirty="0"/>
          </a:p>
        </p:txBody>
      </p:sp>
      <p:sp>
        <p:nvSpPr>
          <p:cNvPr id="41" name="TextBox 40"/>
          <p:cNvSpPr txBox="1"/>
          <p:nvPr/>
        </p:nvSpPr>
        <p:spPr>
          <a:xfrm>
            <a:off x="715745" y="993636"/>
            <a:ext cx="941283" cy="369332"/>
          </a:xfrm>
          <a:prstGeom prst="rect">
            <a:avLst/>
          </a:prstGeom>
          <a:noFill/>
        </p:spPr>
        <p:txBody>
          <a:bodyPr wrap="none" rtlCol="0">
            <a:spAutoFit/>
          </a:bodyPr>
          <a:lstStyle/>
          <a:p>
            <a:r>
              <a:rPr lang="en-US" dirty="0" smtClean="0">
                <a:solidFill>
                  <a:prstClr val="black"/>
                </a:solidFill>
                <a:latin typeface="Calibri"/>
              </a:rPr>
              <a:t>Outline</a:t>
            </a:r>
            <a:r>
              <a:rPr lang="en-US" dirty="0">
                <a:solidFill>
                  <a:prstClr val="black"/>
                </a:solidFill>
                <a:latin typeface="Calibri"/>
              </a:rPr>
              <a:t>:</a:t>
            </a:r>
          </a:p>
        </p:txBody>
      </p:sp>
      <p:sp>
        <p:nvSpPr>
          <p:cNvPr id="42" name="Oval 41"/>
          <p:cNvSpPr/>
          <p:nvPr/>
        </p:nvSpPr>
        <p:spPr>
          <a:xfrm>
            <a:off x="222234" y="2056894"/>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43" name="Oval 42"/>
          <p:cNvSpPr/>
          <p:nvPr/>
        </p:nvSpPr>
        <p:spPr>
          <a:xfrm>
            <a:off x="527034" y="1867323"/>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44" name="Oval 43"/>
          <p:cNvSpPr/>
          <p:nvPr/>
        </p:nvSpPr>
        <p:spPr>
          <a:xfrm>
            <a:off x="489863" y="2133765"/>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45" name="Oval 44"/>
          <p:cNvSpPr/>
          <p:nvPr/>
        </p:nvSpPr>
        <p:spPr>
          <a:xfrm>
            <a:off x="768644" y="2056894"/>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46" name="Oval 45"/>
          <p:cNvSpPr/>
          <p:nvPr/>
        </p:nvSpPr>
        <p:spPr>
          <a:xfrm>
            <a:off x="958214" y="1867323"/>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47" name="Oval 46"/>
          <p:cNvSpPr/>
          <p:nvPr/>
        </p:nvSpPr>
        <p:spPr>
          <a:xfrm>
            <a:off x="1051141" y="2146104"/>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48" name="Oval 47"/>
          <p:cNvSpPr/>
          <p:nvPr/>
        </p:nvSpPr>
        <p:spPr>
          <a:xfrm>
            <a:off x="1229561" y="1967684"/>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49" name="Oval 48"/>
          <p:cNvSpPr/>
          <p:nvPr/>
        </p:nvSpPr>
        <p:spPr>
          <a:xfrm>
            <a:off x="958216" y="2385339"/>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50" name="Oval 49"/>
          <p:cNvSpPr/>
          <p:nvPr/>
        </p:nvSpPr>
        <p:spPr>
          <a:xfrm>
            <a:off x="1263016" y="2195768"/>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51" name="Oval 50"/>
          <p:cNvSpPr/>
          <p:nvPr/>
        </p:nvSpPr>
        <p:spPr>
          <a:xfrm>
            <a:off x="1225845" y="2462210"/>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52" name="Oval 51"/>
          <p:cNvSpPr/>
          <p:nvPr/>
        </p:nvSpPr>
        <p:spPr>
          <a:xfrm>
            <a:off x="1504626" y="2385339"/>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53" name="Oval 52"/>
          <p:cNvSpPr/>
          <p:nvPr/>
        </p:nvSpPr>
        <p:spPr>
          <a:xfrm>
            <a:off x="1694196" y="2195768"/>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54" name="Oval 53"/>
          <p:cNvSpPr/>
          <p:nvPr/>
        </p:nvSpPr>
        <p:spPr>
          <a:xfrm>
            <a:off x="1787123" y="2474549"/>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55" name="Oval 54"/>
          <p:cNvSpPr/>
          <p:nvPr/>
        </p:nvSpPr>
        <p:spPr>
          <a:xfrm>
            <a:off x="1965543" y="2296129"/>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56" name="Oval 55"/>
          <p:cNvSpPr/>
          <p:nvPr/>
        </p:nvSpPr>
        <p:spPr>
          <a:xfrm>
            <a:off x="1478608" y="2053177"/>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57" name="Oval 56"/>
          <p:cNvSpPr/>
          <p:nvPr/>
        </p:nvSpPr>
        <p:spPr>
          <a:xfrm>
            <a:off x="1441436" y="1785547"/>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58" name="Oval 57"/>
          <p:cNvSpPr/>
          <p:nvPr/>
        </p:nvSpPr>
        <p:spPr>
          <a:xfrm>
            <a:off x="1664460" y="1951628"/>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59" name="Oval 58"/>
          <p:cNvSpPr/>
          <p:nvPr/>
        </p:nvSpPr>
        <p:spPr>
          <a:xfrm>
            <a:off x="1924658" y="2056894"/>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60" name="Oval 59"/>
          <p:cNvSpPr/>
          <p:nvPr/>
        </p:nvSpPr>
        <p:spPr>
          <a:xfrm>
            <a:off x="768644" y="2288695"/>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61" name="Oval 60"/>
          <p:cNvSpPr/>
          <p:nvPr/>
        </p:nvSpPr>
        <p:spPr>
          <a:xfrm>
            <a:off x="348614" y="2283790"/>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62" name="Oval 61"/>
          <p:cNvSpPr/>
          <p:nvPr/>
        </p:nvSpPr>
        <p:spPr>
          <a:xfrm>
            <a:off x="553056" y="2358131"/>
            <a:ext cx="178420" cy="17842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kern="0" dirty="0">
              <a:solidFill>
                <a:prstClr val="white"/>
              </a:solidFill>
              <a:latin typeface="Calibri"/>
            </a:endParaRPr>
          </a:p>
        </p:txBody>
      </p:sp>
      <p:sp>
        <p:nvSpPr>
          <p:cNvPr id="63" name="TextBox 62"/>
          <p:cNvSpPr txBox="1"/>
          <p:nvPr/>
        </p:nvSpPr>
        <p:spPr>
          <a:xfrm>
            <a:off x="545620" y="1467387"/>
            <a:ext cx="1314784" cy="400110"/>
          </a:xfrm>
          <a:prstGeom prst="rect">
            <a:avLst/>
          </a:prstGeom>
          <a:noFill/>
        </p:spPr>
        <p:txBody>
          <a:bodyPr wrap="none" rtlCol="0">
            <a:spAutoFit/>
          </a:bodyPr>
          <a:lstStyle/>
          <a:p>
            <a:r>
              <a:rPr lang="en-US" sz="2000" dirty="0">
                <a:solidFill>
                  <a:prstClr val="black"/>
                </a:solidFill>
                <a:latin typeface="Calibri"/>
              </a:rPr>
              <a:t>Deposition</a:t>
            </a:r>
          </a:p>
        </p:txBody>
      </p:sp>
      <p:sp>
        <p:nvSpPr>
          <p:cNvPr id="64" name="Down Arrow 63"/>
          <p:cNvSpPr/>
          <p:nvPr/>
        </p:nvSpPr>
        <p:spPr>
          <a:xfrm>
            <a:off x="1000129" y="2943418"/>
            <a:ext cx="304802" cy="858644"/>
          </a:xfrm>
          <a:prstGeom prst="downArrow">
            <a:avLst/>
          </a:prstGeom>
          <a:solidFill>
            <a:srgbClr val="92D050"/>
          </a:solidFill>
          <a:ln w="25400" cap="flat" cmpd="sng" algn="ctr">
            <a:solidFill>
              <a:sysClr val="windowText" lastClr="000000"/>
            </a:solidFill>
            <a:prstDash val="solid"/>
          </a:ln>
          <a:effectLst/>
        </p:spPr>
        <p:txBody>
          <a:bodyPr rtlCol="0" anchor="ctr"/>
          <a:lstStyle/>
          <a:p>
            <a:pPr algn="ctr">
              <a:defRPr/>
            </a:pPr>
            <a:endParaRPr lang="en-US" kern="0" dirty="0">
              <a:solidFill>
                <a:prstClr val="white"/>
              </a:solidFill>
              <a:latin typeface="Calibri"/>
            </a:endParaRPr>
          </a:p>
        </p:txBody>
      </p:sp>
      <p:grpSp>
        <p:nvGrpSpPr>
          <p:cNvPr id="65" name="Group 64"/>
          <p:cNvGrpSpPr/>
          <p:nvPr/>
        </p:nvGrpSpPr>
        <p:grpSpPr>
          <a:xfrm>
            <a:off x="231527" y="5878046"/>
            <a:ext cx="1984919" cy="371707"/>
            <a:chOff x="2696737" y="5962186"/>
            <a:chExt cx="1984919" cy="371707"/>
          </a:xfrm>
        </p:grpSpPr>
        <p:sp>
          <p:nvSpPr>
            <p:cNvPr id="66" name="Rectangle 65"/>
            <p:cNvSpPr/>
            <p:nvPr/>
          </p:nvSpPr>
          <p:spPr>
            <a:xfrm>
              <a:off x="2700451" y="6077415"/>
              <a:ext cx="1981205" cy="256478"/>
            </a:xfrm>
            <a:prstGeom prst="rect">
              <a:avLst/>
            </a:prstGeom>
            <a:solidFill>
              <a:sysClr val="window" lastClr="FFFFFF">
                <a:lumMod val="50000"/>
              </a:sysClr>
            </a:solidFill>
            <a:ln w="25400" cap="flat" cmpd="sng" algn="ctr">
              <a:solidFill>
                <a:sysClr val="windowText" lastClr="000000"/>
              </a:solidFill>
              <a:prstDash val="solid"/>
            </a:ln>
            <a:effectLst/>
          </p:spPr>
          <p:txBody>
            <a:bodyPr rtlCol="0" anchor="ctr"/>
            <a:lstStyle/>
            <a:p>
              <a:pPr algn="ctr">
                <a:defRPr/>
              </a:pPr>
              <a:endParaRPr lang="en-US" kern="0" dirty="0">
                <a:solidFill>
                  <a:prstClr val="white"/>
                </a:solidFill>
                <a:latin typeface="Calibri"/>
              </a:endParaRPr>
            </a:p>
          </p:txBody>
        </p:sp>
        <p:sp>
          <p:nvSpPr>
            <p:cNvPr id="67" name="Rectangle 66"/>
            <p:cNvSpPr/>
            <p:nvPr/>
          </p:nvSpPr>
          <p:spPr>
            <a:xfrm>
              <a:off x="2696737" y="5962186"/>
              <a:ext cx="1981205" cy="100361"/>
            </a:xfrm>
            <a:prstGeom prst="rect">
              <a:avLst/>
            </a:prstGeom>
            <a:solidFill>
              <a:srgbClr val="1F497D">
                <a:lumMod val="75000"/>
              </a:srgbClr>
            </a:solidFill>
            <a:ln w="25400" cap="flat" cmpd="sng" algn="ctr">
              <a:solidFill>
                <a:sysClr val="windowText" lastClr="000000"/>
              </a:solidFill>
              <a:prstDash val="solid"/>
            </a:ln>
            <a:effectLst/>
          </p:spPr>
          <p:txBody>
            <a:bodyPr rtlCol="0" anchor="ctr"/>
            <a:lstStyle/>
            <a:p>
              <a:pPr algn="ctr">
                <a:defRPr/>
              </a:pPr>
              <a:endParaRPr lang="en-US" kern="0" dirty="0">
                <a:solidFill>
                  <a:prstClr val="white"/>
                </a:solidFill>
                <a:latin typeface="Calibri"/>
              </a:endParaRPr>
            </a:p>
          </p:txBody>
        </p:sp>
      </p:grpSp>
      <p:sp>
        <p:nvSpPr>
          <p:cNvPr id="68" name="Down Arrow 67"/>
          <p:cNvSpPr/>
          <p:nvPr/>
        </p:nvSpPr>
        <p:spPr>
          <a:xfrm>
            <a:off x="1047423" y="4880011"/>
            <a:ext cx="304802" cy="858644"/>
          </a:xfrm>
          <a:prstGeom prst="downArrow">
            <a:avLst/>
          </a:prstGeom>
          <a:solidFill>
            <a:srgbClr val="92D050"/>
          </a:solidFill>
          <a:ln w="25400" cap="flat" cmpd="sng" algn="ctr">
            <a:solidFill>
              <a:sysClr val="windowText" lastClr="000000"/>
            </a:solidFill>
            <a:prstDash val="solid"/>
          </a:ln>
          <a:effectLst/>
        </p:spPr>
        <p:txBody>
          <a:bodyPr rtlCol="0" anchor="ctr"/>
          <a:lstStyle/>
          <a:p>
            <a:pPr algn="ctr">
              <a:defRPr/>
            </a:pPr>
            <a:endParaRPr lang="en-US" kern="0" dirty="0">
              <a:solidFill>
                <a:prstClr val="white"/>
              </a:solidFill>
              <a:latin typeface="Calibri"/>
            </a:endParaRPr>
          </a:p>
        </p:txBody>
      </p:sp>
      <p:sp>
        <p:nvSpPr>
          <p:cNvPr id="69" name="Isosceles Triangle 68"/>
          <p:cNvSpPr/>
          <p:nvPr/>
        </p:nvSpPr>
        <p:spPr>
          <a:xfrm>
            <a:off x="1816865" y="4744338"/>
            <a:ext cx="308515" cy="236035"/>
          </a:xfrm>
          <a:prstGeom prst="triangle">
            <a:avLst/>
          </a:prstGeom>
          <a:solidFill>
            <a:sysClr val="window" lastClr="FFFFFF"/>
          </a:solidFill>
          <a:ln w="25400" cap="flat" cmpd="sng" algn="ctr">
            <a:solidFill>
              <a:sysClr val="windowText" lastClr="000000"/>
            </a:solidFill>
            <a:prstDash val="solid"/>
          </a:ln>
          <a:effectLst/>
        </p:spPr>
        <p:txBody>
          <a:bodyPr rtlCol="0" anchor="ctr"/>
          <a:lstStyle/>
          <a:p>
            <a:pPr algn="ctr">
              <a:defRPr/>
            </a:pPr>
            <a:endParaRPr lang="en-US" kern="0" dirty="0">
              <a:solidFill>
                <a:sysClr val="windowText" lastClr="000000"/>
              </a:solidFill>
              <a:latin typeface="Calibri"/>
            </a:endParaRPr>
          </a:p>
        </p:txBody>
      </p:sp>
      <p:sp>
        <p:nvSpPr>
          <p:cNvPr id="70" name="TextBox 69"/>
          <p:cNvSpPr txBox="1"/>
          <p:nvPr/>
        </p:nvSpPr>
        <p:spPr>
          <a:xfrm>
            <a:off x="1304931" y="4980373"/>
            <a:ext cx="1640898" cy="400110"/>
          </a:xfrm>
          <a:prstGeom prst="rect">
            <a:avLst/>
          </a:prstGeom>
          <a:noFill/>
        </p:spPr>
        <p:txBody>
          <a:bodyPr wrap="none" rtlCol="0">
            <a:spAutoFit/>
          </a:bodyPr>
          <a:lstStyle/>
          <a:p>
            <a:r>
              <a:rPr lang="en-US" sz="2000" dirty="0">
                <a:solidFill>
                  <a:prstClr val="black"/>
                </a:solidFill>
                <a:latin typeface="Calibri"/>
              </a:rPr>
              <a:t>Crystallization</a:t>
            </a:r>
          </a:p>
        </p:txBody>
      </p:sp>
      <p:grpSp>
        <p:nvGrpSpPr>
          <p:cNvPr id="71" name="Group 70"/>
          <p:cNvGrpSpPr/>
          <p:nvPr/>
        </p:nvGrpSpPr>
        <p:grpSpPr>
          <a:xfrm>
            <a:off x="133024" y="4067831"/>
            <a:ext cx="1988642" cy="349405"/>
            <a:chOff x="2689300" y="5973337"/>
            <a:chExt cx="1988642" cy="349405"/>
          </a:xfrm>
        </p:grpSpPr>
        <p:sp>
          <p:nvSpPr>
            <p:cNvPr id="72" name="Rectangle 71"/>
            <p:cNvSpPr/>
            <p:nvPr/>
          </p:nvSpPr>
          <p:spPr>
            <a:xfrm>
              <a:off x="2689300" y="6066264"/>
              <a:ext cx="1981205" cy="256478"/>
            </a:xfrm>
            <a:prstGeom prst="rect">
              <a:avLst/>
            </a:prstGeom>
            <a:solidFill>
              <a:sysClr val="window" lastClr="FFFFFF">
                <a:lumMod val="50000"/>
              </a:sysClr>
            </a:solidFill>
            <a:ln w="25400" cap="flat" cmpd="sng" algn="ctr">
              <a:solidFill>
                <a:sysClr val="windowText" lastClr="000000"/>
              </a:solidFill>
              <a:prstDash val="solid"/>
            </a:ln>
            <a:effectLst/>
          </p:spPr>
          <p:txBody>
            <a:bodyPr rtlCol="0" anchor="ctr"/>
            <a:lstStyle/>
            <a:p>
              <a:pPr algn="ctr">
                <a:defRPr/>
              </a:pPr>
              <a:endParaRPr lang="en-US" kern="0" dirty="0">
                <a:solidFill>
                  <a:prstClr val="white"/>
                </a:solidFill>
                <a:latin typeface="Calibri"/>
              </a:endParaRPr>
            </a:p>
          </p:txBody>
        </p:sp>
        <p:sp>
          <p:nvSpPr>
            <p:cNvPr id="73" name="Rectangle 72"/>
            <p:cNvSpPr/>
            <p:nvPr/>
          </p:nvSpPr>
          <p:spPr>
            <a:xfrm>
              <a:off x="2696737" y="5973337"/>
              <a:ext cx="1981205" cy="100361"/>
            </a:xfrm>
            <a:prstGeom prst="rect">
              <a:avLst/>
            </a:prstGeom>
            <a:gradFill flip="none" rotWithShape="1">
              <a:gsLst>
                <a:gs pos="0">
                  <a:srgbClr val="1F497D">
                    <a:lumMod val="60000"/>
                    <a:lumOff val="40000"/>
                    <a:tint val="66000"/>
                    <a:satMod val="160000"/>
                  </a:srgbClr>
                </a:gs>
                <a:gs pos="50000">
                  <a:srgbClr val="1F497D">
                    <a:lumMod val="60000"/>
                    <a:lumOff val="40000"/>
                    <a:tint val="44500"/>
                    <a:satMod val="160000"/>
                  </a:srgbClr>
                </a:gs>
                <a:gs pos="100000">
                  <a:sysClr val="window" lastClr="FFFFFF"/>
                </a:gs>
              </a:gsLst>
              <a:path path="circle">
                <a:fillToRect l="50000" t="50000" r="50000" b="50000"/>
              </a:path>
              <a:tileRect/>
            </a:gradFill>
            <a:ln w="25400" cap="flat" cmpd="sng" algn="ctr">
              <a:solidFill>
                <a:sysClr val="windowText" lastClr="000000"/>
              </a:solidFill>
              <a:prstDash val="solid"/>
            </a:ln>
            <a:effectLst/>
          </p:spPr>
          <p:txBody>
            <a:bodyPr rtlCol="0" anchor="ctr"/>
            <a:lstStyle/>
            <a:p>
              <a:pPr algn="ctr">
                <a:defRPr/>
              </a:pPr>
              <a:endParaRPr lang="en-US" kern="0" dirty="0">
                <a:solidFill>
                  <a:prstClr val="white"/>
                </a:solidFill>
                <a:latin typeface="Calibri"/>
              </a:endParaRPr>
            </a:p>
          </p:txBody>
        </p:sp>
      </p:grpSp>
      <p:sp>
        <p:nvSpPr>
          <p:cNvPr id="74" name="TextBox 73"/>
          <p:cNvSpPr txBox="1"/>
          <p:nvPr/>
        </p:nvSpPr>
        <p:spPr>
          <a:xfrm>
            <a:off x="1392283" y="3401952"/>
            <a:ext cx="1963999" cy="400110"/>
          </a:xfrm>
          <a:prstGeom prst="rect">
            <a:avLst/>
          </a:prstGeom>
          <a:noFill/>
        </p:spPr>
        <p:txBody>
          <a:bodyPr wrap="none" rtlCol="0">
            <a:spAutoFit/>
          </a:bodyPr>
          <a:lstStyle/>
          <a:p>
            <a:r>
              <a:rPr lang="en-US" sz="2000" dirty="0">
                <a:solidFill>
                  <a:prstClr val="black"/>
                </a:solidFill>
                <a:latin typeface="Calibri"/>
              </a:rPr>
              <a:t>Amorphous films</a:t>
            </a:r>
          </a:p>
        </p:txBody>
      </p:sp>
      <p:sp>
        <p:nvSpPr>
          <p:cNvPr id="37" name="Right Arrow 36"/>
          <p:cNvSpPr/>
          <p:nvPr/>
        </p:nvSpPr>
        <p:spPr>
          <a:xfrm>
            <a:off x="2201810" y="1740942"/>
            <a:ext cx="2128577" cy="267630"/>
          </a:xfrm>
          <a:prstGeom prst="rightArrow">
            <a:avLst/>
          </a:prstGeom>
          <a:solidFill>
            <a:srgbClr val="00B050"/>
          </a:solidFill>
          <a:ln w="25400" cap="flat" cmpd="sng" algn="ctr">
            <a:solidFill>
              <a:sysClr val="windowText" lastClr="000000"/>
            </a:solidFill>
            <a:prstDash val="solid"/>
          </a:ln>
          <a:effectLst/>
        </p:spPr>
        <p:txBody>
          <a:bodyPr rtlCol="0" anchor="ctr"/>
          <a:lstStyle/>
          <a:p>
            <a:pPr algn="ctr">
              <a:defRPr/>
            </a:pPr>
            <a:endParaRPr lang="en-US" kern="0" dirty="0" smtClean="0">
              <a:solidFill>
                <a:prstClr val="white"/>
              </a:solidFill>
              <a:latin typeface="Calibri"/>
            </a:endParaRPr>
          </a:p>
        </p:txBody>
      </p:sp>
      <p:sp>
        <p:nvSpPr>
          <p:cNvPr id="38" name="TextBox 37"/>
          <p:cNvSpPr txBox="1"/>
          <p:nvPr/>
        </p:nvSpPr>
        <p:spPr>
          <a:xfrm>
            <a:off x="4386248" y="1097337"/>
            <a:ext cx="4343400" cy="1015663"/>
          </a:xfrm>
          <a:prstGeom prst="rect">
            <a:avLst/>
          </a:prstGeom>
          <a:noFill/>
          <a:ln>
            <a:solidFill>
              <a:schemeClr val="bg2"/>
            </a:solidFill>
          </a:ln>
        </p:spPr>
        <p:txBody>
          <a:bodyPr wrap="square" rtlCol="0">
            <a:spAutoFit/>
          </a:bodyPr>
          <a:lstStyle/>
          <a:p>
            <a:r>
              <a:rPr lang="en-US" sz="2000" dirty="0" smtClean="0">
                <a:solidFill>
                  <a:prstClr val="black"/>
                </a:solidFill>
                <a:latin typeface="Calibri"/>
              </a:rPr>
              <a:t>Pulsed Laser Deposition (PLD)</a:t>
            </a:r>
          </a:p>
          <a:p>
            <a:endParaRPr lang="en-US" sz="2000" dirty="0">
              <a:solidFill>
                <a:prstClr val="black"/>
              </a:solidFill>
              <a:latin typeface="Calibri"/>
            </a:endParaRPr>
          </a:p>
          <a:p>
            <a:r>
              <a:rPr lang="en-US" sz="2000" dirty="0" smtClean="0">
                <a:solidFill>
                  <a:prstClr val="black"/>
                </a:solidFill>
                <a:latin typeface="Calibri"/>
              </a:rPr>
              <a:t>Electrochemical Deposition</a:t>
            </a:r>
          </a:p>
        </p:txBody>
      </p:sp>
      <p:pic>
        <p:nvPicPr>
          <p:cNvPr id="39" name="Picture 4" descr="http://www.solardecathlon.gov/download/logo_nrel_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96743" y="1483046"/>
            <a:ext cx="887064" cy="253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p.patheos.com/blogs/markdroberts/files/2011/04/Harvard-seal-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3158" y="1178302"/>
            <a:ext cx="928631" cy="872742"/>
          </a:xfrm>
          <a:prstGeom prst="rect">
            <a:avLst/>
          </a:prstGeom>
          <a:noFill/>
          <a:extLst>
            <a:ext uri="{909E8E84-426E-40dd-AFC4-6F175D3DCCD1}">
              <a14:hiddenFill xmlns:a14="http://schemas.microsoft.com/office/drawing/2010/main">
                <a:solidFill>
                  <a:srgbClr val="FFFFFF"/>
                </a:solidFill>
              </a14:hiddenFill>
            </a:ext>
          </a:extLst>
        </p:spPr>
      </p:pic>
      <p:sp>
        <p:nvSpPr>
          <p:cNvPr id="76" name="Right Arrow 75"/>
          <p:cNvSpPr/>
          <p:nvPr/>
        </p:nvSpPr>
        <p:spPr>
          <a:xfrm>
            <a:off x="1567818" y="3755202"/>
            <a:ext cx="2128577" cy="267630"/>
          </a:xfrm>
          <a:prstGeom prst="rightArrow">
            <a:avLst/>
          </a:prstGeom>
          <a:solidFill>
            <a:srgbClr val="00B050"/>
          </a:solidFill>
          <a:ln w="25400" cap="flat" cmpd="sng" algn="ctr">
            <a:solidFill>
              <a:sysClr val="windowText" lastClr="000000"/>
            </a:solidFill>
            <a:prstDash val="solid"/>
          </a:ln>
          <a:effectLst/>
        </p:spPr>
        <p:txBody>
          <a:bodyPr rtlCol="0" anchor="ctr"/>
          <a:lstStyle/>
          <a:p>
            <a:pPr algn="ctr">
              <a:defRPr/>
            </a:pPr>
            <a:endParaRPr lang="en-US" kern="0" dirty="0" smtClean="0">
              <a:solidFill>
                <a:prstClr val="white"/>
              </a:solidFill>
              <a:latin typeface="Calibri"/>
            </a:endParaRPr>
          </a:p>
        </p:txBody>
      </p:sp>
      <p:sp>
        <p:nvSpPr>
          <p:cNvPr id="77" name="TextBox 76"/>
          <p:cNvSpPr txBox="1"/>
          <p:nvPr/>
        </p:nvSpPr>
        <p:spPr>
          <a:xfrm>
            <a:off x="3805499" y="2454549"/>
            <a:ext cx="5093173" cy="1631216"/>
          </a:xfrm>
          <a:prstGeom prst="rect">
            <a:avLst/>
          </a:prstGeom>
          <a:noFill/>
          <a:ln>
            <a:solidFill>
              <a:schemeClr val="bg2"/>
            </a:solidFill>
          </a:ln>
        </p:spPr>
        <p:txBody>
          <a:bodyPr wrap="square" rtlCol="0">
            <a:spAutoFit/>
          </a:bodyPr>
          <a:lstStyle/>
          <a:p>
            <a:r>
              <a:rPr lang="en-US" sz="2000" dirty="0" smtClean="0">
                <a:solidFill>
                  <a:prstClr val="black"/>
                </a:solidFill>
                <a:latin typeface="Calibri"/>
              </a:rPr>
              <a:t>Characterization of the amorphous structure:</a:t>
            </a:r>
          </a:p>
          <a:p>
            <a:r>
              <a:rPr lang="en-US" sz="2000" dirty="0" smtClean="0">
                <a:solidFill>
                  <a:prstClr val="black"/>
                </a:solidFill>
                <a:latin typeface="Calibri"/>
              </a:rPr>
              <a:t>- Grazing Incidence Pair Distribution 	Function (GIPDF)</a:t>
            </a:r>
          </a:p>
          <a:p>
            <a:r>
              <a:rPr lang="en-US" sz="2000" dirty="0" smtClean="0">
                <a:solidFill>
                  <a:prstClr val="black"/>
                </a:solidFill>
                <a:latin typeface="Calibri"/>
              </a:rPr>
              <a:t>  - X-ray Absorption Spectroscopy (XAS)</a:t>
            </a:r>
            <a:endParaRPr lang="en-US" sz="2000" dirty="0">
              <a:solidFill>
                <a:prstClr val="black"/>
              </a:solidFill>
              <a:latin typeface="Calibri"/>
            </a:endParaRPr>
          </a:p>
          <a:p>
            <a:r>
              <a:rPr lang="en-US" sz="2000" dirty="0" smtClean="0">
                <a:solidFill>
                  <a:prstClr val="black"/>
                </a:solidFill>
                <a:latin typeface="Calibri"/>
              </a:rPr>
              <a:t>Modelling of GIPDF data</a:t>
            </a:r>
            <a:r>
              <a:rPr lang="en-US" sz="2000" dirty="0">
                <a:solidFill>
                  <a:prstClr val="black"/>
                </a:solidFill>
                <a:latin typeface="Calibri"/>
              </a:rPr>
              <a:t> </a:t>
            </a:r>
            <a:r>
              <a:rPr lang="en-US" sz="2000" dirty="0" smtClean="0">
                <a:solidFill>
                  <a:prstClr val="black"/>
                </a:solidFill>
                <a:latin typeface="Calibri"/>
              </a:rPr>
              <a:t>(LBNL)</a:t>
            </a:r>
          </a:p>
        </p:txBody>
      </p:sp>
      <p:pic>
        <p:nvPicPr>
          <p:cNvPr id="79" name="Picture 5" descr="http://cleermodel.lbl.gov/static/img/lb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82515" y="2815326"/>
            <a:ext cx="825190" cy="704162"/>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3696395" y="4373046"/>
            <a:ext cx="5434597" cy="1631216"/>
          </a:xfrm>
          <a:prstGeom prst="rect">
            <a:avLst/>
          </a:prstGeom>
          <a:noFill/>
          <a:ln>
            <a:solidFill>
              <a:schemeClr val="bg2"/>
            </a:solidFill>
          </a:ln>
        </p:spPr>
        <p:txBody>
          <a:bodyPr wrap="square" rtlCol="0">
            <a:spAutoFit/>
          </a:bodyPr>
          <a:lstStyle/>
          <a:p>
            <a:r>
              <a:rPr lang="en-US" sz="2000" dirty="0" smtClean="0">
                <a:solidFill>
                  <a:prstClr val="black"/>
                </a:solidFill>
                <a:latin typeface="Calibri"/>
              </a:rPr>
              <a:t>Structure of crystallized thin films (Identification of polymorphs):</a:t>
            </a:r>
          </a:p>
          <a:p>
            <a:r>
              <a:rPr lang="en-US" sz="2000" dirty="0" smtClean="0">
                <a:solidFill>
                  <a:prstClr val="black"/>
                </a:solidFill>
                <a:latin typeface="Calibri"/>
              </a:rPr>
              <a:t> - GIXRD, Powder XRD on scraped films, </a:t>
            </a:r>
            <a:r>
              <a:rPr lang="en-US" sz="2000" i="1" dirty="0" smtClean="0">
                <a:solidFill>
                  <a:prstClr val="black"/>
                </a:solidFill>
                <a:latin typeface="Calibri"/>
              </a:rPr>
              <a:t>in-situ</a:t>
            </a:r>
            <a:r>
              <a:rPr lang="en-US" sz="2000" dirty="0" smtClean="0">
                <a:solidFill>
                  <a:prstClr val="black"/>
                </a:solidFill>
                <a:latin typeface="Calibri"/>
              </a:rPr>
              <a:t> XRD</a:t>
            </a:r>
          </a:p>
          <a:p>
            <a:endParaRPr lang="en-US" sz="2000" dirty="0">
              <a:solidFill>
                <a:prstClr val="black"/>
              </a:solidFill>
              <a:latin typeface="Calibri"/>
            </a:endParaRPr>
          </a:p>
          <a:p>
            <a:r>
              <a:rPr lang="en-US" sz="2000" dirty="0" smtClean="0">
                <a:solidFill>
                  <a:prstClr val="black"/>
                </a:solidFill>
                <a:latin typeface="Calibri"/>
              </a:rPr>
              <a:t> - Modeling of structural relationships (LBNL)</a:t>
            </a:r>
            <a:endParaRPr lang="en-US" sz="2000" dirty="0">
              <a:solidFill>
                <a:prstClr val="black"/>
              </a:solidFill>
              <a:latin typeface="Calibri"/>
            </a:endParaRPr>
          </a:p>
        </p:txBody>
      </p:sp>
      <p:sp>
        <p:nvSpPr>
          <p:cNvPr id="81" name="Right Arrow 80"/>
          <p:cNvSpPr/>
          <p:nvPr/>
        </p:nvSpPr>
        <p:spPr>
          <a:xfrm>
            <a:off x="1504626" y="5342542"/>
            <a:ext cx="2128577" cy="267630"/>
          </a:xfrm>
          <a:prstGeom prst="rightArrow">
            <a:avLst/>
          </a:prstGeom>
          <a:solidFill>
            <a:srgbClr val="00B050"/>
          </a:solidFill>
          <a:ln w="25400" cap="flat" cmpd="sng" algn="ctr">
            <a:solidFill>
              <a:sysClr val="windowText" lastClr="000000"/>
            </a:solidFill>
            <a:prstDash val="solid"/>
          </a:ln>
          <a:effectLst/>
        </p:spPr>
        <p:txBody>
          <a:bodyPr rtlCol="0" anchor="ctr"/>
          <a:lstStyle/>
          <a:p>
            <a:pPr algn="ctr">
              <a:defRPr/>
            </a:pPr>
            <a:endParaRPr lang="en-US" kern="0" dirty="0" smtClean="0">
              <a:solidFill>
                <a:prstClr val="white"/>
              </a:solidFill>
              <a:latin typeface="Calibri"/>
            </a:endParaRPr>
          </a:p>
        </p:txBody>
      </p:sp>
    </p:spTree>
    <p:extLst>
      <p:ext uri="{BB962C8B-B14F-4D97-AF65-F5344CB8AC3E}">
        <p14:creationId xmlns:p14="http://schemas.microsoft.com/office/powerpoint/2010/main" val="12888770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66150" y="6318251"/>
            <a:ext cx="318932" cy="539750"/>
          </a:xfrm>
          <a:prstGeom prst="rect">
            <a:avLst/>
          </a:prstGeom>
        </p:spPr>
        <p:txBody>
          <a:bodyPr/>
          <a:lstStyle/>
          <a:p>
            <a:fld id="{5BD36294-2849-48A8-8531-5354CF3095D2}" type="slidenum">
              <a:rPr lang="en-US" smtClean="0"/>
              <a:pPr/>
              <a:t>21</a:t>
            </a:fld>
            <a:endParaRPr lang="en-US" dirty="0"/>
          </a:p>
        </p:txBody>
      </p:sp>
      <p:sp>
        <p:nvSpPr>
          <p:cNvPr id="7" name="Title 1"/>
          <p:cNvSpPr>
            <a:spLocks noGrp="1"/>
          </p:cNvSpPr>
          <p:nvPr>
            <p:ph type="title"/>
          </p:nvPr>
        </p:nvSpPr>
        <p:spPr>
          <a:xfrm>
            <a:off x="304800" y="150342"/>
            <a:ext cx="8097798" cy="459258"/>
          </a:xfrm>
        </p:spPr>
        <p:txBody>
          <a:bodyPr/>
          <a:lstStyle/>
          <a:p>
            <a:r>
              <a:rPr lang="en-US" sz="3200" dirty="0" smtClean="0">
                <a:latin typeface="+mj-lt"/>
              </a:rPr>
              <a:t>Summary – Opportunities </a:t>
            </a:r>
            <a:endParaRPr lang="en-US" sz="3200" dirty="0">
              <a:latin typeface="+mj-lt"/>
            </a:endParaRPr>
          </a:p>
        </p:txBody>
      </p:sp>
      <p:pic>
        <p:nvPicPr>
          <p:cNvPr id="22" name="Picture 2" descr="http://www-user.slac.stanford.edu/bplummer/images/ssrl/2011-297-SSR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4419600"/>
            <a:ext cx="3026971" cy="2017982"/>
          </a:xfrm>
          <a:prstGeom prst="rect">
            <a:avLst/>
          </a:prstGeom>
          <a:noFill/>
        </p:spPr>
      </p:pic>
      <p:sp>
        <p:nvSpPr>
          <p:cNvPr id="8" name="Text Box 2"/>
          <p:cNvSpPr txBox="1">
            <a:spLocks noChangeArrowheads="1"/>
          </p:cNvSpPr>
          <p:nvPr/>
        </p:nvSpPr>
        <p:spPr bwMode="auto">
          <a:xfrm>
            <a:off x="0" y="1066800"/>
            <a:ext cx="4815541" cy="1200329"/>
          </a:xfrm>
          <a:prstGeom prst="rect">
            <a:avLst/>
          </a:prstGeom>
          <a:noFill/>
          <a:ln w="9525">
            <a:noFill/>
            <a:miter lim="800000"/>
            <a:headEnd/>
            <a:tailEnd/>
          </a:ln>
          <a:effectLst/>
        </p:spPr>
        <p:txBody>
          <a:bodyPr wrap="square">
            <a:spAutoFit/>
          </a:bodyPr>
          <a:lstStyle/>
          <a:p>
            <a:pPr marL="342900" indent="-342900">
              <a:buFont typeface="Arial" pitchFamily="34" charset="0"/>
              <a:buChar char="•"/>
            </a:pPr>
            <a:r>
              <a:rPr lang="en-US" sz="2400" dirty="0" smtClean="0">
                <a:solidFill>
                  <a:srgbClr val="000000"/>
                </a:solidFill>
                <a:latin typeface="Times New Roman" pitchFamily="18" charset="0"/>
                <a:cs typeface="Times New Roman" pitchFamily="18" charset="0"/>
              </a:rPr>
              <a:t>Research opportunities at SSRL</a:t>
            </a:r>
          </a:p>
          <a:p>
            <a:pPr marL="800100" lvl="1" indent="-342900" eaLnBrk="0" fontAlgn="base" hangingPunct="0">
              <a:spcBef>
                <a:spcPct val="0"/>
              </a:spcBef>
              <a:spcAft>
                <a:spcPct val="0"/>
              </a:spcAft>
              <a:buFont typeface="Arial" pitchFamily="34" charset="0"/>
              <a:buChar char="•"/>
            </a:pPr>
            <a:r>
              <a:rPr lang="en-US" sz="2400" dirty="0" smtClean="0">
                <a:solidFill>
                  <a:srgbClr val="000000"/>
                </a:solidFill>
                <a:latin typeface="Times New Roman" pitchFamily="18" charset="0"/>
              </a:rPr>
              <a:t>PV, energy storage, catalysis</a:t>
            </a:r>
          </a:p>
          <a:p>
            <a:pPr marL="800100" lvl="1" indent="-342900" eaLnBrk="0" fontAlgn="base" hangingPunct="0">
              <a:spcBef>
                <a:spcPct val="0"/>
              </a:spcBef>
              <a:spcAft>
                <a:spcPct val="0"/>
              </a:spcAft>
              <a:buFont typeface="Arial" pitchFamily="34" charset="0"/>
              <a:buChar char="•"/>
            </a:pPr>
            <a:r>
              <a:rPr lang="en-US" sz="2400" dirty="0" smtClean="0">
                <a:solidFill>
                  <a:srgbClr val="000000"/>
                </a:solidFill>
                <a:latin typeface="Times New Roman" pitchFamily="18" charset="0"/>
                <a:cs typeface="Times New Roman" pitchFamily="18" charset="0"/>
              </a:rPr>
              <a:t>Strongly correlated electrons </a:t>
            </a:r>
          </a:p>
        </p:txBody>
      </p:sp>
      <p:pic>
        <p:nvPicPr>
          <p:cNvPr id="10" name="Picture 2" descr="C:\Users\mftoney.SLAC\Desktop\to view\DSCN1313.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bwMode="auto">
          <a:xfrm>
            <a:off x="4815541" y="990600"/>
            <a:ext cx="4255074"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76800" y="3810000"/>
            <a:ext cx="3273502" cy="2719218"/>
          </a:xfrm>
          <a:prstGeom prst="rect">
            <a:avLst/>
          </a:prstGeom>
          <a:noFill/>
          <a:ln w="9525">
            <a:noFill/>
            <a:miter lim="800000"/>
            <a:headEnd/>
            <a:tailEnd/>
          </a:ln>
        </p:spPr>
      </p:pic>
    </p:spTree>
    <p:extLst>
      <p:ext uri="{BB962C8B-B14F-4D97-AF65-F5344CB8AC3E}">
        <p14:creationId xmlns:p14="http://schemas.microsoft.com/office/powerpoint/2010/main" val="29434532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825068" y="6543674"/>
            <a:ext cx="318932" cy="314326"/>
          </a:xfrm>
        </p:spPr>
        <p:txBody>
          <a:bodyPr/>
          <a:lstStyle/>
          <a:p>
            <a:fld id="{5BD36294-2849-48A8-8531-5354CF3095D2}" type="slidenum">
              <a:rPr lang="en-US" smtClean="0">
                <a:solidFill>
                  <a:srgbClr val="000000"/>
                </a:solidFill>
              </a:rPr>
              <a:pPr/>
              <a:t>3</a:t>
            </a:fld>
            <a:endParaRPr lang="en-US" dirty="0">
              <a:solidFill>
                <a:srgbClr val="000000"/>
              </a:solidFill>
            </a:endParaRPr>
          </a:p>
        </p:txBody>
      </p:sp>
      <p:sp>
        <p:nvSpPr>
          <p:cNvPr id="3" name="Title 1"/>
          <p:cNvSpPr>
            <a:spLocks noGrp="1"/>
          </p:cNvSpPr>
          <p:nvPr>
            <p:ph type="title"/>
          </p:nvPr>
        </p:nvSpPr>
        <p:spPr>
          <a:xfrm>
            <a:off x="131802" y="150342"/>
            <a:ext cx="8610600" cy="459258"/>
          </a:xfrm>
        </p:spPr>
        <p:txBody>
          <a:bodyPr/>
          <a:lstStyle/>
          <a:p>
            <a:r>
              <a:rPr lang="en-US" sz="2800" dirty="0" smtClean="0"/>
              <a:t>SSRL Overview</a:t>
            </a:r>
            <a:endParaRPr lang="en-US" sz="2000" dirty="0"/>
          </a:p>
        </p:txBody>
      </p:sp>
      <p:pic>
        <p:nvPicPr>
          <p:cNvPr id="4" name="Picture 2" descr="http://www-user.slac.stanford.edu/bplummer/images/ssrl/2011-297-SSR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447800"/>
            <a:ext cx="6781800" cy="4521199"/>
          </a:xfrm>
          <a:prstGeom prst="rect">
            <a:avLst/>
          </a:prstGeom>
          <a:noFill/>
        </p:spPr>
      </p:pic>
    </p:spTree>
    <p:extLst>
      <p:ext uri="{BB962C8B-B14F-4D97-AF65-F5344CB8AC3E}">
        <p14:creationId xmlns:p14="http://schemas.microsoft.com/office/powerpoint/2010/main" val="32375633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825068" y="6543674"/>
            <a:ext cx="318932" cy="314326"/>
          </a:xfrm>
        </p:spPr>
        <p:txBody>
          <a:bodyPr/>
          <a:lstStyle/>
          <a:p>
            <a:fld id="{5BD36294-2849-48A8-8531-5354CF3095D2}" type="slidenum">
              <a:rPr lang="en-US" smtClean="0">
                <a:solidFill>
                  <a:srgbClr val="000000"/>
                </a:solidFill>
              </a:rPr>
              <a:pPr/>
              <a:t>4</a:t>
            </a:fld>
            <a:endParaRPr lang="en-US" dirty="0">
              <a:solidFill>
                <a:srgbClr val="000000"/>
              </a:solidFill>
            </a:endParaRPr>
          </a:p>
        </p:txBody>
      </p:sp>
      <p:sp>
        <p:nvSpPr>
          <p:cNvPr id="3" name="Title 1"/>
          <p:cNvSpPr>
            <a:spLocks noGrp="1"/>
          </p:cNvSpPr>
          <p:nvPr>
            <p:ph type="title"/>
          </p:nvPr>
        </p:nvSpPr>
        <p:spPr>
          <a:xfrm>
            <a:off x="131802" y="150342"/>
            <a:ext cx="8610600" cy="459258"/>
          </a:xfrm>
        </p:spPr>
        <p:txBody>
          <a:bodyPr/>
          <a:lstStyle/>
          <a:p>
            <a:r>
              <a:rPr lang="en-US" sz="2800" dirty="0"/>
              <a:t>SSRL Overview</a:t>
            </a:r>
            <a:endParaRPr lang="en-US" sz="2000" dirty="0"/>
          </a:p>
        </p:txBody>
      </p:sp>
      <p:pic>
        <p:nvPicPr>
          <p:cNvPr id="5" name="Picture 5" descr="SPEAR3 450mA.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5513" y="2259013"/>
            <a:ext cx="2667000" cy="1150937"/>
          </a:xfrm>
          <a:prstGeom prst="rect">
            <a:avLst/>
          </a:prstGeom>
          <a:noFill/>
          <a:ln w="9525">
            <a:noFill/>
            <a:miter lim="800000"/>
            <a:headEnd/>
            <a:tailEnd/>
          </a:ln>
        </p:spPr>
      </p:pic>
      <p:sp>
        <p:nvSpPr>
          <p:cNvPr id="6" name="TextBox 6"/>
          <p:cNvSpPr txBox="1">
            <a:spLocks noChangeArrowheads="1"/>
          </p:cNvSpPr>
          <p:nvPr/>
        </p:nvSpPr>
        <p:spPr bwMode="auto">
          <a:xfrm>
            <a:off x="1281365" y="2702336"/>
            <a:ext cx="2341563" cy="338138"/>
          </a:xfrm>
          <a:prstGeom prst="rect">
            <a:avLst/>
          </a:prstGeom>
          <a:noFill/>
          <a:ln w="9525">
            <a:noFill/>
            <a:miter lim="800000"/>
            <a:headEnd/>
            <a:tailEnd/>
          </a:ln>
        </p:spPr>
        <p:txBody>
          <a:bodyPr wrap="none">
            <a:spAutoFit/>
          </a:bodyPr>
          <a:lstStyle/>
          <a:p>
            <a:r>
              <a:rPr lang="en-US" sz="1600" b="1">
                <a:solidFill>
                  <a:schemeClr val="bg1"/>
                </a:solidFill>
              </a:rPr>
              <a:t>Change to 500mA plot</a:t>
            </a:r>
          </a:p>
        </p:txBody>
      </p:sp>
      <p:grpSp>
        <p:nvGrpSpPr>
          <p:cNvPr id="7" name="Group 13"/>
          <p:cNvGrpSpPr>
            <a:grpSpLocks/>
          </p:cNvGrpSpPr>
          <p:nvPr/>
        </p:nvGrpSpPr>
        <p:grpSpPr bwMode="auto">
          <a:xfrm>
            <a:off x="0" y="984032"/>
            <a:ext cx="7543800" cy="4433887"/>
            <a:chOff x="0" y="1052389"/>
            <a:chExt cx="7086600" cy="3976811"/>
          </a:xfrm>
        </p:grpSpPr>
        <p:sp>
          <p:nvSpPr>
            <p:cNvPr id="8" name="Rectangle 7"/>
            <p:cNvSpPr/>
            <p:nvPr/>
          </p:nvSpPr>
          <p:spPr>
            <a:xfrm>
              <a:off x="4267200" y="1063501"/>
              <a:ext cx="2819400" cy="261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7" descr="spear3_2_201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052389"/>
              <a:ext cx="4343400" cy="3976811"/>
            </a:xfrm>
            <a:prstGeom prst="rect">
              <a:avLst/>
            </a:prstGeom>
            <a:noFill/>
            <a:ln w="9525">
              <a:noFill/>
              <a:miter lim="800000"/>
              <a:headEnd/>
              <a:tailEnd/>
            </a:ln>
          </p:spPr>
        </p:pic>
      </p:grpSp>
      <p:sp>
        <p:nvSpPr>
          <p:cNvPr id="10" name="Content Placeholder 2"/>
          <p:cNvSpPr txBox="1">
            <a:spLocks/>
          </p:cNvSpPr>
          <p:nvPr/>
        </p:nvSpPr>
        <p:spPr bwMode="auto">
          <a:xfrm>
            <a:off x="4833782" y="1022132"/>
            <a:ext cx="4538818" cy="5521542"/>
          </a:xfrm>
          <a:prstGeom prst="rect">
            <a:avLst/>
          </a:prstGeom>
          <a:noFill/>
          <a:ln w="9525">
            <a:noFill/>
            <a:miter lim="800000"/>
            <a:headEnd/>
            <a:tailEnd/>
          </a:ln>
        </p:spPr>
        <p:txBody>
          <a:bodyPr/>
          <a:lstStyle/>
          <a:p>
            <a:pPr marL="231775" indent="-231775" eaLnBrk="0" fontAlgn="auto" hangingPunct="0">
              <a:spcBef>
                <a:spcPct val="20000"/>
              </a:spcBef>
              <a:spcAft>
                <a:spcPts val="0"/>
              </a:spcAft>
              <a:buClr>
                <a:srgbClr val="C00000"/>
              </a:buClr>
              <a:buFont typeface="Arial" pitchFamily="34" charset="0"/>
              <a:buChar char="•"/>
              <a:defRPr/>
            </a:pPr>
            <a:r>
              <a:rPr lang="en-US" sz="2000" kern="0" dirty="0" smtClean="0">
                <a:latin typeface="+mn-lt"/>
                <a:cs typeface="+mn-cs"/>
              </a:rPr>
              <a:t>SPEAR3</a:t>
            </a:r>
          </a:p>
          <a:p>
            <a:pPr marL="463550" lvl="3" indent="-231775" eaLnBrk="0" fontAlgn="auto" hangingPunct="0">
              <a:spcBef>
                <a:spcPts val="0"/>
              </a:spcBef>
              <a:spcAft>
                <a:spcPts val="0"/>
              </a:spcAft>
              <a:buClr>
                <a:srgbClr val="C00000"/>
              </a:buClr>
              <a:buFontTx/>
              <a:buChar char="–"/>
              <a:defRPr/>
            </a:pPr>
            <a:r>
              <a:rPr lang="en-US" sz="2000" kern="0" dirty="0" smtClean="0">
                <a:latin typeface="+mn-lt"/>
                <a:cs typeface="+mn-cs"/>
              </a:rPr>
              <a:t>New ring - 2004</a:t>
            </a:r>
            <a:endParaRPr lang="en-US" sz="2000" kern="0" dirty="0">
              <a:latin typeface="+mn-lt"/>
              <a:cs typeface="+mn-cs"/>
            </a:endParaRPr>
          </a:p>
          <a:p>
            <a:pPr marL="463550" lvl="3" indent="-231775" eaLnBrk="0" fontAlgn="auto" hangingPunct="0">
              <a:spcBef>
                <a:spcPts val="0"/>
              </a:spcBef>
              <a:spcAft>
                <a:spcPts val="0"/>
              </a:spcAft>
              <a:buClr>
                <a:srgbClr val="C00000"/>
              </a:buClr>
              <a:buFontTx/>
              <a:buChar char="–"/>
              <a:defRPr/>
            </a:pPr>
            <a:r>
              <a:rPr lang="en-US" sz="2000" kern="0" dirty="0">
                <a:latin typeface="+mn-lt"/>
                <a:cs typeface="+mn-cs"/>
              </a:rPr>
              <a:t>3 GeV, </a:t>
            </a:r>
            <a:r>
              <a:rPr lang="en-US" sz="2000" u="sng" kern="0" dirty="0">
                <a:latin typeface="+mn-lt"/>
                <a:cs typeface="+mn-cs"/>
                <a:sym typeface="Wingdings" pitchFamily="2" charset="2"/>
              </a:rPr>
              <a:t>500 </a:t>
            </a:r>
            <a:r>
              <a:rPr lang="en-US" sz="2000" u="sng" kern="0" dirty="0" err="1">
                <a:latin typeface="+mn-lt"/>
                <a:cs typeface="+mn-cs"/>
                <a:sym typeface="Wingdings" pitchFamily="2" charset="2"/>
              </a:rPr>
              <a:t>mA</a:t>
            </a:r>
            <a:r>
              <a:rPr lang="en-US" sz="2000" kern="0" dirty="0">
                <a:latin typeface="+mn-lt"/>
                <a:cs typeface="+mn-cs"/>
                <a:sym typeface="Wingdings" pitchFamily="2" charset="2"/>
              </a:rPr>
              <a:t> </a:t>
            </a:r>
            <a:endParaRPr lang="en-US" sz="2000" kern="0" dirty="0" smtClean="0">
              <a:latin typeface="+mn-lt"/>
              <a:cs typeface="+mn-cs"/>
              <a:sym typeface="Wingdings" pitchFamily="2" charset="2"/>
            </a:endParaRPr>
          </a:p>
          <a:p>
            <a:pPr marL="463550" lvl="3" indent="-231775" eaLnBrk="0" fontAlgn="auto" hangingPunct="0">
              <a:spcBef>
                <a:spcPts val="0"/>
              </a:spcBef>
              <a:spcAft>
                <a:spcPts val="0"/>
              </a:spcAft>
              <a:buClr>
                <a:srgbClr val="C00000"/>
              </a:buClr>
              <a:buFontTx/>
              <a:buChar char="–"/>
              <a:defRPr/>
            </a:pPr>
            <a:r>
              <a:rPr lang="en-US" sz="2000" kern="0" dirty="0" smtClean="0">
                <a:latin typeface="+mn-lt"/>
                <a:cs typeface="+mn-cs"/>
                <a:sym typeface="Wingdings" pitchFamily="2" charset="2"/>
              </a:rPr>
              <a:t>Top-off </a:t>
            </a:r>
            <a:r>
              <a:rPr lang="en-US" sz="2000" kern="0" dirty="0">
                <a:latin typeface="+mn-lt"/>
                <a:cs typeface="+mn-cs"/>
                <a:sym typeface="Wingdings" pitchFamily="2" charset="2"/>
              </a:rPr>
              <a:t>injection every 5 minutes</a:t>
            </a:r>
          </a:p>
          <a:p>
            <a:pPr marL="463550" lvl="3" indent="-231775" eaLnBrk="0" fontAlgn="auto" hangingPunct="0">
              <a:spcBef>
                <a:spcPts val="0"/>
              </a:spcBef>
              <a:spcAft>
                <a:spcPts val="0"/>
              </a:spcAft>
              <a:buClr>
                <a:srgbClr val="C00000"/>
              </a:buClr>
              <a:buFontTx/>
              <a:buChar char="–"/>
              <a:defRPr/>
            </a:pPr>
            <a:r>
              <a:rPr lang="en-US" sz="2000" kern="0" dirty="0" smtClean="0">
                <a:latin typeface="+mn-lt"/>
                <a:cs typeface="+mn-cs"/>
                <a:sym typeface="Wingdings" pitchFamily="2" charset="2"/>
              </a:rPr>
              <a:t>Reliability &gt;97%; &gt; </a:t>
            </a:r>
            <a:r>
              <a:rPr lang="en-US" sz="2000" kern="0" dirty="0">
                <a:latin typeface="+mn-lt"/>
                <a:cs typeface="+mn-cs"/>
                <a:sym typeface="Wingdings" pitchFamily="2" charset="2"/>
              </a:rPr>
              <a:t>5,100 hrs/yr</a:t>
            </a:r>
            <a:endParaRPr lang="en-US" sz="2000" kern="0" dirty="0">
              <a:latin typeface="+mn-lt"/>
              <a:cs typeface="+mn-cs"/>
            </a:endParaRPr>
          </a:p>
          <a:p>
            <a:pPr marL="463550" lvl="3" indent="-231775" eaLnBrk="0" fontAlgn="auto" hangingPunct="0">
              <a:spcBef>
                <a:spcPts val="0"/>
              </a:spcBef>
              <a:spcAft>
                <a:spcPts val="0"/>
              </a:spcAft>
              <a:buClr>
                <a:srgbClr val="C00000"/>
              </a:buClr>
              <a:buFontTx/>
              <a:buChar char="–"/>
              <a:defRPr/>
            </a:pPr>
            <a:r>
              <a:rPr lang="en-US" sz="2000" kern="0" dirty="0"/>
              <a:t>6</a:t>
            </a:r>
            <a:r>
              <a:rPr lang="en-US" sz="2000" kern="0" dirty="0" smtClean="0">
                <a:latin typeface="+mn-lt"/>
                <a:cs typeface="+mn-cs"/>
              </a:rPr>
              <a:t> </a:t>
            </a:r>
            <a:r>
              <a:rPr lang="en-US" sz="2000" kern="0" dirty="0">
                <a:latin typeface="+mn-lt"/>
                <a:cs typeface="+mn-cs"/>
              </a:rPr>
              <a:t>nm-rad </a:t>
            </a:r>
            <a:r>
              <a:rPr lang="en-US" sz="2000" kern="0" dirty="0" smtClean="0">
                <a:latin typeface="+mn-lt"/>
                <a:cs typeface="+mn-cs"/>
              </a:rPr>
              <a:t>emittance</a:t>
            </a:r>
            <a:endParaRPr lang="en-US" sz="2000" u="sng" kern="0" dirty="0">
              <a:latin typeface="+mn-lt"/>
              <a:cs typeface="+mn-cs"/>
            </a:endParaRPr>
          </a:p>
          <a:p>
            <a:pPr marL="231775" indent="-231775" eaLnBrk="0" fontAlgn="auto" hangingPunct="0">
              <a:spcBef>
                <a:spcPts val="900"/>
              </a:spcBef>
              <a:spcAft>
                <a:spcPts val="0"/>
              </a:spcAft>
              <a:buClr>
                <a:srgbClr val="C00000"/>
              </a:buClr>
              <a:buFont typeface="Arial" pitchFamily="34" charset="0"/>
              <a:buChar char="•"/>
              <a:defRPr/>
            </a:pPr>
            <a:r>
              <a:rPr lang="en-US" sz="2000" kern="0" dirty="0" smtClean="0">
                <a:latin typeface="+mn-lt"/>
                <a:cs typeface="+mn-cs"/>
              </a:rPr>
              <a:t>operates 33 </a:t>
            </a:r>
            <a:r>
              <a:rPr lang="en-US" sz="2000" kern="0" dirty="0">
                <a:latin typeface="+mn-lt"/>
                <a:cs typeface="+mn-cs"/>
              </a:rPr>
              <a:t>stations</a:t>
            </a:r>
          </a:p>
          <a:p>
            <a:pPr marL="231775" indent="-231775" eaLnBrk="0" fontAlgn="auto" hangingPunct="0">
              <a:spcBef>
                <a:spcPts val="900"/>
              </a:spcBef>
              <a:spcAft>
                <a:spcPts val="0"/>
              </a:spcAft>
              <a:buClr>
                <a:srgbClr val="C00000"/>
              </a:buClr>
              <a:buFont typeface="Arial" pitchFamily="34" charset="0"/>
              <a:buChar char="•"/>
              <a:defRPr/>
            </a:pPr>
            <a:r>
              <a:rPr lang="en-US" sz="2000" kern="0" dirty="0" smtClean="0">
                <a:latin typeface="+mn-lt"/>
                <a:cs typeface="+mn-cs"/>
              </a:rPr>
              <a:t>supports </a:t>
            </a:r>
            <a:r>
              <a:rPr lang="en-US" sz="2000" kern="0" dirty="0">
                <a:latin typeface="+mn-lt"/>
                <a:cs typeface="+mn-cs"/>
              </a:rPr>
              <a:t>~</a:t>
            </a:r>
            <a:r>
              <a:rPr lang="en-US" sz="2000" kern="0" dirty="0" smtClean="0">
                <a:latin typeface="+mn-lt"/>
                <a:cs typeface="+mn-cs"/>
              </a:rPr>
              <a:t>1,600 </a:t>
            </a:r>
            <a:r>
              <a:rPr lang="en-US" sz="2000" kern="0" dirty="0">
                <a:latin typeface="+mn-lt"/>
                <a:cs typeface="+mn-cs"/>
              </a:rPr>
              <a:t>user annually</a:t>
            </a:r>
          </a:p>
          <a:p>
            <a:pPr marL="463550" lvl="3" indent="-231775" eaLnBrk="0" fontAlgn="auto" hangingPunct="0">
              <a:spcBef>
                <a:spcPts val="0"/>
              </a:spcBef>
              <a:spcAft>
                <a:spcPts val="0"/>
              </a:spcAft>
              <a:buClr>
                <a:srgbClr val="C00000"/>
              </a:buClr>
              <a:buFontTx/>
              <a:buChar char="–"/>
              <a:defRPr/>
            </a:pPr>
            <a:r>
              <a:rPr lang="en-US" sz="2000" kern="0" dirty="0">
                <a:latin typeface="+mn-lt"/>
                <a:cs typeface="+mn-cs"/>
              </a:rPr>
              <a:t>Annual growth &gt;5%</a:t>
            </a:r>
          </a:p>
          <a:p>
            <a:pPr marL="231775" indent="-231775" eaLnBrk="0" fontAlgn="auto" hangingPunct="0">
              <a:spcBef>
                <a:spcPts val="900"/>
              </a:spcBef>
              <a:spcAft>
                <a:spcPts val="0"/>
              </a:spcAft>
              <a:buClr>
                <a:srgbClr val="C00000"/>
              </a:buClr>
              <a:buFont typeface="Arial" pitchFamily="34" charset="0"/>
              <a:buChar char="•"/>
              <a:defRPr/>
            </a:pPr>
            <a:r>
              <a:rPr lang="en-US" sz="2000" kern="0" dirty="0" smtClean="0">
                <a:latin typeface="+mn-lt"/>
                <a:cs typeface="+mn-cs"/>
              </a:rPr>
              <a:t>&gt;400 journal pubs/</a:t>
            </a:r>
            <a:r>
              <a:rPr lang="en-US" sz="2000" kern="0" dirty="0" err="1" smtClean="0">
                <a:latin typeface="+mn-lt"/>
                <a:cs typeface="+mn-cs"/>
              </a:rPr>
              <a:t>yr</a:t>
            </a:r>
            <a:r>
              <a:rPr lang="en-US" sz="2000" kern="0" dirty="0" smtClean="0">
                <a:latin typeface="+mn-lt"/>
                <a:cs typeface="+mn-cs"/>
              </a:rPr>
              <a:t>, 1/3 hi-impact</a:t>
            </a:r>
          </a:p>
          <a:p>
            <a:pPr marL="231775" indent="-231775" eaLnBrk="0" fontAlgn="auto" hangingPunct="0">
              <a:spcBef>
                <a:spcPts val="900"/>
              </a:spcBef>
              <a:spcAft>
                <a:spcPts val="0"/>
              </a:spcAft>
              <a:buClr>
                <a:srgbClr val="C00000"/>
              </a:buClr>
              <a:buFont typeface="Arial" pitchFamily="34" charset="0"/>
              <a:buChar char="•"/>
              <a:defRPr/>
            </a:pPr>
            <a:r>
              <a:rPr lang="en-US" sz="2000" b="1" kern="0" dirty="0" smtClean="0">
                <a:latin typeface="+mn-lt"/>
                <a:cs typeface="+mn-cs"/>
              </a:rPr>
              <a:t>~</a:t>
            </a:r>
            <a:r>
              <a:rPr lang="en-US" sz="2000" b="1" kern="0" dirty="0">
                <a:latin typeface="+mn-lt"/>
                <a:cs typeface="+mn-cs"/>
              </a:rPr>
              <a:t>50 thesis per </a:t>
            </a:r>
            <a:r>
              <a:rPr lang="en-US" sz="2000" b="1" kern="0" dirty="0" smtClean="0">
                <a:latin typeface="+mn-lt"/>
                <a:cs typeface="+mn-cs"/>
              </a:rPr>
              <a:t>year</a:t>
            </a:r>
          </a:p>
          <a:p>
            <a:pPr marL="463550" lvl="3" indent="-231775" eaLnBrk="0" fontAlgn="auto" hangingPunct="0">
              <a:spcBef>
                <a:spcPts val="0"/>
              </a:spcBef>
              <a:spcAft>
                <a:spcPts val="0"/>
              </a:spcAft>
              <a:buClr>
                <a:srgbClr val="C00000"/>
              </a:buClr>
              <a:buFontTx/>
              <a:buChar char="–"/>
              <a:defRPr/>
            </a:pPr>
            <a:r>
              <a:rPr lang="en-US" sz="2000" kern="0" dirty="0" smtClean="0">
                <a:latin typeface="+mn-lt"/>
                <a:cs typeface="+mn-cs"/>
              </a:rPr>
              <a:t>Strong educational focus</a:t>
            </a:r>
          </a:p>
          <a:p>
            <a:pPr marL="231775" indent="-231775" eaLnBrk="0" hangingPunct="0">
              <a:spcBef>
                <a:spcPts val="1200"/>
              </a:spcBef>
              <a:buClr>
                <a:srgbClr val="C00000"/>
              </a:buClr>
              <a:buFont typeface="Arial" pitchFamily="34" charset="0"/>
              <a:buChar char="•"/>
              <a:defRPr/>
            </a:pPr>
            <a:r>
              <a:rPr lang="en-US" sz="2000" kern="0" dirty="0" smtClean="0"/>
              <a:t>Strong programs in quantum materials, energy materials</a:t>
            </a:r>
          </a:p>
          <a:p>
            <a:pPr marL="463550" lvl="3" indent="-231775" eaLnBrk="0" fontAlgn="auto" hangingPunct="0">
              <a:spcBef>
                <a:spcPts val="0"/>
              </a:spcBef>
              <a:spcAft>
                <a:spcPts val="0"/>
              </a:spcAft>
              <a:buClr>
                <a:srgbClr val="C00000"/>
              </a:buClr>
              <a:defRPr/>
            </a:pPr>
            <a:endParaRPr lang="en-US" sz="2000" kern="0" dirty="0"/>
          </a:p>
        </p:txBody>
      </p:sp>
      <p:pic>
        <p:nvPicPr>
          <p:cNvPr id="11" name="Picture 10" descr="talk_display_zoom.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04225" y="5638800"/>
            <a:ext cx="2791694" cy="1150299"/>
          </a:xfrm>
          <a:prstGeom prst="rect">
            <a:avLst/>
          </a:prstGeom>
        </p:spPr>
      </p:pic>
      <p:sp>
        <p:nvSpPr>
          <p:cNvPr id="12" name="Rounded Rectangle 11"/>
          <p:cNvSpPr/>
          <p:nvPr/>
        </p:nvSpPr>
        <p:spPr>
          <a:xfrm>
            <a:off x="1910987" y="5895585"/>
            <a:ext cx="1500342" cy="505215"/>
          </a:xfrm>
          <a:prstGeom prst="roundRect">
            <a:avLst/>
          </a:prstGeom>
          <a:solidFill>
            <a:srgbClr val="8F94F9"/>
          </a:solidFill>
          <a:ln w="3175"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SPEAR3 @ 500 </a:t>
            </a:r>
            <a:r>
              <a:rPr kumimoji="0" lang="en-US" sz="1000" b="0" i="0" u="none" strike="noStrike" kern="0" cap="none" spc="0" normalizeH="0" baseline="0" noProof="0" dirty="0" err="1" smtClean="0">
                <a:ln>
                  <a:noFill/>
                </a:ln>
                <a:solidFill>
                  <a:sysClr val="window" lastClr="FFFFFF"/>
                </a:solidFill>
                <a:effectLst/>
                <a:uLnTx/>
                <a:uFillTx/>
                <a:latin typeface="Calibri"/>
                <a:ea typeface="+mn-ea"/>
                <a:cs typeface="+mn-cs"/>
              </a:rPr>
              <a:t>mA</a:t>
            </a: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smtClean="0">
                <a:solidFill>
                  <a:sysClr val="window" lastClr="FFFFFF"/>
                </a:solidFill>
                <a:latin typeface="Calibri"/>
                <a:cs typeface="+mn-cs"/>
              </a:rPr>
              <a:t>o</a:t>
            </a:r>
            <a:r>
              <a:rPr kumimoji="0" lang="en-US" sz="1000" b="0" i="0" u="none" strike="noStrike" kern="0" cap="none" spc="0" normalizeH="0" baseline="0" noProof="0" dirty="0" err="1" smtClean="0">
                <a:ln>
                  <a:noFill/>
                </a:ln>
                <a:solidFill>
                  <a:sysClr val="window" lastClr="FFFFFF"/>
                </a:solidFill>
                <a:effectLst/>
                <a:uLnTx/>
                <a:uFillTx/>
                <a:latin typeface="Calibri"/>
                <a:ea typeface="+mn-ea"/>
                <a:cs typeface="+mn-cs"/>
              </a:rPr>
              <a:t>perating</a:t>
            </a: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 current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5-min frequent fill</a:t>
            </a:r>
            <a:endParaRPr kumimoji="0" lang="en-US" sz="10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3184496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825068" y="6543674"/>
            <a:ext cx="318932" cy="314326"/>
          </a:xfrm>
        </p:spPr>
        <p:txBody>
          <a:bodyPr/>
          <a:lstStyle/>
          <a:p>
            <a:fld id="{5BD36294-2849-48A8-8531-5354CF3095D2}" type="slidenum">
              <a:rPr lang="en-US" smtClean="0">
                <a:solidFill>
                  <a:srgbClr val="000000"/>
                </a:solidFill>
              </a:rPr>
              <a:pPr/>
              <a:t>5</a:t>
            </a:fld>
            <a:endParaRPr lang="en-US" dirty="0">
              <a:solidFill>
                <a:srgbClr val="000000"/>
              </a:solidFill>
            </a:endParaRPr>
          </a:p>
        </p:txBody>
      </p:sp>
      <p:sp>
        <p:nvSpPr>
          <p:cNvPr id="3" name="Title 1"/>
          <p:cNvSpPr>
            <a:spLocks noGrp="1"/>
          </p:cNvSpPr>
          <p:nvPr>
            <p:ph type="title"/>
          </p:nvPr>
        </p:nvSpPr>
        <p:spPr>
          <a:xfrm>
            <a:off x="131802" y="150342"/>
            <a:ext cx="8610600" cy="459258"/>
          </a:xfrm>
        </p:spPr>
        <p:txBody>
          <a:bodyPr/>
          <a:lstStyle/>
          <a:p>
            <a:r>
              <a:rPr lang="en-US" sz="2800" dirty="0"/>
              <a:t>SSRL Overview</a:t>
            </a:r>
            <a:endParaRPr lang="en-US" sz="2000" dirty="0"/>
          </a:p>
        </p:txBody>
      </p:sp>
      <p:pic>
        <p:nvPicPr>
          <p:cNvPr id="4" name="Picture 4" descr="Synchrotron Radiation Introduction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3226" b="15699"/>
          <a:stretch/>
        </p:blipFill>
        <p:spPr bwMode="auto">
          <a:xfrm>
            <a:off x="1981200" y="1134330"/>
            <a:ext cx="5257800" cy="5274090"/>
          </a:xfrm>
          <a:prstGeom prst="rect">
            <a:avLst/>
          </a:prstGeom>
          <a:noFill/>
        </p:spPr>
      </p:pic>
      <p:sp>
        <p:nvSpPr>
          <p:cNvPr id="5" name="TextBox 4"/>
          <p:cNvSpPr txBox="1"/>
          <p:nvPr/>
        </p:nvSpPr>
        <p:spPr>
          <a:xfrm>
            <a:off x="116562" y="6408420"/>
            <a:ext cx="1885196" cy="307777"/>
          </a:xfrm>
          <a:prstGeom prst="rect">
            <a:avLst/>
          </a:prstGeom>
          <a:noFill/>
        </p:spPr>
        <p:txBody>
          <a:bodyPr wrap="none" rtlCol="0">
            <a:spAutoFit/>
          </a:bodyPr>
          <a:lstStyle/>
          <a:p>
            <a:pPr algn="ctr"/>
            <a:r>
              <a:rPr lang="en-US" sz="1400" dirty="0" smtClean="0"/>
              <a:t>c/o Aaron Lindenberg</a:t>
            </a:r>
          </a:p>
        </p:txBody>
      </p:sp>
    </p:spTree>
    <p:extLst>
      <p:ext uri="{BB962C8B-B14F-4D97-AF65-F5344CB8AC3E}">
        <p14:creationId xmlns:p14="http://schemas.microsoft.com/office/powerpoint/2010/main" val="13184496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825068" y="6543674"/>
            <a:ext cx="318932" cy="314326"/>
          </a:xfrm>
        </p:spPr>
        <p:txBody>
          <a:bodyPr/>
          <a:lstStyle/>
          <a:p>
            <a:fld id="{5BD36294-2849-48A8-8531-5354CF3095D2}" type="slidenum">
              <a:rPr lang="en-US" smtClean="0">
                <a:solidFill>
                  <a:srgbClr val="000000"/>
                </a:solidFill>
              </a:rPr>
              <a:pPr/>
              <a:t>6</a:t>
            </a:fld>
            <a:endParaRPr lang="en-US" dirty="0">
              <a:solidFill>
                <a:srgbClr val="000000"/>
              </a:solidFill>
            </a:endParaRPr>
          </a:p>
        </p:txBody>
      </p:sp>
      <p:sp>
        <p:nvSpPr>
          <p:cNvPr id="3" name="Title 1"/>
          <p:cNvSpPr>
            <a:spLocks noGrp="1"/>
          </p:cNvSpPr>
          <p:nvPr>
            <p:ph type="title"/>
          </p:nvPr>
        </p:nvSpPr>
        <p:spPr>
          <a:xfrm>
            <a:off x="131802" y="150342"/>
            <a:ext cx="8610600" cy="459258"/>
          </a:xfrm>
        </p:spPr>
        <p:txBody>
          <a:bodyPr/>
          <a:lstStyle/>
          <a:p>
            <a:r>
              <a:rPr lang="en-US" sz="2800" dirty="0"/>
              <a:t>SSRL Overview</a:t>
            </a:r>
            <a:endParaRPr lang="en-US" sz="2000" dirty="0"/>
          </a:p>
        </p:txBody>
      </p:sp>
      <p:pic>
        <p:nvPicPr>
          <p:cNvPr id="5" name="Picture 4" descr="P 2009-10-26 at 9.54.23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 y="892156"/>
            <a:ext cx="6883400" cy="29696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870385"/>
            <a:ext cx="9144000" cy="2530415"/>
          </a:xfrm>
          <a:prstGeom prst="rect">
            <a:avLst/>
          </a:prstGeom>
        </p:spPr>
      </p:pic>
      <p:sp>
        <p:nvSpPr>
          <p:cNvPr id="7" name="TextBox 6"/>
          <p:cNvSpPr txBox="1"/>
          <p:nvPr/>
        </p:nvSpPr>
        <p:spPr>
          <a:xfrm>
            <a:off x="116562" y="6477000"/>
            <a:ext cx="1885196" cy="307777"/>
          </a:xfrm>
          <a:prstGeom prst="rect">
            <a:avLst/>
          </a:prstGeom>
          <a:noFill/>
        </p:spPr>
        <p:txBody>
          <a:bodyPr wrap="none" rtlCol="0">
            <a:spAutoFit/>
          </a:bodyPr>
          <a:lstStyle/>
          <a:p>
            <a:pPr algn="ctr"/>
            <a:r>
              <a:rPr lang="en-US" sz="1400" dirty="0" smtClean="0"/>
              <a:t>c/o Aaron Lindenberg</a:t>
            </a:r>
          </a:p>
        </p:txBody>
      </p:sp>
      <p:pic>
        <p:nvPicPr>
          <p:cNvPr id="8" name="Picture 7" descr="latex-image-1.pd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0799" y="2971800"/>
            <a:ext cx="1137557" cy="609600"/>
          </a:xfrm>
          <a:prstGeom prst="rect">
            <a:avLst/>
          </a:prstGeom>
        </p:spPr>
      </p:pic>
    </p:spTree>
    <p:extLst>
      <p:ext uri="{BB962C8B-B14F-4D97-AF65-F5344CB8AC3E}">
        <p14:creationId xmlns:p14="http://schemas.microsoft.com/office/powerpoint/2010/main" val="22136254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1823" y="160338"/>
            <a:ext cx="8103570" cy="384048"/>
          </a:xfrm>
        </p:spPr>
        <p:txBody>
          <a:bodyPr/>
          <a:lstStyle/>
          <a:p>
            <a:pPr marL="456381" indent="-456381"/>
            <a:r>
              <a:rPr lang="en-US" sz="2800" kern="0" dirty="0" smtClean="0">
                <a:solidFill>
                  <a:srgbClr val="981E32"/>
                </a:solidFill>
              </a:rPr>
              <a:t>SLAC: Synchrotron Radiation </a:t>
            </a:r>
            <a:endParaRPr lang="en-US" sz="2800" dirty="0"/>
          </a:p>
        </p:txBody>
      </p:sp>
      <p:sp>
        <p:nvSpPr>
          <p:cNvPr id="48" name="Slide Number Placeholder 3"/>
          <p:cNvSpPr>
            <a:spLocks noGrp="1"/>
          </p:cNvSpPr>
          <p:nvPr>
            <p:ph type="sldNum" sz="quarter" idx="4"/>
          </p:nvPr>
        </p:nvSpPr>
        <p:spPr>
          <a:xfrm>
            <a:off x="8825068" y="6553200"/>
            <a:ext cx="318932" cy="314326"/>
          </a:xfrm>
        </p:spPr>
        <p:txBody>
          <a:bodyPr/>
          <a:lstStyle/>
          <a:p>
            <a:fld id="{5BD36294-2849-48A8-8531-5354CF3095D2}" type="slidenum">
              <a:rPr lang="en-US" smtClean="0">
                <a:solidFill>
                  <a:srgbClr val="000000"/>
                </a:solidFill>
              </a:rPr>
              <a:pPr/>
              <a:t>7</a:t>
            </a:fld>
            <a:endParaRPr lang="en-US" dirty="0">
              <a:solidFill>
                <a:srgbClr val="000000"/>
              </a:solidFill>
            </a:endParaRP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685800"/>
            <a:ext cx="5791200" cy="613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4532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1822" y="160338"/>
            <a:ext cx="8103570" cy="384048"/>
          </a:xfrm>
        </p:spPr>
        <p:txBody>
          <a:bodyPr/>
          <a:lstStyle/>
          <a:p>
            <a:pPr marL="457200" indent="-457200"/>
            <a:r>
              <a:rPr lang="en-US" sz="2800" dirty="0" smtClean="0">
                <a:latin typeface="+mj-lt"/>
              </a:rPr>
              <a:t>X-ray Beamlines / Techniques </a:t>
            </a:r>
            <a:endParaRPr lang="en-US" sz="2800" dirty="0">
              <a:latin typeface="+mj-lt"/>
            </a:endParaRPr>
          </a:p>
        </p:txBody>
      </p:sp>
      <p:sp>
        <p:nvSpPr>
          <p:cNvPr id="48" name="Slide Number Placeholder 3"/>
          <p:cNvSpPr>
            <a:spLocks noGrp="1"/>
          </p:cNvSpPr>
          <p:nvPr>
            <p:ph type="sldNum" sz="quarter" idx="4"/>
          </p:nvPr>
        </p:nvSpPr>
        <p:spPr>
          <a:xfrm>
            <a:off x="8825068" y="6553200"/>
            <a:ext cx="318932" cy="314326"/>
          </a:xfrm>
        </p:spPr>
        <p:txBody>
          <a:bodyPr/>
          <a:lstStyle/>
          <a:p>
            <a:fld id="{5BD36294-2849-48A8-8531-5354CF3095D2}" type="slidenum">
              <a:rPr lang="en-US" smtClean="0">
                <a:solidFill>
                  <a:srgbClr val="000000"/>
                </a:solidFill>
              </a:rPr>
              <a:pPr/>
              <a:t>8</a:t>
            </a:fld>
            <a:endParaRPr lang="en-US" dirty="0">
              <a:solidFill>
                <a:srgbClr val="000000"/>
              </a:solidFill>
            </a:endParaRPr>
          </a:p>
        </p:txBody>
      </p:sp>
      <p:pic>
        <p:nvPicPr>
          <p:cNvPr id="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8152" y="914400"/>
            <a:ext cx="5199886" cy="4319418"/>
          </a:xfrm>
          <a:prstGeom prst="rect">
            <a:avLst/>
          </a:prstGeom>
          <a:noFill/>
          <a:ln w="9525">
            <a:noFill/>
            <a:miter lim="800000"/>
            <a:headEnd/>
            <a:tailEnd/>
          </a:ln>
        </p:spPr>
      </p:pic>
      <p:sp>
        <p:nvSpPr>
          <p:cNvPr id="6" name="Text Box 2"/>
          <p:cNvSpPr txBox="1">
            <a:spLocks noChangeArrowheads="1"/>
          </p:cNvSpPr>
          <p:nvPr/>
        </p:nvSpPr>
        <p:spPr bwMode="auto">
          <a:xfrm>
            <a:off x="0" y="1219200"/>
            <a:ext cx="4495800" cy="3170099"/>
          </a:xfrm>
          <a:prstGeom prst="rect">
            <a:avLst/>
          </a:prstGeom>
          <a:noFill/>
          <a:ln w="9525">
            <a:noFill/>
            <a:miter lim="800000"/>
            <a:headEnd/>
            <a:tailEnd/>
          </a:ln>
          <a:effectLst/>
        </p:spPr>
        <p:txBody>
          <a:bodyPr wrap="square">
            <a:spAutoFit/>
          </a:bodyPr>
          <a:lstStyle/>
          <a:p>
            <a:pPr marL="174625" indent="-174625" defTabSz="914400" eaLnBrk="0" fontAlgn="base" hangingPunct="0">
              <a:spcBef>
                <a:spcPct val="0"/>
              </a:spcBef>
              <a:spcAft>
                <a:spcPct val="0"/>
              </a:spcAft>
              <a:buFont typeface="Arial" pitchFamily="34" charset="0"/>
              <a:buChar char="•"/>
            </a:pPr>
            <a:r>
              <a:rPr lang="en-US" sz="2000" dirty="0" smtClean="0">
                <a:solidFill>
                  <a:srgbClr val="000000"/>
                </a:solidFill>
                <a:latin typeface="Times New Roman" pitchFamily="18" charset="0"/>
                <a:cs typeface="Times New Roman" pitchFamily="18" charset="0"/>
              </a:rPr>
              <a:t>X-ray Scattering/Diffraction  </a:t>
            </a:r>
          </a:p>
          <a:p>
            <a:pPr marL="806450" lvl="1" indent="-349250" defTabSz="914400" eaLnBrk="0" fontAlgn="base" hangingPunct="0">
              <a:spcBef>
                <a:spcPct val="0"/>
              </a:spcBef>
              <a:spcAft>
                <a:spcPct val="0"/>
              </a:spcAft>
              <a:buFont typeface="Wingdings" pitchFamily="2" charset="2"/>
              <a:buChar char="Ø"/>
            </a:pPr>
            <a:r>
              <a:rPr lang="en-US" sz="2000" b="1" dirty="0" smtClean="0">
                <a:solidFill>
                  <a:srgbClr val="000000"/>
                </a:solidFill>
                <a:latin typeface="Times New Roman" pitchFamily="18" charset="0"/>
                <a:cs typeface="Times New Roman" pitchFamily="18" charset="0"/>
              </a:rPr>
              <a:t>Crystallite Properties, Phase, Defects </a:t>
            </a:r>
          </a:p>
          <a:p>
            <a:pPr marL="120650" indent="-120650" defTabSz="914400" eaLnBrk="0" fontAlgn="base" hangingPunct="0">
              <a:spcBef>
                <a:spcPct val="0"/>
              </a:spcBef>
              <a:spcAft>
                <a:spcPct val="0"/>
              </a:spcAft>
              <a:buFont typeface="Arial" pitchFamily="34" charset="0"/>
              <a:buChar char="•"/>
              <a:tabLst>
                <a:tab pos="174625" algn="l"/>
              </a:tabLst>
            </a:pPr>
            <a:r>
              <a:rPr lang="en-US" sz="2000" dirty="0" smtClean="0">
                <a:solidFill>
                  <a:srgbClr val="000000"/>
                </a:solidFill>
                <a:latin typeface="Times New Roman" pitchFamily="18" charset="0"/>
                <a:cs typeface="Times New Roman" pitchFamily="18" charset="0"/>
              </a:rPr>
              <a:t> X-ray Microscopy (XM)</a:t>
            </a:r>
          </a:p>
          <a:p>
            <a:pPr marL="685800" lvl="1" indent="-228600" defTabSz="914400" eaLnBrk="0" fontAlgn="base" hangingPunct="0">
              <a:spcBef>
                <a:spcPct val="0"/>
              </a:spcBef>
              <a:spcAft>
                <a:spcPct val="0"/>
              </a:spcAft>
              <a:buFont typeface="Wingdings" pitchFamily="2" charset="2"/>
              <a:buChar char="Ø"/>
            </a:pPr>
            <a:r>
              <a:rPr lang="en-US" sz="2000" dirty="0" smtClean="0">
                <a:solidFill>
                  <a:srgbClr val="000000"/>
                </a:solidFill>
                <a:latin typeface="Times New Roman" pitchFamily="18" charset="0"/>
                <a:cs typeface="Times New Roman" pitchFamily="18" charset="0"/>
              </a:rPr>
              <a:t>  </a:t>
            </a:r>
            <a:r>
              <a:rPr lang="en-US" sz="2000" b="1" dirty="0" smtClean="0">
                <a:solidFill>
                  <a:srgbClr val="000000"/>
                </a:solidFill>
                <a:latin typeface="Times New Roman" pitchFamily="18" charset="0"/>
                <a:cs typeface="Times New Roman" pitchFamily="18" charset="0"/>
              </a:rPr>
              <a:t>10s </a:t>
            </a:r>
            <a:r>
              <a:rPr lang="en-US" sz="2000" b="1" dirty="0" err="1" smtClean="0">
                <a:solidFill>
                  <a:srgbClr val="000000"/>
                </a:solidFill>
                <a:latin typeface="Times New Roman" pitchFamily="18" charset="0"/>
                <a:cs typeface="Times New Roman" pitchFamily="18" charset="0"/>
              </a:rPr>
              <a:t>nms</a:t>
            </a:r>
            <a:r>
              <a:rPr lang="en-US" sz="2000" b="1" dirty="0" smtClean="0">
                <a:solidFill>
                  <a:srgbClr val="000000"/>
                </a:solidFill>
                <a:latin typeface="Times New Roman" pitchFamily="18" charset="0"/>
                <a:cs typeface="Times New Roman" pitchFamily="18" charset="0"/>
              </a:rPr>
              <a:t> morphology &amp; topography</a:t>
            </a:r>
          </a:p>
          <a:p>
            <a:pPr marL="120650" indent="-120650" eaLnBrk="0" fontAlgn="base" hangingPunct="0">
              <a:spcBef>
                <a:spcPct val="0"/>
              </a:spcBef>
              <a:spcAft>
                <a:spcPct val="0"/>
              </a:spcAft>
              <a:buFont typeface="Arial" pitchFamily="34" charset="0"/>
              <a:buChar char="•"/>
              <a:tabLst>
                <a:tab pos="174625" algn="l"/>
              </a:tabLst>
            </a:pPr>
            <a:r>
              <a:rPr lang="en-US" sz="2000" dirty="0">
                <a:solidFill>
                  <a:srgbClr val="000000"/>
                </a:solidFill>
                <a:latin typeface="Times New Roman" pitchFamily="18" charset="0"/>
                <a:cs typeface="Times New Roman" pitchFamily="18" charset="0"/>
              </a:rPr>
              <a:t>X-ray Absorption Spectroscopy (XAS)</a:t>
            </a:r>
          </a:p>
          <a:p>
            <a:pPr marL="685800" lvl="1" indent="-228600" eaLnBrk="0" fontAlgn="base" hangingPunct="0">
              <a:spcBef>
                <a:spcPct val="0"/>
              </a:spcBef>
              <a:spcAft>
                <a:spcPct val="0"/>
              </a:spcAft>
              <a:buFont typeface="Wingdings" pitchFamily="2" charset="2"/>
              <a:buChar char="Ø"/>
            </a:pPr>
            <a:r>
              <a:rPr lang="en-US" sz="2000" dirty="0">
                <a:solidFill>
                  <a:srgbClr val="000000"/>
                </a:solidFill>
                <a:latin typeface="Times New Roman" pitchFamily="18" charset="0"/>
                <a:cs typeface="Times New Roman" pitchFamily="18" charset="0"/>
              </a:rPr>
              <a:t>  </a:t>
            </a:r>
            <a:r>
              <a:rPr lang="en-US" sz="2000" b="1" dirty="0">
                <a:solidFill>
                  <a:srgbClr val="000000"/>
                </a:solidFill>
                <a:latin typeface="Times New Roman" pitchFamily="18" charset="0"/>
                <a:cs typeface="Times New Roman" pitchFamily="18" charset="0"/>
              </a:rPr>
              <a:t>Local Structure &amp; Chemistry </a:t>
            </a:r>
          </a:p>
          <a:p>
            <a:pPr marL="174625" indent="-174625" eaLnBrk="0" fontAlgn="base" hangingPunct="0">
              <a:spcBef>
                <a:spcPct val="0"/>
              </a:spcBef>
              <a:spcAft>
                <a:spcPct val="0"/>
              </a:spcAft>
              <a:buFont typeface="Arial" pitchFamily="34" charset="0"/>
              <a:buChar char="•"/>
              <a:tabLst>
                <a:tab pos="282575" algn="l"/>
              </a:tabLst>
            </a:pPr>
            <a:r>
              <a:rPr lang="en-US" sz="2000" dirty="0" smtClean="0">
                <a:solidFill>
                  <a:srgbClr val="000000"/>
                </a:solidFill>
                <a:latin typeface="Times New Roman" pitchFamily="18" charset="0"/>
                <a:cs typeface="Times New Roman" pitchFamily="18" charset="0"/>
              </a:rPr>
              <a:t>Photoemission Spectroscopy</a:t>
            </a:r>
          </a:p>
          <a:p>
            <a:pPr marL="800100" lvl="1" indent="-342900" defTabSz="914400" eaLnBrk="0" fontAlgn="base" hangingPunct="0">
              <a:spcBef>
                <a:spcPct val="0"/>
              </a:spcBef>
              <a:spcAft>
                <a:spcPct val="0"/>
              </a:spcAft>
              <a:buFont typeface="Wingdings" pitchFamily="2" charset="2"/>
              <a:buChar char="Ø"/>
              <a:tabLst>
                <a:tab pos="349250" algn="l"/>
              </a:tabLst>
            </a:pPr>
            <a:r>
              <a:rPr lang="en-US" sz="2000" dirty="0" smtClean="0">
                <a:solidFill>
                  <a:srgbClr val="000000"/>
                </a:solidFill>
                <a:latin typeface="Times New Roman" pitchFamily="18" charset="0"/>
                <a:cs typeface="Times New Roman" pitchFamily="18" charset="0"/>
              </a:rPr>
              <a:t> </a:t>
            </a:r>
            <a:r>
              <a:rPr lang="en-US" sz="2000" b="1" dirty="0" smtClean="0">
                <a:solidFill>
                  <a:srgbClr val="000000"/>
                </a:solidFill>
                <a:latin typeface="Times New Roman" pitchFamily="18" charset="0"/>
                <a:cs typeface="Times New Roman" pitchFamily="18" charset="0"/>
              </a:rPr>
              <a:t>Electronic structure </a:t>
            </a:r>
          </a:p>
        </p:txBody>
      </p:sp>
      <p:pic>
        <p:nvPicPr>
          <p:cNvPr id="11" name="Picture 10"/>
          <p:cNvPicPr/>
          <p:nvPr/>
        </p:nvPicPr>
        <p:blipFill>
          <a:blip r:embed="rId4" cstate="email">
            <a:extLst>
              <a:ext uri="{28A0092B-C50C-407E-A947-70E740481C1C}">
                <a14:useLocalDpi xmlns:a14="http://schemas.microsoft.com/office/drawing/2010/main"/>
              </a:ext>
            </a:extLst>
          </a:blip>
          <a:srcRect l="56484" t="50110"/>
          <a:stretch>
            <a:fillRect/>
          </a:stretch>
        </p:blipFill>
        <p:spPr bwMode="auto">
          <a:xfrm>
            <a:off x="7443273" y="4800600"/>
            <a:ext cx="1700727" cy="2057400"/>
          </a:xfrm>
          <a:prstGeom prst="rect">
            <a:avLst/>
          </a:prstGeom>
          <a:noFill/>
          <a:ln w="9525">
            <a:noFill/>
            <a:miter lim="800000"/>
            <a:headEnd/>
            <a:tailEnd/>
          </a:ln>
        </p:spPr>
      </p:pic>
      <p:pic>
        <p:nvPicPr>
          <p:cNvPr id="205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0" y="5105896"/>
            <a:ext cx="2798914" cy="152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mftoney\Desktop\Picture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81400" y="5464213"/>
            <a:ext cx="2416969" cy="1096943"/>
          </a:xfrm>
          <a:prstGeom prst="rect">
            <a:avLst/>
          </a:prstGeom>
          <a:noFill/>
        </p:spPr>
      </p:pic>
    </p:spTree>
    <p:extLst>
      <p:ext uri="{BB962C8B-B14F-4D97-AF65-F5344CB8AC3E}">
        <p14:creationId xmlns:p14="http://schemas.microsoft.com/office/powerpoint/2010/main" val="5769104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kern="0" dirty="0">
                <a:solidFill>
                  <a:srgbClr val="981E32"/>
                </a:solidFill>
              </a:rPr>
              <a:t>X-Rays - Seeing the </a:t>
            </a:r>
            <a:r>
              <a:rPr lang="en-US" sz="2800" kern="0" dirty="0" smtClean="0">
                <a:solidFill>
                  <a:srgbClr val="981E32"/>
                </a:solidFill>
              </a:rPr>
              <a:t>Invisible</a:t>
            </a:r>
            <a:endParaRPr lang="en-US" sz="2800" dirty="0">
              <a:solidFill>
                <a:srgbClr val="981E32"/>
              </a:solidFill>
            </a:endParaRPr>
          </a:p>
        </p:txBody>
      </p:sp>
      <p:sp>
        <p:nvSpPr>
          <p:cNvPr id="4" name="Slide Number Placeholder 3"/>
          <p:cNvSpPr>
            <a:spLocks noGrp="1"/>
          </p:cNvSpPr>
          <p:nvPr>
            <p:ph type="sldNum" sz="quarter" idx="4"/>
          </p:nvPr>
        </p:nvSpPr>
        <p:spPr/>
        <p:txBody>
          <a:bodyPr/>
          <a:lstStyle/>
          <a:p>
            <a:fld id="{5BD36294-2849-48A8-8531-5354CF3095D2}" type="slidenum">
              <a:rPr lang="en-US" smtClean="0">
                <a:solidFill>
                  <a:srgbClr val="000000"/>
                </a:solidFill>
              </a:rPr>
              <a:pPr/>
              <a:t>9</a:t>
            </a:fld>
            <a:endParaRPr lang="en-US" dirty="0">
              <a:solidFill>
                <a:srgbClr val="000000"/>
              </a:solidFill>
            </a:endParaRPr>
          </a:p>
        </p:txBody>
      </p:sp>
      <p:grpSp>
        <p:nvGrpSpPr>
          <p:cNvPr id="14" name="Group 13"/>
          <p:cNvGrpSpPr/>
          <p:nvPr/>
        </p:nvGrpSpPr>
        <p:grpSpPr>
          <a:xfrm>
            <a:off x="114300" y="1066800"/>
            <a:ext cx="9016346" cy="5439120"/>
            <a:chOff x="114300" y="1066800"/>
            <a:chExt cx="9016346" cy="5439120"/>
          </a:xfrm>
        </p:grpSpPr>
        <p:pic>
          <p:nvPicPr>
            <p:cNvPr id="5"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 y="1524000"/>
              <a:ext cx="2234734" cy="2286000"/>
            </a:xfrm>
            <a:prstGeom prst="rect">
              <a:avLst/>
            </a:prstGeom>
            <a:noFill/>
            <a:ln w="9525">
              <a:noFill/>
              <a:miter lim="800000"/>
              <a:headEnd/>
              <a:tailEnd/>
            </a:ln>
          </p:spPr>
        </p:pic>
        <p:sp>
          <p:nvSpPr>
            <p:cNvPr id="6" name="Text Box 5"/>
            <p:cNvSpPr txBox="1">
              <a:spLocks noChangeArrowheads="1"/>
            </p:cNvSpPr>
            <p:nvPr/>
          </p:nvSpPr>
          <p:spPr bwMode="auto">
            <a:xfrm>
              <a:off x="1524000" y="1066800"/>
              <a:ext cx="2362200" cy="430887"/>
            </a:xfrm>
            <a:prstGeom prst="rect">
              <a:avLst/>
            </a:prstGeom>
            <a:solidFill>
              <a:srgbClr val="FFFFFF"/>
            </a:solidFill>
            <a:ln w="9525">
              <a:noFill/>
              <a:miter lim="800000"/>
              <a:headEnd/>
              <a:tailEnd/>
            </a:ln>
          </p:spPr>
          <p:txBody>
            <a:bodyPr wrap="square">
              <a:prstTxWarp prst="textNoShape">
                <a:avLst/>
              </a:prstTxWarp>
              <a:spAutoFit/>
            </a:bodyPr>
            <a:lstStyle/>
            <a:p>
              <a:pPr>
                <a:defRPr/>
              </a:pPr>
              <a:r>
                <a:rPr lang="en-US" sz="2200" b="1" kern="0" dirty="0" smtClean="0">
                  <a:solidFill>
                    <a:srgbClr val="000000"/>
                  </a:solidFill>
                  <a:latin typeface="Times New Roman" pitchFamily="18" charset="0"/>
                  <a:cs typeface="Times New Roman" pitchFamily="18" charset="0"/>
                </a:rPr>
                <a:t>Nanostructures </a:t>
              </a:r>
              <a:endParaRPr lang="en-US" sz="2200" kern="0" dirty="0" smtClean="0">
                <a:solidFill>
                  <a:srgbClr val="000000"/>
                </a:solidFill>
                <a:latin typeface="Times New Roman" pitchFamily="18" charset="0"/>
                <a:cs typeface="Times New Roman" pitchFamily="18" charset="0"/>
              </a:endParaRPr>
            </a:p>
          </p:txBody>
        </p:sp>
        <p:sp>
          <p:nvSpPr>
            <p:cNvPr id="7" name="Text Box 5"/>
            <p:cNvSpPr txBox="1">
              <a:spLocks noChangeArrowheads="1"/>
            </p:cNvSpPr>
            <p:nvPr/>
          </p:nvSpPr>
          <p:spPr bwMode="auto">
            <a:xfrm>
              <a:off x="4623267" y="1138535"/>
              <a:ext cx="4368333" cy="430887"/>
            </a:xfrm>
            <a:prstGeom prst="rect">
              <a:avLst/>
            </a:prstGeom>
            <a:solidFill>
              <a:srgbClr val="FFFFFF"/>
            </a:solidFill>
            <a:ln w="9525">
              <a:noFill/>
              <a:miter lim="800000"/>
              <a:headEnd/>
              <a:tailEnd/>
            </a:ln>
          </p:spPr>
          <p:txBody>
            <a:bodyPr wrap="square">
              <a:prstTxWarp prst="textNoShape">
                <a:avLst/>
              </a:prstTxWarp>
              <a:spAutoFit/>
            </a:bodyPr>
            <a:lstStyle/>
            <a:p>
              <a:pPr>
                <a:defRPr/>
              </a:pPr>
              <a:r>
                <a:rPr lang="en-US" sz="2200" b="1" kern="0" dirty="0" smtClean="0">
                  <a:solidFill>
                    <a:srgbClr val="000000"/>
                  </a:solidFill>
                  <a:latin typeface="Times New Roman" pitchFamily="18" charset="0"/>
                  <a:cs typeface="Times New Roman" pitchFamily="18" charset="0"/>
                </a:rPr>
                <a:t>Positions of Atoms &amp; Molecules</a:t>
              </a:r>
              <a:endParaRPr lang="en-US" sz="2200" kern="0" dirty="0" smtClean="0">
                <a:solidFill>
                  <a:srgbClr val="000000"/>
                </a:solidFill>
                <a:latin typeface="Times New Roman" pitchFamily="18" charset="0"/>
                <a:cs typeface="Times New Roman" pitchFamily="18" charset="0"/>
              </a:endParaRPr>
            </a:p>
          </p:txBody>
        </p:sp>
        <p:pic>
          <p:nvPicPr>
            <p:cNvPr id="8"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1634" y="4271665"/>
              <a:ext cx="4191000" cy="2133600"/>
            </a:xfrm>
            <a:prstGeom prst="rect">
              <a:avLst/>
            </a:prstGeom>
            <a:noFill/>
            <a:ln w="9525">
              <a:noFill/>
              <a:miter lim="800000"/>
              <a:headEnd/>
              <a:tailEnd/>
            </a:ln>
          </p:spPr>
        </p:pic>
        <p:sp>
          <p:nvSpPr>
            <p:cNvPr id="9" name="Text Box 5"/>
            <p:cNvSpPr txBox="1">
              <a:spLocks noChangeArrowheads="1"/>
            </p:cNvSpPr>
            <p:nvPr/>
          </p:nvSpPr>
          <p:spPr bwMode="auto">
            <a:xfrm>
              <a:off x="114300" y="3834905"/>
              <a:ext cx="5181600" cy="430887"/>
            </a:xfrm>
            <a:prstGeom prst="rect">
              <a:avLst/>
            </a:prstGeom>
            <a:solidFill>
              <a:srgbClr val="FFFFFF"/>
            </a:solidFill>
            <a:ln w="9525">
              <a:noFill/>
              <a:miter lim="800000"/>
              <a:headEnd/>
              <a:tailEnd/>
            </a:ln>
          </p:spPr>
          <p:txBody>
            <a:bodyPr wrap="square">
              <a:prstTxWarp prst="textNoShape">
                <a:avLst/>
              </a:prstTxWarp>
              <a:spAutoFit/>
            </a:bodyPr>
            <a:lstStyle/>
            <a:p>
              <a:pPr>
                <a:defRPr/>
              </a:pPr>
              <a:r>
                <a:rPr lang="en-US" sz="2200" b="1" kern="0" dirty="0" smtClean="0">
                  <a:solidFill>
                    <a:srgbClr val="000000"/>
                  </a:solidFill>
                  <a:latin typeface="Times New Roman" pitchFamily="18" charset="0"/>
                  <a:cs typeface="Times New Roman" pitchFamily="18" charset="0"/>
                </a:rPr>
                <a:t>Electron Distributions &amp;Dynamics </a:t>
              </a:r>
              <a:endParaRPr lang="en-US" sz="2200" kern="0" dirty="0" smtClean="0">
                <a:solidFill>
                  <a:srgbClr val="000000"/>
                </a:solidFill>
                <a:latin typeface="Times New Roman" pitchFamily="18" charset="0"/>
                <a:cs typeface="Times New Roman" pitchFamily="18" charset="0"/>
              </a:endParaRPr>
            </a:p>
          </p:txBody>
        </p:sp>
        <p:pic>
          <p:nvPicPr>
            <p:cNvPr id="10" name="Picture 2" descr="XANES tomography data of a Li-ion battery electrode"/>
            <p:cNvPicPr>
              <a:picLocks noChangeAspect="1" noChangeArrowheads="1"/>
            </p:cNvPicPr>
            <p:nvPr/>
          </p:nvPicPr>
          <p:blipFill>
            <a:blip r:embed="rId5" cstate="email">
              <a:extLst>
                <a:ext uri="{28A0092B-C50C-407E-A947-70E740481C1C}">
                  <a14:useLocalDpi xmlns:a14="http://schemas.microsoft.com/office/drawing/2010/main"/>
                </a:ext>
              </a:extLst>
            </a:blip>
            <a:srcRect r="28426"/>
            <a:stretch>
              <a:fillRect/>
            </a:stretch>
          </p:blipFill>
          <p:spPr bwMode="auto">
            <a:xfrm>
              <a:off x="2295863" y="1743804"/>
              <a:ext cx="2610754" cy="1905000"/>
            </a:xfrm>
            <a:prstGeom prst="rect">
              <a:avLst/>
            </a:prstGeom>
            <a:noFill/>
          </p:spPr>
        </p:pic>
        <p:sp>
          <p:nvSpPr>
            <p:cNvPr id="15" name="Text Box 5"/>
            <p:cNvSpPr txBox="1">
              <a:spLocks noChangeArrowheads="1"/>
            </p:cNvSpPr>
            <p:nvPr/>
          </p:nvSpPr>
          <p:spPr bwMode="auto">
            <a:xfrm>
              <a:off x="5056496" y="3962400"/>
              <a:ext cx="3997951" cy="430887"/>
            </a:xfrm>
            <a:prstGeom prst="rect">
              <a:avLst/>
            </a:prstGeom>
            <a:solidFill>
              <a:srgbClr val="FFFFFF"/>
            </a:solidFill>
            <a:ln w="9525">
              <a:noFill/>
              <a:miter lim="800000"/>
              <a:headEnd/>
              <a:tailEnd/>
            </a:ln>
          </p:spPr>
          <p:txBody>
            <a:bodyPr wrap="square">
              <a:prstTxWarp prst="textNoShape">
                <a:avLst/>
              </a:prstTxWarp>
              <a:spAutoFit/>
            </a:bodyPr>
            <a:lstStyle/>
            <a:p>
              <a:pPr>
                <a:defRPr/>
              </a:pPr>
              <a:r>
                <a:rPr lang="en-US" sz="2200" b="1" kern="0" dirty="0">
                  <a:solidFill>
                    <a:srgbClr val="000000"/>
                  </a:solidFill>
                  <a:latin typeface="Times New Roman" pitchFamily="18" charset="0"/>
                  <a:cs typeface="Times New Roman" pitchFamily="18" charset="0"/>
                </a:rPr>
                <a:t>Spin Distributions </a:t>
              </a:r>
              <a:r>
                <a:rPr lang="en-US" sz="2200" b="1" kern="0" dirty="0" smtClean="0">
                  <a:solidFill>
                    <a:srgbClr val="000000"/>
                  </a:solidFill>
                  <a:latin typeface="Times New Roman" pitchFamily="18" charset="0"/>
                  <a:cs typeface="Times New Roman" pitchFamily="18" charset="0"/>
                </a:rPr>
                <a:t>&amp; Dynamics </a:t>
              </a:r>
              <a:endParaRPr lang="en-US" sz="2200" kern="0" dirty="0" smtClean="0">
                <a:solidFill>
                  <a:srgbClr val="000000"/>
                </a:solidFill>
                <a:latin typeface="Times New Roman" pitchFamily="18" charset="0"/>
                <a:cs typeface="Times New Roman" pitchFamily="18" charset="0"/>
              </a:endParaRPr>
            </a:p>
          </p:txBody>
        </p:sp>
        <p:grpSp>
          <p:nvGrpSpPr>
            <p:cNvPr id="21" name="Group 20"/>
            <p:cNvGrpSpPr/>
            <p:nvPr/>
          </p:nvGrpSpPr>
          <p:grpSpPr>
            <a:xfrm>
              <a:off x="5056496" y="1564145"/>
              <a:ext cx="4074150" cy="2286000"/>
              <a:chOff x="5056496" y="1564145"/>
              <a:chExt cx="4074150" cy="2286000"/>
            </a:xfrm>
          </p:grpSpPr>
          <p:pic>
            <p:nvPicPr>
              <p:cNvPr id="19" name="Picture 1"/>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056496" y="1564145"/>
                <a:ext cx="4074150" cy="2286000"/>
              </a:xfrm>
              <a:prstGeom prst="rect">
                <a:avLst/>
              </a:prstGeom>
              <a:noFill/>
              <a:ln w="9525">
                <a:noFill/>
                <a:miter lim="800000"/>
                <a:headEnd/>
                <a:tailEnd/>
              </a:ln>
            </p:spPr>
          </p:pic>
          <p:sp>
            <p:nvSpPr>
              <p:cNvPr id="20" name="Rectangle 19"/>
              <p:cNvSpPr/>
              <p:nvPr/>
            </p:nvSpPr>
            <p:spPr>
              <a:xfrm>
                <a:off x="5198267" y="1743804"/>
                <a:ext cx="2040733"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 descr="C:\SLAC\Data\SSRL\BL21\Richard\CuHCF_structure_picture.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132696" y="1676400"/>
              <a:ext cx="2182504" cy="200896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933613" y="4393287"/>
              <a:ext cx="4057987" cy="2112633"/>
            </a:xfrm>
            <a:prstGeom prst="rect">
              <a:avLst/>
            </a:prstGeom>
            <a:noFill/>
            <a:ln w="9525">
              <a:noFill/>
              <a:miter lim="800000"/>
              <a:headEnd/>
              <a:tailEnd/>
            </a:ln>
          </p:spPr>
        </p:pic>
      </p:grpSp>
    </p:spTree>
    <p:extLst>
      <p:ext uri="{BB962C8B-B14F-4D97-AF65-F5344CB8AC3E}">
        <p14:creationId xmlns:p14="http://schemas.microsoft.com/office/powerpoint/2010/main" val="261636329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9_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SLAC_CNGMD_Template">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_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SLAC_PPT_052412</Template>
  <TotalTime>0</TotalTime>
  <Words>2202</Words>
  <Application>Microsoft Macintosh PowerPoint</Application>
  <PresentationFormat>On-screen Show (4:3)</PresentationFormat>
  <Paragraphs>213</Paragraphs>
  <Slides>21</Slides>
  <Notes>19</Notes>
  <HiddenSlides>0</HiddenSlides>
  <MMClips>0</MMClips>
  <ScaleCrop>false</ScaleCrop>
  <HeadingPairs>
    <vt:vector size="4" baseType="variant">
      <vt:variant>
        <vt:lpstr>Theme</vt:lpstr>
      </vt:variant>
      <vt:variant>
        <vt:i4>24</vt:i4>
      </vt:variant>
      <vt:variant>
        <vt:lpstr>Slide Titles</vt:lpstr>
      </vt:variant>
      <vt:variant>
        <vt:i4>21</vt:i4>
      </vt:variant>
    </vt:vector>
  </HeadingPairs>
  <TitlesOfParts>
    <vt:vector size="45" baseType="lpstr">
      <vt:lpstr>Blank</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1_Blank</vt:lpstr>
      <vt:lpstr>3_Blank</vt:lpstr>
      <vt:lpstr>5_Blank</vt:lpstr>
      <vt:lpstr>7_Blank</vt:lpstr>
      <vt:lpstr>9_Blank</vt:lpstr>
      <vt:lpstr>15_Office Theme</vt:lpstr>
      <vt:lpstr>16_Office Theme</vt:lpstr>
      <vt:lpstr>SLAC_CNGMD_Template</vt:lpstr>
      <vt:lpstr>2_Blank</vt:lpstr>
      <vt:lpstr>Stanford Synchrotron Radiation Lightsource (SSRL) </vt:lpstr>
      <vt:lpstr>Outline</vt:lpstr>
      <vt:lpstr>SSRL Overview</vt:lpstr>
      <vt:lpstr>SSRL Overview</vt:lpstr>
      <vt:lpstr>SSRL Overview</vt:lpstr>
      <vt:lpstr>SSRL Overview</vt:lpstr>
      <vt:lpstr>SLAC: Synchrotron Radiation </vt:lpstr>
      <vt:lpstr>X-ray Beamlines / Techniques </vt:lpstr>
      <vt:lpstr>X-Rays - Seeing the Invisible</vt:lpstr>
      <vt:lpstr>SSRL Enables &amp; Supports World-class Science in Targeted Areas</vt:lpstr>
      <vt:lpstr>Substrate phonons enhance superconductivity at the interface</vt:lpstr>
      <vt:lpstr>BL5: A state-of-the-art ARPES facility</vt:lpstr>
      <vt:lpstr>Sustainable Energy Materials Research</vt:lpstr>
      <vt:lpstr>Effect of Molecular Orientation on Ultrafast Electron Transfer</vt:lpstr>
      <vt:lpstr>Transmission X-ray Microscopy </vt:lpstr>
      <vt:lpstr>Transmission X-ray Microscopy </vt:lpstr>
      <vt:lpstr>2D and 3D in Situ Imaging of Battery Anodes</vt:lpstr>
      <vt:lpstr>Time resolved X-ray Science </vt:lpstr>
      <vt:lpstr>Multiferroic thin films; Ultrafast thermal transport</vt:lpstr>
      <vt:lpstr>Influence of Amorphous Structure on Crystallization of Different Polymorphs</vt:lpstr>
      <vt:lpstr>Summary – Opportunities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2012-06-11T23:50:00Z</dcterms:created>
  <dcterms:modified xsi:type="dcterms:W3CDTF">2015-09-18T04:34:49Z</dcterms:modified>
</cp:coreProperties>
</file>