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5" r:id="rId3"/>
    <p:sldMasterId id="2147483688" r:id="rId4"/>
    <p:sldMasterId id="2147483714" r:id="rId5"/>
    <p:sldMasterId id="2147483739" r:id="rId6"/>
    <p:sldMasterId id="2147483751" r:id="rId7"/>
  </p:sldMasterIdLst>
  <p:notesMasterIdLst>
    <p:notesMasterId r:id="rId26"/>
  </p:notesMasterIdLst>
  <p:sldIdLst>
    <p:sldId id="256" r:id="rId8"/>
    <p:sldId id="358" r:id="rId9"/>
    <p:sldId id="427" r:id="rId10"/>
    <p:sldId id="410" r:id="rId11"/>
    <p:sldId id="352" r:id="rId12"/>
    <p:sldId id="378" r:id="rId13"/>
    <p:sldId id="379" r:id="rId14"/>
    <p:sldId id="270" r:id="rId15"/>
    <p:sldId id="402" r:id="rId16"/>
    <p:sldId id="428" r:id="rId17"/>
    <p:sldId id="426" r:id="rId18"/>
    <p:sldId id="376" r:id="rId19"/>
    <p:sldId id="424" r:id="rId20"/>
    <p:sldId id="391" r:id="rId21"/>
    <p:sldId id="324" r:id="rId22"/>
    <p:sldId id="417" r:id="rId23"/>
    <p:sldId id="425" r:id="rId24"/>
    <p:sldId id="357" r:id="rId2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67D82"/>
    <a:srgbClr val="6699FF"/>
    <a:srgbClr val="FFFFFF"/>
    <a:srgbClr val="0000FF"/>
    <a:srgbClr val="000000"/>
    <a:srgbClr val="0033CC"/>
    <a:srgbClr val="D60093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 snapToGrid="0">
      <p:cViewPr>
        <p:scale>
          <a:sx n="75" d="100"/>
          <a:sy n="75" d="100"/>
        </p:scale>
        <p:origin x="-138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E1E667F4-7CD5-4E27-ABBC-2EFD213FF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B2B77-7545-4FAC-A7B8-309388F4DDD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5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67F4-7CD5-4E27-ABBC-2EFD213FF0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BA228-6E94-4886-A3BB-C6415778FA5E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7088" cy="34782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3725"/>
            <a:ext cx="5597525" cy="4173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3DF91-8093-4814-8411-1C5076801CEB}" type="slidenum">
              <a:rPr lang="en-US"/>
              <a:pPr/>
              <a:t>15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57877-D8E8-4C3F-BA6F-C5F7CD5585B5}" type="slidenum">
              <a:rPr lang="en-US"/>
              <a:pPr/>
              <a:t>18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57B7C-2BAB-4655-9982-CAA0F253BAE9}" type="slidenum">
              <a:rPr lang="en-US"/>
              <a:pPr/>
              <a:t>2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894FD-2CD9-4B21-AB31-D3DF28372714}" type="slidenum">
              <a:rPr lang="en-US"/>
              <a:pPr/>
              <a:t>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3AA2D-D021-4FA3-8047-E5836CC7E5E1}" type="slidenum">
              <a:rPr lang="en-US"/>
              <a:pPr/>
              <a:t>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75B7-E985-4088-920D-732709ECD5FA}" type="slidenum">
              <a:rPr lang="en-US"/>
              <a:pPr/>
              <a:t>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CE0C0-2C64-4C8E-9F30-5515EC7F30D8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D286C-B424-47ED-9DDB-EB4857C6EE18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5943CC-3408-48FB-86B1-53102B956DD8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67F4-7CD5-4E27-ABBC-2EFD213FF0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9395" name="Picture 3" descr="psd_head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673350" y="5905500"/>
            <a:ext cx="3797300" cy="4762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20838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5816600" y="330199"/>
            <a:ext cx="330041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0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0200" y="-12700"/>
            <a:ext cx="1143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A9C0-8864-402D-B54A-AFEFE4660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823913"/>
            <a:ext cx="2055812" cy="530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823913"/>
            <a:ext cx="6018213" cy="530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AB8A5-89BF-42C2-9FFE-45DA7A80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823913"/>
            <a:ext cx="8226425" cy="530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19413" y="6508750"/>
            <a:ext cx="3302000" cy="292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503988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1288"/>
            <a:ext cx="2133600" cy="230187"/>
          </a:xfrm>
        </p:spPr>
        <p:txBody>
          <a:bodyPr/>
          <a:lstStyle>
            <a:lvl1pPr>
              <a:defRPr/>
            </a:lvl1pPr>
          </a:lstStyle>
          <a:p>
            <a:fld id="{316EEC0F-E921-4305-8C1A-6F524557E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823913"/>
            <a:ext cx="8128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175" y="2049463"/>
            <a:ext cx="4011613" cy="407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8" y="2049463"/>
            <a:ext cx="4011612" cy="196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8" y="4164013"/>
            <a:ext cx="4011612" cy="196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19413" y="6508750"/>
            <a:ext cx="3302000" cy="292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503988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1288"/>
            <a:ext cx="2133600" cy="230187"/>
          </a:xfrm>
        </p:spPr>
        <p:txBody>
          <a:bodyPr/>
          <a:lstStyle>
            <a:lvl1pPr>
              <a:defRPr/>
            </a:lvl1pPr>
          </a:lstStyle>
          <a:p>
            <a:fld id="{8503AED4-F82C-4272-BDF0-1F7EB4060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-1588"/>
            <a:ext cx="5327650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A82388-DBD2-4316-AE29-9669DBBF7A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7E21A-897A-4653-8C44-2C2DE0C5F1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1F4571-4835-4D57-B459-DC6A639BCD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31A59-E022-4579-845A-C2CE28C806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13E8CF-A7BD-4776-83EF-1D68E70D9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ADD4-0918-4B1D-8890-600103336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B0FC2-38E7-4C42-ACB7-C5AB1B6B87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07C799-423F-4096-B4B7-4686C26B39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2E5FD-B09F-4A46-B94D-10B1487BEF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DDD1C-4CBC-4E1A-9348-AB9EF13129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C8766D-3862-4225-B443-4584B9C3CB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3" name="Picture 11" descr="Stanford-SLAC"/>
          <p:cNvPicPr>
            <a:picLocks noChangeAspect="1" noChangeArrowheads="1"/>
          </p:cNvPicPr>
          <p:nvPr/>
        </p:nvPicPr>
        <p:blipFill>
          <a:blip r:embed="rId2" cstate="print">
            <a:lum bright="66000" contrast="-70000"/>
          </a:blip>
          <a:srcRect l="-130" t="12143" r="194" b="10513"/>
          <a:stretch>
            <a:fillRect/>
          </a:stretch>
        </p:blipFill>
        <p:spPr bwMode="auto">
          <a:xfrm>
            <a:off x="-1588" y="842963"/>
            <a:ext cx="9144001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04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-1588"/>
            <a:ext cx="5327650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62CC4F-EE5A-455C-BC0C-1BB57797313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7ECB79-E2D5-47E9-8606-5C7588F5CC97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0C2C0D3-AD27-4412-A732-1A8BB6123912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35C345-8797-431E-8DFB-5050D2D08845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DCBB-6158-4049-9563-DC050C99F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20CF04-F11D-458E-9D58-77221EDA73BA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2B8D850-339A-43C8-8283-762CF699665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DC18A46-6D11-44BB-8C0C-CA109EEC2A46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095C1D-C2E1-4F9C-8779-85D6A65C305D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92BDC2-518D-4BE6-951D-42A776EB0BD2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0"/>
            <a:ext cx="20859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0"/>
            <a:ext cx="610711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FCE71E-7FB2-4767-B640-4BFB1091F973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1313" y="0"/>
            <a:ext cx="8345487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133600" cy="37147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18425" y="6513513"/>
            <a:ext cx="1425575" cy="330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DC511D-3DF3-4BD1-BC00-7760C2712876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61125"/>
            <a:ext cx="2895600" cy="3746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ford-SLAC"/>
          <p:cNvPicPr>
            <a:picLocks noChangeAspect="1" noChangeArrowheads="1"/>
          </p:cNvPicPr>
          <p:nvPr/>
        </p:nvPicPr>
        <p:blipFill>
          <a:blip r:embed="rId2" cstate="print">
            <a:lum bright="66000" contrast="-70000"/>
          </a:blip>
          <a:srcRect l="-130" t="12143" r="194" b="10513"/>
          <a:stretch>
            <a:fillRect/>
          </a:stretch>
        </p:blipFill>
        <p:spPr bwMode="auto">
          <a:xfrm>
            <a:off x="-1588" y="842963"/>
            <a:ext cx="9144001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04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4B9D7E6-1A93-4046-8CFF-DF823AE731A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F6AB74-7D30-4F1F-A69E-AD667BDA9B22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2049463"/>
            <a:ext cx="4011613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2049463"/>
            <a:ext cx="4011612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BEB9-63DD-40CE-94AC-D6183CB05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C3A771-7A1A-4F75-8223-21AE947B7C0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E57352-275F-4416-90D3-8FD126E75CF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5D308D-F653-46DD-95FF-6B2211C79C21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88773A-886D-4151-B5D5-14A336FFBB28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CB8487-DF6A-40FE-9B04-75242110FEE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998624-926B-4609-9967-1161E094E2D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3EB539-A5C8-41D7-A878-D4FE12749B3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0"/>
            <a:ext cx="20859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0"/>
            <a:ext cx="610711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D535F6-69D1-4C78-A995-75A9AFA23F96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1313" y="0"/>
            <a:ext cx="8345487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133600" cy="37147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18425" y="6513513"/>
            <a:ext cx="1425575" cy="330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87C1F84-D0DE-4166-A9A6-BB8B378509B7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61125"/>
            <a:ext cx="2895600" cy="3746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ford-SLAC"/>
          <p:cNvPicPr>
            <a:picLocks noChangeAspect="1" noChangeArrowheads="1"/>
          </p:cNvPicPr>
          <p:nvPr/>
        </p:nvPicPr>
        <p:blipFill>
          <a:blip r:embed="rId2" cstate="print">
            <a:lum bright="66000" contrast="-70000"/>
          </a:blip>
          <a:srcRect l="-130" t="12143" r="194" b="10513"/>
          <a:stretch>
            <a:fillRect/>
          </a:stretch>
        </p:blipFill>
        <p:spPr bwMode="auto">
          <a:xfrm>
            <a:off x="-1588" y="842963"/>
            <a:ext cx="9144001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04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45403-47E9-41E1-B47E-C45861D7F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4B9D7E6-1A93-4046-8CFF-DF823AE731A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F6AB74-7D30-4F1F-A69E-AD667BDA9B22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C3A771-7A1A-4F75-8223-21AE947B7C0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E57352-275F-4416-90D3-8FD126E75CF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5D308D-F653-46DD-95FF-6B2211C79C21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88773A-886D-4151-B5D5-14A336FFBB28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CB8487-DF6A-40FE-9B04-75242110FEE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998624-926B-4609-9967-1161E094E2D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3EB539-A5C8-41D7-A878-D4FE12749B3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0"/>
            <a:ext cx="20859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0"/>
            <a:ext cx="610711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D535F6-69D1-4C78-A995-75A9AFA23F96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C074-0AF2-4F0E-A611-4CDC6386C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1313" y="0"/>
            <a:ext cx="8345487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133600" cy="37147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18425" y="6513513"/>
            <a:ext cx="1425575" cy="330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87C1F84-D0DE-4166-A9A6-BB8B378509B7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61125"/>
            <a:ext cx="2895600" cy="3746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Grad Student Orientation 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3" name="Picture 11" descr="Stanford-SLAC"/>
          <p:cNvPicPr>
            <a:picLocks noChangeAspect="1" noChangeArrowheads="1"/>
          </p:cNvPicPr>
          <p:nvPr/>
        </p:nvPicPr>
        <p:blipFill>
          <a:blip r:embed="rId2" cstate="print">
            <a:lum bright="66000" contrast="-70000"/>
          </a:blip>
          <a:srcRect l="-130" t="12143" r="194" b="10513"/>
          <a:stretch>
            <a:fillRect/>
          </a:stretch>
        </p:blipFill>
        <p:spPr bwMode="auto">
          <a:xfrm>
            <a:off x="-1588" y="842963"/>
            <a:ext cx="9144001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04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-1588"/>
            <a:ext cx="5327650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974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EFDD1-FDB0-4647-975B-9B1DA537A0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78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5791B-C5CD-4991-B179-83A03B192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64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811E44-C781-4629-9AF5-92C8E2AEC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65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8239AD-A01C-4D82-81F8-18F61CCEE0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12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D8307-65BF-471F-AFF2-863BF6D102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30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F6C49-8F7C-4A09-BF69-F81173A403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9C765-49A9-4828-B010-2304806C5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7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BB0A4-14E2-4D66-A6C2-88826052C9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DC2A-043C-48DD-B6EC-BF845C61E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5A42F-CC8F-47B7-8E8F-BEF47BC24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4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0"/>
            <a:ext cx="20859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0"/>
            <a:ext cx="610711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C6B2A7-1006-4077-BB13-4FE2D1EDE0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97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tanford-SLAC"/>
          <p:cNvPicPr>
            <a:picLocks noChangeAspect="1" noChangeArrowheads="1"/>
          </p:cNvPicPr>
          <p:nvPr userDrawn="1"/>
        </p:nvPicPr>
        <p:blipFill>
          <a:blip r:embed="rId2" cstate="print">
            <a:lum bright="66000" contrast="-70000"/>
          </a:blip>
          <a:srcRect l="13412" t="12143" r="5022" b="10513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guehr\Desktop\logo_web_screenres.gi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600" y="5419725"/>
            <a:ext cx="2582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1"/>
          <a:stretch>
            <a:fillRect/>
          </a:stretch>
        </p:blipFill>
        <p:spPr bwMode="auto">
          <a:xfrm>
            <a:off x="304800" y="5240338"/>
            <a:ext cx="34686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753061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9743"/>
            <a:ext cx="6400800" cy="903514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672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9A6E88-8581-4BDA-BBB4-91438D219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5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DEF0C-6848-4933-A5A0-B18D20268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25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A7EEF-C7A8-4A1C-A7B0-F64E42A03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73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F7B74-EC01-4C97-A38E-62BABC25F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65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F352F4-F24E-4967-BBF6-4B7257965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BCF0AD-1FD3-451A-A5A4-CDB888D536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6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0A77C-AFA7-4E55-9AC1-F8034A19A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8A02-FD82-42DE-AE4E-2CD15B584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0439CE-2B5A-45E2-B41C-D284F60E48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5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49E13-AB28-4DF6-B73D-C9EBB3AF2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73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71D3D-D184-401D-BABB-1A6DA8DF69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2DA5B-622A-41CB-AD5E-EE1161AC6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sd_header_1"/>
          <p:cNvPicPr>
            <a:picLocks noChangeAspect="1" noChangeArrowheads="1"/>
          </p:cNvPicPr>
          <p:nvPr/>
        </p:nvPicPr>
        <p:blipFill>
          <a:blip r:embed="rId15" cstate="print"/>
          <a:srcRect l="964" r="53703" b="37065"/>
          <a:stretch>
            <a:fillRect/>
          </a:stretch>
        </p:blipFill>
        <p:spPr bwMode="auto">
          <a:xfrm>
            <a:off x="6151563" y="73025"/>
            <a:ext cx="2878137" cy="40005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3813" y="692150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9413" y="6508750"/>
            <a:ext cx="3302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 userDrawn="1"/>
        </p:nvSpPr>
        <p:spPr bwMode="auto">
          <a:xfrm>
            <a:off x="6162675" y="466725"/>
            <a:ext cx="2954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rgbClr val="CC0000"/>
                </a:solidFill>
                <a:latin typeface="Verdana" pitchFamily="34" charset="0"/>
              </a:rPr>
              <a:t>SLAC National Accelerator Laboratory</a:t>
            </a:r>
            <a:endParaRPr lang="en-US" sz="9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823913"/>
            <a:ext cx="8128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2049463"/>
            <a:ext cx="8175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3988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1288"/>
            <a:ext cx="213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52063-852E-4EC3-852E-7DA032DEC0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  <p:sldLayoutId id="2147483674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6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0"/>
            <a:ext cx="1600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11213" y="0"/>
            <a:ext cx="67992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513513"/>
            <a:ext cx="142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7F16E-D51B-4B92-AD73-E15F6D12E4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37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6461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Grad Student Orientation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0"/>
            <a:ext cx="1600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71643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513513"/>
            <a:ext cx="142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AE3C9FE-AFA0-4CF9-9500-E8D3F7F0440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1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Grad Student Orientation </a:t>
            </a: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71643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513513"/>
            <a:ext cx="142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709B7A7-7709-4337-8F73-6BB5CF625D7D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1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Grad Student Orientation </a:t>
            </a: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77800"/>
            <a:ext cx="1143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71643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513513"/>
            <a:ext cx="142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709B7A7-7709-4337-8F73-6BB5CF625D7D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1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Grad Student Orientation </a:t>
            </a: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77800"/>
            <a:ext cx="1143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3813" y="835025"/>
            <a:ext cx="9120187" cy="61913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4288" y="6396038"/>
            <a:ext cx="9120187" cy="61912"/>
          </a:xfrm>
          <a:prstGeom prst="rect">
            <a:avLst/>
          </a:prstGeom>
          <a:gradFill rotWithShape="1">
            <a:gsLst>
              <a:gs pos="0">
                <a:srgbClr val="367D82"/>
              </a:gs>
              <a:gs pos="100000">
                <a:srgbClr val="367D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0"/>
            <a:ext cx="1600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71643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April 1, 2014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513513"/>
            <a:ext cx="142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ABF0FD0-FF61-4E23-AD8E-EF13B1B9E0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1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Verdana" pitchFamily="34" charset="0"/>
              </a:defRPr>
            </a:lvl1pPr>
          </a:lstStyle>
          <a:p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6526213"/>
            <a:ext cx="9144000" cy="619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sz="10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7163" y="0"/>
            <a:ext cx="13668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11213" y="0"/>
            <a:ext cx="67992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8288"/>
            <a:ext cx="2133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April 1,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8425" y="6615113"/>
            <a:ext cx="142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pitchFamily="34" charset="0"/>
              </a:defRPr>
            </a:lvl1pPr>
          </a:lstStyle>
          <a:p>
            <a:pPr>
              <a:defRPr/>
            </a:pPr>
            <a:fld id="{6CEBEC8C-DFE8-4691-956D-D52F53BAF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4425" y="6605588"/>
            <a:ext cx="4371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nn-NO" smtClean="0">
                <a:solidFill>
                  <a:srgbClr val="000000"/>
                </a:solidFill>
              </a:rPr>
              <a:t>Grad Student Orientation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845001"/>
            <a:ext cx="9144000" cy="619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sz="10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2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Char char="•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wmf"/><Relationship Id="rId31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jpg"/><Relationship Id="rId8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hyperlink" Target="http://www-ssrl.slac.stanford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April 1, 2014</a:t>
            </a:r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Photon Science Research at SLAC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2607" y="3886200"/>
            <a:ext cx="8418786" cy="1752600"/>
          </a:xfrm>
        </p:spPr>
        <p:txBody>
          <a:bodyPr/>
          <a:lstStyle/>
          <a:p>
            <a:r>
              <a:rPr lang="en-US" dirty="0" smtClean="0"/>
              <a:t>Physics and Applied Physics Graduate </a:t>
            </a:r>
            <a:r>
              <a:rPr lang="en-US" dirty="0"/>
              <a:t>Student </a:t>
            </a:r>
            <a:endParaRPr lang="en-US" dirty="0" smtClean="0"/>
          </a:p>
          <a:p>
            <a:r>
              <a:rPr lang="en-US" dirty="0" smtClean="0"/>
              <a:t>Open 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583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3300" y="5422900"/>
            <a:ext cx="712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Introduction to Research Opportunities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 Photon Science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47494" name="Picture 6" descr="http://25.media.tumblr.com/tumblr_lnidtiveHH1qm2qug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609599"/>
            <a:ext cx="7172325" cy="47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" y="0"/>
            <a:ext cx="7620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Calibri"/>
              </a:rPr>
              <a:t>FEL R&amp;D opportunities @ SLAC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64000"/>
            <a:ext cx="91440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LCLS is currently the world’s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brightest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x-ray source</a:t>
            </a:r>
          </a:p>
          <a:p>
            <a:pPr marL="2286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</a:rPr>
              <a:t>You have the opportunities to make it even </a:t>
            </a:r>
            <a:r>
              <a:rPr lang="en-US" sz="2400" b="1" kern="0" dirty="0" smtClean="0">
                <a:solidFill>
                  <a:srgbClr val="000000"/>
                </a:solidFill>
                <a:latin typeface="Calibri"/>
              </a:rPr>
              <a:t>brighter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</a:rPr>
              <a:t>and impact the design of next-generation FELs</a:t>
            </a:r>
          </a:p>
          <a:p>
            <a:pPr marL="2286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</a:rPr>
              <a:t>Many opportunities to pursue theoretical, computational and experimental research</a:t>
            </a:r>
          </a:p>
          <a:p>
            <a:pPr eaLnBrk="0" hangingPunct="0">
              <a:spcBef>
                <a:spcPct val="20000"/>
              </a:spcBef>
            </a:pPr>
            <a:endParaRPr lang="en-US" sz="24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385403"/>
            <a:ext cx="389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 kern="0" dirty="0">
                <a:solidFill>
                  <a:srgbClr val="C00000"/>
                </a:solidFill>
                <a:latin typeface="Calibri"/>
              </a:rPr>
              <a:t>Seeding </a:t>
            </a:r>
            <a:r>
              <a:rPr lang="en-US" sz="2000" b="1" kern="0" dirty="0" smtClean="0">
                <a:solidFill>
                  <a:srgbClr val="C00000"/>
                </a:solidFill>
                <a:latin typeface="Calibri"/>
              </a:rPr>
              <a:t>can improve </a:t>
            </a:r>
            <a:r>
              <a:rPr lang="en-US" sz="2000" b="1" kern="0" dirty="0">
                <a:solidFill>
                  <a:srgbClr val="C00000"/>
                </a:solidFill>
                <a:latin typeface="Calibri"/>
              </a:rPr>
              <a:t>its spectral brightness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40300" y="1282700"/>
            <a:ext cx="4038600" cy="2048561"/>
            <a:chOff x="4953000" y="2565400"/>
            <a:chExt cx="4038600" cy="2048561"/>
          </a:xfrm>
        </p:grpSpPr>
        <p:pic>
          <p:nvPicPr>
            <p:cNvPr id="10" name="Picture 2" descr="Image - Two side by side spectrographs showing regular and seeded laser puls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2565400"/>
              <a:ext cx="3962400" cy="20485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200983" y="3276600"/>
              <a:ext cx="1603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C00000"/>
                  </a:solidFill>
                  <a:latin typeface="Calibri"/>
                </a:rPr>
                <a:t>SASE spectrum</a:t>
              </a:r>
              <a:endParaRPr lang="en-US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7369" y="3288268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C00000"/>
                  </a:solidFill>
                  <a:latin typeface="Calibri"/>
                </a:rPr>
                <a:t>Seeded  spectrum</a:t>
              </a:r>
              <a:endParaRPr lang="en-US" b="1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1226207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Zhirong Huang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Jerry Hastings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John </a:t>
            </a:r>
            <a:r>
              <a:rPr lang="en-US" sz="2400" dirty="0" err="1" smtClean="0">
                <a:solidFill>
                  <a:srgbClr val="002060"/>
                </a:solidFill>
              </a:rPr>
              <a:t>Galayda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Norbert Holtkamp</a:t>
            </a:r>
          </a:p>
        </p:txBody>
      </p:sp>
    </p:spTree>
    <p:extLst>
      <p:ext uri="{BB962C8B-B14F-4D97-AF65-F5344CB8AC3E}">
        <p14:creationId xmlns:p14="http://schemas.microsoft.com/office/powerpoint/2010/main" val="41352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0827" t="16775" r="3327" b="43950"/>
          <a:stretch/>
        </p:blipFill>
        <p:spPr bwMode="auto">
          <a:xfrm>
            <a:off x="4178300" y="3898900"/>
            <a:ext cx="477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April 1,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06938"/>
            <a:ext cx="495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14452" y="-54555"/>
            <a:ext cx="6974051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Emergent Properties of Quantum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Materials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26207"/>
            <a:ext cx="2446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Tom </a:t>
            </a:r>
            <a:r>
              <a:rPr lang="en-US" sz="2400" dirty="0" err="1" smtClean="0">
                <a:solidFill>
                  <a:srgbClr val="002060"/>
                </a:solidFill>
              </a:rPr>
              <a:t>Devereax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Harold Hwang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Chi-Chang Kao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Srivinash</a:t>
            </a:r>
            <a:r>
              <a:rPr lang="en-US" sz="2400" dirty="0" smtClean="0">
                <a:solidFill>
                  <a:srgbClr val="002060"/>
                </a:solidFill>
              </a:rPr>
              <a:t> Raghu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Z.X. Shen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700" y="3505200"/>
            <a:ext cx="3189288" cy="2490788"/>
            <a:chOff x="5689600" y="3606800"/>
            <a:chExt cx="3189288" cy="2490788"/>
          </a:xfrm>
        </p:grpSpPr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6292850" y="3606800"/>
              <a:ext cx="2586038" cy="2427288"/>
              <a:chOff x="4189" y="1777"/>
              <a:chExt cx="1533" cy="1434"/>
            </a:xfrm>
          </p:grpSpPr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4189" y="1777"/>
                <a:ext cx="1501" cy="1434"/>
                <a:chOff x="4189" y="1777"/>
                <a:chExt cx="1501" cy="1434"/>
              </a:xfrm>
            </p:grpSpPr>
            <p:pic>
              <p:nvPicPr>
                <p:cNvPr id="26" name="Picture 4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89" y="1777"/>
                  <a:ext cx="930" cy="8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" name="Object 50"/>
                <p:cNvGraphicFramePr>
                  <a:graphicFrameLocks noChangeAspect="1"/>
                </p:cNvGraphicFramePr>
                <p:nvPr/>
              </p:nvGraphicFramePr>
              <p:xfrm>
                <a:off x="4702" y="2260"/>
                <a:ext cx="845" cy="8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2390" name="Photo Editor Photo" r:id="rId7" imgW="2066667" imgH="2457143" progId="">
                        <p:embed/>
                      </p:oleObj>
                    </mc:Choice>
                    <mc:Fallback>
                      <p:oleObj name="Photo Editor Photo" r:id="rId7" imgW="2066667" imgH="2457143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2" y="2260"/>
                              <a:ext cx="845" cy="8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867" y="3084"/>
                  <a:ext cx="484" cy="1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120000"/>
                  </a:pPr>
                  <a:r>
                    <a:rPr lang="en-US" sz="1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rPr>
                    <a:t>Momentum</a:t>
                  </a:r>
                </a:p>
              </p:txBody>
            </p:sp>
            <p:sp>
              <p:nvSpPr>
                <p:cNvPr id="29" name="Text Box 5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5454" y="2591"/>
                  <a:ext cx="345" cy="1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120000"/>
                  </a:pPr>
                  <a:r>
                    <a:rPr lang="en-US" sz="1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rPr>
                    <a:t>Energy</a:t>
                  </a:r>
                </a:p>
              </p:txBody>
            </p:sp>
          </p:grpSp>
          <p:sp>
            <p:nvSpPr>
              <p:cNvPr id="23" name="Line 53"/>
              <p:cNvSpPr>
                <a:spLocks noChangeShapeType="1"/>
              </p:cNvSpPr>
              <p:nvPr/>
            </p:nvSpPr>
            <p:spPr bwMode="auto">
              <a:xfrm>
                <a:off x="4701" y="2385"/>
                <a:ext cx="84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Text Box 54"/>
              <p:cNvSpPr txBox="1">
                <a:spLocks noChangeArrowheads="1"/>
              </p:cNvSpPr>
              <p:nvPr/>
            </p:nvSpPr>
            <p:spPr bwMode="auto">
              <a:xfrm>
                <a:off x="5531" y="2327"/>
                <a:ext cx="191" cy="1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120000"/>
                </a:pPr>
                <a:r>
                  <a:rPr lang="en-US" sz="10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E</a:t>
                </a:r>
                <a:r>
                  <a:rPr lang="en-US" sz="1000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F</a:t>
                </a:r>
              </a:p>
            </p:txBody>
          </p:sp>
          <p:sp>
            <p:nvSpPr>
              <p:cNvPr id="25" name="Line 55"/>
              <p:cNvSpPr>
                <a:spLocks noChangeShapeType="1"/>
              </p:cNvSpPr>
              <p:nvPr/>
            </p:nvSpPr>
            <p:spPr bwMode="auto">
              <a:xfrm flipV="1">
                <a:off x="4837" y="2263"/>
                <a:ext cx="602" cy="8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>
              <a:off x="7137400" y="4978400"/>
              <a:ext cx="1295400" cy="0"/>
            </a:xfrm>
            <a:prstGeom prst="line">
              <a:avLst/>
            </a:prstGeom>
            <a:noFill/>
            <a:ln w="19050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5918200" y="5130800"/>
              <a:ext cx="1752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latin typeface="Comic Sans MS" pitchFamily="66" charset="0"/>
                  <a:ea typeface="+mn-ea"/>
                  <a:cs typeface="Arial" charset="0"/>
                </a:rPr>
                <a:t>Kink at Lattice mode</a:t>
              </a: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 flipV="1">
              <a:off x="6985000" y="4978400"/>
              <a:ext cx="228600" cy="228600"/>
            </a:xfrm>
            <a:prstGeom prst="line">
              <a:avLst/>
            </a:prstGeom>
            <a:noFill/>
            <a:ln w="38100" cmpd="dbl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Text Box 57"/>
            <p:cNvSpPr txBox="1">
              <a:spLocks noChangeArrowheads="1"/>
            </p:cNvSpPr>
            <p:nvPr/>
          </p:nvSpPr>
          <p:spPr bwMode="auto">
            <a:xfrm>
              <a:off x="5689600" y="5359400"/>
              <a:ext cx="17526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i="1" kern="1200">
                  <a:solidFill>
                    <a:srgbClr val="000000"/>
                  </a:solidFill>
                  <a:latin typeface="Comic Sans MS" pitchFamily="66" charset="0"/>
                  <a:ea typeface="+mn-ea"/>
                  <a:cs typeface="Arial" charset="0"/>
                </a:rPr>
                <a:t>Angle-Resolved Photoemission (ARPES)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April 1,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4452" y="-54555"/>
            <a:ext cx="6974051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Ultrafast Photonic and Electronic </a:t>
            </a:r>
            <a:r>
              <a:rPr lang="en-US" sz="2400" i="1" dirty="0" smtClean="0">
                <a:solidFill>
                  <a:srgbClr val="C00000"/>
                </a:solidFill>
              </a:rPr>
              <a:t>Properties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84907"/>
            <a:ext cx="2635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David Reis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Aaron Lindenberg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Jo </a:t>
            </a:r>
            <a:r>
              <a:rPr lang="en-US" sz="2400" dirty="0" err="1" smtClean="0">
                <a:solidFill>
                  <a:srgbClr val="002060"/>
                </a:solidFill>
              </a:rPr>
              <a:t>Stöhr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Tom </a:t>
            </a:r>
            <a:r>
              <a:rPr lang="en-US" sz="2400" dirty="0" err="1" smtClean="0">
                <a:solidFill>
                  <a:srgbClr val="002060"/>
                </a:solidFill>
              </a:rPr>
              <a:t>Devereax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Z.X. Shen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2" t="20685" r="1538" b="56495"/>
          <a:stretch/>
        </p:blipFill>
        <p:spPr bwMode="auto">
          <a:xfrm>
            <a:off x="3657600" y="1206500"/>
            <a:ext cx="5372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MSEhUUEhQUFhUWFhQXGBYYFRQVExQWFRQXFxQSFRUYHCggGBolGxUWITEhJSkrLi4uFx8zODMsNygtLi4BCgoKDg0OGhAQGywkICUsLCwtLCwsLCwsLCwsLCwsLCwsLCwsLCwsLCwsLCwsLCwsLCwsLCwsLCwsLCwsLCw3LP/AABEIAHgAmwMBEQACEQEDEQH/xAAcAAACAgMBAQAAAAAAAAAAAAAEBQMGAAECBwj/xAA+EAABAwIEAwQFCQgDAQAAAAABAAIDBBEFEiExBkFRE2FxgSIyQpGyBxRicnOhscHRIzM0Q1KSs/AkU4IV/8QAGwEAAgMBAQEAAAAAAAAAAAAAAwQAAgUBBgf/xAAzEQACAgEEAQMDAgMIAwAAAAAAAQIDEQQSITFBBRNRYXGxIjIUUqEGI0JigZGy4RUzU//aAAwDAQACEQMRAD8A8xxaoLJ5Q2+skt+n7xy9BddwkvhCm3nLOcHrHQyh/kbi+hVNO3TYpfJWxKccHVbVZwQDpfnzRNVP3Stf6QGOnykOYS1wIIINiCNiFkT08ZLDGo2Nch1RQiruWBrakC5jGjZ+eaMezJvdvPcdFnzjLTfu5j8/H3+n1GE1b13+SuEW0KMUNKEMUINcMwwvGY7fknKNPlbmBnPnCNVFKB4KWV4JGQteLJWSwwqZ3Tx5nALtcd0kiSeEXOkwl+S1rddD99l6arRWbPgzpXxyK8Uo3M358+Sz9RW4vDDwkmKTBc67AXPgPzOyzL/0rAxDkGPpG/3fkhxgWbNOiK64HNxwQq4LGlwhihB1XH9vL9rJ8ZWpS01yL2dk/ana41Fj4dEa9rCywUCHsbJfMsBMIie4tQdzRfCYLPUa32I1HUHqEOc00Wimhu1zK/R5ayrGzzYMqfov5Nl+lseazGnp+uYf8f8Ar8DPFn3/ACFUnyb4jJF2vYFrejzlee/LvbxQp+p6aM9m7P2JGmUiuiheJeze0tcDYg7haVKVrWOgM8xXJbzGGRho56lbqSSwI55EtdroEpYssLES1IsbJC3h4GIdFl4BoWue6R3sZQO4u3PkAtX0ehTm5vwJ62bUVFeT0LiuuhaImUZd6vpk6Av8Stij3Vud3eePsJbY8bShY/XdoMrrF45jY+PekNZLdwNVcFern5WhgNybOefhZ5DXxK85JuU2344RoriKQGx9leMsHGghsl0VNMpgwsBUayQhfEqOBZMjsh4O5DcWeRUTfayfGV2MmuiNZN09QmIWZByiHxSo6YM6ezpt0UaOi+oYCl5xQSLOcHDBUQ9r+77WPP8AUzjNfyuk71JVy294eAscNrJ9H8T8UsbDmY4WGgynmdh3rxtGnnOSjJdGolGtN9njdXTOnqO0ABc4nTnZe09KjiW1Iy9W1jLJq6kkubDkvS2UWRWWjMjZFvgr9S+1yeSz5SwmxhLIie65usxvLyNLge8LYt2OZvJxB8wtb0rUqpyi/Ipqq3JJobV3ET3tLW2A95WhZqc9C8a8CaZhYA5+lxmHeOSRlYsOT8B1F9CV7rknqseTy8jaWEcrh02pkhPSRve7KxpcegRqlOb2xWWUltisslqInxmz2lp6FEshKDxNYZWLUuUQXQyxNjH8RN9rJ8ZQS4ICpkgTBU23R4WFJRDBOjbuAeAeVyHJl0H0nDM0sYkFgCbNvu49AjR0U51+50ijvipbQnHMRMDmQMObsmgOJubyH1/IbeSxKat2Zvz+ByUscFz+TswhrZaonK+5OUXNh6rR3L1fp2klXpd9P7n8mPq7N9uJdIzFcaOZ5DQYcxyg2DgL6W71pz/TDD78gYLkomLysLnO9ItNr62IPcsDWx/TmDNCh84YpMLD6r/Jwsffssnc/KG8LwcOhc3cadRqPeFeMlkq0WTAeG62sjL4IMzG3Gc+iCRuAeal3rFVDUJtZ/qcjpXPlCrHnkPER3jGV3K7/a8hsPBRXzuW+T76+x1wUOEK1CEsNO52wV41yl0cckhjBhHN5t3JiGm+QTs+CzcNYpFSdpYAFzSAS0O3BGg5HvWtonTBNS46/oKXxlPAg4grO19Jx1Gjb7kdUD1KcZrd/sF06a4Ed1jZHAvGP4ib7WT4yuEHOH8NNdSmeR9iSQ1g3Fh6zu5aun9OU6nOT+wpZqds9qRX5oS1xb0WdZW4ScX4GYyysmgSFE2iNIzOo5EwXTh/E3tpXzOADIfRZ9KVw0t9UG/mFbUa9zrjpV57f+X/ALKwoSk7fj8lTm9Mk8z/ALdWmoy6JFtdj7AsfMUXZnW17eBWpotXsr2PwK31ZluRHX4i+d13W8tEaVu/ooo4AsXmjDA1t8xtfXa36lI6ycY1qHbb/wBkHpTct3gTLLGjpriNjZRoh6hwt8oTIqRlOfQto47gfTA+9YWq9OlO1zXOR6q+KivkonFLnGpeXbmxvycDqHg8wVq6XHtpIVteZEVBTs3dr3LSqhHyLTkxi6pDdrDw3TO5IFgCmrUOVhZRApKm6Xlb8BFAge8ndClJy7LpJdHKqdH01IO3me/btZLD/wBlN01f4mCnLwjmprnWsCbdOV/BMS1EorCYNVp9i61zcpN5bywvR2IV3aTIVR4PJMbRtvyvsBfvV1TKScvC7KuxJpfJZMXw8FkVO11ooQe7O8+u/v1S+h0W/N0/8X48BL7sYgvAgradsejRonZwUOgMZZF5sUDhhCOSR7eZsuStsj0yKMX4ByUu3kISU0eZwb1IHvNkSuO6SRWTwsno8eCU8MGYZXPzZcp9cm1y839lenhpqqls2547Mx2zk85KljmHsL7xjLpqLWseeix9Xpo5zEcqteMM1QESsFNOQ0/yJTtG4/ynn/rcf7Sb9ViX1zql7sV918/X7r+o3CSktrFc7ZInOjeC1zSQ5p3BCaruUopxfBSUPkidOVd2s4okZKG3ksaXCGKEMUIPsZn/AG0v2sv+RydlZxwB28irW+qB2y4REVdIqFMi6IiRVl3wapEVLoAM2l+ebmQmNQ1ZCvTw88sHXHbKVkvHQqqnZyLeyn5wSSUekAUn2xVVNvvqkbMMPEVSURvcJN1vOQykiOQEDULj65IAlLvsKdRSFrgRuCD7iuwk4yUl4ONZWCyjiIvbbQfitta5WISdDiRmoaQOvPW6DOafkukcPiDkJpMtnAy+Y/PWCNx/5MbbROO87AP3DjzePZPMaLLuoWml7i/Y/wB3+V/zfb5+OxiNm9Yffj6/Qq09E5vL9R4hHlU0VU0wYhCLkkDblEgishg2NpGoTKimgeWQupG9VX2ondzJ8TH7eb7WX/I5Cj0WZCArpHCRrFdIrkMw+lfJI1jN3EAfqrOSjHczmMvCLFjda1pbEz1WC3jbc+ZXNGmv7x9sl2P2i8nNton5WSlwAUUjbYSFxRO5NmnBU2E3EclH3XVJVJnVIW1OFg7aFK2acLGwU1FG5m4Ssq3EKpJg6GWO2SEbK8ZtHGkwyCu6o8bvkG4DOnrBpY6ixHcRsR0TMZKSwCaaLJURitjdM23ziNt5WD+cwD+Ib9Ie0PNIwf8ACSVUv/W/2v8Alf8AK/p8P/QK/wC8W5drv6/UqVXTtKZsrTKxkxa6GyX2YYTOTtshCupYOYM7dd3kwXDCeCquvnmMLMsfay3kfoz947b+ryWbqfUqNKv1vn4XYSNbkXqj+R2Bjbz1Lnu6NAY37ySsaf8AaKUn+iGF9eRiGkz3kVY5wVSQ6MMl/rXTWn9Vun3gvPSQSEuHxspO0cbl5blZcerf1j4rUdzvwvHkV9tQyyvSzZnElasOFgVfJLF3I8WUYfBPbdGSBsLDWu2VzhyWEd4UxkmSNzAVVwO5OxgrnC50b4IkdDv/AHPBR6jHQJUcIB4vG8X6IV3pMV0/6BIap/BWZ8PdE4h3JZc9PKp4Y0rFJcEMsHMIcoZLKRCHFqGnKJbCYzwvF3xPa9ji17CHNPQj8uVu9Fco2wdc1lMHtcXlHouGcEnFWtqoCKdj7iVhaSGyNPpOh2DmOvfuN1iX+r/wGabFva6efHjP1QwqFZ+roKxr5HnRxl8VQXuAvZ0dr26EFLU/2i3yxOvC+4X+ET/a+Tyuvo3RuLXCxC9BCcbI7oisouDwwEhTB0+yW0otZoytF9BoN185emutlKxrjL/I8pqIDX4fGRrf3q0I4YxXbN8FG4hw4xnMw3HMHktShnZlK4jcy3eeS2NNOSE7IopzmXWzXehOVZzBKQnYTANDKGS6aiwTQS3uRkymCdlQRurcM4MMPY113EbbDvTFUH2Bsl4Lbh/DjpIjNIQQASGnYAIVmtUJquKORpk4uQklq6cm1sttnAWTmJLtlUVriekscw1BF7jn3pC+KaGoMrRbtpv/AKVjy4eGNrkjkw97vVa4+RQbJ1+Wi8VL4OYsEnPsEeJASjvrXkN7cvg+keEMbhZTQxRsc7I1jC1o0GmpuvHWwlHUOyxZ5zh+R/2dy/SxrjNc5uZ18gtz1BS0pe7a5JYT8fAamuCjzyeK8VcOVFZIZaeNr78mvYDvqLEgr0mi11WnWy14/wBGJ6mtyeUVh3AuJX/hJv7Qfvun/wDyuk/+iFfZn8H1JiuORwsNyM2uiyLvVIOp1VR56GqtLKby+jzjEuIJHOLs3lySNVA82orCA28RtkGR+h6p2NLQCUimcROzP7loUrCFpimKC+iK54OKOTU2DvzXu1o+kbG/gmadZGMcMFOhtnPzMt9oHwuU9Vr4sXlp2iVj7c0/C9MBKGCZsoTCmDaHOFltrZteljotGmWYLgWsXI4qMRqBD2bHeib3HcuKmv3N7XJzLUcZ4K06EOBzuy9RzRJyIkJ62f2Wk5RsPzWfdIPBAT5+zZ6Djcm5NtBpsLrJ1FalhtDdcsdEUWIPdoXu99kCFVf8qCOcvkKp5LOF9fElOVxhFrCAybZb6PF5Ig0x7AatzfglfU/Q4ah+7X2+0G02ulWtkujnEOK5JBZxcPrO2WBH0mVcv2s0HrItdlFxyu7Q2G17k8ye7uWlXQ61yKzs3dAAqpP63/3FX2R+Cu5/J7djNU4SPzX9Z3xFeVhXFt4+X+TenJ4X2FzoswuTomI8dCshHikzW6N96cri/ICTFjGFxuUZvAPAdTty6ga9UKTyESFPEtY/tG+kbkXPvT+iqg4NtCt82pCczuO5PvT6hFdIXbb8m2yEIik0VayTx1YRo3/JRwD6auy6grQ0+pS4F7K/I0j4hc0bXTfvAtouxLF3y7gD8UGdhdRFY1Sze5hOiCsk5dEnqZJvC8Bq1xkFjNilVwwrLJRYLJMwPboL7n8lq0aOd0crgUnfGDwyGvElMQ1/kRtZS73NOsT6+TsNtnQsqa/NzSc9QpBo14F0jrpKcssOlg4VDp7rjOIxuc8G2jn/ABFeVrpmpv7v8m5OxOKKpidewD0T960a635E5yQia8vKY6A9jKnjQpMukMIoNCToBqSh8stnBRcVrRLK5w22HgNluUQ2QSM+yW6WQYFHBjvhbBvncuQuDWgXJJt96b0mnVzbfS+OwN9vto5xzCmQyZWuzC26Jq9HGmWEcpuc1yANaG7FKqOAucm+05ZrBGjc1w2UcDvsuZdfyRcrGWyuPoQSVNtAgz1GOIlo1+WRQNzFLR5CvgyoisFyccETPQeC+IWMgy+hfIWEOFwL/gV6LSyrvogs4x8fQzL63GxsVcRSCQZL3tsf07lNe4zjgvp04spVRCWmy8xZDazTi8oiQyxihCy4riTu2lF/5svxuSjqSYz7mUDRSFx1UawVzkaUwQZBENKcoEgiEfEeOggxRG49pw5/RCb0+nw98gFtmeEVgFPqQtg7D1ZSOYDMOxN8LszDa4se9NafVSolmIKypTWGcVVe55ud1L9XO15ZK6VFAxlKVc2F2o5zFVcmdwEUsp2Rq5t8FJJdnVbSyM1e0gHqFa+m2vmSaOQnGXTMw92q5Qzs0F1nNGn0UQDSzljkCq11y4LzipIslNKHt71qxnuWRVxwL8SprjvS19WUFrlgRuFlmNYGTS4QPxWS1RN9rJ8ZVWjqZuCraN7+5CcGXUkGf/YY0aAk+5U9hsv7iQHWYtJILXyt6Dn4lEhTGPJSVjYvRgZihDFCGLuSGKZIYuEMUIG4NO1kzHO2B/0p306yFeojKfQG+LlW0i08X4zHM2zWsaLDRtzqBq655leh9RnUtPtctzYjpq5KWSpUhsvMU8GjMmqJbospFEgFyUl2FQbh9WWmya092Hhg7IZG80wcLp5yygCWBHWM1us26PORmDBkA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3467100"/>
            <a:ext cx="3390672" cy="2791599"/>
            <a:chOff x="5308600" y="1092200"/>
            <a:chExt cx="3390672" cy="2791599"/>
          </a:xfrm>
        </p:grpSpPr>
        <p:pic>
          <p:nvPicPr>
            <p:cNvPr id="444422" name="Picture 6" descr="http://today.lbl.gov/wordpress/wp-content/uploads/283scholl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92200"/>
              <a:ext cx="3073399" cy="237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08600" y="3606800"/>
              <a:ext cx="3390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Ultrafast phase transitions in </a:t>
              </a:r>
              <a:r>
                <a:rPr lang="en-US" sz="1200" b="1" dirty="0" err="1" smtClean="0">
                  <a:solidFill>
                    <a:srgbClr val="C00000"/>
                  </a:solidFill>
                </a:rPr>
                <a:t>nanomaterials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44424" name="Picture 8" descr="http://arpes.stanford.edu/images/research_tr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618333"/>
            <a:ext cx="3476625" cy="25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03988"/>
            <a:ext cx="2133600" cy="231775"/>
          </a:xfrm>
        </p:spPr>
        <p:txBody>
          <a:bodyPr/>
          <a:lstStyle/>
          <a:p>
            <a:pPr algn="r"/>
            <a:fld id="{27148104-EAAB-42F2-9DD1-7FBFF0869CAA}" type="slidenum">
              <a:rPr lang="en-US"/>
              <a:pPr algn="r"/>
              <a:t>14</a:t>
            </a:fld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50364"/>
            <a:ext cx="5740400" cy="822325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C00000"/>
                </a:solidFill>
              </a:rPr>
              <a:t>Dynamics in Atomic, Molecular, and Chemical Physics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289300"/>
            <a:ext cx="344377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40587"/>
            <a:ext cx="3124200" cy="24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phb\phil\merit\PhotosOfPhil\PhilAndJaeh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7" y="1043217"/>
            <a:ext cx="3721772" cy="24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500" y="6019800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Attosecond</a:t>
            </a:r>
            <a:r>
              <a:rPr lang="en-US" sz="1400" b="1" dirty="0" smtClean="0">
                <a:solidFill>
                  <a:srgbClr val="C00000"/>
                </a:solidFill>
              </a:rPr>
              <a:t> dynamics in strong fields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00" y="6007100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Theory of quantum chemical dynamics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226207"/>
            <a:ext cx="2393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Phil Bucksbaum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Todd Martinez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Anders Nilsson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Kelly Gaffney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F416-DEFB-44BF-8D49-E3F549C13CA9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3050" y="3717925"/>
            <a:ext cx="8496300" cy="2317750"/>
            <a:chOff x="374650" y="1266825"/>
            <a:chExt cx="8496300" cy="2317750"/>
          </a:xfrm>
        </p:grpSpPr>
        <p:pic>
          <p:nvPicPr>
            <p:cNvPr id="266242" name="Picture 2"/>
            <p:cNvPicPr>
              <a:picLocks noChangeArrowheads="1"/>
            </p:cNvPicPr>
            <p:nvPr/>
          </p:nvPicPr>
          <p:blipFill>
            <a:blip r:embed="rId3" cstate="print"/>
            <a:srcRect l="6049" r="9262"/>
            <a:stretch>
              <a:fillRect/>
            </a:stretch>
          </p:blipFill>
          <p:spPr bwMode="auto">
            <a:xfrm>
              <a:off x="6242050" y="1266825"/>
              <a:ext cx="2438400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66243" name="Picture 3"/>
            <p:cNvPicPr>
              <a:picLocks noChangeArrowheads="1"/>
            </p:cNvPicPr>
            <p:nvPr/>
          </p:nvPicPr>
          <p:blipFill>
            <a:blip r:embed="rId4" cstate="print"/>
            <a:srcRect r="10420"/>
            <a:stretch>
              <a:fillRect/>
            </a:stretch>
          </p:blipFill>
          <p:spPr bwMode="auto">
            <a:xfrm>
              <a:off x="4337050" y="1266825"/>
              <a:ext cx="1828800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66244" name="Rectangle 4"/>
            <p:cNvSpPr>
              <a:spLocks noChangeArrowheads="1"/>
            </p:cNvSpPr>
            <p:nvPr/>
          </p:nvSpPr>
          <p:spPr bwMode="auto">
            <a:xfrm>
              <a:off x="2355850" y="3297238"/>
              <a:ext cx="1524000" cy="2841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DC0081"/>
                  </a:solidFill>
                  <a:latin typeface="Helvetica" pitchFamily="34" charset="0"/>
                  <a:cs typeface="Arial" charset="0"/>
                </a:rPr>
                <a:t>Diffraction data</a:t>
              </a:r>
              <a:endParaRPr lang="en-US" sz="1200" i="1">
                <a:cs typeface="Arial" charset="0"/>
              </a:endParaRPr>
            </a:p>
          </p:txBody>
        </p:sp>
        <p:sp>
          <p:nvSpPr>
            <p:cNvPr id="266245" name="Rectangle 5"/>
            <p:cNvSpPr>
              <a:spLocks noChangeArrowheads="1"/>
            </p:cNvSpPr>
            <p:nvPr/>
          </p:nvSpPr>
          <p:spPr bwMode="auto">
            <a:xfrm>
              <a:off x="4445000" y="3297238"/>
              <a:ext cx="1627188" cy="2841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DC0081"/>
                  </a:solidFill>
                  <a:latin typeface="Helvetica" pitchFamily="34" charset="0"/>
                  <a:cs typeface="Arial" charset="0"/>
                </a:rPr>
                <a:t>Electron density</a:t>
              </a:r>
              <a:endParaRPr lang="en-US" sz="1200" i="1">
                <a:cs typeface="Arial" charset="0"/>
              </a:endParaRPr>
            </a:p>
          </p:txBody>
        </p:sp>
        <p:sp>
          <p:nvSpPr>
            <p:cNvPr id="266246" name="Rectangle 6"/>
            <p:cNvSpPr>
              <a:spLocks noChangeArrowheads="1"/>
            </p:cNvSpPr>
            <p:nvPr/>
          </p:nvSpPr>
          <p:spPr bwMode="auto">
            <a:xfrm>
              <a:off x="6508750" y="3300413"/>
              <a:ext cx="2362200" cy="2841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DC0081"/>
                  </a:solidFill>
                  <a:cs typeface="Arial" charset="0"/>
                </a:rPr>
                <a:t>Molecular model of  protein</a:t>
              </a:r>
              <a:endParaRPr lang="en-US" sz="1200" i="1">
                <a:cs typeface="Arial" charset="0"/>
              </a:endParaRPr>
            </a:p>
          </p:txBody>
        </p:sp>
        <p:pic>
          <p:nvPicPr>
            <p:cNvPr id="266247" name="Picture 7"/>
            <p:cNvPicPr>
              <a:picLocks noChangeArrowheads="1"/>
            </p:cNvPicPr>
            <p:nvPr/>
          </p:nvPicPr>
          <p:blipFill>
            <a:blip r:embed="rId5" cstate="print"/>
            <a:srcRect l="11429" t="13521" r="4762" b="5353"/>
            <a:stretch>
              <a:fillRect/>
            </a:stretch>
          </p:blipFill>
          <p:spPr bwMode="auto">
            <a:xfrm>
              <a:off x="2127250" y="1266825"/>
              <a:ext cx="2133600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66248" name="Picture 8"/>
            <p:cNvPicPr>
              <a:picLocks noChangeArrowheads="1"/>
            </p:cNvPicPr>
            <p:nvPr/>
          </p:nvPicPr>
          <p:blipFill>
            <a:blip r:embed="rId6" cstate="print"/>
            <a:srcRect l="8945" r="25465"/>
            <a:stretch>
              <a:fillRect/>
            </a:stretch>
          </p:blipFill>
          <p:spPr bwMode="auto">
            <a:xfrm>
              <a:off x="374650" y="1266825"/>
              <a:ext cx="1676400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66249" name="Rectangle 9"/>
            <p:cNvSpPr>
              <a:spLocks noChangeArrowheads="1"/>
            </p:cNvSpPr>
            <p:nvPr/>
          </p:nvSpPr>
          <p:spPr bwMode="auto">
            <a:xfrm>
              <a:off x="428625" y="3290888"/>
              <a:ext cx="1393825" cy="2841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DC0081"/>
                  </a:solidFill>
                  <a:latin typeface="Helvetica" pitchFamily="34" charset="0"/>
                  <a:cs typeface="Arial" charset="0"/>
                </a:rPr>
                <a:t>Protein crystal </a:t>
              </a:r>
            </a:p>
          </p:txBody>
        </p:sp>
        <p:sp>
          <p:nvSpPr>
            <p:cNvPr id="266250" name="Line 10"/>
            <p:cNvSpPr>
              <a:spLocks noChangeShapeType="1"/>
            </p:cNvSpPr>
            <p:nvPr/>
          </p:nvSpPr>
          <p:spPr bwMode="auto">
            <a:xfrm>
              <a:off x="1822450" y="3362325"/>
              <a:ext cx="4889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1" name="Line 11"/>
            <p:cNvSpPr>
              <a:spLocks noChangeShapeType="1"/>
            </p:cNvSpPr>
            <p:nvPr/>
          </p:nvSpPr>
          <p:spPr bwMode="auto">
            <a:xfrm>
              <a:off x="6076950" y="3373438"/>
              <a:ext cx="44767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2" name="Line 12"/>
            <p:cNvSpPr>
              <a:spLocks noChangeShapeType="1"/>
            </p:cNvSpPr>
            <p:nvPr/>
          </p:nvSpPr>
          <p:spPr bwMode="auto">
            <a:xfrm>
              <a:off x="3873500" y="3373438"/>
              <a:ext cx="538163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4267200" y="1129414"/>
            <a:ext cx="3810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indent="-228600" algn="just" defTabSz="51752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Allows </a:t>
            </a: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study of very complex biological systems simply not accessible at the molecular level by any other approach</a:t>
            </a:r>
          </a:p>
          <a:p>
            <a:pPr marL="228600" lvl="1" indent="-228600" algn="just" defTabSz="51752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Wide ranging impact - from understanding basic biology to design of drugs</a:t>
            </a:r>
            <a:endParaRPr lang="en-US" altLang="en-US" sz="2000" dirty="0">
              <a:latin typeface="Helvetica" pitchFamily="34" charset="0"/>
              <a:cs typeface="Arial" charset="0"/>
            </a:endParaRPr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0" y="100013"/>
            <a:ext cx="698658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en-US" altLang="en-US" b="1" i="1" dirty="0">
                <a:solidFill>
                  <a:srgbClr val="CC0000"/>
                </a:solidFill>
                <a:latin typeface="Helvetica" pitchFamily="34" charset="0"/>
                <a:cs typeface="Arial" charset="0"/>
              </a:rPr>
              <a:t>Macromolecular Crystallography – </a:t>
            </a:r>
          </a:p>
          <a:p>
            <a:pPr eaLnBrk="0" hangingPunct="0"/>
            <a:r>
              <a:rPr lang="en-US" altLang="en-US" b="1" i="1" dirty="0" smtClean="0">
                <a:solidFill>
                  <a:srgbClr val="CC0000"/>
                </a:solidFill>
                <a:latin typeface="Helvetica" pitchFamily="34" charset="0"/>
                <a:cs typeface="Arial" charset="0"/>
              </a:rPr>
              <a:t>An Atomic Resolution view of the Biological </a:t>
            </a:r>
            <a:r>
              <a:rPr lang="en-US" altLang="en-US" b="1" i="1" dirty="0">
                <a:solidFill>
                  <a:srgbClr val="CC0000"/>
                </a:solidFill>
                <a:latin typeface="Helvetica" pitchFamily="34" charset="0"/>
                <a:cs typeface="Arial" charset="0"/>
              </a:rPr>
              <a:t>World </a:t>
            </a:r>
            <a:endParaRPr lang="en-US" b="1" i="1" dirty="0">
              <a:solidFill>
                <a:srgbClr val="CC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645" y="1143000"/>
            <a:ext cx="2518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Keith </a:t>
            </a:r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Hodgson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Britt Hedman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Axel </a:t>
            </a:r>
            <a:r>
              <a:rPr lang="en-US" altLang="en-US" sz="2400" dirty="0" err="1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Brunger</a:t>
            </a:r>
            <a:endParaRPr lang="en-US" altLang="en-US" sz="2400" dirty="0" smtClean="0">
              <a:solidFill>
                <a:srgbClr val="002060"/>
              </a:solidFill>
              <a:latin typeface="Helvetica" pitchFamily="34" charset="0"/>
              <a:cs typeface="Arial" charset="0"/>
            </a:endParaRP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Bill Weiss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Soichi Wakatsuki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C2A-043C-48DD-B6EC-BF845C61E8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38274" name="Picture 2" descr="http://www.sciencemag.org/content/338/6111/1136/F1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5" y="3724819"/>
            <a:ext cx="2052161" cy="25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56" y="870225"/>
            <a:ext cx="2453140" cy="22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2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 bwMode="auto">
          <a:xfrm>
            <a:off x="1790700" y="2070917"/>
            <a:ext cx="4508500" cy="34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-12700"/>
            <a:ext cx="6156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LCLS: Advances in </a:t>
            </a:r>
            <a:r>
              <a:rPr lang="en-US" sz="2200" i="1" dirty="0" err="1" smtClean="0">
                <a:solidFill>
                  <a:srgbClr val="C00000"/>
                </a:solidFill>
              </a:rPr>
              <a:t>Bioimaging</a:t>
            </a:r>
            <a:r>
              <a:rPr lang="en-US" sz="2200" i="1" dirty="0" smtClean="0">
                <a:solidFill>
                  <a:srgbClr val="C00000"/>
                </a:solidFill>
              </a:rPr>
              <a:t> Methods and Applications</a:t>
            </a:r>
            <a:endParaRPr lang="en-US" sz="22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5419563"/>
            <a:ext cx="568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LCLS x-rays revealed </a:t>
            </a:r>
            <a:r>
              <a:rPr lang="en-US" dirty="0"/>
              <a:t>the </a:t>
            </a:r>
            <a:r>
              <a:rPr lang="en-US" dirty="0" smtClean="0"/>
              <a:t>atomic-scale </a:t>
            </a:r>
            <a:r>
              <a:rPr lang="en-US" dirty="0"/>
              <a:t>structure of </a:t>
            </a:r>
            <a:r>
              <a:rPr lang="en-US" dirty="0" smtClean="0"/>
              <a:t>an </a:t>
            </a:r>
            <a:r>
              <a:rPr lang="en-US" dirty="0"/>
              <a:t>enzyme key to the survival of </a:t>
            </a:r>
            <a:r>
              <a:rPr lang="en-US" dirty="0" smtClean="0"/>
              <a:t>the parasite that </a:t>
            </a:r>
            <a:r>
              <a:rPr lang="en-US" dirty="0"/>
              <a:t>causes African sleeping </a:t>
            </a:r>
            <a:r>
              <a:rPr lang="en-US" dirty="0" smtClean="0"/>
              <a:t>sickness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645" y="977900"/>
            <a:ext cx="2518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Keith </a:t>
            </a:r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Hodgson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Axel </a:t>
            </a:r>
            <a:r>
              <a:rPr lang="en-US" altLang="en-US" sz="2400" dirty="0" err="1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Brunger</a:t>
            </a:r>
            <a:endParaRPr lang="en-US" altLang="en-US" sz="2400" dirty="0" smtClean="0">
              <a:solidFill>
                <a:srgbClr val="002060"/>
              </a:solidFill>
              <a:latin typeface="Helvetica" pitchFamily="34" charset="0"/>
              <a:cs typeface="Arial" charset="0"/>
            </a:endParaRP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Bill Weiss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Soichi Wakatsuki</a:t>
            </a:r>
          </a:p>
          <a:p>
            <a:r>
              <a:rPr lang="en-US" altLang="en-US" sz="2400" dirty="0" err="1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Seb</a:t>
            </a:r>
            <a:r>
              <a:rPr lang="en-US" altLang="en-US" sz="2400" dirty="0" smtClean="0">
                <a:solidFill>
                  <a:srgbClr val="002060"/>
                </a:solidFill>
                <a:latin typeface="Helvetica" pitchFamily="34" charset="0"/>
                <a:cs typeface="Arial" charset="0"/>
              </a:rPr>
              <a:t> Doniach</a:t>
            </a:r>
          </a:p>
        </p:txBody>
      </p:sp>
    </p:spTree>
    <p:extLst>
      <p:ext uri="{BB962C8B-B14F-4D97-AF65-F5344CB8AC3E}">
        <p14:creationId xmlns:p14="http://schemas.microsoft.com/office/powerpoint/2010/main" val="3828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O 3"/>
          <p:cNvPicPr>
            <a:picLocks noChangeAspect="1"/>
          </p:cNvPicPr>
          <p:nvPr/>
        </p:nvPicPr>
        <p:blipFill>
          <a:blip r:embed="rId2"/>
          <a:srcRect t="-191" b="-96"/>
          <a:stretch>
            <a:fillRect/>
          </a:stretch>
        </p:blipFill>
        <p:spPr bwMode="auto">
          <a:xfrm>
            <a:off x="5994398" y="3619500"/>
            <a:ext cx="2582296" cy="256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4" descr="Illustration_blaa pile_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939800"/>
            <a:ext cx="2565400" cy="25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0" y="997607"/>
            <a:ext cx="26035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Jens Norskov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Anders Nilsson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Gordon Brown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12700"/>
            <a:ext cx="5461000" cy="762000"/>
          </a:xfrm>
          <a:noFill/>
        </p:spPr>
        <p:txBody>
          <a:bodyPr/>
          <a:lstStyle/>
          <a:p>
            <a:pPr algn="l" eaLnBrk="1" hangingPunct="1"/>
            <a:r>
              <a:rPr lang="en-US" sz="2200" i="1" dirty="0" smtClean="0">
                <a:solidFill>
                  <a:srgbClr val="C00000"/>
                </a:solidFill>
              </a:rPr>
              <a:t>Interfacial Chemistry relevant to Energy and the Environment</a:t>
            </a:r>
            <a:endParaRPr lang="en-US" sz="2200" i="1" dirty="0">
              <a:solidFill>
                <a:srgbClr val="C00000"/>
              </a:solidFill>
            </a:endParaRPr>
          </a:p>
        </p:txBody>
      </p:sp>
      <p:pic>
        <p:nvPicPr>
          <p:cNvPr id="445442" name="Picture 2" descr="http://suncat.slac.stanford.edu/images/syngas-figure1-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603499"/>
            <a:ext cx="3744724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1" y="5562600"/>
            <a:ext cx="412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Materials by design: predicting catalyst function with ab initio theory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E88-DCEE-43B2-A59E-8F220F211C79}" type="slidenum">
              <a:rPr lang="en-US"/>
              <a:pPr/>
              <a:t>18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find us: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2049463"/>
            <a:ext cx="8877300" cy="4076700"/>
          </a:xfrm>
        </p:spPr>
        <p:txBody>
          <a:bodyPr/>
          <a:lstStyle/>
          <a:p>
            <a:r>
              <a:rPr lang="en-US" sz="27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www.pulse. slac.stanford.edu</a:t>
            </a:r>
          </a:p>
          <a:p>
            <a:r>
              <a:rPr lang="en-US" sz="27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www.simes.slac.stanford.edu</a:t>
            </a:r>
          </a:p>
          <a:p>
            <a:r>
              <a:rPr lang="en-US" sz="27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www.ssrl.slac.stanford.edu</a:t>
            </a:r>
          </a:p>
          <a:p>
            <a:r>
              <a:rPr lang="en-US" sz="27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www.lcls.slac.stanford.edu</a:t>
            </a:r>
          </a:p>
          <a:p>
            <a:r>
              <a:rPr lang="en-US" sz="27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http://suncat.slac.stanford.edu/default.asp</a:t>
            </a:r>
            <a:endParaRPr lang="en-US" sz="2700" u="sng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</a:endParaRPr>
          </a:p>
          <a:p>
            <a:r>
              <a:rPr lang="en-US" sz="2700" u="sng" dirty="0" smtClean="0">
                <a:solidFill>
                  <a:srgbClr val="C00000"/>
                </a:solidFill>
              </a:rPr>
              <a:t>home.slac.stanford.edu/</a:t>
            </a:r>
            <a:r>
              <a:rPr lang="en-US" sz="2700" u="sng" dirty="0" err="1" smtClean="0">
                <a:solidFill>
                  <a:srgbClr val="C00000"/>
                </a:solidFill>
              </a:rPr>
              <a:t>photonScience</a:t>
            </a:r>
            <a:endParaRPr lang="en-US" sz="2700" u="sng" dirty="0" smtClean="0">
              <a:solidFill>
                <a:srgbClr val="C00000"/>
              </a:solidFill>
            </a:endParaRPr>
          </a:p>
          <a:p>
            <a:r>
              <a:rPr lang="en-US" sz="2700" u="sng" dirty="0" smtClean="0">
                <a:solidFill>
                  <a:srgbClr val="C00000"/>
                </a:solidFill>
              </a:rPr>
              <a:t>Faculty.html </a:t>
            </a:r>
            <a:endParaRPr lang="en-US" sz="2700" u="sng" dirty="0">
              <a:solidFill>
                <a:srgbClr val="C00000"/>
              </a:solidFill>
            </a:endParaRPr>
          </a:p>
          <a:p>
            <a:endParaRPr lang="en-US" sz="2700" dirty="0">
              <a:solidFill>
                <a:srgbClr val="C00000"/>
              </a:solidFill>
            </a:endParaRPr>
          </a:p>
          <a:p>
            <a:endParaRPr lang="en-US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 dirty="0"/>
          </a:p>
        </p:txBody>
      </p:sp>
      <p:sp>
        <p:nvSpPr>
          <p:cNvPr id="6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FF167-EDFA-4F51-925C-56F9A2581D4F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31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3887513"/>
            <a:ext cx="796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838" y="2538138"/>
            <a:ext cx="8683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8918" name="Picture 6" descr="Jo_1"/>
          <p:cNvPicPr>
            <a:picLocks noChangeAspect="1" noChangeArrowheads="1"/>
          </p:cNvPicPr>
          <p:nvPr/>
        </p:nvPicPr>
        <p:blipFill>
          <a:blip r:embed="rId5" cstate="print"/>
          <a:srcRect l="21945" t="24403" r="30191"/>
          <a:stretch>
            <a:fillRect/>
          </a:stretch>
        </p:blipFill>
        <p:spPr bwMode="auto">
          <a:xfrm>
            <a:off x="7950200" y="3922438"/>
            <a:ext cx="922338" cy="1163637"/>
          </a:xfrm>
          <a:prstGeom prst="rect">
            <a:avLst/>
          </a:prstGeom>
          <a:noFill/>
        </p:spPr>
      </p:pic>
      <p:pic>
        <p:nvPicPr>
          <p:cNvPr id="1318919" name="Picture 7" descr="Img_3355b"/>
          <p:cNvPicPr>
            <a:picLocks noChangeAspect="1" noChangeArrowheads="1"/>
          </p:cNvPicPr>
          <p:nvPr/>
        </p:nvPicPr>
        <p:blipFill>
          <a:blip r:embed="rId6" cstate="print"/>
          <a:srcRect b="4408"/>
          <a:stretch>
            <a:fillRect/>
          </a:stretch>
        </p:blipFill>
        <p:spPr bwMode="auto">
          <a:xfrm>
            <a:off x="5026025" y="5194025"/>
            <a:ext cx="806450" cy="1155700"/>
          </a:xfrm>
          <a:prstGeom prst="rect">
            <a:avLst/>
          </a:prstGeom>
          <a:noFill/>
        </p:spPr>
      </p:pic>
      <p:pic>
        <p:nvPicPr>
          <p:cNvPr id="1318920" name="Picture 8" descr="hodgson"/>
          <p:cNvPicPr>
            <a:picLocks noChangeAspect="1" noChangeArrowheads="1"/>
          </p:cNvPicPr>
          <p:nvPr/>
        </p:nvPicPr>
        <p:blipFill>
          <a:blip r:embed="rId7" cstate="print"/>
          <a:srcRect b="9259"/>
          <a:stretch>
            <a:fillRect/>
          </a:stretch>
        </p:blipFill>
        <p:spPr bwMode="auto">
          <a:xfrm>
            <a:off x="3054350" y="2600050"/>
            <a:ext cx="930275" cy="1244600"/>
          </a:xfrm>
          <a:prstGeom prst="rect">
            <a:avLst/>
          </a:prstGeom>
          <a:noFill/>
        </p:spPr>
      </p:pic>
      <p:pic>
        <p:nvPicPr>
          <p:cNvPr id="1318921" name="Picture 9" descr="nilsson"/>
          <p:cNvPicPr>
            <a:picLocks noChangeAspect="1" noChangeArrowheads="1"/>
          </p:cNvPicPr>
          <p:nvPr/>
        </p:nvPicPr>
        <p:blipFill>
          <a:blip r:embed="rId8" cstate="print"/>
          <a:srcRect b="22026"/>
          <a:stretch>
            <a:fillRect/>
          </a:stretch>
        </p:blipFill>
        <p:spPr bwMode="auto">
          <a:xfrm>
            <a:off x="152400" y="2574650"/>
            <a:ext cx="944563" cy="1258888"/>
          </a:xfrm>
          <a:prstGeom prst="rect">
            <a:avLst/>
          </a:prstGeom>
          <a:noFill/>
        </p:spPr>
      </p:pic>
      <p:pic>
        <p:nvPicPr>
          <p:cNvPr id="1318922" name="Picture 10" descr="pianetta"/>
          <p:cNvPicPr>
            <a:picLocks noChangeAspect="1" noChangeArrowheads="1"/>
          </p:cNvPicPr>
          <p:nvPr/>
        </p:nvPicPr>
        <p:blipFill>
          <a:blip r:embed="rId9" cstate="print"/>
          <a:srcRect b="11150"/>
          <a:stretch>
            <a:fillRect/>
          </a:stretch>
        </p:blipFill>
        <p:spPr bwMode="auto">
          <a:xfrm>
            <a:off x="4044950" y="2630213"/>
            <a:ext cx="833438" cy="1214437"/>
          </a:xfrm>
          <a:prstGeom prst="rect">
            <a:avLst/>
          </a:prstGeom>
          <a:noFill/>
        </p:spPr>
      </p:pic>
      <p:pic>
        <p:nvPicPr>
          <p:cNvPr id="1318923" name="Picture 11" descr="bucksbaum"/>
          <p:cNvPicPr>
            <a:picLocks noChangeAspect="1" noChangeArrowheads="1"/>
          </p:cNvPicPr>
          <p:nvPr/>
        </p:nvPicPr>
        <p:blipFill>
          <a:blip r:embed="rId10" cstate="print"/>
          <a:srcRect b="7281"/>
          <a:stretch>
            <a:fillRect/>
          </a:stretch>
        </p:blipFill>
        <p:spPr bwMode="auto">
          <a:xfrm>
            <a:off x="1127125" y="2525574"/>
            <a:ext cx="927475" cy="1319075"/>
          </a:xfrm>
          <a:prstGeom prst="rect">
            <a:avLst/>
          </a:prstGeom>
          <a:noFill/>
        </p:spPr>
      </p:pic>
      <p:pic>
        <p:nvPicPr>
          <p:cNvPr id="1318924" name="Picture 12" descr="gaffney"/>
          <p:cNvPicPr>
            <a:picLocks noChangeAspect="1" noChangeArrowheads="1"/>
          </p:cNvPicPr>
          <p:nvPr/>
        </p:nvPicPr>
        <p:blipFill>
          <a:blip r:embed="rId11" cstate="print"/>
          <a:srcRect b="12466"/>
          <a:stretch>
            <a:fillRect/>
          </a:stretch>
        </p:blipFill>
        <p:spPr bwMode="auto">
          <a:xfrm>
            <a:off x="152400" y="3882750"/>
            <a:ext cx="882650" cy="1282700"/>
          </a:xfrm>
          <a:prstGeom prst="rect">
            <a:avLst/>
          </a:prstGeom>
          <a:noFill/>
        </p:spPr>
      </p:pic>
      <p:pic>
        <p:nvPicPr>
          <p:cNvPr id="1318925" name="Picture 13" descr="doniach"/>
          <p:cNvPicPr>
            <a:picLocks noChangeAspect="1" noChangeArrowheads="1"/>
          </p:cNvPicPr>
          <p:nvPr/>
        </p:nvPicPr>
        <p:blipFill>
          <a:blip r:embed="rId12" cstate="print"/>
          <a:srcRect b="11046"/>
          <a:stretch>
            <a:fillRect/>
          </a:stretch>
        </p:blipFill>
        <p:spPr bwMode="auto">
          <a:xfrm>
            <a:off x="152400" y="5190850"/>
            <a:ext cx="908050" cy="1196975"/>
          </a:xfrm>
          <a:prstGeom prst="rect">
            <a:avLst/>
          </a:prstGeom>
          <a:noFill/>
        </p:spPr>
      </p:pic>
      <p:pic>
        <p:nvPicPr>
          <p:cNvPr id="1318927" name="Picture 15" descr="clemens"/>
          <p:cNvPicPr>
            <a:picLocks noChangeAspect="1" noChangeArrowheads="1"/>
          </p:cNvPicPr>
          <p:nvPr/>
        </p:nvPicPr>
        <p:blipFill>
          <a:blip r:embed="rId13" cstate="print"/>
          <a:srcRect l="4733" t="-1859" r="4733" b="-1328"/>
          <a:stretch>
            <a:fillRect/>
          </a:stretch>
        </p:blipFill>
        <p:spPr bwMode="auto">
          <a:xfrm>
            <a:off x="5922963" y="3860525"/>
            <a:ext cx="1014412" cy="1287463"/>
          </a:xfrm>
          <a:prstGeom prst="rect">
            <a:avLst/>
          </a:prstGeom>
          <a:noFill/>
        </p:spPr>
      </p:pic>
      <p:pic>
        <p:nvPicPr>
          <p:cNvPr id="1318929" name="Picture 17" descr="weiss"/>
          <p:cNvPicPr>
            <a:picLocks noChangeAspect="1" noChangeArrowheads="1"/>
          </p:cNvPicPr>
          <p:nvPr/>
        </p:nvPicPr>
        <p:blipFill>
          <a:blip r:embed="rId14" cstate="print"/>
          <a:srcRect l="-1495" b="18823"/>
          <a:stretch>
            <a:fillRect/>
          </a:stretch>
        </p:blipFill>
        <p:spPr bwMode="auto">
          <a:xfrm>
            <a:off x="3087688" y="5182913"/>
            <a:ext cx="896937" cy="1190625"/>
          </a:xfrm>
          <a:prstGeom prst="rect">
            <a:avLst/>
          </a:prstGeom>
          <a:noFill/>
        </p:spPr>
      </p:pic>
      <p:pic>
        <p:nvPicPr>
          <p:cNvPr id="1318930" name="Picture 18" descr="solomon_2005"/>
          <p:cNvPicPr>
            <a:picLocks noChangeAspect="1" noChangeArrowheads="1"/>
          </p:cNvPicPr>
          <p:nvPr/>
        </p:nvPicPr>
        <p:blipFill>
          <a:blip r:embed="rId15" cstate="print"/>
          <a:srcRect l="16968" t="10106" r="3366" b="22246"/>
          <a:stretch>
            <a:fillRect/>
          </a:stretch>
        </p:blipFill>
        <p:spPr bwMode="auto">
          <a:xfrm>
            <a:off x="4049713" y="5192438"/>
            <a:ext cx="901700" cy="1160462"/>
          </a:xfrm>
          <a:prstGeom prst="rect">
            <a:avLst/>
          </a:prstGeom>
          <a:noFill/>
        </p:spPr>
      </p:pic>
      <p:pic>
        <p:nvPicPr>
          <p:cNvPr id="1318932" name="Picture 20" descr="brown2"/>
          <p:cNvPicPr>
            <a:picLocks noChangeAspect="1" noChangeArrowheads="1"/>
          </p:cNvPicPr>
          <p:nvPr/>
        </p:nvPicPr>
        <p:blipFill>
          <a:blip r:embed="rId16" cstate="print"/>
          <a:srcRect b="13889"/>
          <a:stretch>
            <a:fillRect/>
          </a:stretch>
        </p:blipFill>
        <p:spPr bwMode="auto">
          <a:xfrm>
            <a:off x="2101056" y="5174975"/>
            <a:ext cx="935038" cy="1198562"/>
          </a:xfrm>
          <a:prstGeom prst="rect">
            <a:avLst/>
          </a:prstGeom>
          <a:noFill/>
        </p:spPr>
      </p:pic>
      <p:pic>
        <p:nvPicPr>
          <p:cNvPr id="1318933" name="Picture 21" descr="shen"/>
          <p:cNvPicPr>
            <a:picLocks noChangeAspect="1" noChangeArrowheads="1"/>
          </p:cNvPicPr>
          <p:nvPr/>
        </p:nvPicPr>
        <p:blipFill>
          <a:blip r:embed="rId17" cstate="print"/>
          <a:srcRect b="11189"/>
          <a:stretch>
            <a:fillRect/>
          </a:stretch>
        </p:blipFill>
        <p:spPr bwMode="auto">
          <a:xfrm>
            <a:off x="7023100" y="3908150"/>
            <a:ext cx="850900" cy="1187450"/>
          </a:xfrm>
          <a:prstGeom prst="rect">
            <a:avLst/>
          </a:prstGeom>
          <a:noFill/>
        </p:spPr>
      </p:pic>
      <p:pic>
        <p:nvPicPr>
          <p:cNvPr id="1318936" name="Picture 24" descr="brunger"/>
          <p:cNvPicPr>
            <a:picLocks noChangeAspect="1" noChangeArrowheads="1"/>
          </p:cNvPicPr>
          <p:nvPr/>
        </p:nvPicPr>
        <p:blipFill>
          <a:blip r:embed="rId18" cstate="print"/>
          <a:srcRect b="11385"/>
          <a:stretch>
            <a:fillRect/>
          </a:stretch>
        </p:blipFill>
        <p:spPr bwMode="auto">
          <a:xfrm>
            <a:off x="7929563" y="2587350"/>
            <a:ext cx="957262" cy="1216025"/>
          </a:xfrm>
          <a:prstGeom prst="rect">
            <a:avLst/>
          </a:prstGeom>
          <a:noFill/>
        </p:spPr>
      </p:pic>
      <p:pic>
        <p:nvPicPr>
          <p:cNvPr id="1318938" name="Picture 26"/>
          <p:cNvPicPr>
            <a:picLocks noChangeAspect="1" noChangeArrowheads="1"/>
          </p:cNvPicPr>
          <p:nvPr/>
        </p:nvPicPr>
        <p:blipFill>
          <a:blip r:embed="rId19" cstate="print"/>
          <a:srcRect l="18309" t="-1170" r="26924" b="35683"/>
          <a:stretch>
            <a:fillRect/>
          </a:stretch>
        </p:blipFill>
        <p:spPr bwMode="auto">
          <a:xfrm>
            <a:off x="5008563" y="3866875"/>
            <a:ext cx="8572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8939" name="Text Box 27"/>
          <p:cNvSpPr txBox="1">
            <a:spLocks noChangeArrowheads="1"/>
          </p:cNvSpPr>
          <p:nvPr/>
        </p:nvSpPr>
        <p:spPr bwMode="auto">
          <a:xfrm>
            <a:off x="2978150" y="2525438"/>
            <a:ext cx="623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>
                <a:solidFill>
                  <a:schemeClr val="bg1"/>
                </a:solidFill>
                <a:ea typeface="ＭＳ Ｐゴシック" pitchFamily="20" charset="-128"/>
              </a:rPr>
              <a:t>Hodgson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0" name="Text Box 28"/>
          <p:cNvSpPr txBox="1">
            <a:spLocks noChangeArrowheads="1"/>
          </p:cNvSpPr>
          <p:nvPr/>
        </p:nvSpPr>
        <p:spPr bwMode="auto">
          <a:xfrm>
            <a:off x="3968750" y="2555600"/>
            <a:ext cx="581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>
                <a:ea typeface="ＭＳ Ｐゴシック" pitchFamily="20" charset="-128"/>
              </a:rPr>
              <a:t>Pianetta</a:t>
            </a:r>
            <a:endParaRPr lang="en-US" sz="3600" b="0">
              <a:ea typeface="ＭＳ Ｐゴシック" pitchFamily="20" charset="-128"/>
            </a:endParaRPr>
          </a:p>
        </p:txBody>
      </p:sp>
      <p:sp>
        <p:nvSpPr>
          <p:cNvPr id="1318941" name="Text Box 29"/>
          <p:cNvSpPr txBox="1">
            <a:spLocks noChangeArrowheads="1"/>
          </p:cNvSpPr>
          <p:nvPr/>
        </p:nvSpPr>
        <p:spPr bwMode="auto">
          <a:xfrm>
            <a:off x="82550" y="2512738"/>
            <a:ext cx="552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Nilsson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2" name="Text Box 30"/>
          <p:cNvSpPr txBox="1">
            <a:spLocks noChangeArrowheads="1"/>
          </p:cNvSpPr>
          <p:nvPr/>
        </p:nvSpPr>
        <p:spPr bwMode="auto">
          <a:xfrm>
            <a:off x="1050925" y="2507975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>
                <a:ea typeface="ＭＳ Ｐゴシック" pitchFamily="20" charset="-128"/>
              </a:rPr>
              <a:t>Bucksbaum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3" name="Text Box 31"/>
          <p:cNvSpPr txBox="1">
            <a:spLocks noChangeArrowheads="1"/>
          </p:cNvSpPr>
          <p:nvPr/>
        </p:nvSpPr>
        <p:spPr bwMode="auto">
          <a:xfrm>
            <a:off x="119063" y="3808138"/>
            <a:ext cx="563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Gaffney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4" name="Text Box 32"/>
          <p:cNvSpPr txBox="1">
            <a:spLocks noChangeArrowheads="1"/>
          </p:cNvSpPr>
          <p:nvPr/>
        </p:nvSpPr>
        <p:spPr bwMode="auto">
          <a:xfrm>
            <a:off x="114300" y="5124175"/>
            <a:ext cx="585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ea typeface="ＭＳ Ｐゴシック" pitchFamily="20" charset="-128"/>
              </a:rPr>
              <a:t>Doniach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7" name="Text Box 35"/>
          <p:cNvSpPr txBox="1">
            <a:spLocks noChangeArrowheads="1"/>
          </p:cNvSpPr>
          <p:nvPr/>
        </p:nvSpPr>
        <p:spPr bwMode="auto">
          <a:xfrm>
            <a:off x="3036888" y="5125763"/>
            <a:ext cx="422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Weis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8" name="Text Box 36"/>
          <p:cNvSpPr txBox="1">
            <a:spLocks noChangeArrowheads="1"/>
          </p:cNvSpPr>
          <p:nvPr/>
        </p:nvSpPr>
        <p:spPr bwMode="auto">
          <a:xfrm>
            <a:off x="3962400" y="5125763"/>
            <a:ext cx="619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Solomon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49" name="Text Box 37"/>
          <p:cNvSpPr txBox="1">
            <a:spLocks noChangeArrowheads="1"/>
          </p:cNvSpPr>
          <p:nvPr/>
        </p:nvSpPr>
        <p:spPr bwMode="auto">
          <a:xfrm>
            <a:off x="4937125" y="3852588"/>
            <a:ext cx="387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Mao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50" name="Text Box 38"/>
          <p:cNvSpPr txBox="1">
            <a:spLocks noChangeArrowheads="1"/>
          </p:cNvSpPr>
          <p:nvPr/>
        </p:nvSpPr>
        <p:spPr bwMode="auto">
          <a:xfrm>
            <a:off x="5867400" y="3884338"/>
            <a:ext cx="60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Clemens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51" name="Text Box 39"/>
          <p:cNvSpPr txBox="1">
            <a:spLocks noChangeArrowheads="1"/>
          </p:cNvSpPr>
          <p:nvPr/>
        </p:nvSpPr>
        <p:spPr bwMode="auto">
          <a:xfrm>
            <a:off x="6961188" y="3884338"/>
            <a:ext cx="4333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Shen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55" name="Text Box 43"/>
          <p:cNvSpPr txBox="1">
            <a:spLocks noChangeArrowheads="1"/>
          </p:cNvSpPr>
          <p:nvPr/>
        </p:nvSpPr>
        <p:spPr bwMode="auto">
          <a:xfrm>
            <a:off x="7788275" y="2479400"/>
            <a:ext cx="579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>
                <a:ea typeface="ＭＳ Ｐゴシック" pitchFamily="20" charset="-128"/>
              </a:rPr>
              <a:t>Brunger</a:t>
            </a:r>
            <a:endParaRPr lang="en-US" sz="3600" b="0" dirty="0">
              <a:ea typeface="ＭＳ Ｐゴシック" pitchFamily="20" charset="-128"/>
            </a:endParaRPr>
          </a:p>
        </p:txBody>
      </p:sp>
      <p:sp>
        <p:nvSpPr>
          <p:cNvPr id="1318956" name="Text Box 44"/>
          <p:cNvSpPr txBox="1">
            <a:spLocks noChangeArrowheads="1"/>
          </p:cNvSpPr>
          <p:nvPr/>
        </p:nvSpPr>
        <p:spPr bwMode="auto">
          <a:xfrm>
            <a:off x="7881938" y="3884338"/>
            <a:ext cx="449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Stohr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57" name="Text Box 45"/>
          <p:cNvSpPr txBox="1">
            <a:spLocks noChangeArrowheads="1"/>
          </p:cNvSpPr>
          <p:nvPr/>
        </p:nvSpPr>
        <p:spPr bwMode="auto">
          <a:xfrm>
            <a:off x="4964113" y="5151163"/>
            <a:ext cx="585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>
                <a:solidFill>
                  <a:schemeClr val="bg1"/>
                </a:solidFill>
                <a:ea typeface="ＭＳ Ｐゴシック" pitchFamily="20" charset="-128"/>
              </a:rPr>
              <a:t>Hedman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60" name="Text Box 48"/>
          <p:cNvSpPr txBox="1">
            <a:spLocks noChangeArrowheads="1"/>
          </p:cNvSpPr>
          <p:nvPr/>
        </p:nvSpPr>
        <p:spPr bwMode="auto">
          <a:xfrm>
            <a:off x="2021681" y="5117825"/>
            <a:ext cx="500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>
                <a:solidFill>
                  <a:schemeClr val="bg1"/>
                </a:solidFill>
                <a:ea typeface="ＭＳ Ｐゴシック" pitchFamily="20" charset="-128"/>
              </a:rPr>
              <a:t>Brown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61" name="Text Box 49"/>
          <p:cNvSpPr txBox="1">
            <a:spLocks noChangeArrowheads="1"/>
          </p:cNvSpPr>
          <p:nvPr/>
        </p:nvSpPr>
        <p:spPr bwMode="auto">
          <a:xfrm>
            <a:off x="3978275" y="3835125"/>
            <a:ext cx="738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Lindenberg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1318963" name="Picture 51"/>
          <p:cNvPicPr>
            <a:picLocks noChangeAspect="1" noChangeArrowheads="1"/>
          </p:cNvPicPr>
          <p:nvPr/>
        </p:nvPicPr>
        <p:blipFill>
          <a:blip r:embed="rId20" cstate="print"/>
          <a:srcRect r="12981" b="14001"/>
          <a:stretch>
            <a:fillRect/>
          </a:stretch>
        </p:blipFill>
        <p:spPr bwMode="auto">
          <a:xfrm>
            <a:off x="1090613" y="3912913"/>
            <a:ext cx="8620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8964" name="Text Box 52"/>
          <p:cNvSpPr txBox="1">
            <a:spLocks noChangeArrowheads="1"/>
          </p:cNvSpPr>
          <p:nvPr/>
        </p:nvSpPr>
        <p:spPr bwMode="auto">
          <a:xfrm>
            <a:off x="52990" y="128588"/>
            <a:ext cx="5923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1" dirty="0" smtClean="0">
                <a:solidFill>
                  <a:srgbClr val="D22800"/>
                </a:solidFill>
                <a:latin typeface="Verdana" pitchFamily="34" charset="0"/>
              </a:rPr>
              <a:t>Photon Science Faculty: Who </a:t>
            </a:r>
            <a:r>
              <a:rPr lang="en-US" sz="2400" b="0" i="1" dirty="0">
                <a:solidFill>
                  <a:srgbClr val="D22800"/>
                </a:solidFill>
                <a:latin typeface="Verdana" pitchFamily="34" charset="0"/>
              </a:rPr>
              <a:t>We Are</a:t>
            </a:r>
          </a:p>
        </p:txBody>
      </p:sp>
      <p:sp>
        <p:nvSpPr>
          <p:cNvPr id="1318965" name="Text Box 53"/>
          <p:cNvSpPr txBox="1">
            <a:spLocks noChangeArrowheads="1"/>
          </p:cNvSpPr>
          <p:nvPr/>
        </p:nvSpPr>
        <p:spPr bwMode="auto">
          <a:xfrm>
            <a:off x="1004888" y="3844650"/>
            <a:ext cx="411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ea typeface="ＭＳ Ｐゴシック" pitchFamily="20" charset="-128"/>
              </a:rPr>
              <a:t>Byer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1318966" name="Text Box 54"/>
          <p:cNvSpPr txBox="1">
            <a:spLocks noChangeArrowheads="1"/>
          </p:cNvSpPr>
          <p:nvPr/>
        </p:nvSpPr>
        <p:spPr bwMode="auto">
          <a:xfrm>
            <a:off x="5878513" y="2552425"/>
            <a:ext cx="701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>
                <a:ea typeface="ＭＳ Ｐゴシック" pitchFamily="20" charset="-128"/>
              </a:rPr>
              <a:t>Devereaux</a:t>
            </a:r>
            <a:endParaRPr lang="en-US" sz="3600" b="0" dirty="0">
              <a:ea typeface="ＭＳ Ｐゴシック" pitchFamily="20" charset="-128"/>
            </a:endParaRPr>
          </a:p>
        </p:txBody>
      </p:sp>
      <p:pic>
        <p:nvPicPr>
          <p:cNvPr id="1318967" name="Picture 55"/>
          <p:cNvPicPr>
            <a:picLocks noChangeAspect="1" noChangeArrowheads="1"/>
          </p:cNvPicPr>
          <p:nvPr/>
        </p:nvPicPr>
        <p:blipFill>
          <a:blip r:embed="rId21" cstate="print"/>
          <a:srcRect l="7828" t="14886" r="17862" b="18608"/>
          <a:stretch>
            <a:fillRect/>
          </a:stretch>
        </p:blipFill>
        <p:spPr bwMode="auto">
          <a:xfrm>
            <a:off x="2076450" y="2606400"/>
            <a:ext cx="9223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8968" name="Text Box 56"/>
          <p:cNvSpPr txBox="1">
            <a:spLocks noChangeArrowheads="1"/>
          </p:cNvSpPr>
          <p:nvPr/>
        </p:nvSpPr>
        <p:spPr bwMode="auto">
          <a:xfrm>
            <a:off x="2033588" y="2569888"/>
            <a:ext cx="400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Reis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1318969" name="Picture 5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84388" y="3952600"/>
            <a:ext cx="765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8970" name="Text Box 58"/>
          <p:cNvSpPr txBox="1">
            <a:spLocks noChangeArrowheads="1"/>
          </p:cNvSpPr>
          <p:nvPr/>
        </p:nvSpPr>
        <p:spPr bwMode="auto">
          <a:xfrm>
            <a:off x="2301875" y="3939900"/>
            <a:ext cx="614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Hastings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1318973" name="Picture 6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59100" y="3908150"/>
            <a:ext cx="99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8974" name="Text Box 62"/>
          <p:cNvSpPr txBox="1">
            <a:spLocks noChangeArrowheads="1"/>
          </p:cNvSpPr>
          <p:nvPr/>
        </p:nvSpPr>
        <p:spPr bwMode="auto">
          <a:xfrm>
            <a:off x="3309938" y="3884338"/>
            <a:ext cx="596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ea typeface="ＭＳ Ｐゴシック" pitchFamily="20" charset="-128"/>
              </a:rPr>
              <a:t>Martinez</a:t>
            </a:r>
            <a:endParaRPr lang="en-US" sz="3600" b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24" cstate="print"/>
          <a:srcRect l="7457" t="9175" r="11443" b="14831"/>
          <a:stretch>
            <a:fillRect/>
          </a:stretch>
        </p:blipFill>
        <p:spPr bwMode="auto">
          <a:xfrm>
            <a:off x="6911790" y="2551723"/>
            <a:ext cx="860611" cy="12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25" cstate="print"/>
          <a:srcRect l="6121" t="9360" r="15064" b="20962"/>
          <a:stretch>
            <a:fillRect/>
          </a:stretch>
        </p:blipFill>
        <p:spPr bwMode="auto">
          <a:xfrm>
            <a:off x="4948517" y="2567180"/>
            <a:ext cx="923365" cy="12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3" name="Picture 5"/>
          <p:cNvPicPr>
            <a:picLocks noChangeAspect="1" noChangeArrowheads="1"/>
          </p:cNvPicPr>
          <p:nvPr/>
        </p:nvPicPr>
        <p:blipFill>
          <a:blip r:embed="rId26" cstate="print"/>
          <a:srcRect l="-1297" t="6077" r="3122" b="15027"/>
          <a:stretch>
            <a:fillRect/>
          </a:stretch>
        </p:blipFill>
        <p:spPr bwMode="auto">
          <a:xfrm>
            <a:off x="1106133" y="5229909"/>
            <a:ext cx="935341" cy="11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6829050" y="2497328"/>
            <a:ext cx="3690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Kao</a:t>
            </a:r>
            <a:endParaRPr lang="en-US" sz="3600" b="0" dirty="0">
              <a:ea typeface="ＭＳ Ｐゴシック" pitchFamily="20" charset="-128"/>
            </a:endParaRP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4937219" y="2525531"/>
            <a:ext cx="56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 smtClean="0">
                <a:solidFill>
                  <a:schemeClr val="bg1"/>
                </a:solidFill>
                <a:ea typeface="ＭＳ Ｐゴシック" pitchFamily="20" charset="-128"/>
              </a:rPr>
              <a:t>Norskov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1092234" y="5187086"/>
            <a:ext cx="5052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solidFill>
                  <a:schemeClr val="bg1"/>
                </a:solidFill>
                <a:ea typeface="ＭＳ Ｐゴシック" pitchFamily="20" charset="-128"/>
              </a:rPr>
              <a:t>Hwang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32130" name="Picture 2" descr="Associate Professor Yi Cui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1264" b="13248"/>
          <a:stretch/>
        </p:blipFill>
        <p:spPr bwMode="auto">
          <a:xfrm>
            <a:off x="3082870" y="1063624"/>
            <a:ext cx="833471" cy="13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2" name="Picture 4" descr="Professor Norbert Holtkamp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21166" b="11445"/>
          <a:stretch/>
        </p:blipFill>
        <p:spPr bwMode="auto">
          <a:xfrm>
            <a:off x="4010020" y="1063624"/>
            <a:ext cx="855274" cy="1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4" name="Picture 6" descr="Professor Zhirong Hua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5453" r="15145" b="21586"/>
          <a:stretch/>
        </p:blipFill>
        <p:spPr bwMode="auto">
          <a:xfrm>
            <a:off x="4899433" y="1051591"/>
            <a:ext cx="909637" cy="13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6" name="Picture 8" descr=" Assistant Professor Nicholas Melosh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20072" b="23383"/>
          <a:stretch/>
        </p:blipFill>
        <p:spPr bwMode="auto">
          <a:xfrm>
            <a:off x="5988460" y="1063624"/>
            <a:ext cx="875525" cy="1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8" name="Picture 10" descr=" Assistant Professor Srinivas Raghu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8498" r="16938" b="17195"/>
          <a:stretch/>
        </p:blipFill>
        <p:spPr bwMode="auto">
          <a:xfrm>
            <a:off x="6928057" y="1063624"/>
            <a:ext cx="817793" cy="13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40" name="Picture 12" descr="Professor Soichi Wakatsuki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17312" b="28146"/>
          <a:stretch/>
        </p:blipFill>
        <p:spPr bwMode="auto">
          <a:xfrm>
            <a:off x="7865462" y="1030757"/>
            <a:ext cx="847217" cy="1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040663" y="1012809"/>
            <a:ext cx="3385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Cui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4814751" y="1027193"/>
            <a:ext cx="489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Huang</a:t>
            </a: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4190811" y="1032951"/>
            <a:ext cx="61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 smtClean="0">
                <a:ea typeface="ＭＳ Ｐゴシック" pitchFamily="20" charset="-128"/>
              </a:rPr>
              <a:t>Holtkamp</a:t>
            </a:r>
            <a:endParaRPr lang="en-US" sz="800" dirty="0" smtClean="0">
              <a:ea typeface="ＭＳ Ｐゴシック" pitchFamily="20" charset="-128"/>
            </a:endParaRPr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auto">
          <a:xfrm>
            <a:off x="5924637" y="1032951"/>
            <a:ext cx="516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 smtClean="0">
                <a:ea typeface="ＭＳ Ｐゴシック" pitchFamily="20" charset="-128"/>
              </a:rPr>
              <a:t>Melosh</a:t>
            </a:r>
            <a:endParaRPr lang="en-US" sz="800" dirty="0" smtClean="0">
              <a:ea typeface="ＭＳ Ｐゴシック" pitchFamily="20" charset="-128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6767117" y="1021457"/>
            <a:ext cx="489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Raghu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7759107" y="978327"/>
            <a:ext cx="6591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 smtClean="0">
                <a:ea typeface="ＭＳ Ｐゴシック" pitchFamily="20" charset="-128"/>
              </a:rPr>
              <a:t>Wakatsuki</a:t>
            </a:r>
            <a:endParaRPr lang="en-US" sz="800" dirty="0" smtClean="0">
              <a:ea typeface="ＭＳ Ｐゴシック" pitchFamily="20" charset="-128"/>
            </a:endParaRPr>
          </a:p>
        </p:txBody>
      </p:sp>
      <p:pic>
        <p:nvPicPr>
          <p:cNvPr id="432142" name="Picture 14" descr="John Galayda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3" y="1124926"/>
            <a:ext cx="861155" cy="12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47"/>
          <p:cNvSpPr txBox="1">
            <a:spLocks noChangeArrowheads="1"/>
          </p:cNvSpPr>
          <p:nvPr/>
        </p:nvSpPr>
        <p:spPr bwMode="auto">
          <a:xfrm>
            <a:off x="51864" y="1076286"/>
            <a:ext cx="582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err="1">
                <a:solidFill>
                  <a:schemeClr val="bg1"/>
                </a:solidFill>
                <a:ea typeface="ＭＳ Ｐゴシック" pitchFamily="20" charset="-128"/>
              </a:rPr>
              <a:t>Galayda</a:t>
            </a:r>
            <a:endParaRPr lang="en-US" sz="3600" b="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086569"/>
            <a:ext cx="957158" cy="1314902"/>
          </a:xfrm>
          <a:prstGeom prst="rect">
            <a:avLst/>
          </a:prstGeom>
        </p:spPr>
      </p:pic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989992" y="1065133"/>
            <a:ext cx="489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Raghu</a:t>
            </a:r>
            <a:endParaRPr lang="en-US" sz="3600" b="0" dirty="0">
              <a:ea typeface="ＭＳ Ｐゴシック" pitchFamily="2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4" y="1023357"/>
            <a:ext cx="937818" cy="1395473"/>
          </a:xfrm>
          <a:prstGeom prst="rect">
            <a:avLst/>
          </a:prstGeom>
        </p:spPr>
      </p:pic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1975052" y="1002454"/>
            <a:ext cx="4010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>
                <a:ea typeface="ＭＳ Ｐゴシック" pitchFamily="20" charset="-128"/>
              </a:rPr>
              <a:t>Irwin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ADD4-0918-4B1D-8890-600103336F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-38100"/>
            <a:ext cx="538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200" b="1" i="1" kern="0" dirty="0" smtClean="0">
                <a:solidFill>
                  <a:srgbClr val="C00000"/>
                </a:solidFill>
              </a:rPr>
              <a:t>Stanford Students Helping Commission the LCLS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36686" y="5905500"/>
            <a:ext cx="6271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</a:rPr>
              <a:t>Students integral to the research at SLAC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38800" y="3586942"/>
            <a:ext cx="2838796" cy="212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photo 4.jpg"/>
          <p:cNvPicPr>
            <a:picLocks noChangeAspect="1"/>
          </p:cNvPicPr>
          <p:nvPr/>
        </p:nvPicPr>
        <p:blipFill>
          <a:blip r:embed="rId3" cstate="print"/>
          <a:srcRect l="3333" t="20000" r="6667"/>
          <a:stretch>
            <a:fillRect/>
          </a:stretch>
        </p:blipFill>
        <p:spPr>
          <a:xfrm>
            <a:off x="0" y="1295400"/>
            <a:ext cx="51435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403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Helping to commission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2-d hard x-ray detection at LCLS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5847"/>
          <a:stretch>
            <a:fillRect/>
          </a:stretch>
        </p:blipFill>
        <p:spPr bwMode="auto">
          <a:xfrm>
            <a:off x="5181600" y="1143000"/>
            <a:ext cx="3962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5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018"/>
            <a:ext cx="9150095" cy="53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CD9E-A375-4909-87E1-90ADF90FEC4A}" type="slidenum">
              <a:rPr lang="en-US"/>
              <a:pPr/>
              <a:t>4</a:t>
            </a:fld>
            <a:endParaRPr lang="en-US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584325" y="44402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</a:rPr>
              <a:t>SLAC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6607175" y="1724025"/>
            <a:ext cx="2536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</a:rPr>
              <a:t>Physics</a:t>
            </a:r>
          </a:p>
          <a:p>
            <a:r>
              <a:rPr lang="en-US" sz="2400" b="1">
                <a:solidFill>
                  <a:srgbClr val="CCFFFF"/>
                </a:solidFill>
              </a:rPr>
              <a:t>and</a:t>
            </a:r>
          </a:p>
          <a:p>
            <a:r>
              <a:rPr lang="en-US" sz="2400" b="1">
                <a:solidFill>
                  <a:srgbClr val="CCFFFF"/>
                </a:solidFill>
              </a:rPr>
              <a:t>Applied Physics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064000" y="3429000"/>
            <a:ext cx="192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</a:rPr>
              <a:t>Stanford</a:t>
            </a:r>
          </a:p>
          <a:p>
            <a:r>
              <a:rPr lang="en-US" sz="2400" b="1">
                <a:solidFill>
                  <a:srgbClr val="CCFFFF"/>
                </a:solidFill>
              </a:rPr>
              <a:t>Golf Course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422275" y="128588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D22800"/>
                </a:solidFill>
                <a:latin typeface="Verdana" pitchFamily="34" charset="0"/>
              </a:rPr>
              <a:t>Where We 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2900" y="5613400"/>
            <a:ext cx="444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 minute bike ride from Varian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7136-C2F5-47ED-BFBE-A46C735F0A94}" type="slidenum">
              <a:rPr lang="en-US"/>
              <a:pPr/>
              <a:t>5</a:t>
            </a:fld>
            <a:endParaRPr lang="en-US"/>
          </a:p>
        </p:txBody>
      </p:sp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27000" y="49213"/>
            <a:ext cx="571341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D22800"/>
                </a:solidFill>
                <a:latin typeface="Verdana" pitchFamily="34" charset="0"/>
              </a:rPr>
              <a:t>Three Stanford Institutes at SLAC, </a:t>
            </a:r>
            <a:r>
              <a:rPr lang="en-US" sz="2000" b="1" i="1" dirty="0">
                <a:solidFill>
                  <a:srgbClr val="D22800"/>
                </a:solidFill>
                <a:latin typeface="Verdana" pitchFamily="34" charset="0"/>
              </a:rPr>
              <a:t>a </a:t>
            </a:r>
            <a:r>
              <a:rPr lang="en-US" sz="2000" b="1" i="1" dirty="0" smtClean="0">
                <a:solidFill>
                  <a:srgbClr val="D22800"/>
                </a:solidFill>
                <a:latin typeface="Verdana" pitchFamily="34" charset="0"/>
              </a:rPr>
              <a:t>Synchrotron</a:t>
            </a:r>
            <a:r>
              <a:rPr lang="en-US" sz="2000" b="1" i="1" dirty="0">
                <a:solidFill>
                  <a:srgbClr val="D22800"/>
                </a:solidFill>
                <a:latin typeface="Verdana" pitchFamily="34" charset="0"/>
              </a:rPr>
              <a:t>, the world’s first</a:t>
            </a:r>
            <a:br>
              <a:rPr lang="en-US" sz="2000" b="1" i="1" dirty="0">
                <a:solidFill>
                  <a:srgbClr val="D22800"/>
                </a:solidFill>
                <a:latin typeface="Verdana" pitchFamily="34" charset="0"/>
              </a:rPr>
            </a:br>
            <a:r>
              <a:rPr lang="en-US" sz="2000" b="1" i="1" dirty="0">
                <a:solidFill>
                  <a:srgbClr val="D22800"/>
                </a:solidFill>
                <a:latin typeface="Verdana" pitchFamily="34" charset="0"/>
              </a:rPr>
              <a:t>X-ray free electron laser and more…</a:t>
            </a:r>
            <a:endParaRPr lang="en-US" sz="1600" b="1" dirty="0"/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0210"/>
            <a:ext cx="2063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662102" y="1110253"/>
            <a:ext cx="616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lvl="1" indent="-234950">
              <a:buFontTx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ltrafast science, from </a:t>
            </a:r>
            <a:r>
              <a:rPr lang="en-US" sz="2400" dirty="0" err="1" smtClean="0"/>
              <a:t>attoseconds</a:t>
            </a:r>
            <a:r>
              <a:rPr lang="en-US" sz="2400" dirty="0" smtClean="0"/>
              <a:t> to picoseconds, terahertz to x-rays.</a:t>
            </a:r>
            <a:endParaRPr lang="en-US" sz="2400" dirty="0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689225" y="2154878"/>
            <a:ext cx="616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T</a:t>
            </a:r>
            <a:r>
              <a:rPr lang="en-US" sz="2400" dirty="0" smtClean="0"/>
              <a:t>he </a:t>
            </a:r>
            <a:r>
              <a:rPr lang="en-US" sz="2400" dirty="0"/>
              <a:t>science of energy-related </a:t>
            </a:r>
            <a:r>
              <a:rPr lang="en-US" sz="2400" dirty="0" smtClean="0"/>
              <a:t>materials.</a:t>
            </a:r>
            <a:endParaRPr lang="en-US" sz="2400" dirty="0"/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663825" y="4117975"/>
            <a:ext cx="616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buFontTx/>
              <a:buChar char="•"/>
            </a:pPr>
            <a:r>
              <a:rPr lang="en-US" sz="2400" dirty="0"/>
              <a:t>Active programs in Materials, Structural Biology, Chemistry, Accelerator Physics</a:t>
            </a:r>
          </a:p>
        </p:txBody>
      </p:sp>
      <p:pic>
        <p:nvPicPr>
          <p:cNvPr id="329735" name="Picture 7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" y="4013200"/>
            <a:ext cx="1844675" cy="101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2679700" y="5230813"/>
            <a:ext cx="616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buFontTx/>
              <a:buChar char="•"/>
            </a:pPr>
            <a:r>
              <a:rPr lang="en-US" sz="2400" dirty="0"/>
              <a:t>Ultrafast and high field x-ray laser-matter interactions; x-ray </a:t>
            </a:r>
            <a:r>
              <a:rPr lang="en-US" sz="2400" dirty="0" smtClean="0"/>
              <a:t>imaging.</a:t>
            </a:r>
            <a:endParaRPr lang="en-US" sz="2400" dirty="0"/>
          </a:p>
        </p:txBody>
      </p:sp>
      <p:pic>
        <p:nvPicPr>
          <p:cNvPr id="434178" name="Picture 2" descr="LC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5432496"/>
            <a:ext cx="1432966" cy="4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http://sandboxstudio.net/wp-content/uploads/2011/12/SIMES_Thum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91248"/>
            <a:ext cx="2401614" cy="8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183" name="Picture 7" descr="SUNCAT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0"/>
          <a:stretch/>
        </p:blipFill>
        <p:spPr bwMode="auto">
          <a:xfrm>
            <a:off x="155575" y="3353462"/>
            <a:ext cx="3312839" cy="3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92540" y="3171971"/>
            <a:ext cx="616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buFontTx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tomic-scale </a:t>
            </a:r>
            <a:r>
              <a:rPr lang="en-US" sz="2400" dirty="0"/>
              <a:t>design of catalysts for chemical </a:t>
            </a:r>
            <a:r>
              <a:rPr lang="en-US" sz="2400" dirty="0" smtClean="0"/>
              <a:t>transformations.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D9A-AEDA-406C-A7C2-C7AAA9FC9E9B}" type="slidenum">
              <a:rPr lang="en-US"/>
              <a:pPr/>
              <a:t>6</a:t>
            </a:fld>
            <a:endParaRPr lang="en-US"/>
          </a:p>
        </p:txBody>
      </p:sp>
      <p:pic>
        <p:nvPicPr>
          <p:cNvPr id="258050" name="Picture 2" descr="X-Use"/>
          <p:cNvPicPr>
            <a:picLocks noChangeAspect="1" noChangeArrowheads="1"/>
          </p:cNvPicPr>
          <p:nvPr/>
        </p:nvPicPr>
        <p:blipFill>
          <a:blip r:embed="rId3" cstate="print"/>
          <a:srcRect t="10550"/>
          <a:stretch>
            <a:fillRect/>
          </a:stretch>
        </p:blipFill>
        <p:spPr bwMode="auto">
          <a:xfrm>
            <a:off x="780777" y="1452154"/>
            <a:ext cx="7592514" cy="4907508"/>
          </a:xfrm>
          <a:prstGeom prst="rect">
            <a:avLst/>
          </a:prstGeom>
          <a:noFill/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0" y="910791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D22800"/>
                </a:solidFill>
                <a:latin typeface="Verdana" pitchFamily="34" charset="0"/>
              </a:rPr>
              <a:t>revolves around the generation and utilization of X-rays </a:t>
            </a:r>
            <a:endParaRPr lang="en-US" sz="22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800" y="114300"/>
            <a:ext cx="8987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D22800"/>
                </a:solidFill>
                <a:latin typeface="Verdana" pitchFamily="34" charset="0"/>
              </a:rPr>
              <a:t>Research in Photon Science…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B55D-89B8-40CD-8135-F92B309283EF}" type="slidenum">
              <a:rPr lang="en-US"/>
              <a:pPr/>
              <a:t>7</a:t>
            </a:fld>
            <a:endParaRPr lang="en-US"/>
          </a:p>
        </p:txBody>
      </p:sp>
      <p:pic>
        <p:nvPicPr>
          <p:cNvPr id="260098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4" y="908050"/>
            <a:ext cx="659288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66775" y="6172200"/>
            <a:ext cx="336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Source: LCLS – The First Experiments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7162161" y="1617663"/>
            <a:ext cx="1973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atoms move 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in 0.01-10 </a:t>
            </a:r>
            <a:r>
              <a:rPr lang="en-US" sz="2400" dirty="0" err="1">
                <a:latin typeface="Comic Sans MS" pitchFamily="66" charset="0"/>
              </a:rPr>
              <a:t>ps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11158" y="124529"/>
            <a:ext cx="65420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C0000"/>
                </a:solidFill>
              </a:rPr>
              <a:t>Ultrafast x-rays </a:t>
            </a:r>
            <a:r>
              <a:rPr lang="en-US" sz="2200" b="1" i="1" dirty="0" smtClean="0">
                <a:solidFill>
                  <a:srgbClr val="CC0000"/>
                </a:solidFill>
              </a:rPr>
              <a:t>probe structural </a:t>
            </a:r>
            <a:r>
              <a:rPr lang="en-US" sz="2200" b="1" i="1" dirty="0">
                <a:solidFill>
                  <a:srgbClr val="CC0000"/>
                </a:solidFill>
              </a:rPr>
              <a:t>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22" y="3213100"/>
            <a:ext cx="48237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Precision x-ray measurements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Condensed matter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biophysics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Molecular and chemical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Molecular electronics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F250-65A7-4E34-9A9D-6F9B152B29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403" name="Picture 3" descr="ssrl_aerial_mod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771" y="2933701"/>
            <a:ext cx="4203979" cy="3302000"/>
          </a:xfrm>
          <a:prstGeom prst="rect">
            <a:avLst/>
          </a:prstGeom>
          <a:noFill/>
        </p:spPr>
      </p:pic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4584700" y="5486400"/>
            <a:ext cx="8636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898900" y="52959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ring</a:t>
            </a: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4572000" y="5003800"/>
            <a:ext cx="635000" cy="40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422275" y="115888"/>
            <a:ext cx="301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D22800"/>
                </a:solidFill>
                <a:latin typeface="Verdana" pitchFamily="34" charset="0"/>
              </a:rPr>
              <a:t>SSRL – SPEAR3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500" y="1079500"/>
            <a:ext cx="463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Third Generation Synchrotron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32 </a:t>
            </a:r>
            <a:r>
              <a:rPr lang="en-US" sz="2400" dirty="0" err="1" smtClean="0">
                <a:solidFill>
                  <a:srgbClr val="C00000"/>
                </a:solidFill>
              </a:rPr>
              <a:t>beamlines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serving 1,600 scientists a year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6" name="Picture 4" descr="SSRL_B137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8382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April 1, 2014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B57C1AC-50F8-4296-888F-98D8A7D5A888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8000" cy="815975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rgbClr val="C00000"/>
                </a:solidFill>
              </a:rPr>
              <a:t>LCLS: the world’s 1</a:t>
            </a:r>
            <a:r>
              <a:rPr lang="en-US" sz="3200" i="1" baseline="30000" dirty="0" smtClean="0">
                <a:solidFill>
                  <a:srgbClr val="C00000"/>
                </a:solidFill>
              </a:rPr>
              <a:t>st</a:t>
            </a:r>
            <a:r>
              <a:rPr lang="en-US" sz="3200" i="1" dirty="0" smtClean="0">
                <a:solidFill>
                  <a:srgbClr val="C00000"/>
                </a:solidFill>
              </a:rPr>
              <a:t> x-ray laser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34820" name="Picture 4" descr="UndulatorHall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" y="866485"/>
            <a:ext cx="7291388" cy="5468938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11056" y="3444298"/>
            <a:ext cx="1556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X-ray laser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0.5-3 </a:t>
            </a:r>
            <a:r>
              <a:rPr lang="en-US" b="1" dirty="0" err="1" smtClean="0">
                <a:solidFill>
                  <a:srgbClr val="FFFF00"/>
                </a:solidFill>
              </a:rPr>
              <a:t>mJ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0.4 – 9.5 </a:t>
            </a:r>
            <a:r>
              <a:rPr lang="en-US" b="1" dirty="0" err="1" smtClean="0">
                <a:solidFill>
                  <a:srgbClr val="FFFF00"/>
                </a:solidFill>
              </a:rPr>
              <a:t>keV</a:t>
            </a:r>
            <a:endParaRPr lang="en-US" b="1" kern="1200" dirty="0" smtClean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5-500 fs </a:t>
            </a:r>
            <a:endParaRPr lang="en-US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99" y="1054100"/>
            <a:ext cx="552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Peak brightness billion times higher than previous x-ray sources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nScienceDept">
  <a:themeElements>
    <a:clrScheme name="PhotonScienceDe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nScienceDep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hotonScienceD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nScienceD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nScienceD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nScienceD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nScienceD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nScienceD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nScienceD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LSE2">
  <a:themeElements>
    <a:clrScheme name="PULS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LSE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LS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LSE4">
  <a:themeElements>
    <a:clrScheme name="PULSE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ULS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ULSE4">
  <a:themeElements>
    <a:clrScheme name="PULSE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ULS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ULSE4">
  <a:themeElements>
    <a:clrScheme name="PULSE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ULS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ULSE4">
  <a:themeElements>
    <a:clrScheme name="PULSE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ULSE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ULSE2">
  <a:themeElements>
    <a:clrScheme name="PULS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LSE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ULS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PhotonScienceDept</Template>
  <TotalTime>5577</TotalTime>
  <Words>619</Words>
  <Application>Microsoft Office PowerPoint</Application>
  <PresentationFormat>On-screen Show (4:3)</PresentationFormat>
  <Paragraphs>195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PhotonScienceDept</vt:lpstr>
      <vt:lpstr>PULSE2</vt:lpstr>
      <vt:lpstr>PULSE4</vt:lpstr>
      <vt:lpstr>1_PULSE4</vt:lpstr>
      <vt:lpstr>2_PULSE4</vt:lpstr>
      <vt:lpstr>3_PULSE4</vt:lpstr>
      <vt:lpstr>1_PULSE2</vt:lpstr>
      <vt:lpstr>Photo Editor Photo</vt:lpstr>
      <vt:lpstr>Photon Science Research at SLAC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LCLS: the world’s 1st x-ray laser</vt:lpstr>
      <vt:lpstr>PowerPoint Presentation</vt:lpstr>
      <vt:lpstr>PowerPoint Presentation</vt:lpstr>
      <vt:lpstr>PowerPoint Presentation</vt:lpstr>
      <vt:lpstr>PowerPoint Presentation</vt:lpstr>
      <vt:lpstr>Dynamics in Atomic, Molecular, and Chemical Physics</vt:lpstr>
      <vt:lpstr>PowerPoint Presentation</vt:lpstr>
      <vt:lpstr>PowerPoint Presentation</vt:lpstr>
      <vt:lpstr>Interfacial Chemistry relevant to Energy and the Environment</vt:lpstr>
      <vt:lpstr>How to find us:</vt:lpstr>
    </vt:vector>
  </TitlesOfParts>
  <Company>FOCUS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Science Research</dc:title>
  <dc:creator>Philip Bucksbaum</dc:creator>
  <cp:lastModifiedBy>SLAC</cp:lastModifiedBy>
  <cp:revision>108</cp:revision>
  <dcterms:created xsi:type="dcterms:W3CDTF">2007-09-19T13:14:17Z</dcterms:created>
  <dcterms:modified xsi:type="dcterms:W3CDTF">2014-04-01T16:48:47Z</dcterms:modified>
</cp:coreProperties>
</file>