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9"/>
  </p:notesMasterIdLst>
  <p:sldIdLst>
    <p:sldId id="256" r:id="rId2"/>
    <p:sldId id="285" r:id="rId3"/>
    <p:sldId id="286" r:id="rId4"/>
    <p:sldId id="272" r:id="rId5"/>
    <p:sldId id="273" r:id="rId6"/>
    <p:sldId id="257" r:id="rId7"/>
    <p:sldId id="287" r:id="rId8"/>
    <p:sldId id="258" r:id="rId9"/>
    <p:sldId id="274" r:id="rId10"/>
    <p:sldId id="276" r:id="rId11"/>
    <p:sldId id="259" r:id="rId12"/>
    <p:sldId id="284" r:id="rId13"/>
    <p:sldId id="281" r:id="rId14"/>
    <p:sldId id="267" r:id="rId15"/>
    <p:sldId id="296" r:id="rId16"/>
    <p:sldId id="295" r:id="rId17"/>
    <p:sldId id="298" r:id="rId18"/>
    <p:sldId id="297" r:id="rId19"/>
    <p:sldId id="271" r:id="rId20"/>
    <p:sldId id="294" r:id="rId21"/>
    <p:sldId id="282" r:id="rId22"/>
    <p:sldId id="289" r:id="rId23"/>
    <p:sldId id="290" r:id="rId24"/>
    <p:sldId id="291" r:id="rId25"/>
    <p:sldId id="292" r:id="rId26"/>
    <p:sldId id="293" r:id="rId27"/>
    <p:sldId id="2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3"/>
  </p:normalViewPr>
  <p:slideViewPr>
    <p:cSldViewPr>
      <p:cViewPr varScale="1">
        <p:scale>
          <a:sx n="112" d="100"/>
          <a:sy n="112" d="100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FF1FCE2D-FE93-5840-A73F-3B84ED2A443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FC3FE20-985A-7E48-B864-F6FCC535263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06CA7CDD-5CF1-5F45-9F23-D43F722A393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F47F875F-E623-1242-B43D-8272590FE65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0F62D4A-168C-9C43-A4D3-0ABF99E34A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6BA937C9-EC90-DA49-8020-A306EE8CB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BE03B4-B952-A54B-A948-0058150D01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E03B4-B952-A54B-A948-0058150D010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77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5AE16848-0A0A-0649-9307-FDCB1E8E9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F11186-1B13-124E-AB72-860A036914A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998F828-244B-DD49-AE2C-4472A60752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2625"/>
            <a:ext cx="4578350" cy="3433763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17A74FC-4702-6644-B11B-D15FEEF2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305D9E9-240A-9745-A99B-7C56B2E410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FE8F36-24E5-2D4A-A45B-C4FC95D2585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0380083-AA5A-1E48-9124-9575279CC1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7007FE3-1F52-5741-9376-E244FC8B3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D346D5-E84B-D443-92BF-7411A615D6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DDCA8-6B32-D64B-B614-76A981F2B4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BC9373-EE32-3748-A15F-E10E2EDEB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10870-A602-334D-A409-0A55320381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D18025-D221-264D-983B-842BA9B20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7E4E7E-4C16-934A-8E6E-0CFF3D044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13780-5A9C-B248-939D-E537A05AB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6D462-0DDD-4F48-AD39-F4632731F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3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A533B9-1658-1F43-9124-098F971E8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525458-3F59-E84A-AD54-31261E9CFD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CEB048-9816-4D45-97ED-4B09CB0D9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848B5-EBA0-E14E-874B-99B71D322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7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8BCEF-BA7A-2740-A085-C2D212CBA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3D924-D65F-8241-85EF-156EBB188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E50BCF-9372-7145-817C-E1796D51A3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17239-2E05-AE4E-BA3E-7B23E80031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8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5B4351-712C-8A41-9ED4-8B12423DF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84A046-D525-AF48-9266-C82F6516AB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68E6-2D62-7D47-9344-C1C9655031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F5052-073B-F845-80FD-BAA859119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09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EDFAB-1E58-D242-80D6-3D5E612C6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7EDD5-3065-BD44-812E-67F890AF02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70883-673E-304B-9C1D-8F08540948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994C3-15E4-FD40-A274-1B4EB84B7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56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F6CDC-DCFA-B74E-BA73-A0002E4019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3EB183-975B-E44B-B187-106ACB0C9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5DB3D-2647-9749-85F0-8C4ECF176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FD16A-D5E1-4241-8BC2-3647F714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861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D05E0-A9EF-B341-86F2-908D1755F2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8BA97-7AC7-7A4B-AD96-821DC9013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69104-2E8A-AE4F-B1E7-D1BB5F1A0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44D2C-ED9C-024B-9C12-11815219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31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CE6E20-DC75-C143-834B-140D6C48B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CED053-7753-AA49-B229-48C300FD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86466E-FD00-B84A-ADF9-9B60CCF52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B0843-F884-AA48-A288-0AB6A8853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03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BA66954-65CD-4D42-A67E-FF76B5100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3CF8AC-E696-CF4B-B558-EE7CA88CD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970E14-C2C1-FD45-86A8-BAC731B2C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122FD-EE8C-B740-ABEE-261929BB8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87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1B178F-60A8-E14C-872A-BA9F44C31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D30C2D-5D9C-C140-9299-33DAE688E4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D13363-E1BD-EE43-92E5-E3E398F3A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1ABAC-9C4D-F64E-851D-99586EDB7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95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78D8C-7FA4-4F4C-8F4D-9F816BA57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553B91-B42F-B541-BA45-0899375DB6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AE2AC-B0CA-6243-AF35-9A7A1BF7F0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FD622-789F-0446-ABEB-03117DB56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472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7DDA1-F652-B845-8AB2-100C96DF9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3063D0-EF3C-E047-BE3B-2D8BDCA69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97D72-D3E6-4B47-AB60-F28907645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4E79F-D7C3-9145-BB57-5B03BA156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59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58A3A53-6197-4B4C-B6D3-0A4611166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1F6B6D-124E-6340-9EC1-B1642A945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8FE9004-F35F-5546-AC8D-5C4612123A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June/23/2010   Su Dong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F20007-B08A-5A4E-BAAF-9B5DB3CABF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5225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Seminar for SULI Students              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1343FC3-3022-2B43-8474-D870C7672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AF2148-DEA3-984D-BD15-900A2B0AD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cern/science/accelerators/large-hadron-collider" TargetMode="External"/><Relationship Id="rId2" Type="http://schemas.openxmlformats.org/officeDocument/2006/relationships/hyperlink" Target="https://en.wikipedia.org/wiki/Large_Hadron_Colli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dong@slac.stanford.edu" TargetMode="External"/><Relationship Id="rId5" Type="http://schemas.openxmlformats.org/officeDocument/2006/relationships/hyperlink" Target="https://atlas.slac.stanford.edu/" TargetMode="External"/><Relationship Id="rId4" Type="http://schemas.openxmlformats.org/officeDocument/2006/relationships/hyperlink" Target="https://atlas.cer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>
            <a:extLst>
              <a:ext uri="{FF2B5EF4-FFF2-40B4-BE49-F238E27FC236}">
                <a16:creationId xmlns:a16="http://schemas.microsoft.com/office/drawing/2014/main" id="{94BAEF05-AF6A-D949-B4C9-630A08E7A8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051" name="Footer Placeholder 4">
            <a:extLst>
              <a:ext uri="{FF2B5EF4-FFF2-40B4-BE49-F238E27FC236}">
                <a16:creationId xmlns:a16="http://schemas.microsoft.com/office/drawing/2014/main" id="{353E8184-AEB7-1045-83A5-1247D235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052" name="Slide Number Placeholder 5">
            <a:extLst>
              <a:ext uri="{FF2B5EF4-FFF2-40B4-BE49-F238E27FC236}">
                <a16:creationId xmlns:a16="http://schemas.microsoft.com/office/drawing/2014/main" id="{3168623B-5BBB-6745-B0BB-DB25FBC7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0A3B4C-CD62-1D46-A6B2-B5059126A992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EC79AEDD-21E2-124B-841E-823508AEE7B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66"/>
                </a:solidFill>
                <a:latin typeface="Comic Sans MS" panose="030F0902030302020204" pitchFamily="66" charset="0"/>
              </a:rPr>
              <a:t>Exploration and Challenges at  the Large Hadron Collider</a:t>
            </a:r>
          </a:p>
        </p:txBody>
      </p:sp>
      <p:sp>
        <p:nvSpPr>
          <p:cNvPr id="2054" name="Rectangle 3">
            <a:extLst>
              <a:ext uri="{FF2B5EF4-FFF2-40B4-BE49-F238E27FC236}">
                <a16:creationId xmlns:a16="http://schemas.microsoft.com/office/drawing/2014/main" id="{7EA76ADA-D520-914F-8726-8946530479C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3505200"/>
            <a:ext cx="6934200" cy="21336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66"/>
                </a:solidFill>
                <a:latin typeface="Comic Sans MS" panose="030F0902030302020204" pitchFamily="66" charset="0"/>
              </a:rPr>
              <a:t>Su Dong</a:t>
            </a:r>
          </a:p>
          <a:p>
            <a:pPr eaLnBrk="1" hangingPunct="1"/>
            <a:r>
              <a:rPr lang="en-US" altLang="en-US" sz="2800">
                <a:latin typeface="Comic Sans MS" panose="030F0902030302020204" pitchFamily="66" charset="0"/>
              </a:rPr>
              <a:t>   </a:t>
            </a:r>
          </a:p>
        </p:txBody>
      </p:sp>
      <p:pic>
        <p:nvPicPr>
          <p:cNvPr id="2055" name="Picture 4">
            <a:extLst>
              <a:ext uri="{FF2B5EF4-FFF2-40B4-BE49-F238E27FC236}">
                <a16:creationId xmlns:a16="http://schemas.microsoft.com/office/drawing/2014/main" id="{4B22024A-3256-F04F-8446-79B66B8A6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91000"/>
            <a:ext cx="1371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>
            <a:extLst>
              <a:ext uri="{FF2B5EF4-FFF2-40B4-BE49-F238E27FC236}">
                <a16:creationId xmlns:a16="http://schemas.microsoft.com/office/drawing/2014/main" id="{D8E037BF-68F5-D548-A080-A569CC7DD5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1267" name="Footer Placeholder 5">
            <a:extLst>
              <a:ext uri="{FF2B5EF4-FFF2-40B4-BE49-F238E27FC236}">
                <a16:creationId xmlns:a16="http://schemas.microsoft.com/office/drawing/2014/main" id="{5DC2D205-7A7B-024C-8201-39DA898D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1268" name="Slide Number Placeholder 6">
            <a:extLst>
              <a:ext uri="{FF2B5EF4-FFF2-40B4-BE49-F238E27FC236}">
                <a16:creationId xmlns:a16="http://schemas.microsoft.com/office/drawing/2014/main" id="{9E53E537-5515-204D-9258-9B40E853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71390A-6C30-1043-8CBE-FC58156E3BC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A705E026-A77C-C344-AF24-42C810F7C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omic Sans MS" panose="030F0902030302020204" pitchFamily="66" charset="0"/>
              </a:rPr>
              <a:t>Particle Signatures</a:t>
            </a:r>
          </a:p>
        </p:txBody>
      </p:sp>
      <p:pic>
        <p:nvPicPr>
          <p:cNvPr id="11270" name="Picture 3" descr="decay_chart">
            <a:extLst>
              <a:ext uri="{FF2B5EF4-FFF2-40B4-BE49-F238E27FC236}">
                <a16:creationId xmlns:a16="http://schemas.microsoft.com/office/drawing/2014/main" id="{B8EE32CB-0DDD-B245-9F7B-24859D30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69342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5">
            <a:extLst>
              <a:ext uri="{FF2B5EF4-FFF2-40B4-BE49-F238E27FC236}">
                <a16:creationId xmlns:a16="http://schemas.microsoft.com/office/drawing/2014/main" id="{CF142252-9AEA-0346-B7C8-C6DD4E1BF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3" y="5715000"/>
            <a:ext cx="9101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chemeClr val="accent2"/>
                </a:solidFill>
                <a:latin typeface="Symbol" pitchFamily="2" charset="2"/>
              </a:rPr>
              <a:t>n </a:t>
            </a: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and other non-interacting dark matter candidates =&gt; Missing Energy </a:t>
            </a:r>
            <a:r>
              <a:rPr lang="en-US" altLang="en-US" sz="2000" b="1">
                <a:solidFill>
                  <a:schemeClr val="accent2"/>
                </a:solidFill>
                <a:latin typeface="Symbol" pitchFamily="2" charset="2"/>
              </a:rPr>
              <a:t> </a:t>
            </a:r>
            <a:endParaRPr lang="en-US" altLang="en-US" sz="2000" b="1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>
            <a:extLst>
              <a:ext uri="{FF2B5EF4-FFF2-40B4-BE49-F238E27FC236}">
                <a16:creationId xmlns:a16="http://schemas.microsoft.com/office/drawing/2014/main" id="{2AE90D8B-8895-3845-9A5C-8422A72C85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2291" name="Footer Placeholder 5">
            <a:extLst>
              <a:ext uri="{FF2B5EF4-FFF2-40B4-BE49-F238E27FC236}">
                <a16:creationId xmlns:a16="http://schemas.microsoft.com/office/drawing/2014/main" id="{C68172E2-D51D-024B-BA74-0A370D1FD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2292" name="Slide Number Placeholder 6">
            <a:extLst>
              <a:ext uri="{FF2B5EF4-FFF2-40B4-BE49-F238E27FC236}">
                <a16:creationId xmlns:a16="http://schemas.microsoft.com/office/drawing/2014/main" id="{87E31111-AB70-FF49-8243-CD4A2C10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64B7E1-0821-4B40-8CC0-6669D1EABF0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8A070C88-E8DF-A042-B40E-FABC21BCB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omic Sans MS" panose="030F0902030302020204" pitchFamily="66" charset="0"/>
              </a:rPr>
              <a:t>The ATLAS Experiment</a:t>
            </a:r>
          </a:p>
        </p:txBody>
      </p:sp>
      <p:pic>
        <p:nvPicPr>
          <p:cNvPr id="12294" name="Picture 9" descr="atlas_detector">
            <a:extLst>
              <a:ext uri="{FF2B5EF4-FFF2-40B4-BE49-F238E27FC236}">
                <a16:creationId xmlns:a16="http://schemas.microsoft.com/office/drawing/2014/main" id="{4FA14A8B-5AB3-7946-BB81-12349D17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2788"/>
            <a:ext cx="8610600" cy="55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>
            <a:extLst>
              <a:ext uri="{FF2B5EF4-FFF2-40B4-BE49-F238E27FC236}">
                <a16:creationId xmlns:a16="http://schemas.microsoft.com/office/drawing/2014/main" id="{E50E5795-B587-3F40-9D5C-A51237D76DE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3315" name="Footer Placeholder 4">
            <a:extLst>
              <a:ext uri="{FF2B5EF4-FFF2-40B4-BE49-F238E27FC236}">
                <a16:creationId xmlns:a16="http://schemas.microsoft.com/office/drawing/2014/main" id="{054B1772-BC31-3940-BEDB-0919736D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3316" name="Slide Number Placeholder 5">
            <a:extLst>
              <a:ext uri="{FF2B5EF4-FFF2-40B4-BE49-F238E27FC236}">
                <a16:creationId xmlns:a16="http://schemas.microsoft.com/office/drawing/2014/main" id="{375845BF-4BFB-7349-9861-67A219D4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1B5F17-41B2-1547-81EB-48B13691FFF7}" type="slidenum">
              <a:rPr lang="en-US" altLang="en-US"/>
              <a:pPr/>
              <a:t>12</a:t>
            </a:fld>
            <a:endParaRPr lang="en-US" altLang="en-US"/>
          </a:p>
        </p:txBody>
      </p:sp>
      <p:pic>
        <p:nvPicPr>
          <p:cNvPr id="13317" name="Picture 4" descr="BarrelNov05">
            <a:extLst>
              <a:ext uri="{FF2B5EF4-FFF2-40B4-BE49-F238E27FC236}">
                <a16:creationId xmlns:a16="http://schemas.microsoft.com/office/drawing/2014/main" id="{44BCB6A0-74BE-7245-A421-5DB4264A5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1">
            <a:extLst>
              <a:ext uri="{FF2B5EF4-FFF2-40B4-BE49-F238E27FC236}">
                <a16:creationId xmlns:a16="http://schemas.microsoft.com/office/drawing/2014/main" id="{D3F75EE9-F6A7-E14A-9451-73FEDAC3B5D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4339" name="Footer Placeholder 2">
            <a:extLst>
              <a:ext uri="{FF2B5EF4-FFF2-40B4-BE49-F238E27FC236}">
                <a16:creationId xmlns:a16="http://schemas.microsoft.com/office/drawing/2014/main" id="{06896257-F11D-D447-92FC-433A8548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5A3592D2-2BAC-D34D-8477-36CFAA5A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E50BC1-90D1-5B41-8612-2E14C0A37956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14341" name="Picture 4" descr="atlas-by-dan-van-winkle">
            <a:extLst>
              <a:ext uri="{FF2B5EF4-FFF2-40B4-BE49-F238E27FC236}">
                <a16:creationId xmlns:a16="http://schemas.microsoft.com/office/drawing/2014/main" id="{CC1B9AAE-5868-1044-9E5C-F449F0CD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0147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 descr="0509008_06">
            <a:extLst>
              <a:ext uri="{FF2B5EF4-FFF2-40B4-BE49-F238E27FC236}">
                <a16:creationId xmlns:a16="http://schemas.microsoft.com/office/drawing/2014/main" id="{F4993401-7D93-E64D-B047-B9D816190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"/>
            <a:ext cx="40100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>
            <a:extLst>
              <a:ext uri="{FF2B5EF4-FFF2-40B4-BE49-F238E27FC236}">
                <a16:creationId xmlns:a16="http://schemas.microsoft.com/office/drawing/2014/main" id="{1C509B7E-763D-BD46-A59B-91F58EC71E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36B871B0-165A-CE4D-A8F8-C4C14A135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3AA1837B-13A4-3A49-8FB6-B11D2076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D07915-B477-9648-A789-AECDB7F7F06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11BC90A3-051A-254D-B2CF-CB335600D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66"/>
                </a:solidFill>
                <a:latin typeface="Comic Sans MS" panose="030F0902030302020204" pitchFamily="66" charset="0"/>
              </a:rPr>
              <a:t>Trigger &amp; DAQ</a:t>
            </a:r>
          </a:p>
        </p:txBody>
      </p:sp>
      <p:pic>
        <p:nvPicPr>
          <p:cNvPr id="15366" name="Picture 8" descr="tdaq">
            <a:extLst>
              <a:ext uri="{FF2B5EF4-FFF2-40B4-BE49-F238E27FC236}">
                <a16:creationId xmlns:a16="http://schemas.microsoft.com/office/drawing/2014/main" id="{ECDF3A53-8C3D-E147-97AB-CB5487967C2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" y="914400"/>
            <a:ext cx="8142288" cy="5257800"/>
          </a:xfrm>
          <a:noFill/>
        </p:spPr>
      </p:pic>
      <p:sp>
        <p:nvSpPr>
          <p:cNvPr id="15367" name="Text Box 9">
            <a:extLst>
              <a:ext uri="{FF2B5EF4-FFF2-40B4-BE49-F238E27FC236}">
                <a16:creationId xmlns:a16="http://schemas.microsoft.com/office/drawing/2014/main" id="{33C9BDAA-15A0-6F44-B1BA-D6D015358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1600 CPUs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A63E8BD8-D939-7642-A810-D7BC09E0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766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500 CPUs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D31F3467-CF7B-C14A-AB97-B51BCA4C4D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6387" name="Footer Placeholder 4">
            <a:extLst>
              <a:ext uri="{FF2B5EF4-FFF2-40B4-BE49-F238E27FC236}">
                <a16:creationId xmlns:a16="http://schemas.microsoft.com/office/drawing/2014/main" id="{956085D4-C61D-BA42-899C-435BF04AD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6388" name="Slide Number Placeholder 5">
            <a:extLst>
              <a:ext uri="{FF2B5EF4-FFF2-40B4-BE49-F238E27FC236}">
                <a16:creationId xmlns:a16="http://schemas.microsoft.com/office/drawing/2014/main" id="{862D5BFB-711E-5247-887B-E58B163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84A563-8DEB-414D-9F96-04721B4F12E0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9D745A9C-705D-4C42-9820-04359510A1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52400"/>
            <a:ext cx="8305800" cy="613727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>
            <a:extLst>
              <a:ext uri="{FF2B5EF4-FFF2-40B4-BE49-F238E27FC236}">
                <a16:creationId xmlns:a16="http://schemas.microsoft.com/office/drawing/2014/main" id="{4EF88EF6-0B60-9342-A6F5-05A4C9395A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5522B281-0528-6C47-904D-8E48BC1F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7412" name="Slide Number Placeholder 5">
            <a:extLst>
              <a:ext uri="{FF2B5EF4-FFF2-40B4-BE49-F238E27FC236}">
                <a16:creationId xmlns:a16="http://schemas.microsoft.com/office/drawing/2014/main" id="{6FDCCB27-C0B6-5641-807D-632270B1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DD50BC-F7D6-BE45-B484-F038DA00E606}" type="slidenum">
              <a:rPr lang="en-US" altLang="en-US"/>
              <a:pPr/>
              <a:t>16</a:t>
            </a:fld>
            <a:endParaRPr lang="en-US" altLang="en-US"/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850770F2-2817-6748-8394-4608E8E99D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8200"/>
            <a:ext cx="9144000" cy="5380038"/>
          </a:xfr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5C9AFB-CF46-B54B-BD09-FCC360B38739}"/>
              </a:ext>
            </a:extLst>
          </p:cNvPr>
          <p:cNvSpPr txBox="1"/>
          <p:nvPr/>
        </p:nvSpPr>
        <p:spPr>
          <a:xfrm>
            <a:off x="304800" y="228600"/>
            <a:ext cx="42497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6"/>
                </a:solidFill>
                <a:latin typeface="Comic Sans MS" pitchFamily="66" charset="0"/>
              </a:rPr>
              <a:t>Z</a:t>
            </a:r>
            <a:r>
              <a:rPr lang="en-US" sz="2400" b="1" baseline="30000" dirty="0">
                <a:solidFill>
                  <a:schemeClr val="accent6"/>
                </a:solidFill>
                <a:latin typeface="Comic Sans MS" pitchFamily="66" charset="0"/>
              </a:rPr>
              <a:t>0</a:t>
            </a:r>
            <a:r>
              <a:rPr lang="en-US" sz="2400" b="1" dirty="0">
                <a:solidFill>
                  <a:schemeClr val="accent6"/>
                </a:solidFill>
                <a:latin typeface="Comic Sans MS" pitchFamily="66" charset="0"/>
              </a:rPr>
              <a:t> -&gt; </a:t>
            </a:r>
            <a:r>
              <a:rPr lang="en-US" sz="2400" b="1" dirty="0" err="1">
                <a:solidFill>
                  <a:schemeClr val="accent6"/>
                </a:solidFill>
                <a:latin typeface="Comic Sans MS" pitchFamily="66" charset="0"/>
              </a:rPr>
              <a:t>e</a:t>
            </a:r>
            <a:r>
              <a:rPr lang="en-US" sz="2400" b="1" baseline="30000" dirty="0" err="1">
                <a:solidFill>
                  <a:schemeClr val="accent6"/>
                </a:solidFill>
                <a:latin typeface="Comic Sans MS" pitchFamily="66" charset="0"/>
              </a:rPr>
              <a:t>+</a:t>
            </a:r>
            <a:r>
              <a:rPr lang="en-US" sz="2400" b="1" dirty="0" err="1">
                <a:solidFill>
                  <a:schemeClr val="accent6"/>
                </a:solidFill>
                <a:latin typeface="Comic Sans MS" pitchFamily="66" charset="0"/>
              </a:rPr>
              <a:t>e</a:t>
            </a:r>
            <a:r>
              <a:rPr lang="en-US" sz="2400" b="1" baseline="30000" dirty="0">
                <a:solidFill>
                  <a:schemeClr val="accent6"/>
                </a:solidFill>
                <a:latin typeface="Comic Sans MS" pitchFamily="66" charset="0"/>
              </a:rPr>
              <a:t>-</a:t>
            </a:r>
            <a:r>
              <a:rPr lang="en-US" sz="2400" b="1" dirty="0">
                <a:solidFill>
                  <a:schemeClr val="accent6"/>
                </a:solidFill>
                <a:latin typeface="Comic Sans MS" pitchFamily="66" charset="0"/>
              </a:rPr>
              <a:t> candidate event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>
            <a:extLst>
              <a:ext uri="{FF2B5EF4-FFF2-40B4-BE49-F238E27FC236}">
                <a16:creationId xmlns:a16="http://schemas.microsoft.com/office/drawing/2014/main" id="{AAB01D3C-C0A7-1843-90C1-3200185417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8435" name="Footer Placeholder 4">
            <a:extLst>
              <a:ext uri="{FF2B5EF4-FFF2-40B4-BE49-F238E27FC236}">
                <a16:creationId xmlns:a16="http://schemas.microsoft.com/office/drawing/2014/main" id="{86000656-F434-D047-A01B-1E6C12FF9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8436" name="Slide Number Placeholder 5">
            <a:extLst>
              <a:ext uri="{FF2B5EF4-FFF2-40B4-BE49-F238E27FC236}">
                <a16:creationId xmlns:a16="http://schemas.microsoft.com/office/drawing/2014/main" id="{D7094004-940A-F14C-8CBD-31558EEE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C72CAD-6D0F-9749-96CC-8C614B6910CE}" type="slidenum">
              <a:rPr lang="en-US" altLang="en-US"/>
              <a:pPr/>
              <a:t>17</a:t>
            </a:fld>
            <a:endParaRPr lang="en-US" altLang="en-US"/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1ABFBF44-F6EA-0A45-BBB9-7642DAA39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0960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>
            <a:extLst>
              <a:ext uri="{FF2B5EF4-FFF2-40B4-BE49-F238E27FC236}">
                <a16:creationId xmlns:a16="http://schemas.microsoft.com/office/drawing/2014/main" id="{DBF35F73-CD5E-4F41-9626-C76F2BCAB93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B984337E-33F0-C642-88EE-975B9793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D9B7717B-3C96-464D-B587-7704AF25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CCD449-F28F-684F-B738-C6913ED89C84}" type="slidenum">
              <a:rPr lang="en-US" altLang="en-US"/>
              <a:pPr/>
              <a:t>18</a:t>
            </a:fld>
            <a:endParaRPr lang="en-US" altLang="en-US"/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4535D890-40E2-E242-A023-A3A9D32E42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8600"/>
            <a:ext cx="8705850" cy="6024563"/>
          </a:xfrm>
          <a:noFill/>
        </p:spPr>
      </p:pic>
      <p:cxnSp>
        <p:nvCxnSpPr>
          <p:cNvPr id="19462" name="Straight Connector 8">
            <a:extLst>
              <a:ext uri="{FF2B5EF4-FFF2-40B4-BE49-F238E27FC236}">
                <a16:creationId xmlns:a16="http://schemas.microsoft.com/office/drawing/2014/main" id="{A6D56F99-1E8B-0849-8AD4-B7F2D5D1BC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3400" y="5181600"/>
            <a:ext cx="30480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traight Connector 12">
            <a:extLst>
              <a:ext uri="{FF2B5EF4-FFF2-40B4-BE49-F238E27FC236}">
                <a16:creationId xmlns:a16="http://schemas.microsoft.com/office/drawing/2014/main" id="{80B4A2C9-D936-EB46-8F32-2C04226C6D1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5300" y="5143500"/>
            <a:ext cx="7620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4" name="Straight Connector 13">
            <a:extLst>
              <a:ext uri="{FF2B5EF4-FFF2-40B4-BE49-F238E27FC236}">
                <a16:creationId xmlns:a16="http://schemas.microsoft.com/office/drawing/2014/main" id="{7150E166-25BA-F243-BC50-F5229FC816A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00100" y="5143500"/>
            <a:ext cx="76200" cy="0"/>
          </a:xfrm>
          <a:prstGeom prst="lin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TextBox 14">
            <a:extLst>
              <a:ext uri="{FF2B5EF4-FFF2-40B4-BE49-F238E27FC236}">
                <a16:creationId xmlns:a16="http://schemas.microsoft.com/office/drawing/2014/main" id="{9EA89EE2-77AA-E14C-9105-F5A6F45F0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81600"/>
            <a:ext cx="573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chemeClr val="bg1"/>
                </a:solidFill>
              </a:rPr>
              <a:t>1 cm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>
            <a:extLst>
              <a:ext uri="{FF2B5EF4-FFF2-40B4-BE49-F238E27FC236}">
                <a16:creationId xmlns:a16="http://schemas.microsoft.com/office/drawing/2014/main" id="{65D6A8F2-56C3-644F-A7C1-935B1BFA136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D2441D0-BFE0-C54A-AECE-A518A5A38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0484" name="Slide Number Placeholder 5">
            <a:extLst>
              <a:ext uri="{FF2B5EF4-FFF2-40B4-BE49-F238E27FC236}">
                <a16:creationId xmlns:a16="http://schemas.microsoft.com/office/drawing/2014/main" id="{4241A387-CE51-0441-BAC0-B4DCF1E1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A64C1E-F96D-1C49-8128-C24C3C420E3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31852362-9434-824B-AFE5-123D2F7CF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2800" b="1">
                <a:latin typeface="Comic Sans MS" panose="030F0902030302020204" pitchFamily="66" charset="0"/>
              </a:rPr>
              <a:t>Challenge of</a:t>
            </a:r>
            <a:r>
              <a:rPr lang="en-US" altLang="en-US" sz="2800"/>
              <a:t> </a:t>
            </a:r>
            <a:r>
              <a:rPr lang="en-US" altLang="en-US" sz="2800" b="1">
                <a:latin typeface="Comic Sans MS" panose="030F0902030302020204" pitchFamily="66" charset="0"/>
              </a:rPr>
              <a:t>Detecting Interesting Physics</a:t>
            </a:r>
          </a:p>
        </p:txBody>
      </p:sp>
      <p:grpSp>
        <p:nvGrpSpPr>
          <p:cNvPr id="20486" name="Group 6">
            <a:extLst>
              <a:ext uri="{FF2B5EF4-FFF2-40B4-BE49-F238E27FC236}">
                <a16:creationId xmlns:a16="http://schemas.microsoft.com/office/drawing/2014/main" id="{59314D0A-8A2F-1D4E-9F07-778E3BF30A68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066800"/>
            <a:ext cx="6564313" cy="4876800"/>
            <a:chOff x="905" y="802"/>
            <a:chExt cx="4135" cy="3107"/>
          </a:xfrm>
        </p:grpSpPr>
        <p:sp>
          <p:nvSpPr>
            <p:cNvPr id="38919" name="Rectangle 7">
              <a:extLst>
                <a:ext uri="{FF2B5EF4-FFF2-40B4-BE49-F238E27FC236}">
                  <a16:creationId xmlns:a16="http://schemas.microsoft.com/office/drawing/2014/main" id="{F0BD334F-DEE2-B34C-A1F9-1BB519C8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" y="3697"/>
              <a:ext cx="1394" cy="212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99"/>
                </a:gs>
              </a:gsLst>
              <a:path path="rect">
                <a:fillToRect r="100000" b="100000"/>
              </a:path>
            </a:gradFill>
            <a:ln w="3175" cap="sq">
              <a:noFill/>
              <a:miter lim="800000"/>
              <a:headEnd/>
              <a:tailEnd/>
            </a:ln>
            <a:effectLst>
              <a:outerShdw dist="53882" dir="2700000" algn="ctr" rotWithShape="0">
                <a:srgbClr val="808080"/>
              </a:outerShdw>
            </a:effec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1" lang="en-US" sz="1600" b="1">
                  <a:solidFill>
                    <a:srgbClr val="FF220A"/>
                  </a:solidFill>
                  <a:latin typeface="Tahoma" pitchFamily="34" charset="0"/>
                </a:rPr>
                <a:t>Higgs </a:t>
              </a:r>
              <a:r>
                <a:rPr kumimoji="1" lang="en-US" sz="1600" b="1">
                  <a:solidFill>
                    <a:srgbClr val="FF220A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→</a:t>
              </a:r>
              <a:r>
                <a:rPr kumimoji="1" lang="en-US" sz="1600" b="1">
                  <a:solidFill>
                    <a:srgbClr val="FF220A"/>
                  </a:solidFill>
                  <a:latin typeface="Tahoma" pitchFamily="34" charset="0"/>
                </a:rPr>
                <a:t> ZZ </a:t>
              </a:r>
              <a:r>
                <a:rPr kumimoji="1" lang="en-US" sz="1600" b="1">
                  <a:solidFill>
                    <a:srgbClr val="FF220A"/>
                  </a:solidFill>
                  <a:latin typeface="Tahoma" pitchFamily="34" charset="0"/>
                  <a:ea typeface="Arial Unicode MS" pitchFamily="34" charset="-128"/>
                  <a:cs typeface="Arial Unicode MS" pitchFamily="34" charset="-128"/>
                </a:rPr>
                <a:t>→</a:t>
              </a:r>
              <a:r>
                <a:rPr kumimoji="1" lang="en-US" sz="1600" b="1">
                  <a:solidFill>
                    <a:srgbClr val="FF220A"/>
                  </a:solidFill>
                  <a:latin typeface="Tahoma" pitchFamily="34" charset="0"/>
                </a:rPr>
                <a:t> 2e+2</a:t>
              </a:r>
              <a:r>
                <a:rPr kumimoji="1" lang="en-US" sz="1600" b="1">
                  <a:solidFill>
                    <a:srgbClr val="FF220A"/>
                  </a:solidFill>
                  <a:latin typeface="Symbol" pitchFamily="18" charset="2"/>
                </a:rPr>
                <a:t>m</a:t>
              </a:r>
            </a:p>
          </p:txBody>
        </p:sp>
        <p:pic>
          <p:nvPicPr>
            <p:cNvPr id="20492" name="Picture 8">
              <a:extLst>
                <a:ext uri="{FF2B5EF4-FFF2-40B4-BE49-F238E27FC236}">
                  <a16:creationId xmlns:a16="http://schemas.microsoft.com/office/drawing/2014/main" id="{8E663E2A-EFD3-7D46-96AE-3BA1C43A7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6" t="28122" r="15816" b="28529"/>
            <a:stretch>
              <a:fillRect/>
            </a:stretch>
          </p:blipFill>
          <p:spPr bwMode="auto">
            <a:xfrm>
              <a:off x="905" y="802"/>
              <a:ext cx="4135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21" name="Picture 9">
            <a:extLst>
              <a:ext uri="{FF2B5EF4-FFF2-40B4-BE49-F238E27FC236}">
                <a16:creationId xmlns:a16="http://schemas.microsoft.com/office/drawing/2014/main" id="{E2431EF8-EAF6-844C-B073-977D8F95C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t="28122" r="15898" b="28632"/>
          <a:stretch>
            <a:fillRect/>
          </a:stretch>
        </p:blipFill>
        <p:spPr bwMode="auto">
          <a:xfrm>
            <a:off x="914400" y="1066800"/>
            <a:ext cx="65532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2" name="Rectangle 10">
            <a:extLst>
              <a:ext uri="{FF2B5EF4-FFF2-40B4-BE49-F238E27FC236}">
                <a16:creationId xmlns:a16="http://schemas.microsoft.com/office/drawing/2014/main" id="{8B88AF1F-0705-6249-A8DA-A45FCBF2B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638800"/>
            <a:ext cx="2154238" cy="3365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path path="rect">
              <a:fillToRect r="100000" b="100000"/>
            </a:path>
          </a:gradFill>
          <a:ln w="3175" cap="sq">
            <a:noFill/>
            <a:miter lim="800000"/>
            <a:headEnd/>
            <a:tailEnd/>
          </a:ln>
          <a:effectLst>
            <a:outerShdw dist="53882" dir="2700000" algn="ctr" rotWithShape="0">
              <a:srgbClr val="808080"/>
            </a:outerShdw>
          </a:effec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kumimoji="1" lang="en-US" sz="1600" b="1" dirty="0">
                <a:solidFill>
                  <a:srgbClr val="FF220A"/>
                </a:solidFill>
                <a:latin typeface="Tahoma" pitchFamily="34" charset="0"/>
              </a:rPr>
              <a:t>Pile up background</a:t>
            </a:r>
            <a:endParaRPr kumimoji="1" lang="en-US" sz="1600" b="1" dirty="0">
              <a:solidFill>
                <a:srgbClr val="FF220A"/>
              </a:solidFill>
              <a:latin typeface="Symbol" pitchFamily="18" charset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EC997-4445-3A45-9B30-14981BA4F2C0}"/>
              </a:ext>
            </a:extLst>
          </p:cNvPr>
          <p:cNvSpPr txBox="1"/>
          <p:nvPr/>
        </p:nvSpPr>
        <p:spPr>
          <a:xfrm>
            <a:off x="7467600" y="1524000"/>
            <a:ext cx="1365250" cy="3698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Simulation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FC26E4-B975-1140-84D6-4526D2DBF6CD}"/>
              </a:ext>
            </a:extLst>
          </p:cNvPr>
          <p:cNvSpPr txBox="1"/>
          <p:nvPr/>
        </p:nvSpPr>
        <p:spPr>
          <a:xfrm>
            <a:off x="7315200" y="5410200"/>
            <a:ext cx="1776413" cy="73818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~23 interactions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per beam crossing</a:t>
            </a:r>
          </a:p>
          <a:p>
            <a:pPr>
              <a:defRPr/>
            </a:pP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at 10</a:t>
            </a:r>
            <a:r>
              <a:rPr lang="en-US" sz="1400" b="1" baseline="30000" dirty="0">
                <a:solidFill>
                  <a:srgbClr val="FF0000"/>
                </a:solidFill>
                <a:latin typeface="Arial" charset="0"/>
              </a:rPr>
              <a:t>34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 luminosity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 animBg="1" autoUpdateAnimBg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>
            <a:extLst>
              <a:ext uri="{FF2B5EF4-FFF2-40B4-BE49-F238E27FC236}">
                <a16:creationId xmlns:a16="http://schemas.microsoft.com/office/drawing/2014/main" id="{F7356ACA-6DD7-364F-A3CA-3C81BD2A0B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3075" name="Footer Placeholder 4">
            <a:extLst>
              <a:ext uri="{FF2B5EF4-FFF2-40B4-BE49-F238E27FC236}">
                <a16:creationId xmlns:a16="http://schemas.microsoft.com/office/drawing/2014/main" id="{292C057D-4368-854D-A621-01C06E570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3076" name="Slide Number Placeholder 5">
            <a:extLst>
              <a:ext uri="{FF2B5EF4-FFF2-40B4-BE49-F238E27FC236}">
                <a16:creationId xmlns:a16="http://schemas.microsoft.com/office/drawing/2014/main" id="{6A0AC44F-70CD-8C41-899B-A7E235A57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864921-569C-CA46-AA69-EDB99CDA3AC8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3077" name="Picture 4" descr="atom-with-electrons">
            <a:extLst>
              <a:ext uri="{FF2B5EF4-FFF2-40B4-BE49-F238E27FC236}">
                <a16:creationId xmlns:a16="http://schemas.microsoft.com/office/drawing/2014/main" id="{C00B7DBA-FA14-7746-9CE0-D52F0A0F7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>
            <a:extLst>
              <a:ext uri="{FF2B5EF4-FFF2-40B4-BE49-F238E27FC236}">
                <a16:creationId xmlns:a16="http://schemas.microsoft.com/office/drawing/2014/main" id="{63A343D7-CDC5-B346-803C-8861C80E9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66"/>
                </a:solidFill>
                <a:latin typeface="Comic Sans MS" panose="030F0902030302020204" pitchFamily="66" charset="0"/>
              </a:rPr>
              <a:t>Fundamental Building Blocks  </a:t>
            </a:r>
          </a:p>
        </p:txBody>
      </p:sp>
      <p:sp>
        <p:nvSpPr>
          <p:cNvPr id="3079" name="Rectangle 3">
            <a:extLst>
              <a:ext uri="{FF2B5EF4-FFF2-40B4-BE49-F238E27FC236}">
                <a16:creationId xmlns:a16="http://schemas.microsoft.com/office/drawing/2014/main" id="{9C6A331C-F25D-824C-9D42-5D5C544D5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72200" y="5105400"/>
            <a:ext cx="2971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omic Sans MS" panose="030F0902030302020204" pitchFamily="66" charset="0"/>
              </a:rPr>
              <a:t>Muon ~ “heavy electron”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CC3300"/>
                </a:solidFill>
                <a:latin typeface="Comic Sans MS" panose="030F0902030302020204" pitchFamily="66" charset="0"/>
              </a:rPr>
              <a:t>Cosmic </a:t>
            </a:r>
            <a:r>
              <a:rPr lang="en-US" altLang="en-US" sz="1600" b="1">
                <a:solidFill>
                  <a:srgbClr val="CC3300"/>
                </a:solidFill>
                <a:latin typeface="Symbol" pitchFamily="2" charset="2"/>
              </a:rPr>
              <a:t>m</a:t>
            </a:r>
            <a:r>
              <a:rPr lang="en-US" altLang="en-US" sz="1600" b="1">
                <a:solidFill>
                  <a:srgbClr val="CC3300"/>
                </a:solidFill>
                <a:latin typeface="Comic Sans MS" panose="030F0902030302020204" pitchFamily="66" charset="0"/>
              </a:rPr>
              <a:t> flux ~70/m</a:t>
            </a:r>
            <a:r>
              <a:rPr lang="en-US" altLang="en-US" sz="16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1600" b="1">
                <a:solidFill>
                  <a:srgbClr val="CC3300"/>
                </a:solidFill>
                <a:latin typeface="Comic Sans MS" panose="030F0902030302020204" pitchFamily="66" charset="0"/>
              </a:rPr>
              <a:t>/s/sr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>
              <a:latin typeface="Comic Sans MS" panose="030F09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>
                <a:solidFill>
                  <a:srgbClr val="0033CC"/>
                </a:solidFill>
                <a:latin typeface="Comic Sans MS" panose="030F0902030302020204" pitchFamily="66" charset="0"/>
              </a:rPr>
              <a:t>Solar </a:t>
            </a:r>
            <a:r>
              <a:rPr lang="en-US" altLang="en-US" sz="1800" b="1">
                <a:solidFill>
                  <a:srgbClr val="0033CC"/>
                </a:solidFill>
                <a:latin typeface="Symbol" pitchFamily="2" charset="2"/>
              </a:rPr>
              <a:t>n</a:t>
            </a:r>
            <a:r>
              <a:rPr lang="en-US" altLang="en-US" sz="1600" b="1">
                <a:solidFill>
                  <a:srgbClr val="0033CC"/>
                </a:solidFill>
                <a:latin typeface="Comic Sans MS" panose="030F0902030302020204" pitchFamily="66" charset="0"/>
              </a:rPr>
              <a:t> flux ~6x10</a:t>
            </a:r>
            <a:r>
              <a:rPr lang="en-US" altLang="en-US" sz="1600" b="1" baseline="30000">
                <a:solidFill>
                  <a:srgbClr val="0033CC"/>
                </a:solidFill>
                <a:latin typeface="Comic Sans MS" panose="030F0902030302020204" pitchFamily="66" charset="0"/>
              </a:rPr>
              <a:t>14</a:t>
            </a:r>
            <a:r>
              <a:rPr lang="en-US" altLang="en-US" sz="1600" b="1">
                <a:solidFill>
                  <a:srgbClr val="0033CC"/>
                </a:solidFill>
                <a:latin typeface="Comic Sans MS" panose="030F0902030302020204" pitchFamily="66" charset="0"/>
              </a:rPr>
              <a:t>/m</a:t>
            </a:r>
            <a:r>
              <a:rPr lang="en-US" altLang="en-US" sz="1600" b="1" baseline="30000">
                <a:solidFill>
                  <a:srgbClr val="0033CC"/>
                </a:solidFill>
                <a:latin typeface="Comic Sans MS" panose="030F0902030302020204" pitchFamily="66" charset="0"/>
              </a:rPr>
              <a:t>2</a:t>
            </a:r>
            <a:r>
              <a:rPr lang="en-US" altLang="en-US" sz="1600" b="1">
                <a:solidFill>
                  <a:srgbClr val="0033CC"/>
                </a:solidFill>
                <a:latin typeface="Comic Sans MS" panose="030F0902030302020204" pitchFamily="66" charset="0"/>
              </a:rPr>
              <a:t>/s</a:t>
            </a:r>
          </a:p>
        </p:txBody>
      </p:sp>
      <p:sp>
        <p:nvSpPr>
          <p:cNvPr id="3080" name="Text Box 5">
            <a:extLst>
              <a:ext uri="{FF2B5EF4-FFF2-40B4-BE49-F238E27FC236}">
                <a16:creationId xmlns:a16="http://schemas.microsoft.com/office/drawing/2014/main" id="{3938B7C3-3F38-7045-A6E3-BC9A4EDC1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066800"/>
            <a:ext cx="361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FF00"/>
                </a:solidFill>
              </a:rPr>
              <a:t>e</a:t>
            </a:r>
            <a:r>
              <a:rPr lang="en-US" altLang="en-US" baseline="30000">
                <a:solidFill>
                  <a:srgbClr val="FFFF00"/>
                </a:solidFill>
              </a:rPr>
              <a:t>-</a:t>
            </a:r>
          </a:p>
        </p:txBody>
      </p:sp>
      <p:sp>
        <p:nvSpPr>
          <p:cNvPr id="3081" name="Text Box 6">
            <a:extLst>
              <a:ext uri="{FF2B5EF4-FFF2-40B4-BE49-F238E27FC236}">
                <a16:creationId xmlns:a16="http://schemas.microsoft.com/office/drawing/2014/main" id="{F653E222-D1DC-6145-8316-89CC64A2C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52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</a:t>
            </a:r>
          </a:p>
        </p:txBody>
      </p:sp>
      <p:sp>
        <p:nvSpPr>
          <p:cNvPr id="3082" name="Text Box 7">
            <a:extLst>
              <a:ext uri="{FF2B5EF4-FFF2-40B4-BE49-F238E27FC236}">
                <a16:creationId xmlns:a16="http://schemas.microsoft.com/office/drawing/2014/main" id="{0C1403C5-F916-364C-B2D1-C9450AA58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n</a:t>
            </a:r>
          </a:p>
        </p:txBody>
      </p:sp>
      <p:pic>
        <p:nvPicPr>
          <p:cNvPr id="3083" name="Picture 8" descr="Proton_Quark">
            <a:extLst>
              <a:ext uri="{FF2B5EF4-FFF2-40B4-BE49-F238E27FC236}">
                <a16:creationId xmlns:a16="http://schemas.microsoft.com/office/drawing/2014/main" id="{D245E95C-BD8E-9F43-A5C2-3065AF8BE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Line 9">
            <a:extLst>
              <a:ext uri="{FF2B5EF4-FFF2-40B4-BE49-F238E27FC236}">
                <a16:creationId xmlns:a16="http://schemas.microsoft.com/office/drawing/2014/main" id="{CC448663-1DAE-DF4C-83B6-2170358F9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371600"/>
            <a:ext cx="2895600" cy="4572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0">
            <a:extLst>
              <a:ext uri="{FF2B5EF4-FFF2-40B4-BE49-F238E27FC236}">
                <a16:creationId xmlns:a16="http://schemas.microsoft.com/office/drawing/2014/main" id="{3D18176D-786E-8F46-B047-823BB487E6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2057400"/>
            <a:ext cx="2895600" cy="6096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Text Box 11">
            <a:extLst>
              <a:ext uri="{FF2B5EF4-FFF2-40B4-BE49-F238E27FC236}">
                <a16:creationId xmlns:a16="http://schemas.microsoft.com/office/drawing/2014/main" id="{F45B01FB-F4D4-764E-BF95-B9BB5FF37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19400"/>
            <a:ext cx="2895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latin typeface="Comic Sans MS" panose="030F0902030302020204" pitchFamily="66" charset="0"/>
              </a:rPr>
              <a:t>Proton and neutrons</a:t>
            </a:r>
          </a:p>
          <a:p>
            <a:r>
              <a:rPr lang="en-US" altLang="en-US" sz="2000" b="1">
                <a:latin typeface="Comic Sans MS" panose="030F0902030302020204" pitchFamily="66" charset="0"/>
              </a:rPr>
              <a:t>are composite objects</a:t>
            </a:r>
          </a:p>
          <a:p>
            <a:r>
              <a:rPr lang="en-US" altLang="en-US" sz="2000" b="1">
                <a:latin typeface="Comic Sans MS" panose="030F0902030302020204" pitchFamily="66" charset="0"/>
              </a:rPr>
              <a:t>made of </a:t>
            </a: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quarks</a:t>
            </a:r>
            <a:r>
              <a:rPr lang="en-US" altLang="en-US" sz="2000" b="1">
                <a:latin typeface="Comic Sans MS" panose="030F0902030302020204" pitchFamily="66" charset="0"/>
              </a:rPr>
              <a:t> (u,d)</a:t>
            </a:r>
          </a:p>
          <a:p>
            <a:r>
              <a:rPr lang="en-US" altLang="en-US" sz="2000" b="1">
                <a:solidFill>
                  <a:srgbClr val="3366FF"/>
                </a:solidFill>
                <a:latin typeface="Comic Sans MS" panose="030F0902030302020204" pitchFamily="66" charset="0"/>
              </a:rPr>
              <a:t>Q</a:t>
            </a:r>
            <a:r>
              <a:rPr lang="en-US" altLang="en-US" sz="2000" b="1" baseline="-25000">
                <a:solidFill>
                  <a:srgbClr val="3366FF"/>
                </a:solidFill>
                <a:latin typeface="Comic Sans MS" panose="030F0902030302020204" pitchFamily="66" charset="0"/>
              </a:rPr>
              <a:t>u</a:t>
            </a:r>
            <a:r>
              <a:rPr lang="en-US" altLang="en-US" sz="2000" b="1">
                <a:solidFill>
                  <a:srgbClr val="3366FF"/>
                </a:solidFill>
                <a:latin typeface="Comic Sans MS" panose="030F0902030302020204" pitchFamily="66" charset="0"/>
              </a:rPr>
              <a:t>= +2/3   Q</a:t>
            </a:r>
            <a:r>
              <a:rPr lang="en-US" altLang="en-US" sz="2000" b="1" baseline="-25000">
                <a:solidFill>
                  <a:srgbClr val="3366FF"/>
                </a:solidFill>
                <a:latin typeface="Comic Sans MS" panose="030F0902030302020204" pitchFamily="66" charset="0"/>
              </a:rPr>
              <a:t>d</a:t>
            </a:r>
            <a:r>
              <a:rPr lang="en-US" altLang="en-US" sz="2000" b="1">
                <a:solidFill>
                  <a:srgbClr val="3366FF"/>
                </a:solidFill>
                <a:latin typeface="Comic Sans MS" panose="030F0902030302020204" pitchFamily="66" charset="0"/>
              </a:rPr>
              <a:t>= -1/3</a:t>
            </a:r>
          </a:p>
          <a:p>
            <a:endParaRPr lang="en-US" altLang="en-US" sz="2000" b="1">
              <a:solidFill>
                <a:srgbClr val="CC3300"/>
              </a:solidFill>
              <a:latin typeface="Comic Sans MS" panose="030F0902030302020204" pitchFamily="66" charset="0"/>
            </a:endParaRPr>
          </a:p>
          <a:p>
            <a:r>
              <a:rPr lang="en-US" altLang="en-US" sz="2000" b="1">
                <a:solidFill>
                  <a:schemeClr val="tx2"/>
                </a:solidFill>
                <a:latin typeface="Comic Sans MS" panose="030F0902030302020204" pitchFamily="66" charset="0"/>
              </a:rPr>
              <a:t>Can also form mesons</a:t>
            </a:r>
          </a:p>
        </p:txBody>
      </p:sp>
      <p:pic>
        <p:nvPicPr>
          <p:cNvPr id="3087" name="Picture 12" descr="cosmic-rays">
            <a:extLst>
              <a:ext uri="{FF2B5EF4-FFF2-40B4-BE49-F238E27FC236}">
                <a16:creationId xmlns:a16="http://schemas.microsoft.com/office/drawing/2014/main" id="{55484A39-955E-DD49-B641-36BBE3F29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914400"/>
            <a:ext cx="2708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3">
            <a:extLst>
              <a:ext uri="{FF2B5EF4-FFF2-40B4-BE49-F238E27FC236}">
                <a16:creationId xmlns:a16="http://schemas.microsoft.com/office/drawing/2014/main" id="{D02CADF1-C192-4D4E-9922-E22E183D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proton</a:t>
            </a:r>
          </a:p>
        </p:txBody>
      </p:sp>
      <p:pic>
        <p:nvPicPr>
          <p:cNvPr id="3089" name="Picture 14" descr="pion">
            <a:extLst>
              <a:ext uri="{FF2B5EF4-FFF2-40B4-BE49-F238E27FC236}">
                <a16:creationId xmlns:a16="http://schemas.microsoft.com/office/drawing/2014/main" id="{458DFEEB-E6A1-634C-B4BF-2DA62CC1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15">
            <a:extLst>
              <a:ext uri="{FF2B5EF4-FFF2-40B4-BE49-F238E27FC236}">
                <a16:creationId xmlns:a16="http://schemas.microsoft.com/office/drawing/2014/main" id="{DF3C3F93-B674-0F4A-A273-FAB5CAB94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00600"/>
            <a:ext cx="527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CC3300"/>
                </a:solidFill>
                <a:latin typeface="Symbol" pitchFamily="2" charset="2"/>
              </a:rPr>
              <a:t>p</a:t>
            </a:r>
            <a:r>
              <a:rPr lang="en-US" altLang="en-US" sz="2400" baseline="30000">
                <a:solidFill>
                  <a:srgbClr val="CC3300"/>
                </a:solidFill>
              </a:rPr>
              <a:t>+</a:t>
            </a:r>
          </a:p>
        </p:txBody>
      </p:sp>
      <p:pic>
        <p:nvPicPr>
          <p:cNvPr id="3091" name="Picture 16" descr="Neutrinos">
            <a:extLst>
              <a:ext uri="{FF2B5EF4-FFF2-40B4-BE49-F238E27FC236}">
                <a16:creationId xmlns:a16="http://schemas.microsoft.com/office/drawing/2014/main" id="{5A53427B-E3DA-4144-954C-C6F5C4C21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>
            <a:extLst>
              <a:ext uri="{FF2B5EF4-FFF2-40B4-BE49-F238E27FC236}">
                <a16:creationId xmlns:a16="http://schemas.microsoft.com/office/drawing/2014/main" id="{45BCCDA0-4D86-DA46-AB90-3CAA703F366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1507" name="Footer Placeholder 4">
            <a:extLst>
              <a:ext uri="{FF2B5EF4-FFF2-40B4-BE49-F238E27FC236}">
                <a16:creationId xmlns:a16="http://schemas.microsoft.com/office/drawing/2014/main" id="{45E828C7-184D-1B41-A229-1AD17E83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D686FBC6-0277-214B-AD41-D3037D45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EF7F8F-103C-BF4C-AD34-326DB4C1807B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21509" name="Picture 4" descr="Higgs-tevatron">
            <a:extLst>
              <a:ext uri="{FF2B5EF4-FFF2-40B4-BE49-F238E27FC236}">
                <a16:creationId xmlns:a16="http://schemas.microsoft.com/office/drawing/2014/main" id="{97099258-6A9B-804D-9BE9-89BF8AF10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8788"/>
            <a:ext cx="85344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2">
            <a:extLst>
              <a:ext uri="{FF2B5EF4-FFF2-40B4-BE49-F238E27FC236}">
                <a16:creationId xmlns:a16="http://schemas.microsoft.com/office/drawing/2014/main" id="{99C3F576-BD35-C249-A90C-08EDC582E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66"/>
                </a:solidFill>
                <a:latin typeface="Comic Sans MS" panose="030F0902030302020204" pitchFamily="66" charset="0"/>
              </a:rPr>
              <a:t>Status of Higgs Search 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2021916F-4C40-D449-9420-358B2D05913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B42247A6-D866-0B48-8343-9D02B767F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57500045-F0BD-D147-995A-7B1BD0C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1A39AA-9C73-C041-BA6F-264A8306C5C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2533" name="Rectangle 2">
            <a:extLst>
              <a:ext uri="{FF2B5EF4-FFF2-40B4-BE49-F238E27FC236}">
                <a16:creationId xmlns:a16="http://schemas.microsoft.com/office/drawing/2014/main" id="{35F0F5BB-827E-2A43-9C15-F28E9F861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66"/>
                </a:solidFill>
                <a:latin typeface="Comic Sans MS" panose="030F0902030302020204" pitchFamily="66" charset="0"/>
              </a:rPr>
              <a:t>Searching for Standard Model Higgs</a:t>
            </a:r>
          </a:p>
        </p:txBody>
      </p:sp>
      <p:pic>
        <p:nvPicPr>
          <p:cNvPr id="22534" name="Picture 4" descr="BRhiggs">
            <a:extLst>
              <a:ext uri="{FF2B5EF4-FFF2-40B4-BE49-F238E27FC236}">
                <a16:creationId xmlns:a16="http://schemas.microsoft.com/office/drawing/2014/main" id="{4222125B-3185-7447-B3FB-706B039F0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0211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>
            <a:extLst>
              <a:ext uri="{FF2B5EF4-FFF2-40B4-BE49-F238E27FC236}">
                <a16:creationId xmlns:a16="http://schemas.microsoft.com/office/drawing/2014/main" id="{725FE182-8343-154C-B067-F4EF96E74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867400"/>
            <a:ext cx="7967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CC3300"/>
                </a:solidFill>
                <a:latin typeface="Comic Sans MS" panose="030F0902030302020204" pitchFamily="66" charset="0"/>
              </a:rPr>
              <a:t>It’s a tough road ahead and will take some time (10 fb</a:t>
            </a:r>
            <a:r>
              <a:rPr lang="en-US" altLang="en-US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-1</a:t>
            </a:r>
            <a:r>
              <a:rPr lang="en-US" altLang="en-US" b="1">
                <a:solidFill>
                  <a:srgbClr val="CC3300"/>
                </a:solidFill>
                <a:latin typeface="Comic Sans MS" panose="030F0902030302020204" pitchFamily="66" charset="0"/>
              </a:rPr>
              <a:t> by 2014 ?)</a:t>
            </a:r>
          </a:p>
        </p:txBody>
      </p:sp>
      <p:pic>
        <p:nvPicPr>
          <p:cNvPr id="22536" name="Picture 8" descr="atlas-higgs-reach-10ifb">
            <a:extLst>
              <a:ext uri="{FF2B5EF4-FFF2-40B4-BE49-F238E27FC236}">
                <a16:creationId xmlns:a16="http://schemas.microsoft.com/office/drawing/2014/main" id="{F1151C55-B1AA-2446-9618-4E84D4D6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87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>
            <a:extLst>
              <a:ext uri="{FF2B5EF4-FFF2-40B4-BE49-F238E27FC236}">
                <a16:creationId xmlns:a16="http://schemas.microsoft.com/office/drawing/2014/main" id="{9D2C918A-F827-0C46-9BA6-6226437E6F6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462DDF7E-9C27-8247-9651-E827A4D25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59060FA7-6855-7B48-9BA9-6FBADF29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912685-A3A8-2845-817C-68F23FE82E3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B0297AC6-78A8-7149-8C5C-6863AE684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66"/>
                </a:solidFill>
                <a:latin typeface="Comic Sans MS" panose="030F0902030302020204" pitchFamily="66" charset="0"/>
              </a:rPr>
              <a:t>SuperSymmetry (SUSY)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6B7906D0-E151-4041-985C-7A4EE5E4E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16764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Very attractive theoretically. Offers solution to many problems simultaneously.</a:t>
            </a:r>
          </a:p>
          <a:p>
            <a:pPr eaLnBrk="1" hangingPunct="1"/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Many different variations of SUSY with large number of free parameters. Most studies on subset of SUSY  </a:t>
            </a:r>
          </a:p>
        </p:txBody>
      </p:sp>
      <p:pic>
        <p:nvPicPr>
          <p:cNvPr id="23559" name="Picture 4" descr="susy-fermion-higgs">
            <a:extLst>
              <a:ext uri="{FF2B5EF4-FFF2-40B4-BE49-F238E27FC236}">
                <a16:creationId xmlns:a16="http://schemas.microsoft.com/office/drawing/2014/main" id="{F3BF8258-A285-E643-BF72-D33095CEF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953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5" descr="susy-boson">
            <a:extLst>
              <a:ext uri="{FF2B5EF4-FFF2-40B4-BE49-F238E27FC236}">
                <a16:creationId xmlns:a16="http://schemas.microsoft.com/office/drawing/2014/main" id="{4F21CC23-DAD0-5C49-9279-4346E9711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0386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6">
            <a:extLst>
              <a:ext uri="{FF2B5EF4-FFF2-40B4-BE49-F238E27FC236}">
                <a16:creationId xmlns:a16="http://schemas.microsoft.com/office/drawing/2014/main" id="{3F1603BB-D770-F647-94E7-48B43A1B3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105400"/>
            <a:ext cx="331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Minimal SuperSymmetric </a:t>
            </a:r>
          </a:p>
          <a:p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Model (MSSM)</a:t>
            </a:r>
          </a:p>
        </p:txBody>
      </p:sp>
      <p:sp>
        <p:nvSpPr>
          <p:cNvPr id="23562" name="Rectangle 9">
            <a:extLst>
              <a:ext uri="{FF2B5EF4-FFF2-40B4-BE49-F238E27FC236}">
                <a16:creationId xmlns:a16="http://schemas.microsoft.com/office/drawing/2014/main" id="{942C1A6C-6BFE-2A45-8AD5-9C61880D7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505200"/>
            <a:ext cx="1066800" cy="1905000"/>
          </a:xfrm>
          <a:prstGeom prst="rect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Rectangle 10">
            <a:extLst>
              <a:ext uri="{FF2B5EF4-FFF2-40B4-BE49-F238E27FC236}">
                <a16:creationId xmlns:a16="http://schemas.microsoft.com/office/drawing/2014/main" id="{BFD13947-0375-4246-B06E-0531DE24B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410200"/>
            <a:ext cx="1066800" cy="762000"/>
          </a:xfrm>
          <a:prstGeom prst="rect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4" name="Rectangle 11">
            <a:extLst>
              <a:ext uri="{FF2B5EF4-FFF2-40B4-BE49-F238E27FC236}">
                <a16:creationId xmlns:a16="http://schemas.microsoft.com/office/drawing/2014/main" id="{C5090101-D67E-0E41-8429-5A739F41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581400"/>
            <a:ext cx="990600" cy="1219200"/>
          </a:xfrm>
          <a:prstGeom prst="rect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5" name="Rectangle 12">
            <a:extLst>
              <a:ext uri="{FF2B5EF4-FFF2-40B4-BE49-F238E27FC236}">
                <a16:creationId xmlns:a16="http://schemas.microsoft.com/office/drawing/2014/main" id="{9B8131C4-A5B2-804C-9E65-CB8F5639F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990600" cy="1219200"/>
          </a:xfrm>
          <a:prstGeom prst="rect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6" name="Rectangle 13">
            <a:extLst>
              <a:ext uri="{FF2B5EF4-FFF2-40B4-BE49-F238E27FC236}">
                <a16:creationId xmlns:a16="http://schemas.microsoft.com/office/drawing/2014/main" id="{40DE7C7B-125D-414E-8BE3-6B4E5807F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05200"/>
            <a:ext cx="1066800" cy="1905000"/>
          </a:xfrm>
          <a:prstGeom prst="rect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3567" name="Rectangle 18">
            <a:extLst>
              <a:ext uri="{FF2B5EF4-FFF2-40B4-BE49-F238E27FC236}">
                <a16:creationId xmlns:a16="http://schemas.microsoft.com/office/drawing/2014/main" id="{CCEFE37D-E291-2640-BFD3-5D575183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410200"/>
            <a:ext cx="1066800" cy="762000"/>
          </a:xfrm>
          <a:prstGeom prst="rect">
            <a:avLst/>
          </a:prstGeom>
          <a:noFill/>
          <a:ln w="2540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>
            <a:extLst>
              <a:ext uri="{FF2B5EF4-FFF2-40B4-BE49-F238E27FC236}">
                <a16:creationId xmlns:a16="http://schemas.microsoft.com/office/drawing/2014/main" id="{D64DBF9A-F686-9A4B-B430-5B9E9643F57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EC7E2D01-9FA0-7947-8EDA-9D362F8C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A87793FF-8417-F345-991D-74584605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5ED41B-C030-7844-A8CD-FACE02D51D0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1738B401-0D70-2E4F-B9E7-67F948C47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66"/>
                </a:solidFill>
                <a:latin typeface="Comic Sans MS" panose="030F0902030302020204" pitchFamily="66" charset="0"/>
              </a:rPr>
              <a:t>MSSM Particle Catalog</a:t>
            </a:r>
          </a:p>
        </p:txBody>
      </p:sp>
      <p:pic>
        <p:nvPicPr>
          <p:cNvPr id="24582" name="Picture 4" descr="susy-particle-map">
            <a:extLst>
              <a:ext uri="{FF2B5EF4-FFF2-40B4-BE49-F238E27FC236}">
                <a16:creationId xmlns:a16="http://schemas.microsoft.com/office/drawing/2014/main" id="{DB808EF8-7873-7D4C-BAA0-A60EAE31B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72580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50F10861-D6C2-7B47-AACF-63AC6E49F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71600"/>
            <a:ext cx="1120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>
                <a:solidFill>
                  <a:srgbClr val="800000"/>
                </a:solidFill>
              </a:rPr>
              <a:t>h</a:t>
            </a:r>
            <a:r>
              <a:rPr lang="en-US" altLang="en-US" b="1" i="1" baseline="30000">
                <a:solidFill>
                  <a:srgbClr val="800000"/>
                </a:solidFill>
              </a:rPr>
              <a:t>0</a:t>
            </a:r>
            <a:r>
              <a:rPr lang="en-US" altLang="en-US" b="1">
                <a:solidFill>
                  <a:srgbClr val="800000"/>
                </a:solidFill>
              </a:rPr>
              <a:t> </a:t>
            </a:r>
            <a:r>
              <a:rPr lang="en-US" altLang="en-US" b="1">
                <a:solidFill>
                  <a:srgbClr val="800000"/>
                </a:solidFill>
                <a:latin typeface="Comic Sans MS" panose="030F0902030302020204" pitchFamily="66" charset="0"/>
              </a:rPr>
              <a:t>~SM Higgs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8174D6F9-A9E1-304E-8C90-44953465E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343400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800000"/>
                </a:solidFill>
                <a:latin typeface="Symbol" pitchFamily="2" charset="2"/>
              </a:rPr>
              <a:t>c</a:t>
            </a:r>
            <a:r>
              <a:rPr lang="en-US" altLang="en-US" sz="2400" b="1" baseline="30000">
                <a:solidFill>
                  <a:srgbClr val="800000"/>
                </a:solidFill>
              </a:rPr>
              <a:t>0</a:t>
            </a:r>
            <a:r>
              <a:rPr lang="en-US" altLang="en-US" sz="2400" b="1" baseline="-25000">
                <a:solidFill>
                  <a:srgbClr val="800000"/>
                </a:solidFill>
              </a:rPr>
              <a:t>1,2,3,4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7C790EE5-27D2-6C45-B074-4DF283961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800600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800000"/>
                </a:solidFill>
                <a:latin typeface="Symbol" pitchFamily="2" charset="2"/>
              </a:rPr>
              <a:t>c</a:t>
            </a:r>
            <a:r>
              <a:rPr lang="en-US" altLang="en-US" sz="2400" b="1" u="sng" baseline="30000">
                <a:solidFill>
                  <a:srgbClr val="800000"/>
                </a:solidFill>
              </a:rPr>
              <a:t>+</a:t>
            </a:r>
            <a:r>
              <a:rPr lang="en-US" altLang="en-US" sz="2400" b="1" baseline="-25000">
                <a:solidFill>
                  <a:srgbClr val="800000"/>
                </a:solidFill>
              </a:rPr>
              <a:t>1,2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>
            <a:extLst>
              <a:ext uri="{FF2B5EF4-FFF2-40B4-BE49-F238E27FC236}">
                <a16:creationId xmlns:a16="http://schemas.microsoft.com/office/drawing/2014/main" id="{DFE199BB-A438-BB4D-9E0F-EF013587EE3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5603" name="Footer Placeholder 4">
            <a:extLst>
              <a:ext uri="{FF2B5EF4-FFF2-40B4-BE49-F238E27FC236}">
                <a16:creationId xmlns:a16="http://schemas.microsoft.com/office/drawing/2014/main" id="{97FF2048-C104-E342-8043-9F0E87530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D4793F4D-3CD3-844B-BD5A-D7DDF74FA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67EB9-D6E6-474F-8B3A-5E8F1032E59F}" type="slidenum">
              <a:rPr lang="en-US" altLang="en-US"/>
              <a:pPr/>
              <a:t>24</a:t>
            </a:fld>
            <a:endParaRPr lang="en-US" altLang="en-US"/>
          </a:p>
        </p:txBody>
      </p:sp>
      <p:pic>
        <p:nvPicPr>
          <p:cNvPr id="25605" name="Picture 4" descr="susy_Illustration_nonU">
            <a:extLst>
              <a:ext uri="{FF2B5EF4-FFF2-40B4-BE49-F238E27FC236}">
                <a16:creationId xmlns:a16="http://schemas.microsoft.com/office/drawing/2014/main" id="{77CE4ECB-790A-8343-A045-AC5B706B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33400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>
            <a:extLst>
              <a:ext uri="{FF2B5EF4-FFF2-40B4-BE49-F238E27FC236}">
                <a16:creationId xmlns:a16="http://schemas.microsoft.com/office/drawing/2014/main" id="{AA609C30-0952-EE49-95C6-50A332A4CD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15963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66"/>
                </a:solidFill>
                <a:latin typeface="Comic Sans MS" panose="030F0902030302020204" pitchFamily="66" charset="0"/>
              </a:rPr>
              <a:t>MSSM Phenomenology</a:t>
            </a:r>
          </a:p>
        </p:txBody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C15EE8AC-B1BC-9745-AAA2-38DD40FA5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752600"/>
            <a:ext cx="2819400" cy="1219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One example out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of many possible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mass hierachies</a:t>
            </a:r>
          </a:p>
        </p:txBody>
      </p:sp>
      <p:sp>
        <p:nvSpPr>
          <p:cNvPr id="25608" name="Text Box 5">
            <a:extLst>
              <a:ext uri="{FF2B5EF4-FFF2-40B4-BE49-F238E27FC236}">
                <a16:creationId xmlns:a16="http://schemas.microsoft.com/office/drawing/2014/main" id="{FE703B1E-AD05-2F46-A2D0-113BFEC50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219200"/>
            <a:ext cx="2895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u="sng">
                <a:latin typeface="Comic Sans MS" panose="030F0902030302020204" pitchFamily="66" charset="0"/>
              </a:rPr>
              <a:t>Signatures:</a:t>
            </a:r>
          </a:p>
          <a:p>
            <a:pPr>
              <a:buFontTx/>
              <a:buChar char="•"/>
            </a:pPr>
            <a:r>
              <a:rPr lang="en-US" altLang="en-US" sz="2000" b="1">
                <a:latin typeface="Comic Sans MS" panose="030F0902030302020204" pitchFamily="66" charset="0"/>
              </a:rPr>
              <a:t> </a:t>
            </a: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quark/gluon -&gt; jets</a:t>
            </a: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 leptons: e</a:t>
            </a:r>
            <a:r>
              <a:rPr lang="en-US" altLang="en-US" sz="2000" b="1">
                <a:solidFill>
                  <a:srgbClr val="000066"/>
                </a:solidFill>
              </a:rPr>
              <a:t>, </a:t>
            </a:r>
            <a:r>
              <a:rPr lang="en-US" altLang="en-US" sz="2000" b="1">
                <a:solidFill>
                  <a:srgbClr val="000066"/>
                </a:solidFill>
                <a:latin typeface="Symbol" pitchFamily="2" charset="2"/>
              </a:rPr>
              <a:t>m</a:t>
            </a:r>
            <a:r>
              <a:rPr lang="en-US" altLang="en-US" sz="2000" b="1">
                <a:solidFill>
                  <a:srgbClr val="000066"/>
                </a:solidFill>
              </a:rPr>
              <a:t>, </a:t>
            </a:r>
            <a:r>
              <a:rPr lang="en-US" altLang="en-US" sz="2000" b="1">
                <a:solidFill>
                  <a:srgbClr val="000066"/>
                </a:solidFill>
                <a:latin typeface="Symbol" pitchFamily="2" charset="2"/>
              </a:rPr>
              <a:t>t</a:t>
            </a:r>
            <a:endParaRPr lang="en-US" altLang="en-US" sz="2000" b="1">
              <a:solidFill>
                <a:srgbClr val="000066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 W,Z</a:t>
            </a:r>
          </a:p>
          <a:p>
            <a:pPr>
              <a:buFontTx/>
              <a:buChar char="•"/>
            </a:pPr>
            <a:r>
              <a:rPr lang="en-US" altLang="en-US" sz="2000" b="1">
                <a:latin typeface="Comic Sans MS" panose="030F0902030302020204" pitchFamily="66" charset="0"/>
              </a:rPr>
              <a:t> </a:t>
            </a:r>
            <a:r>
              <a:rPr lang="en-US" altLang="en-US" sz="2000" b="1">
                <a:solidFill>
                  <a:srgbClr val="800000"/>
                </a:solidFill>
                <a:latin typeface="Comic Sans MS" panose="030F0902030302020204" pitchFamily="66" charset="0"/>
              </a:rPr>
              <a:t>Higgs !</a:t>
            </a:r>
          </a:p>
          <a:p>
            <a:pPr>
              <a:buFontTx/>
              <a:buChar char="•"/>
            </a:pPr>
            <a:r>
              <a:rPr lang="en-US" altLang="en-US" sz="2000" b="1">
                <a:latin typeface="Comic Sans MS" panose="030F0902030302020204" pitchFamily="66" charset="0"/>
              </a:rPr>
              <a:t> </a:t>
            </a: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Stable </a:t>
            </a:r>
            <a:r>
              <a:rPr lang="en-US" altLang="en-US" sz="2000" b="1">
                <a:solidFill>
                  <a:srgbClr val="FF0000"/>
                </a:solidFill>
                <a:latin typeface="Symbol" pitchFamily="2" charset="2"/>
              </a:rPr>
              <a:t>c</a:t>
            </a:r>
            <a:r>
              <a:rPr lang="en-US" altLang="en-US" sz="2000" b="1" baseline="30000">
                <a:solidFill>
                  <a:srgbClr val="FF0000"/>
                </a:solidFill>
                <a:latin typeface="Comic Sans MS" panose="030F0902030302020204" pitchFamily="66" charset="0"/>
              </a:rPr>
              <a:t>0</a:t>
            </a:r>
            <a:r>
              <a:rPr lang="en-US" altLang="en-US" sz="2000" b="1" baseline="-25000">
                <a:solidFill>
                  <a:srgbClr val="FF0000"/>
                </a:solidFill>
                <a:latin typeface="Comic Sans MS" panose="030F0902030302020204" pitchFamily="66" charset="0"/>
              </a:rPr>
              <a:t>1</a:t>
            </a: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-&gt; Missing energy</a:t>
            </a:r>
          </a:p>
          <a:p>
            <a:endParaRPr lang="en-US" altLang="en-US" sz="2000" b="1"/>
          </a:p>
        </p:txBody>
      </p:sp>
      <p:sp>
        <p:nvSpPr>
          <p:cNvPr id="25609" name="Text Box 6">
            <a:extLst>
              <a:ext uri="{FF2B5EF4-FFF2-40B4-BE49-F238E27FC236}">
                <a16:creationId xmlns:a16="http://schemas.microsoft.com/office/drawing/2014/main" id="{BFCD65D1-D046-A44E-8BC0-5241669E8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994275"/>
            <a:ext cx="8689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  <a:latin typeface="Comic Sans MS" panose="030F0902030302020204" pitchFamily="66" charset="0"/>
              </a:rPr>
              <a:t>Among viable SUSY models, the lowest mass SUSY particle (LSP) is often the 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902030302020204" pitchFamily="66" charset="0"/>
              </a:rPr>
              <a:t>lightest neutralino which is stable and escaping direct detection. Thus one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902030302020204" pitchFamily="66" charset="0"/>
              </a:rPr>
              <a:t>very popular candidate for dark matter. There are also classes of models with </a:t>
            </a:r>
          </a:p>
          <a:p>
            <a:r>
              <a:rPr lang="en-US" altLang="en-US">
                <a:solidFill>
                  <a:schemeClr val="accent2"/>
                </a:solidFill>
                <a:latin typeface="Comic Sans MS" panose="030F0902030302020204" pitchFamily="66" charset="0"/>
              </a:rPr>
              <a:t>the gravitino as the LSP.</a:t>
            </a:r>
            <a:r>
              <a:rPr lang="en-US" altLang="en-US">
                <a:latin typeface="Comic Sans MS" panose="030F0902030302020204" pitchFamily="66" charset="0"/>
              </a:rPr>
              <a:t>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>
            <a:extLst>
              <a:ext uri="{FF2B5EF4-FFF2-40B4-BE49-F238E27FC236}">
                <a16:creationId xmlns:a16="http://schemas.microsoft.com/office/drawing/2014/main" id="{B4DDB2D5-F537-4948-91FC-C3DFD34EE4E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FB667EE6-9D05-9B4A-9B06-A88B37BB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1F67F2CF-CD19-4A4A-8892-5ECD821A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CF38E0-19F3-C84E-A0E2-ABF06118718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8954943E-52F2-8E47-A180-5DB464CCB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66"/>
                </a:solidFill>
                <a:latin typeface="Comic Sans MS" panose="030F0902030302020204" pitchFamily="66" charset="0"/>
              </a:rPr>
              <a:t>Detecting SUSY in ATLAS</a:t>
            </a: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D0AE6223-57AA-B944-BC0D-A96DD8A89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486400"/>
            <a:ext cx="822960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Some cases are easy, and with luck we may even see them in 2011 !</a:t>
            </a:r>
          </a:p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omic Sans MS" panose="030F0902030302020204" pitchFamily="66" charset="0"/>
              </a:rPr>
              <a:t>but covering all scenarios is a lot of work !</a:t>
            </a:r>
          </a:p>
        </p:txBody>
      </p:sp>
      <p:pic>
        <p:nvPicPr>
          <p:cNvPr id="26631" name="Picture 4" descr="SU3-nolept-MET">
            <a:extLst>
              <a:ext uri="{FF2B5EF4-FFF2-40B4-BE49-F238E27FC236}">
                <a16:creationId xmlns:a16="http://schemas.microsoft.com/office/drawing/2014/main" id="{7A15A221-5761-D341-BDD5-19CE57120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>
            <a:extLst>
              <a:ext uri="{FF2B5EF4-FFF2-40B4-BE49-F238E27FC236}">
                <a16:creationId xmlns:a16="http://schemas.microsoft.com/office/drawing/2014/main" id="{6B1F09D9-07C1-0A42-9EBB-A6C9B03F547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7651" name="Footer Placeholder 4">
            <a:extLst>
              <a:ext uri="{FF2B5EF4-FFF2-40B4-BE49-F238E27FC236}">
                <a16:creationId xmlns:a16="http://schemas.microsoft.com/office/drawing/2014/main" id="{396A3005-7A34-7D49-89CF-1A390133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D6A05F4B-4E54-4C4D-80CB-0D2CDE891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240E8E-78F6-9144-A8C2-951EA082A19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90697381-51C3-B14D-B583-268DB879B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solidFill>
                  <a:srgbClr val="000066"/>
                </a:solidFill>
                <a:latin typeface="Comic Sans MS" panose="030F0902030302020204" pitchFamily="66" charset="0"/>
              </a:rPr>
              <a:t>Summary</a:t>
            </a:r>
          </a:p>
        </p:txBody>
      </p:sp>
      <p:sp>
        <p:nvSpPr>
          <p:cNvPr id="27654" name="Rectangle 3">
            <a:extLst>
              <a:ext uri="{FF2B5EF4-FFF2-40B4-BE49-F238E27FC236}">
                <a16:creationId xmlns:a16="http://schemas.microsoft.com/office/drawing/2014/main" id="{B6DD5CE2-32B7-1A40-BD2D-ED8D19827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05800" cy="46783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66"/>
                </a:solidFill>
                <a:latin typeface="Comic Sans MS" panose="030F0902030302020204" pitchFamily="66" charset="0"/>
              </a:rPr>
              <a:t>Very exciting times as the physics exploration with LHC is finally underway.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  <a:latin typeface="Comic Sans MS" panose="030F0902030302020204" pitchFamily="66" charset="0"/>
              </a:rPr>
              <a:t>The experiment is challenging.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  <a:latin typeface="Comic Sans MS" panose="030F0902030302020204" pitchFamily="66" charset="0"/>
              </a:rPr>
              <a:t>Vast range of new physics possibilities beyond just discovering the Higgs.</a:t>
            </a:r>
          </a:p>
          <a:p>
            <a:pPr eaLnBrk="1" hangingPunct="1"/>
            <a:r>
              <a:rPr lang="en-US" altLang="en-US">
                <a:solidFill>
                  <a:srgbClr val="000066"/>
                </a:solidFill>
                <a:latin typeface="Comic Sans MS" panose="030F0902030302020204" pitchFamily="66" charset="0"/>
              </a:rPr>
              <a:t>A great opportunity for young physicists to explore.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>
            <a:extLst>
              <a:ext uri="{FF2B5EF4-FFF2-40B4-BE49-F238E27FC236}">
                <a16:creationId xmlns:a16="http://schemas.microsoft.com/office/drawing/2014/main" id="{64D25B4F-2FFF-FA4A-B6CC-701E1261B9F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28675" name="Footer Placeholder 4">
            <a:extLst>
              <a:ext uri="{FF2B5EF4-FFF2-40B4-BE49-F238E27FC236}">
                <a16:creationId xmlns:a16="http://schemas.microsoft.com/office/drawing/2014/main" id="{54850B44-DB49-F244-B92E-6F44DDB4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B184628D-8BC2-A641-8118-AA435A4A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3B9593-A5BD-5143-8A84-0029E50235D9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D9ED33B1-735E-5341-A361-4D04F934C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omic Sans MS" panose="030F0902030302020204" pitchFamily="66" charset="0"/>
              </a:rPr>
              <a:t>Online Resource and Contacts</a:t>
            </a:r>
          </a:p>
        </p:txBody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FC23116F-55A6-144B-B7B9-28FAF4B30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Large Hadron Collider:</a:t>
            </a:r>
          </a:p>
          <a:p>
            <a:pPr lvl="1" eaLnBrk="1" hangingPunct="1"/>
            <a:r>
              <a:rPr lang="en-US" altLang="en-US" sz="1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Wikipedia: </a:t>
            </a:r>
            <a:r>
              <a:rPr lang="en-US" altLang="en-US" sz="1800" b="1" dirty="0">
                <a:latin typeface="Comic Sans MS" panose="030F0902030302020204" pitchFamily="66" charset="0"/>
                <a:ea typeface="ＭＳ Ｐゴシック" panose="020B0600070205080204" pitchFamily="34" charset="-128"/>
                <a:hlinkClick r:id="rId2"/>
              </a:rPr>
              <a:t>https://en.wikipedia.org/wiki/Large_Hadron_Collider</a:t>
            </a:r>
            <a:endParaRPr lang="en-US" altLang="en-US" sz="1800" b="1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LHC: </a:t>
            </a:r>
            <a:r>
              <a:rPr lang="en-US" altLang="en-US" sz="1800" b="1" dirty="0">
                <a:latin typeface="Comic Sans MS" panose="030F0902030302020204" pitchFamily="66" charset="0"/>
                <a:ea typeface="ＭＳ Ｐゴシック" panose="020B0600070205080204" pitchFamily="34" charset="-128"/>
                <a:hlinkClick r:id="rId3"/>
              </a:rPr>
              <a:t>https://home.cern/science/accelerators/large-hadron-collider</a:t>
            </a:r>
            <a:endParaRPr lang="en-US" altLang="en-US" sz="1800" b="1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ATLAS experiment public info: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  <a:hlinkClick r:id="rId4"/>
              </a:rPr>
              <a:t>https://atlas.cern</a:t>
            </a:r>
            <a:endParaRPr lang="en-US" altLang="en-US" sz="2000" b="1" dirty="0">
              <a:solidFill>
                <a:schemeClr val="accent1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SLAC ATLAS Activities</a:t>
            </a:r>
          </a:p>
          <a:p>
            <a:pPr eaLnBrk="1" hangingPunct="1">
              <a:buFontTx/>
              <a:buNone/>
            </a:pPr>
            <a:r>
              <a:rPr lang="en-US" altLang="en-US" sz="16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 	</a:t>
            </a:r>
            <a:r>
              <a:rPr lang="en-US" altLang="en-US" sz="1800" b="1" dirty="0">
                <a:latin typeface="Comic Sans MS" panose="030F0902030302020204" pitchFamily="66" charset="0"/>
                <a:ea typeface="ＭＳ Ｐゴシック" panose="020B0600070205080204" pitchFamily="34" charset="-128"/>
                <a:hlinkClick r:id="rId5"/>
              </a:rPr>
              <a:t>https://atlas.slac.stanford.edu</a:t>
            </a:r>
            <a:r>
              <a:rPr lang="en-US" altLang="en-US" sz="1800" b="1">
                <a:latin typeface="Comic Sans MS" panose="030F0902030302020204" pitchFamily="66" charset="0"/>
                <a:ea typeface="ＭＳ Ｐゴシック" panose="020B0600070205080204" pitchFamily="34" charset="-128"/>
                <a:hlinkClick r:id="rId5"/>
              </a:rPr>
              <a:t>/</a:t>
            </a:r>
            <a:endParaRPr lang="en-US" altLang="en-US" b="1" dirty="0">
              <a:latin typeface="Comic Sans MS" panose="030F0902030302020204" pitchFamily="66" charset="0"/>
            </a:endParaRPr>
          </a:p>
          <a:p>
            <a:pPr eaLnBrk="1" hangingPunct="1"/>
            <a:r>
              <a:rPr lang="en-US" altLang="en-US" sz="2800" b="1" dirty="0">
                <a:latin typeface="Comic Sans MS" panose="030F0902030302020204" pitchFamily="66" charset="0"/>
              </a:rPr>
              <a:t>Contact me: </a:t>
            </a:r>
          </a:p>
          <a:p>
            <a:pPr lvl="1" eaLnBrk="1" hangingPunct="1"/>
            <a:r>
              <a:rPr lang="en-US" altLang="en-US" sz="2000" b="1" dirty="0">
                <a:hlinkClick r:id="rId6"/>
              </a:rPr>
              <a:t>sudong@slac.stanford.edu</a:t>
            </a:r>
            <a:endParaRPr lang="en-US" altLang="en-US" sz="2000" b="1" dirty="0"/>
          </a:p>
          <a:p>
            <a:pPr lvl="1" eaLnBrk="1" hangingPunct="1"/>
            <a:r>
              <a:rPr lang="en-US" altLang="en-US" sz="2000" b="1" dirty="0"/>
              <a:t>(650)-926-2284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>
            <a:extLst>
              <a:ext uri="{FF2B5EF4-FFF2-40B4-BE49-F238E27FC236}">
                <a16:creationId xmlns:a16="http://schemas.microsoft.com/office/drawing/2014/main" id="{F8ABEDEA-9BE2-AE48-AF1E-C86B89A513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4099" name="Footer Placeholder 4">
            <a:extLst>
              <a:ext uri="{FF2B5EF4-FFF2-40B4-BE49-F238E27FC236}">
                <a16:creationId xmlns:a16="http://schemas.microsoft.com/office/drawing/2014/main" id="{6F111CC2-B6E9-3A47-9C6E-4EB96B570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4100" name="Slide Number Placeholder 5">
            <a:extLst>
              <a:ext uri="{FF2B5EF4-FFF2-40B4-BE49-F238E27FC236}">
                <a16:creationId xmlns:a16="http://schemas.microsoft.com/office/drawing/2014/main" id="{44328046-4298-6248-91CC-2AD94F72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D4E8A9-1E3F-4243-A738-29B96B4CF5EC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D613AF5A-D9B8-7746-8432-4BB58D0501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66"/>
                </a:solidFill>
                <a:latin typeface="Comic Sans MS" panose="030F0902030302020204" pitchFamily="66" charset="0"/>
              </a:rPr>
              <a:t>Fundamental Forces</a:t>
            </a:r>
          </a:p>
        </p:txBody>
      </p:sp>
      <p:sp>
        <p:nvSpPr>
          <p:cNvPr id="4102" name="Rectangle 3">
            <a:extLst>
              <a:ext uri="{FF2B5EF4-FFF2-40B4-BE49-F238E27FC236}">
                <a16:creationId xmlns:a16="http://schemas.microsoft.com/office/drawing/2014/main" id="{06A2334D-9708-B243-A9A8-EDD6BD5AB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257800"/>
            <a:ext cx="76962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omic Sans MS" panose="030F0902030302020204" pitchFamily="66" charset="0"/>
              </a:rPr>
              <a:t>Forces/interactions can be described as exchange </a:t>
            </a:r>
          </a:p>
          <a:p>
            <a:pPr eaLnBrk="1" hangingPunct="1"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Comic Sans MS" panose="030F0902030302020204" pitchFamily="66" charset="0"/>
              </a:rPr>
              <a:t>of mediating gauge bosons</a:t>
            </a:r>
          </a:p>
        </p:txBody>
      </p:sp>
      <p:pic>
        <p:nvPicPr>
          <p:cNvPr id="4103" name="Picture 4" descr="forces">
            <a:extLst>
              <a:ext uri="{FF2B5EF4-FFF2-40B4-BE49-F238E27FC236}">
                <a16:creationId xmlns:a16="http://schemas.microsoft.com/office/drawing/2014/main" id="{EC08CCA8-7584-2D45-86E7-6F3AAF9A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71600"/>
            <a:ext cx="5105400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5">
            <a:extLst>
              <a:ext uri="{FF2B5EF4-FFF2-40B4-BE49-F238E27FC236}">
                <a16:creationId xmlns:a16="http://schemas.microsoft.com/office/drawing/2014/main" id="{C15C46C5-E10C-6B4C-9BBD-6D47A0AF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19200"/>
            <a:ext cx="1676400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Strong 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Interaction:</a:t>
            </a:r>
          </a:p>
          <a:p>
            <a:endParaRPr lang="en-US" altLang="en-US" sz="1200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Gluon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g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m=0 Q=0 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Spin=1</a:t>
            </a:r>
          </a:p>
        </p:txBody>
      </p:sp>
      <p:sp>
        <p:nvSpPr>
          <p:cNvPr id="4105" name="Text Box 6">
            <a:extLst>
              <a:ext uri="{FF2B5EF4-FFF2-40B4-BE49-F238E27FC236}">
                <a16:creationId xmlns:a16="http://schemas.microsoft.com/office/drawing/2014/main" id="{1236DA41-A9E9-7E4B-BFD2-C8C11F593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06" name="Text Box 7">
            <a:extLst>
              <a:ext uri="{FF2B5EF4-FFF2-40B4-BE49-F238E27FC236}">
                <a16:creationId xmlns:a16="http://schemas.microsoft.com/office/drawing/2014/main" id="{88E6CD19-A831-484B-ABB9-E71EA2ED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205163"/>
            <a:ext cx="1704975" cy="17795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Weak 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Interaction:</a:t>
            </a:r>
          </a:p>
          <a:p>
            <a:endParaRPr lang="en-US" altLang="en-US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W</a:t>
            </a:r>
            <a:r>
              <a:rPr lang="en-US" altLang="en-US" sz="2000" b="1" u="sng" baseline="30000">
                <a:solidFill>
                  <a:srgbClr val="FF0000"/>
                </a:solidFill>
                <a:latin typeface="Comic Sans MS" panose="030F0902030302020204" pitchFamily="66" charset="0"/>
              </a:rPr>
              <a:t>+</a:t>
            </a: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, Z</a:t>
            </a:r>
            <a:r>
              <a:rPr lang="en-US" altLang="en-US" sz="2000" b="1" baseline="30000">
                <a:solidFill>
                  <a:srgbClr val="FF0000"/>
                </a:solidFill>
                <a:latin typeface="Comic Sans MS" panose="030F0902030302020204" pitchFamily="66" charset="0"/>
              </a:rPr>
              <a:t>0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m=80, 91GeV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Spin=1</a:t>
            </a:r>
          </a:p>
        </p:txBody>
      </p:sp>
      <p:sp>
        <p:nvSpPr>
          <p:cNvPr id="4107" name="Text Box 8">
            <a:extLst>
              <a:ext uri="{FF2B5EF4-FFF2-40B4-BE49-F238E27FC236}">
                <a16:creationId xmlns:a16="http://schemas.microsoft.com/office/drawing/2014/main" id="{57267D24-7037-0142-935E-B708FB1F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143000"/>
            <a:ext cx="1676400" cy="1809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Electro-magnestism:</a:t>
            </a:r>
          </a:p>
          <a:p>
            <a:endParaRPr lang="en-US" altLang="en-US" sz="1200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Photon  </a:t>
            </a:r>
            <a:r>
              <a:rPr lang="en-US" altLang="en-US" sz="2800" b="1">
                <a:solidFill>
                  <a:srgbClr val="FF0000"/>
                </a:solidFill>
                <a:latin typeface="Symbol" pitchFamily="2" charset="2"/>
              </a:rPr>
              <a:t>g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m=0 Q=0 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Spin=1</a:t>
            </a:r>
          </a:p>
        </p:txBody>
      </p:sp>
      <p:sp>
        <p:nvSpPr>
          <p:cNvPr id="4108" name="Text Box 10">
            <a:extLst>
              <a:ext uri="{FF2B5EF4-FFF2-40B4-BE49-F238E27FC236}">
                <a16:creationId xmlns:a16="http://schemas.microsoft.com/office/drawing/2014/main" id="{15729E29-2F7A-2642-852B-D6440499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352800"/>
            <a:ext cx="1676400" cy="15351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Gravity:</a:t>
            </a:r>
          </a:p>
          <a:p>
            <a:endParaRPr lang="en-US" altLang="en-US" sz="1200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Graviton  </a:t>
            </a:r>
            <a:r>
              <a:rPr lang="en-US" altLang="en-US" sz="2800" b="1">
                <a:solidFill>
                  <a:srgbClr val="FF0000"/>
                </a:solidFill>
                <a:latin typeface="Comic Sans MS" panose="030F0902030302020204" pitchFamily="66" charset="0"/>
              </a:rPr>
              <a:t>G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m=0 Q=0 </a:t>
            </a:r>
          </a:p>
          <a:p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Spin=2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>
            <a:extLst>
              <a:ext uri="{FF2B5EF4-FFF2-40B4-BE49-F238E27FC236}">
                <a16:creationId xmlns:a16="http://schemas.microsoft.com/office/drawing/2014/main" id="{925769B7-7D00-2C4C-B193-171BA8D4F7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5123" name="Footer Placeholder 4">
            <a:extLst>
              <a:ext uri="{FF2B5EF4-FFF2-40B4-BE49-F238E27FC236}">
                <a16:creationId xmlns:a16="http://schemas.microsoft.com/office/drawing/2014/main" id="{DD8346F3-2C3A-F843-BAA7-1D02C5D4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F14409C2-F859-C04C-86AD-7B6B6526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1DD1E3-9C3D-814D-9375-B6E70C81B47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47432073-0153-3745-8145-616390818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omic Sans MS" panose="030F0902030302020204" pitchFamily="66" charset="0"/>
              </a:rPr>
              <a:t>The Standard Model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FEE03330-DEA6-2048-B17C-B2108A57A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4876800"/>
            <a:ext cx="33528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CC3300"/>
                </a:solidFill>
                <a:latin typeface="Comic Sans MS" panose="030F0902030302020204" pitchFamily="66" charset="0"/>
              </a:rPr>
              <a:t>but the mysterious Higgs boson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CC3300"/>
                </a:solidFill>
                <a:latin typeface="Comic Sans MS" panose="030F0902030302020204" pitchFamily="66" charset="0"/>
              </a:rPr>
              <a:t>responsible for generating the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>
                <a:solidFill>
                  <a:srgbClr val="CC3300"/>
                </a:solidFill>
                <a:latin typeface="Comic Sans MS" panose="030F0902030302020204" pitchFamily="66" charset="0"/>
              </a:rPr>
              <a:t>masses is still to be found…</a:t>
            </a:r>
          </a:p>
        </p:txBody>
      </p:sp>
      <p:sp>
        <p:nvSpPr>
          <p:cNvPr id="5127" name="Text Box 5">
            <a:extLst>
              <a:ext uri="{FF2B5EF4-FFF2-40B4-BE49-F238E27FC236}">
                <a16:creationId xmlns:a16="http://schemas.microsoft.com/office/drawing/2014/main" id="{1DCD04B2-9AEA-FC44-9F80-738BBDC25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48768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 </a:t>
            </a: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Very successful in describing nearly all measurements so far, but we know we are missing something…</a:t>
            </a:r>
          </a:p>
          <a:p>
            <a:endParaRPr lang="en-US" altLang="en-US" sz="8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Large number of free parameters </a:t>
            </a:r>
          </a:p>
          <a:p>
            <a:endParaRPr lang="en-US" altLang="en-US" sz="8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Origin of the mass scales ? 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Neutrino mass &lt;1 eV 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top quark mass 174 GeV </a:t>
            </a:r>
          </a:p>
          <a:p>
            <a:pPr lvl="1"/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M</a:t>
            </a:r>
            <a:r>
              <a:rPr lang="en-US" altLang="en-US" b="1" baseline="-25000">
                <a:solidFill>
                  <a:srgbClr val="FF0000"/>
                </a:solidFill>
                <a:latin typeface="Comic Sans MS" panose="030F0902030302020204" pitchFamily="66" charset="0"/>
              </a:rPr>
              <a:t>plank</a:t>
            </a:r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 ~10</a:t>
            </a:r>
            <a:r>
              <a:rPr lang="en-US" altLang="en-US" b="1" baseline="30000">
                <a:solidFill>
                  <a:srgbClr val="FF0000"/>
                </a:solidFill>
                <a:latin typeface="Comic Sans MS" panose="030F0902030302020204" pitchFamily="66" charset="0"/>
              </a:rPr>
              <a:t>15</a:t>
            </a:r>
            <a:r>
              <a:rPr lang="en-US" altLang="en-US" b="1">
                <a:solidFill>
                  <a:srgbClr val="FF0000"/>
                </a:solidFill>
                <a:latin typeface="Comic Sans MS" panose="030F0902030302020204" pitchFamily="66" charset="0"/>
              </a:rPr>
              <a:t> GeV</a:t>
            </a: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</a:p>
          <a:p>
            <a:endParaRPr lang="en-US" altLang="en-US" sz="12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Why 3 generations ?</a:t>
            </a:r>
          </a:p>
          <a:p>
            <a:pPr>
              <a:buFontTx/>
              <a:buChar char="•"/>
            </a:pPr>
            <a:endParaRPr lang="en-US" altLang="en-US" sz="12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None of the existing particles could explain dark matter.</a:t>
            </a:r>
          </a:p>
          <a:p>
            <a:endParaRPr lang="en-US" altLang="en-US" sz="1200" b="1">
              <a:solidFill>
                <a:srgbClr val="FF0000"/>
              </a:solidFill>
              <a:latin typeface="Comic Sans MS" panose="030F0902030302020204" pitchFamily="66" charset="0"/>
            </a:endParaRPr>
          </a:p>
          <a:p>
            <a:pPr>
              <a:buFontTx/>
              <a:buChar char="•"/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 How does gravity fit in ? </a:t>
            </a:r>
          </a:p>
          <a:p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5128" name="Picture 6" descr="standard-model-higgs">
            <a:extLst>
              <a:ext uri="{FF2B5EF4-FFF2-40B4-BE49-F238E27FC236}">
                <a16:creationId xmlns:a16="http://schemas.microsoft.com/office/drawing/2014/main" id="{DB1A1D3B-9DFB-8E4A-A8BF-B4B23820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429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>
            <a:extLst>
              <a:ext uri="{FF2B5EF4-FFF2-40B4-BE49-F238E27FC236}">
                <a16:creationId xmlns:a16="http://schemas.microsoft.com/office/drawing/2014/main" id="{E25E69C4-3D91-5B44-B29F-CBC2435752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6147" name="Footer Placeholder 4">
            <a:extLst>
              <a:ext uri="{FF2B5EF4-FFF2-40B4-BE49-F238E27FC236}">
                <a16:creationId xmlns:a16="http://schemas.microsoft.com/office/drawing/2014/main" id="{0AF5911C-6B59-6448-8C46-7EB9C53EB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6148" name="Slide Number Placeholder 5">
            <a:extLst>
              <a:ext uri="{FF2B5EF4-FFF2-40B4-BE49-F238E27FC236}">
                <a16:creationId xmlns:a16="http://schemas.microsoft.com/office/drawing/2014/main" id="{F6211797-F7AB-264C-BBB2-219FC86C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8F60FB-6994-FC41-A63C-7A4FAD6660A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DEB7CB59-0135-0E40-92FB-E75537014E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omic Sans MS" panose="030F0902030302020204" pitchFamily="66" charset="0"/>
              </a:rPr>
              <a:t>Beyond the SM ?</a:t>
            </a:r>
          </a:p>
        </p:txBody>
      </p:sp>
      <p:sp>
        <p:nvSpPr>
          <p:cNvPr id="6150" name="Rectangle 3">
            <a:extLst>
              <a:ext uri="{FF2B5EF4-FFF2-40B4-BE49-F238E27FC236}">
                <a16:creationId xmlns:a16="http://schemas.microsoft.com/office/drawing/2014/main" id="{00542192-9FCB-8D4F-98B7-934D5DF06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There are many interesting ideas on the market: </a:t>
            </a:r>
          </a:p>
          <a:p>
            <a:pPr lvl="1" eaLnBrk="1" hangingPunct="1"/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Super symmetry; extra dimensions…</a:t>
            </a:r>
          </a:p>
          <a:p>
            <a:pPr lvl="1" eaLnBrk="1" hangingPunct="1"/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SUSY particles, KK gravitons, Z’, mini black holes… </a:t>
            </a:r>
          </a:p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Many ideas support the notion that something ought to happen at the TeV energy scale (if we don’t find Higgs &lt;1 TeV, then we also know we are fundamentally on the wrong track)</a:t>
            </a:r>
            <a:r>
              <a:rPr lang="en-US" altLang="en-US" sz="2400" b="1">
                <a:latin typeface="Comic Sans MS" panose="030F0902030302020204" pitchFamily="66" charset="0"/>
              </a:rPr>
              <a:t> </a:t>
            </a:r>
          </a:p>
          <a:p>
            <a:pPr eaLnBrk="1" hangingPunct="1"/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but there is a huge chasm between what looks so nice and might be true, and what is actually true.</a:t>
            </a:r>
            <a:endParaRPr lang="en-US" altLang="en-US" sz="2400" b="1">
              <a:latin typeface="Comic Sans MS" panose="030F0902030302020204" pitchFamily="66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Comic Sans MS" panose="030F0902030302020204" pitchFamily="66" charset="0"/>
              </a:rPr>
              <a:t>The only way to really move forward is to do experiment at the TeV scale.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>
            <a:extLst>
              <a:ext uri="{FF2B5EF4-FFF2-40B4-BE49-F238E27FC236}">
                <a16:creationId xmlns:a16="http://schemas.microsoft.com/office/drawing/2014/main" id="{365B560D-4410-0046-AF52-999EC61CA3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7171" name="Footer Placeholder 4">
            <a:extLst>
              <a:ext uri="{FF2B5EF4-FFF2-40B4-BE49-F238E27FC236}">
                <a16:creationId xmlns:a16="http://schemas.microsoft.com/office/drawing/2014/main" id="{85C353BF-EA5C-D24D-B41C-53F263EE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968E11A3-D9D3-F44B-87AE-E16DD5D5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6C04B-1ED2-B948-B3E6-7510904C4B6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9C175ED4-9491-6548-9083-91CCD36C9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omic Sans MS" panose="030F0902030302020204" pitchFamily="66" charset="0"/>
              </a:rPr>
              <a:t>The Large Hadron Collider</a:t>
            </a:r>
          </a:p>
        </p:txBody>
      </p:sp>
      <p:pic>
        <p:nvPicPr>
          <p:cNvPr id="7174" name="Picture 6" descr="LHC-drawing-half">
            <a:extLst>
              <a:ext uri="{FF2B5EF4-FFF2-40B4-BE49-F238E27FC236}">
                <a16:creationId xmlns:a16="http://schemas.microsoft.com/office/drawing/2014/main" id="{3228E364-FA63-1842-B6D4-663C9A3B809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066800"/>
            <a:ext cx="6172200" cy="4983163"/>
          </a:xfrm>
          <a:noFill/>
        </p:spPr>
      </p:pic>
      <p:sp>
        <p:nvSpPr>
          <p:cNvPr id="7175" name="Text Box 7">
            <a:extLst>
              <a:ext uri="{FF2B5EF4-FFF2-40B4-BE49-F238E27FC236}">
                <a16:creationId xmlns:a16="http://schemas.microsoft.com/office/drawing/2014/main" id="{77E9AFF1-EF6F-384F-B197-F935C05B7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219200"/>
            <a:ext cx="266700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The next major facility at energy frontier. Located at CERN, Geneva, Switzerland.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Comic Sans MS" panose="030F0902030302020204" pitchFamily="66" charset="0"/>
              </a:rPr>
              <a:t>Proton Proton collisions  @ 7+7 TeV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Comic Sans MS" panose="030F0902030302020204" pitchFamily="66" charset="0"/>
              </a:rPr>
              <a:t>(compared to Tevatron at Fermilab 1+1 TeV)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902030302020204" pitchFamily="66" charset="0"/>
              </a:rPr>
              <a:t>Two general purpose large experiments: ATLAS and CMS.</a:t>
            </a:r>
          </a:p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3300"/>
                </a:solidFill>
                <a:latin typeface="Comic Sans MS" panose="030F0902030302020204" pitchFamily="66" charset="0"/>
              </a:rPr>
              <a:t>First collision Dec/09 Now operating at 3.5+3.5TeV.</a:t>
            </a:r>
          </a:p>
          <a:p>
            <a:pPr>
              <a:spcBef>
                <a:spcPct val="50000"/>
              </a:spcBef>
            </a:pPr>
            <a:endParaRPr lang="en-US" altLang="en-US" b="1">
              <a:solidFill>
                <a:srgbClr val="CC3300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>
            <a:extLst>
              <a:ext uri="{FF2B5EF4-FFF2-40B4-BE49-F238E27FC236}">
                <a16:creationId xmlns:a16="http://schemas.microsoft.com/office/drawing/2014/main" id="{AD9B90B9-71BF-F241-9DEE-68B8C74DD7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8195" name="Footer Placeholder 4">
            <a:extLst>
              <a:ext uri="{FF2B5EF4-FFF2-40B4-BE49-F238E27FC236}">
                <a16:creationId xmlns:a16="http://schemas.microsoft.com/office/drawing/2014/main" id="{AED327FD-D68D-0A45-B234-536F50D2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8196" name="Slide Number Placeholder 5">
            <a:extLst>
              <a:ext uri="{FF2B5EF4-FFF2-40B4-BE49-F238E27FC236}">
                <a16:creationId xmlns:a16="http://schemas.microsoft.com/office/drawing/2014/main" id="{9127FF79-9E8A-0946-B414-1A5ED9CE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009093-FE1C-8442-AC32-A04DF14AC3B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0C75D285-F965-1B48-9DEE-13B522408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0066"/>
                </a:solidFill>
                <a:latin typeface="Comic Sans MS" panose="030F0902030302020204" pitchFamily="66" charset="0"/>
              </a:rPr>
              <a:t>PP Collisions</a:t>
            </a:r>
          </a:p>
        </p:txBody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281AA622-EF56-B946-BC6B-82C84667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667000"/>
            <a:ext cx="3962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A closer look at the proton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reveals a sea of partons. </a:t>
            </a:r>
          </a:p>
          <a:p>
            <a:pPr eaLnBrk="1" hangingPunct="1">
              <a:lnSpc>
                <a:spcPct val="90000"/>
              </a:lnSpc>
              <a:buFont typeface="Symbol" pitchFamily="2" charset="2"/>
              <a:buChar char="Þ"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qq,gg,gq interactions </a:t>
            </a:r>
          </a:p>
          <a:p>
            <a:pPr eaLnBrk="1" hangingPunct="1">
              <a:lnSpc>
                <a:spcPct val="90000"/>
              </a:lnSpc>
              <a:buFont typeface="Symbol" pitchFamily="2" charset="2"/>
              <a:buNone/>
            </a:pPr>
            <a:r>
              <a:rPr lang="en-US" altLang="en-US" sz="2000" b="1">
                <a:solidFill>
                  <a:srgbClr val="000066"/>
                </a:solidFill>
                <a:latin typeface="Comic Sans MS" panose="030F0902030302020204" pitchFamily="66" charset="0"/>
              </a:rPr>
              <a:t>and remaining proton debris.</a:t>
            </a:r>
          </a:p>
        </p:txBody>
      </p:sp>
      <p:pic>
        <p:nvPicPr>
          <p:cNvPr id="8199" name="Picture 4" descr="proton_parton_sea">
            <a:extLst>
              <a:ext uri="{FF2B5EF4-FFF2-40B4-BE49-F238E27FC236}">
                <a16:creationId xmlns:a16="http://schemas.microsoft.com/office/drawing/2014/main" id="{AB8482E5-6501-864C-9FD0-8545C30A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2588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5" descr="quark_gluon_color_field_snap">
            <a:extLst>
              <a:ext uri="{FF2B5EF4-FFF2-40B4-BE49-F238E27FC236}">
                <a16:creationId xmlns:a16="http://schemas.microsoft.com/office/drawing/2014/main" id="{596E00D7-7973-AE43-93AA-1F0D0BC5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268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top_an_slow">
            <a:extLst>
              <a:ext uri="{FF2B5EF4-FFF2-40B4-BE49-F238E27FC236}">
                <a16:creationId xmlns:a16="http://schemas.microsoft.com/office/drawing/2014/main" id="{F23ABA6B-1271-2746-840E-32594675C5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20574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7" descr="feynman_ttbar_ljets">
            <a:extLst>
              <a:ext uri="{FF2B5EF4-FFF2-40B4-BE49-F238E27FC236}">
                <a16:creationId xmlns:a16="http://schemas.microsoft.com/office/drawing/2014/main" id="{587C9BBF-B452-724B-B843-17B5069A0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28860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Text Box 8">
            <a:extLst>
              <a:ext uri="{FF2B5EF4-FFF2-40B4-BE49-F238E27FC236}">
                <a16:creationId xmlns:a16="http://schemas.microsoft.com/office/drawing/2014/main" id="{BA3AF042-81E1-6C49-944B-9038F7576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791200"/>
            <a:ext cx="399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0000"/>
                </a:solidFill>
              </a:rPr>
              <a:t>Quarks fragment into jets of hadrons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>
            <a:extLst>
              <a:ext uri="{FF2B5EF4-FFF2-40B4-BE49-F238E27FC236}">
                <a16:creationId xmlns:a16="http://schemas.microsoft.com/office/drawing/2014/main" id="{95E0A951-664E-B343-A80B-DE3E70A5AD0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9219" name="Footer Placeholder 5">
            <a:extLst>
              <a:ext uri="{FF2B5EF4-FFF2-40B4-BE49-F238E27FC236}">
                <a16:creationId xmlns:a16="http://schemas.microsoft.com/office/drawing/2014/main" id="{3E517DB5-3F76-9C4B-9E12-0EF4B1149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9220" name="Slide Number Placeholder 6">
            <a:extLst>
              <a:ext uri="{FF2B5EF4-FFF2-40B4-BE49-F238E27FC236}">
                <a16:creationId xmlns:a16="http://schemas.microsoft.com/office/drawing/2014/main" id="{E147325F-78D9-A044-A19B-AA3076DA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E4EAEA-CF2A-504C-B385-06587B02FA7B}" type="slidenum">
              <a:rPr lang="en-US" altLang="en-US"/>
              <a:pPr/>
              <a:t>8</a:t>
            </a:fld>
            <a:endParaRPr lang="en-US" altLang="en-US"/>
          </a:p>
        </p:txBody>
      </p:sp>
      <p:pic>
        <p:nvPicPr>
          <p:cNvPr id="9221" name="Picture 11" descr="pp-xsec">
            <a:extLst>
              <a:ext uri="{FF2B5EF4-FFF2-40B4-BE49-F238E27FC236}">
                <a16:creationId xmlns:a16="http://schemas.microsoft.com/office/drawing/2014/main" id="{F65259F5-8379-8D4F-BDF0-8CEAE81C223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14400"/>
            <a:ext cx="3944938" cy="5410200"/>
          </a:xfrm>
          <a:noFill/>
        </p:spPr>
      </p:pic>
      <p:sp>
        <p:nvSpPr>
          <p:cNvPr id="9222" name="Rectangle 4">
            <a:extLst>
              <a:ext uri="{FF2B5EF4-FFF2-40B4-BE49-F238E27FC236}">
                <a16:creationId xmlns:a16="http://schemas.microsoft.com/office/drawing/2014/main" id="{34744806-3861-FD4F-BA81-F843E01F0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1000" cy="563562"/>
          </a:xfrm>
        </p:spPr>
        <p:txBody>
          <a:bodyPr/>
          <a:lstStyle/>
          <a:p>
            <a:pPr eaLnBrk="1" hangingPunct="1"/>
            <a:r>
              <a:rPr lang="en-US" altLang="en-US" sz="4000" b="1">
                <a:latin typeface="Comic Sans MS" panose="030F0902030302020204" pitchFamily="66" charset="0"/>
              </a:rPr>
              <a:t>Physics Processes at LHC</a:t>
            </a:r>
          </a:p>
        </p:txBody>
      </p:sp>
      <p:sp>
        <p:nvSpPr>
          <p:cNvPr id="9223" name="Rectangle 6">
            <a:extLst>
              <a:ext uri="{FF2B5EF4-FFF2-40B4-BE49-F238E27FC236}">
                <a16:creationId xmlns:a16="http://schemas.microsoft.com/office/drawing/2014/main" id="{98F46CCF-148E-D34B-9D7B-4114C8DC16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066800"/>
            <a:ext cx="4343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Cross sections for heavy objects such as top, Higgs or possible new particles grew substantially compared to Tevatron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but they are still under a huge mountain of QCD background.</a:t>
            </a: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FF0000"/>
                </a:solidFill>
                <a:latin typeface="Comic Sans MS" panose="030F0902030302020204" pitchFamily="66" charset="0"/>
              </a:rPr>
              <a:t>Multiple interactions in each beam crossing at LHC luminosity also gets much worse.</a:t>
            </a: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solidFill>
                  <a:schemeClr val="accent2"/>
                </a:solidFill>
                <a:latin typeface="Comic Sans MS" panose="030F0902030302020204" pitchFamily="66" charset="0"/>
              </a:rPr>
              <a:t>Very challenging environment to pull out the interesting physics.</a:t>
            </a:r>
          </a:p>
        </p:txBody>
      </p:sp>
      <p:cxnSp>
        <p:nvCxnSpPr>
          <p:cNvPr id="9224" name="Straight Connector 8">
            <a:extLst>
              <a:ext uri="{FF2B5EF4-FFF2-40B4-BE49-F238E27FC236}">
                <a16:creationId xmlns:a16="http://schemas.microsoft.com/office/drawing/2014/main" id="{8D7D3E44-1DD7-3E44-8AF9-83E72AE2484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1000" y="3657600"/>
            <a:ext cx="5029200" cy="0"/>
          </a:xfrm>
          <a:prstGeom prst="line">
            <a:avLst/>
          </a:prstGeom>
          <a:noFill/>
          <a:ln w="15875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TextBox 18">
            <a:extLst>
              <a:ext uri="{FF2B5EF4-FFF2-40B4-BE49-F238E27FC236}">
                <a16:creationId xmlns:a16="http://schemas.microsoft.com/office/drawing/2014/main" id="{4E6B164A-A65D-EB47-8300-8793BB51E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990600"/>
            <a:ext cx="769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B050"/>
                </a:solidFill>
              </a:rPr>
              <a:t>7 TeV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>
            <a:extLst>
              <a:ext uri="{FF2B5EF4-FFF2-40B4-BE49-F238E27FC236}">
                <a16:creationId xmlns:a16="http://schemas.microsoft.com/office/drawing/2014/main" id="{CAEDC7BE-FEBD-A946-9E75-0973A8481FE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June/23/2010   Su Dong</a:t>
            </a:r>
          </a:p>
        </p:txBody>
      </p:sp>
      <p:sp>
        <p:nvSpPr>
          <p:cNvPr id="10243" name="Footer Placeholder 4">
            <a:extLst>
              <a:ext uri="{FF2B5EF4-FFF2-40B4-BE49-F238E27FC236}">
                <a16:creationId xmlns:a16="http://schemas.microsoft.com/office/drawing/2014/main" id="{866141D7-D0E2-6740-B260-5A8D7FC1D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Seminar for SULI Students              </a:t>
            </a:r>
          </a:p>
        </p:txBody>
      </p:sp>
      <p:sp>
        <p:nvSpPr>
          <p:cNvPr id="10244" name="Slide Number Placeholder 5">
            <a:extLst>
              <a:ext uri="{FF2B5EF4-FFF2-40B4-BE49-F238E27FC236}">
                <a16:creationId xmlns:a16="http://schemas.microsoft.com/office/drawing/2014/main" id="{4EB6DEAC-517C-D940-A473-EAF1DE64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1C01AA-3FC2-B14E-92C0-45F42E7429D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5" name="Rectangle 2">
            <a:extLst>
              <a:ext uri="{FF2B5EF4-FFF2-40B4-BE49-F238E27FC236}">
                <a16:creationId xmlns:a16="http://schemas.microsoft.com/office/drawing/2014/main" id="{41ABABDC-C76C-C84B-82A6-DB6855FBB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200" b="1">
                <a:latin typeface="Comic Sans MS" panose="030F0902030302020204" pitchFamily="66" charset="0"/>
              </a:rPr>
              <a:t>Physics Signatures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964AFC60-17FC-0A4A-AF35-96F4B0843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37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The overwhelming background at LHC is jet production, primarily gluons and light quark which all fragment into jet of light hadrons.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The more interesting objects typically decay more democratically to other particles: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600" b="1">
                <a:solidFill>
                  <a:schemeClr val="accent2"/>
                </a:solidFill>
                <a:latin typeface="Comic Sans MS" panose="030F0902030302020204" pitchFamily="66" charset="0"/>
              </a:rPr>
              <a:t>                                                   </a:t>
            </a:r>
            <a:r>
              <a:rPr lang="en-US" altLang="en-US" sz="600" b="1">
                <a:solidFill>
                  <a:srgbClr val="CC3300"/>
                </a:solidFill>
                <a:latin typeface="Comic Sans MS" panose="030F0902030302020204" pitchFamily="66" charset="0"/>
              </a:rPr>
              <a:t>__ </a:t>
            </a:r>
            <a:r>
              <a:rPr lang="en-US" altLang="en-US" sz="600" b="1">
                <a:solidFill>
                  <a:schemeClr val="accent2"/>
                </a:solidFill>
                <a:latin typeface="Comic Sans MS" panose="030F0902030302020204" pitchFamily="66" charset="0"/>
              </a:rPr>
              <a:t>                               </a:t>
            </a:r>
            <a:r>
              <a:rPr lang="en-US" altLang="en-US" sz="600" b="1">
                <a:solidFill>
                  <a:srgbClr val="CC3300"/>
                </a:solidFill>
                <a:latin typeface="Comic Sans MS" panose="030F0902030302020204" pitchFamily="66" charset="0"/>
              </a:rPr>
              <a:t>__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Z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0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 -&gt; </a:t>
            </a:r>
            <a:r>
              <a:rPr lang="en-US" altLang="en-US" sz="1800" b="1">
                <a:solidFill>
                  <a:srgbClr val="CC3300"/>
                </a:solidFill>
                <a:latin typeface="Comic Sans MS" panose="030F0902030302020204" pitchFamily="66" charset="0"/>
              </a:rPr>
              <a:t>bb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~15%; cc~12%; e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+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e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-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: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m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+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m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-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: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t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+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t</a:t>
            </a:r>
            <a:r>
              <a:rPr lang="en-US" altLang="en-US" sz="2000" b="1" baseline="30000">
                <a:solidFill>
                  <a:srgbClr val="CC3300"/>
                </a:solidFill>
                <a:latin typeface="Comic Sans MS" panose="030F0902030302020204" pitchFamily="66" charset="0"/>
              </a:rPr>
              <a:t>-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 ~3.3% each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W -&gt; e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n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,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mn, tn   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~11% each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top quark -&gt; b~100%; e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n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+X,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mn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+X each ~9%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chemeClr val="accent2"/>
                </a:solidFill>
                <a:latin typeface="Comic Sans MS" panose="030F0902030302020204" pitchFamily="66" charset="0"/>
              </a:rPr>
              <a:t>Devise experiment to detect the distinctive signatures: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e, 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m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, </a:t>
            </a:r>
            <a:r>
              <a:rPr lang="en-US" altLang="en-US" sz="2000" b="1">
                <a:solidFill>
                  <a:srgbClr val="CC3300"/>
                </a:solidFill>
                <a:latin typeface="Symbol" pitchFamily="2" charset="2"/>
              </a:rPr>
              <a:t>t</a:t>
            </a: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 leptons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b quarks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solidFill>
                  <a:srgbClr val="CC3300"/>
                </a:solidFill>
                <a:latin typeface="Comic Sans MS" panose="030F0902030302020204" pitchFamily="66" charset="0"/>
              </a:rPr>
              <a:t>Missing energy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3061</TotalTime>
  <Words>1233</Words>
  <Application>Microsoft Macintosh PowerPoint</Application>
  <PresentationFormat>On-screen Show (4:3)</PresentationFormat>
  <Paragraphs>243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Comic Sans MS</vt:lpstr>
      <vt:lpstr>Symbol</vt:lpstr>
      <vt:lpstr>Tahoma</vt:lpstr>
      <vt:lpstr>Arial Unicode MS</vt:lpstr>
      <vt:lpstr>Default Design</vt:lpstr>
      <vt:lpstr>Exploration and Challenges at  the Large Hadron Collider</vt:lpstr>
      <vt:lpstr>Fundamental Building Blocks  </vt:lpstr>
      <vt:lpstr>Fundamental Forces</vt:lpstr>
      <vt:lpstr>The Standard Model</vt:lpstr>
      <vt:lpstr>Beyond the SM ?</vt:lpstr>
      <vt:lpstr>The Large Hadron Collider</vt:lpstr>
      <vt:lpstr>PP Collisions</vt:lpstr>
      <vt:lpstr>Physics Processes at LHC</vt:lpstr>
      <vt:lpstr>Physics Signatures</vt:lpstr>
      <vt:lpstr>Particle Signatures</vt:lpstr>
      <vt:lpstr>The ATLAS Experiment</vt:lpstr>
      <vt:lpstr>PowerPoint Presentation</vt:lpstr>
      <vt:lpstr>PowerPoint Presentation</vt:lpstr>
      <vt:lpstr>Trigger &amp; DAQ</vt:lpstr>
      <vt:lpstr>PowerPoint Presentation</vt:lpstr>
      <vt:lpstr>PowerPoint Presentation</vt:lpstr>
      <vt:lpstr>PowerPoint Presentation</vt:lpstr>
      <vt:lpstr>PowerPoint Presentation</vt:lpstr>
      <vt:lpstr>Challenge of Detecting Interesting Physics</vt:lpstr>
      <vt:lpstr>Status of Higgs Search ?</vt:lpstr>
      <vt:lpstr>Searching for Standard Model Higgs</vt:lpstr>
      <vt:lpstr>SuperSymmetry (SUSY)</vt:lpstr>
      <vt:lpstr>MSSM Particle Catalog</vt:lpstr>
      <vt:lpstr>MSSM Phenomenology</vt:lpstr>
      <vt:lpstr>Detecting SUSY in ATLAS</vt:lpstr>
      <vt:lpstr>Summary</vt:lpstr>
      <vt:lpstr>Online Resource and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Su, Dong</cp:lastModifiedBy>
  <cp:revision>42</cp:revision>
  <cp:lastPrinted>1601-01-01T00:00:00Z</cp:lastPrinted>
  <dcterms:created xsi:type="dcterms:W3CDTF">1601-01-01T00:00:00Z</dcterms:created>
  <dcterms:modified xsi:type="dcterms:W3CDTF">2021-06-23T08:12:10Z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