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60" r:id="rId5"/>
    <p:sldId id="261" r:id="rId6"/>
    <p:sldId id="262" r:id="rId7"/>
    <p:sldId id="263" r:id="rId8"/>
    <p:sldId id="264" r:id="rId9"/>
    <p:sldId id="268" r:id="rId10"/>
    <p:sldId id="267" r:id="rId11"/>
    <p:sldId id="265" r:id="rId12"/>
    <p:sldId id="266"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74" d="100"/>
          <a:sy n="74" d="100"/>
        </p:scale>
        <p:origin x="-632" y="-104"/>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printerSettings" Target="printerSettings/printerSettings1.bin"/><Relationship Id="rId15" Type="http://schemas.openxmlformats.org/officeDocument/2006/relationships/presProps" Target="presProps.xml"/><Relationship Id="rId16" Type="http://schemas.openxmlformats.org/officeDocument/2006/relationships/viewProps" Target="viewProps.xml"/><Relationship Id="rId17" Type="http://schemas.openxmlformats.org/officeDocument/2006/relationships/theme" Target="theme/theme1.xml"/><Relationship Id="rId1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CCD8629-033E-410D-B029-250B953E9580}" type="datetimeFigureOut">
              <a:rPr lang="en-US" smtClean="0"/>
              <a:pPr/>
              <a:t>1/16/17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3B9AA6-6CBF-4B34-834B-65785DAA7AB5}" type="slidenum">
              <a:rPr lang="en-US" smtClean="0"/>
              <a:pPr/>
              <a:t>‹#›</a:t>
            </a:fld>
            <a:endParaRPr lang="en-US"/>
          </a:p>
        </p:txBody>
      </p:sp>
    </p:spTree>
    <p:extLst>
      <p:ext uri="{BB962C8B-B14F-4D97-AF65-F5344CB8AC3E}">
        <p14:creationId xmlns:p14="http://schemas.microsoft.com/office/powerpoint/2010/main" val="8757968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CCD8629-033E-410D-B029-250B953E9580}" type="datetimeFigureOut">
              <a:rPr lang="en-US" smtClean="0"/>
              <a:pPr/>
              <a:t>1/16/17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3B9AA6-6CBF-4B34-834B-65785DAA7AB5}" type="slidenum">
              <a:rPr lang="en-US" smtClean="0"/>
              <a:pPr/>
              <a:t>‹#›</a:t>
            </a:fld>
            <a:endParaRPr lang="en-US"/>
          </a:p>
        </p:txBody>
      </p:sp>
    </p:spTree>
    <p:extLst>
      <p:ext uri="{BB962C8B-B14F-4D97-AF65-F5344CB8AC3E}">
        <p14:creationId xmlns:p14="http://schemas.microsoft.com/office/powerpoint/2010/main" val="3824912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CCD8629-033E-410D-B029-250B953E9580}" type="datetimeFigureOut">
              <a:rPr lang="en-US" smtClean="0"/>
              <a:pPr/>
              <a:t>1/16/17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3B9AA6-6CBF-4B34-834B-65785DAA7AB5}" type="slidenum">
              <a:rPr lang="en-US" smtClean="0"/>
              <a:pPr/>
              <a:t>‹#›</a:t>
            </a:fld>
            <a:endParaRPr lang="en-US"/>
          </a:p>
        </p:txBody>
      </p:sp>
    </p:spTree>
    <p:extLst>
      <p:ext uri="{BB962C8B-B14F-4D97-AF65-F5344CB8AC3E}">
        <p14:creationId xmlns:p14="http://schemas.microsoft.com/office/powerpoint/2010/main" val="23829859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1093786"/>
            <a:ext cx="10515600" cy="1325563"/>
          </a:xfrm>
        </p:spPr>
        <p:txBody>
          <a:bodyPr/>
          <a:lstStyle/>
          <a:p>
            <a:r>
              <a:rPr lang="en-US" smtClean="0"/>
              <a:t>Click to edit Master title style</a:t>
            </a:r>
            <a:endParaRPr lang="en-US"/>
          </a:p>
        </p:txBody>
      </p:sp>
      <p:sp>
        <p:nvSpPr>
          <p:cNvPr id="3" name="Content Placeholder 2"/>
          <p:cNvSpPr>
            <a:spLocks noGrp="1"/>
          </p:cNvSpPr>
          <p:nvPr>
            <p:ph idx="1"/>
          </p:nvPr>
        </p:nvSpPr>
        <p:spPr>
          <a:xfrm>
            <a:off x="838200" y="2571750"/>
            <a:ext cx="10515600" cy="3605212"/>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ECCD8629-033E-410D-B029-250B953E9580}" type="datetimeFigureOut">
              <a:rPr lang="en-US" smtClean="0"/>
              <a:pPr/>
              <a:t>1/16/17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3B9AA6-6CBF-4B34-834B-65785DAA7AB5}" type="slidenum">
              <a:rPr lang="en-US" smtClean="0"/>
              <a:pPr/>
              <a:t>‹#›</a:t>
            </a:fld>
            <a:endParaRPr lang="en-US"/>
          </a:p>
        </p:txBody>
      </p:sp>
    </p:spTree>
    <p:extLst>
      <p:ext uri="{BB962C8B-B14F-4D97-AF65-F5344CB8AC3E}">
        <p14:creationId xmlns:p14="http://schemas.microsoft.com/office/powerpoint/2010/main" val="32706339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CCD8629-033E-410D-B029-250B953E9580}" type="datetimeFigureOut">
              <a:rPr lang="en-US" smtClean="0"/>
              <a:pPr/>
              <a:t>1/16/17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3B9AA6-6CBF-4B34-834B-65785DAA7AB5}" type="slidenum">
              <a:rPr lang="en-US" smtClean="0"/>
              <a:pPr/>
              <a:t>‹#›</a:t>
            </a:fld>
            <a:endParaRPr lang="en-US"/>
          </a:p>
        </p:txBody>
      </p:sp>
    </p:spTree>
    <p:extLst>
      <p:ext uri="{BB962C8B-B14F-4D97-AF65-F5344CB8AC3E}">
        <p14:creationId xmlns:p14="http://schemas.microsoft.com/office/powerpoint/2010/main" val="20437865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CCD8629-033E-410D-B029-250B953E9580}" type="datetimeFigureOut">
              <a:rPr lang="en-US" smtClean="0"/>
              <a:pPr/>
              <a:t>1/16/17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63B9AA6-6CBF-4B34-834B-65785DAA7AB5}" type="slidenum">
              <a:rPr lang="en-US" smtClean="0"/>
              <a:pPr/>
              <a:t>‹#›</a:t>
            </a:fld>
            <a:endParaRPr lang="en-US"/>
          </a:p>
        </p:txBody>
      </p:sp>
    </p:spTree>
    <p:extLst>
      <p:ext uri="{BB962C8B-B14F-4D97-AF65-F5344CB8AC3E}">
        <p14:creationId xmlns:p14="http://schemas.microsoft.com/office/powerpoint/2010/main" val="25749297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CCD8629-033E-410D-B029-250B953E9580}" type="datetimeFigureOut">
              <a:rPr lang="en-US" smtClean="0"/>
              <a:pPr/>
              <a:t>1/16/17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63B9AA6-6CBF-4B34-834B-65785DAA7AB5}" type="slidenum">
              <a:rPr lang="en-US" smtClean="0"/>
              <a:pPr/>
              <a:t>‹#›</a:t>
            </a:fld>
            <a:endParaRPr lang="en-US"/>
          </a:p>
        </p:txBody>
      </p:sp>
    </p:spTree>
    <p:extLst>
      <p:ext uri="{BB962C8B-B14F-4D97-AF65-F5344CB8AC3E}">
        <p14:creationId xmlns:p14="http://schemas.microsoft.com/office/powerpoint/2010/main" val="39812708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CCD8629-033E-410D-B029-250B953E9580}" type="datetimeFigureOut">
              <a:rPr lang="en-US" smtClean="0"/>
              <a:pPr/>
              <a:t>1/16/17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63B9AA6-6CBF-4B34-834B-65785DAA7AB5}" type="slidenum">
              <a:rPr lang="en-US" smtClean="0"/>
              <a:pPr/>
              <a:t>‹#›</a:t>
            </a:fld>
            <a:endParaRPr lang="en-US"/>
          </a:p>
        </p:txBody>
      </p:sp>
    </p:spTree>
    <p:extLst>
      <p:ext uri="{BB962C8B-B14F-4D97-AF65-F5344CB8AC3E}">
        <p14:creationId xmlns:p14="http://schemas.microsoft.com/office/powerpoint/2010/main" val="29018431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CCD8629-033E-410D-B029-250B953E9580}" type="datetimeFigureOut">
              <a:rPr lang="en-US" smtClean="0"/>
              <a:pPr/>
              <a:t>1/16/17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63B9AA6-6CBF-4B34-834B-65785DAA7AB5}" type="slidenum">
              <a:rPr lang="en-US" smtClean="0"/>
              <a:pPr/>
              <a:t>‹#›</a:t>
            </a:fld>
            <a:endParaRPr lang="en-US"/>
          </a:p>
        </p:txBody>
      </p:sp>
    </p:spTree>
    <p:extLst>
      <p:ext uri="{BB962C8B-B14F-4D97-AF65-F5344CB8AC3E}">
        <p14:creationId xmlns:p14="http://schemas.microsoft.com/office/powerpoint/2010/main" val="17752028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CCD8629-033E-410D-B029-250B953E9580}" type="datetimeFigureOut">
              <a:rPr lang="en-US" smtClean="0"/>
              <a:pPr/>
              <a:t>1/16/17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63B9AA6-6CBF-4B34-834B-65785DAA7AB5}" type="slidenum">
              <a:rPr lang="en-US" smtClean="0"/>
              <a:pPr/>
              <a:t>‹#›</a:t>
            </a:fld>
            <a:endParaRPr lang="en-US"/>
          </a:p>
        </p:txBody>
      </p:sp>
    </p:spTree>
    <p:extLst>
      <p:ext uri="{BB962C8B-B14F-4D97-AF65-F5344CB8AC3E}">
        <p14:creationId xmlns:p14="http://schemas.microsoft.com/office/powerpoint/2010/main" val="6876126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CCD8629-033E-410D-B029-250B953E9580}" type="datetimeFigureOut">
              <a:rPr lang="en-US" smtClean="0"/>
              <a:pPr/>
              <a:t>1/16/17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63B9AA6-6CBF-4B34-834B-65785DAA7AB5}" type="slidenum">
              <a:rPr lang="en-US" smtClean="0"/>
              <a:pPr/>
              <a:t>‹#›</a:t>
            </a:fld>
            <a:endParaRPr lang="en-US"/>
          </a:p>
        </p:txBody>
      </p:sp>
    </p:spTree>
    <p:extLst>
      <p:ext uri="{BB962C8B-B14F-4D97-AF65-F5344CB8AC3E}">
        <p14:creationId xmlns:p14="http://schemas.microsoft.com/office/powerpoint/2010/main" val="4097347763"/>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CCD8629-033E-410D-B029-250B953E9580}" type="datetimeFigureOut">
              <a:rPr lang="en-US" smtClean="0"/>
              <a:pPr/>
              <a:t>1/16/17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63B9AA6-6CBF-4B34-834B-65785DAA7AB5}" type="slidenum">
              <a:rPr lang="en-US" smtClean="0"/>
              <a:pPr/>
              <a:t>‹#›</a:t>
            </a:fld>
            <a:endParaRPr lang="en-US"/>
          </a:p>
        </p:txBody>
      </p:sp>
    </p:spTree>
    <p:extLst>
      <p:ext uri="{BB962C8B-B14F-4D97-AF65-F5344CB8AC3E}">
        <p14:creationId xmlns:p14="http://schemas.microsoft.com/office/powerpoint/2010/main" val="74509305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image" Target="../media/image7.jpg"/><Relationship Id="rId3" Type="http://schemas.openxmlformats.org/officeDocument/2006/relationships/image" Target="../media/image8.jp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image" Target="../media/image3.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image" Target="../media/image4.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image" Target="../media/image5.PNG"/><Relationship Id="rId3"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571625"/>
            <a:ext cx="9144000" cy="1938338"/>
          </a:xfrm>
        </p:spPr>
        <p:txBody>
          <a:bodyPr/>
          <a:lstStyle/>
          <a:p>
            <a:r>
              <a:rPr lang="en-IN" dirty="0"/>
              <a:t>Implementation of PingER on Android</a:t>
            </a:r>
            <a:endParaRPr lang="en-US" dirty="0"/>
          </a:p>
        </p:txBody>
      </p:sp>
      <p:sp>
        <p:nvSpPr>
          <p:cNvPr id="3" name="Subtitle 2"/>
          <p:cNvSpPr>
            <a:spLocks noGrp="1"/>
          </p:cNvSpPr>
          <p:nvPr>
            <p:ph type="subTitle" idx="1"/>
          </p:nvPr>
        </p:nvSpPr>
        <p:spPr>
          <a:xfrm>
            <a:off x="1524000" y="3705224"/>
            <a:ext cx="9144000" cy="1476375"/>
          </a:xfrm>
        </p:spPr>
        <p:txBody>
          <a:bodyPr/>
          <a:lstStyle/>
          <a:p>
            <a:pPr algn="l"/>
            <a:r>
              <a:rPr lang="en-IN" dirty="0"/>
              <a:t>Rohan Sampson			</a:t>
            </a:r>
            <a:r>
              <a:rPr lang="en-IN" dirty="0" err="1"/>
              <a:t>Shivnarayan</a:t>
            </a:r>
            <a:r>
              <a:rPr lang="en-IN" dirty="0"/>
              <a:t> </a:t>
            </a:r>
            <a:r>
              <a:rPr lang="en-IN" dirty="0" err="1"/>
              <a:t>Rajappa</a:t>
            </a:r>
            <a:endParaRPr lang="en-IN" dirty="0"/>
          </a:p>
          <a:p>
            <a:pPr algn="l"/>
            <a:r>
              <a:rPr lang="en-IN" dirty="0"/>
              <a:t>Prof (Dr) A. Sai </a:t>
            </a:r>
            <a:r>
              <a:rPr lang="en-IN" dirty="0" err="1"/>
              <a:t>Sabitha</a:t>
            </a:r>
            <a:r>
              <a:rPr lang="en-IN" dirty="0"/>
              <a:t> 		Prof (Dr) </a:t>
            </a:r>
            <a:r>
              <a:rPr lang="en-IN" dirty="0" err="1"/>
              <a:t>Abhay</a:t>
            </a:r>
            <a:r>
              <a:rPr lang="en-IN" dirty="0"/>
              <a:t> Bansal</a:t>
            </a:r>
          </a:p>
          <a:p>
            <a:pPr algn="l"/>
            <a:r>
              <a:rPr lang="en-IN" dirty="0"/>
              <a:t>Prof (Dr) </a:t>
            </a:r>
            <a:r>
              <a:rPr lang="en-IN" dirty="0" err="1"/>
              <a:t>Bebo</a:t>
            </a:r>
            <a:r>
              <a:rPr lang="en-IN" dirty="0"/>
              <a:t> White	</a:t>
            </a:r>
            <a:r>
              <a:rPr lang="en-IN" dirty="0" smtClean="0"/>
              <a:t>	</a:t>
            </a:r>
            <a:r>
              <a:rPr lang="en-IN" dirty="0"/>
              <a:t>	Prof (Dr) Les Cottrell</a:t>
            </a:r>
          </a:p>
          <a:p>
            <a:endParaRPr lang="en-US" dirty="0"/>
          </a:p>
        </p:txBody>
      </p:sp>
    </p:spTree>
    <p:extLst>
      <p:ext uri="{BB962C8B-B14F-4D97-AF65-F5344CB8AC3E}">
        <p14:creationId xmlns:p14="http://schemas.microsoft.com/office/powerpoint/2010/main" val="16284366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Screenshots of the working Application</a:t>
            </a:r>
            <a:endParaRPr lang="en-IN" dirty="0"/>
          </a:p>
        </p:txBody>
      </p:sp>
      <p:sp>
        <p:nvSpPr>
          <p:cNvPr id="4" name="Text Placeholder 3"/>
          <p:cNvSpPr>
            <a:spLocks noGrp="1"/>
          </p:cNvSpPr>
          <p:nvPr>
            <p:ph type="body" sz="half" idx="2"/>
          </p:nvPr>
        </p:nvSpPr>
        <p:spPr/>
        <p:txBody>
          <a:bodyPr/>
          <a:lstStyle/>
          <a:p>
            <a:r>
              <a:rPr lang="en-IN" dirty="0" smtClean="0"/>
              <a:t>The first image shows the application running and recording data using a subset of the beacon list chosen. The output is displayed in a scrollable list.</a:t>
            </a:r>
          </a:p>
          <a:p>
            <a:r>
              <a:rPr lang="en-IN" dirty="0" smtClean="0"/>
              <a:t>The second image shows, the entire data recorded by the application, stored in a text file.</a:t>
            </a:r>
            <a:endParaRPr lang="en-IN" dirty="0"/>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203235" y="1045029"/>
            <a:ext cx="3174274" cy="5643154"/>
          </a:xfrm>
          <a:prstGeom prst="rect">
            <a:avLst/>
          </a:prstGeom>
        </p:spPr>
      </p:pic>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664891" y="1045029"/>
            <a:ext cx="3156995" cy="5612435"/>
          </a:xfrm>
          <a:prstGeom prst="rect">
            <a:avLst/>
          </a:prstGeom>
        </p:spPr>
      </p:pic>
    </p:spTree>
    <p:extLst>
      <p:ext uri="{BB962C8B-B14F-4D97-AF65-F5344CB8AC3E}">
        <p14:creationId xmlns:p14="http://schemas.microsoft.com/office/powerpoint/2010/main" val="30139549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Results and Conclusions</a:t>
            </a:r>
          </a:p>
        </p:txBody>
      </p:sp>
      <p:sp>
        <p:nvSpPr>
          <p:cNvPr id="3" name="Content Placeholder 2"/>
          <p:cNvSpPr>
            <a:spLocks noGrp="1"/>
          </p:cNvSpPr>
          <p:nvPr>
            <p:ph idx="1"/>
          </p:nvPr>
        </p:nvSpPr>
        <p:spPr/>
        <p:txBody>
          <a:bodyPr>
            <a:normAutofit fontScale="85000" lnSpcReduction="10000"/>
          </a:bodyPr>
          <a:lstStyle/>
          <a:p>
            <a:r>
              <a:rPr lang="en-US" dirty="0"/>
              <a:t>The paper focusses on creating a lightweight, easy to use and a scalable model of the PingER framework for Android. It has identified the drawbacks of directly using Perl on Android and shows the process of sending the pings in Android and collecting the pings locally and setting up a proxy so for SLAC to pull the data.</a:t>
            </a:r>
          </a:p>
          <a:p>
            <a:r>
              <a:rPr lang="en-US" dirty="0"/>
              <a:t>The paper also shows how the ping data is parsed to fit the specific format. The two services created send the pings and transfer data to the proxy. These services run independently of each other but work together to ensure the app works as desired.</a:t>
            </a:r>
          </a:p>
          <a:p>
            <a:r>
              <a:rPr lang="en-US" dirty="0"/>
              <a:t>The study and implementation of the concept of PingER on an Android device tries to demonstrate the viability of using Android devices as a low cost monitoring devise that require minimal   monitoring, investment and support.</a:t>
            </a:r>
            <a:endParaRPr lang="en-IN" dirty="0"/>
          </a:p>
          <a:p>
            <a:endParaRPr lang="en-IN" dirty="0"/>
          </a:p>
          <a:p>
            <a:endParaRPr lang="en-IN" dirty="0"/>
          </a:p>
        </p:txBody>
      </p:sp>
    </p:spTree>
    <p:extLst>
      <p:ext uri="{BB962C8B-B14F-4D97-AF65-F5344CB8AC3E}">
        <p14:creationId xmlns:p14="http://schemas.microsoft.com/office/powerpoint/2010/main" val="36928036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Future Scope</a:t>
            </a:r>
          </a:p>
        </p:txBody>
      </p:sp>
      <p:sp>
        <p:nvSpPr>
          <p:cNvPr id="3" name="Content Placeholder 2"/>
          <p:cNvSpPr>
            <a:spLocks noGrp="1"/>
          </p:cNvSpPr>
          <p:nvPr>
            <p:ph idx="1"/>
          </p:nvPr>
        </p:nvSpPr>
        <p:spPr/>
        <p:txBody>
          <a:bodyPr/>
          <a:lstStyle/>
          <a:p>
            <a:r>
              <a:rPr lang="en-US" dirty="0"/>
              <a:t>The future scope of the project involves using the entire beacon list in the android implementation. This would ensure that all the data from different monitoring sites can be collected. </a:t>
            </a:r>
          </a:p>
          <a:p>
            <a:r>
              <a:rPr lang="en-US" dirty="0"/>
              <a:t>The data recorded through the application would have some differences from a standard host server in latencies and this difference will be explored in future work.</a:t>
            </a:r>
            <a:endParaRPr lang="en-IN" dirty="0"/>
          </a:p>
          <a:p>
            <a:endParaRPr lang="en-IN" dirty="0"/>
          </a:p>
        </p:txBody>
      </p:sp>
    </p:spTree>
    <p:extLst>
      <p:ext uri="{BB962C8B-B14F-4D97-AF65-F5344CB8AC3E}">
        <p14:creationId xmlns:p14="http://schemas.microsoft.com/office/powerpoint/2010/main" val="36566871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About SLAC and Amity</a:t>
            </a:r>
            <a:endParaRPr lang="en-US" dirty="0"/>
          </a:p>
        </p:txBody>
      </p:sp>
      <p:sp>
        <p:nvSpPr>
          <p:cNvPr id="3" name="Content Placeholder 2"/>
          <p:cNvSpPr>
            <a:spLocks noGrp="1"/>
          </p:cNvSpPr>
          <p:nvPr>
            <p:ph idx="1"/>
          </p:nvPr>
        </p:nvSpPr>
        <p:spPr/>
        <p:txBody>
          <a:bodyPr>
            <a:normAutofit fontScale="85000" lnSpcReduction="10000"/>
          </a:bodyPr>
          <a:lstStyle/>
          <a:p>
            <a:r>
              <a:rPr lang="en-IN" dirty="0"/>
              <a:t>SLAC National Accelerator Laboratory, originally named Stanford Linear Accelerator </a:t>
            </a:r>
            <a:r>
              <a:rPr lang="en-IN" dirty="0" err="1"/>
              <a:t>Center</a:t>
            </a:r>
            <a:r>
              <a:rPr lang="en-IN" dirty="0"/>
              <a:t>, is a United States Department of Energy National Laboratory operated by Stanford University under the programmatic direction of the U.S. Department of Energy Office of Science and located in Menlo Park, California.</a:t>
            </a:r>
          </a:p>
          <a:p>
            <a:r>
              <a:rPr lang="en-IN" dirty="0"/>
              <a:t>Amity University is a multi campus private research university in India. Amity School of Engineering and Technology consists of seven departments namely Applied Sciences, Computer Science &amp; Engineering, Information Technology, Electronics &amp; Communication Engineering, Electronics &amp; Electrical Engineering, Mechanical &amp; Automation Engineering and Civil Engineering.</a:t>
            </a:r>
          </a:p>
          <a:p>
            <a:r>
              <a:rPr lang="en-IN" dirty="0"/>
              <a:t>SLAC and Amity have been working together on the PingER project since 2015.</a:t>
            </a:r>
          </a:p>
          <a:p>
            <a:endParaRPr lang="en-US" dirty="0"/>
          </a:p>
        </p:txBody>
      </p:sp>
    </p:spTree>
    <p:extLst>
      <p:ext uri="{BB962C8B-B14F-4D97-AF65-F5344CB8AC3E}">
        <p14:creationId xmlns:p14="http://schemas.microsoft.com/office/powerpoint/2010/main" val="12462190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The PingER Project</a:t>
            </a:r>
          </a:p>
        </p:txBody>
      </p:sp>
      <p:sp>
        <p:nvSpPr>
          <p:cNvPr id="3" name="Content Placeholder 2"/>
          <p:cNvSpPr>
            <a:spLocks noGrp="1"/>
          </p:cNvSpPr>
          <p:nvPr>
            <p:ph idx="1"/>
          </p:nvPr>
        </p:nvSpPr>
        <p:spPr/>
        <p:txBody>
          <a:bodyPr>
            <a:normAutofit fontScale="85000" lnSpcReduction="10000"/>
          </a:bodyPr>
          <a:lstStyle/>
          <a:p>
            <a:r>
              <a:rPr lang="en-IN" dirty="0"/>
              <a:t>PingER is an Internet End to End Performance Measurement (IEPM) tool developed by SLAC. It stands for Ping End-to-End Reporting and was started to identify the Digital Divide in terms of internet performance.</a:t>
            </a:r>
          </a:p>
          <a:p>
            <a:r>
              <a:rPr lang="en-IN" dirty="0"/>
              <a:t>The ubiquitous ping command is used at the heart of the project to record the responses or the absence of responses. </a:t>
            </a:r>
          </a:p>
          <a:p>
            <a:r>
              <a:rPr lang="en-IN" dirty="0"/>
              <a:t>PingER collects latency, jitter and packet loss. The project monitors roughly 700 sites across approximately 160 countries worldwide</a:t>
            </a:r>
          </a:p>
          <a:p>
            <a:r>
              <a:rPr lang="en-IN" dirty="0"/>
              <a:t>The project aims to measure round-trip travel time between nodes sending ping packets of data over the Internet.</a:t>
            </a:r>
          </a:p>
          <a:p>
            <a:r>
              <a:rPr lang="en-IN" dirty="0"/>
              <a:t>Among the monitoring hosts involved, Amity has the only such host in India.</a:t>
            </a:r>
          </a:p>
          <a:p>
            <a:endParaRPr lang="en-IN" dirty="0"/>
          </a:p>
        </p:txBody>
      </p:sp>
    </p:spTree>
    <p:extLst>
      <p:ext uri="{BB962C8B-B14F-4D97-AF65-F5344CB8AC3E}">
        <p14:creationId xmlns:p14="http://schemas.microsoft.com/office/powerpoint/2010/main" val="23256396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The limitations of a traditional host</a:t>
            </a:r>
          </a:p>
        </p:txBody>
      </p:sp>
      <p:sp>
        <p:nvSpPr>
          <p:cNvPr id="3" name="Content Placeholder 2"/>
          <p:cNvSpPr>
            <a:spLocks noGrp="1"/>
          </p:cNvSpPr>
          <p:nvPr>
            <p:ph idx="1"/>
          </p:nvPr>
        </p:nvSpPr>
        <p:spPr/>
        <p:txBody>
          <a:bodyPr/>
          <a:lstStyle/>
          <a:p>
            <a:r>
              <a:rPr lang="en-IN" dirty="0"/>
              <a:t>High power consumption</a:t>
            </a:r>
          </a:p>
          <a:p>
            <a:r>
              <a:rPr lang="en-IN" dirty="0"/>
              <a:t>Complexity of installation</a:t>
            </a:r>
          </a:p>
          <a:p>
            <a:r>
              <a:rPr lang="en-IN" dirty="0"/>
              <a:t>Maintenance</a:t>
            </a:r>
          </a:p>
          <a:p>
            <a:r>
              <a:rPr lang="en-IN" dirty="0"/>
              <a:t>Storage dimensions </a:t>
            </a:r>
          </a:p>
          <a:p>
            <a:r>
              <a:rPr lang="en-IN" dirty="0"/>
              <a:t>Cost of a full server being expensive</a:t>
            </a:r>
          </a:p>
          <a:p>
            <a:r>
              <a:rPr lang="en-IN" dirty="0"/>
              <a:t>Portability</a:t>
            </a:r>
          </a:p>
          <a:p>
            <a:r>
              <a:rPr lang="en-IN" dirty="0"/>
              <a:t>Scalability</a:t>
            </a:r>
          </a:p>
          <a:p>
            <a:endParaRPr lang="en-IN" dirty="0"/>
          </a:p>
        </p:txBody>
      </p:sp>
    </p:spTree>
    <p:extLst>
      <p:ext uri="{BB962C8B-B14F-4D97-AF65-F5344CB8AC3E}">
        <p14:creationId xmlns:p14="http://schemas.microsoft.com/office/powerpoint/2010/main" val="28196711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Solution: PingER on Android</a:t>
            </a:r>
          </a:p>
        </p:txBody>
      </p:sp>
      <p:sp>
        <p:nvSpPr>
          <p:cNvPr id="3" name="Content Placeholder 2"/>
          <p:cNvSpPr>
            <a:spLocks noGrp="1"/>
          </p:cNvSpPr>
          <p:nvPr>
            <p:ph idx="1"/>
          </p:nvPr>
        </p:nvSpPr>
        <p:spPr/>
        <p:txBody>
          <a:bodyPr>
            <a:normAutofit fontScale="92500" lnSpcReduction="10000"/>
          </a:bodyPr>
          <a:lstStyle/>
          <a:p>
            <a:r>
              <a:rPr lang="en-US" dirty="0"/>
              <a:t>An Android phone is an appropriate choice for the project as it is easy to use, portable, robust, inexpensive (especially second hand) and is scalable to the needs of the system. </a:t>
            </a:r>
          </a:p>
          <a:p>
            <a:r>
              <a:rPr lang="en-US" dirty="0"/>
              <a:t>PingER MA (Measuring Agent) on Android is targeted towards Android Lollipop 5.0 and the code ensures both forward and backward compatibility. A github repository has been maintained to ensure version control of the code. </a:t>
            </a:r>
            <a:endParaRPr lang="en-IN" dirty="0"/>
          </a:p>
          <a:p>
            <a:r>
              <a:rPr lang="en-US" dirty="0"/>
              <a:t>The Monitoring host at Amity was studied and used to develop a mirror implementation on Android through native Android development tools and strategies</a:t>
            </a:r>
            <a:endParaRPr lang="en-IN" dirty="0"/>
          </a:p>
          <a:p>
            <a:endParaRPr lang="en-IN" dirty="0"/>
          </a:p>
        </p:txBody>
      </p:sp>
    </p:spTree>
    <p:extLst>
      <p:ext uri="{BB962C8B-B14F-4D97-AF65-F5344CB8AC3E}">
        <p14:creationId xmlns:p14="http://schemas.microsoft.com/office/powerpoint/2010/main" val="33907090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Implementation on Android</a:t>
            </a:r>
          </a:p>
        </p:txBody>
      </p:sp>
      <p:sp>
        <p:nvSpPr>
          <p:cNvPr id="3" name="Content Placeholder 2"/>
          <p:cNvSpPr>
            <a:spLocks noGrp="1"/>
          </p:cNvSpPr>
          <p:nvPr>
            <p:ph idx="1"/>
          </p:nvPr>
        </p:nvSpPr>
        <p:spPr/>
        <p:txBody>
          <a:bodyPr>
            <a:normAutofit fontScale="92500" lnSpcReduction="20000"/>
          </a:bodyPr>
          <a:lstStyle/>
          <a:p>
            <a:r>
              <a:rPr lang="en-US" dirty="0"/>
              <a:t>The model chosen was a model which relied on the Android platform’s support for Java. This model proposed to rewrite the implementation for the iterative pinging of hosts in pure Java. </a:t>
            </a:r>
          </a:p>
          <a:p>
            <a:r>
              <a:rPr lang="en-US" dirty="0"/>
              <a:t>The implementation is divided into:</a:t>
            </a:r>
          </a:p>
          <a:p>
            <a:pPr lvl="1">
              <a:buFont typeface="+mj-lt"/>
              <a:buAutoNum type="arabicPeriod"/>
            </a:pPr>
            <a:r>
              <a:rPr lang="en-US" dirty="0"/>
              <a:t>Iteratively pinging the beacons from an Android device. </a:t>
            </a:r>
            <a:endParaRPr lang="en-IN" dirty="0"/>
          </a:p>
          <a:p>
            <a:pPr lvl="1">
              <a:buFont typeface="+mj-lt"/>
              <a:buAutoNum type="arabicPeriod"/>
            </a:pPr>
            <a:r>
              <a:rPr lang="en-US" dirty="0"/>
              <a:t>Fetching a beacon list from the SLAC website as an xml list, parsing that list to extract relevant data</a:t>
            </a:r>
            <a:endParaRPr lang="en-IN" dirty="0"/>
          </a:p>
          <a:p>
            <a:pPr lvl="1">
              <a:buFont typeface="+mj-lt"/>
              <a:buAutoNum type="arabicPeriod"/>
            </a:pPr>
            <a:r>
              <a:rPr lang="en-US" dirty="0"/>
              <a:t>The beacons are pinged and the collected data is stored locally on the Android device and then transferred to an intermediate proxy. </a:t>
            </a:r>
            <a:endParaRPr lang="en-IN" dirty="0"/>
          </a:p>
          <a:p>
            <a:pPr lvl="1">
              <a:buFont typeface="+mj-lt"/>
              <a:buAutoNum type="arabicPeriod"/>
            </a:pPr>
            <a:r>
              <a:rPr lang="en-US" dirty="0"/>
              <a:t>This proxy acts as a medium for SLAC servers to pull the raw data collected by the Android PingER devices from one place.</a:t>
            </a:r>
            <a:endParaRPr lang="en-IN" dirty="0"/>
          </a:p>
          <a:p>
            <a:pPr marL="800100" lvl="1" indent="-342900">
              <a:buFont typeface="+mj-lt"/>
              <a:buAutoNum type="arabicPeriod"/>
            </a:pPr>
            <a:endParaRPr lang="en-IN" dirty="0"/>
          </a:p>
          <a:p>
            <a:endParaRPr lang="en-IN" dirty="0"/>
          </a:p>
        </p:txBody>
      </p:sp>
    </p:spTree>
    <p:extLst>
      <p:ext uri="{BB962C8B-B14F-4D97-AF65-F5344CB8AC3E}">
        <p14:creationId xmlns:p14="http://schemas.microsoft.com/office/powerpoint/2010/main" val="28370383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Thread division</a:t>
            </a:r>
            <a:endParaRPr lang="en-IN" dirty="0"/>
          </a:p>
        </p:txBody>
      </p:sp>
      <p:sp>
        <p:nvSpPr>
          <p:cNvPr id="4" name="Text Placeholder 3"/>
          <p:cNvSpPr>
            <a:spLocks noGrp="1"/>
          </p:cNvSpPr>
          <p:nvPr>
            <p:ph type="body" sz="half" idx="2"/>
          </p:nvPr>
        </p:nvSpPr>
        <p:spPr/>
        <p:txBody>
          <a:bodyPr/>
          <a:lstStyle/>
          <a:p>
            <a:r>
              <a:rPr lang="en-US" dirty="0"/>
              <a:t>In order to optimize performance and make use of the abundance of multicore processors available in the present generation of Android devices, the process was divided into threads </a:t>
            </a:r>
            <a:endParaRPr lang="en-IN" dirty="0"/>
          </a:p>
        </p:txBody>
      </p:sp>
      <p:pic>
        <p:nvPicPr>
          <p:cNvPr id="12" name="Picture 1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922498" y="981397"/>
            <a:ext cx="4945354" cy="6095489"/>
          </a:xfrm>
          <a:prstGeom prst="rect">
            <a:avLst/>
          </a:prstGeom>
        </p:spPr>
      </p:pic>
    </p:spTree>
    <p:extLst>
      <p:ext uri="{BB962C8B-B14F-4D97-AF65-F5344CB8AC3E}">
        <p14:creationId xmlns:p14="http://schemas.microsoft.com/office/powerpoint/2010/main" val="19590168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Instruction </a:t>
            </a:r>
            <a:r>
              <a:rPr lang="en-US" dirty="0"/>
              <a:t>set execution thread</a:t>
            </a:r>
            <a:endParaRPr lang="en-IN" dirty="0"/>
          </a:p>
        </p:txBody>
      </p:sp>
      <p:sp>
        <p:nvSpPr>
          <p:cNvPr id="4" name="Text Placeholder 3"/>
          <p:cNvSpPr>
            <a:spLocks noGrp="1"/>
          </p:cNvSpPr>
          <p:nvPr>
            <p:ph type="body" sz="half" idx="2"/>
          </p:nvPr>
        </p:nvSpPr>
        <p:spPr/>
        <p:txBody>
          <a:bodyPr>
            <a:normAutofit lnSpcReduction="10000"/>
          </a:bodyPr>
          <a:lstStyle/>
          <a:p>
            <a:r>
              <a:rPr lang="en-US" dirty="0"/>
              <a:t>The instruction set </a:t>
            </a:r>
            <a:r>
              <a:rPr lang="en-US" dirty="0" smtClean="0"/>
              <a:t>execution </a:t>
            </a:r>
            <a:r>
              <a:rPr lang="en-US" dirty="0"/>
              <a:t>starts off by checking whether an instruction set exists. In case of a failure, the process waits for the specified duration and then rechecks for the same. If found, the instruction set is then queued. If the queue is empty at this point a new error report is generated, and a recheck involving the complete repetition of the parsing of the XML file fetched containing the beacon list is done. If a failure is found yet again, the instruction set is fetched again. If not null, a queue manager is called, which checks the validity of each instruction and assigns which instruction is to be performed next. The selected instruction is executed, the output is parsed and stored on the device locally. </a:t>
            </a:r>
            <a:endParaRPr lang="en-IN" dirty="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53686" y="934755"/>
            <a:ext cx="5069319" cy="6215866"/>
          </a:xfrm>
          <a:prstGeom prst="rect">
            <a:avLst/>
          </a:prstGeom>
        </p:spPr>
      </p:pic>
    </p:spTree>
    <p:extLst>
      <p:ext uri="{BB962C8B-B14F-4D97-AF65-F5344CB8AC3E}">
        <p14:creationId xmlns:p14="http://schemas.microsoft.com/office/powerpoint/2010/main" val="24472249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The extraction process</a:t>
            </a:r>
            <a:endParaRPr lang="en-IN" dirty="0"/>
          </a:p>
        </p:txBody>
      </p:sp>
      <p:sp>
        <p:nvSpPr>
          <p:cNvPr id="4" name="Text Placeholder 3"/>
          <p:cNvSpPr>
            <a:spLocks noGrp="1"/>
          </p:cNvSpPr>
          <p:nvPr>
            <p:ph type="body" sz="half" idx="2"/>
          </p:nvPr>
        </p:nvSpPr>
        <p:spPr/>
        <p:txBody>
          <a:bodyPr/>
          <a:lstStyle/>
          <a:p>
            <a:r>
              <a:rPr lang="en-IN" dirty="0" smtClean="0"/>
              <a:t>The shown images detail how the data actually received by the Android device is parsed using Regex and later stored as a set of strings on the host Android device.</a:t>
            </a:r>
            <a:endParaRPr lang="en-IN" dirty="0"/>
          </a:p>
        </p:txBody>
      </p:sp>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963682" y="1580080"/>
            <a:ext cx="4706007" cy="1686160"/>
          </a:xfrm>
          <a:prstGeom prst="rect">
            <a:avLst/>
          </a:prstGeom>
        </p:spPr>
      </p:pic>
      <p:pic>
        <p:nvPicPr>
          <p:cNvPr id="9" name="Picture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963682" y="3622793"/>
            <a:ext cx="5029902" cy="1571844"/>
          </a:xfrm>
          <a:prstGeom prst="rect">
            <a:avLst/>
          </a:prstGeom>
        </p:spPr>
      </p:pic>
    </p:spTree>
    <p:extLst>
      <p:ext uri="{BB962C8B-B14F-4D97-AF65-F5344CB8AC3E}">
        <p14:creationId xmlns:p14="http://schemas.microsoft.com/office/powerpoint/2010/main" val="385166707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TM10001105[[fn=Crop]]</Template>
  <TotalTime>552</TotalTime>
  <Words>962</Words>
  <Application>Microsoft Macintosh PowerPoint</Application>
  <PresentationFormat>Custom</PresentationFormat>
  <Paragraphs>49</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Implementation of PingER on Android</vt:lpstr>
      <vt:lpstr>About SLAC and Amity</vt:lpstr>
      <vt:lpstr>The PingER Project</vt:lpstr>
      <vt:lpstr>The limitations of a traditional host</vt:lpstr>
      <vt:lpstr>Solution: PingER on Android</vt:lpstr>
      <vt:lpstr>Implementation on Android</vt:lpstr>
      <vt:lpstr>Thread division</vt:lpstr>
      <vt:lpstr>Instruction set execution thread</vt:lpstr>
      <vt:lpstr>The extraction process</vt:lpstr>
      <vt:lpstr>Screenshots of the working Application</vt:lpstr>
      <vt:lpstr>Results and Conclusions</vt:lpstr>
      <vt:lpstr>Future Scope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Tushar Kapoor</dc:creator>
  <cp:lastModifiedBy>Roger Cottrell</cp:lastModifiedBy>
  <cp:revision>9</cp:revision>
  <dcterms:created xsi:type="dcterms:W3CDTF">2017-01-06T09:27:21Z</dcterms:created>
  <dcterms:modified xsi:type="dcterms:W3CDTF">2017-01-17T05:49:22Z</dcterms:modified>
</cp:coreProperties>
</file>