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12" r:id="rId4"/>
    <p:sldMasterId id="2147483726" r:id="rId5"/>
    <p:sldMasterId id="2147483751" r:id="rId6"/>
  </p:sldMasterIdLst>
  <p:notesMasterIdLst>
    <p:notesMasterId r:id="rId35"/>
  </p:notesMasterIdLst>
  <p:sldIdLst>
    <p:sldId id="257" r:id="rId7"/>
    <p:sldId id="258" r:id="rId8"/>
    <p:sldId id="305" r:id="rId9"/>
    <p:sldId id="308" r:id="rId10"/>
    <p:sldId id="307" r:id="rId11"/>
    <p:sldId id="301" r:id="rId12"/>
    <p:sldId id="302" r:id="rId13"/>
    <p:sldId id="278" r:id="rId14"/>
    <p:sldId id="277" r:id="rId15"/>
    <p:sldId id="261" r:id="rId16"/>
    <p:sldId id="262" r:id="rId17"/>
    <p:sldId id="263" r:id="rId18"/>
    <p:sldId id="311" r:id="rId19"/>
    <p:sldId id="265" r:id="rId20"/>
    <p:sldId id="291" r:id="rId21"/>
    <p:sldId id="292" r:id="rId22"/>
    <p:sldId id="293" r:id="rId23"/>
    <p:sldId id="309" r:id="rId24"/>
    <p:sldId id="294" r:id="rId25"/>
    <p:sldId id="303" r:id="rId26"/>
    <p:sldId id="295" r:id="rId27"/>
    <p:sldId id="296" r:id="rId28"/>
    <p:sldId id="310" r:id="rId29"/>
    <p:sldId id="282" r:id="rId30"/>
    <p:sldId id="279" r:id="rId31"/>
    <p:sldId id="276" r:id="rId32"/>
    <p:sldId id="283" r:id="rId33"/>
    <p:sldId id="284" r:id="rId34"/>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55B0B"/>
    <a:srgbClr val="DE6F4C"/>
    <a:srgbClr val="F7FEA0"/>
    <a:srgbClr val="FF33CC"/>
    <a:srgbClr val="FEBEF6"/>
    <a:srgbClr val="A0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24" autoAdjust="0"/>
  </p:normalViewPr>
  <p:slideViewPr>
    <p:cSldViewPr>
      <p:cViewPr varScale="1">
        <p:scale>
          <a:sx n="55" d="100"/>
          <a:sy n="55" d="100"/>
        </p:scale>
        <p:origin x="-1152" y="3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D588A3-444A-4496-AFC7-A02AF5A88695}" type="datetimeFigureOut">
              <a:rPr lang="en-US" smtClean="0"/>
              <a:t>2/19/2016</a:t>
            </a:fld>
            <a:endParaRPr lang="en-US"/>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DFA7B8-A836-4321-B6FA-06E4CB4C84E6}" type="slidenum">
              <a:rPr lang="en-US" smtClean="0"/>
              <a:t>‹#›</a:t>
            </a:fld>
            <a:endParaRPr lang="en-US"/>
          </a:p>
        </p:txBody>
      </p:sp>
    </p:spTree>
    <p:extLst>
      <p:ext uri="{BB962C8B-B14F-4D97-AF65-F5344CB8AC3E}">
        <p14:creationId xmlns:p14="http://schemas.microsoft.com/office/powerpoint/2010/main" val="230185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dico.saip.org.za/conferenceDisplay.py?ovw=True&amp;confId=1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sj.com/articles/the-internets-future-lies-up-in-the-skies-1418603566"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bbc.com/news/technology-34660205" TargetMode="External"/><Relationship Id="rId5" Type="http://schemas.openxmlformats.org/officeDocument/2006/relationships/hyperlink" Target="https://googleblog.blogspot.co.uk/2015/10/indonesia-loon-internet.html" TargetMode="External"/><Relationship Id="rId4" Type="http://schemas.openxmlformats.org/officeDocument/2006/relationships/hyperlink" Target="http://www.bbc.com/news/technology-3478012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bc.com/news/technology-34780127"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extremetech.com/computing/164405-facebook-creates-internet-org-alliance-to-reduce-cost-of-mobile-data-connect-the-developing-world-to-the-interne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1000125" y="715963"/>
            <a:ext cx="5056188" cy="3500437"/>
          </a:xfrm>
        </p:spPr>
      </p:sp>
      <p:sp>
        <p:nvSpPr>
          <p:cNvPr id="521219" name="Rectangle 3"/>
          <p:cNvSpPr>
            <a:spLocks noGrp="1" noChangeArrowheads="1"/>
          </p:cNvSpPr>
          <p:nvPr>
            <p:ph type="body" idx="1"/>
          </p:nvPr>
        </p:nvSpPr>
        <p:spPr bwMode="auto">
          <a:xfrm>
            <a:off x="951481" y="4431098"/>
            <a:ext cx="5145627" cy="4143220"/>
          </a:xfrm>
          <a:prstGeom prst="rect">
            <a:avLst/>
          </a:prstGeom>
          <a:solidFill>
            <a:srgbClr val="FFFFFF"/>
          </a:solidFill>
          <a:ln>
            <a:solidFill>
              <a:srgbClr val="000000"/>
            </a:solidFill>
            <a:miter lim="800000"/>
            <a:headEnd/>
            <a:tailEnd/>
          </a:ln>
        </p:spPr>
        <p:txBody>
          <a:bodyPr lIns="93158" tIns="46581" rIns="93158" bIns="46581"/>
          <a:lstStyle/>
          <a:p>
            <a:pPr defTabSz="916179"/>
            <a:r>
              <a:rPr lang="en-US" dirty="0" smtClean="0">
                <a:latin typeface="Times New Roman" pitchFamily="16" charset="0"/>
              </a:rPr>
              <a:t>ICTP, ICFA, Caltech provide inspiration, publicity etc.</a:t>
            </a:r>
          </a:p>
          <a:p>
            <a:pPr defTabSz="916179"/>
            <a:r>
              <a:rPr lang="en-US" dirty="0" smtClean="0">
                <a:latin typeface="Times New Roman" pitchFamily="16" charset="0"/>
              </a:rPr>
              <a:t>NUST provides the backup archive, analysis, presentation site,  support for Pakistani</a:t>
            </a:r>
            <a:r>
              <a:rPr lang="en-US" baseline="0" dirty="0" smtClean="0">
                <a:latin typeface="Times New Roman" pitchFamily="16" charset="0"/>
              </a:rPr>
              <a:t> A&amp;R network monitoring via </a:t>
            </a:r>
            <a:r>
              <a:rPr lang="en-US" baseline="0" dirty="0" err="1" smtClean="0">
                <a:latin typeface="Times New Roman" pitchFamily="16" charset="0"/>
              </a:rPr>
              <a:t>PingER</a:t>
            </a:r>
            <a:r>
              <a:rPr lang="en-US" baseline="0" dirty="0" smtClean="0">
                <a:latin typeface="Times New Roman" pitchFamily="16" charset="0"/>
              </a:rPr>
              <a:t>, students in Pakistan and SLAC</a:t>
            </a:r>
          </a:p>
          <a:p>
            <a:pPr defTabSz="916179"/>
            <a:r>
              <a:rPr lang="en-US" baseline="0" dirty="0" smtClean="0">
                <a:latin typeface="Times New Roman" pitchFamily="16" charset="0"/>
              </a:rPr>
              <a:t>Malaysia setting up A&amp;R monitoring in Malaysia using </a:t>
            </a:r>
            <a:r>
              <a:rPr lang="en-US" baseline="0" dirty="0" err="1" smtClean="0">
                <a:latin typeface="Times New Roman" pitchFamily="16" charset="0"/>
              </a:rPr>
              <a:t>PingER</a:t>
            </a:r>
            <a:r>
              <a:rPr lang="en-US" baseline="0" dirty="0" smtClean="0">
                <a:latin typeface="Times New Roman" pitchFamily="16" charset="0"/>
              </a:rPr>
              <a:t>, student and faculty working on extending </a:t>
            </a:r>
            <a:r>
              <a:rPr lang="en-US" baseline="0" dirty="0" err="1" smtClean="0">
                <a:latin typeface="Times New Roman" pitchFamily="16" charset="0"/>
              </a:rPr>
              <a:t>PingER</a:t>
            </a:r>
            <a:endParaRPr lang="en-US" baseline="0" dirty="0" smtClean="0">
              <a:latin typeface="Times New Roman" pitchFamily="16" charset="0"/>
            </a:endParaRPr>
          </a:p>
          <a:p>
            <a:pPr defTabSz="916179"/>
            <a:r>
              <a:rPr lang="en-US" baseline="0" dirty="0" smtClean="0">
                <a:latin typeface="Times New Roman" pitchFamily="16" charset="0"/>
              </a:rPr>
              <a:t>SLAC provides primary archive site, analysis, presentation and project leadership, hosts postgraduate students as visiting scientists for periods of typically 1  year</a:t>
            </a:r>
            <a:endParaRPr lang="en-US" dirty="0" smtClean="0">
              <a:latin typeface="Times New Roman" pitchFamily="16" charset="0"/>
            </a:endParaRPr>
          </a:p>
        </p:txBody>
      </p:sp>
    </p:spTree>
    <p:extLst>
      <p:ext uri="{BB962C8B-B14F-4D97-AF65-F5344CB8AC3E}">
        <p14:creationId xmlns:p14="http://schemas.microsoft.com/office/powerpoint/2010/main" val="339815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11</a:t>
            </a:fld>
            <a:endParaRPr lang="en-US"/>
          </a:p>
        </p:txBody>
      </p:sp>
    </p:spTree>
    <p:extLst>
      <p:ext uri="{BB962C8B-B14F-4D97-AF65-F5344CB8AC3E}">
        <p14:creationId xmlns:p14="http://schemas.microsoft.com/office/powerpoint/2010/main" val="350916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12</a:t>
            </a:fld>
            <a:endParaRPr lang="en-US"/>
          </a:p>
        </p:txBody>
      </p:sp>
    </p:spTree>
    <p:extLst>
      <p:ext uri="{BB962C8B-B14F-4D97-AF65-F5344CB8AC3E}">
        <p14:creationId xmlns:p14="http://schemas.microsoft.com/office/powerpoint/2010/main" val="242355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13</a:t>
            </a:fld>
            <a:endParaRPr lang="en-US"/>
          </a:p>
        </p:txBody>
      </p:sp>
    </p:spTree>
    <p:extLst>
      <p:ext uri="{BB962C8B-B14F-4D97-AF65-F5344CB8AC3E}">
        <p14:creationId xmlns:p14="http://schemas.microsoft.com/office/powerpoint/2010/main" val="242355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987425" y="696913"/>
            <a:ext cx="5035550" cy="3486150"/>
          </a:xfrm>
        </p:spPr>
      </p:sp>
      <p:sp>
        <p:nvSpPr>
          <p:cNvPr id="572419" name="Rectangle 3"/>
          <p:cNvSpPr>
            <a:spLocks noGrp="1" noChangeArrowheads="1"/>
          </p:cNvSpPr>
          <p:nvPr>
            <p:ph type="body" idx="1"/>
          </p:nvPr>
        </p:nvSpPr>
        <p:spPr bwMode="auto">
          <a:xfrm>
            <a:off x="701678" y="4415195"/>
            <a:ext cx="5607047" cy="4184573"/>
          </a:xfrm>
          <a:prstGeom prst="rect">
            <a:avLst/>
          </a:prstGeom>
          <a:solidFill>
            <a:srgbClr val="FFFFFF"/>
          </a:solidFill>
          <a:ln>
            <a:solidFill>
              <a:srgbClr val="000000"/>
            </a:solidFill>
            <a:miter lim="800000"/>
            <a:headEnd/>
            <a:tailEnd/>
          </a:ln>
        </p:spPr>
        <p:txBody>
          <a:bodyPr lIns="93158" tIns="46581" rIns="93158" bIns="46581"/>
          <a:lstStyle/>
          <a:p>
            <a:r>
              <a:rPr lang="en-US" dirty="0" smtClean="0">
                <a:latin typeface="Times New Roman" pitchFamily="16" charset="0"/>
              </a:rPr>
              <a:t>Compares well with economic indicators,</a:t>
            </a:r>
            <a:r>
              <a:rPr lang="en-US" baseline="0" dirty="0" smtClean="0">
                <a:latin typeface="Times New Roman" pitchFamily="16" charset="0"/>
              </a:rPr>
              <a:t> which is important since Internet is agreed to be important for development</a:t>
            </a:r>
          </a:p>
          <a:p>
            <a:r>
              <a:rPr lang="en-US" baseline="0" dirty="0" smtClean="0">
                <a:latin typeface="Times New Roman" pitchFamily="16" charset="0"/>
              </a:rPr>
              <a:t>	HDI takes army of statisticians and data gatherers, 1-3 years out of date, may rely on government data which may be subjective </a:t>
            </a:r>
          </a:p>
          <a:p>
            <a:r>
              <a:rPr lang="en-US" baseline="0" dirty="0" smtClean="0">
                <a:latin typeface="Times New Roman" pitchFamily="16" charset="0"/>
              </a:rPr>
              <a:t>	</a:t>
            </a:r>
            <a:r>
              <a:rPr lang="en-US" baseline="0" dirty="0" err="1" smtClean="0">
                <a:latin typeface="Times New Roman" pitchFamily="16" charset="0"/>
              </a:rPr>
              <a:t>PingER</a:t>
            </a:r>
            <a:r>
              <a:rPr lang="en-US" baseline="0" dirty="0" smtClean="0">
                <a:latin typeface="Times New Roman" pitchFamily="16" charset="0"/>
              </a:rPr>
              <a:t> not subjective, data is current</a:t>
            </a:r>
            <a:r>
              <a:rPr lang="en-US" dirty="0" smtClean="0">
                <a:latin typeface="Times New Roman" pitchFamily="16" charset="0"/>
              </a:rPr>
              <a:t>. </a:t>
            </a:r>
          </a:p>
        </p:txBody>
      </p:sp>
    </p:spTree>
    <p:extLst>
      <p:ext uri="{BB962C8B-B14F-4D97-AF65-F5344CB8AC3E}">
        <p14:creationId xmlns:p14="http://schemas.microsoft.com/office/powerpoint/2010/main" val="406583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dirty="0"/>
          </a:p>
        </p:txBody>
      </p:sp>
    </p:spTree>
    <p:extLst>
      <p:ext uri="{BB962C8B-B14F-4D97-AF65-F5344CB8AC3E}">
        <p14:creationId xmlns:p14="http://schemas.microsoft.com/office/powerpoint/2010/main" val="282618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More funding and better Internet connectivity access</a:t>
            </a:r>
            <a:r>
              <a:rPr lang="en-US" baseline="0" dirty="0" smtClean="0"/>
              <a:t> are helping [Africa]. The number of scientific papers produced by Africans has tripled in the past decade, to over 55,400 in 2013 according to Reed Elsevier. That still only accounts for 2.4% of the world’s total but is quite a jump. The quality is rising too. From Economist  August 9</a:t>
            </a:r>
            <a:r>
              <a:rPr lang="en-US" baseline="30000" dirty="0" smtClean="0"/>
              <a:t>th</a:t>
            </a:r>
            <a:r>
              <a:rPr lang="en-US" baseline="0" dirty="0" smtClean="0"/>
              <a:t>, 2014.</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Synchrotron Light Source see </a:t>
            </a:r>
            <a:r>
              <a:rPr lang="en-US" sz="2400" dirty="0" smtClean="0">
                <a:hlinkClick r:id="rId3"/>
              </a:rPr>
              <a:t>http://indico.saip.org.za/conferenceDisplay.py?ovw=True&amp;confId=12</a:t>
            </a:r>
            <a:r>
              <a:rPr lang="en-US" sz="2400" dirty="0" smtClean="0"/>
              <a:t> and http://www.aps.org/units/fip/newsletters/201202/mtingwa.cfm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r>
              <a:rPr lang="en-US" dirty="0" smtClean="0"/>
              <a:t>"Code for Africa: The Emergence of Computer Science in Ghana and Uganda" </a:t>
            </a:r>
          </a:p>
          <a:p>
            <a:r>
              <a:rPr lang="en-US" b="1" dirty="0" smtClean="0"/>
              <a:t>A TALK BY Gregg Zachary, ASU </a:t>
            </a:r>
            <a:r>
              <a:rPr lang="en-US" dirty="0" smtClean="0"/>
              <a:t>  </a:t>
            </a:r>
          </a:p>
          <a:p>
            <a:r>
              <a:rPr lang="en-US" dirty="0" smtClean="0"/>
              <a:t>A CITRIS RESEARCH EXCHANGE SEMINAR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dirty="0"/>
          </a:p>
        </p:txBody>
      </p:sp>
    </p:spTree>
    <p:extLst>
      <p:ext uri="{BB962C8B-B14F-4D97-AF65-F5344CB8AC3E}">
        <p14:creationId xmlns:p14="http://schemas.microsoft.com/office/powerpoint/2010/main" val="288494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dirty="0"/>
          </a:p>
        </p:txBody>
      </p:sp>
    </p:spTree>
    <p:extLst>
      <p:ext uri="{BB962C8B-B14F-4D97-AF65-F5344CB8AC3E}">
        <p14:creationId xmlns:p14="http://schemas.microsoft.com/office/powerpoint/2010/main" val="353200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dirty="0"/>
          </a:p>
        </p:txBody>
      </p:sp>
    </p:spTree>
    <p:extLst>
      <p:ext uri="{BB962C8B-B14F-4D97-AF65-F5344CB8AC3E}">
        <p14:creationId xmlns:p14="http://schemas.microsoft.com/office/powerpoint/2010/main" val="353200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extLst>
      <p:ext uri="{BB962C8B-B14F-4D97-AF65-F5344CB8AC3E}">
        <p14:creationId xmlns:p14="http://schemas.microsoft.com/office/powerpoint/2010/main" val="353200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Google Project Loon weather balloons fly at 12 miles in the stratosphere. Beneath each lighter-than-air balloon are hung: two radio transceivers to receive and send data streams, plus a third back-up radio; a flight computer and GPS location tracker; an altitude control system, which is used to move the balloon up and down to find winds that will take it in the desired direction; solar panels to power all the gear. They are moved up and down to find the right winds to direct them into position usually travelling along an easterly or westerly latitude. Balloons regularly stay aloft for 150 days. Cover a circular area spanning 50 miles diameter. Balloons transmit using radio frequency and can also transmit to each other (up to 100km apart transferring data at ~500Mbps) to extend the Internet where there is no base station nearby. Can now supply connected devices with about 10 megabits a second to connected devices via antennae on the ground. Mike Cassidy, who heads project Loon, believes the total cost for Internet from balloons could be 10% or even 1% of Internet from satellites. He anticipates paying customers to be connecting to its web of balloons by 2016. See </a:t>
            </a:r>
            <a:r>
              <a:rPr lang="en-US" sz="1200" b="0" i="0" u="none" strike="noStrike" kern="1200" dirty="0" smtClean="0">
                <a:solidFill>
                  <a:schemeClr val="tx1"/>
                </a:solidFill>
                <a:effectLst/>
                <a:latin typeface="+mn-lt"/>
                <a:ea typeface="+mn-ea"/>
                <a:cs typeface="+mn-cs"/>
                <a:hlinkClick r:id="rId3"/>
              </a:rPr>
              <a:t>http://www.wsj.com/articles/the-internets-future-lies-up-in-the-skies-1418603566</a:t>
            </a:r>
            <a:r>
              <a:rPr lang="en-US" sz="1200" b="0" i="0" kern="1200" dirty="0" smtClean="0">
                <a:solidFill>
                  <a:schemeClr val="tx1"/>
                </a:solidFill>
                <a:effectLst/>
                <a:latin typeface="+mn-lt"/>
                <a:ea typeface="+mn-ea"/>
                <a:cs typeface="+mn-cs"/>
              </a:rPr>
              <a:t>. Google's balloons are already active. Indeed, the firm hopes to start providing connections to early adopters in Indonesia and Sri Lanka </a:t>
            </a:r>
            <a:r>
              <a:rPr lang="en-US" sz="1200" b="0" i="0" kern="1200" dirty="0" err="1" smtClean="0">
                <a:solidFill>
                  <a:schemeClr val="tx1"/>
                </a:solidFill>
                <a:effectLst/>
                <a:latin typeface="+mn-lt"/>
                <a:ea typeface="+mn-ea"/>
                <a:cs typeface="+mn-cs"/>
              </a:rPr>
              <a:t>soon."We</a:t>
            </a:r>
            <a:r>
              <a:rPr lang="en-US" sz="1200" b="0" i="0" kern="1200" dirty="0" smtClean="0">
                <a:solidFill>
                  <a:schemeClr val="tx1"/>
                </a:solidFill>
                <a:effectLst/>
                <a:latin typeface="+mn-lt"/>
                <a:ea typeface="+mn-ea"/>
                <a:cs typeface="+mn-cs"/>
              </a:rPr>
              <a:t> put transponders on all our balloons, which is not required," says </a:t>
            </a:r>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Cassidy, "so, just like an </a:t>
            </a:r>
            <a:r>
              <a:rPr lang="en-US" sz="1200" b="0" i="0" kern="1200" dirty="0" err="1" smtClean="0">
                <a:solidFill>
                  <a:schemeClr val="tx1"/>
                </a:solidFill>
                <a:effectLst/>
                <a:latin typeface="+mn-lt"/>
                <a:ea typeface="+mn-ea"/>
                <a:cs typeface="+mn-cs"/>
              </a:rPr>
              <a:t>aeroplane</a:t>
            </a:r>
            <a:r>
              <a:rPr lang="en-US" sz="1200" b="0" i="0" kern="1200" dirty="0" smtClean="0">
                <a:solidFill>
                  <a:schemeClr val="tx1"/>
                </a:solidFill>
                <a:effectLst/>
                <a:latin typeface="+mn-lt"/>
                <a:ea typeface="+mn-ea"/>
                <a:cs typeface="+mn-cs"/>
              </a:rPr>
              <a:t>, air traffic control can always see where the balloons are." </a:t>
            </a:r>
            <a:r>
              <a:rPr lang="en-US" sz="1200" b="0" i="0" u="none" strike="noStrike" kern="1200" dirty="0" smtClean="0">
                <a:solidFill>
                  <a:schemeClr val="tx1"/>
                </a:solidFill>
                <a:effectLst/>
                <a:latin typeface="+mn-lt"/>
                <a:ea typeface="+mn-ea"/>
                <a:cs typeface="+mn-cs"/>
                <a:hlinkClick r:id="rId4"/>
              </a:rPr>
              <a:t>http://www.bbc.com/news/technology-34780127</a:t>
            </a:r>
            <a:r>
              <a:rPr lang="en-US" sz="1200" b="0" i="0" kern="1200" dirty="0" smtClean="0">
                <a:solidFill>
                  <a:schemeClr val="tx1"/>
                </a:solidFill>
                <a:effectLst/>
                <a:latin typeface="+mn-lt"/>
                <a:ea typeface="+mn-ea"/>
                <a:cs typeface="+mn-cs"/>
              </a:rPr>
              <a:t>. "[We need] about 300 balloons or so to make a continuous string around the world." Google believes it is on course to have enough internet-beaming balloons in the stratosphere to form a ring over part of the world next year. The declaration coincides with the announcement that </a:t>
            </a:r>
            <a:r>
              <a:rPr lang="en-US" sz="1200" b="1" i="0" u="none" strike="noStrike" kern="1200" dirty="0" smtClean="0">
                <a:solidFill>
                  <a:schemeClr val="tx1"/>
                </a:solidFill>
                <a:effectLst/>
                <a:latin typeface="+mn-lt"/>
                <a:ea typeface="+mn-ea"/>
                <a:cs typeface="+mn-cs"/>
                <a:hlinkClick r:id="rId5"/>
              </a:rPr>
              <a:t>three of Indonesia's mobile networks</a:t>
            </a:r>
            <a:r>
              <a:rPr lang="en-US" sz="1200" b="0" i="0" kern="1200" dirty="0" smtClean="0">
                <a:solidFill>
                  <a:schemeClr val="tx1"/>
                </a:solidFill>
                <a:effectLst/>
                <a:latin typeface="+mn-lt"/>
                <a:ea typeface="+mn-ea"/>
                <a:cs typeface="+mn-cs"/>
              </a:rPr>
              <a:t> intend to start testing Project Loon's transmissions next year. Sri Lanka previously signed a separate agreement signaling its wish to be another participant in the giant helium balloon-based scheme. See</a:t>
            </a:r>
            <a:r>
              <a:rPr lang="en-US" sz="1200" b="0" i="0" u="none" strike="noStrike" kern="1200" dirty="0" smtClean="0">
                <a:solidFill>
                  <a:schemeClr val="tx1"/>
                </a:solidFill>
                <a:effectLst/>
                <a:latin typeface="+mn-lt"/>
                <a:ea typeface="+mn-ea"/>
                <a:cs typeface="+mn-cs"/>
                <a:hlinkClick r:id="rId6"/>
              </a:rPr>
              <a:t>http://www.bbc.com/news/technology-34660205</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extLst>
      <p:ext uri="{BB962C8B-B14F-4D97-AF65-F5344CB8AC3E}">
        <p14:creationId xmlns:p14="http://schemas.microsoft.com/office/powerpoint/2010/main" val="168907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bwMode="auto">
          <a:xfrm>
            <a:off x="985838" y="693738"/>
            <a:ext cx="5038725" cy="3487737"/>
          </a:xfrm>
          <a:noFill/>
          <a:ln>
            <a:solidFill>
              <a:srgbClr val="000000"/>
            </a:solidFill>
            <a:miter lim="800000"/>
            <a:headEnd/>
            <a:tailEnd/>
          </a:ln>
        </p:spPr>
      </p:sp>
      <p:sp>
        <p:nvSpPr>
          <p:cNvPr id="277507" name="Rectangle 3"/>
          <p:cNvSpPr>
            <a:spLocks noGrp="1" noChangeArrowheads="1"/>
          </p:cNvSpPr>
          <p:nvPr>
            <p:ph type="body" idx="1"/>
          </p:nvPr>
        </p:nvSpPr>
        <p:spPr bwMode="auto">
          <a:xfrm>
            <a:off x="933098" y="4415790"/>
            <a:ext cx="5144206" cy="4186608"/>
          </a:xfrm>
          <a:prstGeom prst="rect">
            <a:avLst/>
          </a:prstGeom>
          <a:solidFill>
            <a:srgbClr val="FFFFFF"/>
          </a:solidFill>
          <a:ln>
            <a:solidFill>
              <a:srgbClr val="000000"/>
            </a:solidFill>
            <a:miter lim="800000"/>
            <a:headEnd/>
            <a:tailEnd/>
          </a:ln>
        </p:spPr>
        <p:txBody>
          <a:bodyPr wrap="square" lIns="92348" tIns="46173" rIns="92348" bIns="46173" numCol="1" anchor="t" anchorCtr="0" compatLnSpc="1">
            <a:prstTxWarp prst="textNoShape">
              <a:avLst/>
            </a:prstTxWarp>
            <a:normAutofit/>
          </a:bodyPr>
          <a:lstStyle/>
          <a:p>
            <a:pPr>
              <a:spcBef>
                <a:spcPct val="0"/>
              </a:spcBef>
            </a:pPr>
            <a:r>
              <a:rPr lang="en-US" sz="1200" b="0" i="0" kern="1200" dirty="0" err="1" smtClean="0">
                <a:solidFill>
                  <a:schemeClr val="tx1"/>
                </a:solidFill>
                <a:effectLst/>
                <a:latin typeface="+mn-lt"/>
                <a:ea typeface="+mn-ea"/>
                <a:cs typeface="+mn-cs"/>
              </a:rPr>
              <a:t>PingER</a:t>
            </a:r>
            <a:r>
              <a:rPr lang="en-US" sz="1200" b="0" i="0" kern="1200" dirty="0" smtClean="0">
                <a:solidFill>
                  <a:schemeClr val="tx1"/>
                </a:solidFill>
                <a:effectLst/>
                <a:latin typeface="+mn-lt"/>
                <a:ea typeface="+mn-ea"/>
                <a:cs typeface="+mn-cs"/>
              </a:rPr>
              <a:t> does not currently monitor 57 countries of the world. Of these 4 have &gt; 1 million population. These include: Central African Republic(4845K), Chad(10543K), Guinea-Bissau(1565K), North Korea(24326K),</a:t>
            </a:r>
            <a:endParaRPr lang="en-US" dirty="0" smtClean="0">
              <a:latin typeface="Times New Roman" pitchFamily="18" charset="0"/>
            </a:endParaRPr>
          </a:p>
          <a:p>
            <a:pPr>
              <a:spcBef>
                <a:spcPct val="0"/>
              </a:spcBef>
            </a:pPr>
            <a:r>
              <a:rPr lang="en-US" dirty="0" smtClean="0">
                <a:latin typeface="Times New Roman" pitchFamily="18" charset="0"/>
              </a:rPr>
              <a:t>Uses:</a:t>
            </a:r>
          </a:p>
          <a:p>
            <a:pPr>
              <a:spcBef>
                <a:spcPct val="0"/>
              </a:spcBef>
            </a:pPr>
            <a:r>
              <a:rPr lang="en-US" dirty="0" smtClean="0">
                <a:latin typeface="Times New Roman" pitchFamily="18" charset="0"/>
              </a:rPr>
              <a:t>Identifying</a:t>
            </a:r>
            <a:r>
              <a:rPr lang="en-US" baseline="0" dirty="0" smtClean="0">
                <a:latin typeface="Times New Roman" pitchFamily="18" charset="0"/>
              </a:rPr>
              <a:t> sites that need upgrading (early </a:t>
            </a:r>
            <a:r>
              <a:rPr lang="en-US" baseline="0" dirty="0" err="1" smtClean="0">
                <a:latin typeface="Times New Roman" pitchFamily="18" charset="0"/>
              </a:rPr>
              <a:t>Esnet</a:t>
            </a:r>
            <a:r>
              <a:rPr lang="en-US" baseline="0" dirty="0" smtClean="0">
                <a:latin typeface="Times New Roman" pitchFamily="18" charset="0"/>
              </a:rPr>
              <a:t>)</a:t>
            </a:r>
          </a:p>
          <a:p>
            <a:pPr>
              <a:spcBef>
                <a:spcPct val="0"/>
              </a:spcBef>
            </a:pPr>
            <a:r>
              <a:rPr lang="en-US" baseline="0" dirty="0" smtClean="0">
                <a:latin typeface="Times New Roman" pitchFamily="18" charset="0"/>
              </a:rPr>
              <a:t>Identifying last mile problems(Pakistan, Malaysia)</a:t>
            </a:r>
          </a:p>
          <a:p>
            <a:pPr>
              <a:spcBef>
                <a:spcPct val="0"/>
              </a:spcBef>
            </a:pPr>
            <a:r>
              <a:rPr lang="en-US" baseline="0" dirty="0" smtClean="0">
                <a:latin typeface="Times New Roman" pitchFamily="18" charset="0"/>
              </a:rPr>
              <a:t>Choosing an ISP (for home connectivity)</a:t>
            </a:r>
          </a:p>
          <a:p>
            <a:pPr>
              <a:spcBef>
                <a:spcPct val="0"/>
              </a:spcBef>
            </a:pPr>
            <a:r>
              <a:rPr lang="en-US" baseline="0" dirty="0" smtClean="0">
                <a:latin typeface="Times New Roman" pitchFamily="18" charset="0"/>
              </a:rPr>
              <a:t>Setting a collaborations expectations</a:t>
            </a:r>
          </a:p>
          <a:p>
            <a:pPr>
              <a:spcBef>
                <a:spcPct val="0"/>
              </a:spcBef>
            </a:pPr>
            <a:r>
              <a:rPr lang="en-US" baseline="0" dirty="0" smtClean="0">
                <a:latin typeface="Times New Roman" pitchFamily="18" charset="0"/>
              </a:rPr>
              <a:t>Deciding where to site a software library effort</a:t>
            </a:r>
          </a:p>
          <a:p>
            <a:pPr>
              <a:spcBef>
                <a:spcPct val="0"/>
              </a:spcBef>
            </a:pPr>
            <a:r>
              <a:rPr lang="en-US" baseline="0" dirty="0" smtClean="0">
                <a:latin typeface="Times New Roman" pitchFamily="18" charset="0"/>
              </a:rPr>
              <a:t>Choosing routes</a:t>
            </a:r>
          </a:p>
          <a:p>
            <a:pPr>
              <a:spcBef>
                <a:spcPct val="0"/>
              </a:spcBef>
            </a:pPr>
            <a:r>
              <a:rPr lang="en-US" baseline="0" dirty="0" smtClean="0">
                <a:latin typeface="Times New Roman" pitchFamily="18" charset="0"/>
              </a:rPr>
              <a:t>Setting expectations for VoIP</a:t>
            </a:r>
          </a:p>
          <a:p>
            <a:pPr>
              <a:spcBef>
                <a:spcPct val="0"/>
              </a:spcBef>
            </a:pPr>
            <a:r>
              <a:rPr lang="en-US" baseline="0" dirty="0" smtClean="0">
                <a:latin typeface="Times New Roman" pitchFamily="18" charset="0"/>
              </a:rPr>
              <a:t>Evaluating the impact of upgrades</a:t>
            </a:r>
          </a:p>
          <a:p>
            <a:pPr>
              <a:spcBef>
                <a:spcPct val="0"/>
              </a:spcBef>
            </a:pPr>
            <a:r>
              <a:rPr lang="en-US" baseline="0" dirty="0" smtClean="0">
                <a:latin typeface="Times New Roman" pitchFamily="18" charset="0"/>
              </a:rPr>
              <a:t>Quantifying the Digital Divide</a:t>
            </a:r>
          </a:p>
          <a:p>
            <a:pPr>
              <a:spcBef>
                <a:spcPct val="0"/>
              </a:spcBef>
            </a:pPr>
            <a:r>
              <a:rPr lang="en-US" baseline="0" dirty="0" smtClean="0">
                <a:latin typeface="Times New Roman" pitchFamily="18" charset="0"/>
              </a:rPr>
              <a:t>Comprehensive Nuclear-Test-Ban Treaty Organization</a:t>
            </a:r>
          </a:p>
          <a:p>
            <a:pPr>
              <a:spcBef>
                <a:spcPct val="0"/>
              </a:spcBef>
            </a:pPr>
            <a:r>
              <a:rPr lang="en-US" baseline="0" dirty="0" smtClean="0">
                <a:latin typeface="Times New Roman" pitchFamily="18" charset="0"/>
              </a:rPr>
              <a:t>Hotmail</a:t>
            </a:r>
          </a:p>
          <a:p>
            <a:pPr>
              <a:spcBef>
                <a:spcPct val="0"/>
              </a:spcBef>
            </a:pPr>
            <a:r>
              <a:rPr lang="en-US" baseline="0" dirty="0" smtClean="0">
                <a:latin typeface="Times New Roman" pitchFamily="18" charset="0"/>
              </a:rPr>
              <a:t>Internet History</a:t>
            </a:r>
          </a:p>
          <a:p>
            <a:pPr>
              <a:spcBef>
                <a:spcPct val="0"/>
              </a:spcBef>
            </a:pPr>
            <a:r>
              <a:rPr lang="en-US" baseline="0" dirty="0" smtClean="0">
                <a:latin typeface="Times New Roman" pitchFamily="18" charset="0"/>
              </a:rPr>
              <a:t>Used in multiple reports and books</a:t>
            </a:r>
            <a:endParaRPr lang="en-US" dirty="0" smtClean="0">
              <a:latin typeface="Times New Roman" pitchFamily="18" charset="0"/>
            </a:endParaRPr>
          </a:p>
          <a:p>
            <a:pPr>
              <a:spcBef>
                <a:spcPct val="0"/>
              </a:spcBef>
            </a:pPr>
            <a:endParaRPr lang="en-US" dirty="0" smtClean="0">
              <a:latin typeface="Times New Roman" pitchFamily="18" charset="0"/>
            </a:endParaRPr>
          </a:p>
          <a:p>
            <a:pPr>
              <a:spcBef>
                <a:spcPct val="0"/>
              </a:spcBef>
            </a:pPr>
            <a:endParaRPr lang="en-US" dirty="0" smtClean="0">
              <a:latin typeface="Courier New" pitchFamily="49" charset="0"/>
            </a:endParaRPr>
          </a:p>
          <a:p>
            <a:pPr>
              <a:spcBef>
                <a:spcPct val="0"/>
              </a:spcBef>
            </a:pPr>
            <a:r>
              <a:rPr lang="en-US" dirty="0" smtClean="0">
                <a:latin typeface="Times New Roman" pitchFamily="18" charset="0"/>
              </a:rPr>
              <a:t> </a:t>
            </a:r>
          </a:p>
        </p:txBody>
      </p:sp>
    </p:spTree>
    <p:extLst>
      <p:ext uri="{BB962C8B-B14F-4D97-AF65-F5344CB8AC3E}">
        <p14:creationId xmlns:p14="http://schemas.microsoft.com/office/powerpoint/2010/main" val="57649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Facebook aims to build a network of laser-beaming drones that will tightly circle known black-spots. Facebook drones (Aquila) fly for 3 months, operate 60Kft – 90Kft (above planes), launched by helium balloons (drone weighs 880lbs), circle a 2 mile radius. "The whole structure is 142ft (43m) wide but weighs less than a Toyota Prius," </a:t>
            </a:r>
            <a:r>
              <a:rPr lang="en-US" sz="1200" b="0" i="0" kern="1200" dirty="0" err="1" smtClean="0">
                <a:solidFill>
                  <a:schemeClr val="tx1"/>
                </a:solidFill>
                <a:effectLst/>
                <a:latin typeface="+mn-lt"/>
                <a:ea typeface="+mn-ea"/>
                <a:cs typeface="+mn-cs"/>
              </a:rPr>
              <a:t>Mr</a:t>
            </a:r>
            <a:r>
              <a:rPr lang="en-US" sz="1200" b="0" i="0" kern="1200" dirty="0" smtClean="0">
                <a:solidFill>
                  <a:schemeClr val="tx1"/>
                </a:solidFill>
                <a:effectLst/>
                <a:latin typeface="+mn-lt"/>
                <a:ea typeface="+mn-ea"/>
                <a:cs typeface="+mn-cs"/>
              </a:rPr>
              <a:t> Parikh explains. The aim is to build a fleet of the drones with radio transmitters fitted underneath to beam data across a 100 mile (160km) diameter zone below. (see</a:t>
            </a:r>
            <a:r>
              <a:rPr lang="en-US" sz="1200" b="0" i="0" u="sng" kern="1200" dirty="0" smtClean="0">
                <a:solidFill>
                  <a:schemeClr val="tx1"/>
                </a:solidFill>
                <a:effectLst/>
                <a:latin typeface="+mn-lt"/>
                <a:ea typeface="+mn-ea"/>
                <a:cs typeface="+mn-cs"/>
                <a:hlinkClick r:id="rId3"/>
              </a:rPr>
              <a:t>http://www.bbc.com/news/technology-34780127</a:t>
            </a:r>
            <a:r>
              <a:rPr lang="en-US" sz="1200" b="0" i="0" kern="1200" dirty="0" smtClean="0">
                <a:solidFill>
                  <a:schemeClr val="tx1"/>
                </a:solidFill>
                <a:effectLst/>
                <a:latin typeface="+mn-lt"/>
                <a:ea typeface="+mn-ea"/>
                <a:cs typeface="+mn-cs"/>
              </a:rPr>
              <a:t>). Drones communicate with ground and one another via lasers that use little power and are high speed. The drones can be up to 11km apart so the accuracy requires hitting a dime (18mm diameter) at 11 miles with both source and destination moving and temperature changes of nearly 200 degrees at 27km above the earth.</a:t>
            </a:r>
          </a:p>
          <a:p>
            <a:r>
              <a:rPr lang="en-US" sz="1200" b="0" i="0" kern="1200" dirty="0" smtClean="0">
                <a:solidFill>
                  <a:schemeClr val="tx1"/>
                </a:solidFill>
                <a:effectLst/>
                <a:latin typeface="+mn-lt"/>
                <a:ea typeface="+mn-ea"/>
                <a:cs typeface="+mn-cs"/>
              </a:rPr>
              <a:t>Once these atmospheric satellites are up there, there’s a wide range of possible applications. Facebook is obviously interested in internet connectivity, but mapping, meteorology, global positioning, rapid response to disasters and wildfires, and a whole slew of other scientific and military applications are also possible.  (Read: </a:t>
            </a:r>
            <a:r>
              <a:rPr lang="en-US" sz="1200" b="0" i="0" u="none" strike="noStrike" kern="1200" dirty="0" smtClean="0">
                <a:solidFill>
                  <a:schemeClr val="tx1"/>
                </a:solidFill>
                <a:effectLst/>
                <a:latin typeface="+mn-lt"/>
                <a:ea typeface="+mn-ea"/>
                <a:cs typeface="+mn-cs"/>
                <a:hlinkClick r:id="rId4"/>
              </a:rPr>
              <a:t>Facebook creates Internet.org alliance to reduce price of mobile data plans to 1% of current price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22</a:t>
            </a:fld>
            <a:endParaRPr lang="en-US" dirty="0"/>
          </a:p>
        </p:txBody>
      </p:sp>
    </p:spTree>
    <p:extLst>
      <p:ext uri="{BB962C8B-B14F-4D97-AF65-F5344CB8AC3E}">
        <p14:creationId xmlns:p14="http://schemas.microsoft.com/office/powerpoint/2010/main" val="1689074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23</a:t>
            </a:fld>
            <a:endParaRPr lang="en-US" dirty="0"/>
          </a:p>
        </p:txBody>
      </p:sp>
    </p:spTree>
    <p:extLst>
      <p:ext uri="{BB962C8B-B14F-4D97-AF65-F5344CB8AC3E}">
        <p14:creationId xmlns:p14="http://schemas.microsoft.com/office/powerpoint/2010/main" val="168907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24</a:t>
            </a:fld>
            <a:endParaRPr lang="en-US"/>
          </a:p>
        </p:txBody>
      </p:sp>
    </p:spTree>
    <p:extLst>
      <p:ext uri="{BB962C8B-B14F-4D97-AF65-F5344CB8AC3E}">
        <p14:creationId xmlns:p14="http://schemas.microsoft.com/office/powerpoint/2010/main" val="246091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xfrm>
            <a:off x="987425" y="696913"/>
            <a:ext cx="5035550" cy="3486150"/>
          </a:xfrm>
        </p:spPr>
      </p:sp>
      <p:sp>
        <p:nvSpPr>
          <p:cNvPr id="575491" name="Rectangle 3"/>
          <p:cNvSpPr>
            <a:spLocks noGrp="1" noChangeArrowheads="1"/>
          </p:cNvSpPr>
          <p:nvPr>
            <p:ph type="body" idx="1"/>
          </p:nvPr>
        </p:nvSpPr>
        <p:spPr bwMode="auto">
          <a:xfrm>
            <a:off x="701680" y="4415197"/>
            <a:ext cx="5607047" cy="4184573"/>
          </a:xfrm>
          <a:prstGeom prst="rect">
            <a:avLst/>
          </a:prstGeom>
          <a:solidFill>
            <a:srgbClr val="FFFFFF"/>
          </a:solidFill>
          <a:ln>
            <a:solidFill>
              <a:srgbClr val="000000"/>
            </a:solidFill>
            <a:miter lim="800000"/>
            <a:headEnd/>
            <a:tailEnd/>
          </a:ln>
        </p:spPr>
        <p:txBody>
          <a:bodyPr lIns="93148" tIns="46575" rIns="93148" bIns="46575"/>
          <a:lstStyle/>
          <a:p>
            <a:endParaRPr lang="en-US" dirty="0" smtClean="0">
              <a:latin typeface="Times New Roman" pitchFamily="16" charset="0"/>
            </a:endParaRPr>
          </a:p>
        </p:txBody>
      </p:sp>
    </p:spTree>
    <p:extLst>
      <p:ext uri="{BB962C8B-B14F-4D97-AF65-F5344CB8AC3E}">
        <p14:creationId xmlns:p14="http://schemas.microsoft.com/office/powerpoint/2010/main" val="69560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987425" y="696913"/>
            <a:ext cx="5035550" cy="3486150"/>
          </a:xfrm>
        </p:spPr>
      </p:sp>
      <p:sp>
        <p:nvSpPr>
          <p:cNvPr id="576515" name="Rectangle 3"/>
          <p:cNvSpPr>
            <a:spLocks noGrp="1" noChangeArrowheads="1"/>
          </p:cNvSpPr>
          <p:nvPr>
            <p:ph type="body" idx="1"/>
          </p:nvPr>
        </p:nvSpPr>
        <p:spPr bwMode="auto">
          <a:xfrm>
            <a:off x="701680" y="4415197"/>
            <a:ext cx="5607047" cy="4184573"/>
          </a:xfrm>
          <a:prstGeom prst="rect">
            <a:avLst/>
          </a:prstGeom>
          <a:solidFill>
            <a:srgbClr val="FFFFFF"/>
          </a:solidFill>
          <a:ln>
            <a:solidFill>
              <a:srgbClr val="000000"/>
            </a:solidFill>
            <a:miter lim="800000"/>
            <a:headEnd/>
            <a:tailEnd/>
          </a:ln>
        </p:spPr>
        <p:txBody>
          <a:bodyPr lIns="93148" tIns="46575" rIns="93148" bIns="46575"/>
          <a:lstStyle/>
          <a:p>
            <a:endParaRPr lang="en-US" dirty="0" smtClean="0">
              <a:latin typeface="Times New Roman" pitchFamily="16" charset="0"/>
            </a:endParaRPr>
          </a:p>
        </p:txBody>
      </p:sp>
    </p:spTree>
    <p:extLst>
      <p:ext uri="{BB962C8B-B14F-4D97-AF65-F5344CB8AC3E}">
        <p14:creationId xmlns:p14="http://schemas.microsoft.com/office/powerpoint/2010/main" val="348668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987425" y="696913"/>
            <a:ext cx="5035550" cy="3486150"/>
          </a:xfrm>
        </p:spPr>
      </p:sp>
      <p:sp>
        <p:nvSpPr>
          <p:cNvPr id="576515" name="Rectangle 3"/>
          <p:cNvSpPr>
            <a:spLocks noGrp="1" noChangeArrowheads="1"/>
          </p:cNvSpPr>
          <p:nvPr>
            <p:ph type="body" idx="1"/>
          </p:nvPr>
        </p:nvSpPr>
        <p:spPr bwMode="auto">
          <a:xfrm>
            <a:off x="701680" y="4415197"/>
            <a:ext cx="5607047" cy="4184573"/>
          </a:xfrm>
          <a:prstGeom prst="rect">
            <a:avLst/>
          </a:prstGeom>
          <a:solidFill>
            <a:srgbClr val="FFFFFF"/>
          </a:solidFill>
          <a:ln>
            <a:solidFill>
              <a:srgbClr val="000000"/>
            </a:solidFill>
            <a:miter lim="800000"/>
            <a:headEnd/>
            <a:tailEnd/>
          </a:ln>
        </p:spPr>
        <p:txBody>
          <a:bodyPr lIns="93148" tIns="46575" rIns="93148" bIns="46575"/>
          <a:lstStyle/>
          <a:p>
            <a:endParaRPr lang="en-US" dirty="0" smtClean="0">
              <a:latin typeface="Times New Roman" pitchFamily="16" charset="0"/>
            </a:endParaRPr>
          </a:p>
        </p:txBody>
      </p:sp>
    </p:spTree>
    <p:extLst>
      <p:ext uri="{BB962C8B-B14F-4D97-AF65-F5344CB8AC3E}">
        <p14:creationId xmlns:p14="http://schemas.microsoft.com/office/powerpoint/2010/main" val="3486689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28</a:t>
            </a:fld>
            <a:endParaRPr lang="en-US"/>
          </a:p>
        </p:txBody>
      </p:sp>
    </p:spTree>
    <p:extLst>
      <p:ext uri="{BB962C8B-B14F-4D97-AF65-F5344CB8AC3E}">
        <p14:creationId xmlns:p14="http://schemas.microsoft.com/office/powerpoint/2010/main" val="322718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a:t>
            </a:r>
            <a:r>
              <a:rPr lang="en-US" baseline="0" dirty="0" smtClean="0"/>
              <a:t> catch up may be slowing down. End 2013year looked like 2030 to catch up to Europe now 10 years later</a:t>
            </a:r>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4</a:t>
            </a:fld>
            <a:endParaRPr lang="en-US"/>
          </a:p>
        </p:txBody>
      </p:sp>
    </p:spTree>
    <p:extLst>
      <p:ext uri="{BB962C8B-B14F-4D97-AF65-F5344CB8AC3E}">
        <p14:creationId xmlns:p14="http://schemas.microsoft.com/office/powerpoint/2010/main" val="352245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5</a:t>
            </a:fld>
            <a:endParaRPr lang="en-US"/>
          </a:p>
        </p:txBody>
      </p:sp>
    </p:spTree>
    <p:extLst>
      <p:ext uri="{BB962C8B-B14F-4D97-AF65-F5344CB8AC3E}">
        <p14:creationId xmlns:p14="http://schemas.microsoft.com/office/powerpoint/2010/main" val="35224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6</a:t>
            </a:fld>
            <a:endParaRPr lang="en-US"/>
          </a:p>
        </p:txBody>
      </p:sp>
    </p:spTree>
    <p:extLst>
      <p:ext uri="{BB962C8B-B14F-4D97-AF65-F5344CB8AC3E}">
        <p14:creationId xmlns:p14="http://schemas.microsoft.com/office/powerpoint/2010/main" val="352245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a:t>
            </a:r>
            <a:r>
              <a:rPr lang="en-US" baseline="0" dirty="0" smtClean="0"/>
              <a:t> catch up may be slowing down. End 2013year looked like 2030 to catch up to Europe now 10 years later</a:t>
            </a:r>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7</a:t>
            </a:fld>
            <a:endParaRPr lang="en-US"/>
          </a:p>
        </p:txBody>
      </p:sp>
    </p:spTree>
    <p:extLst>
      <p:ext uri="{BB962C8B-B14F-4D97-AF65-F5344CB8AC3E}">
        <p14:creationId xmlns:p14="http://schemas.microsoft.com/office/powerpoint/2010/main" val="352245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8</a:t>
            </a:fld>
            <a:endParaRPr lang="en-US"/>
          </a:p>
        </p:txBody>
      </p:sp>
    </p:spTree>
    <p:extLst>
      <p:ext uri="{BB962C8B-B14F-4D97-AF65-F5344CB8AC3E}">
        <p14:creationId xmlns:p14="http://schemas.microsoft.com/office/powerpoint/2010/main" val="57593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9</a:t>
            </a:fld>
            <a:endParaRPr lang="en-US"/>
          </a:p>
        </p:txBody>
      </p:sp>
    </p:spTree>
    <p:extLst>
      <p:ext uri="{BB962C8B-B14F-4D97-AF65-F5344CB8AC3E}">
        <p14:creationId xmlns:p14="http://schemas.microsoft.com/office/powerpoint/2010/main" val="356383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FA7B8-A836-4321-B6FA-06E4CB4C84E6}" type="slidenum">
              <a:rPr lang="en-US" smtClean="0"/>
              <a:t>10</a:t>
            </a:fld>
            <a:endParaRPr lang="en-US"/>
          </a:p>
        </p:txBody>
      </p:sp>
    </p:spTree>
    <p:extLst>
      <p:ext uri="{BB962C8B-B14F-4D97-AF65-F5344CB8AC3E}">
        <p14:creationId xmlns:p14="http://schemas.microsoft.com/office/powerpoint/2010/main" val="294812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6052" name="Rectangle 4"/>
          <p:cNvSpPr>
            <a:spLocks noGrp="1" noChangeArrowheads="1"/>
          </p:cNvSpPr>
          <p:nvPr>
            <p:ph type="ctrTitle"/>
          </p:nvPr>
        </p:nvSpPr>
        <p:spPr>
          <a:xfrm>
            <a:off x="1238250" y="1600200"/>
            <a:ext cx="7759700" cy="1143000"/>
          </a:xfrm>
        </p:spPr>
        <p:txBody>
          <a:bodyPr/>
          <a:lstStyle>
            <a:lvl1pPr>
              <a:defRPr/>
            </a:lvl1pPr>
          </a:lstStyle>
          <a:p>
            <a:r>
              <a:rPr lang="en-US"/>
              <a:t>Click to edit Master title style</a:t>
            </a:r>
          </a:p>
        </p:txBody>
      </p:sp>
      <p:sp>
        <p:nvSpPr>
          <p:cNvPr id="4226053" name="Rectangle 5"/>
          <p:cNvSpPr>
            <a:spLocks noGrp="1" noChangeArrowheads="1"/>
          </p:cNvSpPr>
          <p:nvPr>
            <p:ph type="subTitle" idx="1"/>
          </p:nvPr>
        </p:nvSpPr>
        <p:spPr>
          <a:xfrm>
            <a:off x="1651000" y="3276600"/>
            <a:ext cx="6934200" cy="1752600"/>
          </a:xfrm>
          <a:noFill/>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latin typeface="Times New Roman" pitchFamily="18" charset="0"/>
              </a:defRPr>
            </a:lvl1pPr>
          </a:lstStyle>
          <a:p>
            <a:pPr eaLnBrk="0" fontAlgn="base" hangingPunct="0">
              <a:spcAft>
                <a:spcPct val="0"/>
              </a:spcAft>
              <a:defRPr/>
            </a:pPr>
            <a:endParaRPr lang="en-US">
              <a:solidFill>
                <a:srgbClr val="FFFFFF"/>
              </a:solidFill>
            </a:endParaRPr>
          </a:p>
        </p:txBody>
      </p:sp>
      <p:sp>
        <p:nvSpPr>
          <p:cNvPr id="5" name="Rectangle 3"/>
          <p:cNvSpPr>
            <a:spLocks noGrp="1" noChangeArrowheads="1"/>
          </p:cNvSpPr>
          <p:nvPr>
            <p:ph type="ftr" sz="quarter" idx="11"/>
          </p:nvPr>
        </p:nvSpPr>
        <p:spPr bwMode="auto">
          <a:xfrm>
            <a:off x="3384550" y="62484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latin typeface="Times New Roman" pitchFamily="18" charset="0"/>
              </a:defRPr>
            </a:lvl1pPr>
          </a:lstStyle>
          <a:p>
            <a:pPr algn="ctr" eaLnBrk="0" fontAlgn="base" hangingPunct="0">
              <a:spcAft>
                <a:spcPct val="0"/>
              </a:spcAft>
              <a:defRPr/>
            </a:pPr>
            <a:r>
              <a:rPr lang="en-US">
                <a:solidFill>
                  <a:srgbClr val="FFFFFF"/>
                </a:solidFill>
              </a:rPr>
              <a:t>Computing Model Progress                                                 CMS Internal Review of Software and Computing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02247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80" y="76200"/>
            <a:ext cx="59150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23842" y="3984626"/>
            <a:ext cx="5871094" cy="2499146"/>
          </a:xfrm>
          <a:prstGeom prst="rect">
            <a:avLst/>
          </a:prstGeom>
          <a:noFill/>
          <a:ln w="9525">
            <a:noFill/>
            <a:miter lim="800000"/>
            <a:headEnd/>
            <a:tailEnd/>
          </a:ln>
          <a:effectLst/>
        </p:spPr>
        <p:txBody>
          <a:bodyPr wrap="none">
            <a:spAutoFit/>
          </a:bodyPr>
          <a:lstStyle/>
          <a:p>
            <a:pPr algn="ctr" defTabSz="762000" eaLnBrk="0" fontAlgn="base" hangingPunct="0">
              <a:spcBef>
                <a:spcPct val="10000"/>
              </a:spcBef>
              <a:spcAft>
                <a:spcPct val="5000"/>
              </a:spcAft>
              <a:defRPr/>
            </a:pPr>
            <a:r>
              <a:rPr lang="en-US" sz="3600" b="1">
                <a:solidFill>
                  <a:srgbClr val="B00000"/>
                </a:solidFill>
                <a:cs typeface="Arial" charset="0"/>
              </a:rPr>
              <a:t>CHEP 2001, Beijing</a:t>
            </a:r>
            <a:r>
              <a:rPr lang="en-US" sz="2800" b="1">
                <a:solidFill>
                  <a:srgbClr val="B00000"/>
                </a:solidFill>
                <a:cs typeface="Arial" charset="0"/>
              </a:rPr>
              <a:t/>
            </a:r>
            <a:br>
              <a:rPr lang="en-US" sz="2800" b="1">
                <a:solidFill>
                  <a:srgbClr val="B00000"/>
                </a:solidFill>
                <a:cs typeface="Arial" charset="0"/>
              </a:rPr>
            </a:br>
            <a:endParaRPr lang="en-US" sz="2400" b="1">
              <a:solidFill>
                <a:srgbClr val="B00000"/>
              </a:solidFill>
              <a:cs typeface="Arial" charset="0"/>
            </a:endParaRPr>
          </a:p>
          <a:p>
            <a:pPr algn="ctr" defTabSz="762000" eaLnBrk="0" fontAlgn="base" hangingPunct="0">
              <a:spcBef>
                <a:spcPct val="10000"/>
              </a:spcBef>
              <a:spcAft>
                <a:spcPct val="5000"/>
              </a:spcAft>
              <a:defRPr/>
            </a:pPr>
            <a:r>
              <a:rPr lang="en-US" sz="2800" b="1">
                <a:solidFill>
                  <a:srgbClr val="0E0266"/>
                </a:solidFill>
                <a:cs typeface="Arial" charset="0"/>
              </a:rPr>
              <a:t>Harvey B Newman</a:t>
            </a:r>
          </a:p>
          <a:p>
            <a:pPr algn="ctr" defTabSz="762000" eaLnBrk="0" fontAlgn="base" hangingPunct="0">
              <a:spcBef>
                <a:spcPct val="10000"/>
              </a:spcBef>
              <a:spcAft>
                <a:spcPct val="5000"/>
              </a:spcAft>
              <a:defRPr/>
            </a:pPr>
            <a:r>
              <a:rPr lang="en-US" sz="2800" b="1">
                <a:solidFill>
                  <a:srgbClr val="0E0266"/>
                </a:solidFill>
                <a:cs typeface="Arial" charset="0"/>
              </a:rPr>
              <a:t>California Institute of Technology</a:t>
            </a:r>
          </a:p>
          <a:p>
            <a:pPr algn="ctr" defTabSz="762000" eaLnBrk="0" fontAlgn="base" hangingPunct="0">
              <a:spcBef>
                <a:spcPct val="10000"/>
              </a:spcBef>
              <a:spcAft>
                <a:spcPct val="5000"/>
              </a:spcAft>
              <a:defRPr/>
            </a:pPr>
            <a:r>
              <a:rPr lang="en-US" sz="2800" b="1">
                <a:solidFill>
                  <a:srgbClr val="0E0266"/>
                </a:solidFill>
                <a:cs typeface="Arial" charset="0"/>
              </a:rPr>
              <a:t>September 6, 2001</a:t>
            </a:r>
            <a:endParaRPr lang="en-US" sz="2400" b="1">
              <a:solidFill>
                <a:srgbClr val="070135"/>
              </a:solidFill>
              <a:cs typeface="Arial" charset="0"/>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3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9"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96"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3"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6AEF57F-B5A0-41EE-827B-A3073CC360E7}"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D31CEA0E-468A-4E5C-A9BD-EDDE23C72E39}"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9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CA70359C-51E6-4ED9-AF52-FBF212E25EC3}"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A9764159-A8D3-4904-8F1A-8826D08A282C}"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8"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A6D74C0-5F62-4497-A792-D290BB9FF19B}"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4"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8C2B403-AA3A-4111-AD21-38F5AA4CD16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3"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8C8BFE7-7D78-492E-9EFE-D85D60F98861}"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4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DC89596-29CA-40AE-A595-526B9A069756}"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FEAEE91-5435-44F4-BBF4-20FCE5CB69EE}"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489A7417-6747-4A0C-99FC-9FF85AF7B79B}"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0"/>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90"/>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97ACF023-397D-45AF-9F3D-72980AB0B14C}"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AA7CB84-53C8-44FD-8738-38AFB56EA502}"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CA1ACF4-437A-4130-A0E5-006363D08D9C}"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99515A5-CDA3-4D2C-88D3-443B309BACC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0940909-7CC4-4BBC-B44D-B6527485487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8"/>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BEAE4A0-A99D-410A-A5F9-C90230A9367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3"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8D473E21-9352-459D-B571-0FB1F426A93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4FF0771D-8345-47DC-91B9-E9A76CC15C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2DBE9EF5-E765-4954-83FC-7A7A7E01CB3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2EDB5EB0-7691-4541-8678-70EA61F586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40E0D530-68FC-4FDA-8AF2-1E1ECDD236A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DDA5C304-BCAB-443E-BE85-01E231957B2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F415F1B7-408A-40EB-AC68-60336EAE57A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58"/>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58"/>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F9C7CB9-F2E8-4D44-98AD-544A495423E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DBEB2DA-999E-4B69-951C-FBA9A9638BF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323842" y="3984626"/>
            <a:ext cx="5871094" cy="2499146"/>
          </a:xfrm>
          <a:prstGeom prst="rect">
            <a:avLst/>
          </a:prstGeom>
          <a:noFill/>
          <a:ln w="9525">
            <a:noFill/>
            <a:miter lim="800000"/>
            <a:headEnd/>
            <a:tailEnd/>
          </a:ln>
          <a:effectLst/>
        </p:spPr>
        <p:txBody>
          <a:bodyPr wrap="none">
            <a:spAutoFit/>
          </a:bodyPr>
          <a:lstStyle/>
          <a:p>
            <a:pPr algn="ctr" defTabSz="762000" eaLnBrk="0" fontAlgn="base" hangingPunct="0">
              <a:spcBef>
                <a:spcPct val="10000"/>
              </a:spcBef>
              <a:spcAft>
                <a:spcPct val="5000"/>
              </a:spcAft>
              <a:defRPr/>
            </a:pPr>
            <a:r>
              <a:rPr lang="en-US" sz="3600" b="1">
                <a:solidFill>
                  <a:srgbClr val="B00000"/>
                </a:solidFill>
              </a:rPr>
              <a:t>CHEP 2001, Beijing</a:t>
            </a:r>
            <a:r>
              <a:rPr lang="en-US" sz="2800" b="1">
                <a:solidFill>
                  <a:srgbClr val="B00000"/>
                </a:solidFill>
              </a:rPr>
              <a:t/>
            </a:r>
            <a:br>
              <a:rPr lang="en-US" sz="2800" b="1">
                <a:solidFill>
                  <a:srgbClr val="B00000"/>
                </a:solidFill>
              </a:rPr>
            </a:br>
            <a:endParaRPr lang="en-US" sz="2400" b="1">
              <a:solidFill>
                <a:srgbClr val="B00000"/>
              </a:solidFill>
            </a:endParaRPr>
          </a:p>
          <a:p>
            <a:pPr algn="ctr" defTabSz="762000" eaLnBrk="0" fontAlgn="base" hangingPunct="0">
              <a:spcBef>
                <a:spcPct val="10000"/>
              </a:spcBef>
              <a:spcAft>
                <a:spcPct val="5000"/>
              </a:spcAft>
              <a:defRPr/>
            </a:pPr>
            <a:r>
              <a:rPr lang="en-US" sz="2800" b="1">
                <a:solidFill>
                  <a:srgbClr val="0E0266"/>
                </a:solidFill>
              </a:rPr>
              <a:t>Harvey B Newman</a:t>
            </a:r>
          </a:p>
          <a:p>
            <a:pPr algn="ctr" defTabSz="762000" eaLnBrk="0" fontAlgn="base" hangingPunct="0">
              <a:spcBef>
                <a:spcPct val="10000"/>
              </a:spcBef>
              <a:spcAft>
                <a:spcPct val="5000"/>
              </a:spcAft>
              <a:defRPr/>
            </a:pPr>
            <a:r>
              <a:rPr lang="en-US" sz="2800" b="1">
                <a:solidFill>
                  <a:srgbClr val="0E0266"/>
                </a:solidFill>
              </a:rPr>
              <a:t>California Institute of Technology</a:t>
            </a:r>
          </a:p>
          <a:p>
            <a:pPr algn="ctr" defTabSz="762000" eaLnBrk="0" fontAlgn="base" hangingPunct="0">
              <a:spcBef>
                <a:spcPct val="10000"/>
              </a:spcBef>
              <a:spcAft>
                <a:spcPct val="5000"/>
              </a:spcAft>
              <a:defRPr/>
            </a:pPr>
            <a:r>
              <a:rPr lang="en-US" sz="2800" b="1">
                <a:solidFill>
                  <a:srgbClr val="0E0266"/>
                </a:solidFill>
              </a:rPr>
              <a:t>September 6, 2001</a:t>
            </a:r>
            <a:endParaRPr lang="en-US" sz="2400" b="1">
              <a:solidFill>
                <a:srgbClr val="070135"/>
              </a:solidFill>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pic>
        <p:nvPicPr>
          <p:cNvPr id="5" name="Picture 5" descr="uscms_logo"/>
          <p:cNvPicPr preferRelativeResize="0">
            <a:picLocks noChangeAspect="1" noChangeArrowheads="1"/>
          </p:cNvPicPr>
          <p:nvPr/>
        </p:nvPicPr>
        <p:blipFill>
          <a:blip r:embed="rId3" cstate="print">
            <a:lum bright="8000" contrast="100000"/>
          </a:blip>
          <a:srcRect l="1984" t="2808" r="1984" b="2808"/>
          <a:stretch>
            <a:fillRect/>
          </a:stretch>
        </p:blipFill>
        <p:spPr bwMode="auto">
          <a:xfrm>
            <a:off x="8534400" y="315913"/>
            <a:ext cx="1066800" cy="1108075"/>
          </a:xfrm>
          <a:prstGeom prst="rect">
            <a:avLst/>
          </a:prstGeom>
          <a:noFill/>
          <a:ln w="25400">
            <a:solidFill>
              <a:srgbClr val="0000CE"/>
            </a:solidFill>
            <a:miter lim="800000"/>
            <a:headEnd/>
            <a:tailEnd/>
          </a:ln>
        </p:spPr>
      </p:pic>
      <p:sp>
        <p:nvSpPr>
          <p:cNvPr id="479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3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8"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95"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95300" y="6356411"/>
            <a:ext cx="23114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noChangeArrowheads="1"/>
          </p:cNvSpPr>
          <p:nvPr>
            <p:ph type="sldNum" sz="quarter" idx="11"/>
          </p:nvPr>
        </p:nvSpPr>
        <p:spPr>
          <a:xfrm>
            <a:off x="7099300" y="6356411"/>
            <a:ext cx="2311400" cy="365125"/>
          </a:xfrm>
          <a:prstGeom prst="rect">
            <a:avLst/>
          </a:prstGeom>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842359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24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98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10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40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60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89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72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1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3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42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37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3"/>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9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88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61350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225029" name="Rectangle 5"/>
          <p:cNvSpPr>
            <a:spLocks noGrp="1" noChangeArrowheads="1"/>
          </p:cNvSpPr>
          <p:nvPr>
            <p:ph type="title"/>
          </p:nvPr>
        </p:nvSpPr>
        <p:spPr bwMode="auto">
          <a:xfrm>
            <a:off x="1403350" y="76200"/>
            <a:ext cx="718185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4225030" name="Rectangle 6"/>
          <p:cNvSpPr>
            <a:spLocks noGrp="1" noChangeArrowheads="1"/>
          </p:cNvSpPr>
          <p:nvPr>
            <p:ph type="body" idx="1"/>
          </p:nvPr>
        </p:nvSpPr>
        <p:spPr bwMode="auto">
          <a:xfrm>
            <a:off x="908050" y="1066800"/>
            <a:ext cx="8089900" cy="4724400"/>
          </a:xfrm>
          <a:prstGeom prst="rect">
            <a:avLst/>
          </a:prstGeom>
          <a:gradFill rotWithShape="1">
            <a:gsLst>
              <a:gs pos="0">
                <a:schemeClr val="bg1"/>
              </a:gs>
              <a:gs pos="50000">
                <a:srgbClr val="000058"/>
              </a:gs>
              <a:gs pos="100000">
                <a:schemeClr val="bg1"/>
              </a:gs>
            </a:gsLst>
            <a:lin ang="0" scaled="1"/>
          </a:grad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accent1"/>
        </a:buClr>
        <a:buChar char="•"/>
        <a:defRPr sz="2000" b="1">
          <a:solidFill>
            <a:srgbClr val="FFCC00"/>
          </a:solidFill>
          <a:effectLst>
            <a:outerShdw blurRad="38100" dist="38100" dir="2700000" algn="tl">
              <a:srgbClr val="000000"/>
            </a:outerShdw>
          </a:effectLst>
          <a:latin typeface="+mn-lt"/>
          <a:ea typeface="+mn-ea"/>
          <a:cs typeface="+mn-cs"/>
        </a:defRPr>
      </a:lvl1pPr>
      <a:lvl2pPr marL="1047750" indent="-285750" algn="l" rtl="0" eaLnBrk="0" fontAlgn="base" hangingPunct="0">
        <a:lnSpc>
          <a:spcPct val="90000"/>
        </a:lnSpc>
        <a:spcBef>
          <a:spcPct val="30000"/>
        </a:spcBef>
        <a:spcAft>
          <a:spcPct val="0"/>
        </a:spcAft>
        <a:buClr>
          <a:schemeClr val="hlink"/>
        </a:buClr>
        <a:buSzPct val="70000"/>
        <a:buFont typeface="Wingdings" pitchFamily="-109" charset="2"/>
        <a:buChar char="n"/>
        <a:defRPr b="1">
          <a:solidFill>
            <a:schemeClr val="tx1"/>
          </a:solidFill>
          <a:latin typeface="+mn-lt"/>
        </a:defRPr>
      </a:lvl2pPr>
      <a:lvl3pPr marL="1562100" indent="-228600" algn="l" rtl="0" eaLnBrk="0" fontAlgn="base" hangingPunct="0">
        <a:lnSpc>
          <a:spcPct val="90000"/>
        </a:lnSpc>
        <a:spcBef>
          <a:spcPct val="30000"/>
        </a:spcBef>
        <a:spcAft>
          <a:spcPct val="0"/>
        </a:spcAft>
        <a:buClr>
          <a:schemeClr val="tx1"/>
        </a:buClr>
        <a:buSzPct val="80000"/>
        <a:buFont typeface="Wingdings" pitchFamily="-109" charset="2"/>
        <a:buChar char="l"/>
        <a:defRPr sz="1600" b="1">
          <a:solidFill>
            <a:schemeClr val="tx1"/>
          </a:solidFill>
          <a:latin typeface="+mn-lt"/>
        </a:defRPr>
      </a:lvl3pPr>
      <a:lvl4pPr marL="1924050" indent="-171450" algn="l" rtl="0" eaLnBrk="0" fontAlgn="base" hangingPunct="0">
        <a:lnSpc>
          <a:spcPct val="90000"/>
        </a:lnSpc>
        <a:spcBef>
          <a:spcPct val="30000"/>
        </a:spcBef>
        <a:spcAft>
          <a:spcPct val="0"/>
        </a:spcAft>
        <a:buClr>
          <a:schemeClr val="hlink"/>
        </a:buClr>
        <a:buSzPct val="100000"/>
        <a:buFont typeface="Wingdings" pitchFamily="-109" charset="2"/>
        <a:buChar char="u"/>
        <a:defRPr sz="1400" b="1">
          <a:solidFill>
            <a:srgbClr val="0000FF"/>
          </a:solidFill>
          <a:latin typeface="+mn-lt"/>
        </a:defRPr>
      </a:lvl4pPr>
      <a:lvl5pPr marL="2286000" indent="-171450" algn="l" rtl="0" eaLnBrk="0" fontAlgn="base" hangingPunct="0">
        <a:lnSpc>
          <a:spcPct val="90000"/>
        </a:lnSpc>
        <a:spcBef>
          <a:spcPct val="30000"/>
        </a:spcBef>
        <a:spcAft>
          <a:spcPct val="0"/>
        </a:spcAft>
        <a:defRPr sz="1400" b="1">
          <a:solidFill>
            <a:srgbClr val="0000FF"/>
          </a:solidFill>
          <a:latin typeface="+mn-lt"/>
        </a:defRPr>
      </a:lvl5pPr>
      <a:lvl6pPr marL="2743200" indent="-171450" algn="l" rtl="0" fontAlgn="base">
        <a:lnSpc>
          <a:spcPct val="90000"/>
        </a:lnSpc>
        <a:spcBef>
          <a:spcPct val="30000"/>
        </a:spcBef>
        <a:spcAft>
          <a:spcPct val="0"/>
        </a:spcAft>
        <a:defRPr sz="1400" b="1">
          <a:solidFill>
            <a:srgbClr val="0000FF"/>
          </a:solidFill>
          <a:latin typeface="+mn-lt"/>
        </a:defRPr>
      </a:lvl6pPr>
      <a:lvl7pPr marL="3200400" indent="-171450" algn="l" rtl="0" fontAlgn="base">
        <a:lnSpc>
          <a:spcPct val="90000"/>
        </a:lnSpc>
        <a:spcBef>
          <a:spcPct val="30000"/>
        </a:spcBef>
        <a:spcAft>
          <a:spcPct val="0"/>
        </a:spcAft>
        <a:defRPr sz="1400" b="1">
          <a:solidFill>
            <a:srgbClr val="0000FF"/>
          </a:solidFill>
          <a:latin typeface="+mn-lt"/>
        </a:defRPr>
      </a:lvl7pPr>
      <a:lvl8pPr marL="3657600" indent="-171450" algn="l" rtl="0" fontAlgn="base">
        <a:lnSpc>
          <a:spcPct val="90000"/>
        </a:lnSpc>
        <a:spcBef>
          <a:spcPct val="30000"/>
        </a:spcBef>
        <a:spcAft>
          <a:spcPct val="0"/>
        </a:spcAft>
        <a:defRPr sz="1400" b="1">
          <a:solidFill>
            <a:srgbClr val="0000FF"/>
          </a:solidFill>
          <a:latin typeface="+mn-lt"/>
        </a:defRPr>
      </a:lvl8pPr>
      <a:lvl9pPr marL="4114800" indent="-171450" algn="l" rtl="0" fontAlgn="base">
        <a:lnSpc>
          <a:spcPct val="90000"/>
        </a:lnSpc>
        <a:spcBef>
          <a:spcPct val="30000"/>
        </a:spcBef>
        <a:spcAft>
          <a:spcPct val="0"/>
        </a:spcAft>
        <a:defRPr sz="1400" b="1">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gn="ctr" eaLnBrk="0" fontAlgn="base" hangingPunct="0">
              <a:spcBef>
                <a:spcPct val="0"/>
              </a:spcBef>
              <a:spcAft>
                <a:spcPct val="0"/>
              </a:spcAft>
              <a:defRPr/>
            </a:pPr>
            <a:endParaRPr lang="en-US" sz="1600">
              <a:solidFill>
                <a:srgbClr val="000000"/>
              </a:solidFill>
              <a:effectLst>
                <a:outerShdw blurRad="38100" dist="38100" dir="2700000" algn="tl">
                  <a:srgbClr val="C0C0C0"/>
                </a:outerShdw>
              </a:effectLst>
              <a:latin typeface="Tahoma" pitchFamily="34" charset="0"/>
              <a:cs typeface="Arial" charset="0"/>
            </a:endParaRPr>
          </a:p>
        </p:txBody>
      </p:sp>
      <p:pic>
        <p:nvPicPr>
          <p:cNvPr id="28677" name="Picture 6"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2"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rgbClr val="000000"/>
                </a:solidFill>
                <a:latin typeface="+mn-lt"/>
                <a:cs typeface="Arial" charset="0"/>
              </a:defRPr>
            </a:lvl1pPr>
          </a:lstStyle>
          <a:p>
            <a:pPr fontAlgn="base">
              <a:spcAft>
                <a:spcPct val="0"/>
              </a:spcAft>
              <a:defRPr/>
            </a:pPr>
            <a:endParaRPr lang="en-US"/>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rgbClr val="000000"/>
                </a:solidFill>
                <a:latin typeface="+mn-lt"/>
                <a:cs typeface="Arial" charset="0"/>
              </a:defRPr>
            </a:lvl1pPr>
          </a:lstStyle>
          <a:p>
            <a:pPr fontAlgn="base">
              <a:spcAft>
                <a:spcPct val="0"/>
              </a:spcAft>
              <a:defRPr/>
            </a:pPr>
            <a:fld id="{361C6BF6-8A28-45D6-883D-14EC1753D60C}" type="slidenum">
              <a:rPr lang="en-US"/>
              <a:pPr fontAlgn="base">
                <a:spcAft>
                  <a:spcPct val="0"/>
                </a:spcAft>
                <a:defRPr/>
              </a:pPr>
              <a:t>‹#›</a:t>
            </a:fld>
            <a:endParaRPr lang="en-US"/>
          </a:p>
        </p:txBody>
      </p:sp>
      <p:pic>
        <p:nvPicPr>
          <p:cNvPr id="29702"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defRPr>
            </a:lvl1pPr>
          </a:lstStyle>
          <a:p>
            <a:pPr fontAlgn="base">
              <a:spcAft>
                <a:spcPct val="0"/>
              </a:spcAft>
              <a:defRPr/>
            </a:pPr>
            <a:endParaRPr lang="en-US">
              <a:solidFill>
                <a:srgbClr val="000000"/>
              </a:solidFill>
            </a:endParaRPr>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chemeClr val="tx1"/>
                </a:solidFill>
                <a:latin typeface="+mn-lt"/>
              </a:defRPr>
            </a:lvl1pPr>
          </a:lstStyle>
          <a:p>
            <a:pPr fontAlgn="base">
              <a:spcAft>
                <a:spcPct val="0"/>
              </a:spcAft>
              <a:defRPr/>
            </a:pPr>
            <a:fld id="{760C9CEA-35DE-4FC6-BE10-54DF38FD722C}" type="slidenum">
              <a:rPr lang="en-US">
                <a:solidFill>
                  <a:srgbClr val="000000"/>
                </a:solidFill>
              </a:rPr>
              <a:pPr fontAlgn="base">
                <a:spcAft>
                  <a:spcPct val="0"/>
                </a:spcAft>
                <a:defRPr/>
              </a:pPr>
              <a:t>‹#›</a:t>
            </a:fld>
            <a:endParaRPr lang="en-US">
              <a:solidFill>
                <a:srgbClr val="000000"/>
              </a:solidFill>
            </a:endParaRPr>
          </a:p>
        </p:txBody>
      </p:sp>
      <p:pic>
        <p:nvPicPr>
          <p:cNvPr id="33798"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479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479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gn="ctr" eaLnBrk="0" fontAlgn="base" hangingPunct="0">
              <a:spcBef>
                <a:spcPct val="0"/>
              </a:spcBef>
              <a:spcAft>
                <a:spcPct val="0"/>
              </a:spcAft>
              <a:defRPr/>
            </a:pPr>
            <a:endParaRPr lang="en-US" sz="1600">
              <a:solidFill>
                <a:srgbClr val="000000"/>
              </a:solidFill>
              <a:effectLst>
                <a:outerShdw blurRad="38100" dist="38100" dir="2700000" algn="tl">
                  <a:srgbClr val="C0C0C0"/>
                </a:outerShdw>
              </a:effectLst>
              <a:latin typeface="Tahoma" pitchFamily="34" charset="0"/>
            </a:endParaRPr>
          </a:p>
        </p:txBody>
      </p:sp>
      <p:pic>
        <p:nvPicPr>
          <p:cNvPr id="30725" name="Picture 5"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pic>
        <p:nvPicPr>
          <p:cNvPr id="30726" name="Picture 6" descr="caltech_logo"/>
          <p:cNvPicPr>
            <a:picLocks noChangeAspect="1" noChangeArrowheads="1"/>
          </p:cNvPicPr>
          <p:nvPr/>
        </p:nvPicPr>
        <p:blipFill>
          <a:blip r:embed="rId15" cstate="print"/>
          <a:srcRect/>
          <a:stretch>
            <a:fillRect/>
          </a:stretch>
        </p:blipFill>
        <p:spPr bwMode="auto">
          <a:xfrm>
            <a:off x="8999538" y="104775"/>
            <a:ext cx="830262" cy="871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64" r:id="rId12"/>
  </p:sldLayoutIdLst>
  <p:transition/>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5pPr>
      <a:lvl6pPr marL="457200" algn="ctr" rtl="0" fontAlgn="base">
        <a:lnSpc>
          <a:spcPct val="80000"/>
        </a:lnSpc>
        <a:spcBef>
          <a:spcPct val="0"/>
        </a:spcBef>
        <a:spcAft>
          <a:spcPct val="0"/>
        </a:spcAft>
        <a:defRPr sz="2800">
          <a:solidFill>
            <a:srgbClr val="000099"/>
          </a:solidFill>
          <a:latin typeface="Arial Black" pitchFamily="34" charset="0"/>
          <a:cs typeface="Arial" charset="0"/>
        </a:defRPr>
      </a:lvl6pPr>
      <a:lvl7pPr marL="914400" algn="ctr" rtl="0" fontAlgn="base">
        <a:lnSpc>
          <a:spcPct val="80000"/>
        </a:lnSpc>
        <a:spcBef>
          <a:spcPct val="0"/>
        </a:spcBef>
        <a:spcAft>
          <a:spcPct val="0"/>
        </a:spcAft>
        <a:defRPr sz="2800">
          <a:solidFill>
            <a:srgbClr val="000099"/>
          </a:solidFill>
          <a:latin typeface="Arial Black" pitchFamily="34" charset="0"/>
          <a:cs typeface="Arial" charset="0"/>
        </a:defRPr>
      </a:lvl7pPr>
      <a:lvl8pPr marL="1371600" algn="ctr" rtl="0" fontAlgn="base">
        <a:lnSpc>
          <a:spcPct val="80000"/>
        </a:lnSpc>
        <a:spcBef>
          <a:spcPct val="0"/>
        </a:spcBef>
        <a:spcAft>
          <a:spcPct val="0"/>
        </a:spcAft>
        <a:defRPr sz="2800">
          <a:solidFill>
            <a:srgbClr val="000099"/>
          </a:solidFill>
          <a:latin typeface="Arial Black" pitchFamily="34" charset="0"/>
          <a:cs typeface="Arial" charset="0"/>
        </a:defRPr>
      </a:lvl8pPr>
      <a:lvl9pPr marL="1828800" algn="ctr" rtl="0" fontAlgn="base">
        <a:lnSpc>
          <a:spcPct val="80000"/>
        </a:lnSpc>
        <a:spcBef>
          <a:spcPct val="0"/>
        </a:spcBef>
        <a:spcAft>
          <a:spcPct val="0"/>
        </a:spcAft>
        <a:defRPr sz="2800">
          <a:solidFill>
            <a:srgbClr val="000099"/>
          </a:solidFill>
          <a:latin typeface="Arial Black" pitchFamily="34" charset="0"/>
          <a:cs typeface="Arial" charset="0"/>
        </a:defRPr>
      </a:lvl9pPr>
    </p:titleStyle>
    <p:bodyStyle>
      <a:lvl1pPr marL="342900" indent="-342900" algn="l" rtl="0" eaLnBrk="0" fontAlgn="base" hangingPunct="0">
        <a:spcBef>
          <a:spcPct val="30000"/>
        </a:spcBef>
        <a:spcAft>
          <a:spcPct val="0"/>
        </a:spcAft>
        <a:buClr>
          <a:srgbClr val="800000"/>
        </a:buClr>
        <a:buSzPct val="90000"/>
        <a:buFont typeface="Wingding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SzPct val="90000"/>
        <a:buFont typeface="Wingdings" pitchFamily="2" charset="2"/>
        <a:buChar char="r"/>
        <a:defRPr sz="2000" b="1">
          <a:solidFill>
            <a:srgbClr val="000086"/>
          </a:solidFill>
          <a:effectLst>
            <a:outerShdw blurRad="38100" dist="38100" dir="2700000" algn="tl">
              <a:srgbClr val="C0C0C0"/>
            </a:outerShdw>
          </a:effectLst>
          <a:latin typeface="+mn-lt"/>
          <a:cs typeface="+mn-cs"/>
        </a:defRPr>
      </a:lvl2pPr>
      <a:lvl3pPr marL="755650" indent="-184150" algn="l" rtl="0" eaLnBrk="0" fontAlgn="base" hangingPunct="0">
        <a:spcBef>
          <a:spcPct val="30000"/>
        </a:spcBef>
        <a:spcAft>
          <a:spcPct val="0"/>
        </a:spcAft>
        <a:buClr>
          <a:srgbClr val="800000"/>
        </a:buClr>
        <a:buSzPct val="90000"/>
        <a:buFont typeface="Wingdings" pitchFamily="2" charset="2"/>
        <a:buChar char="­"/>
        <a:defRPr sz="2000" b="1">
          <a:solidFill>
            <a:srgbClr val="000086"/>
          </a:solidFill>
          <a:effectLst>
            <a:outerShdw blurRad="38100" dist="38100" dir="2700000" algn="tl">
              <a:srgbClr val="C0C0C0"/>
            </a:outerShdw>
          </a:effectLst>
          <a:latin typeface="+mn-lt"/>
          <a:cs typeface="+mn-cs"/>
        </a:defRPr>
      </a:lvl3pPr>
      <a:lvl4pPr marL="1143000" indent="-196850" algn="l" rtl="0" eaLnBrk="0" fontAlgn="base" hangingPunct="0">
        <a:lnSpc>
          <a:spcPct val="70000"/>
        </a:lnSpc>
        <a:spcBef>
          <a:spcPct val="30000"/>
        </a:spcBef>
        <a:spcAft>
          <a:spcPct val="0"/>
        </a:spcAft>
        <a:buClr>
          <a:srgbClr val="800000"/>
        </a:buClr>
        <a:buSzPct val="90000"/>
        <a:buFont typeface="Wingdings" pitchFamily="2" charset="2"/>
        <a:buChar char="u"/>
        <a:defRPr sz="1600" b="1">
          <a:solidFill>
            <a:schemeClr val="tx1"/>
          </a:solidFill>
          <a:effectLst>
            <a:outerShdw blurRad="38100" dist="38100" dir="2700000" algn="tl">
              <a:srgbClr val="C0C0C0"/>
            </a:outerShdw>
          </a:effectLst>
          <a:latin typeface="+mn-lt"/>
          <a:cs typeface="+mn-cs"/>
        </a:defRPr>
      </a:lvl4pPr>
      <a:lvl5pPr marL="1524000" indent="-190500" algn="l" rtl="0" eaLnBrk="0" fontAlgn="base" hangingPunct="0">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5pPr>
      <a:lvl6pPr marL="19812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6pPr>
      <a:lvl7pPr marL="24384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7pPr>
      <a:lvl8pPr marL="28956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8pPr>
      <a:lvl9pPr marL="33528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E1FF2-981D-44D2-98E1-DC00C4A841A5}" type="datetimeFigureOut">
              <a:rPr lang="en-US" smtClean="0">
                <a:solidFill>
                  <a:prstClr val="black">
                    <a:tint val="75000"/>
                  </a:prstClr>
                </a:solidFill>
              </a:rPr>
              <a:pPr/>
              <a:t>2/19/2016</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972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2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knust.edu.gh/" TargetMode="External"/><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hyperlink" Target="http://www.un.org/apps/news/story.asp?NewsID=51924#.VkJiZrfhBpg" TargetMode="External"/><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www-iepm.slac.stanford.edu/pinger/" TargetMode="External"/><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title"/>
          </p:nvPr>
        </p:nvSpPr>
        <p:spPr>
          <a:xfrm>
            <a:off x="882679" y="587431"/>
            <a:ext cx="8410115" cy="5260975"/>
          </a:xfrm>
          <a:gradFill rotWithShape="0">
            <a:gsLst>
              <a:gs pos="0">
                <a:schemeClr val="bg1"/>
              </a:gs>
              <a:gs pos="50000">
                <a:srgbClr val="3997FF"/>
              </a:gs>
              <a:gs pos="100000">
                <a:schemeClr val="bg1"/>
              </a:gs>
            </a:gsLst>
            <a:lin ang="0" scaled="1"/>
          </a:gradFill>
        </p:spPr>
        <p:txBody>
          <a:bodyPr/>
          <a:lstStyle/>
          <a:p>
            <a:pPr eaLnBrk="1" hangingPunct="1">
              <a:defRPr/>
            </a:pP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Monitoring </a:t>
            </a:r>
            <a:br>
              <a:rPr lang="en-US" sz="4000" i="1" dirty="0" smtClean="0">
                <a:solidFill>
                  <a:schemeClr val="tx1"/>
                </a:solidFill>
              </a:rPr>
            </a:br>
            <a:r>
              <a:rPr lang="en-US" sz="4000" i="1" dirty="0" smtClean="0">
                <a:solidFill>
                  <a:schemeClr val="tx1"/>
                </a:solidFill>
              </a:rPr>
              <a:t>the World’s Networks</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err="1" smtClean="0">
                <a:solidFill>
                  <a:schemeClr val="tx1"/>
                </a:solidFill>
              </a:rPr>
              <a:t>PingeR</a:t>
            </a:r>
            <a:r>
              <a:rPr lang="en-US" sz="4000" i="1" dirty="0" smtClean="0">
                <a:solidFill>
                  <a:schemeClr val="tx1"/>
                </a:solidFill>
              </a:rPr>
              <a:t> Project</a:t>
            </a:r>
            <a:br>
              <a:rPr lang="en-US" sz="4000" i="1" dirty="0" smtClean="0">
                <a:solidFill>
                  <a:schemeClr val="tx1"/>
                </a:solidFill>
              </a:rPr>
            </a:br>
            <a:r>
              <a:rPr lang="en-US" sz="4000" i="1" dirty="0" smtClean="0">
                <a:solidFill>
                  <a:schemeClr val="tx1"/>
                </a:solidFill>
              </a:rPr>
              <a:t>(R. Cottrell et al.)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Mapping the Digital Divide</a:t>
            </a:r>
          </a:p>
        </p:txBody>
      </p:sp>
      <p:pic>
        <p:nvPicPr>
          <p:cNvPr id="367619" name="Picture 3" descr="pinger"/>
          <p:cNvPicPr>
            <a:picLocks noChangeAspect="1" noChangeArrowheads="1"/>
          </p:cNvPicPr>
          <p:nvPr/>
        </p:nvPicPr>
        <p:blipFill>
          <a:blip r:embed="rId3" cstate="print"/>
          <a:srcRect/>
          <a:stretch>
            <a:fillRect/>
          </a:stretch>
        </p:blipFill>
        <p:spPr bwMode="auto">
          <a:xfrm>
            <a:off x="12700" y="5516023"/>
            <a:ext cx="1728787" cy="1333500"/>
          </a:xfrm>
          <a:prstGeom prst="rect">
            <a:avLst/>
          </a:prstGeom>
          <a:solidFill>
            <a:schemeClr val="tx1"/>
          </a:solidFill>
          <a:ln w="9525">
            <a:noFill/>
            <a:miter lim="800000"/>
            <a:headEnd/>
            <a:tailEnd/>
          </a:ln>
        </p:spPr>
      </p:pic>
      <p:pic>
        <p:nvPicPr>
          <p:cNvPr id="2" name="Picture 1" descr="Screen Shot 2014-02-23 at 1.00.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10339" cy="914400"/>
          </a:xfrm>
          <a:prstGeom prst="rect">
            <a:avLst/>
          </a:prstGeom>
        </p:spPr>
      </p:pic>
      <p:pic>
        <p:nvPicPr>
          <p:cNvPr id="3" name="Picture 2" descr="Screen Shot 2014-02-23 at 1.03.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4400"/>
            <a:ext cx="939800" cy="927100"/>
          </a:xfrm>
          <a:prstGeom prst="rect">
            <a:avLst/>
          </a:prstGeom>
        </p:spPr>
      </p:pic>
      <p:pic>
        <p:nvPicPr>
          <p:cNvPr id="4" name="Picture 3" descr="Screen Shot 2014-02-23 at 1.05.4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0"/>
            <a:ext cx="1473200" cy="1168037"/>
          </a:xfrm>
          <a:prstGeom prst="rect">
            <a:avLst/>
          </a:prstGeom>
        </p:spPr>
      </p:pic>
      <p:pic>
        <p:nvPicPr>
          <p:cNvPr id="7" name="Picture 6"/>
          <p:cNvPicPr>
            <a:picLocks noChangeAspect="1" noChangeArrowheads="1"/>
          </p:cNvPicPr>
          <p:nvPr/>
        </p:nvPicPr>
        <p:blipFill>
          <a:blip r:embed="rId7" cstate="print"/>
          <a:srcRect/>
          <a:stretch>
            <a:fillRect/>
          </a:stretch>
        </p:blipFill>
        <p:spPr bwMode="auto">
          <a:xfrm>
            <a:off x="8118793" y="0"/>
            <a:ext cx="1787207" cy="914400"/>
          </a:xfrm>
          <a:prstGeom prst="rect">
            <a:avLst/>
          </a:prstGeom>
          <a:noFill/>
          <a:ln w="9525">
            <a:noFill/>
            <a:miter lim="800000"/>
            <a:headEnd/>
            <a:tailEnd/>
          </a:ln>
        </p:spPr>
      </p:pic>
      <p:pic>
        <p:nvPicPr>
          <p:cNvPr id="5" name="Picture 4" descr="Screen Shot 2014-02-23 at 1.12.21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0"/>
            <a:ext cx="1079500" cy="1082694"/>
          </a:xfrm>
          <a:prstGeom prst="rect">
            <a:avLst/>
          </a:prstGeom>
        </p:spPr>
      </p:pic>
      <p:pic>
        <p:nvPicPr>
          <p:cNvPr id="6" name="Picture 5" descr="Screen Shot 2014-02-23 at 1.11.18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3400" y="914400"/>
            <a:ext cx="1739900" cy="533569"/>
          </a:xfrm>
          <a:prstGeom prst="rect">
            <a:avLst/>
          </a:prstGeom>
        </p:spPr>
      </p:pic>
      <p:pic>
        <p:nvPicPr>
          <p:cNvPr id="8" name="Picture 7" descr="Screen Shot 2014-02-23 at 1.15.0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400" y="1421422"/>
            <a:ext cx="1752600" cy="674077"/>
          </a:xfrm>
          <a:prstGeom prst="rect">
            <a:avLst/>
          </a:prstGeom>
        </p:spPr>
      </p:pic>
      <p:pic>
        <p:nvPicPr>
          <p:cNvPr id="9" name="Picture 8" descr="Screen Shot 2014-02-23 at 1.16.35 P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53401" y="2057400"/>
            <a:ext cx="1752599" cy="682007"/>
          </a:xfrm>
          <a:prstGeom prst="rect">
            <a:avLst/>
          </a:prstGeom>
        </p:spPr>
      </p:pic>
      <p:pic>
        <p:nvPicPr>
          <p:cNvPr id="10" name="Picture 9" descr="Screen Shot 2014-02-23 at 1.19.35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6800" y="876300"/>
            <a:ext cx="1219200" cy="6858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42847" y="1126581"/>
            <a:ext cx="536426" cy="5490037"/>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pic>
        <p:nvPicPr>
          <p:cNvPr id="5" name="Picture 3" descr="pinger"/>
          <p:cNvPicPr>
            <a:picLocks noChangeAspect="1" noChangeArrowheads="1"/>
          </p:cNvPicPr>
          <p:nvPr/>
        </p:nvPicPr>
        <p:blipFill>
          <a:blip r:embed="rId3" cstate="print"/>
          <a:srcRect/>
          <a:stretch>
            <a:fillRect/>
          </a:stretch>
        </p:blipFill>
        <p:spPr bwMode="auto">
          <a:xfrm>
            <a:off x="37160" y="60790"/>
            <a:ext cx="1805035" cy="921170"/>
          </a:xfrm>
          <a:prstGeom prst="rect">
            <a:avLst/>
          </a:prstGeom>
          <a:solidFill>
            <a:schemeClr val="bg1"/>
          </a:solidFill>
          <a:ln w="9525">
            <a:noFill/>
            <a:miter lim="800000"/>
            <a:headEnd/>
            <a:tailEnd/>
          </a:ln>
        </p:spPr>
      </p:pic>
      <p:sp>
        <p:nvSpPr>
          <p:cNvPr id="13" name="Text Box 6"/>
          <p:cNvSpPr txBox="1">
            <a:spLocks noChangeArrowheads="1"/>
          </p:cNvSpPr>
          <p:nvPr/>
        </p:nvSpPr>
        <p:spPr bwMode="auto">
          <a:xfrm>
            <a:off x="7783921" y="955765"/>
            <a:ext cx="1906588" cy="341632"/>
          </a:xfrm>
          <a:prstGeom prst="rect">
            <a:avLst/>
          </a:prstGeom>
          <a:solidFill>
            <a:srgbClr val="DDF2FF"/>
          </a:solidFill>
          <a:ln w="22225">
            <a:solidFill>
              <a:srgbClr val="000066"/>
            </a:solidFill>
            <a:miter lim="800000"/>
            <a:headEnd/>
            <a:tailEnd/>
          </a:ln>
        </p:spPr>
        <p:txBody>
          <a:bodyPr>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14" name="Text Box 8"/>
          <p:cNvSpPr txBox="1">
            <a:spLocks noChangeArrowheads="1"/>
          </p:cNvSpPr>
          <p:nvPr/>
        </p:nvSpPr>
        <p:spPr bwMode="auto">
          <a:xfrm>
            <a:off x="1880599" y="164575"/>
            <a:ext cx="7796215" cy="1089529"/>
          </a:xfrm>
          <a:prstGeom prst="rect">
            <a:avLst/>
          </a:prstGeom>
          <a:solidFill>
            <a:srgbClr val="FFFF99"/>
          </a:solidFill>
          <a:ln w="22225">
            <a:solidFill>
              <a:srgbClr val="000066"/>
            </a:solidFill>
            <a:miter lim="800000"/>
            <a:headEnd/>
            <a:tailEnd/>
          </a:ln>
        </p:spPr>
        <p:txBody>
          <a:bodyPr wrap="square">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800" b="1" dirty="0">
                <a:solidFill>
                  <a:srgbClr val="000066"/>
                </a:solidFill>
                <a:latin typeface="Tahoma" pitchFamily="34" charset="0"/>
              </a:rPr>
              <a:t>Minimum Round Trip Time (RTT)</a:t>
            </a:r>
            <a:br>
              <a:rPr lang="en-US" sz="2800" b="1" dirty="0">
                <a:solidFill>
                  <a:srgbClr val="000066"/>
                </a:solidFill>
                <a:latin typeface="Tahoma" pitchFamily="34" charset="0"/>
              </a:rPr>
            </a:br>
            <a:r>
              <a:rPr lang="en-US" sz="2800" b="1" dirty="0">
                <a:solidFill>
                  <a:srgbClr val="000066"/>
                </a:solidFill>
                <a:latin typeface="Tahoma" pitchFamily="34" charset="0"/>
              </a:rPr>
              <a:t>From SLAC to Countries of the World</a:t>
            </a:r>
            <a:br>
              <a:rPr lang="en-US" sz="2800" b="1" dirty="0">
                <a:solidFill>
                  <a:srgbClr val="000066"/>
                </a:solidFill>
                <a:latin typeface="Tahoma" pitchFamily="34" charset="0"/>
              </a:rPr>
            </a:br>
            <a:r>
              <a:rPr lang="en-US" sz="2400" b="1" dirty="0" smtClean="0">
                <a:solidFill>
                  <a:srgbClr val="000066"/>
                </a:solidFill>
                <a:latin typeface="Tahoma" pitchFamily="34" charset="0"/>
              </a:rPr>
              <a:t>December 2013</a:t>
            </a:r>
            <a:endParaRPr lang="en-US" sz="2400" b="1" dirty="0">
              <a:solidFill>
                <a:srgbClr val="000066"/>
              </a:solidFill>
              <a:latin typeface="Tahoma" pitchFamily="34" charset="0"/>
            </a:endParaRPr>
          </a:p>
        </p:txBody>
      </p:sp>
      <p:sp>
        <p:nvSpPr>
          <p:cNvPr id="16" name="Text Box 8"/>
          <p:cNvSpPr txBox="1">
            <a:spLocks noChangeArrowheads="1"/>
          </p:cNvSpPr>
          <p:nvPr/>
        </p:nvSpPr>
        <p:spPr bwMode="auto">
          <a:xfrm>
            <a:off x="113152" y="4805883"/>
            <a:ext cx="9538109" cy="1508105"/>
          </a:xfrm>
          <a:prstGeom prst="rect">
            <a:avLst/>
          </a:prstGeom>
          <a:solidFill>
            <a:srgbClr val="FFFF99"/>
          </a:solidFill>
          <a:ln w="22225">
            <a:solidFill>
              <a:srgbClr val="000066"/>
            </a:solidFill>
            <a:miter lim="800000"/>
            <a:headEnd/>
            <a:tailEnd/>
          </a:ln>
        </p:spPr>
        <p:txBody>
          <a:bodyPr wrap="square">
            <a:spAutoFit/>
          </a:bodyPr>
          <a:lstStyle/>
          <a:p>
            <a:pPr algn="ctr" eaLnBrk="0" fontAlgn="base" hangingPunct="0">
              <a:spcBef>
                <a:spcPct val="50000"/>
              </a:spcBef>
              <a:spcAft>
                <a:spcPct val="0"/>
              </a:spcAft>
              <a:buClr>
                <a:srgbClr val="D90040"/>
              </a:buClr>
              <a:buSzPct val="80000"/>
              <a:buFont typeface="Wingdings" pitchFamily="-109" charset="2"/>
              <a:buNone/>
            </a:pPr>
            <a:r>
              <a:rPr lang="en-US" sz="2300" b="1" dirty="0">
                <a:solidFill>
                  <a:srgbClr val="000099"/>
                </a:solidFill>
                <a:latin typeface="Tahoma" pitchFamily="34" charset="0"/>
              </a:rPr>
              <a:t>Showing the effect of the use of Geo-stationary </a:t>
            </a:r>
            <a:r>
              <a:rPr lang="en-US" sz="2300" b="1" dirty="0" smtClean="0">
                <a:solidFill>
                  <a:srgbClr val="000099"/>
                </a:solidFill>
                <a:latin typeface="Tahoma" pitchFamily="34" charset="0"/>
              </a:rPr>
              <a:t>Satellites (GEOS) </a:t>
            </a:r>
            <a:r>
              <a:rPr lang="en-US" sz="2300" b="1" dirty="0">
                <a:solidFill>
                  <a:srgbClr val="000099"/>
                </a:solidFill>
                <a:latin typeface="Tahoma" pitchFamily="34" charset="0"/>
              </a:rPr>
              <a:t/>
            </a:r>
            <a:br>
              <a:rPr lang="en-US" sz="2300" b="1" dirty="0">
                <a:solidFill>
                  <a:srgbClr val="000099"/>
                </a:solidFill>
                <a:latin typeface="Tahoma" pitchFamily="34" charset="0"/>
              </a:rPr>
            </a:br>
            <a:r>
              <a:rPr lang="en-US" sz="2300" b="1" dirty="0" smtClean="0">
                <a:solidFill>
                  <a:srgbClr val="000099"/>
                </a:solidFill>
                <a:latin typeface="Tahoma" pitchFamily="34" charset="0"/>
              </a:rPr>
              <a:t>(450 </a:t>
            </a:r>
            <a:r>
              <a:rPr lang="en-US" sz="2300" b="1" dirty="0" err="1">
                <a:solidFill>
                  <a:srgbClr val="000099"/>
                </a:solidFill>
                <a:latin typeface="Tahoma" pitchFamily="34" charset="0"/>
              </a:rPr>
              <a:t>msec</a:t>
            </a:r>
            <a:r>
              <a:rPr lang="en-US" sz="2300" b="1" dirty="0">
                <a:solidFill>
                  <a:srgbClr val="000099"/>
                </a:solidFill>
                <a:latin typeface="Tahoma" pitchFamily="34" charset="0"/>
              </a:rPr>
              <a:t> and up</a:t>
            </a:r>
            <a:r>
              <a:rPr lang="en-US" sz="2300" b="1" dirty="0" smtClean="0">
                <a:solidFill>
                  <a:srgbClr val="000099"/>
                </a:solidFill>
                <a:latin typeface="Tahoma" pitchFamily="34" charset="0"/>
              </a:rPr>
              <a:t>) Vs</a:t>
            </a:r>
            <a:r>
              <a:rPr lang="en-US" sz="2300" b="1" dirty="0">
                <a:solidFill>
                  <a:srgbClr val="000099"/>
                </a:solidFill>
                <a:latin typeface="Tahoma" pitchFamily="34" charset="0"/>
              </a:rPr>
              <a:t>.</a:t>
            </a:r>
            <a:br>
              <a:rPr lang="en-US" sz="2300" b="1" dirty="0">
                <a:solidFill>
                  <a:srgbClr val="000099"/>
                </a:solidFill>
                <a:latin typeface="Tahoma" pitchFamily="34" charset="0"/>
              </a:rPr>
            </a:br>
            <a:r>
              <a:rPr lang="en-US" sz="2300" b="1" dirty="0">
                <a:solidFill>
                  <a:srgbClr val="000099"/>
                </a:solidFill>
                <a:latin typeface="Tahoma" pitchFamily="34" charset="0"/>
              </a:rPr>
              <a:t> Terrestrial </a:t>
            </a:r>
            <a:r>
              <a:rPr lang="en-US" sz="2300" b="1" dirty="0" smtClean="0">
                <a:solidFill>
                  <a:srgbClr val="000099"/>
                </a:solidFill>
                <a:latin typeface="Tahoma" pitchFamily="34" charset="0"/>
              </a:rPr>
              <a:t>fiber </a:t>
            </a:r>
            <a:r>
              <a:rPr lang="en-US" sz="2300" b="1" dirty="0">
                <a:solidFill>
                  <a:srgbClr val="000099"/>
                </a:solidFill>
                <a:latin typeface="Tahoma" pitchFamily="34" charset="0"/>
              </a:rPr>
              <a:t>optic networks</a:t>
            </a:r>
          </a:p>
        </p:txBody>
      </p:sp>
      <p:sp>
        <p:nvSpPr>
          <p:cNvPr id="12" name="Text Box 31"/>
          <p:cNvSpPr txBox="1">
            <a:spLocks noChangeArrowheads="1"/>
          </p:cNvSpPr>
          <p:nvPr/>
        </p:nvSpPr>
        <p:spPr bwMode="auto">
          <a:xfrm rot="16200000">
            <a:off x="5033" y="1899968"/>
            <a:ext cx="1125936" cy="221599"/>
          </a:xfrm>
          <a:prstGeom prst="rect">
            <a:avLst/>
          </a:prstGeom>
          <a:solidFill>
            <a:schemeClr val="bg1"/>
          </a:solidFill>
          <a:ln w="19050">
            <a:noFill/>
            <a:miter lim="800000"/>
            <a:headEnd/>
            <a:tailEnd/>
          </a:ln>
        </p:spPr>
        <p:txBody>
          <a:bodyPr wrap="square" lIns="0" tIns="0" rIns="0" bIns="0">
            <a:spAutoFit/>
          </a:bodyPr>
          <a:lstStyle/>
          <a:p>
            <a:pPr eaLnBrk="0" fontAlgn="base" hangingPunct="0">
              <a:lnSpc>
                <a:spcPct val="80000"/>
              </a:lnSpc>
              <a:spcBef>
                <a:spcPct val="50000"/>
              </a:spcBef>
              <a:spcAft>
                <a:spcPct val="0"/>
              </a:spcAft>
              <a:buClr>
                <a:srgbClr val="D90040"/>
              </a:buClr>
              <a:buSzPct val="80000"/>
              <a:buFont typeface="Wingdings" pitchFamily="-109" charset="2"/>
              <a:buNone/>
            </a:pPr>
            <a:endParaRPr lang="en-US" b="1" dirty="0">
              <a:solidFill>
                <a:srgbClr val="000066"/>
              </a:solidFill>
              <a:latin typeface="Tahoma" pitchFamily="34" charset="0"/>
            </a:endParaRPr>
          </a:p>
        </p:txBody>
      </p:sp>
      <p:pic>
        <p:nvPicPr>
          <p:cNvPr id="18" name="Picture 17"/>
          <p:cNvPicPr>
            <a:picLocks noChangeAspect="1" noChangeArrowheads="1"/>
          </p:cNvPicPr>
          <p:nvPr/>
        </p:nvPicPr>
        <p:blipFill>
          <a:blip r:embed="rId4" cstate="print"/>
          <a:srcRect/>
          <a:stretch>
            <a:fillRect/>
          </a:stretch>
        </p:blipFill>
        <p:spPr bwMode="auto">
          <a:xfrm>
            <a:off x="267623" y="1009486"/>
            <a:ext cx="960125" cy="491234"/>
          </a:xfrm>
          <a:prstGeom prst="rect">
            <a:avLst/>
          </a:prstGeom>
          <a:noFill/>
          <a:ln w="9525">
            <a:noFill/>
            <a:miter lim="800000"/>
            <a:headEnd/>
            <a:tailEnd/>
          </a:ln>
        </p:spPr>
      </p:pic>
      <p:sp>
        <p:nvSpPr>
          <p:cNvPr id="4" name="Rectangle 3"/>
          <p:cNvSpPr/>
          <p:nvPr/>
        </p:nvSpPr>
        <p:spPr bwMode="auto">
          <a:xfrm>
            <a:off x="-26178" y="6232344"/>
            <a:ext cx="9906000" cy="625655"/>
          </a:xfrm>
          <a:prstGeom prst="rect">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2400" b="1" i="0" u="none" strike="noStrike" cap="none" normalizeH="0" baseline="0" dirty="0" smtClean="0">
                <a:ln>
                  <a:noFill/>
                </a:ln>
                <a:solidFill>
                  <a:srgbClr val="3912C8"/>
                </a:solidFill>
                <a:effectLst/>
                <a:latin typeface="Tahoma" pitchFamily="34" charset="0"/>
              </a:rPr>
              <a:t>Cuba &amp; Afghanistan now</a:t>
            </a:r>
            <a:r>
              <a:rPr kumimoji="0" lang="en-US" sz="2400" b="1" i="0" u="none" strike="noStrike" cap="none" normalizeH="0" dirty="0" smtClean="0">
                <a:ln>
                  <a:noFill/>
                </a:ln>
                <a:solidFill>
                  <a:srgbClr val="3912C8"/>
                </a:solidFill>
                <a:effectLst/>
                <a:latin typeface="Tahoma" pitchFamily="34" charset="0"/>
              </a:rPr>
              <a:t> have terrestrial links, </a:t>
            </a:r>
            <a:r>
              <a:rPr lang="en-US" sz="2400" b="1" dirty="0" smtClean="0">
                <a:solidFill>
                  <a:srgbClr val="3912C8"/>
                </a:solidFill>
                <a:latin typeface="Tahoma" pitchFamily="34" charset="0"/>
              </a:rPr>
              <a:t>parts of Africa and remote islands still on </a:t>
            </a:r>
            <a:r>
              <a:rPr kumimoji="0" lang="en-US" sz="2400" b="1" i="0" u="none" strike="noStrike" cap="none" normalizeH="0" baseline="0" dirty="0" smtClean="0">
                <a:ln>
                  <a:noFill/>
                </a:ln>
                <a:solidFill>
                  <a:srgbClr val="3912C8"/>
                </a:solidFill>
                <a:effectLst/>
                <a:latin typeface="Tahoma" pitchFamily="34" charset="0"/>
              </a:rPr>
              <a:t>GEOS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 y="1485897"/>
            <a:ext cx="9814889"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3"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15" name="Text Box 6"/>
          <p:cNvSpPr txBox="1">
            <a:spLocks noChangeArrowheads="1"/>
          </p:cNvSpPr>
          <p:nvPr/>
        </p:nvSpPr>
        <p:spPr bwMode="auto">
          <a:xfrm>
            <a:off x="8025400" y="6351792"/>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21" name="Text Box 4"/>
          <p:cNvSpPr txBox="1">
            <a:spLocks noChangeArrowheads="1"/>
          </p:cNvSpPr>
          <p:nvPr/>
        </p:nvSpPr>
        <p:spPr bwMode="auto">
          <a:xfrm>
            <a:off x="1688576" y="21"/>
            <a:ext cx="8026644" cy="1421928"/>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a:solidFill>
                  <a:srgbClr val="FFCC00"/>
                </a:solidFill>
                <a:cs typeface="Arial" charset="0"/>
              </a:rPr>
              <a:t>World Map: Minimum RTT from SLAC</a:t>
            </a: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kern="0" dirty="0">
                <a:solidFill>
                  <a:srgbClr val="FFFFFF"/>
                </a:solidFill>
                <a:cs typeface="Arial" charset="0"/>
              </a:rPr>
              <a:t>Countries Still on Geosynchronous Satellite are in Red</a:t>
            </a:r>
            <a:endParaRPr lang="en-US" sz="20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4" cstate="print"/>
          <a:srcRect/>
          <a:stretch>
            <a:fillRect/>
          </a:stretch>
        </p:blipFill>
        <p:spPr bwMode="auto">
          <a:xfrm>
            <a:off x="421251" y="855865"/>
            <a:ext cx="960125" cy="491234"/>
          </a:xfrm>
          <a:prstGeom prst="rect">
            <a:avLst/>
          </a:prstGeom>
          <a:noFill/>
          <a:ln w="9525">
            <a:noFill/>
            <a:miter lim="800000"/>
            <a:headEnd/>
            <a:tailEnd/>
          </a:ln>
        </p:spPr>
      </p:pic>
      <p:sp>
        <p:nvSpPr>
          <p:cNvPr id="33" name="Right Arrow 32"/>
          <p:cNvSpPr/>
          <p:nvPr/>
        </p:nvSpPr>
        <p:spPr bwMode="auto">
          <a:xfrm rot="10800000">
            <a:off x="3954470" y="5234095"/>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34" name="Right Arrow 33"/>
          <p:cNvSpPr/>
          <p:nvPr/>
        </p:nvSpPr>
        <p:spPr bwMode="auto">
          <a:xfrm rot="10800000">
            <a:off x="8575441" y="5406918"/>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cxnSp>
        <p:nvCxnSpPr>
          <p:cNvPr id="39" name="Straight Connector 38"/>
          <p:cNvCxnSpPr/>
          <p:nvPr/>
        </p:nvCxnSpPr>
        <p:spPr bwMode="auto">
          <a:xfrm>
            <a:off x="4914600" y="1431939"/>
            <a:ext cx="115215" cy="4800626"/>
          </a:xfrm>
          <a:prstGeom prst="line">
            <a:avLst/>
          </a:prstGeom>
          <a:solidFill>
            <a:schemeClr val="accent1"/>
          </a:solidFill>
          <a:ln w="34925" cap="flat" cmpd="sng" algn="ctr">
            <a:solidFill>
              <a:srgbClr val="760000"/>
            </a:solidFill>
            <a:prstDash val="solid"/>
            <a:round/>
            <a:headEnd type="none" w="med" len="med"/>
            <a:tailEnd type="none" w="med" len="med"/>
          </a:ln>
          <a:effectLst/>
        </p:spPr>
      </p:cxnSp>
      <p:pic>
        <p:nvPicPr>
          <p:cNvPr id="13" name="Picture 12" descr="C:\Users\rajaasad\Downloads\ICFA Report 2014\slaconly\min-rtt-map.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447800"/>
            <a:ext cx="9601200" cy="4419600"/>
          </a:xfrm>
          <a:prstGeom prst="rect">
            <a:avLst/>
          </a:prstGeom>
          <a:noFill/>
          <a:ln>
            <a:noFill/>
          </a:ln>
        </p:spPr>
      </p:pic>
      <p:sp>
        <p:nvSpPr>
          <p:cNvPr id="35" name="Text Box 8"/>
          <p:cNvSpPr txBox="1">
            <a:spLocks noChangeArrowheads="1"/>
          </p:cNvSpPr>
          <p:nvPr/>
        </p:nvSpPr>
        <p:spPr bwMode="auto">
          <a:xfrm>
            <a:off x="1828800" y="5410200"/>
            <a:ext cx="1113744" cy="323165"/>
          </a:xfrm>
          <a:prstGeom prst="rect">
            <a:avLst/>
          </a:prstGeom>
          <a:solidFill>
            <a:srgbClr val="000099"/>
          </a:solidFill>
          <a:ln w="19050">
            <a:solidFill>
              <a:srgbClr val="FFCC00"/>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a:solidFill>
                  <a:srgbClr val="FFFFFF"/>
                </a:solidFill>
                <a:latin typeface="Tahoma" pitchFamily="34" charset="0"/>
              </a:rPr>
              <a:t>2008</a:t>
            </a:r>
          </a:p>
        </p:txBody>
      </p:sp>
      <p:sp>
        <p:nvSpPr>
          <p:cNvPr id="37" name="Text Box 8"/>
          <p:cNvSpPr txBox="1">
            <a:spLocks noChangeArrowheads="1"/>
          </p:cNvSpPr>
          <p:nvPr/>
        </p:nvSpPr>
        <p:spPr bwMode="auto">
          <a:xfrm>
            <a:off x="6324600" y="5486400"/>
            <a:ext cx="1647144" cy="335476"/>
          </a:xfrm>
          <a:prstGeom prst="rect">
            <a:avLst/>
          </a:prstGeom>
          <a:solidFill>
            <a:srgbClr val="000099"/>
          </a:solidFill>
          <a:ln w="19050">
            <a:solidFill>
              <a:srgbClr val="FFCC00"/>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smtClean="0">
                <a:solidFill>
                  <a:srgbClr val="FFFFFF"/>
                </a:solidFill>
                <a:latin typeface="Tahoma" pitchFamily="34" charset="0"/>
              </a:rPr>
              <a:t>Dec 2013</a:t>
            </a:r>
            <a:endParaRPr lang="en-US" sz="2400" b="1" dirty="0">
              <a:solidFill>
                <a:srgbClr val="FFFFFF"/>
              </a:solidFill>
              <a:latin typeface="Tahoma" pitchFamily="34" charset="0"/>
            </a:endParaRPr>
          </a:p>
        </p:txBody>
      </p:sp>
      <p:sp>
        <p:nvSpPr>
          <p:cNvPr id="2" name="TextBox 1"/>
          <p:cNvSpPr txBox="1"/>
          <p:nvPr/>
        </p:nvSpPr>
        <p:spPr>
          <a:xfrm>
            <a:off x="533400" y="6049600"/>
            <a:ext cx="9206366" cy="830997"/>
          </a:xfrm>
          <a:prstGeom prst="rect">
            <a:avLst/>
          </a:prstGeom>
          <a:solidFill>
            <a:srgbClr val="FFFF00"/>
          </a:solidFill>
        </p:spPr>
        <p:txBody>
          <a:bodyPr wrap="none" rtlCol="0">
            <a:spAutoFit/>
          </a:bodyPr>
          <a:lstStyle/>
          <a:p>
            <a:r>
              <a:rPr lang="en-US" sz="2400" dirty="0" smtClean="0"/>
              <a:t>Note also the increased coverage, </a:t>
            </a:r>
            <a:r>
              <a:rPr lang="en-US" sz="2400" dirty="0" err="1" smtClean="0"/>
              <a:t>i.e</a:t>
            </a:r>
            <a:r>
              <a:rPr lang="en-US" sz="2400" dirty="0" smtClean="0"/>
              <a:t> reduced white countries, </a:t>
            </a:r>
            <a:r>
              <a:rPr lang="en-US" sz="2400" dirty="0" err="1" smtClean="0"/>
              <a:t>e.g</a:t>
            </a:r>
            <a:endParaRPr lang="en-US" sz="2400" dirty="0" smtClean="0"/>
          </a:p>
          <a:p>
            <a:r>
              <a:rPr lang="en-US" sz="2400" dirty="0" smtClean="0"/>
              <a:t>Congo-Brazzaville, Central Africa Republic, Myanmar</a:t>
            </a:r>
            <a:endParaRPr lang="en-US" sz="2400" dirty="0"/>
          </a:p>
        </p:txBody>
      </p:sp>
    </p:spTree>
    <p:extLst>
      <p:ext uri="{BB962C8B-B14F-4D97-AF65-F5344CB8AC3E}">
        <p14:creationId xmlns:p14="http://schemas.microsoft.com/office/powerpoint/2010/main" val="2797118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3"/>
          <a:stretch>
            <a:fillRect/>
          </a:stretch>
        </p:blipFill>
        <p:spPr>
          <a:xfrm>
            <a:off x="228600" y="2286000"/>
            <a:ext cx="5791200" cy="3763010"/>
          </a:xfrm>
          <a:prstGeom prst="rect">
            <a:avLst/>
          </a:prstGeom>
        </p:spPr>
      </p:pic>
      <p:pic>
        <p:nvPicPr>
          <p:cNvPr id="5" name="Picture 3" descr="pinger"/>
          <p:cNvPicPr>
            <a:picLocks noChangeAspect="1" noChangeArrowheads="1"/>
          </p:cNvPicPr>
          <p:nvPr/>
        </p:nvPicPr>
        <p:blipFill>
          <a:blip r:embed="rId4" cstate="print"/>
          <a:srcRect/>
          <a:stretch>
            <a:fillRect/>
          </a:stretch>
        </p:blipFill>
        <p:spPr bwMode="auto">
          <a:xfrm>
            <a:off x="29540" y="28803"/>
            <a:ext cx="1620630" cy="827062"/>
          </a:xfrm>
          <a:prstGeom prst="rect">
            <a:avLst/>
          </a:prstGeom>
          <a:solidFill>
            <a:schemeClr val="bg1"/>
          </a:solidFill>
          <a:ln w="9525">
            <a:noFill/>
            <a:miter lim="800000"/>
            <a:headEnd/>
            <a:tailEnd/>
          </a:ln>
        </p:spPr>
      </p:pic>
      <p:pic>
        <p:nvPicPr>
          <p:cNvPr id="8" name="Picture 7" descr="https://confluence.slac.stanford.edu/download/attachments/56493168/rw-time1.png"/>
          <p:cNvPicPr/>
          <p:nvPr/>
        </p:nvPicPr>
        <p:blipFill>
          <a:blip r:embed="rId5" cstate="print">
            <a:lum bright="-12000" contrast="36000"/>
          </a:blip>
          <a:srcRect t="5993" b="26590"/>
          <a:stretch>
            <a:fillRect/>
          </a:stretch>
        </p:blipFill>
        <p:spPr bwMode="auto">
          <a:xfrm>
            <a:off x="6103905" y="2286000"/>
            <a:ext cx="3802095" cy="3648475"/>
          </a:xfrm>
          <a:prstGeom prst="rect">
            <a:avLst/>
          </a:prstGeom>
          <a:noFill/>
          <a:ln w="9525">
            <a:noFill/>
            <a:miter lim="800000"/>
            <a:headEnd/>
            <a:tailEnd/>
          </a:ln>
        </p:spPr>
      </p:pic>
      <p:sp>
        <p:nvSpPr>
          <p:cNvPr id="14" name="Up Arrow 13"/>
          <p:cNvSpPr/>
          <p:nvPr/>
        </p:nvSpPr>
        <p:spPr bwMode="auto">
          <a:xfrm rot="9009150">
            <a:off x="8529219" y="1908632"/>
            <a:ext cx="303350" cy="1418219"/>
          </a:xfrm>
          <a:prstGeom prst="upArrow">
            <a:avLst/>
          </a:prstGeom>
          <a:solidFill>
            <a:schemeClr val="bg1">
              <a:lumMod val="85000"/>
            </a:schemeClr>
          </a:solidFill>
          <a:ln w="1905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15" name="Text Box 6"/>
          <p:cNvSpPr txBox="1">
            <a:spLocks noChangeArrowheads="1"/>
          </p:cNvSpPr>
          <p:nvPr/>
        </p:nvSpPr>
        <p:spPr bwMode="auto">
          <a:xfrm>
            <a:off x="8025400" y="6351793"/>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17" name="Text Box 27"/>
          <p:cNvSpPr txBox="1">
            <a:spLocks noChangeArrowheads="1"/>
          </p:cNvSpPr>
          <p:nvPr/>
        </p:nvSpPr>
        <p:spPr bwMode="auto">
          <a:xfrm rot="-5400000">
            <a:off x="-147963" y="4250063"/>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300</a:t>
            </a:r>
          </a:p>
        </p:txBody>
      </p:sp>
      <p:sp>
        <p:nvSpPr>
          <p:cNvPr id="20" name="Text Box 8"/>
          <p:cNvSpPr txBox="1">
            <a:spLocks noChangeArrowheads="1"/>
          </p:cNvSpPr>
          <p:nvPr/>
        </p:nvSpPr>
        <p:spPr bwMode="auto">
          <a:xfrm>
            <a:off x="5016500" y="6096000"/>
            <a:ext cx="729695" cy="480131"/>
          </a:xfrm>
          <a:prstGeom prst="rect">
            <a:avLst/>
          </a:prstGeom>
          <a:solidFill>
            <a:srgbClr val="FFFF99"/>
          </a:solidFill>
          <a:ln w="22225">
            <a:solidFill>
              <a:srgbClr val="000066"/>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b="1" dirty="0" smtClean="0">
                <a:solidFill>
                  <a:srgbClr val="3912C8"/>
                </a:solidFill>
                <a:latin typeface="Tahoma" pitchFamily="34" charset="0"/>
              </a:rPr>
              <a:t>Dec 2013</a:t>
            </a:r>
            <a:endParaRPr lang="en-US" b="1" dirty="0">
              <a:solidFill>
                <a:srgbClr val="3912C8"/>
              </a:solidFill>
              <a:latin typeface="Tahoma" pitchFamily="34" charset="0"/>
            </a:endParaRPr>
          </a:p>
        </p:txBody>
      </p:sp>
      <p:sp>
        <p:nvSpPr>
          <p:cNvPr id="22" name="Text Box 8"/>
          <p:cNvSpPr txBox="1">
            <a:spLocks noChangeArrowheads="1"/>
          </p:cNvSpPr>
          <p:nvPr/>
        </p:nvSpPr>
        <p:spPr bwMode="auto">
          <a:xfrm>
            <a:off x="613235" y="1521353"/>
            <a:ext cx="4915840" cy="323165"/>
          </a:xfrm>
          <a:prstGeom prst="rect">
            <a:avLst/>
          </a:prstGeom>
          <a:solidFill>
            <a:srgbClr val="FFFF99"/>
          </a:solidFill>
          <a:ln w="22225">
            <a:solidFill>
              <a:srgbClr val="000066"/>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a:solidFill>
                  <a:srgbClr val="3912C8"/>
                </a:solidFill>
                <a:latin typeface="Tahoma" pitchFamily="34" charset="0"/>
              </a:rPr>
              <a:t>Minimum RTT (</a:t>
            </a:r>
            <a:r>
              <a:rPr lang="en-US" sz="2400" b="1" dirty="0" err="1">
                <a:solidFill>
                  <a:srgbClr val="3912C8"/>
                </a:solidFill>
                <a:latin typeface="Tahoma" pitchFamily="34" charset="0"/>
              </a:rPr>
              <a:t>msec</a:t>
            </a:r>
            <a:r>
              <a:rPr lang="en-US" sz="2400" b="1" dirty="0">
                <a:solidFill>
                  <a:srgbClr val="3912C8"/>
                </a:solidFill>
                <a:latin typeface="Tahoma" pitchFamily="34" charset="0"/>
              </a:rPr>
              <a:t>)</a:t>
            </a:r>
          </a:p>
        </p:txBody>
      </p:sp>
      <p:sp>
        <p:nvSpPr>
          <p:cNvPr id="21" name="Text Box 4"/>
          <p:cNvSpPr txBox="1">
            <a:spLocks noChangeArrowheads="1"/>
          </p:cNvSpPr>
          <p:nvPr/>
        </p:nvSpPr>
        <p:spPr bwMode="auto">
          <a:xfrm>
            <a:off x="1688576" y="56"/>
            <a:ext cx="8026644" cy="1320361"/>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a:solidFill>
                  <a:srgbClr val="FFCC00"/>
                </a:solidFill>
                <a:cs typeface="Arial" charset="0"/>
              </a:rPr>
              <a:t>Round Trip Time (from SLAC) Drops  </a:t>
            </a:r>
            <a:br>
              <a:rPr lang="en-US" sz="3200" b="1" kern="0" dirty="0">
                <a:solidFill>
                  <a:srgbClr val="FFCC00"/>
                </a:solidFill>
                <a:cs typeface="Arial" charset="0"/>
              </a:rPr>
            </a:br>
            <a:r>
              <a:rPr lang="en-US" sz="2600" b="1" kern="0" dirty="0">
                <a:solidFill>
                  <a:srgbClr val="FFFFFF"/>
                </a:solidFill>
                <a:cs typeface="Arial" charset="0"/>
              </a:rPr>
              <a:t>as African Nations Move from Geostationary </a:t>
            </a:r>
            <a:br>
              <a:rPr lang="en-US" sz="2600" b="1" kern="0" dirty="0">
                <a:solidFill>
                  <a:srgbClr val="FFFFFF"/>
                </a:solidFill>
                <a:cs typeface="Arial" charset="0"/>
              </a:rPr>
            </a:br>
            <a:r>
              <a:rPr lang="en-US" sz="2600" b="1" kern="0" dirty="0">
                <a:solidFill>
                  <a:srgbClr val="FFFFFF"/>
                </a:solidFill>
                <a:cs typeface="Arial" charset="0"/>
              </a:rPr>
              <a:t>Satellites to the New Undersea Cables</a:t>
            </a:r>
            <a:endParaRPr lang="en-US" sz="2600" b="1" dirty="0">
              <a:solidFill>
                <a:srgbClr val="FFFFFF"/>
              </a:solidFill>
              <a:latin typeface="Verdana" pitchFamily="34" charset="0"/>
              <a:cs typeface="Arial" charset="0"/>
            </a:endParaRPr>
          </a:p>
        </p:txBody>
      </p:sp>
      <p:sp>
        <p:nvSpPr>
          <p:cNvPr id="13" name="Text Box 8"/>
          <p:cNvSpPr txBox="1">
            <a:spLocks noChangeArrowheads="1"/>
          </p:cNvSpPr>
          <p:nvPr/>
        </p:nvSpPr>
        <p:spPr bwMode="auto">
          <a:xfrm>
            <a:off x="6566013" y="1512809"/>
            <a:ext cx="3187615" cy="720197"/>
          </a:xfrm>
          <a:prstGeom prst="rect">
            <a:avLst/>
          </a:prstGeom>
          <a:solidFill>
            <a:srgbClr val="FFFF99"/>
          </a:solidFill>
          <a:ln w="22225">
            <a:solidFill>
              <a:srgbClr val="000066"/>
            </a:solidFill>
            <a:miter lim="800000"/>
            <a:headEnd/>
            <a:tailEnd/>
          </a:ln>
        </p:spPr>
        <p:txBody>
          <a:bodyPr wrap="square">
            <a:spAutoFit/>
          </a:bodyPr>
          <a:lstStyle/>
          <a:p>
            <a:pPr algn="ctr" fontAlgn="base">
              <a:lnSpc>
                <a:spcPct val="85000"/>
              </a:lnSpc>
              <a:spcBef>
                <a:spcPct val="0"/>
              </a:spcBef>
              <a:spcAft>
                <a:spcPct val="0"/>
              </a:spcAft>
            </a:pPr>
            <a:r>
              <a:rPr lang="en-US" sz="2400" b="1" dirty="0">
                <a:solidFill>
                  <a:srgbClr val="000099"/>
                </a:solidFill>
              </a:rPr>
              <a:t>Rwanda: RTT shift from GEOS to Fiber</a:t>
            </a:r>
          </a:p>
        </p:txBody>
      </p:sp>
      <p:sp>
        <p:nvSpPr>
          <p:cNvPr id="26" name="Rectangle 25"/>
          <p:cNvSpPr/>
          <p:nvPr/>
        </p:nvSpPr>
        <p:spPr bwMode="auto">
          <a:xfrm>
            <a:off x="5644290" y="2230271"/>
            <a:ext cx="576076" cy="346462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23" name="Text Box 21"/>
          <p:cNvSpPr txBox="1">
            <a:spLocks noChangeArrowheads="1"/>
          </p:cNvSpPr>
          <p:nvPr/>
        </p:nvSpPr>
        <p:spPr bwMode="auto">
          <a:xfrm>
            <a:off x="5644905" y="4840033"/>
            <a:ext cx="499086"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200</a:t>
            </a:r>
          </a:p>
        </p:txBody>
      </p:sp>
      <p:sp>
        <p:nvSpPr>
          <p:cNvPr id="24" name="Text Box 27"/>
          <p:cNvSpPr txBox="1">
            <a:spLocks noChangeArrowheads="1"/>
          </p:cNvSpPr>
          <p:nvPr/>
        </p:nvSpPr>
        <p:spPr bwMode="auto">
          <a:xfrm>
            <a:off x="5663220" y="4196900"/>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400</a:t>
            </a:r>
          </a:p>
        </p:txBody>
      </p:sp>
      <p:sp>
        <p:nvSpPr>
          <p:cNvPr id="25" name="Text Box 28"/>
          <p:cNvSpPr txBox="1">
            <a:spLocks noChangeArrowheads="1"/>
          </p:cNvSpPr>
          <p:nvPr/>
        </p:nvSpPr>
        <p:spPr bwMode="auto">
          <a:xfrm>
            <a:off x="5671724" y="3560421"/>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600</a:t>
            </a:r>
          </a:p>
        </p:txBody>
      </p:sp>
      <p:sp>
        <p:nvSpPr>
          <p:cNvPr id="27" name="Text Box 21"/>
          <p:cNvSpPr txBox="1">
            <a:spLocks noChangeArrowheads="1"/>
          </p:cNvSpPr>
          <p:nvPr/>
        </p:nvSpPr>
        <p:spPr bwMode="auto">
          <a:xfrm>
            <a:off x="5757071" y="5456342"/>
            <a:ext cx="885754"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 </a:t>
            </a:r>
            <a:r>
              <a:rPr lang="en-US" b="1" dirty="0" err="1">
                <a:solidFill>
                  <a:srgbClr val="000066"/>
                </a:solidFill>
                <a:latin typeface="Tahoma" pitchFamily="34" charset="0"/>
              </a:rPr>
              <a:t>msec</a:t>
            </a:r>
            <a:endParaRPr lang="en-US" b="1" dirty="0">
              <a:solidFill>
                <a:srgbClr val="000066"/>
              </a:solidFill>
              <a:latin typeface="Tahoma" pitchFamily="34" charset="0"/>
            </a:endParaRPr>
          </a:p>
        </p:txBody>
      </p:sp>
      <p:sp>
        <p:nvSpPr>
          <p:cNvPr id="28" name="Text Box 28"/>
          <p:cNvSpPr txBox="1">
            <a:spLocks noChangeArrowheads="1"/>
          </p:cNvSpPr>
          <p:nvPr/>
        </p:nvSpPr>
        <p:spPr bwMode="auto">
          <a:xfrm>
            <a:off x="5665627" y="2921612"/>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800</a:t>
            </a:r>
          </a:p>
        </p:txBody>
      </p:sp>
      <p:sp>
        <p:nvSpPr>
          <p:cNvPr id="30" name="Text Box 28"/>
          <p:cNvSpPr txBox="1">
            <a:spLocks noChangeArrowheads="1"/>
          </p:cNvSpPr>
          <p:nvPr/>
        </p:nvSpPr>
        <p:spPr bwMode="auto">
          <a:xfrm>
            <a:off x="5671727" y="2272357"/>
            <a:ext cx="608384"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1000</a:t>
            </a:r>
          </a:p>
        </p:txBody>
      </p:sp>
      <p:pic>
        <p:nvPicPr>
          <p:cNvPr id="31" name="Picture 30"/>
          <p:cNvPicPr>
            <a:picLocks noChangeAspect="1" noChangeArrowheads="1"/>
          </p:cNvPicPr>
          <p:nvPr/>
        </p:nvPicPr>
        <p:blipFill>
          <a:blip r:embed="rId6" cstate="print"/>
          <a:srcRect/>
          <a:stretch>
            <a:fillRect/>
          </a:stretch>
        </p:blipFill>
        <p:spPr bwMode="auto">
          <a:xfrm>
            <a:off x="382825" y="971080"/>
            <a:ext cx="960125" cy="491234"/>
          </a:xfrm>
          <a:prstGeom prst="rect">
            <a:avLst/>
          </a:prstGeom>
          <a:noFill/>
          <a:ln w="9525">
            <a:noFill/>
            <a:miter lim="800000"/>
            <a:headEnd/>
            <a:tailEnd/>
          </a:ln>
        </p:spPr>
      </p:pic>
      <p:sp>
        <p:nvSpPr>
          <p:cNvPr id="19" name="Text Box 31"/>
          <p:cNvSpPr txBox="1">
            <a:spLocks noChangeArrowheads="1"/>
          </p:cNvSpPr>
          <p:nvPr/>
        </p:nvSpPr>
        <p:spPr bwMode="auto">
          <a:xfrm rot="-5400000">
            <a:off x="-338828" y="2116828"/>
            <a:ext cx="950055" cy="221599"/>
          </a:xfrm>
          <a:prstGeom prst="rect">
            <a:avLst/>
          </a:prstGeom>
          <a:solidFill>
            <a:schemeClr val="bg1"/>
          </a:solidFill>
          <a:ln w="19050">
            <a:noFill/>
            <a:miter lim="800000"/>
            <a:headEnd/>
            <a:tailEnd/>
          </a:ln>
        </p:spPr>
        <p:txBody>
          <a:bodyPr wrap="square" lIns="0" tIns="0" rIns="0" bIns="0">
            <a:spAutoFit/>
          </a:bodyPr>
          <a:lstStyle/>
          <a:p>
            <a:pP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700 ms</a:t>
            </a:r>
          </a:p>
        </p:txBody>
      </p:sp>
      <p:sp>
        <p:nvSpPr>
          <p:cNvPr id="18" name="Text Box 28"/>
          <p:cNvSpPr txBox="1">
            <a:spLocks noChangeArrowheads="1"/>
          </p:cNvSpPr>
          <p:nvPr/>
        </p:nvSpPr>
        <p:spPr bwMode="auto">
          <a:xfrm rot="-5400000">
            <a:off x="-138685" y="3262884"/>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500</a:t>
            </a:r>
          </a:p>
        </p:txBody>
      </p:sp>
      <p:sp>
        <p:nvSpPr>
          <p:cNvPr id="16" name="Text Box 21"/>
          <p:cNvSpPr txBox="1">
            <a:spLocks noChangeArrowheads="1"/>
          </p:cNvSpPr>
          <p:nvPr/>
        </p:nvSpPr>
        <p:spPr bwMode="auto">
          <a:xfrm rot="-5400000">
            <a:off x="-138742" y="5091743"/>
            <a:ext cx="499086"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a:t>
            </a:r>
          </a:p>
        </p:txBody>
      </p:sp>
      <p:sp>
        <p:nvSpPr>
          <p:cNvPr id="3" name="Rectangular Callout 2"/>
          <p:cNvSpPr/>
          <p:nvPr/>
        </p:nvSpPr>
        <p:spPr bwMode="auto">
          <a:xfrm>
            <a:off x="5257800" y="2514600"/>
            <a:ext cx="1066800" cy="228600"/>
          </a:xfrm>
          <a:prstGeom prst="wedgeRectCallout">
            <a:avLst>
              <a:gd name="adj1" fmla="val -60052"/>
              <a:gd name="adj2" fmla="val 375878"/>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DR Congo</a:t>
            </a:r>
          </a:p>
        </p:txBody>
      </p:sp>
      <p:sp>
        <p:nvSpPr>
          <p:cNvPr id="33" name="Rectangular Callout 32"/>
          <p:cNvSpPr/>
          <p:nvPr/>
        </p:nvSpPr>
        <p:spPr bwMode="auto">
          <a:xfrm>
            <a:off x="5029200" y="2133600"/>
            <a:ext cx="762000" cy="228600"/>
          </a:xfrm>
          <a:prstGeom prst="wedgeRectCallout">
            <a:avLst>
              <a:gd name="adj1" fmla="val -67830"/>
              <a:gd name="adj2" fmla="val 548101"/>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Cuba</a:t>
            </a:r>
          </a:p>
        </p:txBody>
      </p:sp>
      <p:sp>
        <p:nvSpPr>
          <p:cNvPr id="34" name="Rectangular Callout 33"/>
          <p:cNvSpPr/>
          <p:nvPr/>
        </p:nvSpPr>
        <p:spPr bwMode="auto">
          <a:xfrm>
            <a:off x="4343400" y="1828800"/>
            <a:ext cx="1295400" cy="228600"/>
          </a:xfrm>
          <a:prstGeom prst="wedgeRectCallout">
            <a:avLst>
              <a:gd name="adj1" fmla="val -55821"/>
              <a:gd name="adj2" fmla="val 60365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Madagascar</a:t>
            </a:r>
          </a:p>
        </p:txBody>
      </p:sp>
      <p:sp>
        <p:nvSpPr>
          <p:cNvPr id="29" name="Rectangular Callout 28"/>
          <p:cNvSpPr/>
          <p:nvPr/>
        </p:nvSpPr>
        <p:spPr bwMode="auto">
          <a:xfrm>
            <a:off x="2209800" y="5562600"/>
            <a:ext cx="914400" cy="228600"/>
          </a:xfrm>
          <a:prstGeom prst="wedgeRectCallout">
            <a:avLst>
              <a:gd name="adj1" fmla="val 154555"/>
              <a:gd name="adj2" fmla="val -82967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Rwanda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5" name="Rectangular Callout 34"/>
          <p:cNvSpPr/>
          <p:nvPr/>
        </p:nvSpPr>
        <p:spPr bwMode="auto">
          <a:xfrm>
            <a:off x="3200400" y="5410200"/>
            <a:ext cx="762000" cy="228600"/>
          </a:xfrm>
          <a:prstGeom prst="wedgeRectCallout">
            <a:avLst>
              <a:gd name="adj1" fmla="val 59278"/>
              <a:gd name="adj2" fmla="val -338010"/>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Ghana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6" name="Rectangular Callout 35"/>
          <p:cNvSpPr/>
          <p:nvPr/>
        </p:nvSpPr>
        <p:spPr bwMode="auto">
          <a:xfrm>
            <a:off x="1600200" y="5029200"/>
            <a:ext cx="762000" cy="228600"/>
          </a:xfrm>
          <a:prstGeom prst="wedgeRectCallout">
            <a:avLst>
              <a:gd name="adj1" fmla="val 101777"/>
              <a:gd name="adj2" fmla="val -332453"/>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China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7" name="Rectangular Callout 36"/>
          <p:cNvSpPr/>
          <p:nvPr/>
        </p:nvSpPr>
        <p:spPr bwMode="auto">
          <a:xfrm>
            <a:off x="3581400" y="1905000"/>
            <a:ext cx="762000" cy="228600"/>
          </a:xfrm>
          <a:prstGeom prst="wedgeRectCallout">
            <a:avLst>
              <a:gd name="adj1" fmla="val -135232"/>
              <a:gd name="adj2" fmla="val 66476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Nepal</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8" name="Rectangular Callout 37"/>
          <p:cNvSpPr/>
          <p:nvPr/>
        </p:nvSpPr>
        <p:spPr bwMode="auto">
          <a:xfrm>
            <a:off x="4343400" y="5715000"/>
            <a:ext cx="762000" cy="228600"/>
          </a:xfrm>
          <a:prstGeom prst="wedgeRectCallout">
            <a:avLst>
              <a:gd name="adj1" fmla="val 56777"/>
              <a:gd name="adj2" fmla="val -415787"/>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Kenya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9" name="Rectangular Callout 38"/>
          <p:cNvSpPr/>
          <p:nvPr/>
        </p:nvSpPr>
        <p:spPr bwMode="auto">
          <a:xfrm>
            <a:off x="3962400" y="5257800"/>
            <a:ext cx="838200" cy="228600"/>
          </a:xfrm>
          <a:prstGeom prst="wedgeRectCallout">
            <a:avLst>
              <a:gd name="adj1" fmla="val -6784"/>
              <a:gd name="adj2" fmla="val -363009"/>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Nigeria</a:t>
            </a:r>
            <a:endParaRPr kumimoji="0" lang="en-US" sz="1400" b="1" i="0" u="none" strike="noStrike" cap="none" normalizeH="0" baseline="0" dirty="0" smtClean="0">
              <a:ln>
                <a:noFill/>
              </a:ln>
              <a:solidFill>
                <a:srgbClr val="3912C8"/>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775" y="1066800"/>
            <a:ext cx="6075489" cy="433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pinger"/>
          <p:cNvPicPr>
            <a:picLocks noChangeAspect="1" noChangeArrowheads="1"/>
          </p:cNvPicPr>
          <p:nvPr/>
        </p:nvPicPr>
        <p:blipFill>
          <a:blip r:embed="rId4"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56"/>
            <a:ext cx="8026644" cy="1027974"/>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smtClean="0">
                <a:solidFill>
                  <a:srgbClr val="FFCC00"/>
                </a:solidFill>
                <a:cs typeface="Arial" charset="0"/>
              </a:rPr>
              <a:t>Correlation: </a:t>
            </a:r>
            <a:r>
              <a:rPr lang="en-US" sz="3200" b="1" kern="0" dirty="0" err="1" smtClean="0">
                <a:solidFill>
                  <a:srgbClr val="FFCC00"/>
                </a:solidFill>
                <a:cs typeface="Arial" charset="0"/>
              </a:rPr>
              <a:t>PingER</a:t>
            </a:r>
            <a:r>
              <a:rPr lang="en-US" sz="3200" b="1" kern="0" dirty="0" smtClean="0">
                <a:solidFill>
                  <a:srgbClr val="FFCC00"/>
                </a:solidFill>
                <a:cs typeface="Arial" charset="0"/>
              </a:rPr>
              <a:t> Internet </a:t>
            </a:r>
            <a:r>
              <a:rPr lang="en-US" sz="3200" b="1" kern="0" dirty="0">
                <a:solidFill>
                  <a:srgbClr val="FFCC00"/>
                </a:solidFill>
                <a:cs typeface="Arial" charset="0"/>
              </a:rPr>
              <a:t>P</a:t>
            </a:r>
            <a:r>
              <a:rPr lang="en-US" sz="3200" b="1" kern="0" dirty="0" smtClean="0">
                <a:solidFill>
                  <a:srgbClr val="FFCC00"/>
                </a:solidFill>
                <a:cs typeface="Arial" charset="0"/>
              </a:rPr>
              <a:t>erformance vs Fertility Rate</a:t>
            </a:r>
            <a:endParaRPr lang="en-US" sz="26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5" cstate="print"/>
          <a:srcRect/>
          <a:stretch>
            <a:fillRect/>
          </a:stretch>
        </p:blipFill>
        <p:spPr bwMode="auto">
          <a:xfrm>
            <a:off x="382825" y="971080"/>
            <a:ext cx="960125" cy="491234"/>
          </a:xfrm>
          <a:prstGeom prst="rect">
            <a:avLst/>
          </a:prstGeom>
          <a:noFill/>
          <a:ln w="9525">
            <a:noFill/>
            <a:miter lim="800000"/>
            <a:headEnd/>
            <a:tailEnd/>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0" y="1447800"/>
            <a:ext cx="3415990" cy="304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4419600"/>
            <a:ext cx="9770688" cy="2769989"/>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2"/>
                </a:solidFill>
              </a:rPr>
              <a:t>Fertility Rates drive population </a:t>
            </a:r>
            <a:r>
              <a:rPr lang="en-US" dirty="0" smtClean="0">
                <a:solidFill>
                  <a:schemeClr val="tx2"/>
                </a:solidFill>
              </a:rPr>
              <a:t>growth</a:t>
            </a:r>
            <a:br>
              <a:rPr lang="en-US" dirty="0" smtClean="0">
                <a:solidFill>
                  <a:schemeClr val="tx2"/>
                </a:solidFill>
              </a:rPr>
            </a:br>
            <a:r>
              <a:rPr lang="en-US" dirty="0" smtClean="0">
                <a:solidFill>
                  <a:schemeClr val="tx2"/>
                </a:solidFill>
              </a:rPr>
              <a:t>predictions indicate the </a:t>
            </a:r>
            <a:r>
              <a:rPr lang="en-US" dirty="0">
                <a:solidFill>
                  <a:schemeClr val="tx2"/>
                </a:solidFill>
              </a:rPr>
              <a:t>world population </a:t>
            </a:r>
            <a:r>
              <a:rPr lang="en-US" dirty="0" smtClean="0">
                <a:solidFill>
                  <a:schemeClr val="tx2"/>
                </a:solidFill>
              </a:rPr>
              <a:t/>
            </a:r>
            <a:br>
              <a:rPr lang="en-US" dirty="0" smtClean="0">
                <a:solidFill>
                  <a:schemeClr val="tx2"/>
                </a:solidFill>
              </a:rPr>
            </a:br>
            <a:r>
              <a:rPr lang="en-US" dirty="0" smtClean="0">
                <a:solidFill>
                  <a:schemeClr val="tx2"/>
                </a:solidFill>
              </a:rPr>
              <a:t>will </a:t>
            </a:r>
            <a:r>
              <a:rPr lang="en-US" dirty="0">
                <a:solidFill>
                  <a:schemeClr val="tx2"/>
                </a:solidFill>
              </a:rPr>
              <a:t>exceed </a:t>
            </a:r>
            <a:r>
              <a:rPr lang="en-US" dirty="0" smtClean="0">
                <a:solidFill>
                  <a:schemeClr val="tx2"/>
                </a:solidFill>
              </a:rPr>
              <a:t>11Billion </a:t>
            </a:r>
            <a:r>
              <a:rPr lang="en-US" dirty="0">
                <a:solidFill>
                  <a:schemeClr val="tx2"/>
                </a:solidFill>
              </a:rPr>
              <a:t>by 2100</a:t>
            </a:r>
            <a:r>
              <a:rPr lang="en-US" dirty="0" smtClean="0">
                <a:solidFill>
                  <a:schemeClr val="tx2"/>
                </a:solidFill>
              </a:rPr>
              <a:t>.</a:t>
            </a:r>
          </a:p>
          <a:p>
            <a:pPr marL="285750" indent="-285750">
              <a:buFont typeface="Arial" panose="020B0604020202020204" pitchFamily="34" charset="0"/>
              <a:buChar char="•"/>
            </a:pPr>
            <a:r>
              <a:rPr lang="en-US" dirty="0">
                <a:solidFill>
                  <a:schemeClr val="tx2"/>
                </a:solidFill>
              </a:rPr>
              <a:t>D</a:t>
            </a:r>
            <a:r>
              <a:rPr lang="en-US" dirty="0" smtClean="0">
                <a:solidFill>
                  <a:schemeClr val="tx2"/>
                </a:solidFill>
              </a:rPr>
              <a:t>riven </a:t>
            </a:r>
            <a:r>
              <a:rPr lang="en-US" dirty="0">
                <a:solidFill>
                  <a:schemeClr val="tx2"/>
                </a:solidFill>
              </a:rPr>
              <a:t>by Africa for which the population could exceed </a:t>
            </a:r>
            <a:r>
              <a:rPr lang="en-US" dirty="0" smtClean="0">
                <a:solidFill>
                  <a:schemeClr val="tx2"/>
                </a:solidFill>
              </a:rPr>
              <a:t>6Billion  </a:t>
            </a:r>
            <a:r>
              <a:rPr lang="en-US" dirty="0">
                <a:solidFill>
                  <a:schemeClr val="tx2"/>
                </a:solidFill>
              </a:rPr>
              <a:t>by 2100. </a:t>
            </a:r>
            <a:r>
              <a:rPr lang="en-US" dirty="0" smtClean="0">
                <a:solidFill>
                  <a:schemeClr val="tx2"/>
                </a:solidFill>
              </a:rPr>
              <a:t/>
            </a:r>
            <a:br>
              <a:rPr lang="en-US" dirty="0" smtClean="0">
                <a:solidFill>
                  <a:schemeClr val="tx2"/>
                </a:solidFill>
              </a:rPr>
            </a:br>
            <a:r>
              <a:rPr lang="en-US" sz="1200" dirty="0" smtClean="0">
                <a:solidFill>
                  <a:schemeClr val="tx2"/>
                </a:solidFill>
              </a:rPr>
              <a:t>“Six </a:t>
            </a:r>
            <a:r>
              <a:rPr lang="en-US" sz="1200" dirty="0">
                <a:solidFill>
                  <a:schemeClr val="tx2"/>
                </a:solidFill>
              </a:rPr>
              <a:t>Billion in Africa, Robert </a:t>
            </a:r>
            <a:r>
              <a:rPr lang="en-US" sz="1200" dirty="0" err="1">
                <a:solidFill>
                  <a:schemeClr val="tx2"/>
                </a:solidFill>
              </a:rPr>
              <a:t>Engleman</a:t>
            </a:r>
            <a:r>
              <a:rPr lang="en-US" sz="1200" dirty="0">
                <a:solidFill>
                  <a:schemeClr val="tx2"/>
                </a:solidFill>
              </a:rPr>
              <a:t>, Scientific American February 2016</a:t>
            </a:r>
            <a:r>
              <a:rPr lang="en-US" sz="1200" dirty="0" smtClean="0">
                <a:solidFill>
                  <a:schemeClr val="tx2"/>
                </a:solidFill>
              </a:rPr>
              <a:t>.”</a:t>
            </a:r>
          </a:p>
          <a:p>
            <a:pPr marL="285750" indent="-285750">
              <a:buFont typeface="Arial" panose="020B0604020202020204" pitchFamily="34" charset="0"/>
              <a:buChar char="•"/>
            </a:pPr>
            <a:r>
              <a:rPr lang="en-US" dirty="0">
                <a:solidFill>
                  <a:schemeClr val="tx2"/>
                </a:solidFill>
              </a:rPr>
              <a:t>A</a:t>
            </a:r>
            <a:r>
              <a:rPr lang="en-US" dirty="0" smtClean="0">
                <a:solidFill>
                  <a:schemeClr val="tx2"/>
                </a:solidFill>
              </a:rPr>
              <a:t>chieving </a:t>
            </a:r>
            <a:r>
              <a:rPr lang="en-US" dirty="0">
                <a:solidFill>
                  <a:schemeClr val="tx2"/>
                </a:solidFill>
              </a:rPr>
              <a:t>significant fertility declines requires education and easy access to </a:t>
            </a:r>
            <a:r>
              <a:rPr lang="en-US" dirty="0" smtClean="0">
                <a:solidFill>
                  <a:schemeClr val="tx2"/>
                </a:solidFill>
              </a:rPr>
              <a:t>information</a:t>
            </a:r>
          </a:p>
          <a:p>
            <a:pPr marL="285750" indent="-285750">
              <a:buFont typeface="Arial" panose="020B0604020202020204" pitchFamily="34" charset="0"/>
              <a:buChar char="•"/>
            </a:pPr>
            <a:r>
              <a:rPr lang="en-US" dirty="0" smtClean="0">
                <a:solidFill>
                  <a:schemeClr val="tx2"/>
                </a:solidFill>
              </a:rPr>
              <a:t>Internet a major enabler</a:t>
            </a:r>
          </a:p>
          <a:p>
            <a:pPr marL="285750" indent="-285750">
              <a:buFont typeface="Arial" panose="020B0604020202020204" pitchFamily="34" charset="0"/>
              <a:buChar char="•"/>
            </a:pPr>
            <a:r>
              <a:rPr lang="en-US" dirty="0" smtClean="0">
                <a:solidFill>
                  <a:schemeClr val="tx2"/>
                </a:solidFill>
              </a:rPr>
              <a:t>Africa and particularly countries </a:t>
            </a:r>
            <a:r>
              <a:rPr lang="en-US" dirty="0">
                <a:solidFill>
                  <a:schemeClr val="tx2"/>
                </a:solidFill>
              </a:rPr>
              <a:t>such as Niger, Burkina Faso and Zambia with high Fertility </a:t>
            </a:r>
            <a:r>
              <a:rPr lang="en-US" dirty="0" smtClean="0">
                <a:solidFill>
                  <a:schemeClr val="tx2"/>
                </a:solidFill>
              </a:rPr>
              <a:t/>
            </a:r>
            <a:br>
              <a:rPr lang="en-US" dirty="0" smtClean="0">
                <a:solidFill>
                  <a:schemeClr val="tx2"/>
                </a:solidFill>
              </a:rPr>
            </a:br>
            <a:r>
              <a:rPr lang="en-US" dirty="0" smtClean="0">
                <a:solidFill>
                  <a:schemeClr val="tx2"/>
                </a:solidFill>
              </a:rPr>
              <a:t>Rates and </a:t>
            </a:r>
            <a:r>
              <a:rPr lang="en-US" dirty="0">
                <a:solidFill>
                  <a:schemeClr val="tx2"/>
                </a:solidFill>
              </a:rPr>
              <a:t>low Internet performance are particularly at risk</a:t>
            </a:r>
          </a:p>
          <a:p>
            <a:endParaRPr lang="en-US" dirty="0">
              <a:solidFill>
                <a:schemeClr val="tx2"/>
              </a:solidFill>
            </a:endParaRPr>
          </a:p>
        </p:txBody>
      </p:sp>
    </p:spTree>
    <p:extLst>
      <p:ext uri="{BB962C8B-B14F-4D97-AF65-F5344CB8AC3E}">
        <p14:creationId xmlns:p14="http://schemas.microsoft.com/office/powerpoint/2010/main" val="30329519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4" descr="slacseal"/>
          <p:cNvPicPr>
            <a:picLocks noChangeAspect="1" noChangeArrowheads="1"/>
          </p:cNvPicPr>
          <p:nvPr/>
        </p:nvPicPr>
        <p:blipFill>
          <a:blip r:embed="rId3" cstate="print"/>
          <a:srcRect/>
          <a:stretch>
            <a:fillRect/>
          </a:stretch>
        </p:blipFill>
        <p:spPr bwMode="auto">
          <a:xfrm>
            <a:off x="8686830" y="27044"/>
            <a:ext cx="1127125" cy="1089025"/>
          </a:xfrm>
          <a:prstGeom prst="rect">
            <a:avLst/>
          </a:prstGeom>
          <a:noFill/>
          <a:ln w="9525">
            <a:noFill/>
            <a:miter lim="800000"/>
            <a:headEnd/>
            <a:tailEnd/>
          </a:ln>
        </p:spPr>
      </p:pic>
      <p:pic>
        <p:nvPicPr>
          <p:cNvPr id="443395" name="Picture 5" descr="pinger"/>
          <p:cNvPicPr>
            <a:picLocks noChangeAspect="1" noChangeArrowheads="1"/>
          </p:cNvPicPr>
          <p:nvPr/>
        </p:nvPicPr>
        <p:blipFill>
          <a:blip r:embed="rId4" cstate="print"/>
          <a:srcRect/>
          <a:stretch>
            <a:fillRect/>
          </a:stretch>
        </p:blipFill>
        <p:spPr bwMode="auto">
          <a:xfrm>
            <a:off x="76200" y="104775"/>
            <a:ext cx="1403350" cy="865188"/>
          </a:xfrm>
          <a:prstGeom prst="rect">
            <a:avLst/>
          </a:prstGeom>
          <a:noFill/>
          <a:ln w="9525">
            <a:noFill/>
            <a:miter lim="800000"/>
            <a:headEnd/>
            <a:tailEnd/>
          </a:ln>
        </p:spPr>
      </p:pic>
      <p:sp>
        <p:nvSpPr>
          <p:cNvPr id="443397" name="Rectangle 17"/>
          <p:cNvSpPr>
            <a:spLocks noGrp="1" noChangeArrowheads="1"/>
          </p:cNvSpPr>
          <p:nvPr>
            <p:ph type="body" idx="1"/>
          </p:nvPr>
        </p:nvSpPr>
        <p:spPr>
          <a:xfrm>
            <a:off x="76199" y="1201739"/>
            <a:ext cx="2879741" cy="5513387"/>
          </a:xfrm>
          <a:solidFill>
            <a:srgbClr val="000066"/>
          </a:solidFill>
          <a:ln w="25400">
            <a:solidFill>
              <a:srgbClr val="FFCC00"/>
            </a:solidFill>
          </a:ln>
        </p:spPr>
        <p:txBody>
          <a:bodyPr lIns="0" tIns="46038" rIns="0" bIns="46038"/>
          <a:lstStyle/>
          <a:p>
            <a:pPr marL="228600" indent="-228600" algn="ctr" eaLnBrk="1" hangingPunct="1">
              <a:lnSpc>
                <a:spcPct val="93000"/>
              </a:lnSpc>
              <a:buClr>
                <a:srgbClr val="000066"/>
              </a:buClr>
              <a:buFont typeface="Wingdings 2" pitchFamily="18" charset="2"/>
              <a:buNone/>
            </a:pPr>
            <a:r>
              <a:rPr lang="en-US" sz="2200" b="1" u="sng" dirty="0" smtClean="0">
                <a:solidFill>
                  <a:srgbClr val="FFCC00"/>
                </a:solidFill>
              </a:rPr>
              <a:t>UNDP HDI:</a:t>
            </a:r>
          </a:p>
          <a:p>
            <a:pPr marL="228600" indent="-228600" eaLnBrk="1" hangingPunct="1">
              <a:lnSpc>
                <a:spcPct val="93000"/>
              </a:lnSpc>
              <a:spcBef>
                <a:spcPct val="25000"/>
              </a:spcBef>
              <a:buSzPct val="110000"/>
              <a:buFont typeface="Wingdings 2" pitchFamily="18" charset="2"/>
              <a:buChar char="®"/>
            </a:pPr>
            <a:r>
              <a:rPr lang="en-US" sz="2100" b="1" dirty="0" smtClean="0">
                <a:solidFill>
                  <a:schemeClr val="bg1"/>
                </a:solidFill>
              </a:rPr>
              <a:t>A long and healthy life, as measured </a:t>
            </a:r>
            <a:br>
              <a:rPr lang="en-US" sz="2100" b="1" dirty="0" smtClean="0">
                <a:solidFill>
                  <a:schemeClr val="bg1"/>
                </a:solidFill>
              </a:rPr>
            </a:br>
            <a:r>
              <a:rPr lang="en-US" sz="2100" b="1" dirty="0" smtClean="0">
                <a:solidFill>
                  <a:schemeClr val="bg1"/>
                </a:solidFill>
              </a:rPr>
              <a:t>by life expectancy </a:t>
            </a:r>
            <a:br>
              <a:rPr lang="en-US" sz="2100" b="1" dirty="0" smtClean="0">
                <a:solidFill>
                  <a:schemeClr val="bg1"/>
                </a:solidFill>
              </a:rPr>
            </a:br>
            <a:r>
              <a:rPr lang="en-US" sz="2100" b="1" dirty="0" smtClean="0">
                <a:solidFill>
                  <a:schemeClr val="bg1"/>
                </a:solidFill>
              </a:rPr>
              <a:t>at birth</a:t>
            </a:r>
            <a:endParaRPr lang="en-US" altLang="ko-KR" sz="2100" b="1" dirty="0" smtClean="0">
              <a:solidFill>
                <a:schemeClr val="bg1"/>
              </a:solidFill>
              <a:ea typeface="Gulim" pitchFamily="34" charset="-127"/>
            </a:endParaRP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Knowledge as measured by the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adult literacy rate (with 2/3 weight)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and the combined primary, secondary and tertiary growth enrollment ratio</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 (with 1/3 weight)</a:t>
            </a: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A decent standard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of living, measured by GDP per capita</a:t>
            </a:r>
            <a:endParaRPr lang="en-US" sz="2100" b="1" i="1" dirty="0" smtClean="0">
              <a:solidFill>
                <a:schemeClr val="bg1"/>
              </a:solidFill>
            </a:endParaRPr>
          </a:p>
        </p:txBody>
      </p:sp>
      <p:sp>
        <p:nvSpPr>
          <p:cNvPr id="443398" name="Rectangle 3"/>
          <p:cNvSpPr>
            <a:spLocks noGrp="1" noChangeArrowheads="1"/>
          </p:cNvSpPr>
          <p:nvPr>
            <p:ph type="title"/>
          </p:nvPr>
        </p:nvSpPr>
        <p:spPr>
          <a:xfrm>
            <a:off x="0" y="0"/>
            <a:ext cx="9906000" cy="1143000"/>
          </a:xfrm>
        </p:spPr>
        <p:txBody>
          <a:bodyPr anchorCtr="1"/>
          <a:lstStyle/>
          <a:p>
            <a:pPr algn="l" eaLnBrk="1" hangingPunct="1"/>
            <a:endParaRPr lang="en-US" b="1" dirty="0" smtClean="0">
              <a:solidFill>
                <a:srgbClr val="800000"/>
              </a:solidFill>
            </a:endParaRPr>
          </a:p>
        </p:txBody>
      </p:sp>
      <p:pic>
        <p:nvPicPr>
          <p:cNvPr id="443399" name="Picture 32" descr="pinger"/>
          <p:cNvPicPr>
            <a:picLocks noChangeAspect="1" noChangeArrowheads="1"/>
          </p:cNvPicPr>
          <p:nvPr/>
        </p:nvPicPr>
        <p:blipFill>
          <a:blip r:embed="rId4" cstate="print"/>
          <a:srcRect/>
          <a:stretch>
            <a:fillRect/>
          </a:stretch>
        </p:blipFill>
        <p:spPr bwMode="auto">
          <a:xfrm>
            <a:off x="76200" y="104831"/>
            <a:ext cx="1727200" cy="1019175"/>
          </a:xfrm>
          <a:prstGeom prst="rect">
            <a:avLst/>
          </a:prstGeom>
          <a:solidFill>
            <a:schemeClr val="bg1"/>
          </a:solidFill>
          <a:ln w="9525">
            <a:noFill/>
            <a:miter lim="800000"/>
            <a:headEnd/>
            <a:tailEnd/>
          </a:ln>
        </p:spPr>
      </p:pic>
      <p:sp>
        <p:nvSpPr>
          <p:cNvPr id="443402" name="Rectangle 18"/>
          <p:cNvSpPr>
            <a:spLocks noChangeArrowheads="1"/>
          </p:cNvSpPr>
          <p:nvPr/>
        </p:nvSpPr>
        <p:spPr bwMode="auto">
          <a:xfrm>
            <a:off x="5759509" y="5312980"/>
            <a:ext cx="1881187" cy="247650"/>
          </a:xfrm>
          <a:prstGeom prst="rect">
            <a:avLst/>
          </a:prstGeom>
          <a:noFill/>
          <a:ln w="22225">
            <a:solidFill>
              <a:srgbClr val="800000"/>
            </a:solidFill>
            <a:miter lim="800000"/>
            <a:headEnd/>
            <a:tailEnd/>
          </a:ln>
        </p:spPr>
        <p:txBody>
          <a:bodyPr wrap="none" anchor="ctr"/>
          <a:lstStyle/>
          <a:p>
            <a:pPr algn="ctr" eaLnBrk="0" fontAlgn="base" hangingPunct="0">
              <a:lnSpc>
                <a:spcPct val="80000"/>
              </a:lnSpc>
              <a:spcBef>
                <a:spcPct val="50000"/>
              </a:spcBef>
              <a:spcAft>
                <a:spcPct val="0"/>
              </a:spcAft>
              <a:buClr>
                <a:srgbClr val="D90040"/>
              </a:buClr>
              <a:buSzPct val="80000"/>
              <a:buFont typeface="Wingdings" pitchFamily="-109" charset="2"/>
              <a:buNone/>
            </a:pPr>
            <a:endParaRPr lang="en-US" sz="2800" b="1">
              <a:solidFill>
                <a:srgbClr val="3912C8"/>
              </a:solidFill>
              <a:latin typeface="Tahoma" pitchFamily="34" charset="0"/>
            </a:endParaRPr>
          </a:p>
        </p:txBody>
      </p:sp>
      <p:pic>
        <p:nvPicPr>
          <p:cNvPr id="21" name="Picture 20" descr="C:\Users\amberzeb\Pictures\ICFA-report2012-images\HDI vs N-throughput.jpg"/>
          <p:cNvPicPr/>
          <p:nvPr/>
        </p:nvPicPr>
        <p:blipFill rotWithShape="1">
          <a:blip r:embed="rId5" cstate="print">
            <a:lum bright="-7000" contrast="22000"/>
          </a:blip>
          <a:srcRect l="14218" r="20940" b="32990"/>
          <a:stretch/>
        </p:blipFill>
        <p:spPr bwMode="auto">
          <a:xfrm>
            <a:off x="3071155" y="1431940"/>
            <a:ext cx="5683940" cy="4608600"/>
          </a:xfrm>
          <a:prstGeom prst="rect">
            <a:avLst/>
          </a:prstGeom>
          <a:noFill/>
          <a:ln w="9525">
            <a:noFill/>
            <a:miter lim="800000"/>
            <a:headEnd/>
            <a:tailEnd/>
          </a:ln>
        </p:spPr>
      </p:pic>
      <p:sp>
        <p:nvSpPr>
          <p:cNvPr id="443403" name="Text Box 21"/>
          <p:cNvSpPr txBox="1">
            <a:spLocks noChangeArrowheads="1"/>
          </p:cNvSpPr>
          <p:nvPr/>
        </p:nvSpPr>
        <p:spPr bwMode="auto">
          <a:xfrm rot="-5400000">
            <a:off x="2943329" y="4758505"/>
            <a:ext cx="42227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0.4</a:t>
            </a:r>
          </a:p>
        </p:txBody>
      </p:sp>
      <p:sp>
        <p:nvSpPr>
          <p:cNvPr id="443409" name="Text Box 27"/>
          <p:cNvSpPr txBox="1">
            <a:spLocks noChangeArrowheads="1"/>
          </p:cNvSpPr>
          <p:nvPr/>
        </p:nvSpPr>
        <p:spPr bwMode="auto">
          <a:xfrm rot="-5400000">
            <a:off x="2863161" y="3763428"/>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0.6</a:t>
            </a:r>
          </a:p>
        </p:txBody>
      </p:sp>
      <p:sp>
        <p:nvSpPr>
          <p:cNvPr id="443410" name="Text Box 28"/>
          <p:cNvSpPr txBox="1">
            <a:spLocks noChangeArrowheads="1"/>
          </p:cNvSpPr>
          <p:nvPr/>
        </p:nvSpPr>
        <p:spPr bwMode="auto">
          <a:xfrm rot="-5400000">
            <a:off x="2908814" y="2689398"/>
            <a:ext cx="412750"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0.8</a:t>
            </a:r>
          </a:p>
        </p:txBody>
      </p:sp>
      <p:sp>
        <p:nvSpPr>
          <p:cNvPr id="443413" name="Text Box 31"/>
          <p:cNvSpPr txBox="1">
            <a:spLocks noChangeArrowheads="1"/>
          </p:cNvSpPr>
          <p:nvPr/>
        </p:nvSpPr>
        <p:spPr bwMode="auto">
          <a:xfrm rot="-5400000">
            <a:off x="2903612" y="1565155"/>
            <a:ext cx="411162"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a:t>
            </a:r>
          </a:p>
        </p:txBody>
      </p:sp>
      <p:sp>
        <p:nvSpPr>
          <p:cNvPr id="443404" name="Text Box 23"/>
          <p:cNvSpPr txBox="1">
            <a:spLocks noChangeArrowheads="1"/>
          </p:cNvSpPr>
          <p:nvPr/>
        </p:nvSpPr>
        <p:spPr bwMode="auto">
          <a:xfrm>
            <a:off x="3324232" y="6040439"/>
            <a:ext cx="5815013" cy="380104"/>
          </a:xfrm>
          <a:prstGeom prst="rect">
            <a:avLst/>
          </a:prstGeom>
          <a:solidFill>
            <a:schemeClr val="bg1"/>
          </a:solidFill>
          <a:ln w="22225">
            <a:noFill/>
            <a:miter lim="800000"/>
            <a:headEnd/>
            <a:tailEnd/>
          </a:ln>
        </p:spPr>
        <p:txBody>
          <a:bodyPr>
            <a:spAutoFit/>
          </a:bodyPr>
          <a:lstStyle/>
          <a:p>
            <a:pPr algn="ctr" fontAlgn="base">
              <a:lnSpc>
                <a:spcPct val="85000"/>
              </a:lnSpc>
              <a:spcBef>
                <a:spcPct val="5000"/>
              </a:spcBef>
              <a:spcAft>
                <a:spcPct val="0"/>
              </a:spcAft>
            </a:pPr>
            <a:r>
              <a:rPr lang="en-US" sz="2200" b="1" dirty="0">
                <a:solidFill>
                  <a:srgbClr val="000066"/>
                </a:solidFill>
              </a:rPr>
              <a:t>Normalized Throughput (bps)</a:t>
            </a:r>
          </a:p>
        </p:txBody>
      </p:sp>
      <p:sp>
        <p:nvSpPr>
          <p:cNvPr id="23" name="Rectangle 22"/>
          <p:cNvSpPr/>
          <p:nvPr/>
        </p:nvSpPr>
        <p:spPr bwMode="auto">
          <a:xfrm>
            <a:off x="8447857" y="4050298"/>
            <a:ext cx="1113745" cy="2060345"/>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pic>
        <p:nvPicPr>
          <p:cNvPr id="443396" name="Picture 11"/>
          <p:cNvPicPr>
            <a:picLocks noChangeAspect="1" noChangeArrowheads="1"/>
          </p:cNvPicPr>
          <p:nvPr/>
        </p:nvPicPr>
        <p:blipFill>
          <a:blip r:embed="rId6" cstate="print">
            <a:lum bright="-38000" contrast="40000"/>
          </a:blip>
          <a:srcRect/>
          <a:stretch>
            <a:fillRect/>
          </a:stretch>
        </p:blipFill>
        <p:spPr bwMode="auto">
          <a:xfrm>
            <a:off x="8793798" y="1547211"/>
            <a:ext cx="1036637" cy="2841625"/>
          </a:xfrm>
          <a:prstGeom prst="rect">
            <a:avLst/>
          </a:prstGeom>
          <a:noFill/>
          <a:ln w="19050">
            <a:solidFill>
              <a:srgbClr val="0000FF"/>
            </a:solidFill>
            <a:miter lim="800000"/>
            <a:headEnd/>
            <a:tailEnd/>
          </a:ln>
        </p:spPr>
      </p:pic>
      <p:sp>
        <p:nvSpPr>
          <p:cNvPr id="443400" name="Rectangle 33"/>
          <p:cNvSpPr>
            <a:spLocks noChangeArrowheads="1"/>
          </p:cNvSpPr>
          <p:nvPr/>
        </p:nvSpPr>
        <p:spPr bwMode="auto">
          <a:xfrm>
            <a:off x="2801938" y="6424669"/>
            <a:ext cx="7104062" cy="433387"/>
          </a:xfrm>
          <a:prstGeom prst="rect">
            <a:avLst/>
          </a:prstGeom>
          <a:solidFill>
            <a:srgbClr val="00004C"/>
          </a:solidFill>
          <a:ln w="25400">
            <a:solidFill>
              <a:srgbClr val="FF9900"/>
            </a:solidFill>
            <a:miter lim="800000"/>
            <a:headEnd/>
            <a:tailEnd/>
          </a:ln>
        </p:spPr>
        <p:txBody>
          <a:bodyPr lIns="0" tIns="46038" rIns="0" bIns="46038"/>
          <a:lstStyle/>
          <a:p>
            <a:pPr marL="228600" indent="-228600" fontAlgn="base">
              <a:spcBef>
                <a:spcPct val="20000"/>
              </a:spcBef>
              <a:spcAft>
                <a:spcPct val="0"/>
              </a:spcAft>
              <a:buClr>
                <a:srgbClr val="000066"/>
              </a:buClr>
              <a:buFont typeface="Wingdings 2" pitchFamily="18" charset="2"/>
              <a:buNone/>
            </a:pPr>
            <a:r>
              <a:rPr lang="en-US" sz="2000" b="1" u="sng" dirty="0">
                <a:solidFill>
                  <a:srgbClr val="FFFFFF"/>
                </a:solidFill>
              </a:rPr>
              <a:t> </a:t>
            </a:r>
            <a:r>
              <a:rPr lang="en-US" b="1" dirty="0">
                <a:solidFill>
                  <a:srgbClr val="FFFFFF"/>
                </a:solidFill>
              </a:rPr>
              <a:t>  Clear Correlation Between the UNDP HDI and the Throughput</a:t>
            </a:r>
          </a:p>
        </p:txBody>
      </p:sp>
      <p:sp>
        <p:nvSpPr>
          <p:cNvPr id="443405" name="Text Box 22"/>
          <p:cNvSpPr txBox="1">
            <a:spLocks noChangeArrowheads="1"/>
          </p:cNvSpPr>
          <p:nvPr/>
        </p:nvSpPr>
        <p:spPr bwMode="auto">
          <a:xfrm>
            <a:off x="7410951" y="5771761"/>
            <a:ext cx="604837"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10M</a:t>
            </a:r>
          </a:p>
        </p:txBody>
      </p:sp>
      <p:sp>
        <p:nvSpPr>
          <p:cNvPr id="443406" name="Text Box 24"/>
          <p:cNvSpPr txBox="1">
            <a:spLocks noChangeArrowheads="1"/>
          </p:cNvSpPr>
          <p:nvPr/>
        </p:nvSpPr>
        <p:spPr bwMode="auto">
          <a:xfrm>
            <a:off x="6037982" y="5810166"/>
            <a:ext cx="604838"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1M</a:t>
            </a:r>
          </a:p>
        </p:txBody>
      </p:sp>
      <p:sp>
        <p:nvSpPr>
          <p:cNvPr id="443407" name="Text Box 25"/>
          <p:cNvSpPr txBox="1">
            <a:spLocks noChangeArrowheads="1"/>
          </p:cNvSpPr>
          <p:nvPr/>
        </p:nvSpPr>
        <p:spPr bwMode="auto">
          <a:xfrm>
            <a:off x="4655434" y="5783088"/>
            <a:ext cx="604837"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100k</a:t>
            </a:r>
          </a:p>
        </p:txBody>
      </p:sp>
      <p:sp>
        <p:nvSpPr>
          <p:cNvPr id="20" name="Text Box 4"/>
          <p:cNvSpPr txBox="1">
            <a:spLocks noChangeArrowheads="1"/>
          </p:cNvSpPr>
          <p:nvPr/>
        </p:nvSpPr>
        <p:spPr bwMode="auto">
          <a:xfrm>
            <a:off x="1842197" y="126226"/>
            <a:ext cx="8026644" cy="911019"/>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dirty="0" smtClean="0">
                <a:solidFill>
                  <a:srgbClr val="FFC000"/>
                </a:solidFill>
                <a:latin typeface="Tahoma" pitchFamily="34" charset="0"/>
              </a:rPr>
              <a:t>TCP </a:t>
            </a:r>
            <a:r>
              <a:rPr lang="en-US" sz="2800" b="1" dirty="0">
                <a:solidFill>
                  <a:srgbClr val="FFC000"/>
                </a:solidFill>
                <a:latin typeface="Tahoma" pitchFamily="34" charset="0"/>
              </a:rPr>
              <a:t>Throughput in </a:t>
            </a:r>
            <a:r>
              <a:rPr lang="en-US" sz="2800" b="1" dirty="0" smtClean="0">
                <a:solidFill>
                  <a:srgbClr val="FFC000"/>
                </a:solidFill>
                <a:latin typeface="Tahoma" pitchFamily="34" charset="0"/>
              </a:rPr>
              <a:t>2015</a:t>
            </a:r>
            <a:r>
              <a:rPr lang="en-US" sz="2800" b="1" dirty="0">
                <a:solidFill>
                  <a:srgbClr val="FFC000"/>
                </a:solidFill>
                <a:latin typeface="Tahoma" pitchFamily="34" charset="0"/>
              </a:rPr>
              <a:t/>
            </a:r>
            <a:br>
              <a:rPr lang="en-US" sz="2800" b="1" dirty="0">
                <a:solidFill>
                  <a:srgbClr val="FFC000"/>
                </a:solidFill>
                <a:latin typeface="Tahoma" pitchFamily="34" charset="0"/>
              </a:rPr>
            </a:br>
            <a:r>
              <a:rPr lang="en-US" sz="2800" b="1" dirty="0">
                <a:solidFill>
                  <a:srgbClr val="FFFFFF"/>
                </a:solidFill>
                <a:latin typeface="Tahoma" pitchFamily="34" charset="0"/>
              </a:rPr>
              <a:t>vs. </a:t>
            </a:r>
            <a:r>
              <a:rPr lang="en-US" sz="2800" b="1" dirty="0" smtClean="0">
                <a:solidFill>
                  <a:srgbClr val="FFFFFF"/>
                </a:solidFill>
                <a:latin typeface="Tahoma" pitchFamily="34" charset="0"/>
              </a:rPr>
              <a:t>Fertility Rate</a:t>
            </a:r>
            <a:endParaRPr lang="en-US" sz="1600" b="1" dirty="0">
              <a:solidFill>
                <a:srgbClr val="FFFFFF"/>
              </a:solidFill>
              <a:latin typeface="Verdana" pitchFamily="34" charset="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4" name="Footer Placeholder 3"/>
          <p:cNvSpPr>
            <a:spLocks noGrp="1"/>
          </p:cNvSpPr>
          <p:nvPr>
            <p:ph type="ftr" sz="quarter" idx="4294967295"/>
          </p:nvPr>
        </p:nvSpPr>
        <p:spPr>
          <a:xfrm>
            <a:off x="482595" y="6543674"/>
            <a:ext cx="4470405" cy="314326"/>
          </a:xfrm>
          <a:prstGeom prst="rect">
            <a:avLst/>
          </a:prstGeom>
        </p:spPr>
        <p:txBody>
          <a:bodyPr/>
          <a:lstStyle/>
          <a:p>
            <a:r>
              <a:rPr lang="en-US" b="1" smtClean="0"/>
              <a:t>SLAC Colloquium</a:t>
            </a:r>
            <a:endParaRPr lang="en-US" dirty="0"/>
          </a:p>
        </p:txBody>
      </p:sp>
      <p:sp>
        <p:nvSpPr>
          <p:cNvPr id="6" name="Title 1"/>
          <p:cNvSpPr txBox="1">
            <a:spLocks/>
          </p:cNvSpPr>
          <p:nvPr/>
        </p:nvSpPr>
        <p:spPr>
          <a:xfrm>
            <a:off x="1477106" y="1"/>
            <a:ext cx="5156069" cy="1063625"/>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a:lstStyle>
          <a:p>
            <a:pPr>
              <a:defRPr/>
            </a:pPr>
            <a:r>
              <a:rPr lang="en-US" sz="2800" dirty="0" smtClean="0"/>
              <a:t>Science Opportunities: </a:t>
            </a:r>
            <a:br>
              <a:rPr lang="en-US" sz="2800" dirty="0" smtClean="0"/>
            </a:br>
            <a:r>
              <a:rPr lang="en-US" sz="2800" dirty="0" smtClean="0"/>
              <a:t>Square </a:t>
            </a:r>
            <a:r>
              <a:rPr lang="en-US" sz="2800" dirty="0" err="1" smtClean="0"/>
              <a:t>Kilometre</a:t>
            </a:r>
            <a:r>
              <a:rPr lang="en-US" sz="2800" dirty="0" smtClean="0"/>
              <a:t> Array</a:t>
            </a:r>
            <a:r>
              <a:rPr lang="en-US" dirty="0" smtClean="0"/>
              <a:t> (SKA)</a:t>
            </a:r>
            <a:endParaRPr lang="en-US" dirty="0"/>
          </a:p>
        </p:txBody>
      </p:sp>
      <p:sp>
        <p:nvSpPr>
          <p:cNvPr id="7" name="Content Placeholder 2"/>
          <p:cNvSpPr>
            <a:spLocks noGrp="1"/>
          </p:cNvSpPr>
          <p:nvPr>
            <p:ph idx="4294967295"/>
          </p:nvPr>
        </p:nvSpPr>
        <p:spPr>
          <a:xfrm>
            <a:off x="1720" y="1219200"/>
            <a:ext cx="9906000" cy="1752600"/>
          </a:xfrm>
          <a:prstGeom prst="rect">
            <a:avLst/>
          </a:prstGeom>
        </p:spPr>
        <p:txBody>
          <a:bodyPr/>
          <a:lstStyle/>
          <a:p>
            <a:endParaRPr lang="en-US" smtClean="0"/>
          </a:p>
        </p:txBody>
      </p:sp>
      <p:grpSp>
        <p:nvGrpSpPr>
          <p:cNvPr id="9" name="Group 9"/>
          <p:cNvGrpSpPr>
            <a:grpSpLocks/>
          </p:cNvGrpSpPr>
          <p:nvPr/>
        </p:nvGrpSpPr>
        <p:grpSpPr bwMode="auto">
          <a:xfrm>
            <a:off x="6347752" y="0"/>
            <a:ext cx="3532452" cy="4146550"/>
            <a:chOff x="1114813" y="1548028"/>
            <a:chExt cx="3257780" cy="4146561"/>
          </a:xfrm>
        </p:grpSpPr>
        <p:pic>
          <p:nvPicPr>
            <p:cNvPr id="10" name="Picture 9"/>
            <p:cNvPicPr>
              <a:picLocks noChangeAspect="1"/>
            </p:cNvPicPr>
            <p:nvPr/>
          </p:nvPicPr>
          <p:blipFill rotWithShape="1">
            <a:blip r:embed="rId3">
              <a:extLst/>
            </a:blip>
            <a:srcRect l="10626" t="19477" r="53747" b="14752"/>
            <a:stretch/>
          </p:blipFill>
          <p:spPr>
            <a:xfrm>
              <a:off x="1114813" y="1548028"/>
              <a:ext cx="3257780" cy="4146561"/>
            </a:xfrm>
            <a:prstGeom prst="roundRect">
              <a:avLst>
                <a:gd name="adj" fmla="val 4730"/>
              </a:avLst>
            </a:prstGeom>
            <a:solidFill>
              <a:srgbClr val="FFFFFF">
                <a:shade val="85000"/>
              </a:srgbClr>
            </a:solidFill>
            <a:ln w="28575">
              <a:solidFill>
                <a:schemeClr val="bg1">
                  <a:lumMod val="95000"/>
                </a:schemeClr>
              </a:solidFill>
            </a:ln>
            <a:effectLst>
              <a:outerShdw blurRad="50800" dist="76200" dir="5400000" algn="t" rotWithShape="0">
                <a:prstClr val="black">
                  <a:alpha val="40000"/>
                </a:prstClr>
              </a:outerShdw>
            </a:effectLst>
          </p:spPr>
        </p:pic>
        <p:sp>
          <p:nvSpPr>
            <p:cNvPr id="11" name="Oval 10"/>
            <p:cNvSpPr/>
            <p:nvPr/>
          </p:nvSpPr>
          <p:spPr bwMode="auto">
            <a:xfrm>
              <a:off x="2932445" y="4886550"/>
              <a:ext cx="49168"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2" name="Oval 11"/>
            <p:cNvSpPr/>
            <p:nvPr/>
          </p:nvSpPr>
          <p:spPr bwMode="auto">
            <a:xfrm>
              <a:off x="2818248" y="4942112"/>
              <a:ext cx="49168"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3" name="Oval 12"/>
            <p:cNvSpPr/>
            <p:nvPr/>
          </p:nvSpPr>
          <p:spPr bwMode="auto">
            <a:xfrm>
              <a:off x="2742117" y="4829400"/>
              <a:ext cx="50754"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4" name="Oval 13"/>
            <p:cNvSpPr/>
            <p:nvPr/>
          </p:nvSpPr>
          <p:spPr bwMode="auto">
            <a:xfrm>
              <a:off x="2819834" y="4724624"/>
              <a:ext cx="49169"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5" name="Oval 14"/>
            <p:cNvSpPr/>
            <p:nvPr/>
          </p:nvSpPr>
          <p:spPr bwMode="auto">
            <a:xfrm>
              <a:off x="2932445" y="4773837"/>
              <a:ext cx="49168"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6" name="Oval 15"/>
            <p:cNvSpPr/>
            <p:nvPr/>
          </p:nvSpPr>
          <p:spPr bwMode="auto">
            <a:xfrm>
              <a:off x="3048227" y="4869087"/>
              <a:ext cx="49169"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7" name="Oval 16"/>
            <p:cNvSpPr/>
            <p:nvPr/>
          </p:nvSpPr>
          <p:spPr bwMode="auto">
            <a:xfrm>
              <a:off x="2999060" y="4669061"/>
              <a:ext cx="49168"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8" name="Oval 17"/>
            <p:cNvSpPr/>
            <p:nvPr/>
          </p:nvSpPr>
          <p:spPr bwMode="auto">
            <a:xfrm>
              <a:off x="2789699" y="4613499"/>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19" name="Oval 18"/>
            <p:cNvSpPr/>
            <p:nvPr/>
          </p:nvSpPr>
          <p:spPr bwMode="auto">
            <a:xfrm>
              <a:off x="3159252" y="4797650"/>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0" name="Oval 19"/>
            <p:cNvSpPr/>
            <p:nvPr/>
          </p:nvSpPr>
          <p:spPr bwMode="auto">
            <a:xfrm>
              <a:off x="3040297" y="4524599"/>
              <a:ext cx="50754"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1" name="Oval 20"/>
            <p:cNvSpPr/>
            <p:nvPr/>
          </p:nvSpPr>
          <p:spPr bwMode="auto">
            <a:xfrm>
              <a:off x="2718325" y="4500786"/>
              <a:ext cx="52341"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2" name="Oval 21"/>
            <p:cNvSpPr/>
            <p:nvPr/>
          </p:nvSpPr>
          <p:spPr bwMode="auto">
            <a:xfrm>
              <a:off x="3249658" y="4640486"/>
              <a:ext cx="50754"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3" name="Oval 22"/>
            <p:cNvSpPr/>
            <p:nvPr/>
          </p:nvSpPr>
          <p:spPr bwMode="auto">
            <a:xfrm>
              <a:off x="2989543" y="4365848"/>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4" name="Oval 23"/>
            <p:cNvSpPr/>
            <p:nvPr/>
          </p:nvSpPr>
          <p:spPr bwMode="auto">
            <a:xfrm>
              <a:off x="2600957" y="4394424"/>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5" name="Oval 24"/>
            <p:cNvSpPr/>
            <p:nvPr/>
          </p:nvSpPr>
          <p:spPr bwMode="auto">
            <a:xfrm>
              <a:off x="3324203" y="4394424"/>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6" name="Oval 25"/>
            <p:cNvSpPr/>
            <p:nvPr/>
          </p:nvSpPr>
          <p:spPr bwMode="auto">
            <a:xfrm>
              <a:off x="2870588" y="4149948"/>
              <a:ext cx="50754" cy="55562"/>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7" name="Oval 26"/>
            <p:cNvSpPr/>
            <p:nvPr/>
          </p:nvSpPr>
          <p:spPr bwMode="auto">
            <a:xfrm>
              <a:off x="3774646" y="4472211"/>
              <a:ext cx="49169"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8" name="Oval 27"/>
            <p:cNvSpPr/>
            <p:nvPr/>
          </p:nvSpPr>
          <p:spPr bwMode="auto">
            <a:xfrm>
              <a:off x="3839675" y="4221385"/>
              <a:ext cx="50754"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29" name="Oval 28"/>
            <p:cNvSpPr/>
            <p:nvPr/>
          </p:nvSpPr>
          <p:spPr bwMode="auto">
            <a:xfrm>
              <a:off x="3374957" y="3913409"/>
              <a:ext cx="49169" cy="57150"/>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30" name="Oval 29"/>
            <p:cNvSpPr/>
            <p:nvPr/>
          </p:nvSpPr>
          <p:spPr bwMode="auto">
            <a:xfrm>
              <a:off x="3091052" y="3970559"/>
              <a:ext cx="49168"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31" name="Oval 30"/>
            <p:cNvSpPr/>
            <p:nvPr/>
          </p:nvSpPr>
          <p:spPr bwMode="auto">
            <a:xfrm>
              <a:off x="2600957" y="3789584"/>
              <a:ext cx="50754" cy="5556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sp>
          <p:nvSpPr>
            <p:cNvPr id="32" name="Oval 31"/>
            <p:cNvSpPr/>
            <p:nvPr/>
          </p:nvSpPr>
          <p:spPr bwMode="auto">
            <a:xfrm>
              <a:off x="2816662" y="4802412"/>
              <a:ext cx="99923" cy="112713"/>
            </a:xfrm>
            <a:prstGeom prst="ellipse">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50000"/>
                </a:prstClr>
              </a:outerShdw>
            </a:effectLst>
          </p:spPr>
          <p:txBody>
            <a:bodyPr/>
            <a:lstStyle/>
            <a:p>
              <a:pPr eaLnBrk="0" hangingPunct="0">
                <a:defRPr/>
              </a:pPr>
              <a:endParaRPr lang="en-US">
                <a:latin typeface="Arial" pitchFamily="34" charset="0"/>
                <a:ea typeface="ＭＳ Ｐゴシック" pitchFamily="-32" charset="-128"/>
              </a:endParaRPr>
            </a:p>
          </p:txBody>
        </p:sp>
      </p:grpSp>
      <p:sp>
        <p:nvSpPr>
          <p:cNvPr id="33" name="TextBox 2"/>
          <p:cNvSpPr txBox="1">
            <a:spLocks noChangeArrowheads="1"/>
          </p:cNvSpPr>
          <p:nvPr/>
        </p:nvSpPr>
        <p:spPr bwMode="auto">
          <a:xfrm>
            <a:off x="34397" y="4319588"/>
            <a:ext cx="989052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800" dirty="0"/>
              <a:t>Build </a:t>
            </a:r>
            <a:r>
              <a:rPr lang="en-US" sz="2800" dirty="0" smtClean="0"/>
              <a:t>in </a:t>
            </a:r>
            <a:r>
              <a:rPr lang="en-US" sz="2800" dirty="0"/>
              <a:t>Sub-Saharan states with cores in South Africa and Australia,</a:t>
            </a:r>
          </a:p>
          <a:p>
            <a:pPr eaLnBrk="1" hangingPunct="1">
              <a:buFont typeface="Arial" charset="0"/>
              <a:buChar char="•"/>
            </a:pPr>
            <a:r>
              <a:rPr lang="en-US" sz="2800" dirty="0"/>
              <a:t>€1.5 billion, construction start 2016, initial observations 2019</a:t>
            </a:r>
          </a:p>
        </p:txBody>
      </p:sp>
      <p:sp>
        <p:nvSpPr>
          <p:cNvPr id="34" name="Rectangle 6"/>
          <p:cNvSpPr>
            <a:spLocks noChangeArrowheads="1"/>
          </p:cNvSpPr>
          <p:nvPr/>
        </p:nvSpPr>
        <p:spPr bwMode="auto">
          <a:xfrm>
            <a:off x="15479" y="3362325"/>
            <a:ext cx="609666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A0D100"/>
              </a:buClr>
              <a:buSzPct val="80000"/>
            </a:pPr>
            <a:r>
              <a:rPr lang="en-GB" sz="2800">
                <a:solidFill>
                  <a:schemeClr val="bg1"/>
                </a:solidFill>
              </a:rPr>
              <a:t>“…equivalent to ten times the global internet traffic today”</a:t>
            </a:r>
          </a:p>
        </p:txBody>
      </p:sp>
      <p:pic>
        <p:nvPicPr>
          <p:cNvPr id="35" name="Picture 32"/>
          <p:cNvPicPr>
            <a:picLocks noChangeAspect="1" noChangeArrowheads="1"/>
          </p:cNvPicPr>
          <p:nvPr/>
        </p:nvPicPr>
        <p:blipFill>
          <a:blip r:embed="rId4"/>
          <a:srcRect/>
          <a:stretch>
            <a:fillRect/>
          </a:stretch>
        </p:blipFill>
        <p:spPr bwMode="auto">
          <a:xfrm>
            <a:off x="34397" y="1063625"/>
            <a:ext cx="6340872" cy="3252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6"/>
          <p:cNvSpPr>
            <a:spLocks noChangeArrowheads="1"/>
          </p:cNvSpPr>
          <p:nvPr/>
        </p:nvSpPr>
        <p:spPr bwMode="auto">
          <a:xfrm>
            <a:off x="660400" y="2798764"/>
            <a:ext cx="60966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A0D100"/>
              </a:buClr>
              <a:buSzPct val="80000"/>
            </a:pPr>
            <a:r>
              <a:rPr lang="en-GB" sz="2800">
                <a:solidFill>
                  <a:schemeClr val="bg1"/>
                </a:solidFill>
              </a:rPr>
              <a:t>“…equivalent to ten times the global internet traffic today”</a:t>
            </a:r>
          </a:p>
        </p:txBody>
      </p:sp>
    </p:spTree>
    <p:extLst>
      <p:ext uri="{BB962C8B-B14F-4D97-AF65-F5344CB8AC3E}">
        <p14:creationId xmlns:p14="http://schemas.microsoft.com/office/powerpoint/2010/main" val="36062070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a:xfrm>
            <a:off x="1720850" y="0"/>
            <a:ext cx="8162636" cy="1066800"/>
          </a:xfrm>
          <a:solidFill>
            <a:schemeClr val="tx1"/>
          </a:solidFill>
        </p:spPr>
        <p:txBody>
          <a:bodyPr/>
          <a:lstStyle/>
          <a:p>
            <a:r>
              <a:rPr lang="en-US" sz="3200" b="1" dirty="0" smtClean="0">
                <a:solidFill>
                  <a:srgbClr val="FFFF00"/>
                </a:solidFill>
              </a:rPr>
              <a:t>Examples of Other Scientific Opportunities</a:t>
            </a:r>
            <a:endParaRPr lang="en-US" sz="3200" b="1" dirty="0">
              <a:solidFill>
                <a:srgbClr val="FFFF00"/>
              </a:solidFill>
            </a:endParaRPr>
          </a:p>
        </p:txBody>
      </p:sp>
      <p:sp>
        <p:nvSpPr>
          <p:cNvPr id="37" name="Content Placeholder 2"/>
          <p:cNvSpPr>
            <a:spLocks noGrp="1"/>
          </p:cNvSpPr>
          <p:nvPr>
            <p:ph idx="4294967295"/>
          </p:nvPr>
        </p:nvSpPr>
        <p:spPr>
          <a:xfrm>
            <a:off x="0" y="1066800"/>
            <a:ext cx="9906000" cy="6248400"/>
          </a:xfrm>
          <a:prstGeom prst="rect">
            <a:avLst/>
          </a:prstGeom>
          <a:noFill/>
        </p:spPr>
        <p:txBody>
          <a:bodyPr/>
          <a:lstStyle/>
          <a:p>
            <a:pPr marL="457200" indent="-457200">
              <a:buFont typeface="Arial"/>
              <a:buChar char="•"/>
            </a:pPr>
            <a:r>
              <a:rPr lang="en-US" sz="2800" dirty="0" smtClean="0"/>
              <a:t>Aug 30, 2012: </a:t>
            </a:r>
            <a:r>
              <a:rPr lang="en-US" sz="2800" b="1" dirty="0" smtClean="0">
                <a:solidFill>
                  <a:srgbClr val="0000FF"/>
                </a:solidFill>
              </a:rPr>
              <a:t>CERN donated 220 computer servers </a:t>
            </a:r>
            <a:r>
              <a:rPr lang="en-US" sz="2800" dirty="0" smtClean="0"/>
              <a:t>from CERN to the </a:t>
            </a:r>
            <a:r>
              <a:rPr lang="en-US" sz="2800" u="sng" dirty="0" smtClean="0">
                <a:hlinkClick r:id="rId3"/>
              </a:rPr>
              <a:t>Kwame Nkrumah University of Science and Technology</a:t>
            </a:r>
            <a:r>
              <a:rPr lang="en-US" sz="2800" dirty="0" smtClean="0"/>
              <a:t> in Ghana.</a:t>
            </a:r>
          </a:p>
          <a:p>
            <a:pPr marL="457200" indent="-457200">
              <a:buFont typeface="Arial"/>
              <a:buChar char="•"/>
            </a:pPr>
            <a:r>
              <a:rPr lang="en-US" sz="2800" dirty="0" smtClean="0"/>
              <a:t>Strategic plan for a </a:t>
            </a:r>
            <a:r>
              <a:rPr lang="en-US" sz="2800" b="1" dirty="0" smtClean="0">
                <a:solidFill>
                  <a:srgbClr val="0000FF"/>
                </a:solidFill>
              </a:rPr>
              <a:t>synchrotron light source in southern Africa </a:t>
            </a:r>
            <a:r>
              <a:rPr lang="en-US" sz="2800" dirty="0" smtClean="0"/>
              <a:t>championed by SLAC’s own Herman </a:t>
            </a:r>
            <a:r>
              <a:rPr lang="en-US" sz="2800" dirty="0" err="1" smtClean="0"/>
              <a:t>Winick</a:t>
            </a:r>
            <a:endParaRPr lang="en-US" sz="2800" dirty="0" smtClean="0"/>
          </a:p>
          <a:p>
            <a:pPr marL="457200" indent="-457200">
              <a:buFont typeface="Arial"/>
              <a:buChar char="•"/>
            </a:pPr>
            <a:r>
              <a:rPr lang="en-US" sz="2800" b="1" dirty="0" smtClean="0">
                <a:solidFill>
                  <a:srgbClr val="0000FF"/>
                </a:solidFill>
              </a:rPr>
              <a:t>Drugs from rain-forest, environment studies, geo-physics</a:t>
            </a:r>
          </a:p>
          <a:p>
            <a:pPr marL="457200" indent="-457200">
              <a:buFont typeface="Arial"/>
              <a:buChar char="•"/>
            </a:pPr>
            <a:r>
              <a:rPr lang="en-US" sz="2800" dirty="0" smtClean="0"/>
              <a:t>Six </a:t>
            </a:r>
            <a:r>
              <a:rPr lang="en-US" sz="2800" b="1" dirty="0" smtClean="0">
                <a:solidFill>
                  <a:srgbClr val="0000FF"/>
                </a:solidFill>
              </a:rPr>
              <a:t>HEP International Conferences in Madaga</a:t>
            </a:r>
            <a:r>
              <a:rPr lang="en-US" sz="2800" dirty="0" smtClean="0"/>
              <a:t>scar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5877755"/>
            <a:ext cx="3857336" cy="97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85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sz="3600" dirty="0" smtClean="0"/>
              <a:t>How to reach the rest of World: Mobile phones</a:t>
            </a:r>
            <a:endParaRPr lang="en-US" sz="3600" dirty="0"/>
          </a:p>
        </p:txBody>
      </p:sp>
      <p:sp>
        <p:nvSpPr>
          <p:cNvPr id="6" name="Rectangle 5"/>
          <p:cNvSpPr/>
          <p:nvPr/>
        </p:nvSpPr>
        <p:spPr>
          <a:xfrm>
            <a:off x="161072" y="914401"/>
            <a:ext cx="5204678" cy="3693319"/>
          </a:xfrm>
          <a:prstGeom prst="rect">
            <a:avLst/>
          </a:prstGeom>
        </p:spPr>
        <p:txBody>
          <a:bodyPr wrap="square">
            <a:spAutoFit/>
          </a:bodyPr>
          <a:lstStyle/>
          <a:p>
            <a:r>
              <a:rPr lang="en-US" sz="2800" dirty="0" err="1" smtClean="0"/>
              <a:t>WiFI</a:t>
            </a:r>
            <a:r>
              <a:rPr lang="en-US" sz="2800" dirty="0" smtClean="0"/>
              <a:t> </a:t>
            </a:r>
            <a:r>
              <a:rPr lang="en-US" sz="2800" dirty="0"/>
              <a:t>&amp; Mobile to the </a:t>
            </a:r>
            <a:r>
              <a:rPr lang="en-US" sz="2800" dirty="0" smtClean="0"/>
              <a:t>rescue</a:t>
            </a:r>
            <a:r>
              <a:rPr lang="en-US" sz="2800" dirty="0"/>
              <a:t>, </a:t>
            </a:r>
            <a:r>
              <a:rPr lang="en-US" sz="2800" dirty="0" smtClean="0"/>
              <a:t>overlay </a:t>
            </a:r>
            <a:r>
              <a:rPr lang="en-US" sz="2800" dirty="0"/>
              <a:t>cell network with </a:t>
            </a:r>
            <a:r>
              <a:rPr lang="en-US" sz="2800" dirty="0" err="1"/>
              <a:t>fibre</a:t>
            </a:r>
            <a:r>
              <a:rPr lang="en-US" sz="2800" dirty="0"/>
              <a:t> net </a:t>
            </a:r>
            <a:endParaRPr lang="en-US" sz="2800" dirty="0" smtClean="0"/>
          </a:p>
          <a:p>
            <a:pPr marL="457200" indent="-457200">
              <a:buFont typeface="Arial" pitchFamily="34" charset="0"/>
              <a:buChar char="•"/>
            </a:pPr>
            <a:r>
              <a:rPr lang="en-US" sz="2800" dirty="0" smtClean="0"/>
              <a:t>Mobile phones huge in </a:t>
            </a:r>
            <a:br>
              <a:rPr lang="en-US" sz="2800" dirty="0" smtClean="0"/>
            </a:br>
            <a:r>
              <a:rPr lang="en-US" sz="2800" dirty="0" smtClean="0"/>
              <a:t>developing world.</a:t>
            </a:r>
          </a:p>
          <a:p>
            <a:endParaRPr lang="en-US" sz="2800" dirty="0"/>
          </a:p>
          <a:p>
            <a:endParaRPr lang="en-US" sz="2400" dirty="0">
              <a:latin typeface="Arial" charset="0"/>
            </a:endParaRPr>
          </a:p>
          <a:p>
            <a:endParaRPr lang="en-US" sz="2400" dirty="0" smtClean="0">
              <a:latin typeface="Arial" charset="0"/>
            </a:endParaRPr>
          </a:p>
          <a:p>
            <a:endParaRPr lang="en-US" dirty="0"/>
          </a:p>
        </p:txBody>
      </p:sp>
      <p:pic>
        <p:nvPicPr>
          <p:cNvPr id="11" name="Picture 10"/>
          <p:cNvPicPr>
            <a:picLocks noChangeAspect="1"/>
          </p:cNvPicPr>
          <p:nvPr/>
        </p:nvPicPr>
        <p:blipFill>
          <a:blip r:embed="rId3"/>
          <a:stretch>
            <a:fillRect/>
          </a:stretch>
        </p:blipFill>
        <p:spPr>
          <a:xfrm>
            <a:off x="5049644" y="1066800"/>
            <a:ext cx="4886608" cy="2987616"/>
          </a:xfrm>
          <a:prstGeom prst="rect">
            <a:avLst/>
          </a:prstGeom>
        </p:spPr>
      </p:pic>
      <p:sp>
        <p:nvSpPr>
          <p:cNvPr id="10" name="TextBox 9"/>
          <p:cNvSpPr txBox="1"/>
          <p:nvPr/>
        </p:nvSpPr>
        <p:spPr>
          <a:xfrm rot="16200000">
            <a:off x="8017578" y="2530227"/>
            <a:ext cx="1635384" cy="461665"/>
          </a:xfrm>
          <a:prstGeom prst="rect">
            <a:avLst/>
          </a:prstGeom>
          <a:noFill/>
        </p:spPr>
        <p:txBody>
          <a:bodyPr wrap="none" rtlCol="0">
            <a:spAutoFit/>
          </a:bodyPr>
          <a:lstStyle/>
          <a:p>
            <a:r>
              <a:rPr lang="en-US" sz="2400" dirty="0" smtClean="0"/>
              <a:t>6.9 </a:t>
            </a:r>
            <a:r>
              <a:rPr lang="en-US" sz="2400" b="1" dirty="0" smtClean="0"/>
              <a:t>Billion</a:t>
            </a:r>
            <a:endParaRPr lang="en-US" sz="2400" b="1" dirty="0"/>
          </a:p>
        </p:txBody>
      </p:sp>
      <p:sp>
        <p:nvSpPr>
          <p:cNvPr id="9" name="TextBox 8"/>
          <p:cNvSpPr txBox="1"/>
          <p:nvPr/>
        </p:nvSpPr>
        <p:spPr>
          <a:xfrm rot="16200000">
            <a:off x="5871278" y="2530227"/>
            <a:ext cx="1635384" cy="461665"/>
          </a:xfrm>
          <a:prstGeom prst="rect">
            <a:avLst/>
          </a:prstGeom>
          <a:noFill/>
        </p:spPr>
        <p:txBody>
          <a:bodyPr wrap="none" rtlCol="0">
            <a:spAutoFit/>
          </a:bodyPr>
          <a:lstStyle/>
          <a:p>
            <a:r>
              <a:rPr lang="en-US" sz="2400" b="1" dirty="0" smtClean="0"/>
              <a:t>0.7 Billion</a:t>
            </a:r>
            <a:endParaRPr lang="en-US" sz="2400" b="1" dirty="0"/>
          </a:p>
        </p:txBody>
      </p:sp>
    </p:spTree>
    <p:extLst>
      <p:ext uri="{BB962C8B-B14F-4D97-AF65-F5344CB8AC3E}">
        <p14:creationId xmlns:p14="http://schemas.microsoft.com/office/powerpoint/2010/main" val="17995602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sz="3600" dirty="0" smtClean="0"/>
              <a:t>How to reach the rest of World: GEOS</a:t>
            </a:r>
            <a:endParaRPr lang="en-US" sz="3600" dirty="0"/>
          </a:p>
        </p:txBody>
      </p:sp>
      <p:sp>
        <p:nvSpPr>
          <p:cNvPr id="6" name="Rectangle 5"/>
          <p:cNvSpPr/>
          <p:nvPr/>
        </p:nvSpPr>
        <p:spPr>
          <a:xfrm>
            <a:off x="161072" y="914401"/>
            <a:ext cx="9440128" cy="6278642"/>
          </a:xfrm>
          <a:prstGeom prst="rect">
            <a:avLst/>
          </a:prstGeom>
        </p:spPr>
        <p:txBody>
          <a:bodyPr wrap="square">
            <a:spAutoFit/>
          </a:bodyPr>
          <a:lstStyle/>
          <a:p>
            <a:r>
              <a:rPr lang="en-US" sz="2800" dirty="0" smtClean="0"/>
              <a:t>Geostationary Satellites (GEOS)</a:t>
            </a:r>
          </a:p>
          <a:p>
            <a:r>
              <a:rPr lang="en-US" sz="2800" dirty="0" err="1" smtClean="0"/>
              <a:t>ViaStat</a:t>
            </a:r>
            <a:endParaRPr lang="en-US" sz="2800" dirty="0" smtClean="0"/>
          </a:p>
          <a:p>
            <a:pPr marL="457200" indent="-457200">
              <a:buFont typeface="Arial" panose="020B0604020202020204" pitchFamily="34" charset="0"/>
              <a:buChar char="•"/>
            </a:pPr>
            <a:r>
              <a:rPr lang="en-US" sz="2800" dirty="0" smtClean="0"/>
              <a:t>High bandwidth satellites</a:t>
            </a:r>
          </a:p>
          <a:p>
            <a:pPr marL="457200" indent="-457200">
              <a:buFont typeface="Arial" panose="020B0604020202020204" pitchFamily="34" charset="0"/>
              <a:buChar char="•"/>
            </a:pPr>
            <a:r>
              <a:rPr lang="en-US" sz="2800" dirty="0" smtClean="0"/>
              <a:t>Long delays (~0.5sec) avoid by aggregating multiple request/response for web objects in a page</a:t>
            </a:r>
          </a:p>
          <a:p>
            <a:pPr marL="457200" indent="-457200">
              <a:buFont typeface="Arial" panose="020B0604020202020204" pitchFamily="34" charset="0"/>
              <a:buChar char="•"/>
            </a:pPr>
            <a:r>
              <a:rPr lang="en-US" sz="2800" dirty="0" smtClean="0"/>
              <a:t>Not good for real time</a:t>
            </a:r>
          </a:p>
          <a:p>
            <a:pPr marL="457200" indent="-457200">
              <a:buFont typeface="Arial" panose="020B0604020202020204" pitchFamily="34" charset="0"/>
              <a:buChar char="•"/>
            </a:pPr>
            <a:r>
              <a:rPr lang="en-US" sz="2800" dirty="0" smtClean="0"/>
              <a:t>Focus:</a:t>
            </a:r>
          </a:p>
          <a:p>
            <a:pPr marL="914400" lvl="1" indent="-457200">
              <a:buFont typeface="Arial" panose="020B0604020202020204" pitchFamily="34" charset="0"/>
              <a:buChar char="•"/>
            </a:pPr>
            <a:r>
              <a:rPr lang="en-US" sz="2800" dirty="0" smtClean="0"/>
              <a:t> aviation (Jet Blue &amp; United), military, business </a:t>
            </a:r>
            <a:endParaRPr lang="en-US" sz="2800" dirty="0"/>
          </a:p>
          <a:p>
            <a:pPr marL="914400" lvl="1" indent="-457200">
              <a:buFont typeface="Arial" panose="020B0604020202020204" pitchFamily="34" charset="0"/>
              <a:buChar char="•"/>
            </a:pPr>
            <a:r>
              <a:rPr lang="en-US" sz="2800" dirty="0" smtClean="0"/>
              <a:t>Americas, Europe, E. Asia</a:t>
            </a:r>
          </a:p>
          <a:p>
            <a:pPr marL="457200" indent="-457200">
              <a:buFont typeface="Arial" panose="020B0604020202020204" pitchFamily="34" charset="0"/>
              <a:buChar char="•"/>
            </a:pPr>
            <a:r>
              <a:rPr lang="en-US" sz="2800" dirty="0" smtClean="0"/>
              <a:t>2016 launch ViaSat-2 250-300Gbps</a:t>
            </a:r>
          </a:p>
          <a:p>
            <a:pPr marL="457200" indent="-457200">
              <a:buFont typeface="Arial" panose="020B0604020202020204" pitchFamily="34" charset="0"/>
              <a:buChar char="•"/>
            </a:pPr>
            <a:r>
              <a:rPr lang="en-US" sz="2800" dirty="0" smtClean="0"/>
              <a:t>2020-2021 ViaSat3 (3 satellites) in Terabit range </a:t>
            </a:r>
          </a:p>
          <a:p>
            <a:pPr marL="457200" indent="-457200">
              <a:buFont typeface="Arial" panose="020B0604020202020204" pitchFamily="34" charset="0"/>
              <a:buChar char="•"/>
            </a:pPr>
            <a:endParaRPr lang="en-US" sz="2800" dirty="0"/>
          </a:p>
          <a:p>
            <a:endParaRPr lang="en-US" sz="2400" dirty="0">
              <a:latin typeface="Arial" charset="0"/>
            </a:endParaRPr>
          </a:p>
          <a:p>
            <a:endParaRPr lang="en-US" sz="2400" dirty="0" smtClean="0">
              <a:latin typeface="Arial" charset="0"/>
            </a:endParaRPr>
          </a:p>
          <a:p>
            <a:endParaRPr lang="en-US" dirty="0"/>
          </a:p>
        </p:txBody>
      </p:sp>
    </p:spTree>
    <p:extLst>
      <p:ext uri="{BB962C8B-B14F-4D97-AF65-F5344CB8AC3E}">
        <p14:creationId xmlns:p14="http://schemas.microsoft.com/office/powerpoint/2010/main" val="24937671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sz="3600" dirty="0" smtClean="0"/>
              <a:t>How to reach the rest of World: MEOS</a:t>
            </a:r>
            <a:endParaRPr lang="en-US" sz="3600" dirty="0"/>
          </a:p>
        </p:txBody>
      </p:sp>
      <p:sp>
        <p:nvSpPr>
          <p:cNvPr id="12" name="Rectangle 11"/>
          <p:cNvSpPr/>
          <p:nvPr/>
        </p:nvSpPr>
        <p:spPr>
          <a:xfrm>
            <a:off x="165100" y="685800"/>
            <a:ext cx="9740900" cy="3847207"/>
          </a:xfrm>
          <a:prstGeom prst="rect">
            <a:avLst/>
          </a:prstGeom>
        </p:spPr>
        <p:txBody>
          <a:bodyPr wrap="square">
            <a:spAutoFit/>
          </a:bodyPr>
          <a:lstStyle/>
          <a:p>
            <a:r>
              <a:rPr lang="en-US" sz="2800" dirty="0" smtClean="0">
                <a:latin typeface="Arial" charset="0"/>
              </a:rPr>
              <a:t>Also O3B (Other 3 Billion)</a:t>
            </a:r>
          </a:p>
          <a:p>
            <a:pPr marL="342900" indent="-342900">
              <a:buFont typeface="Arial"/>
              <a:buChar char="•"/>
            </a:pPr>
            <a:r>
              <a:rPr lang="en-US" sz="2400" dirty="0" smtClean="0">
                <a:latin typeface="Arial" charset="0"/>
              </a:rPr>
              <a:t>Refers </a:t>
            </a:r>
            <a:r>
              <a:rPr lang="en-US" sz="2400" dirty="0">
                <a:latin typeface="Arial" charset="0"/>
              </a:rPr>
              <a:t>to population of world without broadband</a:t>
            </a:r>
          </a:p>
          <a:p>
            <a:pPr marL="342900" indent="-342900">
              <a:buFont typeface="Arial"/>
              <a:buChar char="•"/>
            </a:pPr>
            <a:r>
              <a:rPr lang="en-US" sz="2400" dirty="0">
                <a:latin typeface="Arial" charset="0"/>
              </a:rPr>
              <a:t>Constellation of 8 Medium Earth Orbit </a:t>
            </a:r>
            <a:r>
              <a:rPr lang="en-US" sz="2400" dirty="0" smtClean="0">
                <a:latin typeface="Arial" charset="0"/>
              </a:rPr>
              <a:t>Satellites </a:t>
            </a:r>
            <a:r>
              <a:rPr lang="en-US" sz="2400" dirty="0">
                <a:latin typeface="Arial" charset="0"/>
              </a:rPr>
              <a:t>at altitude 8000km</a:t>
            </a:r>
          </a:p>
          <a:p>
            <a:pPr marL="342900" indent="-342900">
              <a:buFont typeface="Arial"/>
              <a:buChar char="•"/>
            </a:pPr>
            <a:r>
              <a:rPr lang="en-US" sz="2400" dirty="0">
                <a:latin typeface="Arial" charset="0"/>
              </a:rPr>
              <a:t>Min RTTs factor of 4 less than GEOS </a:t>
            </a:r>
          </a:p>
          <a:p>
            <a:pPr marL="800100" lvl="1" indent="-342900">
              <a:buFont typeface="Arial"/>
              <a:buChar char="•"/>
            </a:pPr>
            <a:r>
              <a:rPr lang="en-US" sz="2400" dirty="0">
                <a:latin typeface="Arial" charset="0"/>
              </a:rPr>
              <a:t>~125ms, similar to inter-continent land lines</a:t>
            </a:r>
          </a:p>
          <a:p>
            <a:pPr marL="342900" indent="-342900">
              <a:buFont typeface="Arial"/>
              <a:buChar char="•"/>
            </a:pPr>
            <a:r>
              <a:rPr lang="en-US" sz="2400" dirty="0">
                <a:latin typeface="Arial" charset="0"/>
              </a:rPr>
              <a:t>Backed by SES World Skies, HSBC, Google…</a:t>
            </a:r>
          </a:p>
          <a:p>
            <a:pPr marL="342900" indent="-342900">
              <a:buFont typeface="Arial"/>
              <a:buChar char="•"/>
            </a:pPr>
            <a:r>
              <a:rPr lang="en-US" sz="2400" dirty="0" smtClean="0">
                <a:latin typeface="Arial" charset="0"/>
              </a:rPr>
              <a:t>First 4 Launched June 2013</a:t>
            </a:r>
          </a:p>
          <a:p>
            <a:pPr marL="342900" indent="-342900">
              <a:buFont typeface="Arial"/>
              <a:buChar char="•"/>
            </a:pPr>
            <a:r>
              <a:rPr lang="en-US" sz="2400" dirty="0" smtClean="0">
                <a:latin typeface="Arial" charset="0"/>
              </a:rPr>
              <a:t>Second 4 launched July 2014</a:t>
            </a:r>
          </a:p>
          <a:p>
            <a:pPr marL="342900" indent="-342900">
              <a:buFont typeface="Arial"/>
              <a:buChar char="•"/>
            </a:pPr>
            <a:r>
              <a:rPr lang="en-US" sz="2400" b="1" dirty="0" smtClean="0">
                <a:latin typeface="Arial" charset="0"/>
              </a:rPr>
              <a:t>Needs steerable ground stations</a:t>
            </a:r>
          </a:p>
          <a:p>
            <a:pPr marL="342900" indent="-342900">
              <a:buFont typeface="Arial"/>
              <a:buChar char="•"/>
            </a:pPr>
            <a:r>
              <a:rPr lang="en-US" sz="2400" dirty="0" smtClean="0">
                <a:latin typeface="Arial" charset="0"/>
              </a:rPr>
              <a:t>Lifetime ~ 10 years, maybe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644" y="2971800"/>
            <a:ext cx="3229769"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331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6930" name="Rectangle 2"/>
          <p:cNvSpPr>
            <a:spLocks noGrp="1" noChangeArrowheads="1"/>
          </p:cNvSpPr>
          <p:nvPr>
            <p:ph type="title"/>
          </p:nvPr>
        </p:nvSpPr>
        <p:spPr>
          <a:xfrm>
            <a:off x="1320808" y="0"/>
            <a:ext cx="7442200" cy="1028700"/>
          </a:xfrm>
        </p:spPr>
        <p:txBody>
          <a:bodyPr/>
          <a:lstStyle/>
          <a:p>
            <a:pPr algn="l" eaLnBrk="1" hangingPunct="1">
              <a:defRPr/>
            </a:pPr>
            <a:r>
              <a:rPr lang="en-US" b="1" dirty="0" smtClean="0"/>
              <a:t>           </a:t>
            </a:r>
            <a:r>
              <a:rPr lang="en-US" sz="3200" b="1" dirty="0" smtClean="0"/>
              <a:t>SCIC Monitoring WG</a:t>
            </a:r>
            <a:br>
              <a:rPr lang="en-US" sz="3200" b="1" dirty="0" smtClean="0"/>
            </a:br>
            <a:r>
              <a:rPr lang="en-US" sz="3200" b="1" dirty="0" smtClean="0"/>
              <a:t> 	 </a:t>
            </a:r>
            <a:r>
              <a:rPr lang="en-US" sz="3200" b="1" dirty="0" err="1" smtClean="0"/>
              <a:t>PingER</a:t>
            </a:r>
            <a:r>
              <a:rPr lang="en-US" sz="3200" b="1" dirty="0" smtClean="0"/>
              <a:t> (Also IEPM-BW)</a:t>
            </a:r>
            <a:endParaRPr lang="en-US" sz="3200" dirty="0" smtClean="0"/>
          </a:p>
        </p:txBody>
      </p:sp>
      <p:sp>
        <p:nvSpPr>
          <p:cNvPr id="4476931" name="Rectangle 3"/>
          <p:cNvSpPr>
            <a:spLocks noGrp="1" noChangeArrowheads="1"/>
          </p:cNvSpPr>
          <p:nvPr>
            <p:ph type="body" sz="half" idx="1"/>
          </p:nvPr>
        </p:nvSpPr>
        <p:spPr>
          <a:xfrm>
            <a:off x="0" y="1295400"/>
            <a:ext cx="5562601" cy="5143500"/>
          </a:xfrm>
        </p:spPr>
        <p:txBody>
          <a:bodyPr/>
          <a:lstStyle/>
          <a:p>
            <a:pPr marL="292100" indent="-292100" eaLnBrk="1" hangingPunct="1">
              <a:spcBef>
                <a:spcPts val="0"/>
              </a:spcBef>
              <a:spcAft>
                <a:spcPts val="800"/>
              </a:spcAft>
              <a:buFont typeface="Monotype Sorts" pitchFamily="2" charset="2"/>
              <a:buChar char="u"/>
              <a:defRPr/>
            </a:pPr>
            <a:r>
              <a:rPr lang="en-US" u="sng" dirty="0" smtClean="0"/>
              <a:t>Measurements from 1995 On</a:t>
            </a:r>
          </a:p>
          <a:p>
            <a:pPr marL="742950" lvl="1" indent="-336550" eaLnBrk="1" hangingPunct="1">
              <a:spcBef>
                <a:spcPts val="0"/>
              </a:spcBef>
              <a:spcAft>
                <a:spcPts val="800"/>
              </a:spcAft>
              <a:buFont typeface="Monotype Sorts" pitchFamily="2" charset="2"/>
              <a:buNone/>
              <a:defRPr/>
            </a:pPr>
            <a:r>
              <a:rPr lang="en-US" sz="2200" i="1" dirty="0" smtClean="0"/>
              <a:t>Reports link reliability &amp; quality</a:t>
            </a:r>
          </a:p>
          <a:p>
            <a:pPr marL="292100" indent="-292100" eaLnBrk="1" hangingPunct="1">
              <a:spcBef>
                <a:spcPts val="0"/>
              </a:spcBef>
              <a:spcAft>
                <a:spcPts val="800"/>
              </a:spcAft>
              <a:buFont typeface="Monotype Sorts" pitchFamily="2" charset="2"/>
              <a:buChar char="u"/>
              <a:defRPr/>
            </a:pPr>
            <a:r>
              <a:rPr lang="en-US" u="sng" dirty="0" smtClean="0"/>
              <a:t>Countries monitored</a:t>
            </a:r>
          </a:p>
          <a:p>
            <a:pPr marL="566738" lvl="1" indent="-334963" eaLnBrk="1" hangingPunct="1">
              <a:spcBef>
                <a:spcPts val="0"/>
              </a:spcBef>
              <a:spcAft>
                <a:spcPts val="800"/>
              </a:spcAft>
              <a:buFont typeface="Monotype Sorts" pitchFamily="2" charset="2"/>
              <a:buChar char="è"/>
              <a:defRPr/>
            </a:pPr>
            <a:r>
              <a:rPr lang="en-US" sz="2200" dirty="0" smtClean="0"/>
              <a:t>Contain &gt;</a:t>
            </a:r>
            <a:r>
              <a:rPr lang="en-US" sz="2200" dirty="0" smtClean="0">
                <a:solidFill>
                  <a:srgbClr val="0000CC"/>
                </a:solidFill>
              </a:rPr>
              <a:t>99%</a:t>
            </a:r>
            <a:r>
              <a:rPr lang="en-US" sz="2200" dirty="0" smtClean="0"/>
              <a:t> of world pop.</a:t>
            </a:r>
          </a:p>
          <a:p>
            <a:pPr marL="566738" lvl="1" indent="-334963" eaLnBrk="1" hangingPunct="1">
              <a:spcBef>
                <a:spcPts val="0"/>
              </a:spcBef>
              <a:spcAft>
                <a:spcPts val="800"/>
              </a:spcAft>
              <a:buFont typeface="Monotype Sorts" pitchFamily="2" charset="2"/>
              <a:buChar char="è"/>
              <a:defRPr/>
            </a:pPr>
            <a:r>
              <a:rPr lang="en-US" sz="2200" dirty="0" smtClean="0"/>
              <a:t>99.5% of World’s Internet Users</a:t>
            </a:r>
          </a:p>
          <a:p>
            <a:pPr marL="292100" indent="-292100" eaLnBrk="1" hangingPunct="1">
              <a:spcBef>
                <a:spcPts val="0"/>
              </a:spcBef>
              <a:spcAft>
                <a:spcPts val="800"/>
              </a:spcAft>
              <a:buFont typeface="Monotype Sorts" pitchFamily="2" charset="2"/>
              <a:buChar char="u"/>
              <a:defRPr/>
            </a:pPr>
            <a:r>
              <a:rPr lang="en-US" dirty="0" smtClean="0"/>
              <a:t> 950</a:t>
            </a:r>
            <a:r>
              <a:rPr lang="en-US" dirty="0" smtClean="0">
                <a:solidFill>
                  <a:srgbClr val="0000CC"/>
                </a:solidFill>
              </a:rPr>
              <a:t> remote sites monitored in   </a:t>
            </a:r>
            <a:br>
              <a:rPr lang="en-US" dirty="0" smtClean="0">
                <a:solidFill>
                  <a:srgbClr val="0000CC"/>
                </a:solidFill>
              </a:rPr>
            </a:br>
            <a:r>
              <a:rPr lang="en-US" dirty="0" smtClean="0">
                <a:solidFill>
                  <a:srgbClr val="0000CC"/>
                </a:solidFill>
              </a:rPr>
              <a:t> </a:t>
            </a:r>
            <a:r>
              <a:rPr lang="en-US" u="sng" dirty="0" smtClean="0"/>
              <a:t>171 nations</a:t>
            </a:r>
            <a:r>
              <a:rPr lang="en-US" dirty="0" smtClean="0">
                <a:solidFill>
                  <a:srgbClr val="0000CC"/>
                </a:solidFill>
              </a:rPr>
              <a:t>; 70</a:t>
            </a:r>
            <a:r>
              <a:rPr lang="en-US" dirty="0" smtClean="0">
                <a:solidFill>
                  <a:srgbClr val="000066"/>
                </a:solidFill>
              </a:rPr>
              <a:t> monitoring nodes;</a:t>
            </a:r>
          </a:p>
          <a:p>
            <a:pPr marL="292100" indent="-292100" eaLnBrk="1" hangingPunct="1">
              <a:spcBef>
                <a:spcPts val="0"/>
              </a:spcBef>
              <a:spcAft>
                <a:spcPts val="800"/>
              </a:spcAft>
              <a:buFont typeface="Monotype Sorts" pitchFamily="2" charset="2"/>
              <a:buChar char="u"/>
              <a:defRPr/>
            </a:pPr>
            <a:r>
              <a:rPr lang="en-US" dirty="0" smtClean="0"/>
              <a:t>Strong Collaboration with ICTP </a:t>
            </a:r>
            <a:br>
              <a:rPr lang="en-US" dirty="0" smtClean="0"/>
            </a:br>
            <a:r>
              <a:rPr lang="en-US" dirty="0" smtClean="0"/>
              <a:t>Trieste and NUST/SEECS (Pakistan) and three Malaysian universities</a:t>
            </a:r>
          </a:p>
          <a:p>
            <a:pPr marL="292100" indent="-292100" eaLnBrk="1" hangingPunct="1">
              <a:spcBef>
                <a:spcPts val="0"/>
              </a:spcBef>
              <a:spcAft>
                <a:spcPts val="800"/>
              </a:spcAft>
              <a:buFont typeface="Monotype Sorts" pitchFamily="2" charset="2"/>
              <a:buChar char="u"/>
              <a:defRPr/>
            </a:pPr>
            <a:r>
              <a:rPr lang="en-US" dirty="0" smtClean="0"/>
              <a:t>Excellent, Vital Work; </a:t>
            </a:r>
            <a:r>
              <a:rPr lang="en-US" u="sng" dirty="0" smtClean="0">
                <a:solidFill>
                  <a:srgbClr val="0000CC"/>
                </a:solidFill>
              </a:rPr>
              <a:t>Funding issue</a:t>
            </a:r>
          </a:p>
        </p:txBody>
      </p:sp>
      <p:pic>
        <p:nvPicPr>
          <p:cNvPr id="236550" name="Picture 5" descr="pinger"/>
          <p:cNvPicPr>
            <a:picLocks noChangeAspect="1" noChangeArrowheads="1"/>
          </p:cNvPicPr>
          <p:nvPr/>
        </p:nvPicPr>
        <p:blipFill>
          <a:blip r:embed="rId3"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236551" name="Picture 7" descr="icfalogo"/>
          <p:cNvPicPr>
            <a:picLocks noChangeAspect="1" noChangeArrowheads="1"/>
          </p:cNvPicPr>
          <p:nvPr/>
        </p:nvPicPr>
        <p:blipFill>
          <a:blip r:embed="rId4"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236552" name="Rectangle 8"/>
          <p:cNvSpPr>
            <a:spLocks noChangeArrowheads="1"/>
          </p:cNvSpPr>
          <p:nvPr/>
        </p:nvSpPr>
        <p:spPr bwMode="auto">
          <a:xfrm>
            <a:off x="235009" y="5853547"/>
            <a:ext cx="9637713" cy="1015663"/>
          </a:xfrm>
          <a:prstGeom prst="rect">
            <a:avLst/>
          </a:prstGeom>
          <a:solidFill>
            <a:schemeClr val="bg1"/>
          </a:solidFill>
          <a:ln w="28575">
            <a:solidFill>
              <a:srgbClr val="000066"/>
            </a:solidFill>
            <a:miter lim="800000"/>
            <a:headEnd/>
            <a:tailEnd/>
          </a:ln>
        </p:spPr>
        <p:txBody>
          <a:bodyPr tIns="0" bIns="0" anchor="ctr">
            <a:spAutoFit/>
          </a:bodyPr>
          <a:lstStyle/>
          <a:p>
            <a:pPr algn="ctr" defTabSz="762000" eaLnBrk="0" fontAlgn="base" hangingPunct="0">
              <a:spcBef>
                <a:spcPct val="0"/>
              </a:spcBef>
              <a:spcAft>
                <a:spcPct val="0"/>
              </a:spcAft>
            </a:pPr>
            <a:r>
              <a:rPr lang="en-US" altLang="ko-KR" sz="2200" b="1" u="sng" dirty="0">
                <a:solidFill>
                  <a:srgbClr val="800000"/>
                </a:solidFill>
                <a:latin typeface="Tahoma" pitchFamily="34" charset="0"/>
                <a:ea typeface="Gulim" pitchFamily="34" charset="-127"/>
                <a:cs typeface="Arial" pitchFamily="34" charset="0"/>
              </a:rPr>
              <a:t>Countries:</a:t>
            </a:r>
            <a:r>
              <a:rPr lang="en-US" altLang="ko-KR" sz="2200" b="1" dirty="0">
                <a:solidFill>
                  <a:srgbClr val="800000"/>
                </a:solidFill>
                <a:latin typeface="Tahoma" pitchFamily="34" charset="0"/>
                <a:ea typeface="Gulim" pitchFamily="34" charset="-127"/>
                <a:cs typeface="Arial" pitchFamily="34" charset="0"/>
              </a:rPr>
              <a:t> </a:t>
            </a:r>
            <a:r>
              <a:rPr lang="en-US" altLang="ko-KR" sz="2200" b="1" dirty="0">
                <a:solidFill>
                  <a:srgbClr val="0000C8"/>
                </a:solidFill>
                <a:latin typeface="Tahoma" pitchFamily="34" charset="0"/>
                <a:ea typeface="Gulim" pitchFamily="34" charset="-127"/>
                <a:cs typeface="Arial" pitchFamily="34" charset="0"/>
              </a:rPr>
              <a:t>N. America (3), </a:t>
            </a:r>
            <a:r>
              <a:rPr lang="en-US" altLang="ko-KR" sz="2200" b="1" dirty="0">
                <a:solidFill>
                  <a:srgbClr val="700000"/>
                </a:solidFill>
                <a:latin typeface="Tahoma" pitchFamily="34" charset="0"/>
                <a:ea typeface="Gulim" pitchFamily="34" charset="-127"/>
                <a:cs typeface="Arial" pitchFamily="34" charset="0"/>
              </a:rPr>
              <a:t>Latin America </a:t>
            </a:r>
            <a:r>
              <a:rPr lang="en-US" altLang="ko-KR" sz="2200" b="1" dirty="0" smtClean="0">
                <a:solidFill>
                  <a:srgbClr val="700000"/>
                </a:solidFill>
                <a:latin typeface="Tahoma" pitchFamily="34" charset="0"/>
                <a:ea typeface="Gulim" pitchFamily="34" charset="-127"/>
                <a:cs typeface="Arial" pitchFamily="34" charset="0"/>
              </a:rPr>
              <a:t>(</a:t>
            </a:r>
            <a:r>
              <a:rPr lang="en-US" altLang="ko-KR" sz="2200" b="1" i="1" dirty="0" smtClean="0">
                <a:solidFill>
                  <a:srgbClr val="700000"/>
                </a:solidFill>
                <a:latin typeface="Tahoma" pitchFamily="34" charset="0"/>
                <a:ea typeface="Gulim" pitchFamily="34" charset="-127"/>
                <a:cs typeface="Arial" pitchFamily="34" charset="0"/>
              </a:rPr>
              <a:t>25</a:t>
            </a:r>
            <a:r>
              <a:rPr lang="en-US" altLang="ko-KR" sz="2200" b="1" dirty="0" smtClean="0">
                <a:solidFill>
                  <a:srgbClr val="700000"/>
                </a:solidFill>
                <a:latin typeface="Tahoma" pitchFamily="34" charset="0"/>
                <a:ea typeface="Gulim" pitchFamily="34" charset="-127"/>
                <a:cs typeface="Arial" pitchFamily="34" charset="0"/>
              </a:rPr>
              <a:t>),</a:t>
            </a:r>
            <a:r>
              <a:rPr lang="en-US" altLang="ko-KR" sz="2200" b="1" dirty="0" smtClean="0">
                <a:solidFill>
                  <a:srgbClr val="0000C8"/>
                </a:solidFill>
                <a:latin typeface="Tahoma" pitchFamily="34" charset="0"/>
                <a:ea typeface="Gulim" pitchFamily="34" charset="-127"/>
                <a:cs typeface="Arial" pitchFamily="34" charset="0"/>
              </a:rPr>
              <a:t> </a:t>
            </a:r>
            <a:r>
              <a:rPr lang="en-US" altLang="ko-KR" sz="2200" b="1" dirty="0">
                <a:solidFill>
                  <a:srgbClr val="13808F"/>
                </a:solidFill>
                <a:latin typeface="Tahoma" pitchFamily="34" charset="0"/>
                <a:ea typeface="Gulim" pitchFamily="34" charset="-127"/>
                <a:cs typeface="Arial" pitchFamily="34" charset="0"/>
              </a:rPr>
              <a:t>Europe </a:t>
            </a:r>
            <a:r>
              <a:rPr lang="en-US" altLang="ko-KR" sz="2200" b="1" dirty="0" smtClean="0">
                <a:solidFill>
                  <a:srgbClr val="13808F"/>
                </a:solidFill>
                <a:latin typeface="Tahoma" pitchFamily="34" charset="0"/>
                <a:ea typeface="Gulim" pitchFamily="34" charset="-127"/>
                <a:cs typeface="Arial" pitchFamily="34" charset="0"/>
              </a:rPr>
              <a:t>(36),</a:t>
            </a:r>
            <a:r>
              <a:rPr lang="en-US" altLang="ko-KR" sz="2200" b="1" dirty="0">
                <a:solidFill>
                  <a:srgbClr val="13808F"/>
                </a:solidFill>
                <a:latin typeface="Tahoma" pitchFamily="34" charset="0"/>
                <a:ea typeface="Gulim" pitchFamily="34" charset="-127"/>
                <a:cs typeface="Arial" pitchFamily="34" charset="0"/>
              </a:rPr>
              <a:t/>
            </a:r>
            <a:br>
              <a:rPr lang="en-US" altLang="ko-KR" sz="2200" b="1" dirty="0">
                <a:solidFill>
                  <a:srgbClr val="13808F"/>
                </a:solidFill>
                <a:latin typeface="Tahoma" pitchFamily="34" charset="0"/>
                <a:ea typeface="Gulim" pitchFamily="34" charset="-127"/>
                <a:cs typeface="Arial" pitchFamily="34" charset="0"/>
              </a:rPr>
            </a:br>
            <a:r>
              <a:rPr lang="en-US" altLang="ko-KR" sz="2200" b="1" dirty="0">
                <a:solidFill>
                  <a:srgbClr val="CC6600"/>
                </a:solidFill>
                <a:latin typeface="Tahoma" pitchFamily="34" charset="0"/>
                <a:ea typeface="Gulim" pitchFamily="34" charset="-127"/>
                <a:cs typeface="Arial" pitchFamily="34" charset="0"/>
              </a:rPr>
              <a:t>Balkans </a:t>
            </a:r>
            <a:r>
              <a:rPr lang="en-US" altLang="ko-KR" sz="2200" b="1" dirty="0" smtClean="0">
                <a:solidFill>
                  <a:srgbClr val="CC6600"/>
                </a:solidFill>
                <a:latin typeface="Tahoma" pitchFamily="34" charset="0"/>
                <a:ea typeface="Gulim" pitchFamily="34" charset="-127"/>
                <a:cs typeface="Arial" pitchFamily="34" charset="0"/>
              </a:rPr>
              <a:t>(</a:t>
            </a:r>
            <a:r>
              <a:rPr lang="en-US" altLang="ko-KR" sz="2200" b="1" i="1" dirty="0" smtClean="0">
                <a:solidFill>
                  <a:srgbClr val="CC6600"/>
                </a:solidFill>
                <a:latin typeface="Tahoma" pitchFamily="34" charset="0"/>
                <a:ea typeface="Gulim" pitchFamily="34" charset="-127"/>
                <a:cs typeface="Arial" pitchFamily="34" charset="0"/>
              </a:rPr>
              <a:t>10</a:t>
            </a:r>
            <a:r>
              <a:rPr lang="en-US" altLang="ko-KR" sz="2200" b="1" dirty="0" smtClean="0">
                <a:solidFill>
                  <a:srgbClr val="CC6600"/>
                </a:solidFill>
                <a:latin typeface="Tahoma" pitchFamily="34" charset="0"/>
                <a:ea typeface="Gulim" pitchFamily="34" charset="-127"/>
                <a:cs typeface="Arial" pitchFamily="34" charset="0"/>
              </a:rPr>
              <a:t>)</a:t>
            </a:r>
            <a:r>
              <a:rPr lang="en-US" altLang="ko-KR" sz="2200" b="1" dirty="0">
                <a:solidFill>
                  <a:srgbClr val="CC6600"/>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a:t>
            </a:r>
            <a:r>
              <a:rPr lang="en-US" altLang="ko-KR" sz="2200" b="1" u="sng" dirty="0">
                <a:solidFill>
                  <a:srgbClr val="005A00"/>
                </a:solidFill>
                <a:latin typeface="Tahoma" pitchFamily="34" charset="0"/>
                <a:ea typeface="Gulim" pitchFamily="34" charset="-127"/>
                <a:cs typeface="Arial" pitchFamily="34" charset="0"/>
              </a:rPr>
              <a:t>Africa (</a:t>
            </a:r>
            <a:r>
              <a:rPr lang="en-US" altLang="ko-KR" sz="2200" b="1" u="sng" dirty="0" smtClean="0">
                <a:solidFill>
                  <a:srgbClr val="005A00"/>
                </a:solidFill>
                <a:latin typeface="Tahoma" pitchFamily="34" charset="0"/>
                <a:ea typeface="Gulim" pitchFamily="34" charset="-127"/>
                <a:cs typeface="Arial" pitchFamily="34" charset="0"/>
              </a:rPr>
              <a:t>47),</a:t>
            </a:r>
            <a:r>
              <a:rPr lang="en-US" altLang="ko-KR" sz="2200" b="1" dirty="0" smtClean="0">
                <a:solidFill>
                  <a:srgbClr val="005A00"/>
                </a:solidFill>
                <a:latin typeface="Tahoma" pitchFamily="34" charset="0"/>
                <a:ea typeface="Gulim" pitchFamily="34" charset="-127"/>
                <a:cs typeface="Arial" pitchFamily="34" charset="0"/>
              </a:rPr>
              <a:t> </a:t>
            </a:r>
            <a:r>
              <a:rPr lang="en-US" altLang="ko-KR" sz="2200" b="1" dirty="0">
                <a:solidFill>
                  <a:srgbClr val="005A00"/>
                </a:solidFill>
                <a:latin typeface="Tahoma" pitchFamily="34" charset="0"/>
                <a:ea typeface="Gulim" pitchFamily="34" charset="-127"/>
                <a:cs typeface="Arial" pitchFamily="34" charset="0"/>
              </a:rPr>
              <a:t>Middle East (</a:t>
            </a:r>
            <a:r>
              <a:rPr lang="en-US" altLang="ko-KR" sz="2200" b="1" i="1" dirty="0" smtClean="0">
                <a:solidFill>
                  <a:srgbClr val="005A00"/>
                </a:solidFill>
                <a:latin typeface="Tahoma" pitchFamily="34" charset="0"/>
                <a:ea typeface="Gulim" pitchFamily="34" charset="-127"/>
                <a:cs typeface="Arial" pitchFamily="34" charset="0"/>
              </a:rPr>
              <a:t>16</a:t>
            </a:r>
            <a:r>
              <a:rPr lang="en-US" altLang="ko-KR" sz="2200" b="1" dirty="0" smtClean="0">
                <a:solidFill>
                  <a:srgbClr val="005A00"/>
                </a:solidFill>
                <a:latin typeface="Tahoma" pitchFamily="34" charset="0"/>
                <a:ea typeface="Gulim" pitchFamily="34" charset="-127"/>
                <a:cs typeface="Arial" pitchFamily="34" charset="0"/>
              </a:rPr>
              <a:t>)</a:t>
            </a:r>
            <a:r>
              <a:rPr lang="en-US" altLang="ko-KR" sz="2200" b="1" dirty="0">
                <a:solidFill>
                  <a:srgbClr val="005A00"/>
                </a:solidFill>
                <a:latin typeface="Tahoma" pitchFamily="34" charset="0"/>
                <a:ea typeface="Gulim" pitchFamily="34" charset="-127"/>
                <a:cs typeface="Arial" pitchFamily="34" charset="0"/>
              </a:rPr>
              <a:t>, Central Asia (9),</a:t>
            </a:r>
            <a:r>
              <a:rPr lang="en-US" altLang="ko-KR" sz="2200" b="1" dirty="0">
                <a:solidFill>
                  <a:srgbClr val="0000C8"/>
                </a:solidFill>
                <a:latin typeface="Tahoma" pitchFamily="34" charset="0"/>
                <a:ea typeface="Gulim" pitchFamily="34" charset="-127"/>
                <a:cs typeface="Arial" pitchFamily="34" charset="0"/>
              </a:rPr>
              <a:t> </a:t>
            </a:r>
            <a:br>
              <a:rPr lang="en-US" altLang="ko-KR" sz="2200" b="1" dirty="0">
                <a:solidFill>
                  <a:srgbClr val="0000C8"/>
                </a:solidFill>
                <a:latin typeface="Tahoma" pitchFamily="34" charset="0"/>
                <a:ea typeface="Gulim" pitchFamily="34" charset="-127"/>
                <a:cs typeface="Arial" pitchFamily="34" charset="0"/>
              </a:rPr>
            </a:br>
            <a:r>
              <a:rPr lang="en-US" altLang="ko-KR" sz="2200" b="1" dirty="0">
                <a:solidFill>
                  <a:srgbClr val="FFCC00"/>
                </a:solidFill>
                <a:latin typeface="Tahoma" pitchFamily="34" charset="0"/>
                <a:ea typeface="Gulim" pitchFamily="34" charset="-127"/>
                <a:cs typeface="Arial" pitchFamily="34" charset="0"/>
              </a:rPr>
              <a:t>South Asia (</a:t>
            </a:r>
            <a:r>
              <a:rPr lang="en-US" altLang="ko-KR" sz="2200" b="1" i="1" dirty="0">
                <a:solidFill>
                  <a:srgbClr val="FFCC00"/>
                </a:solidFill>
                <a:latin typeface="Tahoma" pitchFamily="34" charset="0"/>
                <a:ea typeface="Gulim" pitchFamily="34" charset="-127"/>
                <a:cs typeface="Arial" pitchFamily="34" charset="0"/>
              </a:rPr>
              <a:t>8</a:t>
            </a:r>
            <a:r>
              <a:rPr lang="en-US" altLang="ko-KR" sz="2200" b="1" dirty="0">
                <a:solidFill>
                  <a:srgbClr val="FFCC00"/>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East Asia </a:t>
            </a:r>
            <a:r>
              <a:rPr lang="en-US" altLang="ko-KR" sz="2200" b="1" dirty="0" smtClean="0">
                <a:solidFill>
                  <a:srgbClr val="0000C8"/>
                </a:solidFill>
                <a:latin typeface="Tahoma" pitchFamily="34" charset="0"/>
                <a:ea typeface="Gulim" pitchFamily="34" charset="-127"/>
                <a:cs typeface="Arial" pitchFamily="34" charset="0"/>
              </a:rPr>
              <a:t>(5),</a:t>
            </a:r>
            <a:r>
              <a:rPr lang="en-US" altLang="ko-KR" sz="2200" b="1" dirty="0">
                <a:solidFill>
                  <a:srgbClr val="13808F"/>
                </a:solidFill>
                <a:latin typeface="Tahoma" pitchFamily="34" charset="0"/>
                <a:ea typeface="Gulim" pitchFamily="34" charset="-127"/>
                <a:cs typeface="Arial" pitchFamily="34" charset="0"/>
              </a:rPr>
              <a:t>SE Asia </a:t>
            </a:r>
            <a:r>
              <a:rPr lang="en-US" altLang="ko-KR" sz="2200" b="1" dirty="0" smtClean="0">
                <a:solidFill>
                  <a:srgbClr val="13808F"/>
                </a:solidFill>
                <a:latin typeface="Tahoma" pitchFamily="34" charset="0"/>
                <a:ea typeface="Gulim" pitchFamily="34" charset="-127"/>
                <a:cs typeface="Arial" pitchFamily="34" charset="0"/>
              </a:rPr>
              <a:t>(11),</a:t>
            </a:r>
            <a:r>
              <a:rPr lang="en-US" altLang="ko-KR" sz="2200" b="1" dirty="0" smtClean="0">
                <a:solidFill>
                  <a:srgbClr val="0000C8"/>
                </a:solidFill>
                <a:latin typeface="Tahoma" pitchFamily="34" charset="0"/>
                <a:ea typeface="Gulim" pitchFamily="34" charset="-127"/>
                <a:cs typeface="Arial" pitchFamily="34" charset="0"/>
              </a:rPr>
              <a:t> </a:t>
            </a:r>
            <a:r>
              <a:rPr lang="en-US" altLang="ko-KR" sz="2200" b="1" dirty="0">
                <a:solidFill>
                  <a:srgbClr val="700000"/>
                </a:solidFill>
                <a:latin typeface="Tahoma" pitchFamily="34" charset="0"/>
                <a:ea typeface="Gulim" pitchFamily="34" charset="-127"/>
                <a:cs typeface="Arial" pitchFamily="34" charset="0"/>
              </a:rPr>
              <a:t>Russia (1),</a:t>
            </a:r>
            <a:r>
              <a:rPr lang="en-US" altLang="ko-KR" sz="2200" b="1" dirty="0">
                <a:solidFill>
                  <a:srgbClr val="0000C8"/>
                </a:solidFill>
                <a:latin typeface="Tahoma" pitchFamily="34" charset="0"/>
                <a:ea typeface="Gulim" pitchFamily="34" charset="-127"/>
                <a:cs typeface="Arial" pitchFamily="34" charset="0"/>
              </a:rPr>
              <a:t> </a:t>
            </a:r>
            <a:r>
              <a:rPr lang="en-US" altLang="ko-KR" sz="2200" b="1" dirty="0">
                <a:solidFill>
                  <a:srgbClr val="000066"/>
                </a:solidFill>
                <a:latin typeface="Tahoma" pitchFamily="34" charset="0"/>
                <a:ea typeface="Gulim" pitchFamily="34" charset="-127"/>
                <a:cs typeface="Arial" pitchFamily="34" charset="0"/>
              </a:rPr>
              <a:t>Oceania </a:t>
            </a:r>
            <a:r>
              <a:rPr lang="en-US" altLang="ko-KR" sz="2200" b="1" dirty="0" smtClean="0">
                <a:solidFill>
                  <a:srgbClr val="000066"/>
                </a:solidFill>
                <a:latin typeface="Tahoma" pitchFamily="34" charset="0"/>
                <a:ea typeface="Gulim" pitchFamily="34" charset="-127"/>
                <a:cs typeface="Arial" pitchFamily="34" charset="0"/>
              </a:rPr>
              <a:t>(5) </a:t>
            </a:r>
            <a:endParaRPr lang="en-US" altLang="ko-KR" sz="2200" b="1" dirty="0">
              <a:solidFill>
                <a:srgbClr val="000066"/>
              </a:solidFill>
              <a:latin typeface="Tahoma" pitchFamily="34" charset="0"/>
              <a:ea typeface="Gulim" pitchFamily="34" charset="-127"/>
              <a:cs typeface="Arial" pitchFamily="34" charset="0"/>
            </a:endParaRPr>
          </a:p>
        </p:txBody>
      </p:sp>
      <p:sp>
        <p:nvSpPr>
          <p:cNvPr id="236553" name="Text Box 9"/>
          <p:cNvSpPr txBox="1">
            <a:spLocks noChangeArrowheads="1"/>
          </p:cNvSpPr>
          <p:nvPr/>
        </p:nvSpPr>
        <p:spPr bwMode="auto">
          <a:xfrm>
            <a:off x="2341459" y="894354"/>
            <a:ext cx="1905001" cy="341313"/>
          </a:xfrm>
          <a:prstGeom prst="rect">
            <a:avLst/>
          </a:prstGeom>
          <a:solidFill>
            <a:srgbClr val="DDF2FF"/>
          </a:solidFill>
          <a:ln w="22225">
            <a:solidFill>
              <a:srgbClr val="000066"/>
            </a:solidFill>
            <a:miter lim="800000"/>
            <a:headEnd/>
            <a:tailEnd/>
          </a:ln>
        </p:spPr>
        <p:txBody>
          <a:bodyPr>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2" charset="2"/>
              <a:buNone/>
              <a:tabLst>
                <a:tab pos="173038" algn="l"/>
              </a:tabLst>
            </a:pPr>
            <a:r>
              <a:rPr lang="en-US" b="1" dirty="0">
                <a:solidFill>
                  <a:srgbClr val="000066"/>
                </a:solidFill>
                <a:latin typeface="Verdana" pitchFamily="34" charset="0"/>
                <a:cs typeface="Arial" pitchFamily="34" charset="0"/>
              </a:rPr>
              <a:t>R. Cottrell</a:t>
            </a:r>
            <a:endParaRPr lang="en-US" b="1" i="1" dirty="0">
              <a:solidFill>
                <a:srgbClr val="800000"/>
              </a:solidFill>
              <a:latin typeface="Verdana" pitchFamily="34" charset="0"/>
              <a:cs typeface="Arial" pitchFamily="34" charset="0"/>
            </a:endParaRPr>
          </a:p>
        </p:txBody>
      </p:sp>
      <p:pic>
        <p:nvPicPr>
          <p:cNvPr id="12" name="Picture 11" descr="World Regions Updated copy"/>
          <p:cNvPicPr/>
          <p:nvPr/>
        </p:nvPicPr>
        <p:blipFill>
          <a:blip r:embed="rId5" cstate="print">
            <a:lum bright="-7000" contrast="30000"/>
          </a:blip>
          <a:srcRect b="8000"/>
          <a:stretch>
            <a:fillRect/>
          </a:stretch>
        </p:blipFill>
        <p:spPr bwMode="auto">
          <a:xfrm>
            <a:off x="5257800" y="3291863"/>
            <a:ext cx="4572000" cy="2403055"/>
          </a:xfrm>
          <a:prstGeom prst="rect">
            <a:avLst/>
          </a:prstGeom>
          <a:noFill/>
          <a:ln w="19050">
            <a:solidFill>
              <a:srgbClr val="00B0F0"/>
            </a:solidFill>
            <a:miter lim="800000"/>
            <a:headEnd/>
            <a:tailEnd/>
          </a:ln>
        </p:spPr>
      </p:pic>
      <p:sp>
        <p:nvSpPr>
          <p:cNvPr id="236549" name="Text Box 4"/>
          <p:cNvSpPr txBox="1">
            <a:spLocks noChangeArrowheads="1"/>
          </p:cNvSpPr>
          <p:nvPr/>
        </p:nvSpPr>
        <p:spPr bwMode="auto">
          <a:xfrm>
            <a:off x="4789167" y="972467"/>
            <a:ext cx="5116833" cy="307777"/>
          </a:xfrm>
          <a:prstGeom prst="rect">
            <a:avLst/>
          </a:prstGeom>
          <a:solidFill>
            <a:schemeClr val="bg1"/>
          </a:solidFill>
          <a:ln w="9525">
            <a:noFill/>
            <a:miter lim="800000"/>
            <a:headEnd/>
            <a:tailEnd/>
          </a:ln>
        </p:spPr>
        <p:txBody>
          <a:bodyPr wrap="square" lIns="0" tIns="0" rIns="0" bIns="0">
            <a:spAutoFit/>
          </a:bodyPr>
          <a:lstStyle/>
          <a:p>
            <a:pPr fontAlgn="base">
              <a:spcBef>
                <a:spcPct val="0"/>
              </a:spcBef>
              <a:spcAft>
                <a:spcPct val="0"/>
              </a:spcAft>
            </a:pPr>
            <a:r>
              <a:rPr lang="en-US" sz="2000" b="1" u="sng" dirty="0">
                <a:solidFill>
                  <a:srgbClr val="800000"/>
                </a:solidFill>
                <a:cs typeface="Arial" pitchFamily="34" charset="0"/>
              </a:rPr>
              <a:t>Monitoring &amp; Remote Nodes </a:t>
            </a:r>
            <a:r>
              <a:rPr lang="en-US" sz="2000" b="1" u="sng" dirty="0" smtClean="0">
                <a:solidFill>
                  <a:srgbClr val="800000"/>
                </a:solidFill>
                <a:cs typeface="Arial" pitchFamily="34" charset="0"/>
              </a:rPr>
              <a:t>Jan 2016)</a:t>
            </a:r>
            <a:endParaRPr lang="en-US" sz="2000" b="1" u="sng" dirty="0">
              <a:solidFill>
                <a:srgbClr val="800000"/>
              </a:solidFill>
              <a:cs typeface="Arial" pitchFamily="34" charset="0"/>
            </a:endParaRPr>
          </a:p>
        </p:txBody>
      </p:sp>
      <p:pic>
        <p:nvPicPr>
          <p:cNvPr id="13" name="Picture 12"/>
          <p:cNvPicPr/>
          <p:nvPr/>
        </p:nvPicPr>
        <p:blipFill>
          <a:blip r:embed="rId6"/>
          <a:stretch>
            <a:fillRect/>
          </a:stretch>
        </p:blipFill>
        <p:spPr>
          <a:xfrm>
            <a:off x="4953000" y="1314724"/>
            <a:ext cx="4919722" cy="1809476"/>
          </a:xfrm>
          <a:prstGeom prst="rect">
            <a:avLst/>
          </a:prstGeom>
        </p:spPr>
      </p:pic>
    </p:spTree>
    <p:extLst>
      <p:ext uri="{BB962C8B-B14F-4D97-AF65-F5344CB8AC3E}">
        <p14:creationId xmlns:p14="http://schemas.microsoft.com/office/powerpoint/2010/main" val="2555858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reach the rest of World: </a:t>
            </a:r>
            <a:r>
              <a:rPr lang="en-US" dirty="0" smtClean="0"/>
              <a:t>LEOS</a:t>
            </a:r>
            <a:endParaRPr lang="en-US" dirty="0"/>
          </a:p>
        </p:txBody>
      </p:sp>
      <p:sp>
        <p:nvSpPr>
          <p:cNvPr id="4" name="Rectangle 3"/>
          <p:cNvSpPr/>
          <p:nvPr/>
        </p:nvSpPr>
        <p:spPr>
          <a:xfrm>
            <a:off x="228600" y="1143000"/>
            <a:ext cx="7772400" cy="4154984"/>
          </a:xfrm>
          <a:prstGeom prst="rect">
            <a:avLst/>
          </a:prstGeom>
        </p:spPr>
        <p:txBody>
          <a:bodyPr wrap="square">
            <a:spAutoFit/>
          </a:bodyPr>
          <a:lstStyle/>
          <a:p>
            <a:r>
              <a:rPr lang="en-US" sz="2400" dirty="0" smtClean="0">
                <a:latin typeface="Arial" charset="0"/>
              </a:rPr>
              <a:t>Low Earth Orbiting Satellites</a:t>
            </a:r>
          </a:p>
          <a:p>
            <a:r>
              <a:rPr lang="en-US" sz="2400" dirty="0" smtClean="0">
                <a:latin typeface="Arial" charset="0"/>
              </a:rPr>
              <a:t>Google</a:t>
            </a:r>
          </a:p>
          <a:p>
            <a:pPr marL="342900" indent="-342900">
              <a:buFont typeface="Arial" panose="020B0604020202020204" pitchFamily="34" charset="0"/>
              <a:buChar char="•"/>
            </a:pPr>
            <a:endParaRPr lang="en-US" sz="2400" dirty="0" smtClean="0">
              <a:latin typeface="Arial" charset="0"/>
            </a:endParaRPr>
          </a:p>
          <a:p>
            <a:pPr marL="342900" indent="-342900">
              <a:buFont typeface="Arial" panose="020B0604020202020204" pitchFamily="34" charset="0"/>
              <a:buChar char="•"/>
            </a:pPr>
            <a:r>
              <a:rPr lang="en-US" sz="2400" dirty="0" smtClean="0">
                <a:latin typeface="Arial" charset="0"/>
              </a:rPr>
              <a:t>Plans to invest&gt; $1B in satellites</a:t>
            </a:r>
          </a:p>
          <a:p>
            <a:pPr marL="342900" indent="-342900">
              <a:buFont typeface="Arial" panose="020B0604020202020204" pitchFamily="34" charset="0"/>
              <a:buChar char="•"/>
            </a:pPr>
            <a:r>
              <a:rPr lang="en-US" sz="2400" dirty="0" smtClean="0">
                <a:latin typeface="Arial" charset="0"/>
              </a:rPr>
              <a:t>Fleet 180 </a:t>
            </a:r>
            <a:r>
              <a:rPr lang="en-US" sz="2400" dirty="0">
                <a:latin typeface="Arial" charset="0"/>
              </a:rPr>
              <a:t>satellites</a:t>
            </a:r>
          </a:p>
          <a:p>
            <a:pPr marL="342900" indent="-342900">
              <a:buFont typeface="Arial" panose="020B0604020202020204" pitchFamily="34" charset="0"/>
              <a:buChar char="•"/>
            </a:pPr>
            <a:endParaRPr lang="en-US" sz="2400" dirty="0" smtClean="0">
              <a:latin typeface="Arial" charset="0"/>
            </a:endParaRPr>
          </a:p>
          <a:p>
            <a:r>
              <a:rPr lang="en-US" sz="2400" dirty="0" smtClean="0">
                <a:latin typeface="Arial" charset="0"/>
              </a:rPr>
              <a:t>Follow </a:t>
            </a:r>
            <a:r>
              <a:rPr lang="en-US" sz="2400" dirty="0">
                <a:latin typeface="Arial" charset="0"/>
              </a:rPr>
              <a:t>on?</a:t>
            </a:r>
          </a:p>
          <a:p>
            <a:pPr marL="342900" indent="-342900">
              <a:buFont typeface="Arial" panose="020B0604020202020204" pitchFamily="34" charset="0"/>
              <a:buChar char="•"/>
            </a:pPr>
            <a:r>
              <a:rPr lang="en-US" sz="2400" dirty="0">
                <a:latin typeface="Arial" charset="0"/>
              </a:rPr>
              <a:t>Virgin and Qualcomm invested in </a:t>
            </a:r>
            <a:br>
              <a:rPr lang="en-US" sz="2400" dirty="0">
                <a:latin typeface="Arial" charset="0"/>
              </a:rPr>
            </a:br>
            <a:r>
              <a:rPr lang="en-US" sz="2400" dirty="0">
                <a:latin typeface="Arial" charset="0"/>
              </a:rPr>
              <a:t> launching 648 low orbit satellites </a:t>
            </a:r>
          </a:p>
          <a:p>
            <a:pPr marL="800100" lvl="1" indent="-342900">
              <a:buFont typeface="Arial" panose="020B0604020202020204" pitchFamily="34" charset="0"/>
              <a:buChar char="•"/>
            </a:pPr>
            <a:r>
              <a:rPr lang="en-US" sz="2400" dirty="0">
                <a:latin typeface="Arial" charset="0"/>
              </a:rPr>
              <a:t>using Launcher 1</a:t>
            </a:r>
          </a:p>
          <a:p>
            <a:pPr marL="342900" indent="-342900">
              <a:buFont typeface="Arial" panose="020B0604020202020204" pitchFamily="34" charset="0"/>
              <a:buChar char="•"/>
            </a:pPr>
            <a:r>
              <a:rPr lang="en-US" sz="2400" dirty="0">
                <a:latin typeface="Arial" charset="0"/>
              </a:rPr>
              <a:t>SpaceX also interested</a:t>
            </a:r>
          </a:p>
        </p:txBody>
      </p:sp>
    </p:spTree>
    <p:extLst>
      <p:ext uri="{BB962C8B-B14F-4D97-AF65-F5344CB8AC3E}">
        <p14:creationId xmlns:p14="http://schemas.microsoft.com/office/powerpoint/2010/main" val="1182572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a:t>How to reach the rest of </a:t>
            </a:r>
            <a:r>
              <a:rPr lang="en-US" dirty="0" smtClean="0"/>
              <a:t>World: Project Loon</a:t>
            </a:r>
            <a:endParaRPr lang="en-US" dirty="0"/>
          </a:p>
        </p:txBody>
      </p:sp>
      <p:sp>
        <p:nvSpPr>
          <p:cNvPr id="6" name="TextBox 5"/>
          <p:cNvSpPr txBox="1"/>
          <p:nvPr/>
        </p:nvSpPr>
        <p:spPr>
          <a:xfrm>
            <a:off x="-10651" y="784040"/>
            <a:ext cx="975696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Google </a:t>
            </a:r>
            <a:r>
              <a:rPr lang="en-US" sz="2400" dirty="0" smtClean="0"/>
              <a:t>balloons are active, early adopters Sri Lanka, Indonesia</a:t>
            </a:r>
          </a:p>
          <a:p>
            <a:pPr marL="342900" indent="-342900">
              <a:buFont typeface="Arial" panose="020B0604020202020204" pitchFamily="34" charset="0"/>
              <a:buChar char="•"/>
            </a:pPr>
            <a:r>
              <a:rPr lang="en-US" sz="2400" dirty="0" smtClean="0"/>
              <a:t>Stay aloft at 12 miles for 150 days</a:t>
            </a:r>
            <a:br>
              <a:rPr lang="en-US" sz="2400" dirty="0" smtClean="0"/>
            </a:br>
            <a:r>
              <a:rPr lang="en-US" sz="2400" dirty="0" smtClean="0"/>
              <a:t>thousands </a:t>
            </a:r>
            <a:r>
              <a:rPr lang="en-US" sz="2400" dirty="0"/>
              <a:t>of balloons flying in the </a:t>
            </a:r>
            <a:r>
              <a:rPr lang="en-US" sz="2400" dirty="0" smtClean="0"/>
              <a:t/>
            </a:r>
            <a:br>
              <a:rPr lang="en-US" sz="2400" dirty="0" smtClean="0"/>
            </a:br>
            <a:r>
              <a:rPr lang="en-US" sz="2400" dirty="0" smtClean="0"/>
              <a:t>stratosphere (20km)</a:t>
            </a:r>
          </a:p>
          <a:p>
            <a:pPr marL="342900" indent="-342900">
              <a:buFont typeface="Arial" panose="020B0604020202020204" pitchFamily="34" charset="0"/>
              <a:buChar char="•"/>
            </a:pPr>
            <a:r>
              <a:rPr lang="en-US" sz="2400" dirty="0" smtClean="0"/>
              <a:t>10Mbps to connected devices</a:t>
            </a:r>
            <a:endParaRPr lang="en-US" sz="2400" dirty="0"/>
          </a:p>
        </p:txBody>
      </p:sp>
      <p:pic>
        <p:nvPicPr>
          <p:cNvPr id="7"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3632201" y="4394201"/>
            <a:ext cx="3384550" cy="220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98" y="4394201"/>
            <a:ext cx="3064669"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2165" y="4394201"/>
            <a:ext cx="27241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5950" y="1596736"/>
            <a:ext cx="4210050" cy="2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1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a:t>How to reach the rest of </a:t>
            </a:r>
            <a:r>
              <a:rPr lang="en-US" dirty="0" smtClean="0"/>
              <a:t>World: Drones</a:t>
            </a:r>
            <a:endParaRPr lang="en-US" dirty="0"/>
          </a:p>
        </p:txBody>
      </p:sp>
      <p:sp>
        <p:nvSpPr>
          <p:cNvPr id="5" name="Content Placeholder 4"/>
          <p:cNvSpPr>
            <a:spLocks noGrp="1"/>
          </p:cNvSpPr>
          <p:nvPr>
            <p:ph sz="quarter" idx="4294967295"/>
          </p:nvPr>
        </p:nvSpPr>
        <p:spPr>
          <a:xfrm>
            <a:off x="12007" y="1219201"/>
            <a:ext cx="9893993" cy="1295399"/>
          </a:xfrm>
          <a:prstGeom prst="rect">
            <a:avLst/>
          </a:prstGeom>
        </p:spPr>
        <p:txBody>
          <a:bodyPr>
            <a:noAutofit/>
          </a:bodyPr>
          <a:lstStyle/>
          <a:p>
            <a:pPr marL="0" indent="0">
              <a:buNone/>
            </a:pPr>
            <a:r>
              <a:rPr lang="en-US" sz="2400" dirty="0" smtClean="0"/>
              <a:t>Google acquired UAV maker</a:t>
            </a:r>
            <a:br>
              <a:rPr lang="en-US" sz="2400" dirty="0" smtClean="0"/>
            </a:br>
            <a:r>
              <a:rPr lang="en-US" sz="2400" dirty="0" smtClean="0"/>
              <a:t> Titan Aerospace in 2014, little</a:t>
            </a:r>
            <a:br>
              <a:rPr lang="en-US" sz="2400" dirty="0" smtClean="0"/>
            </a:br>
            <a:r>
              <a:rPr lang="en-US" sz="2400" dirty="0" smtClean="0"/>
              <a:t> since</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808" y="546906"/>
            <a:ext cx="5271192" cy="24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2438400"/>
            <a:ext cx="8139985" cy="3046988"/>
          </a:xfrm>
          <a:prstGeom prst="rect">
            <a:avLst/>
          </a:prstGeom>
          <a:noFill/>
        </p:spPr>
        <p:txBody>
          <a:bodyPr wrap="none" rtlCol="0">
            <a:spAutoFit/>
          </a:bodyPr>
          <a:lstStyle/>
          <a:p>
            <a:r>
              <a:rPr lang="en-US" sz="2400" dirty="0" smtClean="0"/>
              <a:t>Facebook and </a:t>
            </a:r>
            <a:r>
              <a:rPr lang="en-US" sz="2400" dirty="0" err="1" smtClean="0"/>
              <a:t>Ascenta</a:t>
            </a:r>
            <a:endParaRPr lang="en-US" sz="2400" dirty="0" smtClean="0"/>
          </a:p>
          <a:p>
            <a:pPr marL="342900" indent="-342900">
              <a:buFont typeface="Arial" panose="020B0604020202020204" pitchFamily="34" charset="0"/>
              <a:buChar char="•"/>
            </a:pPr>
            <a:r>
              <a:rPr lang="en-US" sz="2400" dirty="0" err="1" smtClean="0"/>
              <a:t>Wingpan</a:t>
            </a:r>
            <a:r>
              <a:rPr lang="en-US" sz="2400" dirty="0" smtClean="0"/>
              <a:t> 43m, weight &lt; Prius</a:t>
            </a:r>
          </a:p>
          <a:p>
            <a:pPr marL="342900" indent="-342900">
              <a:buFont typeface="Arial" panose="020B0604020202020204" pitchFamily="34" charset="0"/>
              <a:buChar char="•"/>
            </a:pPr>
            <a:r>
              <a:rPr lang="en-US" sz="2400" dirty="0" smtClean="0"/>
              <a:t>Launch by helium balloons </a:t>
            </a:r>
          </a:p>
          <a:p>
            <a:pPr marL="342900" indent="-342900">
              <a:buFont typeface="Arial" panose="020B0604020202020204" pitchFamily="34" charset="0"/>
              <a:buChar char="•"/>
            </a:pPr>
            <a:r>
              <a:rPr lang="en-US" sz="2400" dirty="0" smtClean="0"/>
              <a:t>Fly for 3 months, circle 2 mile radius </a:t>
            </a:r>
            <a:br>
              <a:rPr lang="en-US" sz="2400" dirty="0" smtClean="0"/>
            </a:br>
            <a:r>
              <a:rPr lang="en-US" sz="2400" dirty="0" smtClean="0"/>
              <a:t>black spots</a:t>
            </a:r>
          </a:p>
          <a:p>
            <a:pPr marL="342900" indent="-342900">
              <a:buFont typeface="Arial" panose="020B0604020202020204" pitchFamily="34" charset="0"/>
              <a:buChar char="•"/>
            </a:pPr>
            <a:r>
              <a:rPr lang="en-US" sz="2400" dirty="0" smtClean="0"/>
              <a:t>Communicate by lasers, low power high-speed</a:t>
            </a:r>
          </a:p>
          <a:p>
            <a:pPr marL="800100" lvl="1" indent="-342900">
              <a:buFont typeface="Arial" panose="020B0604020202020204" pitchFamily="34" charset="0"/>
              <a:buChar char="•"/>
            </a:pPr>
            <a:r>
              <a:rPr lang="en-US" sz="2400" dirty="0" smtClean="0"/>
              <a:t>Hit a dime at 11 miles, source &amp; destination moving, </a:t>
            </a:r>
          </a:p>
          <a:p>
            <a:pPr marL="800100" lvl="1" indent="-342900">
              <a:buFont typeface="Arial" panose="020B0604020202020204" pitchFamily="34" charset="0"/>
              <a:buChar char="•"/>
            </a:pPr>
            <a:r>
              <a:rPr lang="en-US" sz="2400" dirty="0" smtClean="0"/>
              <a:t>27km above earth, temp changes of 200degrees</a:t>
            </a:r>
            <a:endParaRPr lang="en-US" sz="24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955" y="1981200"/>
            <a:ext cx="4044377"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33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a:t>How to reach the rest of </a:t>
            </a:r>
            <a:r>
              <a:rPr lang="en-US" dirty="0" smtClean="0"/>
              <a:t>World: Summary</a:t>
            </a:r>
            <a:endParaRPr lang="en-US" dirty="0"/>
          </a:p>
        </p:txBody>
      </p:sp>
      <p:sp>
        <p:nvSpPr>
          <p:cNvPr id="7" name="TextBox 6"/>
          <p:cNvSpPr txBox="1"/>
          <p:nvPr/>
        </p:nvSpPr>
        <p:spPr>
          <a:xfrm>
            <a:off x="1" y="838200"/>
            <a:ext cx="1013459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Satellites can last decades, </a:t>
            </a:r>
            <a:r>
              <a:rPr lang="en-US" sz="2400" dirty="0" smtClean="0"/>
              <a:t>balloons &amp; </a:t>
            </a:r>
            <a:r>
              <a:rPr lang="en-US" sz="2400" dirty="0"/>
              <a:t>drones must be constantly replenished, and many more are needed to cover the Earth.</a:t>
            </a:r>
          </a:p>
          <a:p>
            <a:pPr marL="342900" indent="-342900">
              <a:buFont typeface="Arial" panose="020B0604020202020204" pitchFamily="34" charset="0"/>
              <a:buChar char="•"/>
            </a:pPr>
            <a:r>
              <a:rPr lang="en-US" sz="2400" dirty="0" smtClean="0"/>
              <a:t>Facebook &amp; Google believe they </a:t>
            </a:r>
            <a:r>
              <a:rPr lang="en-US" sz="2400" dirty="0"/>
              <a:t>have a real shot at connecting </a:t>
            </a:r>
            <a:r>
              <a:rPr lang="en-US" sz="2400" b="1" dirty="0">
                <a:hlinkClick r:id="rId3"/>
              </a:rPr>
              <a:t>the 57% of the world's population still offline</a:t>
            </a:r>
            <a:r>
              <a:rPr lang="en-US" sz="2400" dirty="0"/>
              <a:t>.</a:t>
            </a:r>
          </a:p>
          <a:p>
            <a:pPr marL="342900" indent="-342900">
              <a:buFont typeface="Arial" panose="020B0604020202020204" pitchFamily="34" charset="0"/>
              <a:buChar char="•"/>
            </a:pPr>
            <a:r>
              <a:rPr lang="en-US" sz="2400" dirty="0"/>
              <a:t>The Google Loon project will be deploying this year, while the Facebook drones are still in a research </a:t>
            </a:r>
            <a:r>
              <a:rPr lang="en-US" sz="2400" dirty="0" smtClean="0"/>
              <a:t>stage.</a:t>
            </a:r>
          </a:p>
          <a:p>
            <a:pPr marL="342900" indent="-342900">
              <a:buFont typeface="Arial" panose="020B0604020202020204" pitchFamily="34" charset="0"/>
              <a:buChar char="•"/>
            </a:pPr>
            <a:r>
              <a:rPr lang="en-US" sz="2400" dirty="0" smtClean="0"/>
              <a:t>The </a:t>
            </a:r>
            <a:r>
              <a:rPr lang="en-US" sz="2400" dirty="0"/>
              <a:t>higher performance of the Facebook laser transmitting drones may eventually </a:t>
            </a:r>
            <a:r>
              <a:rPr lang="en-US" sz="2400" dirty="0" err="1"/>
              <a:t>supecede</a:t>
            </a:r>
            <a:r>
              <a:rPr lang="en-US" sz="2400" dirty="0"/>
              <a:t> the wireless transmissions of the Google balloons</a:t>
            </a:r>
            <a:r>
              <a:rPr lang="en-US" sz="2400" dirty="0" smtClean="0"/>
              <a:t>.</a:t>
            </a:r>
            <a:endParaRPr lang="en-US" sz="2400" dirty="0"/>
          </a:p>
          <a:p>
            <a:pPr marL="342900" indent="-342900">
              <a:buFont typeface="Arial" panose="020B0604020202020204" pitchFamily="34" charset="0"/>
              <a:buChar char="•"/>
            </a:pPr>
            <a:r>
              <a:rPr lang="en-US" sz="2400" dirty="0"/>
              <a:t>It’s likely we’ll end up in an “all of the above” world, in which </a:t>
            </a:r>
            <a:r>
              <a:rPr lang="en-US" sz="2400" dirty="0" smtClean="0"/>
              <a:t>distant, powerful </a:t>
            </a:r>
            <a:r>
              <a:rPr lang="en-US" sz="2400" dirty="0"/>
              <a:t>satellites provide for streaming media while an assortment </a:t>
            </a:r>
            <a:r>
              <a:rPr lang="en-US" sz="2400" dirty="0" smtClean="0"/>
              <a:t>of </a:t>
            </a:r>
            <a:r>
              <a:rPr lang="en-US" sz="2400" dirty="0"/>
              <a:t>balloons, drones and close-in satellites will provide </a:t>
            </a:r>
            <a:r>
              <a:rPr lang="en-US" sz="2400" dirty="0" smtClean="0"/>
              <a:t>a more </a:t>
            </a:r>
            <a:r>
              <a:rPr lang="en-US" sz="2400" dirty="0"/>
              <a:t>responsive Internet</a:t>
            </a:r>
            <a:r>
              <a:rPr lang="en-US" sz="2400" dirty="0" smtClean="0"/>
              <a:t>.</a:t>
            </a:r>
            <a:endParaRPr lang="en-US" sz="2400" dirty="0"/>
          </a:p>
        </p:txBody>
      </p:sp>
    </p:spTree>
    <p:extLst>
      <p:ext uri="{BB962C8B-B14F-4D97-AF65-F5344CB8AC3E}">
        <p14:creationId xmlns:p14="http://schemas.microsoft.com/office/powerpoint/2010/main" val="991358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PingER</a:t>
            </a:r>
            <a:r>
              <a:rPr lang="en-US" dirty="0" smtClean="0"/>
              <a:t> Current activities</a:t>
            </a:r>
            <a:endParaRPr lang="en-US" dirty="0"/>
          </a:p>
        </p:txBody>
      </p:sp>
      <p:sp>
        <p:nvSpPr>
          <p:cNvPr id="3" name="Text Placeholder 2"/>
          <p:cNvSpPr>
            <a:spLocks noGrp="1"/>
          </p:cNvSpPr>
          <p:nvPr>
            <p:ph type="body" sz="half" idx="1"/>
          </p:nvPr>
        </p:nvSpPr>
        <p:spPr/>
        <p:txBody>
          <a:bodyPr/>
          <a:lstStyle/>
          <a:p>
            <a:r>
              <a:rPr lang="en-US" dirty="0" smtClean="0"/>
              <a:t>Keep it running</a:t>
            </a:r>
          </a:p>
          <a:p>
            <a:pPr lvl="1"/>
            <a:r>
              <a:rPr lang="en-US" dirty="0" smtClean="0"/>
              <a:t>Monthly Skype meetings with </a:t>
            </a:r>
            <a:r>
              <a:rPr lang="en-US" dirty="0"/>
              <a:t>M</a:t>
            </a:r>
            <a:r>
              <a:rPr lang="en-US" dirty="0" smtClean="0"/>
              <a:t>alaysia &amp; Pakistan</a:t>
            </a:r>
          </a:p>
          <a:p>
            <a:r>
              <a:rPr lang="en-US" dirty="0" smtClean="0"/>
              <a:t>Improve visualization &amp; access to data</a:t>
            </a:r>
          </a:p>
          <a:p>
            <a:pPr lvl="1"/>
            <a:r>
              <a:rPr lang="en-US" dirty="0" smtClean="0"/>
              <a:t>Prototype Linked Open Data for </a:t>
            </a:r>
            <a:r>
              <a:rPr lang="en-US" dirty="0" err="1" smtClean="0"/>
              <a:t>PingER</a:t>
            </a:r>
            <a:r>
              <a:rPr lang="en-US" dirty="0" smtClean="0"/>
              <a:t> ‘big data’</a:t>
            </a:r>
          </a:p>
          <a:p>
            <a:pPr marL="0" indent="0">
              <a:buNone/>
            </a:pPr>
            <a:endParaRPr lang="en-US" dirty="0" smtClean="0"/>
          </a:p>
          <a:p>
            <a:endParaRPr lang="en-US" dirty="0"/>
          </a:p>
        </p:txBody>
      </p:sp>
      <p:sp>
        <p:nvSpPr>
          <p:cNvPr id="4" name="Content Placeholder 3"/>
          <p:cNvSpPr>
            <a:spLocks noGrp="1"/>
          </p:cNvSpPr>
          <p:nvPr>
            <p:ph sz="half" idx="2"/>
          </p:nvPr>
        </p:nvSpPr>
        <p:spPr/>
        <p:txBody>
          <a:bodyPr/>
          <a:lstStyle/>
          <a:p>
            <a:r>
              <a:rPr lang="en-US" dirty="0"/>
              <a:t>Workshop in </a:t>
            </a:r>
            <a:r>
              <a:rPr lang="en-US" dirty="0" smtClean="0"/>
              <a:t>later this year</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8118792" y="0"/>
            <a:ext cx="1787208" cy="914400"/>
          </a:xfrm>
          <a:prstGeom prst="rect">
            <a:avLst/>
          </a:prstGeom>
          <a:noFill/>
          <a:ln w="9525">
            <a:noFill/>
            <a:miter lim="800000"/>
            <a:headEnd/>
            <a:tailEnd/>
          </a:ln>
        </p:spPr>
      </p:pic>
    </p:spTree>
    <p:extLst>
      <p:ext uri="{BB962C8B-B14F-4D97-AF65-F5344CB8AC3E}">
        <p14:creationId xmlns:p14="http://schemas.microsoft.com/office/powerpoint/2010/main" val="400960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7" name="Picture 3" descr="pinger"/>
          <p:cNvPicPr>
            <a:picLocks noChangeAspect="1" noChangeArrowheads="1"/>
          </p:cNvPicPr>
          <p:nvPr/>
        </p:nvPicPr>
        <p:blipFill>
          <a:blip r:embed="rId3" cstate="print"/>
          <a:srcRect/>
          <a:stretch>
            <a:fillRect/>
          </a:stretch>
        </p:blipFill>
        <p:spPr bwMode="auto">
          <a:xfrm>
            <a:off x="0" y="25400"/>
            <a:ext cx="1844680" cy="941403"/>
          </a:xfrm>
          <a:prstGeom prst="rect">
            <a:avLst/>
          </a:prstGeom>
          <a:solidFill>
            <a:schemeClr val="bg1"/>
          </a:solidFill>
          <a:ln w="9525">
            <a:noFill/>
            <a:miter lim="800000"/>
            <a:headEnd/>
            <a:tailEnd/>
          </a:ln>
        </p:spPr>
      </p:pic>
      <p:sp>
        <p:nvSpPr>
          <p:cNvPr id="446468" name="Rectangle 4"/>
          <p:cNvSpPr>
            <a:spLocks noChangeArrowheads="1"/>
          </p:cNvSpPr>
          <p:nvPr/>
        </p:nvSpPr>
        <p:spPr bwMode="auto">
          <a:xfrm>
            <a:off x="228614" y="883956"/>
            <a:ext cx="9401371" cy="5927776"/>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spcBef>
                <a:spcPct val="40000"/>
              </a:spcBef>
              <a:buClr>
                <a:srgbClr val="800000"/>
              </a:buClr>
              <a:buFont typeface="Wingdings" pitchFamily="-109" charset="2"/>
              <a:buChar char="u"/>
            </a:pPr>
            <a:r>
              <a:rPr lang="en-US" altLang="ko-KR" sz="2400" b="1" dirty="0">
                <a:solidFill>
                  <a:srgbClr val="000066"/>
                </a:solidFill>
                <a:latin typeface="Arial" pitchFamily="34" charset="0"/>
                <a:ea typeface="Gulim" pitchFamily="34" charset="-127"/>
                <a:cs typeface="Arial" pitchFamily="34" charset="0"/>
              </a:rPr>
              <a:t>The management and operation includes maintaining data collection and archiving, explaining needs, identifying and reopening broken connections, identifying and opening firewall blocks, finding replacement hosts, making limited special analyses and case studies, preparing and making presentations, responding to questions. The equipment performing this in this country is currently in place </a:t>
            </a:r>
            <a:r>
              <a:rPr lang="en-US" altLang="ko-KR" sz="2400" b="1" dirty="0" smtClean="0">
                <a:solidFill>
                  <a:srgbClr val="000066"/>
                </a:solidFill>
                <a:latin typeface="Arial" pitchFamily="34" charset="0"/>
                <a:ea typeface="Gulim" pitchFamily="34" charset="-127"/>
                <a:cs typeface="Arial" pitchFamily="34" charset="0"/>
              </a:rPr>
              <a:t>at SLAC . </a:t>
            </a:r>
            <a:r>
              <a:rPr lang="en-US" altLang="ko-KR" sz="2400" b="1" dirty="0">
                <a:solidFill>
                  <a:srgbClr val="000066"/>
                </a:solidFill>
                <a:latin typeface="Arial" pitchFamily="34" charset="0"/>
                <a:ea typeface="Gulim" pitchFamily="34" charset="-127"/>
                <a:cs typeface="Arial" pitchFamily="34" charset="0"/>
              </a:rPr>
              <a:t>There is also an archive/analysis site in Pakistan.</a:t>
            </a:r>
          </a:p>
          <a:p>
            <a:pPr marL="457200" indent="-342900" defTabSz="762000">
              <a:spcBef>
                <a:spcPct val="40000"/>
              </a:spcBef>
              <a:buClr>
                <a:srgbClr val="800000"/>
              </a:buClr>
              <a:buFont typeface="Wingdings" pitchFamily="-109" charset="2"/>
              <a:buChar char="u"/>
            </a:pPr>
            <a:r>
              <a:rPr lang="en-US" altLang="ko-KR" sz="2400" b="1" dirty="0">
                <a:solidFill>
                  <a:srgbClr val="000099"/>
                </a:solidFill>
                <a:latin typeface="Arial" pitchFamily="34" charset="0"/>
                <a:ea typeface="Gulim" pitchFamily="34" charset="-127"/>
                <a:cs typeface="Arial" pitchFamily="34" charset="0"/>
              </a:rPr>
              <a:t>Management, operation and supervision requires central funding at a level of about 20% of a Full Time Equivalent (FTE) person, plus travel.</a:t>
            </a:r>
            <a:r>
              <a:rPr lang="en-US" altLang="ko-KR" sz="2400" b="1" dirty="0">
                <a:solidFill>
                  <a:srgbClr val="000066"/>
                </a:solidFill>
                <a:latin typeface="Arial" pitchFamily="34" charset="0"/>
                <a:ea typeface="Gulim" pitchFamily="34" charset="-127"/>
                <a:cs typeface="Arial" pitchFamily="34" charset="0"/>
              </a:rPr>
              <a:t> </a:t>
            </a:r>
            <a:r>
              <a:rPr lang="en-US" altLang="ko-KR" sz="2400" b="1" dirty="0">
                <a:solidFill>
                  <a:srgbClr val="4700B0"/>
                </a:solidFill>
                <a:latin typeface="Arial" pitchFamily="34" charset="0"/>
                <a:ea typeface="Gulim" pitchFamily="34" charset="-127"/>
                <a:cs typeface="Arial" pitchFamily="34" charset="0"/>
              </a:rPr>
              <a:t>This had been provided by discretionary funding from the HEP budgets of SLAC and FNAL, </a:t>
            </a:r>
            <a:r>
              <a:rPr lang="en-US" altLang="ko-KR" sz="2400" b="1" u="sng" dirty="0">
                <a:solidFill>
                  <a:srgbClr val="4700B0"/>
                </a:solidFill>
                <a:latin typeface="Arial" pitchFamily="34" charset="0"/>
                <a:ea typeface="Gulim" pitchFamily="34" charset="-127"/>
                <a:cs typeface="Arial" pitchFamily="34" charset="0"/>
              </a:rPr>
              <a:t>until the beginning of 2008</a:t>
            </a:r>
            <a:r>
              <a:rPr lang="en-US" altLang="ko-KR" sz="2400" b="1" u="sng" dirty="0" smtClean="0">
                <a:solidFill>
                  <a:srgbClr val="4700B0"/>
                </a:solidFill>
                <a:latin typeface="Arial" pitchFamily="34" charset="0"/>
                <a:ea typeface="Gulim" pitchFamily="34" charset="-127"/>
                <a:cs typeface="Arial" pitchFamily="34" charset="0"/>
              </a:rPr>
              <a:t>.</a:t>
            </a:r>
          </a:p>
          <a:p>
            <a:pPr marL="457200" indent="-342900" defTabSz="762000">
              <a:spcBef>
                <a:spcPct val="40000"/>
              </a:spcBef>
              <a:buClr>
                <a:srgbClr val="800000"/>
              </a:buClr>
              <a:buFont typeface="Wingdings" pitchFamily="-109" charset="2"/>
              <a:buChar char="u"/>
            </a:pPr>
            <a:r>
              <a:rPr lang="en-US" altLang="ko-KR" sz="2400" b="1" u="sng" dirty="0" smtClean="0">
                <a:solidFill>
                  <a:srgbClr val="4700B0"/>
                </a:solidFill>
                <a:uFill>
                  <a:solidFill>
                    <a:schemeClr val="bg1"/>
                  </a:solidFill>
                </a:uFill>
                <a:latin typeface="Arial" pitchFamily="34" charset="0"/>
                <a:ea typeface="Gulim" pitchFamily="34" charset="-127"/>
                <a:cs typeface="Arial" pitchFamily="34" charset="0"/>
              </a:rPr>
              <a:t>Google are interested in the preserving the history of the Internet implicit in the </a:t>
            </a:r>
            <a:r>
              <a:rPr lang="en-US" altLang="ko-KR" sz="2400" b="1" u="sng" dirty="0" err="1" smtClean="0">
                <a:solidFill>
                  <a:srgbClr val="4700B0"/>
                </a:solidFill>
                <a:uFill>
                  <a:solidFill>
                    <a:schemeClr val="bg1"/>
                  </a:solidFill>
                </a:uFill>
                <a:latin typeface="Arial" pitchFamily="34" charset="0"/>
                <a:ea typeface="Gulim" pitchFamily="34" charset="-127"/>
                <a:cs typeface="Arial" pitchFamily="34" charset="0"/>
              </a:rPr>
              <a:t>PingER</a:t>
            </a:r>
            <a:r>
              <a:rPr lang="en-US" altLang="ko-KR" sz="2400" b="1" u="sng" dirty="0" smtClean="0">
                <a:solidFill>
                  <a:srgbClr val="4700B0"/>
                </a:solidFill>
                <a:uFill>
                  <a:solidFill>
                    <a:schemeClr val="bg1"/>
                  </a:solidFill>
                </a:uFill>
                <a:latin typeface="Arial" pitchFamily="34" charset="0"/>
                <a:ea typeface="Gulim" pitchFamily="34" charset="-127"/>
                <a:cs typeface="Arial" pitchFamily="34" charset="0"/>
              </a:rPr>
              <a:t> data</a:t>
            </a:r>
            <a:endParaRPr lang="en-US" altLang="ko-KR" sz="2400" b="1" u="sng" dirty="0">
              <a:solidFill>
                <a:srgbClr val="4700B0"/>
              </a:solidFill>
              <a:uFill>
                <a:solidFill>
                  <a:schemeClr val="bg1"/>
                </a:solidFill>
              </a:uFill>
              <a:latin typeface="Arial" pitchFamily="34" charset="0"/>
              <a:ea typeface="Gulim" pitchFamily="34" charset="-127"/>
              <a:cs typeface="Arial" pitchFamily="34" charset="0"/>
            </a:endParaRPr>
          </a:p>
        </p:txBody>
      </p:sp>
      <p:sp>
        <p:nvSpPr>
          <p:cNvPr id="446469" name="Rectangle 5"/>
          <p:cNvSpPr>
            <a:spLocks noGrp="1" noChangeArrowheads="1"/>
          </p:cNvSpPr>
          <p:nvPr>
            <p:ph type="title"/>
          </p:nvPr>
        </p:nvSpPr>
        <p:spPr>
          <a:xfrm>
            <a:off x="2115824" y="197924"/>
            <a:ext cx="6370436" cy="773156"/>
          </a:xfrm>
          <a:solidFill>
            <a:srgbClr val="000066"/>
          </a:solidFill>
          <a:ln w="25400">
            <a:solidFill>
              <a:srgbClr val="FFE422"/>
            </a:solidFill>
          </a:ln>
        </p:spPr>
        <p:txBody>
          <a:bodyPr anchorCtr="1">
            <a:noAutofit/>
          </a:bodyPr>
          <a:lstStyle/>
          <a:p>
            <a:pPr algn="l" eaLnBrk="1" hangingPunct="1">
              <a:lnSpc>
                <a:spcPct val="90000"/>
              </a:lnSpc>
            </a:pPr>
            <a:r>
              <a:rPr lang="en-US" altLang="ko-KR" sz="2800" b="1" dirty="0" err="1" smtClean="0">
                <a:solidFill>
                  <a:schemeClr val="bg1"/>
                </a:solidFill>
                <a:latin typeface="Arial" pitchFamily="34" charset="0"/>
                <a:ea typeface="Gulim" pitchFamily="34" charset="-127"/>
                <a:cs typeface="Arial" pitchFamily="34" charset="0"/>
              </a:rPr>
              <a:t>PingER</a:t>
            </a:r>
            <a:r>
              <a:rPr lang="en-US" altLang="ko-KR" sz="2800" b="1" dirty="0" smtClean="0">
                <a:solidFill>
                  <a:schemeClr val="bg1"/>
                </a:solidFill>
                <a:latin typeface="Arial" pitchFamily="34" charset="0"/>
                <a:ea typeface="Gulim" pitchFamily="34" charset="-127"/>
                <a:cs typeface="Arial" pitchFamily="34" charset="0"/>
              </a:rPr>
              <a:t> Project Issue: Funding </a:t>
            </a:r>
            <a:br>
              <a:rPr lang="en-US" altLang="ko-KR" sz="2800" b="1" dirty="0" smtClean="0">
                <a:solidFill>
                  <a:schemeClr val="bg1"/>
                </a:solidFill>
                <a:latin typeface="Arial" pitchFamily="34" charset="0"/>
                <a:ea typeface="Gulim" pitchFamily="34" charset="-127"/>
                <a:cs typeface="Arial" pitchFamily="34" charset="0"/>
              </a:rPr>
            </a:br>
            <a:r>
              <a:rPr lang="en-US" altLang="ko-KR" sz="2800" b="1" dirty="0" smtClean="0">
                <a:solidFill>
                  <a:schemeClr val="bg1"/>
                </a:solidFill>
                <a:latin typeface="Arial" pitchFamily="34" charset="0"/>
                <a:ea typeface="Gulim" pitchFamily="34" charset="-127"/>
                <a:cs typeface="Arial" pitchFamily="34" charset="0"/>
              </a:rPr>
              <a:t>     for Managing the Effort </a:t>
            </a:r>
            <a:endParaRPr lang="en-US" sz="2800" b="1" dirty="0" smtClean="0">
              <a:solidFill>
                <a:schemeClr val="bg1"/>
              </a:solidFill>
              <a:latin typeface="Arial" pitchFamily="34" charset="0"/>
              <a:cs typeface="Arial" pitchFamily="34" charset="0"/>
            </a:endParaRPr>
          </a:p>
        </p:txBody>
      </p:sp>
      <p:pic>
        <p:nvPicPr>
          <p:cNvPr id="6" name="Picture 5"/>
          <p:cNvPicPr>
            <a:picLocks noChangeAspect="1" noChangeArrowheads="1"/>
          </p:cNvPicPr>
          <p:nvPr/>
        </p:nvPicPr>
        <p:blipFill>
          <a:blip r:embed="rId4" cstate="print"/>
          <a:srcRect/>
          <a:stretch>
            <a:fillRect/>
          </a:stretch>
        </p:blipFill>
        <p:spPr bwMode="auto">
          <a:xfrm>
            <a:off x="8524698" y="69122"/>
            <a:ext cx="1381302" cy="862391"/>
          </a:xfrm>
          <a:prstGeom prst="rect">
            <a:avLst/>
          </a:prstGeom>
          <a:noFill/>
          <a:ln w="9525">
            <a:noFill/>
            <a:miter lim="800000"/>
            <a:headEnd/>
            <a:tailEnd/>
          </a:ln>
        </p:spPr>
      </p:pic>
    </p:spTree>
    <p:extLst>
      <p:ext uri="{BB962C8B-B14F-4D97-AF65-F5344CB8AC3E}">
        <p14:creationId xmlns:p14="http://schemas.microsoft.com/office/powerpoint/2010/main" val="21585771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pinger"/>
          <p:cNvPicPr>
            <a:picLocks noChangeAspect="1" noChangeArrowheads="1"/>
          </p:cNvPicPr>
          <p:nvPr/>
        </p:nvPicPr>
        <p:blipFill>
          <a:blip r:embed="rId3" cstate="print"/>
          <a:srcRect/>
          <a:stretch>
            <a:fillRect/>
          </a:stretch>
        </p:blipFill>
        <p:spPr bwMode="auto">
          <a:xfrm>
            <a:off x="76235" y="236021"/>
            <a:ext cx="1739899" cy="887930"/>
          </a:xfrm>
          <a:prstGeom prst="rect">
            <a:avLst/>
          </a:prstGeom>
          <a:solidFill>
            <a:schemeClr val="bg1"/>
          </a:solidFill>
          <a:ln w="9525">
            <a:noFill/>
            <a:miter lim="800000"/>
            <a:headEnd/>
            <a:tailEnd/>
          </a:ln>
        </p:spPr>
      </p:pic>
      <p:sp>
        <p:nvSpPr>
          <p:cNvPr id="447492" name="Rectangle 4"/>
          <p:cNvSpPr>
            <a:spLocks noChangeArrowheads="1"/>
          </p:cNvSpPr>
          <p:nvPr/>
        </p:nvSpPr>
        <p:spPr bwMode="auto">
          <a:xfrm>
            <a:off x="567565" y="1278633"/>
            <a:ext cx="8686799" cy="3564053"/>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spcBef>
                <a:spcPct val="40000"/>
              </a:spcBef>
              <a:buClr>
                <a:srgbClr val="800000"/>
              </a:buClr>
              <a:buFont typeface="Wingdings" pitchFamily="-109" charset="2"/>
              <a:buChar char="u"/>
            </a:pPr>
            <a:r>
              <a:rPr lang="en-US" altLang="ko-KR" sz="2400" b="1" dirty="0">
                <a:solidFill>
                  <a:srgbClr val="000066"/>
                </a:solidFill>
                <a:latin typeface="Arial" pitchFamily="34" charset="0"/>
                <a:ea typeface="Gulim" pitchFamily="34" charset="-127"/>
                <a:cs typeface="Arial" pitchFamily="34" charset="0"/>
              </a:rPr>
              <a:t>Many agencies/organizations have expressed interest (</a:t>
            </a:r>
            <a:r>
              <a:rPr lang="en-US" altLang="ko-KR" sz="2400" b="1" dirty="0" err="1">
                <a:solidFill>
                  <a:srgbClr val="000066"/>
                </a:solidFill>
                <a:latin typeface="Arial" pitchFamily="34" charset="0"/>
                <a:ea typeface="Gulim" pitchFamily="34" charset="-127"/>
                <a:cs typeface="Arial" pitchFamily="34" charset="0"/>
              </a:rPr>
              <a:t>e.g</a:t>
            </a:r>
            <a:r>
              <a:rPr lang="en-US" altLang="ko-KR" sz="2400" b="1" dirty="0">
                <a:solidFill>
                  <a:srgbClr val="000066"/>
                </a:solidFill>
                <a:latin typeface="Arial" pitchFamily="34" charset="0"/>
                <a:ea typeface="Gulim" pitchFamily="34" charset="-127"/>
                <a:cs typeface="Arial" pitchFamily="34" charset="0"/>
              </a:rPr>
              <a:t> DoE, </a:t>
            </a:r>
            <a:r>
              <a:rPr lang="en-US" altLang="ko-KR" sz="2400" b="1" dirty="0" err="1">
                <a:solidFill>
                  <a:srgbClr val="000066"/>
                </a:solidFill>
                <a:latin typeface="Arial" pitchFamily="34" charset="0"/>
                <a:ea typeface="Gulim" pitchFamily="34" charset="-127"/>
                <a:cs typeface="Arial" pitchFamily="34" charset="0"/>
              </a:rPr>
              <a:t>ESnet</a:t>
            </a:r>
            <a:r>
              <a:rPr lang="en-US" altLang="ko-KR" sz="2400" b="1" dirty="0">
                <a:solidFill>
                  <a:srgbClr val="000066"/>
                </a:solidFill>
                <a:latin typeface="Arial" pitchFamily="34" charset="0"/>
                <a:ea typeface="Gulim" pitchFamily="34" charset="-127"/>
                <a:cs typeface="Arial" pitchFamily="34" charset="0"/>
              </a:rPr>
              <a:t>, NSF, ICFA, ICTP, IDRC, UNESCO, IHY) </a:t>
            </a:r>
            <a:r>
              <a:rPr lang="en-US" altLang="ko-KR" sz="2400" b="1" dirty="0" smtClean="0">
                <a:solidFill>
                  <a:srgbClr val="000066"/>
                </a:solidFill>
                <a:latin typeface="Arial" pitchFamily="34" charset="0"/>
                <a:ea typeface="Gulim" pitchFamily="34" charset="-127"/>
                <a:cs typeface="Arial" pitchFamily="34" charset="0"/>
              </a:rPr>
              <a:t>in this work, </a:t>
            </a:r>
            <a:r>
              <a:rPr lang="en-US" altLang="ko-KR" sz="2400" b="1" dirty="0">
                <a:solidFill>
                  <a:srgbClr val="000066"/>
                </a:solidFill>
                <a:latin typeface="Arial" pitchFamily="34" charset="0"/>
                <a:ea typeface="Gulim" pitchFamily="34" charset="-127"/>
                <a:cs typeface="Arial" pitchFamily="34" charset="0"/>
              </a:rPr>
              <a:t>also Google is interested in </a:t>
            </a:r>
            <a:r>
              <a:rPr lang="en-US" altLang="ko-KR" sz="2400" b="1" dirty="0" smtClean="0">
                <a:solidFill>
                  <a:srgbClr val="000066"/>
                </a:solidFill>
                <a:latin typeface="Arial" pitchFamily="34" charset="0"/>
                <a:ea typeface="Gulim" pitchFamily="34" charset="-127"/>
                <a:cs typeface="Arial" pitchFamily="34" charset="0"/>
              </a:rPr>
              <a:t>the </a:t>
            </a:r>
            <a:r>
              <a:rPr lang="en-US" altLang="ko-KR" sz="2400" b="1" dirty="0">
                <a:solidFill>
                  <a:srgbClr val="000066"/>
                </a:solidFill>
                <a:latin typeface="Arial" pitchFamily="34" charset="0"/>
                <a:ea typeface="Gulim" pitchFamily="34" charset="-127"/>
                <a:cs typeface="Arial" pitchFamily="34" charset="0"/>
              </a:rPr>
              <a:t>historical interest now and going </a:t>
            </a:r>
            <a:r>
              <a:rPr lang="en-US" altLang="ko-KR" sz="2400" b="1" dirty="0" smtClean="0">
                <a:solidFill>
                  <a:srgbClr val="000066"/>
                </a:solidFill>
                <a:latin typeface="Arial" pitchFamily="34" charset="0"/>
                <a:ea typeface="Gulim" pitchFamily="34" charset="-127"/>
                <a:cs typeface="Arial" pitchFamily="34" charset="0"/>
              </a:rPr>
              <a:t>forward, </a:t>
            </a:r>
            <a:r>
              <a:rPr lang="en-US" altLang="ko-KR" sz="2400" b="1" dirty="0">
                <a:solidFill>
                  <a:srgbClr val="000066"/>
                </a:solidFill>
                <a:latin typeface="Arial" pitchFamily="34" charset="0"/>
                <a:ea typeface="Gulim" pitchFamily="34" charset="-127"/>
                <a:cs typeface="Arial" pitchFamily="34" charset="0"/>
              </a:rPr>
              <a:t>but none have so far stepped up to funding the management and operation.</a:t>
            </a:r>
          </a:p>
          <a:p>
            <a:pPr marL="457200" indent="-342900" defTabSz="762000">
              <a:spcBef>
                <a:spcPct val="40000"/>
              </a:spcBef>
              <a:buClr>
                <a:srgbClr val="800000"/>
              </a:buClr>
              <a:buFont typeface="Wingdings" pitchFamily="-109" charset="2"/>
              <a:buChar char="u"/>
            </a:pPr>
            <a:r>
              <a:rPr lang="en-US" altLang="ko-KR" sz="2400" b="1" dirty="0">
                <a:solidFill>
                  <a:prstClr val="black"/>
                </a:solidFill>
                <a:latin typeface="Arial" pitchFamily="34" charset="0"/>
                <a:ea typeface="Gulim" pitchFamily="34" charset="-127"/>
                <a:cs typeface="Arial" pitchFamily="34" charset="0"/>
              </a:rPr>
              <a:t>Without funding, for the operational side, the future of </a:t>
            </a:r>
            <a:r>
              <a:rPr lang="en-US" altLang="ko-KR" sz="2400" b="1" dirty="0" err="1">
                <a:solidFill>
                  <a:prstClr val="black"/>
                </a:solidFill>
                <a:latin typeface="Arial" pitchFamily="34" charset="0"/>
                <a:ea typeface="Gulim" pitchFamily="34" charset="-127"/>
                <a:cs typeface="Arial" pitchFamily="34" charset="0"/>
              </a:rPr>
              <a:t>PingER</a:t>
            </a:r>
            <a:r>
              <a:rPr lang="en-US" altLang="ko-KR" sz="2400" b="1" dirty="0">
                <a:solidFill>
                  <a:prstClr val="black"/>
                </a:solidFill>
                <a:latin typeface="Arial" pitchFamily="34" charset="0"/>
                <a:ea typeface="Gulim" pitchFamily="34" charset="-127"/>
                <a:cs typeface="Arial" pitchFamily="34" charset="0"/>
              </a:rPr>
              <a:t> and reports such as this one is unclear, and the level of effort sustained in previous years will not be possible. </a:t>
            </a:r>
          </a:p>
        </p:txBody>
      </p:sp>
      <p:pic>
        <p:nvPicPr>
          <p:cNvPr id="6" name="Picture 5"/>
          <p:cNvPicPr>
            <a:picLocks noChangeAspect="1" noChangeArrowheads="1"/>
          </p:cNvPicPr>
          <p:nvPr/>
        </p:nvPicPr>
        <p:blipFill>
          <a:blip r:embed="rId4" cstate="print"/>
          <a:srcRect/>
          <a:stretch>
            <a:fillRect/>
          </a:stretch>
        </p:blipFill>
        <p:spPr bwMode="auto">
          <a:xfrm>
            <a:off x="8179025" y="258997"/>
            <a:ext cx="1241690" cy="635293"/>
          </a:xfrm>
          <a:prstGeom prst="rect">
            <a:avLst/>
          </a:prstGeom>
          <a:noFill/>
          <a:ln w="9525">
            <a:noFill/>
            <a:miter lim="800000"/>
            <a:headEnd/>
            <a:tailEnd/>
          </a:ln>
        </p:spPr>
      </p:pic>
      <p:sp>
        <p:nvSpPr>
          <p:cNvPr id="7" name="Rectangle 5"/>
          <p:cNvSpPr txBox="1">
            <a:spLocks noChangeArrowheads="1"/>
          </p:cNvSpPr>
          <p:nvPr/>
        </p:nvSpPr>
        <p:spPr>
          <a:xfrm>
            <a:off x="1919005" y="202980"/>
            <a:ext cx="6221610" cy="787620"/>
          </a:xfrm>
          <a:prstGeom prst="rect">
            <a:avLst/>
          </a:prstGeom>
          <a:solidFill>
            <a:srgbClr val="000066"/>
          </a:solidFill>
          <a:ln w="25400">
            <a:solidFill>
              <a:srgbClr val="FFE422"/>
            </a:solidFill>
          </a:ln>
        </p:spPr>
        <p:txBody>
          <a:bodyPr vert="horz" lIns="91440" tIns="45720" rIns="91440" bIns="45720" rtlCol="0" anchor="ctr" anchorCtr="1">
            <a:noAutofit/>
          </a:bodyPr>
          <a:lstStyle/>
          <a:p>
            <a:pPr algn="ctr">
              <a:lnSpc>
                <a:spcPct val="90000"/>
              </a:lnSpc>
              <a:spcBef>
                <a:spcPct val="0"/>
              </a:spcBef>
              <a:defRPr/>
            </a:pPr>
            <a:r>
              <a:rPr lang="en-US" altLang="ko-KR" sz="2800" b="1" dirty="0" err="1">
                <a:solidFill>
                  <a:prstClr val="white"/>
                </a:solidFill>
                <a:latin typeface="Arial" pitchFamily="34" charset="0"/>
                <a:ea typeface="Gulim" pitchFamily="34" charset="-127"/>
                <a:cs typeface="Arial" pitchFamily="34" charset="0"/>
              </a:rPr>
              <a:t>PingER</a:t>
            </a:r>
            <a:r>
              <a:rPr lang="en-US" altLang="ko-KR" sz="2800" b="1" dirty="0">
                <a:solidFill>
                  <a:prstClr val="white"/>
                </a:solidFill>
                <a:latin typeface="Arial" pitchFamily="34" charset="0"/>
                <a:ea typeface="Gulim" pitchFamily="34" charset="-127"/>
                <a:cs typeface="Arial" pitchFamily="34" charset="0"/>
              </a:rPr>
              <a:t>: Uncertainty </a:t>
            </a:r>
            <a:br>
              <a:rPr lang="en-US" altLang="ko-KR" sz="2800" b="1" dirty="0">
                <a:solidFill>
                  <a:prstClr val="white"/>
                </a:solidFill>
                <a:latin typeface="Arial" pitchFamily="34" charset="0"/>
                <a:ea typeface="Gulim" pitchFamily="34" charset="-127"/>
                <a:cs typeface="Arial" pitchFamily="34" charset="0"/>
              </a:rPr>
            </a:br>
            <a:r>
              <a:rPr lang="en-US" altLang="ko-KR" sz="2800" b="1" dirty="0">
                <a:solidFill>
                  <a:prstClr val="white"/>
                </a:solidFill>
                <a:latin typeface="Arial" pitchFamily="34" charset="0"/>
                <a:ea typeface="Gulim" pitchFamily="34" charset="-127"/>
                <a:cs typeface="Arial" pitchFamily="34" charset="0"/>
              </a:rPr>
              <a:t>for Managing the Future</a:t>
            </a:r>
            <a:endParaRPr lang="en-US" sz="2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756923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pinger"/>
          <p:cNvPicPr>
            <a:picLocks noChangeAspect="1" noChangeArrowheads="1"/>
          </p:cNvPicPr>
          <p:nvPr/>
        </p:nvPicPr>
        <p:blipFill>
          <a:blip r:embed="rId3" cstate="print"/>
          <a:srcRect/>
          <a:stretch>
            <a:fillRect/>
          </a:stretch>
        </p:blipFill>
        <p:spPr bwMode="auto">
          <a:xfrm>
            <a:off x="76235" y="236021"/>
            <a:ext cx="1739899" cy="887930"/>
          </a:xfrm>
          <a:prstGeom prst="rect">
            <a:avLst/>
          </a:prstGeom>
          <a:solidFill>
            <a:schemeClr val="bg1"/>
          </a:solidFill>
          <a:ln w="9525">
            <a:noFill/>
            <a:miter lim="800000"/>
            <a:headEnd/>
            <a:tailEnd/>
          </a:ln>
        </p:spPr>
      </p:pic>
      <p:sp>
        <p:nvSpPr>
          <p:cNvPr id="447492" name="Rectangle 4"/>
          <p:cNvSpPr>
            <a:spLocks noChangeArrowheads="1"/>
          </p:cNvSpPr>
          <p:nvPr/>
        </p:nvSpPr>
        <p:spPr bwMode="auto">
          <a:xfrm>
            <a:off x="609600" y="1188756"/>
            <a:ext cx="8686799" cy="5410712"/>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spcBef>
                <a:spcPct val="40000"/>
              </a:spcBef>
              <a:buClr>
                <a:srgbClr val="800000"/>
              </a:buClr>
              <a:buFont typeface="Wingdings" pitchFamily="-109" charset="2"/>
              <a:buChar char="u"/>
            </a:pPr>
            <a:r>
              <a:rPr lang="en-US" altLang="ko-KR" sz="2400" b="1" dirty="0" smtClean="0">
                <a:solidFill>
                  <a:srgbClr val="000066"/>
                </a:solidFill>
                <a:latin typeface="Arial" pitchFamily="34" charset="0"/>
                <a:ea typeface="Gulim" pitchFamily="34" charset="-127"/>
                <a:cs typeface="Arial" pitchFamily="34" charset="0"/>
              </a:rPr>
              <a:t>Moral support, legitimacy </a:t>
            </a:r>
          </a:p>
          <a:p>
            <a:pPr marL="914400" lvl="1" indent="-342900" defTabSz="762000">
              <a:spcBef>
                <a:spcPct val="40000"/>
              </a:spcBef>
              <a:buClr>
                <a:srgbClr val="800000"/>
              </a:buClr>
              <a:buFont typeface="Wingdings" pitchFamily="-109" charset="2"/>
              <a:buChar char="u"/>
            </a:pPr>
            <a:r>
              <a:rPr lang="en-US" altLang="ko-KR" sz="2400" b="1" dirty="0" smtClean="0">
                <a:solidFill>
                  <a:srgbClr val="000066"/>
                </a:solidFill>
                <a:latin typeface="Arial" pitchFamily="34" charset="0"/>
                <a:ea typeface="Gulim" pitchFamily="34" charset="-127"/>
                <a:cs typeface="Arial" pitchFamily="34" charset="0"/>
              </a:rPr>
              <a:t>Most </a:t>
            </a:r>
            <a:r>
              <a:rPr lang="en-US" altLang="ko-KR" sz="2400" b="1" dirty="0" smtClean="0">
                <a:solidFill>
                  <a:srgbClr val="000066"/>
                </a:solidFill>
                <a:latin typeface="Arial" pitchFamily="34" charset="0"/>
                <a:ea typeface="Gulim" pitchFamily="34" charset="-127"/>
                <a:cs typeface="Arial" pitchFamily="34" charset="0"/>
              </a:rPr>
              <a:t>work is on my spare time</a:t>
            </a:r>
          </a:p>
          <a:p>
            <a:pPr marL="914400" lvl="1" indent="-342900" defTabSz="762000">
              <a:spcBef>
                <a:spcPct val="40000"/>
              </a:spcBef>
              <a:buClr>
                <a:srgbClr val="800000"/>
              </a:buClr>
              <a:buFont typeface="Wingdings" pitchFamily="-109" charset="2"/>
              <a:buChar char="u"/>
            </a:pPr>
            <a:r>
              <a:rPr lang="en-US" altLang="ko-KR" sz="2400" b="1" dirty="0" smtClean="0">
                <a:solidFill>
                  <a:srgbClr val="000066"/>
                </a:solidFill>
                <a:latin typeface="Arial" pitchFamily="34" charset="0"/>
                <a:ea typeface="Gulim" pitchFamily="34" charset="-127"/>
                <a:cs typeface="Arial" pitchFamily="34" charset="0"/>
              </a:rPr>
              <a:t>Immediate management aware but </a:t>
            </a:r>
            <a:r>
              <a:rPr lang="en-US" altLang="ko-KR" sz="2400" b="1" dirty="0" smtClean="0">
                <a:solidFill>
                  <a:srgbClr val="000066"/>
                </a:solidFill>
                <a:latin typeface="Arial" pitchFamily="34" charset="0"/>
                <a:ea typeface="Gulim" pitchFamily="34" charset="-127"/>
                <a:cs typeface="Arial" pitchFamily="34" charset="0"/>
              </a:rPr>
              <a:t>limited </a:t>
            </a:r>
            <a:r>
              <a:rPr lang="en-US" altLang="ko-KR" sz="2400" b="1" dirty="0" smtClean="0">
                <a:solidFill>
                  <a:srgbClr val="000066"/>
                </a:solidFill>
                <a:latin typeface="Arial" pitchFamily="34" charset="0"/>
                <a:ea typeface="Gulim" pitchFamily="34" charset="-127"/>
                <a:cs typeface="Arial" pitchFamily="34" charset="0"/>
              </a:rPr>
              <a:t>interest</a:t>
            </a:r>
            <a:endParaRPr lang="en-US" altLang="ko-KR" sz="2400" b="1" dirty="0">
              <a:solidFill>
                <a:srgbClr val="000066"/>
              </a:solidFill>
              <a:latin typeface="Arial" pitchFamily="34" charset="0"/>
              <a:ea typeface="Gulim" pitchFamily="34" charset="-127"/>
              <a:cs typeface="Arial" pitchFamily="34" charset="0"/>
            </a:endParaRPr>
          </a:p>
          <a:p>
            <a:pPr marL="457200" indent="-342900" defTabSz="762000">
              <a:spcBef>
                <a:spcPct val="40000"/>
              </a:spcBef>
              <a:buClr>
                <a:srgbClr val="800000"/>
              </a:buClr>
              <a:buFont typeface="Wingdings" pitchFamily="-109" charset="2"/>
              <a:buChar char="u"/>
            </a:pPr>
            <a:r>
              <a:rPr lang="en-US" altLang="ko-KR" sz="2400" b="1" dirty="0" smtClean="0">
                <a:solidFill>
                  <a:prstClr val="black"/>
                </a:solidFill>
                <a:latin typeface="Arial" pitchFamily="34" charset="0"/>
                <a:ea typeface="Gulim" pitchFamily="34" charset="-127"/>
                <a:cs typeface="Arial" pitchFamily="34" charset="0"/>
              </a:rPr>
              <a:t>Travel money for conferences (one or two/year, typically international), workshop</a:t>
            </a:r>
          </a:p>
          <a:p>
            <a:pPr marL="457200" indent="-342900" defTabSz="762000">
              <a:spcBef>
                <a:spcPct val="40000"/>
              </a:spcBef>
              <a:buClr>
                <a:srgbClr val="800000"/>
              </a:buClr>
              <a:buFont typeface="Wingdings" pitchFamily="-109" charset="2"/>
              <a:buChar char="u"/>
            </a:pPr>
            <a:r>
              <a:rPr lang="en-US" altLang="ko-KR" sz="2400" b="1" dirty="0" smtClean="0">
                <a:solidFill>
                  <a:prstClr val="black"/>
                </a:solidFill>
                <a:latin typeface="Arial" pitchFamily="34" charset="0"/>
                <a:ea typeface="Gulim" pitchFamily="34" charset="-127"/>
                <a:cs typeface="Arial" pitchFamily="34" charset="0"/>
              </a:rPr>
              <a:t>Some % of  an FTE to supervise  etc. students</a:t>
            </a:r>
          </a:p>
          <a:p>
            <a:pPr marL="457200" indent="-342900" defTabSz="762000">
              <a:spcBef>
                <a:spcPct val="40000"/>
              </a:spcBef>
              <a:buClr>
                <a:srgbClr val="800000"/>
              </a:buClr>
              <a:buFont typeface="Wingdings" pitchFamily="-109" charset="2"/>
              <a:buChar char="u"/>
            </a:pPr>
            <a:r>
              <a:rPr lang="en-US" altLang="ko-KR" sz="2400" b="1" dirty="0" smtClean="0">
                <a:solidFill>
                  <a:prstClr val="black"/>
                </a:solidFill>
                <a:latin typeface="Arial" pitchFamily="34" charset="0"/>
                <a:ea typeface="Gulim" pitchFamily="34" charset="-127"/>
                <a:cs typeface="Arial" pitchFamily="34" charset="0"/>
              </a:rPr>
              <a:t>Graduate student funding for visit to SLAC for up to a  year</a:t>
            </a:r>
          </a:p>
          <a:p>
            <a:pPr marL="457200" indent="-342900" defTabSz="762000">
              <a:spcBef>
                <a:spcPct val="40000"/>
              </a:spcBef>
              <a:buClr>
                <a:srgbClr val="800000"/>
              </a:buClr>
              <a:buFont typeface="Wingdings" pitchFamily="-109" charset="2"/>
              <a:buChar char="u"/>
            </a:pPr>
            <a:r>
              <a:rPr lang="en-US" altLang="ko-KR" sz="2400" b="1" dirty="0" smtClean="0">
                <a:solidFill>
                  <a:prstClr val="black"/>
                </a:solidFill>
                <a:latin typeface="Arial" pitchFamily="34" charset="0"/>
                <a:ea typeface="Gulim" pitchFamily="34" charset="-127"/>
                <a:cs typeface="Arial" pitchFamily="34" charset="0"/>
              </a:rPr>
              <a:t>Without </a:t>
            </a:r>
            <a:r>
              <a:rPr lang="en-US" altLang="ko-KR" sz="2400" b="1" dirty="0">
                <a:solidFill>
                  <a:prstClr val="black"/>
                </a:solidFill>
                <a:latin typeface="Arial" pitchFamily="34" charset="0"/>
                <a:ea typeface="Gulim" pitchFamily="34" charset="-127"/>
                <a:cs typeface="Arial" pitchFamily="34" charset="0"/>
              </a:rPr>
              <a:t>funding, for the operational side, the future of </a:t>
            </a:r>
            <a:r>
              <a:rPr lang="en-US" altLang="ko-KR" sz="2400" b="1" dirty="0" err="1">
                <a:solidFill>
                  <a:prstClr val="black"/>
                </a:solidFill>
                <a:latin typeface="Arial" pitchFamily="34" charset="0"/>
                <a:ea typeface="Gulim" pitchFamily="34" charset="-127"/>
                <a:cs typeface="Arial" pitchFamily="34" charset="0"/>
              </a:rPr>
              <a:t>PingER</a:t>
            </a:r>
            <a:r>
              <a:rPr lang="en-US" altLang="ko-KR" sz="2400" b="1" dirty="0">
                <a:solidFill>
                  <a:prstClr val="black"/>
                </a:solidFill>
                <a:latin typeface="Arial" pitchFamily="34" charset="0"/>
                <a:ea typeface="Gulim" pitchFamily="34" charset="-127"/>
                <a:cs typeface="Arial" pitchFamily="34" charset="0"/>
              </a:rPr>
              <a:t> and reports such as this one is unclear, and the level of effort sustained in previous years will not be possible. </a:t>
            </a:r>
          </a:p>
        </p:txBody>
      </p:sp>
      <p:pic>
        <p:nvPicPr>
          <p:cNvPr id="6" name="Picture 5"/>
          <p:cNvPicPr>
            <a:picLocks noChangeAspect="1" noChangeArrowheads="1"/>
          </p:cNvPicPr>
          <p:nvPr/>
        </p:nvPicPr>
        <p:blipFill>
          <a:blip r:embed="rId4" cstate="print"/>
          <a:srcRect/>
          <a:stretch>
            <a:fillRect/>
          </a:stretch>
        </p:blipFill>
        <p:spPr bwMode="auto">
          <a:xfrm>
            <a:off x="8179025" y="258997"/>
            <a:ext cx="1241690" cy="635293"/>
          </a:xfrm>
          <a:prstGeom prst="rect">
            <a:avLst/>
          </a:prstGeom>
          <a:noFill/>
          <a:ln w="9525">
            <a:noFill/>
            <a:miter lim="800000"/>
            <a:headEnd/>
            <a:tailEnd/>
          </a:ln>
        </p:spPr>
      </p:pic>
      <p:sp>
        <p:nvSpPr>
          <p:cNvPr id="7" name="Rectangle 5"/>
          <p:cNvSpPr txBox="1">
            <a:spLocks noChangeArrowheads="1"/>
          </p:cNvSpPr>
          <p:nvPr/>
        </p:nvSpPr>
        <p:spPr>
          <a:xfrm>
            <a:off x="1919005" y="202980"/>
            <a:ext cx="6221610" cy="787620"/>
          </a:xfrm>
          <a:prstGeom prst="rect">
            <a:avLst/>
          </a:prstGeom>
          <a:solidFill>
            <a:srgbClr val="000066"/>
          </a:solidFill>
          <a:ln w="25400">
            <a:solidFill>
              <a:srgbClr val="FFE422"/>
            </a:solidFill>
          </a:ln>
        </p:spPr>
        <p:txBody>
          <a:bodyPr vert="horz" lIns="91440" tIns="45720" rIns="91440" bIns="45720" rtlCol="0" anchor="ctr" anchorCtr="1">
            <a:noAutofit/>
          </a:bodyPr>
          <a:lstStyle/>
          <a:p>
            <a:pPr algn="ctr">
              <a:lnSpc>
                <a:spcPct val="90000"/>
              </a:lnSpc>
              <a:spcBef>
                <a:spcPct val="0"/>
              </a:spcBef>
              <a:defRPr/>
            </a:pPr>
            <a:r>
              <a:rPr lang="en-US" altLang="ko-KR" sz="2800" b="1" dirty="0" err="1">
                <a:solidFill>
                  <a:prstClr val="white"/>
                </a:solidFill>
                <a:latin typeface="Arial" pitchFamily="34" charset="0"/>
                <a:ea typeface="Gulim" pitchFamily="34" charset="-127"/>
                <a:cs typeface="Arial" pitchFamily="34" charset="0"/>
              </a:rPr>
              <a:t>PingER</a:t>
            </a:r>
            <a:r>
              <a:rPr lang="en-US" altLang="ko-KR" sz="2800" b="1" dirty="0">
                <a:solidFill>
                  <a:prstClr val="white"/>
                </a:solidFill>
                <a:latin typeface="Arial" pitchFamily="34" charset="0"/>
                <a:ea typeface="Gulim" pitchFamily="34" charset="-127"/>
                <a:cs typeface="Arial" pitchFamily="34" charset="0"/>
              </a:rPr>
              <a:t>: </a:t>
            </a:r>
            <a:r>
              <a:rPr lang="en-US" altLang="ko-KR" sz="2800" b="1" dirty="0" smtClean="0">
                <a:solidFill>
                  <a:prstClr val="white"/>
                </a:solidFill>
                <a:latin typeface="Arial" pitchFamily="34" charset="0"/>
                <a:ea typeface="Gulim" pitchFamily="34" charset="-127"/>
                <a:cs typeface="Arial" pitchFamily="34" charset="0"/>
              </a:rPr>
              <a:t>What do we need</a:t>
            </a:r>
            <a:endParaRPr lang="en-US" sz="2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785800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information</a:t>
            </a:r>
            <a:endParaRPr lang="en-US" dirty="0"/>
          </a:p>
        </p:txBody>
      </p:sp>
      <p:sp>
        <p:nvSpPr>
          <p:cNvPr id="3" name="Text Placeholder 2"/>
          <p:cNvSpPr>
            <a:spLocks noGrp="1"/>
          </p:cNvSpPr>
          <p:nvPr>
            <p:ph type="body" sz="half" idx="1"/>
          </p:nvPr>
        </p:nvSpPr>
        <p:spPr>
          <a:xfrm>
            <a:off x="495303" y="1600200"/>
            <a:ext cx="9029697" cy="4525969"/>
          </a:xfrm>
        </p:spPr>
        <p:txBody>
          <a:bodyPr/>
          <a:lstStyle/>
          <a:p>
            <a:r>
              <a:rPr lang="en-US" dirty="0" err="1" smtClean="0"/>
              <a:t>PingER</a:t>
            </a:r>
            <a:r>
              <a:rPr lang="en-US" dirty="0" smtClean="0"/>
              <a:t> Home page with pull downs to reports, papers, technical details, maps, data access etc.</a:t>
            </a:r>
          </a:p>
          <a:p>
            <a:pPr lvl="1"/>
            <a:r>
              <a:rPr lang="en-US" dirty="0">
                <a:hlinkClick r:id="rId3"/>
              </a:rPr>
              <a:t>http://www-iepm.slac.stanford.edu/pinger</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42563177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TextBox 34"/>
          <p:cNvSpPr txBox="1">
            <a:spLocks noChangeArrowheads="1"/>
          </p:cNvSpPr>
          <p:nvPr/>
        </p:nvSpPr>
        <p:spPr bwMode="auto">
          <a:xfrm>
            <a:off x="19602" y="1752600"/>
            <a:ext cx="3714198" cy="3810000"/>
          </a:xfrm>
          <a:prstGeom prst="rect">
            <a:avLst/>
          </a:prstGeom>
          <a:solidFill>
            <a:srgbClr val="002060"/>
          </a:solidFill>
          <a:ln w="19050">
            <a:solidFill>
              <a:srgbClr val="FFFF00"/>
            </a:solidFill>
            <a:miter lim="800000"/>
            <a:headEnd/>
            <a:tailEnd/>
          </a:ln>
        </p:spPr>
        <p:txBody>
          <a:bodyPr wrap="square" lIns="0" tIns="0" rIns="0" bIns="0">
            <a:noAutofit/>
          </a:bodyPr>
          <a:lstStyle/>
          <a:p>
            <a:pPr algn="ctr" fontAlgn="base">
              <a:spcBef>
                <a:spcPct val="0"/>
              </a:spcBef>
              <a:spcAft>
                <a:spcPts val="1200"/>
              </a:spcAft>
            </a:pPr>
            <a:r>
              <a:rPr lang="en-US" sz="2400" b="1" u="sng" dirty="0">
                <a:solidFill>
                  <a:srgbClr val="FFEC2A"/>
                </a:solidFill>
                <a:cs typeface="Arial" pitchFamily="34" charset="0"/>
              </a:rPr>
              <a:t>Top 4 </a:t>
            </a:r>
            <a:r>
              <a:rPr lang="en-US" sz="2000" b="1" dirty="0">
                <a:solidFill>
                  <a:srgbClr val="FFFFFF"/>
                </a:solidFill>
                <a:cs typeface="Arial" pitchFamily="34" charset="0"/>
              </a:rPr>
              <a:t/>
            </a:r>
            <a:br>
              <a:rPr lang="en-US" sz="2000" b="1" dirty="0">
                <a:solidFill>
                  <a:srgbClr val="FFFFFF"/>
                </a:solidFill>
                <a:cs typeface="Arial" pitchFamily="34" charset="0"/>
              </a:rPr>
            </a:br>
            <a:r>
              <a:rPr lang="en-US" sz="2000" b="1" dirty="0">
                <a:solidFill>
                  <a:srgbClr val="FFFFFF"/>
                </a:solidFill>
                <a:cs typeface="Arial" pitchFamily="34" charset="0"/>
              </a:rPr>
              <a:t>Europe, N. America, </a:t>
            </a:r>
            <a:br>
              <a:rPr lang="en-US" sz="2000" b="1" dirty="0">
                <a:solidFill>
                  <a:srgbClr val="FFFFFF"/>
                </a:solidFill>
                <a:cs typeface="Arial" pitchFamily="34" charset="0"/>
              </a:rPr>
            </a:br>
            <a:r>
              <a:rPr lang="en-US" sz="2000" b="1" dirty="0">
                <a:solidFill>
                  <a:srgbClr val="FFFFFF"/>
                </a:solidFill>
                <a:cs typeface="Arial" pitchFamily="34" charset="0"/>
              </a:rPr>
              <a:t>East Asia &amp; Australasia</a:t>
            </a:r>
          </a:p>
          <a:p>
            <a:pPr algn="ctr" fontAlgn="base">
              <a:spcBef>
                <a:spcPct val="0"/>
              </a:spcBef>
              <a:spcAft>
                <a:spcPts val="1200"/>
              </a:spcAft>
            </a:pPr>
            <a:r>
              <a:rPr lang="en-US" sz="2200" b="1" u="sng" dirty="0">
                <a:solidFill>
                  <a:srgbClr val="FFEC2A"/>
                </a:solidFill>
                <a:cs typeface="Arial" pitchFamily="34" charset="0"/>
              </a:rPr>
              <a:t>Behind Europe</a:t>
            </a:r>
          </a:p>
          <a:p>
            <a:pPr marL="115888" fontAlgn="base">
              <a:spcBef>
                <a:spcPct val="0"/>
              </a:spcBef>
              <a:spcAft>
                <a:spcPts val="1200"/>
              </a:spcAft>
            </a:pPr>
            <a:r>
              <a:rPr lang="en-US" sz="2200" b="1" u="sng" dirty="0">
                <a:solidFill>
                  <a:srgbClr val="FFEC2A"/>
                </a:solidFill>
                <a:cs typeface="Arial" pitchFamily="34" charset="0"/>
              </a:rPr>
              <a:t>5 </a:t>
            </a:r>
            <a:r>
              <a:rPr lang="en-US" sz="2200" b="1" u="sng" dirty="0" smtClean="0">
                <a:solidFill>
                  <a:srgbClr val="FFEC2A"/>
                </a:solidFill>
                <a:cs typeface="Arial" pitchFamily="34" charset="0"/>
              </a:rPr>
              <a:t>-9 </a:t>
            </a:r>
            <a:r>
              <a:rPr lang="en-US" sz="2200" b="1" u="sng" dirty="0" err="1" smtClean="0">
                <a:solidFill>
                  <a:srgbClr val="FFEC2A"/>
                </a:solidFill>
                <a:cs typeface="Arial" pitchFamily="34" charset="0"/>
              </a:rPr>
              <a:t>Yrs</a:t>
            </a:r>
            <a:r>
              <a:rPr lang="en-US" sz="2200" b="1" u="sng" dirty="0">
                <a:solidFill>
                  <a:srgbClr val="FFEC2A"/>
                </a:solidFill>
                <a:cs typeface="Arial" pitchFamily="34" charset="0"/>
              </a:rPr>
              <a:t>:</a:t>
            </a:r>
            <a:r>
              <a:rPr lang="en-US" sz="2200" b="1" dirty="0">
                <a:solidFill>
                  <a:srgbClr val="FFEC2A"/>
                </a:solidFill>
                <a:cs typeface="Arial" pitchFamily="34" charset="0"/>
              </a:rPr>
              <a:t>   </a:t>
            </a:r>
            <a:r>
              <a:rPr lang="en-US" sz="2200" b="1" dirty="0">
                <a:solidFill>
                  <a:srgbClr val="FFFFFF"/>
                </a:solidFill>
                <a:cs typeface="Arial" pitchFamily="34" charset="0"/>
              </a:rPr>
              <a:t>Russia, Latin America, Middle </a:t>
            </a:r>
            <a:r>
              <a:rPr lang="en-US" sz="2200" b="1" dirty="0" smtClean="0">
                <a:solidFill>
                  <a:srgbClr val="FFFFFF"/>
                </a:solidFill>
                <a:cs typeface="Arial" pitchFamily="34" charset="0"/>
              </a:rPr>
              <a:t>East,</a:t>
            </a:r>
            <a:r>
              <a:rPr lang="en-US" sz="2200" b="1" u="sng" dirty="0" smtClean="0">
                <a:solidFill>
                  <a:srgbClr val="FFEC2A"/>
                </a:solidFill>
                <a:cs typeface="Arial" pitchFamily="34" charset="0"/>
              </a:rPr>
              <a:t> </a:t>
            </a:r>
            <a:r>
              <a:rPr lang="en-US" sz="2200" b="1" dirty="0" smtClean="0">
                <a:solidFill>
                  <a:srgbClr val="FFEC2A"/>
                </a:solidFill>
                <a:cs typeface="Arial" pitchFamily="34" charset="0"/>
              </a:rPr>
              <a:t>   </a:t>
            </a:r>
            <a:r>
              <a:rPr lang="en-US" sz="2200" b="1" dirty="0">
                <a:solidFill>
                  <a:srgbClr val="FFFFFF"/>
                </a:solidFill>
                <a:cs typeface="Arial" pitchFamily="34" charset="0"/>
              </a:rPr>
              <a:t>Southeast Asia</a:t>
            </a:r>
          </a:p>
          <a:p>
            <a:pPr marL="115888" fontAlgn="base">
              <a:spcBef>
                <a:spcPct val="0"/>
              </a:spcBef>
              <a:spcAft>
                <a:spcPts val="1200"/>
              </a:spcAft>
            </a:pPr>
            <a:r>
              <a:rPr lang="en-US" sz="2200" b="1" u="sng" dirty="0">
                <a:solidFill>
                  <a:srgbClr val="FFEC2A"/>
                </a:solidFill>
                <a:cs typeface="Arial" pitchFamily="34" charset="0"/>
              </a:rPr>
              <a:t>12-14 Yrs:</a:t>
            </a:r>
            <a:r>
              <a:rPr lang="en-US" sz="2200" b="1" dirty="0">
                <a:solidFill>
                  <a:srgbClr val="FFEC2A"/>
                </a:solidFill>
                <a:cs typeface="Arial" pitchFamily="34" charset="0"/>
              </a:rPr>
              <a:t> </a:t>
            </a:r>
            <a:r>
              <a:rPr lang="en-US" sz="2100" b="1" dirty="0" err="1">
                <a:solidFill>
                  <a:srgbClr val="FFFFFF"/>
                </a:solidFill>
                <a:cs typeface="Arial" pitchFamily="34" charset="0"/>
              </a:rPr>
              <a:t>So+Central</a:t>
            </a:r>
            <a:r>
              <a:rPr lang="en-US" sz="2100" b="1" dirty="0">
                <a:solidFill>
                  <a:srgbClr val="FFFFFF"/>
                </a:solidFill>
                <a:cs typeface="Arial" pitchFamily="34" charset="0"/>
              </a:rPr>
              <a:t> Asia</a:t>
            </a:r>
          </a:p>
          <a:p>
            <a:pPr marL="115888" fontAlgn="base">
              <a:spcBef>
                <a:spcPct val="0"/>
              </a:spcBef>
              <a:spcAft>
                <a:spcPts val="1200"/>
              </a:spcAft>
            </a:pPr>
            <a:r>
              <a:rPr lang="en-US" sz="2200" b="1" u="sng" dirty="0" smtClean="0">
                <a:solidFill>
                  <a:srgbClr val="FFEC2A"/>
                </a:solidFill>
                <a:cs typeface="Arial" pitchFamily="34" charset="0"/>
              </a:rPr>
              <a:t>16 </a:t>
            </a:r>
            <a:r>
              <a:rPr lang="en-US" sz="2200" b="1" u="sng" dirty="0">
                <a:solidFill>
                  <a:srgbClr val="FFEC2A"/>
                </a:solidFill>
                <a:cs typeface="Arial" pitchFamily="34" charset="0"/>
              </a:rPr>
              <a:t>Years:</a:t>
            </a:r>
            <a:r>
              <a:rPr lang="en-US" sz="2200" b="1" dirty="0">
                <a:solidFill>
                  <a:srgbClr val="FFEC2A"/>
                </a:solidFill>
                <a:cs typeface="Arial" pitchFamily="34" charset="0"/>
              </a:rPr>
              <a:t> </a:t>
            </a:r>
            <a:r>
              <a:rPr lang="en-US" sz="2200" b="1" dirty="0" smtClean="0">
                <a:solidFill>
                  <a:srgbClr val="FFFFFF"/>
                </a:solidFill>
                <a:cs typeface="Arial" pitchFamily="34" charset="0"/>
              </a:rPr>
              <a:t>Africa</a:t>
            </a:r>
            <a:endParaRPr lang="en-US" sz="2200" b="1" dirty="0">
              <a:solidFill>
                <a:srgbClr val="FFFFFF"/>
              </a:solidFill>
              <a:cs typeface="Arial" pitchFamily="34" charset="0"/>
            </a:endParaRPr>
          </a:p>
        </p:txBody>
      </p:sp>
      <p:sp>
        <p:nvSpPr>
          <p:cNvPr id="237575" name="TextBox 35"/>
          <p:cNvSpPr txBox="1">
            <a:spLocks noChangeArrowheads="1"/>
          </p:cNvSpPr>
          <p:nvPr/>
        </p:nvSpPr>
        <p:spPr bwMode="auto">
          <a:xfrm>
            <a:off x="0" y="5486400"/>
            <a:ext cx="9906000" cy="1384995"/>
          </a:xfrm>
          <a:prstGeom prst="rect">
            <a:avLst/>
          </a:prstGeom>
          <a:solidFill>
            <a:srgbClr val="000066"/>
          </a:solidFill>
          <a:ln w="19050">
            <a:solidFill>
              <a:srgbClr val="FFFF00"/>
            </a:solidFill>
            <a:miter lim="800000"/>
            <a:headEnd/>
            <a:tailEnd/>
          </a:ln>
        </p:spPr>
        <p:txBody>
          <a:bodyPr wrap="square">
            <a:spAutoFit/>
          </a:bodyPr>
          <a:lstStyle/>
          <a:p>
            <a:pPr algn="ctr" fontAlgn="base">
              <a:spcBef>
                <a:spcPct val="0"/>
              </a:spcBef>
              <a:spcAft>
                <a:spcPct val="0"/>
              </a:spcAft>
            </a:pPr>
            <a:r>
              <a:rPr lang="en-US" sz="2400" b="1" dirty="0">
                <a:solidFill>
                  <a:srgbClr val="FFFF00"/>
                </a:solidFill>
                <a:cs typeface="Arial" pitchFamily="34" charset="0"/>
              </a:rPr>
              <a:t>In 10 years:</a:t>
            </a:r>
            <a:r>
              <a:rPr lang="en-US" sz="2000" b="1" dirty="0">
                <a:solidFill>
                  <a:srgbClr val="FFFFFF"/>
                </a:solidFill>
                <a:cs typeface="Arial" pitchFamily="34" charset="0"/>
              </a:rPr>
              <a:t> Russia and Latin America </a:t>
            </a:r>
            <a:r>
              <a:rPr lang="en-US" sz="2000" b="1" dirty="0" smtClean="0">
                <a:solidFill>
                  <a:srgbClr val="FFFFFF"/>
                </a:solidFill>
                <a:cs typeface="Arial" pitchFamily="34" charset="0"/>
              </a:rPr>
              <a:t>may </a:t>
            </a:r>
            <a:r>
              <a:rPr lang="en-US" sz="2000" b="1" dirty="0">
                <a:solidFill>
                  <a:srgbClr val="FFFFFF"/>
                </a:solidFill>
                <a:cs typeface="Arial" pitchFamily="34" charset="0"/>
              </a:rPr>
              <a:t>catch up with top 4. </a:t>
            </a:r>
            <a:endParaRPr lang="en-US" sz="2000" b="1" dirty="0" smtClean="0">
              <a:solidFill>
                <a:srgbClr val="FFFFFF"/>
              </a:solidFill>
              <a:cs typeface="Arial" pitchFamily="34" charset="0"/>
            </a:endParaRPr>
          </a:p>
          <a:p>
            <a:pPr algn="ctr" fontAlgn="base">
              <a:spcBef>
                <a:spcPct val="0"/>
              </a:spcBef>
              <a:spcAft>
                <a:spcPct val="0"/>
              </a:spcAft>
            </a:pPr>
            <a:r>
              <a:rPr lang="en-US" sz="2000" b="1" dirty="0" smtClean="0">
                <a:solidFill>
                  <a:srgbClr val="FFFFFF"/>
                </a:solidFill>
                <a:cs typeface="Arial" pitchFamily="34" charset="0"/>
              </a:rPr>
              <a:t>Africa was </a:t>
            </a:r>
            <a:r>
              <a:rPr lang="en-US" sz="2000" b="1" dirty="0">
                <a:solidFill>
                  <a:srgbClr val="FFFFFF"/>
                </a:solidFill>
                <a:cs typeface="Arial" pitchFamily="34" charset="0"/>
              </a:rPr>
              <a:t>falling farther </a:t>
            </a:r>
            <a:r>
              <a:rPr lang="en-US" sz="2000" b="1" dirty="0" smtClean="0">
                <a:solidFill>
                  <a:srgbClr val="FFFFFF"/>
                </a:solidFill>
                <a:cs typeface="Arial" pitchFamily="34" charset="0"/>
              </a:rPr>
              <a:t>behind; </a:t>
            </a:r>
            <a:r>
              <a:rPr lang="en-US" sz="2000" b="1" i="1" dirty="0" smtClean="0">
                <a:solidFill>
                  <a:srgbClr val="FFEC2A"/>
                </a:solidFill>
                <a:cs typeface="Arial" pitchFamily="34" charset="0"/>
              </a:rPr>
              <a:t>new </a:t>
            </a:r>
            <a:r>
              <a:rPr lang="en-US" sz="2000" b="1" i="1" dirty="0">
                <a:solidFill>
                  <a:srgbClr val="FFEC2A"/>
                </a:solidFill>
                <a:cs typeface="Arial" pitchFamily="34" charset="0"/>
              </a:rPr>
              <a:t>cables </a:t>
            </a:r>
            <a:r>
              <a:rPr lang="en-US" sz="2000" b="1" i="1" dirty="0" smtClean="0">
                <a:solidFill>
                  <a:srgbClr val="FFEC2A"/>
                </a:solidFill>
                <a:cs typeface="Arial" pitchFamily="34" charset="0"/>
              </a:rPr>
              <a:t>made a </a:t>
            </a:r>
            <a:r>
              <a:rPr lang="en-US" sz="2000" b="1" i="1" dirty="0">
                <a:solidFill>
                  <a:srgbClr val="FFEC2A"/>
                </a:solidFill>
                <a:cs typeface="Arial" pitchFamily="34" charset="0"/>
              </a:rPr>
              <a:t>difference since </a:t>
            </a:r>
            <a:r>
              <a:rPr lang="en-US" sz="2000" b="1" i="1" dirty="0" smtClean="0">
                <a:solidFill>
                  <a:srgbClr val="FFEC2A"/>
                </a:solidFill>
                <a:cs typeface="Arial" pitchFamily="34" charset="0"/>
              </a:rPr>
              <a:t>2010; now slowing down once again, catchup in 2013 was 2030, now 2040.</a:t>
            </a:r>
          </a:p>
          <a:p>
            <a:pPr algn="ctr" fontAlgn="base">
              <a:spcBef>
                <a:spcPct val="0"/>
              </a:spcBef>
              <a:spcAft>
                <a:spcPct val="0"/>
              </a:spcAft>
            </a:pPr>
            <a:r>
              <a:rPr lang="en-US" sz="2000" b="1" i="1" dirty="0" smtClean="0">
                <a:solidFill>
                  <a:srgbClr val="FFEC2A"/>
                </a:solidFill>
                <a:cs typeface="Arial" pitchFamily="34" charset="0"/>
              </a:rPr>
              <a:t>New cable down East coast with 10 times capacity in 2 years should help</a:t>
            </a:r>
            <a:endParaRPr lang="en-US" sz="2000" b="1" i="1" dirty="0">
              <a:solidFill>
                <a:srgbClr val="FFEC2A"/>
              </a:solidFill>
              <a:cs typeface="Arial" pitchFamily="34" charset="0"/>
            </a:endParaRPr>
          </a:p>
        </p:txBody>
      </p:sp>
      <p:sp>
        <p:nvSpPr>
          <p:cNvPr id="37" name="TextBox 36"/>
          <p:cNvSpPr txBox="1"/>
          <p:nvPr/>
        </p:nvSpPr>
        <p:spPr>
          <a:xfrm>
            <a:off x="3501044" y="5029200"/>
            <a:ext cx="6412390" cy="614456"/>
          </a:xfrm>
          <a:prstGeom prst="rect">
            <a:avLst/>
          </a:prstGeom>
          <a:solidFill>
            <a:srgbClr val="FFFF99"/>
          </a:solidFill>
          <a:ln w="19050">
            <a:solidFill>
              <a:schemeClr val="accent2">
                <a:lumMod val="75000"/>
              </a:schemeClr>
            </a:solidFill>
          </a:ln>
        </p:spPr>
        <p:txBody>
          <a:bodyPr wrap="square" lIns="91440" rIns="91440">
            <a:normAutofit fontScale="92500"/>
          </a:bodyPr>
          <a:lstStyle>
            <a:defPPr>
              <a:defRPr lang="en-US"/>
            </a:defPPr>
            <a:lvl1pPr fontAlgn="auto">
              <a:lnSpc>
                <a:spcPct val="100000"/>
              </a:lnSpc>
              <a:spcBef>
                <a:spcPts val="0"/>
              </a:spcBef>
              <a:spcAft>
                <a:spcPts val="0"/>
              </a:spcAft>
              <a:buClrTx/>
              <a:buSzTx/>
              <a:buFontTx/>
              <a:buNone/>
              <a:defRPr sz="2000" b="1">
                <a:solidFill>
                  <a:srgbClr val="000000"/>
                </a:solidFill>
                <a:latin typeface="Arial"/>
                <a:cs typeface="Arial" charset="0"/>
              </a:defRPr>
            </a:lvl1pPr>
            <a:lvl2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2pPr>
            <a:lvl3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3pPr>
            <a:lvl4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4pPr>
            <a:lvl5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5pPr>
            <a:lvl6pPr>
              <a:defRPr sz="2800" b="1">
                <a:solidFill>
                  <a:srgbClr val="3912C8"/>
                </a:solidFill>
                <a:latin typeface="Tahoma" pitchFamily="34" charset="0"/>
              </a:defRPr>
            </a:lvl6pPr>
            <a:lvl7pPr>
              <a:defRPr sz="2800" b="1">
                <a:solidFill>
                  <a:srgbClr val="3912C8"/>
                </a:solidFill>
                <a:latin typeface="Tahoma" pitchFamily="34" charset="0"/>
              </a:defRPr>
            </a:lvl7pPr>
            <a:lvl8pPr>
              <a:defRPr sz="2800" b="1">
                <a:solidFill>
                  <a:srgbClr val="3912C8"/>
                </a:solidFill>
                <a:latin typeface="Tahoma" pitchFamily="34" charset="0"/>
              </a:defRPr>
            </a:lvl8pPr>
            <a:lvl9pPr>
              <a:defRPr sz="2800" b="1">
                <a:solidFill>
                  <a:srgbClr val="3912C8"/>
                </a:solidFill>
                <a:latin typeface="Tahoma" pitchFamily="34" charset="0"/>
              </a:defRPr>
            </a:lvl9pPr>
          </a:lstStyle>
          <a:p>
            <a:r>
              <a:rPr lang="en-US" sz="1800" dirty="0"/>
              <a:t>Derived TCP Throughput = </a:t>
            </a:r>
            <a:r>
              <a:rPr lang="en-US" sz="1800" dirty="0" smtClean="0"/>
              <a:t>1460 Bytes*8bits/Byte/ </a:t>
            </a:r>
            <a:br>
              <a:rPr lang="en-US" sz="1800" dirty="0" smtClean="0"/>
            </a:br>
            <a:r>
              <a:rPr lang="en-US" sz="1800" dirty="0" smtClean="0"/>
              <a:t>                                               (RTT </a:t>
            </a:r>
            <a:r>
              <a:rPr lang="en-US" sz="1800" dirty="0"/>
              <a:t>* </a:t>
            </a:r>
            <a:r>
              <a:rPr lang="en-US" sz="1800" dirty="0" err="1" smtClean="0"/>
              <a:t>Sqrt</a:t>
            </a:r>
            <a:r>
              <a:rPr lang="en-US" sz="1800" dirty="0" smtClean="0"/>
              <a:t>(loss)); </a:t>
            </a:r>
            <a:r>
              <a:rPr lang="en-US" sz="1800" dirty="0" err="1" smtClean="0"/>
              <a:t>Matthis</a:t>
            </a:r>
            <a:r>
              <a:rPr lang="en-US" sz="1800" dirty="0" smtClean="0"/>
              <a:t> et al.</a:t>
            </a:r>
            <a:endParaRPr lang="en-US" sz="1800" dirty="0"/>
          </a:p>
        </p:txBody>
      </p:sp>
      <p:pic>
        <p:nvPicPr>
          <p:cNvPr id="17" name="Picture 16"/>
          <p:cNvPicPr>
            <a:picLocks noChangeAspect="1" noChangeArrowheads="1"/>
          </p:cNvPicPr>
          <p:nvPr/>
        </p:nvPicPr>
        <p:blipFill>
          <a:blip r:embed="rId2"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7504"/>
            <a:ext cx="7949835" cy="978729"/>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kern="0" dirty="0" smtClean="0">
                <a:solidFill>
                  <a:srgbClr val="FFEC2A"/>
                </a:solidFill>
                <a:latin typeface="Arial"/>
                <a:cs typeface="Arial" charset="0"/>
              </a:rPr>
              <a:t>Throughput </a:t>
            </a:r>
            <a:r>
              <a:rPr lang="en-US" b="1" kern="0" dirty="0" err="1" smtClean="0">
                <a:solidFill>
                  <a:srgbClr val="FFEC2A"/>
                </a:solidFill>
                <a:latin typeface="Arial"/>
                <a:cs typeface="Arial" charset="0"/>
              </a:rPr>
              <a:t>Trendlines</a:t>
            </a:r>
            <a:r>
              <a:rPr lang="en-US" b="1" kern="0" dirty="0" smtClean="0">
                <a:solidFill>
                  <a:srgbClr val="FFEC2A"/>
                </a:solidFill>
                <a:latin typeface="Arial"/>
                <a:cs typeface="Arial" charset="0"/>
              </a:rPr>
              <a:t> from SLAC </a:t>
            </a:r>
            <a:br>
              <a:rPr lang="en-US" b="1" kern="0" dirty="0" smtClean="0">
                <a:solidFill>
                  <a:srgbClr val="FFEC2A"/>
                </a:solidFill>
                <a:latin typeface="Arial"/>
                <a:cs typeface="Arial" charset="0"/>
              </a:rPr>
            </a:br>
            <a:r>
              <a:rPr lang="en-US" b="1" kern="0" dirty="0" smtClean="0">
                <a:solidFill>
                  <a:srgbClr val="FFFFFF"/>
                </a:solidFill>
                <a:latin typeface="Arial"/>
                <a:cs typeface="Arial" charset="0"/>
              </a:rPr>
              <a:t>1998 - 2014</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3" cstate="print"/>
          <a:srcRect/>
          <a:stretch>
            <a:fillRect/>
          </a:stretch>
        </p:blipFill>
        <p:spPr bwMode="auto">
          <a:xfrm>
            <a:off x="44" y="82"/>
            <a:ext cx="1535565" cy="1173545"/>
          </a:xfrm>
          <a:prstGeom prst="rect">
            <a:avLst/>
          </a:prstGeom>
          <a:solidFill>
            <a:schemeClr val="bg1"/>
          </a:solid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990600"/>
            <a:ext cx="58959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4901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214095"/>
            <a:ext cx="7949835" cy="535531"/>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dirty="0" smtClean="0">
                <a:solidFill>
                  <a:srgbClr val="FFEC2A"/>
                </a:solidFill>
                <a:latin typeface="Arial"/>
                <a:cs typeface="Arial" charset="0"/>
              </a:rPr>
              <a:t>Africa by region</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4" cstate="print"/>
          <a:srcRect/>
          <a:stretch>
            <a:fillRect/>
          </a:stretch>
        </p:blipFill>
        <p:spPr bwMode="auto">
          <a:xfrm>
            <a:off x="44" y="82"/>
            <a:ext cx="1535565" cy="1173545"/>
          </a:xfrm>
          <a:prstGeom prst="rect">
            <a:avLst/>
          </a:prstGeom>
          <a:solidFill>
            <a:schemeClr val="bg1"/>
          </a:solidFill>
          <a:ln w="9525">
            <a:noFill/>
            <a:miter lim="800000"/>
            <a:headEnd/>
            <a:tailEnd/>
          </a:ln>
        </p:spPr>
      </p:pic>
      <p:sp>
        <p:nvSpPr>
          <p:cNvPr id="8" name="TextBox 34"/>
          <p:cNvSpPr txBox="1">
            <a:spLocks noChangeArrowheads="1"/>
          </p:cNvSpPr>
          <p:nvPr/>
        </p:nvSpPr>
        <p:spPr bwMode="auto">
          <a:xfrm>
            <a:off x="19602" y="1969610"/>
            <a:ext cx="3666047" cy="4070930"/>
          </a:xfrm>
          <a:prstGeom prst="rect">
            <a:avLst/>
          </a:prstGeom>
          <a:solidFill>
            <a:schemeClr val="bg1">
              <a:lumMod val="85000"/>
            </a:schemeClr>
          </a:solidFill>
          <a:ln w="19050">
            <a:solidFill>
              <a:srgbClr val="FFFF00"/>
            </a:solidFill>
            <a:miter lim="800000"/>
            <a:headEnd/>
            <a:tailEnd/>
          </a:ln>
        </p:spPr>
        <p:txBody>
          <a:bodyPr wrap="square" lIns="0" tIns="0" rIns="0" bIns="0">
            <a:noAutofit/>
          </a:bodyPr>
          <a:lstStyle/>
          <a:p>
            <a:pPr algn="ctr" fontAlgn="base">
              <a:spcBef>
                <a:spcPct val="0"/>
              </a:spcBef>
              <a:spcAft>
                <a:spcPts val="1200"/>
              </a:spcAft>
            </a:pPr>
            <a:r>
              <a:rPr lang="en-US" sz="2200" b="1" dirty="0" smtClean="0">
                <a:solidFill>
                  <a:srgbClr val="FF0000"/>
                </a:solidFill>
                <a:cs typeface="Arial" pitchFamily="34" charset="0"/>
              </a:rPr>
              <a:t>N. Africa </a:t>
            </a:r>
            <a:r>
              <a:rPr lang="en-US" sz="2200" b="1" dirty="0" smtClean="0">
                <a:cs typeface="Arial" pitchFamily="34" charset="0"/>
              </a:rPr>
              <a:t>being caught by </a:t>
            </a:r>
            <a:r>
              <a:rPr lang="en-US" sz="2200" b="1" dirty="0" smtClean="0">
                <a:solidFill>
                  <a:srgbClr val="7030A0"/>
                </a:solidFill>
                <a:cs typeface="Arial" pitchFamily="34" charset="0"/>
              </a:rPr>
              <a:t>West</a:t>
            </a:r>
            <a:r>
              <a:rPr lang="en-US" sz="2200" b="1" dirty="0" smtClean="0">
                <a:cs typeface="Arial" pitchFamily="34" charset="0"/>
              </a:rPr>
              <a:t>  &amp; </a:t>
            </a:r>
            <a:r>
              <a:rPr lang="en-US" sz="2200" b="1" dirty="0" smtClean="0">
                <a:solidFill>
                  <a:srgbClr val="00B050"/>
                </a:solidFill>
                <a:cs typeface="Arial" pitchFamily="34" charset="0"/>
              </a:rPr>
              <a:t>South</a:t>
            </a:r>
            <a:r>
              <a:rPr lang="en-US" sz="2200" b="1" dirty="0" smtClean="0">
                <a:solidFill>
                  <a:srgbClr val="FFEC2A"/>
                </a:solidFill>
                <a:cs typeface="Arial" pitchFamily="34" charset="0"/>
              </a:rPr>
              <a:t> </a:t>
            </a:r>
            <a:r>
              <a:rPr lang="en-US" sz="2200" b="1" dirty="0" smtClean="0">
                <a:cs typeface="Arial" pitchFamily="34" charset="0"/>
              </a:rPr>
              <a:t>Africa</a:t>
            </a:r>
            <a:endParaRPr lang="en-US" sz="2200" b="1" dirty="0">
              <a:cs typeface="Arial"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535" y="762000"/>
            <a:ext cx="625746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1784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214095"/>
            <a:ext cx="7949835" cy="535531"/>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dirty="0" smtClean="0">
                <a:solidFill>
                  <a:srgbClr val="FFEC2A"/>
                </a:solidFill>
                <a:latin typeface="Arial"/>
                <a:cs typeface="Arial" charset="0"/>
              </a:rPr>
              <a:t>Africa by region</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4" cstate="print"/>
          <a:srcRect/>
          <a:stretch>
            <a:fillRect/>
          </a:stretch>
        </p:blipFill>
        <p:spPr bwMode="auto">
          <a:xfrm>
            <a:off x="44" y="82"/>
            <a:ext cx="1535565" cy="1173545"/>
          </a:xfrm>
          <a:prstGeom prst="rect">
            <a:avLst/>
          </a:prstGeom>
          <a:solidFill>
            <a:schemeClr val="bg1"/>
          </a:solidFill>
          <a:ln w="9525">
            <a:noFill/>
            <a:miter lim="800000"/>
            <a:headEnd/>
            <a:tailEnd/>
          </a:ln>
        </p:spPr>
      </p:pic>
      <p:sp>
        <p:nvSpPr>
          <p:cNvPr id="8" name="TextBox 34"/>
          <p:cNvSpPr txBox="1">
            <a:spLocks noChangeArrowheads="1"/>
          </p:cNvSpPr>
          <p:nvPr/>
        </p:nvSpPr>
        <p:spPr bwMode="auto">
          <a:xfrm>
            <a:off x="19602" y="1969610"/>
            <a:ext cx="3666047" cy="4070930"/>
          </a:xfrm>
          <a:prstGeom prst="rect">
            <a:avLst/>
          </a:prstGeom>
          <a:solidFill>
            <a:schemeClr val="bg1">
              <a:lumMod val="85000"/>
            </a:schemeClr>
          </a:solidFill>
          <a:ln w="19050">
            <a:solidFill>
              <a:srgbClr val="FFFF00"/>
            </a:solidFill>
            <a:miter lim="800000"/>
            <a:headEnd/>
            <a:tailEnd/>
          </a:ln>
        </p:spPr>
        <p:txBody>
          <a:bodyPr wrap="square" lIns="0" tIns="0" rIns="0" bIns="0">
            <a:noAutofit/>
          </a:bodyPr>
          <a:lstStyle/>
          <a:p>
            <a:pPr algn="ctr" fontAlgn="base">
              <a:spcBef>
                <a:spcPct val="0"/>
              </a:spcBef>
              <a:spcAft>
                <a:spcPts val="1200"/>
              </a:spcAft>
            </a:pPr>
            <a:endParaRPr lang="en-US" sz="2200" b="1" dirty="0" smtClean="0">
              <a:solidFill>
                <a:srgbClr val="FF0000"/>
              </a:solidFill>
              <a:cs typeface="Arial" pitchFamily="34" charset="0"/>
            </a:endParaRPr>
          </a:p>
          <a:p>
            <a:pPr marL="115888" fontAlgn="base">
              <a:spcBef>
                <a:spcPct val="0"/>
              </a:spcBef>
              <a:spcAft>
                <a:spcPts val="1200"/>
              </a:spcAft>
            </a:pPr>
            <a:endParaRPr lang="en-US" sz="2200" b="1" dirty="0">
              <a:solidFill>
                <a:srgbClr val="FF0000"/>
              </a:solidFill>
              <a:cs typeface="Arial" pitchFamily="34" charset="0"/>
            </a:endParaRPr>
          </a:p>
          <a:p>
            <a:pPr marL="115888" fontAlgn="base">
              <a:spcBef>
                <a:spcPct val="0"/>
              </a:spcBef>
              <a:spcAft>
                <a:spcPts val="1200"/>
              </a:spcAft>
            </a:pPr>
            <a:r>
              <a:rPr lang="en-US" sz="2200" b="1" dirty="0" smtClean="0">
                <a:solidFill>
                  <a:schemeClr val="accent1">
                    <a:lumMod val="50000"/>
                  </a:schemeClr>
                </a:solidFill>
                <a:cs typeface="Arial" pitchFamily="34" charset="0"/>
              </a:rPr>
              <a:t>Sub Sahara </a:t>
            </a:r>
            <a:r>
              <a:rPr lang="en-US" sz="2200" b="1" dirty="0" smtClean="0">
                <a:cs typeface="Arial" pitchFamily="34" charset="0"/>
              </a:rPr>
              <a:t>10% below </a:t>
            </a:r>
            <a:r>
              <a:rPr lang="en-US" sz="2200" b="1" dirty="0" smtClean="0">
                <a:solidFill>
                  <a:srgbClr val="C55B0B"/>
                </a:solidFill>
                <a:cs typeface="Arial" pitchFamily="34" charset="0"/>
              </a:rPr>
              <a:t>Africa </a:t>
            </a:r>
            <a:r>
              <a:rPr lang="en-US" sz="2200" b="1" dirty="0" smtClean="0">
                <a:cs typeface="Arial" pitchFamily="34" charset="0"/>
              </a:rPr>
              <a:t>in general</a:t>
            </a:r>
            <a:r>
              <a:rPr lang="en-US" sz="2200" b="1" dirty="0" smtClean="0">
                <a:solidFill>
                  <a:srgbClr val="FFFFFF"/>
                </a:solidFill>
                <a:cs typeface="Arial" pitchFamily="34" charset="0"/>
              </a:rPr>
              <a:t>, </a:t>
            </a:r>
            <a:endParaRPr lang="en-US" sz="2200" b="1" dirty="0">
              <a:solidFill>
                <a:srgbClr val="FFFFFF"/>
              </a:solidFill>
              <a:cs typeface="Arial"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418" y="762000"/>
            <a:ext cx="600523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5436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214095"/>
            <a:ext cx="7949835" cy="535531"/>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dirty="0" smtClean="0">
                <a:solidFill>
                  <a:srgbClr val="FFEC2A"/>
                </a:solidFill>
                <a:latin typeface="Arial"/>
                <a:cs typeface="Arial" charset="0"/>
              </a:rPr>
              <a:t>Africa by region</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4" cstate="print"/>
          <a:srcRect/>
          <a:stretch>
            <a:fillRect/>
          </a:stretch>
        </p:blipFill>
        <p:spPr bwMode="auto">
          <a:xfrm>
            <a:off x="44" y="82"/>
            <a:ext cx="1535565" cy="1173545"/>
          </a:xfrm>
          <a:prstGeom prst="rect">
            <a:avLst/>
          </a:prstGeom>
          <a:solidFill>
            <a:schemeClr val="bg1"/>
          </a:solidFill>
          <a:ln w="9525">
            <a:noFill/>
            <a:miter lim="800000"/>
            <a:headEnd/>
            <a:tailEnd/>
          </a:ln>
        </p:spPr>
      </p:pic>
      <p:sp>
        <p:nvSpPr>
          <p:cNvPr id="8" name="TextBox 34"/>
          <p:cNvSpPr txBox="1">
            <a:spLocks noChangeArrowheads="1"/>
          </p:cNvSpPr>
          <p:nvPr/>
        </p:nvSpPr>
        <p:spPr bwMode="auto">
          <a:xfrm>
            <a:off x="19602" y="1969610"/>
            <a:ext cx="3666047" cy="4431190"/>
          </a:xfrm>
          <a:prstGeom prst="rect">
            <a:avLst/>
          </a:prstGeom>
          <a:solidFill>
            <a:schemeClr val="bg1">
              <a:lumMod val="85000"/>
            </a:schemeClr>
          </a:solidFill>
          <a:ln w="19050">
            <a:solidFill>
              <a:srgbClr val="FFFF00"/>
            </a:solidFill>
            <a:miter lim="800000"/>
            <a:headEnd/>
            <a:tailEnd/>
          </a:ln>
        </p:spPr>
        <p:txBody>
          <a:bodyPr wrap="square" lIns="0" tIns="0" rIns="0" bIns="0">
            <a:noAutofit/>
          </a:bodyPr>
          <a:lstStyle/>
          <a:p>
            <a:pPr algn="ctr" fontAlgn="base">
              <a:spcBef>
                <a:spcPct val="0"/>
              </a:spcBef>
              <a:spcAft>
                <a:spcPts val="1200"/>
              </a:spcAft>
            </a:pPr>
            <a:endParaRPr lang="en-US" sz="2200" b="1" dirty="0" smtClean="0">
              <a:cs typeface="Arial" pitchFamily="34" charset="0"/>
            </a:endParaRPr>
          </a:p>
          <a:p>
            <a:pPr marL="115888" fontAlgn="base">
              <a:spcBef>
                <a:spcPct val="0"/>
              </a:spcBef>
              <a:spcAft>
                <a:spcPts val="1200"/>
              </a:spcAft>
            </a:pPr>
            <a:endParaRPr lang="en-US" sz="2200" b="1" dirty="0" smtClean="0">
              <a:solidFill>
                <a:srgbClr val="FFFFFF"/>
              </a:solidFill>
              <a:cs typeface="Arial" pitchFamily="34" charset="0"/>
            </a:endParaRPr>
          </a:p>
          <a:p>
            <a:pPr marL="115888" fontAlgn="base">
              <a:spcBef>
                <a:spcPct val="0"/>
              </a:spcBef>
              <a:spcAft>
                <a:spcPts val="1200"/>
              </a:spcAft>
            </a:pPr>
            <a:r>
              <a:rPr lang="en-US" sz="2200" b="1" dirty="0" smtClean="0">
                <a:solidFill>
                  <a:srgbClr val="FFFFFF"/>
                </a:solidFill>
                <a:cs typeface="Arial" pitchFamily="34" charset="0"/>
              </a:rPr>
              <a:t> </a:t>
            </a:r>
            <a:endParaRPr lang="en-US" sz="2200" b="1" dirty="0">
              <a:solidFill>
                <a:srgbClr val="FFFFFF"/>
              </a:solidFill>
              <a:cs typeface="Arial" pitchFamily="34" charset="0"/>
            </a:endParaRPr>
          </a:p>
          <a:p>
            <a:pPr marL="115888" fontAlgn="base">
              <a:spcBef>
                <a:spcPct val="0"/>
              </a:spcBef>
              <a:spcAft>
                <a:spcPts val="1200"/>
              </a:spcAft>
            </a:pPr>
            <a:r>
              <a:rPr lang="en-US" sz="2200" b="1" dirty="0" smtClean="0">
                <a:solidFill>
                  <a:srgbClr val="0000FF"/>
                </a:solidFill>
                <a:cs typeface="Arial" pitchFamily="34" charset="0"/>
              </a:rPr>
              <a:t>East </a:t>
            </a:r>
            <a:r>
              <a:rPr lang="en-US" sz="2200" b="1" dirty="0" smtClean="0">
                <a:cs typeface="Arial" pitchFamily="34" charset="0"/>
              </a:rPr>
              <a:t>&amp; </a:t>
            </a:r>
            <a:r>
              <a:rPr lang="en-US" sz="2200" b="1" dirty="0" smtClean="0">
                <a:solidFill>
                  <a:srgbClr val="7030A0"/>
                </a:solidFill>
                <a:cs typeface="Arial" pitchFamily="34" charset="0"/>
              </a:rPr>
              <a:t>West</a:t>
            </a:r>
            <a:r>
              <a:rPr lang="en-US" sz="2200" b="1" dirty="0" smtClean="0">
                <a:cs typeface="Arial" pitchFamily="34" charset="0"/>
              </a:rPr>
              <a:t> Africa big improvement in 2010</a:t>
            </a:r>
          </a:p>
          <a:p>
            <a:pPr marL="115888" fontAlgn="base">
              <a:spcBef>
                <a:spcPct val="0"/>
              </a:spcBef>
              <a:spcAft>
                <a:spcPts val="1200"/>
              </a:spcAft>
            </a:pPr>
            <a:r>
              <a:rPr lang="en-US" sz="2200" b="1" dirty="0" smtClean="0">
                <a:solidFill>
                  <a:srgbClr val="0000FF"/>
                </a:solidFill>
                <a:cs typeface="Arial" pitchFamily="34" charset="0"/>
              </a:rPr>
              <a:t>East</a:t>
            </a:r>
            <a:r>
              <a:rPr lang="en-US" sz="2200" b="1" dirty="0" smtClean="0">
                <a:cs typeface="Arial" pitchFamily="34" charset="0"/>
              </a:rPr>
              <a:t> Africa slowed down </a:t>
            </a:r>
          </a:p>
          <a:p>
            <a:pPr marL="115888" fontAlgn="base">
              <a:spcBef>
                <a:spcPct val="0"/>
              </a:spcBef>
              <a:spcAft>
                <a:spcPts val="1200"/>
              </a:spcAft>
            </a:pPr>
            <a:r>
              <a:rPr lang="en-US" sz="2200" b="1" dirty="0" smtClean="0">
                <a:solidFill>
                  <a:srgbClr val="7030A0"/>
                </a:solidFill>
                <a:cs typeface="Arial" pitchFamily="34" charset="0"/>
              </a:rPr>
              <a:t>West</a:t>
            </a:r>
            <a:r>
              <a:rPr lang="en-US" sz="2200" b="1" dirty="0" smtClean="0">
                <a:cs typeface="Arial" pitchFamily="34" charset="0"/>
              </a:rPr>
              <a:t> Africa better than </a:t>
            </a:r>
            <a:r>
              <a:rPr lang="en-US" sz="2200" b="1" dirty="0" smtClean="0">
                <a:solidFill>
                  <a:srgbClr val="0000FF"/>
                </a:solidFill>
                <a:cs typeface="Arial" pitchFamily="34" charset="0"/>
              </a:rPr>
              <a:t>East</a:t>
            </a:r>
          </a:p>
          <a:p>
            <a:pPr marL="115888" fontAlgn="base">
              <a:spcBef>
                <a:spcPct val="0"/>
              </a:spcBef>
              <a:spcAft>
                <a:spcPts val="1200"/>
              </a:spcAft>
            </a:pPr>
            <a:r>
              <a:rPr lang="en-US" sz="2200" b="1" dirty="0" smtClean="0">
                <a:cs typeface="Arial" pitchFamily="34" charset="0"/>
              </a:rPr>
              <a:t>More cable capacity</a:t>
            </a:r>
            <a:endParaRPr lang="en-US" sz="2200" b="1" dirty="0">
              <a:cs typeface="Arial" pitchFamily="34"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886" y="733550"/>
            <a:ext cx="6333782"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1" y="4357835"/>
            <a:ext cx="2583872" cy="245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V="1">
            <a:off x="2895600" y="5584474"/>
            <a:ext cx="4038600" cy="511526"/>
          </a:xfrm>
          <a:prstGeom prst="straightConnector1">
            <a:avLst/>
          </a:prstGeom>
          <a:solidFill>
            <a:schemeClr val="accent1"/>
          </a:solidFill>
          <a:ln w="19050" cap="flat" cmpd="sng" algn="ctr">
            <a:solidFill>
              <a:srgbClr val="008000"/>
            </a:solidFill>
            <a:prstDash val="solid"/>
            <a:round/>
            <a:headEnd type="none" w="med" len="med"/>
            <a:tailEnd type="triangle" w="med" len="med"/>
          </a:ln>
          <a:effectLst/>
        </p:spPr>
      </p:cxnSp>
    </p:spTree>
    <p:extLst>
      <p:ext uri="{BB962C8B-B14F-4D97-AF65-F5344CB8AC3E}">
        <p14:creationId xmlns:p14="http://schemas.microsoft.com/office/powerpoint/2010/main" val="13868486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3"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214095"/>
            <a:ext cx="7949835" cy="535531"/>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dirty="0" smtClean="0">
                <a:solidFill>
                  <a:srgbClr val="FFEC2A"/>
                </a:solidFill>
                <a:latin typeface="Arial"/>
                <a:cs typeface="Arial" charset="0"/>
              </a:rPr>
              <a:t>New East Africa undersea cable</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4" cstate="print"/>
          <a:srcRect/>
          <a:stretch>
            <a:fillRect/>
          </a:stretch>
        </p:blipFill>
        <p:spPr bwMode="auto">
          <a:xfrm>
            <a:off x="44" y="82"/>
            <a:ext cx="1535565" cy="1173545"/>
          </a:xfrm>
          <a:prstGeom prst="rect">
            <a:avLst/>
          </a:prstGeom>
          <a:solidFill>
            <a:schemeClr val="bg1"/>
          </a:solidFill>
          <a:ln w="9525">
            <a:noFill/>
            <a:miter lim="800000"/>
            <a:headEnd/>
            <a:tailEnd/>
          </a:ln>
        </p:spPr>
      </p:pic>
      <p:sp>
        <p:nvSpPr>
          <p:cNvPr id="8" name="TextBox 34"/>
          <p:cNvSpPr txBox="1">
            <a:spLocks noChangeArrowheads="1"/>
          </p:cNvSpPr>
          <p:nvPr/>
        </p:nvSpPr>
        <p:spPr bwMode="auto">
          <a:xfrm>
            <a:off x="76200" y="2967024"/>
            <a:ext cx="9429198" cy="3889986"/>
          </a:xfrm>
          <a:prstGeom prst="rect">
            <a:avLst/>
          </a:prstGeom>
          <a:solidFill>
            <a:schemeClr val="bg1">
              <a:lumMod val="85000"/>
            </a:schemeClr>
          </a:solidFill>
          <a:ln w="19050">
            <a:solidFill>
              <a:srgbClr val="FFFF00"/>
            </a:solidFill>
            <a:miter lim="800000"/>
            <a:headEnd/>
            <a:tailEnd/>
          </a:ln>
        </p:spPr>
        <p:txBody>
          <a:bodyPr wrap="square" lIns="0" tIns="0" rIns="0" bIns="0">
            <a:noAutofit/>
          </a:bodyPr>
          <a:lstStyle/>
          <a:p>
            <a:pPr marL="342900" indent="-342900" fontAlgn="base">
              <a:spcBef>
                <a:spcPct val="0"/>
              </a:spcBef>
              <a:spcAft>
                <a:spcPts val="1200"/>
              </a:spcAft>
              <a:buFont typeface="Arial" panose="020B0604020202020204" pitchFamily="34" charset="0"/>
              <a:buChar char="•"/>
            </a:pPr>
            <a:r>
              <a:rPr lang="en-US" sz="2200" b="1" dirty="0" smtClean="0">
                <a:cs typeface="Arial" pitchFamily="34" charset="0"/>
              </a:rPr>
              <a:t>Liquid Telecom started project 10,000km S. Africa to M. East</a:t>
            </a:r>
          </a:p>
          <a:p>
            <a:pPr marL="800100" lvl="1" indent="-342900" fontAlgn="base">
              <a:spcBef>
                <a:spcPct val="0"/>
              </a:spcBef>
              <a:spcAft>
                <a:spcPts val="1200"/>
              </a:spcAft>
              <a:buFont typeface="Arial" panose="020B0604020202020204" pitchFamily="34" charset="0"/>
              <a:buChar char="•"/>
            </a:pPr>
            <a:r>
              <a:rPr lang="en-US" sz="2200" b="1" dirty="0" smtClean="0">
                <a:cs typeface="Arial" pitchFamily="34" charset="0"/>
              </a:rPr>
              <a:t>Fully funded,</a:t>
            </a:r>
          </a:p>
          <a:p>
            <a:pPr marL="800100" lvl="1" indent="-342900" fontAlgn="base">
              <a:spcBef>
                <a:spcPct val="0"/>
              </a:spcBef>
              <a:spcAft>
                <a:spcPts val="1200"/>
              </a:spcAft>
              <a:buFont typeface="Arial" panose="020B0604020202020204" pitchFamily="34" charset="0"/>
              <a:buChar char="•"/>
            </a:pPr>
            <a:r>
              <a:rPr lang="en-US" sz="2200" b="1" dirty="0" smtClean="0">
                <a:cs typeface="Arial" pitchFamily="34" charset="0"/>
              </a:rPr>
              <a:t>2 years to complete</a:t>
            </a:r>
          </a:p>
          <a:p>
            <a:pPr marL="800100" lvl="1" indent="-342900" fontAlgn="base">
              <a:spcBef>
                <a:spcPct val="0"/>
              </a:spcBef>
              <a:spcAft>
                <a:spcPts val="1200"/>
              </a:spcAft>
              <a:buFont typeface="Arial" panose="020B0604020202020204" pitchFamily="34" charset="0"/>
              <a:buChar char="•"/>
            </a:pPr>
            <a:r>
              <a:rPr lang="en-US" sz="2200" b="1" dirty="0" smtClean="0">
                <a:cs typeface="Arial" pitchFamily="34" charset="0"/>
              </a:rPr>
              <a:t>Up to ten times capacity (20-20Tbps) of existing undersea cables in region</a:t>
            </a:r>
          </a:p>
          <a:p>
            <a:pPr marL="800100" lvl="1" indent="-342900" fontAlgn="base">
              <a:spcBef>
                <a:spcPct val="0"/>
              </a:spcBef>
              <a:spcAft>
                <a:spcPts val="1200"/>
              </a:spcAft>
              <a:buFont typeface="Arial" panose="020B0604020202020204" pitchFamily="34" charset="0"/>
              <a:buChar char="•"/>
            </a:pPr>
            <a:r>
              <a:rPr lang="en-US" sz="2200" b="1" dirty="0" smtClean="0">
                <a:cs typeface="Arial" pitchFamily="34" charset="0"/>
              </a:rPr>
              <a:t>Adds new landing stations</a:t>
            </a:r>
          </a:p>
          <a:p>
            <a:pPr marL="800100" lvl="1" indent="-342900" fontAlgn="base">
              <a:spcBef>
                <a:spcPct val="0"/>
              </a:spcBef>
              <a:spcAft>
                <a:spcPts val="1200"/>
              </a:spcAft>
              <a:buFont typeface="Arial" panose="020B0604020202020204" pitchFamily="34" charset="0"/>
              <a:buChar char="•"/>
            </a:pPr>
            <a:r>
              <a:rPr lang="en-US" sz="2200" b="1" dirty="0" smtClean="0">
                <a:cs typeface="Arial" pitchFamily="34" charset="0"/>
              </a:rPr>
              <a:t>Leverage extensive terrestrial </a:t>
            </a:r>
            <a:r>
              <a:rPr lang="en-US" sz="2200" b="1" dirty="0" err="1" smtClean="0">
                <a:cs typeface="Arial" pitchFamily="34" charset="0"/>
              </a:rPr>
              <a:t>fibre</a:t>
            </a:r>
            <a:r>
              <a:rPr lang="en-US" sz="2200" b="1" dirty="0" smtClean="0">
                <a:cs typeface="Arial" pitchFamily="34" charset="0"/>
              </a:rPr>
              <a:t> network</a:t>
            </a:r>
          </a:p>
          <a:p>
            <a:pPr marL="115888" fontAlgn="base">
              <a:spcBef>
                <a:spcPct val="0"/>
              </a:spcBef>
              <a:spcAft>
                <a:spcPts val="1200"/>
              </a:spcAft>
            </a:pPr>
            <a:r>
              <a:rPr lang="en-US" sz="2200" b="1" dirty="0" smtClean="0">
                <a:solidFill>
                  <a:srgbClr val="FFFFFF"/>
                </a:solidFill>
                <a:cs typeface="Arial" pitchFamily="34" charset="0"/>
              </a:rPr>
              <a:t> </a:t>
            </a:r>
            <a:r>
              <a:rPr lang="en-US" sz="2200" b="1" dirty="0">
                <a:solidFill>
                  <a:srgbClr val="00B0F0"/>
                </a:solidFill>
                <a:cs typeface="Arial" pitchFamily="34" charset="0"/>
              </a:rPr>
              <a:t>http://www.huffingtonpost.com/david-tereshchuk/a-giant-leap-in-2016-africa_b_8901556.html</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495" y="840866"/>
            <a:ext cx="2838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3581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905999" cy="5669244"/>
          </a:xfrm>
          <a:prstGeom prst="rect">
            <a:avLst/>
          </a:prstGeom>
        </p:spPr>
        <p:txBody>
          <a:bodyPr wrap="square">
            <a:spAutoFit/>
          </a:bodyPr>
          <a:lstStyle/>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Case studies:</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Case Study on Columbia in collaboration with RENATA and ICT Ministry in Colombia </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Correlation between Fertility rates and </a:t>
            </a:r>
            <a:r>
              <a:rPr lang="en-US" altLang="ko-KR" b="1" dirty="0" err="1" smtClean="0">
                <a:solidFill>
                  <a:srgbClr val="000066"/>
                </a:solidFill>
                <a:ea typeface="Gulim" pitchFamily="34" charset="-127"/>
              </a:rPr>
              <a:t>PingER</a:t>
            </a:r>
            <a:r>
              <a:rPr lang="en-US" altLang="ko-KR" b="1" dirty="0" smtClean="0">
                <a:solidFill>
                  <a:srgbClr val="000066"/>
                </a:solidFill>
                <a:ea typeface="Gulim" pitchFamily="34" charset="-127"/>
              </a:rPr>
              <a:t> measured Internet performance</a:t>
            </a: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Hosted:</a:t>
            </a:r>
          </a:p>
          <a:p>
            <a:pPr marL="914400" lvl="1" indent="-342900" defTabSz="762000">
              <a:lnSpc>
                <a:spcPct val="90000"/>
              </a:lnSpc>
              <a:spcAft>
                <a:spcPts val="600"/>
              </a:spcAft>
              <a:buClr>
                <a:srgbClr val="800000"/>
              </a:buClr>
              <a:buFont typeface="Wingdings" pitchFamily="-109" charset="2"/>
              <a:buChar char="u"/>
            </a:pPr>
            <a:r>
              <a:rPr lang="en-US" altLang="ko-KR" b="1" dirty="0">
                <a:solidFill>
                  <a:srgbClr val="000066"/>
                </a:solidFill>
                <a:ea typeface="Gulim" pitchFamily="34" charset="-127"/>
              </a:rPr>
              <a:t>S</a:t>
            </a:r>
            <a:r>
              <a:rPr lang="en-US" altLang="ko-KR" b="1" dirty="0" smtClean="0">
                <a:solidFill>
                  <a:srgbClr val="000066"/>
                </a:solidFill>
                <a:ea typeface="Gulim" pitchFamily="34" charset="-127"/>
              </a:rPr>
              <a:t>tudent from Rural Federal University in Rio de </a:t>
            </a:r>
            <a:r>
              <a:rPr lang="en-US" altLang="ko-KR" b="1" dirty="0">
                <a:solidFill>
                  <a:srgbClr val="000066"/>
                </a:solidFill>
                <a:ea typeface="Gulim" pitchFamily="34" charset="-127"/>
              </a:rPr>
              <a:t>J</a:t>
            </a:r>
            <a:r>
              <a:rPr lang="en-US" altLang="ko-KR" b="1" dirty="0" smtClean="0">
                <a:solidFill>
                  <a:srgbClr val="000066"/>
                </a:solidFill>
                <a:ea typeface="Gulim" pitchFamily="34" charset="-127"/>
              </a:rPr>
              <a:t>aneiro as a 3 month intern at SLAC.</a:t>
            </a: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Published papers: </a:t>
            </a:r>
          </a:p>
          <a:p>
            <a:pPr marL="914400" lvl="1" indent="-342900" defTabSz="762000">
              <a:lnSpc>
                <a:spcPct val="90000"/>
              </a:lnSpc>
              <a:spcAft>
                <a:spcPts val="600"/>
              </a:spcAft>
              <a:buClr>
                <a:srgbClr val="800000"/>
              </a:buClr>
              <a:buFont typeface="Wingdings" pitchFamily="-109" charset="2"/>
              <a:buChar char="u"/>
            </a:pPr>
            <a:r>
              <a:rPr lang="en-US" altLang="ko-KR" b="1" dirty="0">
                <a:solidFill>
                  <a:srgbClr val="000066"/>
                </a:solidFill>
                <a:ea typeface="Gulim" pitchFamily="34" charset="-127"/>
              </a:rPr>
              <a:t>Worldwide Internet Performance Measurements Using Lightweight Measurement </a:t>
            </a:r>
            <a:r>
              <a:rPr lang="en-US" altLang="ko-KR" b="1" dirty="0" smtClean="0">
                <a:solidFill>
                  <a:srgbClr val="000066"/>
                </a:solidFill>
                <a:ea typeface="Gulim" pitchFamily="34" charset="-127"/>
              </a:rPr>
              <a:t>Platforms.</a:t>
            </a:r>
            <a:r>
              <a:rPr lang="en-US" altLang="ko-KR" b="1" dirty="0">
                <a:solidFill>
                  <a:srgbClr val="000066"/>
                </a:solidFill>
                <a:ea typeface="Gulim" pitchFamily="34" charset="-127"/>
              </a:rPr>
              <a:t> </a:t>
            </a:r>
            <a:r>
              <a:rPr lang="en-US" altLang="ko-KR" b="1" dirty="0" smtClean="0">
                <a:solidFill>
                  <a:srgbClr val="000066"/>
                </a:solidFill>
                <a:ea typeface="Gulim" pitchFamily="34" charset="-127"/>
              </a:rPr>
              <a:t>– Raspberry Pi</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Applying Data Warehousing and Big Data Techniques to Analyze Internet performance</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Adaptive Geolocation of Internet hosts using ping response time</a:t>
            </a:r>
          </a:p>
          <a:p>
            <a:pPr marL="914400" lvl="1" indent="-342900" defTabSz="762000">
              <a:lnSpc>
                <a:spcPct val="90000"/>
              </a:lnSpc>
              <a:spcAft>
                <a:spcPts val="600"/>
              </a:spcAft>
              <a:buClr>
                <a:srgbClr val="800000"/>
              </a:buClr>
              <a:buFont typeface="Wingdings" pitchFamily="-109" charset="2"/>
              <a:buChar char="u"/>
            </a:pPr>
            <a:r>
              <a:rPr lang="en-US" altLang="ko-KR" b="1" dirty="0" err="1">
                <a:solidFill>
                  <a:srgbClr val="000066"/>
                </a:solidFill>
                <a:ea typeface="Gulim" pitchFamily="34" charset="-127"/>
              </a:rPr>
              <a:t>PingER</a:t>
            </a:r>
            <a:r>
              <a:rPr lang="en-US" altLang="ko-KR" b="1" dirty="0">
                <a:solidFill>
                  <a:srgbClr val="000066"/>
                </a:solidFill>
                <a:ea typeface="Gulim" pitchFamily="34" charset="-127"/>
              </a:rPr>
              <a:t> Malaysia-Internet Performance Measuring Project: A Case </a:t>
            </a:r>
            <a:r>
              <a:rPr lang="en-US" altLang="ko-KR" b="1" dirty="0" smtClean="0">
                <a:solidFill>
                  <a:srgbClr val="000066"/>
                </a:solidFill>
                <a:ea typeface="Gulim" pitchFamily="34" charset="-127"/>
              </a:rPr>
              <a:t>Study</a:t>
            </a: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Extended:</a:t>
            </a:r>
          </a:p>
          <a:p>
            <a:pPr marL="914400" lvl="1"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 </a:t>
            </a:r>
            <a:r>
              <a:rPr lang="en-US" altLang="ko-KR" b="1" dirty="0" smtClean="0">
                <a:solidFill>
                  <a:srgbClr val="000066"/>
                </a:solidFill>
                <a:ea typeface="Gulim" pitchFamily="34" charset="-127"/>
              </a:rPr>
              <a:t>the Malaysian collaboration to include MYREN</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The collaboration to Amity University in New Delhi</a:t>
            </a:r>
            <a:endParaRPr lang="en-US" altLang="ko-KR" b="1" dirty="0">
              <a:solidFill>
                <a:srgbClr val="000066"/>
              </a:solidFill>
              <a:ea typeface="Gulim" pitchFamily="34" charset="-127"/>
            </a:endParaRPr>
          </a:p>
        </p:txBody>
      </p:sp>
      <p:sp>
        <p:nvSpPr>
          <p:cNvPr id="6" name="Rectangle 5"/>
          <p:cNvSpPr>
            <a:spLocks noGrp="1" noChangeArrowheads="1"/>
          </p:cNvSpPr>
          <p:nvPr>
            <p:ph type="title"/>
          </p:nvPr>
        </p:nvSpPr>
        <p:spPr>
          <a:xfrm>
            <a:off x="1425494" y="296737"/>
            <a:ext cx="6746969" cy="606586"/>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000" b="1" kern="1200" dirty="0" smtClean="0">
                <a:solidFill>
                  <a:srgbClr val="FFFFFF"/>
                </a:solidFill>
                <a:latin typeface="Verdana" pitchFamily="34" charset="0"/>
                <a:ea typeface="+mn-ea"/>
                <a:cs typeface="+mn-cs"/>
              </a:rPr>
              <a:t>Key </a:t>
            </a:r>
            <a:r>
              <a:rPr lang="en-US" altLang="ko-KR" sz="2000" b="1" dirty="0" smtClean="0">
                <a:solidFill>
                  <a:srgbClr val="FFFFFF"/>
                </a:solidFill>
                <a:latin typeface="Verdana" pitchFamily="34" charset="0"/>
                <a:ea typeface="+mn-ea"/>
                <a:cs typeface="+mn-cs"/>
              </a:rPr>
              <a:t>Network </a:t>
            </a:r>
            <a:r>
              <a:rPr lang="en-US" altLang="ko-KR" sz="2000" b="1" kern="1200" dirty="0" smtClean="0">
                <a:solidFill>
                  <a:srgbClr val="FFFFFF"/>
                </a:solidFill>
                <a:latin typeface="Verdana" pitchFamily="34" charset="0"/>
                <a:ea typeface="+mn-ea"/>
                <a:cs typeface="+mn-cs"/>
              </a:rPr>
              <a:t>Monitoring WG Report Updates, 2015</a:t>
            </a:r>
            <a:endParaRPr lang="en-US" sz="2000" b="1" kern="1200" dirty="0" smtClean="0">
              <a:solidFill>
                <a:srgbClr val="FFFFFF"/>
              </a:solidFill>
              <a:latin typeface="Verdana" pitchFamily="34" charset="0"/>
              <a:ea typeface="+mn-ea"/>
              <a:cs typeface="+mn-cs"/>
            </a:endParaRPr>
          </a:p>
        </p:txBody>
      </p:sp>
      <p:pic>
        <p:nvPicPr>
          <p:cNvPr id="7" name="Picture 3" descr="pinger"/>
          <p:cNvPicPr>
            <a:picLocks noChangeAspect="1" noChangeArrowheads="1"/>
          </p:cNvPicPr>
          <p:nvPr/>
        </p:nvPicPr>
        <p:blipFill>
          <a:blip r:embed="rId3" cstate="print"/>
          <a:srcRect/>
          <a:stretch>
            <a:fillRect/>
          </a:stretch>
        </p:blipFill>
        <p:spPr bwMode="auto">
          <a:xfrm>
            <a:off x="0" y="76200"/>
            <a:ext cx="1420494" cy="995238"/>
          </a:xfrm>
          <a:prstGeom prst="rect">
            <a:avLst/>
          </a:prstGeom>
          <a:solidFill>
            <a:schemeClr val="bg1"/>
          </a:solid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8172450" y="101600"/>
            <a:ext cx="1787208" cy="914400"/>
          </a:xfrm>
          <a:prstGeom prst="rect">
            <a:avLst/>
          </a:prstGeom>
          <a:noFill/>
          <a:ln w="9525">
            <a:noFill/>
            <a:miter lim="800000"/>
            <a:headEnd/>
            <a:tailEnd/>
          </a:ln>
        </p:spPr>
      </p:pic>
    </p:spTree>
    <p:extLst>
      <p:ext uri="{BB962C8B-B14F-4D97-AF65-F5344CB8AC3E}">
        <p14:creationId xmlns:p14="http://schemas.microsoft.com/office/powerpoint/2010/main" val="14338385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972" y="1295400"/>
            <a:ext cx="9792028" cy="2080954"/>
          </a:xfrm>
          <a:prstGeom prst="rect">
            <a:avLst/>
          </a:prstGeom>
        </p:spPr>
        <p:txBody>
          <a:bodyPr wrap="square">
            <a:spAutoFit/>
          </a:bodyPr>
          <a:lstStyle/>
          <a:p>
            <a:pPr marL="457200" indent="-342900" defTabSz="762000">
              <a:lnSpc>
                <a:spcPct val="88000"/>
              </a:lnSpc>
              <a:spcAft>
                <a:spcPts val="300"/>
              </a:spcAft>
              <a:buClr>
                <a:srgbClr val="800000"/>
              </a:buClr>
              <a:buFont typeface="Wingdings" pitchFamily="-109" charset="2"/>
              <a:buChar char="u"/>
            </a:pPr>
            <a:r>
              <a:rPr lang="en-US" sz="2400" b="1" dirty="0" smtClean="0">
                <a:solidFill>
                  <a:srgbClr val="0000CC"/>
                </a:solidFill>
                <a:latin typeface="Arial" pitchFamily="34" charset="0"/>
                <a:cs typeface="Arial" pitchFamily="34" charset="0"/>
              </a:rPr>
              <a:t>Keynote presentation at the CITA 9</a:t>
            </a:r>
            <a:r>
              <a:rPr lang="en-US" sz="2400" b="1" baseline="30000" dirty="0" smtClean="0">
                <a:solidFill>
                  <a:srgbClr val="0000CC"/>
                </a:solidFill>
                <a:latin typeface="Arial" pitchFamily="34" charset="0"/>
                <a:cs typeface="Arial" pitchFamily="34" charset="0"/>
              </a:rPr>
              <a:t>th</a:t>
            </a:r>
            <a:r>
              <a:rPr lang="en-US" sz="2400" b="1" dirty="0" smtClean="0">
                <a:solidFill>
                  <a:srgbClr val="0000CC"/>
                </a:solidFill>
                <a:latin typeface="Arial" pitchFamily="34" charset="0"/>
                <a:cs typeface="Arial" pitchFamily="34" charset="0"/>
              </a:rPr>
              <a:t> International Conference on IT in Asia</a:t>
            </a:r>
          </a:p>
          <a:p>
            <a:pPr marL="457200" indent="-342900" defTabSz="762000">
              <a:lnSpc>
                <a:spcPct val="88000"/>
              </a:lnSpc>
              <a:spcAft>
                <a:spcPts val="300"/>
              </a:spcAft>
              <a:buClr>
                <a:srgbClr val="800000"/>
              </a:buClr>
              <a:buFont typeface="Wingdings" pitchFamily="-109" charset="2"/>
              <a:buChar char="u"/>
            </a:pPr>
            <a:r>
              <a:rPr lang="en-US" sz="2400" b="1" dirty="0" smtClean="0">
                <a:solidFill>
                  <a:srgbClr val="0000CC"/>
                </a:solidFill>
                <a:latin typeface="Arial" pitchFamily="34" charset="0"/>
                <a:cs typeface="Arial" pitchFamily="34" charset="0"/>
              </a:rPr>
              <a:t>Presented 5 papers on </a:t>
            </a:r>
            <a:r>
              <a:rPr lang="en-US" sz="2400" b="1" dirty="0" err="1" smtClean="0">
                <a:solidFill>
                  <a:srgbClr val="0000CC"/>
                </a:solidFill>
                <a:latin typeface="Arial" pitchFamily="34" charset="0"/>
                <a:cs typeface="Arial" pitchFamily="34" charset="0"/>
              </a:rPr>
              <a:t>PingER</a:t>
            </a:r>
            <a:r>
              <a:rPr lang="en-US" sz="2400" b="1" dirty="0" smtClean="0">
                <a:solidFill>
                  <a:srgbClr val="0000CC"/>
                </a:solidFill>
                <a:latin typeface="Arial" pitchFamily="34" charset="0"/>
                <a:cs typeface="Arial" pitchFamily="34" charset="0"/>
              </a:rPr>
              <a:t> at  a special session  of the 4</a:t>
            </a:r>
            <a:r>
              <a:rPr lang="en-US" sz="2400" b="1" baseline="30000" dirty="0" smtClean="0">
                <a:solidFill>
                  <a:srgbClr val="0000CC"/>
                </a:solidFill>
                <a:latin typeface="Arial" pitchFamily="34" charset="0"/>
                <a:cs typeface="Arial" pitchFamily="34" charset="0"/>
              </a:rPr>
              <a:t>th</a:t>
            </a:r>
            <a:r>
              <a:rPr lang="en-US" sz="2400" b="1" dirty="0" smtClean="0">
                <a:solidFill>
                  <a:srgbClr val="0000CC"/>
                </a:solidFill>
                <a:latin typeface="Arial" pitchFamily="34" charset="0"/>
                <a:cs typeface="Arial" pitchFamily="34" charset="0"/>
              </a:rPr>
              <a:t> International Conference on Internet Applications Protocols and Services [NETAPPS2015], </a:t>
            </a:r>
            <a:r>
              <a:rPr lang="en-US" sz="2400" b="1" dirty="0" err="1" smtClean="0">
                <a:solidFill>
                  <a:srgbClr val="0000CC"/>
                </a:solidFill>
                <a:latin typeface="Arial" pitchFamily="34" charset="0"/>
                <a:cs typeface="Arial" pitchFamily="34" charset="0"/>
              </a:rPr>
              <a:t>CyberJaya</a:t>
            </a:r>
            <a:r>
              <a:rPr lang="en-US" sz="2400" b="1" dirty="0" smtClean="0">
                <a:solidFill>
                  <a:srgbClr val="0000CC"/>
                </a:solidFill>
                <a:latin typeface="Arial" pitchFamily="34" charset="0"/>
                <a:cs typeface="Arial" pitchFamily="34" charset="0"/>
              </a:rPr>
              <a:t> </a:t>
            </a:r>
            <a:r>
              <a:rPr lang="en-US" sz="2400" b="1" dirty="0">
                <a:solidFill>
                  <a:srgbClr val="0000CC"/>
                </a:solidFill>
                <a:latin typeface="Arial" pitchFamily="34" charset="0"/>
                <a:cs typeface="Arial" pitchFamily="34" charset="0"/>
              </a:rPr>
              <a:t>M</a:t>
            </a:r>
            <a:r>
              <a:rPr lang="en-US" sz="2400" b="1" dirty="0" smtClean="0">
                <a:solidFill>
                  <a:srgbClr val="0000CC"/>
                </a:solidFill>
                <a:latin typeface="Arial" pitchFamily="34" charset="0"/>
                <a:cs typeface="Arial" pitchFamily="34" charset="0"/>
              </a:rPr>
              <a:t>alaysia 1-3 Dec 2015</a:t>
            </a:r>
          </a:p>
        </p:txBody>
      </p:sp>
      <p:sp>
        <p:nvSpPr>
          <p:cNvPr id="6" name="Rectangle 5"/>
          <p:cNvSpPr>
            <a:spLocks noGrp="1" noChangeArrowheads="1"/>
          </p:cNvSpPr>
          <p:nvPr>
            <p:ph type="title"/>
          </p:nvPr>
        </p:nvSpPr>
        <p:spPr>
          <a:xfrm>
            <a:off x="1266155" y="66804"/>
            <a:ext cx="6746969" cy="723542"/>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E422"/>
                </a:solidFill>
                <a:latin typeface="Verdana" pitchFamily="34" charset="0"/>
                <a:ea typeface="+mn-ea"/>
                <a:cs typeface="+mn-cs"/>
              </a:rPr>
              <a:t>PINGER: Events and Presentations </a:t>
            </a:r>
            <a:br>
              <a:rPr lang="en-US" altLang="ko-KR" sz="2400" b="1" kern="1200" dirty="0" smtClean="0">
                <a:solidFill>
                  <a:srgbClr val="FFE422"/>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by R. Cottrell, et al. in 2015</a:t>
            </a:r>
            <a:endParaRPr lang="en-US" sz="24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3" cstate="print"/>
          <a:srcRect/>
          <a:stretch>
            <a:fillRect/>
          </a:stretch>
        </p:blipFill>
        <p:spPr bwMode="auto">
          <a:xfrm>
            <a:off x="8077199" y="38100"/>
            <a:ext cx="1861675" cy="952500"/>
          </a:xfrm>
          <a:prstGeom prst="rect">
            <a:avLst/>
          </a:prstGeom>
          <a:noFill/>
          <a:ln w="9525">
            <a:noFill/>
            <a:miter lim="800000"/>
            <a:headEnd/>
            <a:tailEnd/>
          </a:ln>
        </p:spPr>
      </p:pic>
      <p:pic>
        <p:nvPicPr>
          <p:cNvPr id="7" name="Picture 3" descr="pinger"/>
          <p:cNvPicPr>
            <a:picLocks noChangeAspect="1" noChangeArrowheads="1"/>
          </p:cNvPicPr>
          <p:nvPr/>
        </p:nvPicPr>
        <p:blipFill>
          <a:blip r:embed="rId4" cstate="print"/>
          <a:srcRect/>
          <a:stretch>
            <a:fillRect/>
          </a:stretch>
        </p:blipFill>
        <p:spPr bwMode="auto">
          <a:xfrm>
            <a:off x="0" y="76199"/>
            <a:ext cx="1295400" cy="99670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9625510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aper Presentation 1">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33"/>
      </a:hlink>
      <a:folHlink>
        <a:srgbClr val="969696"/>
      </a:folHlink>
    </a:clrScheme>
    <a:fontScheme name="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7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1_cms_paolo2">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1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1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1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3897</TotalTime>
  <Words>2144</Words>
  <Application>Microsoft Office PowerPoint</Application>
  <PresentationFormat>A4 Paper (210x297 mm)</PresentationFormat>
  <Paragraphs>278</Paragraphs>
  <Slides>28</Slides>
  <Notes>26</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Paper Presentation 1</vt:lpstr>
      <vt:lpstr>8_cms_paolo2</vt:lpstr>
      <vt:lpstr>4_Default Design</vt:lpstr>
      <vt:lpstr>2_Default Design</vt:lpstr>
      <vt:lpstr>27_cms_paolo2</vt:lpstr>
      <vt:lpstr>1_Office Theme</vt:lpstr>
      <vt:lpstr> Monitoring  the World’s Networks  PingeR Project (R. Cottrell et al.)    Mapping the Digital Divide</vt:lpstr>
      <vt:lpstr>           SCIC Monitoring WG    PingER (Also IEPM-BW)</vt:lpstr>
      <vt:lpstr>Throughput Trendlines from SLAC  1998 - 2014</vt:lpstr>
      <vt:lpstr>Africa by region</vt:lpstr>
      <vt:lpstr>Africa by region</vt:lpstr>
      <vt:lpstr>Africa by region</vt:lpstr>
      <vt:lpstr>New East Africa undersea cable</vt:lpstr>
      <vt:lpstr>Key Network Monitoring WG Report Updates, 2015</vt:lpstr>
      <vt:lpstr>PINGER: Events and Presentations  by R. Cottrell, et al. in 2015</vt:lpstr>
      <vt:lpstr>PowerPoint Presentation</vt:lpstr>
      <vt:lpstr>PowerPoint Presentation</vt:lpstr>
      <vt:lpstr>PowerPoint Presentation</vt:lpstr>
      <vt:lpstr>PowerPoint Presentation</vt:lpstr>
      <vt:lpstr>PowerPoint Presentation</vt:lpstr>
      <vt:lpstr>PowerPoint Presentation</vt:lpstr>
      <vt:lpstr>Examples of Other Scientific Opportunities</vt:lpstr>
      <vt:lpstr>How to reach the rest of World: Mobile phones</vt:lpstr>
      <vt:lpstr>How to reach the rest of World: GEOS</vt:lpstr>
      <vt:lpstr>How to reach the rest of World: MEOS</vt:lpstr>
      <vt:lpstr>How to reach the rest of World: LEOS</vt:lpstr>
      <vt:lpstr>How to reach the rest of World: Project Loon</vt:lpstr>
      <vt:lpstr>How to reach the rest of World: Drones</vt:lpstr>
      <vt:lpstr>How to reach the rest of World: Summary</vt:lpstr>
      <vt:lpstr>PingER Current activities</vt:lpstr>
      <vt:lpstr>PingER Project Issue: Funding       for Managing the Effort </vt:lpstr>
      <vt:lpstr>PowerPoint Presentation</vt:lpstr>
      <vt:lpstr>PowerPoint Presentation</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World’s Networks  SCIC Monitoring Group  (R. Cottrell et al.)    Mapping the Digital Divide</dc:title>
  <dc:creator>Harvey Newman</dc:creator>
  <cp:lastModifiedBy>Cottrell, Les</cp:lastModifiedBy>
  <cp:revision>105</cp:revision>
  <cp:lastPrinted>2014-02-27T16:48:20Z</cp:lastPrinted>
  <dcterms:created xsi:type="dcterms:W3CDTF">2014-02-01T23:10:31Z</dcterms:created>
  <dcterms:modified xsi:type="dcterms:W3CDTF">2016-02-20T01:29:27Z</dcterms:modified>
</cp:coreProperties>
</file>