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2" r:id="rId2"/>
  </p:sldMasterIdLst>
  <p:notesMasterIdLst>
    <p:notesMasterId r:id="rId5"/>
  </p:notesMasterIdLst>
  <p:sldIdLst>
    <p:sldId id="305" r:id="rId3"/>
    <p:sldId id="311" r:id="rId4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B0B"/>
    <a:srgbClr val="DE6F4C"/>
    <a:srgbClr val="F7FEA0"/>
    <a:srgbClr val="FF33CC"/>
    <a:srgbClr val="FEBEF6"/>
    <a:srgbClr val="A0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24" autoAdjust="0"/>
  </p:normalViewPr>
  <p:slideViewPr>
    <p:cSldViewPr>
      <p:cViewPr varScale="1">
        <p:scale>
          <a:sx n="55" d="100"/>
          <a:sy n="55" d="100"/>
        </p:scale>
        <p:origin x="-1152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D588A3-444A-4496-AFC7-A02AF5A8869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DFA7B8-A836-4321-B6FA-06E4CB4C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5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A7B8-A836-4321-B6FA-06E4CB4C8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5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2323842" y="3984626"/>
            <a:ext cx="5871094" cy="249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 eaLnBrk="0" fontAlgn="base" hangingPunct="0">
              <a:spcBef>
                <a:spcPct val="10000"/>
              </a:spcBef>
              <a:spcAft>
                <a:spcPct val="5000"/>
              </a:spcAft>
              <a:defRPr/>
            </a:pPr>
            <a:r>
              <a:rPr lang="en-US" sz="3600" b="1">
                <a:solidFill>
                  <a:srgbClr val="B00000"/>
                </a:solidFill>
                <a:cs typeface="Arial" charset="0"/>
              </a:rPr>
              <a:t>CHEP 2001, Beijing</a:t>
            </a:r>
            <a:r>
              <a:rPr lang="en-US" sz="2800" b="1">
                <a:solidFill>
                  <a:srgbClr val="B00000"/>
                </a:solidFill>
                <a:cs typeface="Arial" charset="0"/>
              </a:rPr>
              <a:t/>
            </a:r>
            <a:br>
              <a:rPr lang="en-US" sz="2800" b="1">
                <a:solidFill>
                  <a:srgbClr val="B00000"/>
                </a:solidFill>
                <a:cs typeface="Arial" charset="0"/>
              </a:rPr>
            </a:br>
            <a:endParaRPr lang="en-US" sz="2400" b="1">
              <a:solidFill>
                <a:srgbClr val="B00000"/>
              </a:solidFill>
              <a:cs typeface="Arial" charset="0"/>
            </a:endParaRPr>
          </a:p>
          <a:p>
            <a:pPr algn="ctr" defTabSz="762000" eaLnBrk="0" fontAlgn="base" hangingPunct="0">
              <a:spcBef>
                <a:spcPct val="10000"/>
              </a:spcBef>
              <a:spcAft>
                <a:spcPct val="5000"/>
              </a:spcAft>
              <a:defRPr/>
            </a:pPr>
            <a:r>
              <a:rPr lang="en-US" sz="2800" b="1">
                <a:solidFill>
                  <a:srgbClr val="0E0266"/>
                </a:solidFill>
                <a:cs typeface="Arial" charset="0"/>
              </a:rPr>
              <a:t>Harvey B Newman</a:t>
            </a:r>
          </a:p>
          <a:p>
            <a:pPr algn="ctr" defTabSz="762000" eaLnBrk="0" fontAlgn="base" hangingPunct="0">
              <a:spcBef>
                <a:spcPct val="10000"/>
              </a:spcBef>
              <a:spcAft>
                <a:spcPct val="5000"/>
              </a:spcAft>
              <a:defRPr/>
            </a:pPr>
            <a:r>
              <a:rPr lang="en-US" sz="2800" b="1">
                <a:solidFill>
                  <a:srgbClr val="0E0266"/>
                </a:solidFill>
                <a:cs typeface="Arial" charset="0"/>
              </a:rPr>
              <a:t>California Institute of Technology</a:t>
            </a:r>
          </a:p>
          <a:p>
            <a:pPr algn="ctr" defTabSz="762000" eaLnBrk="0" fontAlgn="base" hangingPunct="0">
              <a:spcBef>
                <a:spcPct val="10000"/>
              </a:spcBef>
              <a:spcAft>
                <a:spcPct val="5000"/>
              </a:spcAft>
              <a:defRPr/>
            </a:pPr>
            <a:r>
              <a:rPr lang="en-US" sz="2800" b="1">
                <a:solidFill>
                  <a:srgbClr val="0E0266"/>
                </a:solidFill>
                <a:cs typeface="Arial" charset="0"/>
              </a:rPr>
              <a:t>September 6, 2001</a:t>
            </a:r>
            <a:endParaRPr lang="en-US" sz="2400" b="1">
              <a:solidFill>
                <a:srgbClr val="070135"/>
              </a:solidFill>
              <a:cs typeface="Arial" charset="0"/>
            </a:endParaRPr>
          </a:p>
        </p:txBody>
      </p:sp>
      <p:pic>
        <p:nvPicPr>
          <p:cNvPr id="4" name="Picture 4" descr="caltech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88" y="315913"/>
            <a:ext cx="1206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978025"/>
            <a:ext cx="8750300" cy="1830388"/>
          </a:xfrm>
          <a:ln w="12700">
            <a:headEnd type="none" w="sm" len="sm"/>
            <a:tailEnd type="none" w="sm" len="sm"/>
          </a:ln>
          <a:effectLst/>
        </p:spPr>
        <p:txBody>
          <a:bodyPr lIns="91440" tIns="45720" rIns="91440" bIns="45720" anchorCtr="0"/>
          <a:lstStyle>
            <a:lvl1pPr>
              <a:lnSpc>
                <a:spcPct val="120000"/>
              </a:lnSpc>
              <a:defRPr sz="3200">
                <a:solidFill>
                  <a:srgbClr val="CE0000"/>
                </a:solidFill>
              </a:defRPr>
            </a:lvl1pPr>
          </a:lstStyle>
          <a:p>
            <a:r>
              <a:rPr lang="en-US"/>
              <a:t>Click and then type in the talk title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5259" y="228600"/>
            <a:ext cx="2389187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96" y="228600"/>
            <a:ext cx="7015163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585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653" y="1182688"/>
            <a:ext cx="4546601" cy="533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49" y="1182688"/>
            <a:ext cx="4546601" cy="533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83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515A5-CDA3-4D2C-88D3-443B309BAC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40909-7CC4-4BBC-B44D-B652748548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5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AE4A0-A99D-410A-A5F9-C90230A936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3E21-9352-459D-B571-0FB1F426A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0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0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771D-8345-47DC-91B9-E9A76CC15C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9EF5-E765-4954-83FC-7A7A7E01CB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B5EB0-7691-4541-8678-70EA61F586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10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D530-68FC-4FDA-8AF2-1E1ECDD236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C304-BCAB-443E-BE85-01E231957B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5F1B7-408A-40EB-AC68-60336EAE57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58"/>
            <a:ext cx="24765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" y="58"/>
            <a:ext cx="72771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C7CB9-F2E8-4D44-98AD-544A495423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3F323-C3A3-461F-BD09-279781C76E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EB2DA-999E-4B69-951C-FBA9A9638B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8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3" y="1182688"/>
            <a:ext cx="4546601" cy="5332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49" y="1182688"/>
            <a:ext cx="4546601" cy="5332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13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8585200" cy="685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outerShdw dist="35921" dir="18900000" algn="ctr" rotWithShape="0">
              <a:srgbClr val="CECEFF"/>
            </a:outerShdw>
          </a:effectLst>
        </p:spPr>
        <p:txBody>
          <a:bodyPr vert="horz" wrap="square" lIns="92075" tIns="10800" rIns="92075" bIns="10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in the Slide </a:t>
            </a:r>
            <a:br>
              <a:rPr lang="en-US" smtClean="0"/>
            </a:br>
            <a:r>
              <a:rPr lang="en-US" smtClean="0"/>
              <a:t>Title Here</a:t>
            </a:r>
          </a:p>
        </p:txBody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82688"/>
            <a:ext cx="9245600" cy="5332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Body Text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1300" name="Text Box 4"/>
          <p:cNvSpPr txBox="1">
            <a:spLocks noChangeArrowheads="1"/>
          </p:cNvSpPr>
          <p:nvPr/>
        </p:nvSpPr>
        <p:spPr bwMode="auto">
          <a:xfrm>
            <a:off x="320539" y="6380164"/>
            <a:ext cx="186012" cy="3391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28677" name="Picture 6" descr="icfalogo"/>
          <p:cNvPicPr>
            <a:picLocks noChangeAspect="1" noChangeArrowheads="1"/>
          </p:cNvPicPr>
          <p:nvPr/>
        </p:nvPicPr>
        <p:blipFill>
          <a:blip r:embed="rId14" cstate="print"/>
          <a:srcRect l="28235" r="28235" b="28799"/>
          <a:stretch>
            <a:fillRect/>
          </a:stretch>
        </p:blipFill>
        <p:spPr bwMode="auto">
          <a:xfrm>
            <a:off x="0" y="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800000"/>
        </a:buClr>
        <a:buFont typeface="Monotype Sorts"/>
        <a:buChar char="u"/>
        <a:defRPr sz="22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381000" indent="-952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Monotype Sorts"/>
        <a:buChar char="è"/>
        <a:defRPr sz="2000" b="1">
          <a:solidFill>
            <a:srgbClr val="00008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755650" indent="-184150" algn="l" rtl="0" eaLnBrk="0" fontAlgn="base" hangingPunct="0">
        <a:spcBef>
          <a:spcPct val="30000"/>
        </a:spcBef>
        <a:spcAft>
          <a:spcPct val="0"/>
        </a:spcAft>
        <a:buClr>
          <a:srgbClr val="800000"/>
        </a:buClr>
        <a:buFont typeface="Monotype Sorts"/>
        <a:buChar char="r"/>
        <a:defRPr sz="2000" b="1">
          <a:solidFill>
            <a:srgbClr val="00008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143000" indent="-196850" algn="l" rtl="0" eaLnBrk="0" fontAlgn="base" hangingPunct="0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l"/>
        <a:defRPr sz="1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524000" indent="-190500" algn="l" rtl="0" eaLnBrk="0" fontAlgn="base" hangingPunct="0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1981200" indent="-190500" algn="l" rtl="0" fontAlgn="base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438400" indent="-190500" algn="l" rtl="0" fontAlgn="base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2895600" indent="-190500" algn="l" rtl="0" fontAlgn="base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352800" indent="-190500" algn="l" rtl="0" fontAlgn="base">
        <a:lnSpc>
          <a:spcPct val="70000"/>
        </a:lnSpc>
        <a:spcBef>
          <a:spcPct val="3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685800"/>
          </a:xfrm>
          <a:prstGeom prst="rect">
            <a:avLst/>
          </a:prstGeom>
          <a:solidFill>
            <a:srgbClr val="D1F7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16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816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60C9CEA-35DE-4FC6-BE10-54DF38FD722C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3798" name="Picture 6" descr="icfalogo"/>
          <p:cNvPicPr>
            <a:picLocks noChangeAspect="1" noChangeArrowheads="1"/>
          </p:cNvPicPr>
          <p:nvPr/>
        </p:nvPicPr>
        <p:blipFill>
          <a:blip r:embed="rId15" cstate="print"/>
          <a:srcRect l="28235" r="28235" b="28799"/>
          <a:stretch>
            <a:fillRect/>
          </a:stretch>
        </p:blipFill>
        <p:spPr bwMode="auto">
          <a:xfrm>
            <a:off x="0" y="0"/>
            <a:ext cx="13731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4" name="TextBox 34"/>
          <p:cNvSpPr txBox="1">
            <a:spLocks noChangeArrowheads="1"/>
          </p:cNvSpPr>
          <p:nvPr/>
        </p:nvSpPr>
        <p:spPr bwMode="auto">
          <a:xfrm>
            <a:off x="19602" y="1752600"/>
            <a:ext cx="3714198" cy="3810000"/>
          </a:xfrm>
          <a:prstGeom prst="rect">
            <a:avLst/>
          </a:prstGeom>
          <a:solidFill>
            <a:srgbClr val="00206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2400" b="1" u="sng" dirty="0">
                <a:solidFill>
                  <a:srgbClr val="FFEC2A"/>
                </a:solidFill>
                <a:cs typeface="Arial" pitchFamily="34" charset="0"/>
              </a:rPr>
              <a:t>Top 4 </a:t>
            </a: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sz="2000" b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Europe, N. America, </a:t>
            </a:r>
            <a:br>
              <a:rPr lang="en-US" sz="2000" b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East Asia &amp; Australasia</a:t>
            </a: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2200" b="1" u="sng" dirty="0">
                <a:solidFill>
                  <a:srgbClr val="FFEC2A"/>
                </a:solidFill>
                <a:cs typeface="Arial" pitchFamily="34" charset="0"/>
              </a:rPr>
              <a:t>Behind Europe</a:t>
            </a:r>
          </a:p>
          <a:p>
            <a:pPr marL="115888" fontAlgn="base">
              <a:spcBef>
                <a:spcPct val="0"/>
              </a:spcBef>
              <a:spcAft>
                <a:spcPts val="1200"/>
              </a:spcAft>
            </a:pPr>
            <a:r>
              <a:rPr lang="en-US" sz="2200" b="1" u="sng" dirty="0">
                <a:solidFill>
                  <a:srgbClr val="FFEC2A"/>
                </a:solidFill>
                <a:cs typeface="Arial" pitchFamily="34" charset="0"/>
              </a:rPr>
              <a:t>5 </a:t>
            </a:r>
            <a:r>
              <a:rPr lang="en-US" sz="2200" b="1" u="sng" dirty="0" smtClean="0">
                <a:solidFill>
                  <a:srgbClr val="FFEC2A"/>
                </a:solidFill>
                <a:cs typeface="Arial" pitchFamily="34" charset="0"/>
              </a:rPr>
              <a:t>-9 </a:t>
            </a:r>
            <a:r>
              <a:rPr lang="en-US" sz="2200" b="1" u="sng" dirty="0" err="1" smtClean="0">
                <a:solidFill>
                  <a:srgbClr val="FFEC2A"/>
                </a:solidFill>
                <a:cs typeface="Arial" pitchFamily="34" charset="0"/>
              </a:rPr>
              <a:t>Yrs</a:t>
            </a:r>
            <a:r>
              <a:rPr lang="en-US" sz="2200" b="1" u="sng" dirty="0">
                <a:solidFill>
                  <a:srgbClr val="FFEC2A"/>
                </a:solidFill>
                <a:cs typeface="Arial" pitchFamily="34" charset="0"/>
              </a:rPr>
              <a:t>:</a:t>
            </a:r>
            <a:r>
              <a:rPr lang="en-US" sz="2200" b="1" dirty="0">
                <a:solidFill>
                  <a:srgbClr val="FFEC2A"/>
                </a:solidFill>
                <a:cs typeface="Arial" pitchFamily="34" charset="0"/>
              </a:rPr>
              <a:t>   </a:t>
            </a:r>
            <a:r>
              <a:rPr lang="en-US" sz="2200" b="1" dirty="0">
                <a:solidFill>
                  <a:srgbClr val="FFFFFF"/>
                </a:solidFill>
                <a:cs typeface="Arial" pitchFamily="34" charset="0"/>
              </a:rPr>
              <a:t>Russia, Latin America, Middle </a:t>
            </a:r>
            <a:r>
              <a:rPr lang="en-US" sz="2200" b="1" dirty="0" smtClean="0">
                <a:solidFill>
                  <a:srgbClr val="FFFFFF"/>
                </a:solidFill>
                <a:cs typeface="Arial" pitchFamily="34" charset="0"/>
              </a:rPr>
              <a:t>East,</a:t>
            </a:r>
            <a:r>
              <a:rPr lang="en-US" sz="2200" b="1" u="sng" dirty="0" smtClean="0">
                <a:solidFill>
                  <a:srgbClr val="FFEC2A"/>
                </a:solidFill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EC2A"/>
                </a:solidFill>
                <a:cs typeface="Arial" pitchFamily="34" charset="0"/>
              </a:rPr>
              <a:t>   </a:t>
            </a:r>
            <a:r>
              <a:rPr lang="en-US" sz="2200" b="1" dirty="0">
                <a:solidFill>
                  <a:srgbClr val="FFFFFF"/>
                </a:solidFill>
                <a:cs typeface="Arial" pitchFamily="34" charset="0"/>
              </a:rPr>
              <a:t>Southeast Asia</a:t>
            </a:r>
          </a:p>
          <a:p>
            <a:pPr marL="115888" fontAlgn="base">
              <a:spcBef>
                <a:spcPct val="0"/>
              </a:spcBef>
              <a:spcAft>
                <a:spcPts val="1200"/>
              </a:spcAft>
            </a:pPr>
            <a:r>
              <a:rPr lang="en-US" sz="2200" b="1" u="sng" dirty="0">
                <a:solidFill>
                  <a:srgbClr val="FFEC2A"/>
                </a:solidFill>
                <a:cs typeface="Arial" pitchFamily="34" charset="0"/>
              </a:rPr>
              <a:t>12-14 Yrs:</a:t>
            </a:r>
            <a:r>
              <a:rPr lang="en-US" sz="2200" b="1" dirty="0">
                <a:solidFill>
                  <a:srgbClr val="FFEC2A"/>
                </a:solidFill>
                <a:cs typeface="Arial" pitchFamily="34" charset="0"/>
              </a:rPr>
              <a:t> </a:t>
            </a:r>
            <a:r>
              <a:rPr lang="en-US" sz="2100" b="1" dirty="0" err="1">
                <a:solidFill>
                  <a:srgbClr val="FFFFFF"/>
                </a:solidFill>
                <a:cs typeface="Arial" pitchFamily="34" charset="0"/>
              </a:rPr>
              <a:t>So+Central</a:t>
            </a:r>
            <a:r>
              <a:rPr lang="en-US" sz="2100" b="1" dirty="0">
                <a:solidFill>
                  <a:srgbClr val="FFFFFF"/>
                </a:solidFill>
                <a:cs typeface="Arial" pitchFamily="34" charset="0"/>
              </a:rPr>
              <a:t> Asia</a:t>
            </a:r>
          </a:p>
          <a:p>
            <a:pPr marL="115888" fontAlgn="base">
              <a:spcBef>
                <a:spcPct val="0"/>
              </a:spcBef>
              <a:spcAft>
                <a:spcPts val="1200"/>
              </a:spcAft>
            </a:pPr>
            <a:r>
              <a:rPr lang="en-US" sz="2200" b="1" u="sng" dirty="0" smtClean="0">
                <a:solidFill>
                  <a:srgbClr val="FFEC2A"/>
                </a:solidFill>
                <a:cs typeface="Arial" pitchFamily="34" charset="0"/>
              </a:rPr>
              <a:t>16 </a:t>
            </a:r>
            <a:r>
              <a:rPr lang="en-US" sz="2200" b="1" u="sng" dirty="0">
                <a:solidFill>
                  <a:srgbClr val="FFEC2A"/>
                </a:solidFill>
                <a:cs typeface="Arial" pitchFamily="34" charset="0"/>
              </a:rPr>
              <a:t>Years:</a:t>
            </a:r>
            <a:r>
              <a:rPr lang="en-US" sz="2200" b="1" dirty="0">
                <a:solidFill>
                  <a:srgbClr val="FFEC2A"/>
                </a:solidFill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FFFF"/>
                </a:solidFill>
                <a:cs typeface="Arial" pitchFamily="34" charset="0"/>
              </a:rPr>
              <a:t>Africa</a:t>
            </a:r>
            <a:endParaRPr lang="en-US" sz="2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7575" name="TextBox 35"/>
          <p:cNvSpPr txBox="1">
            <a:spLocks noChangeArrowheads="1"/>
          </p:cNvSpPr>
          <p:nvPr/>
        </p:nvSpPr>
        <p:spPr bwMode="auto">
          <a:xfrm>
            <a:off x="0" y="5486400"/>
            <a:ext cx="9906000" cy="1384995"/>
          </a:xfrm>
          <a:prstGeom prst="rect">
            <a:avLst/>
          </a:prstGeom>
          <a:solidFill>
            <a:srgbClr val="000066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cs typeface="Arial" pitchFamily="34" charset="0"/>
              </a:rPr>
              <a:t>In 10 years:</a:t>
            </a: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 Russia and Latin America 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may </a:t>
            </a: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catch up with top 4. </a:t>
            </a:r>
            <a:endParaRPr lang="en-US" sz="20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Africa was </a:t>
            </a: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falling farther 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behind; </a:t>
            </a:r>
            <a:r>
              <a:rPr lang="en-US" sz="2000" b="1" i="1" dirty="0" smtClean="0">
                <a:solidFill>
                  <a:srgbClr val="FFEC2A"/>
                </a:solidFill>
                <a:cs typeface="Arial" pitchFamily="34" charset="0"/>
              </a:rPr>
              <a:t>new </a:t>
            </a:r>
            <a:r>
              <a:rPr lang="en-US" sz="2000" b="1" i="1" dirty="0">
                <a:solidFill>
                  <a:srgbClr val="FFEC2A"/>
                </a:solidFill>
                <a:cs typeface="Arial" pitchFamily="34" charset="0"/>
              </a:rPr>
              <a:t>cables </a:t>
            </a:r>
            <a:r>
              <a:rPr lang="en-US" sz="2000" b="1" i="1" dirty="0" smtClean="0">
                <a:solidFill>
                  <a:srgbClr val="FFEC2A"/>
                </a:solidFill>
                <a:cs typeface="Arial" pitchFamily="34" charset="0"/>
              </a:rPr>
              <a:t>made a </a:t>
            </a:r>
            <a:r>
              <a:rPr lang="en-US" sz="2000" b="1" i="1" dirty="0">
                <a:solidFill>
                  <a:srgbClr val="FFEC2A"/>
                </a:solidFill>
                <a:cs typeface="Arial" pitchFamily="34" charset="0"/>
              </a:rPr>
              <a:t>difference since </a:t>
            </a:r>
            <a:r>
              <a:rPr lang="en-US" sz="2000" b="1" i="1" dirty="0" smtClean="0">
                <a:solidFill>
                  <a:srgbClr val="FFEC2A"/>
                </a:solidFill>
                <a:cs typeface="Arial" pitchFamily="34" charset="0"/>
              </a:rPr>
              <a:t>2010; now slowing down once again, catchup in 2013 was 2030, now 2040.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FFEC2A"/>
                </a:solidFill>
                <a:cs typeface="Arial" pitchFamily="34" charset="0"/>
              </a:rPr>
              <a:t>New cable down East coast with 10 times capacity in 2 years should help</a:t>
            </a:r>
            <a:endParaRPr lang="en-US" sz="2000" b="1" i="1" dirty="0">
              <a:solidFill>
                <a:srgbClr val="FFEC2A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01044" y="5029200"/>
            <a:ext cx="6412390" cy="614456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lIns="91440" rIns="91440">
            <a:normAutofit fontScale="92500"/>
          </a:bodyPr>
          <a:lstStyle>
            <a:defPPr>
              <a:defRPr lang="en-US"/>
            </a:defPPr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Arial"/>
                <a:cs typeface="Arial" charset="0"/>
              </a:defRPr>
            </a:lvl1pPr>
            <a:lvl2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D90040"/>
              </a:buClr>
              <a:buSzPct val="80000"/>
              <a:buFont typeface="Wingdings" pitchFamily="-109" charset="2"/>
              <a:defRPr sz="2800" b="1">
                <a:solidFill>
                  <a:srgbClr val="3912C8"/>
                </a:solidFill>
                <a:latin typeface="Tahoma" pitchFamily="34" charset="0"/>
              </a:defRPr>
            </a:lvl2pPr>
            <a:lvl3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D90040"/>
              </a:buClr>
              <a:buSzPct val="80000"/>
              <a:buFont typeface="Wingdings" pitchFamily="-109" charset="2"/>
              <a:defRPr sz="2800" b="1">
                <a:solidFill>
                  <a:srgbClr val="3912C8"/>
                </a:solidFill>
                <a:latin typeface="Tahoma" pitchFamily="34" charset="0"/>
              </a:defRPr>
            </a:lvl3pPr>
            <a:lvl4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D90040"/>
              </a:buClr>
              <a:buSzPct val="80000"/>
              <a:buFont typeface="Wingdings" pitchFamily="-109" charset="2"/>
              <a:defRPr sz="2800" b="1">
                <a:solidFill>
                  <a:srgbClr val="3912C8"/>
                </a:solidFill>
                <a:latin typeface="Tahoma" pitchFamily="34" charset="0"/>
              </a:defRPr>
            </a:lvl4pPr>
            <a:lvl5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D90040"/>
              </a:buClr>
              <a:buSzPct val="80000"/>
              <a:buFont typeface="Wingdings" pitchFamily="-109" charset="2"/>
              <a:defRPr sz="2800" b="1">
                <a:solidFill>
                  <a:srgbClr val="3912C8"/>
                </a:solidFill>
                <a:latin typeface="Tahoma" pitchFamily="34" charset="0"/>
              </a:defRPr>
            </a:lvl5pPr>
            <a:lvl6pPr>
              <a:defRPr sz="2800" b="1">
                <a:solidFill>
                  <a:srgbClr val="3912C8"/>
                </a:solidFill>
                <a:latin typeface="Tahoma" pitchFamily="34" charset="0"/>
              </a:defRPr>
            </a:lvl6pPr>
            <a:lvl7pPr>
              <a:defRPr sz="2800" b="1">
                <a:solidFill>
                  <a:srgbClr val="3912C8"/>
                </a:solidFill>
                <a:latin typeface="Tahoma" pitchFamily="34" charset="0"/>
              </a:defRPr>
            </a:lvl7pPr>
            <a:lvl8pPr>
              <a:defRPr sz="2800" b="1">
                <a:solidFill>
                  <a:srgbClr val="3912C8"/>
                </a:solidFill>
                <a:latin typeface="Tahoma" pitchFamily="34" charset="0"/>
              </a:defRPr>
            </a:lvl8pPr>
            <a:lvl9pPr>
              <a:defRPr sz="2800" b="1">
                <a:solidFill>
                  <a:srgbClr val="3912C8"/>
                </a:solidFill>
                <a:latin typeface="Tahoma" pitchFamily="34" charset="0"/>
              </a:defRPr>
            </a:lvl9pPr>
          </a:lstStyle>
          <a:p>
            <a:r>
              <a:rPr lang="en-US" sz="1800" dirty="0"/>
              <a:t>Derived TCP Throughput = </a:t>
            </a:r>
            <a:r>
              <a:rPr lang="en-US" sz="1800" dirty="0" smtClean="0"/>
              <a:t>1460 Bytes*8bits/Byte/ </a:t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(RTT </a:t>
            </a:r>
            <a:r>
              <a:rPr lang="en-US" sz="1800" dirty="0"/>
              <a:t>* </a:t>
            </a:r>
            <a:r>
              <a:rPr lang="en-US" sz="1800" dirty="0" err="1" smtClean="0"/>
              <a:t>Sqrt</a:t>
            </a:r>
            <a:r>
              <a:rPr lang="en-US" sz="1800" dirty="0" smtClean="0"/>
              <a:t>(loss)); </a:t>
            </a:r>
            <a:r>
              <a:rPr lang="en-US" sz="1800" dirty="0" err="1" smtClean="0"/>
              <a:t>Matthis</a:t>
            </a:r>
            <a:r>
              <a:rPr lang="en-US" sz="1800" dirty="0" smtClean="0"/>
              <a:t> et al.</a:t>
            </a:r>
            <a:endParaRPr lang="en-US" sz="1800" dirty="0"/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44" y="1278320"/>
            <a:ext cx="960125" cy="49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650214" y="83156"/>
            <a:ext cx="7949835" cy="797408"/>
          </a:xfrm>
          <a:prstGeom prst="rect">
            <a:avLst/>
          </a:prstGeom>
          <a:solidFill>
            <a:srgbClr val="000066"/>
          </a:solidFill>
          <a:ln w="22225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b="1" kern="0" dirty="0" err="1" smtClean="0">
                <a:solidFill>
                  <a:srgbClr val="FFEC2A"/>
                </a:solidFill>
                <a:latin typeface="Arial"/>
                <a:cs typeface="Arial" charset="0"/>
              </a:rPr>
              <a:t>PingER</a:t>
            </a:r>
            <a:r>
              <a:rPr lang="en-US" b="1" kern="0" dirty="0" smtClean="0">
                <a:solidFill>
                  <a:srgbClr val="FFEC2A"/>
                </a:solidFill>
                <a:latin typeface="Arial"/>
                <a:cs typeface="Arial" charset="0"/>
              </a:rPr>
              <a:t> Throughput </a:t>
            </a:r>
            <a:r>
              <a:rPr lang="en-US" b="1" kern="0" dirty="0" err="1" smtClean="0">
                <a:solidFill>
                  <a:srgbClr val="FFEC2A"/>
                </a:solidFill>
                <a:latin typeface="Arial"/>
                <a:cs typeface="Arial" charset="0"/>
              </a:rPr>
              <a:t>Trendlines</a:t>
            </a:r>
            <a:r>
              <a:rPr lang="en-US" b="1" kern="0" dirty="0" smtClean="0">
                <a:solidFill>
                  <a:srgbClr val="FFEC2A"/>
                </a:solidFill>
                <a:latin typeface="Arial"/>
                <a:cs typeface="Arial" charset="0"/>
              </a:rPr>
              <a:t> from SLAC </a:t>
            </a:r>
            <a:br>
              <a:rPr lang="en-US" b="1" kern="0" dirty="0" smtClean="0">
                <a:solidFill>
                  <a:srgbClr val="FFEC2A"/>
                </a:solidFill>
                <a:latin typeface="Arial"/>
                <a:cs typeface="Arial" charset="0"/>
              </a:rPr>
            </a:br>
            <a:r>
              <a:rPr lang="en-US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1998 - </a:t>
            </a:r>
            <a:r>
              <a:rPr lang="en-US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2015</a:t>
            </a:r>
            <a:endParaRPr lang="en-US" b="1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37572" name="Picture 4" descr="pin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" y="82"/>
            <a:ext cx="1535565" cy="1173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990600"/>
            <a:ext cx="58959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90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90600"/>
            <a:ext cx="6127630" cy="437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n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40" y="28803"/>
            <a:ext cx="1620630" cy="827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688576" y="56"/>
            <a:ext cx="8026644" cy="1027974"/>
          </a:xfrm>
          <a:prstGeom prst="rect">
            <a:avLst/>
          </a:prstGeom>
          <a:solidFill>
            <a:srgbClr val="000066"/>
          </a:solidFill>
          <a:ln w="22225">
            <a:solidFill>
              <a:srgbClr val="FFFF00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D90040"/>
              </a:buClr>
              <a:buSzPct val="80000"/>
              <a:buFont typeface="Wingdings" pitchFamily="-109" charset="2"/>
              <a:buNone/>
              <a:defRPr/>
            </a:pPr>
            <a:r>
              <a:rPr lang="en-US" sz="3200" b="1" kern="0" dirty="0" smtClean="0">
                <a:solidFill>
                  <a:srgbClr val="FFCC00"/>
                </a:solidFill>
                <a:cs typeface="Arial" charset="0"/>
              </a:rPr>
              <a:t>Correlation: </a:t>
            </a:r>
            <a:r>
              <a:rPr lang="en-US" sz="3200" b="1" kern="0" dirty="0" err="1" smtClean="0">
                <a:solidFill>
                  <a:srgbClr val="FFCC00"/>
                </a:solidFill>
                <a:cs typeface="Arial" charset="0"/>
              </a:rPr>
              <a:t>PingER</a:t>
            </a:r>
            <a:r>
              <a:rPr lang="en-US" sz="3200" b="1" kern="0" dirty="0" smtClean="0">
                <a:solidFill>
                  <a:srgbClr val="FFCC00"/>
                </a:solidFill>
                <a:cs typeface="Arial" charset="0"/>
              </a:rPr>
              <a:t> Internet </a:t>
            </a:r>
            <a:r>
              <a:rPr lang="en-US" sz="3200" b="1" kern="0" dirty="0">
                <a:solidFill>
                  <a:srgbClr val="FFCC00"/>
                </a:solidFill>
                <a:cs typeface="Arial" charset="0"/>
              </a:rPr>
              <a:t>P</a:t>
            </a:r>
            <a:r>
              <a:rPr lang="en-US" sz="3200" b="1" kern="0" dirty="0" smtClean="0">
                <a:solidFill>
                  <a:srgbClr val="FFCC00"/>
                </a:solidFill>
                <a:cs typeface="Arial" charset="0"/>
              </a:rPr>
              <a:t>erformance vs Fertility Rate</a:t>
            </a:r>
            <a:endParaRPr lang="en-US" sz="2600" b="1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825" y="971080"/>
            <a:ext cx="960125" cy="49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" y="1447800"/>
            <a:ext cx="3415990" cy="304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4419600"/>
            <a:ext cx="941155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Fertility Rates drive population </a:t>
            </a:r>
            <a:r>
              <a:rPr lang="en-US" dirty="0" smtClean="0">
                <a:solidFill>
                  <a:schemeClr val="tx2"/>
                </a:solidFill>
              </a:rPr>
              <a:t>growth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predictions indicate the </a:t>
            </a:r>
            <a:r>
              <a:rPr lang="en-US" dirty="0">
                <a:solidFill>
                  <a:schemeClr val="tx2"/>
                </a:solidFill>
              </a:rPr>
              <a:t>world population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will </a:t>
            </a:r>
            <a:r>
              <a:rPr lang="en-US" dirty="0">
                <a:solidFill>
                  <a:schemeClr val="tx2"/>
                </a:solidFill>
              </a:rPr>
              <a:t>exceed 11 </a:t>
            </a:r>
            <a:r>
              <a:rPr lang="en-US" dirty="0" smtClean="0">
                <a:solidFill>
                  <a:schemeClr val="tx2"/>
                </a:solidFill>
              </a:rPr>
              <a:t>billion </a:t>
            </a:r>
            <a:r>
              <a:rPr lang="en-US" dirty="0">
                <a:solidFill>
                  <a:schemeClr val="tx2"/>
                </a:solidFill>
              </a:rPr>
              <a:t>by 2100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riven </a:t>
            </a:r>
            <a:r>
              <a:rPr lang="en-US" dirty="0">
                <a:solidFill>
                  <a:schemeClr val="tx2"/>
                </a:solidFill>
              </a:rPr>
              <a:t>by Africa for which the population could exceed </a:t>
            </a:r>
            <a:r>
              <a:rPr lang="en-US" dirty="0" smtClean="0">
                <a:solidFill>
                  <a:schemeClr val="tx2"/>
                </a:solidFill>
              </a:rPr>
              <a:t>6 billion </a:t>
            </a:r>
            <a:r>
              <a:rPr lang="en-US" dirty="0">
                <a:solidFill>
                  <a:schemeClr val="tx2"/>
                </a:solidFill>
              </a:rPr>
              <a:t>by 2100.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200" dirty="0" smtClean="0">
                <a:solidFill>
                  <a:schemeClr val="tx2"/>
                </a:solidFill>
              </a:rPr>
              <a:t>“Six </a:t>
            </a:r>
            <a:r>
              <a:rPr lang="en-US" sz="1200" dirty="0">
                <a:solidFill>
                  <a:schemeClr val="tx2"/>
                </a:solidFill>
              </a:rPr>
              <a:t>Billion in Africa, Robert </a:t>
            </a:r>
            <a:r>
              <a:rPr lang="en-US" sz="1200" dirty="0" err="1">
                <a:solidFill>
                  <a:schemeClr val="tx2"/>
                </a:solidFill>
              </a:rPr>
              <a:t>Engleman</a:t>
            </a:r>
            <a:r>
              <a:rPr lang="en-US" sz="1200" dirty="0">
                <a:solidFill>
                  <a:schemeClr val="tx2"/>
                </a:solidFill>
              </a:rPr>
              <a:t>, Scientific American February 2016</a:t>
            </a:r>
            <a:r>
              <a:rPr lang="en-US" sz="1200" dirty="0" smtClean="0">
                <a:solidFill>
                  <a:schemeClr val="tx2"/>
                </a:solidFill>
              </a:rPr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chieving </a:t>
            </a:r>
            <a:r>
              <a:rPr lang="en-US" dirty="0">
                <a:solidFill>
                  <a:schemeClr val="tx2"/>
                </a:solidFill>
              </a:rPr>
              <a:t>significant fertility declines requires education and easy access to </a:t>
            </a:r>
            <a:r>
              <a:rPr lang="en-US" dirty="0" smtClean="0">
                <a:solidFill>
                  <a:schemeClr val="tx2"/>
                </a:solidFill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Internet a major enabler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Africa</a:t>
            </a:r>
            <a:r>
              <a:rPr lang="en-US" dirty="0" smtClean="0">
                <a:solidFill>
                  <a:schemeClr val="tx2"/>
                </a:solidFill>
              </a:rPr>
              <a:t> and in particular countries </a:t>
            </a:r>
            <a:r>
              <a:rPr lang="en-US" dirty="0">
                <a:solidFill>
                  <a:schemeClr val="tx2"/>
                </a:solidFill>
              </a:rPr>
              <a:t>such as Niger, Burkina Faso and Zambia with high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Fertility Rates and </a:t>
            </a:r>
            <a:r>
              <a:rPr lang="en-US" dirty="0">
                <a:solidFill>
                  <a:schemeClr val="tx2"/>
                </a:solidFill>
              </a:rPr>
              <a:t>low Internet performance are particularly at risk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51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cms_paolo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cms_paolo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rgbClr val="D90040"/>
          </a:buClr>
          <a:buSzPct val="80000"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3912C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rgbClr val="D90040"/>
          </a:buClr>
          <a:buSzPct val="80000"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3912C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cms_paolo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s_paolo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s_paolo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s_paolo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s_paolo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s_paolo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s_paolo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rgbClr val="D90040"/>
          </a:buClr>
          <a:buSzPct val="80000"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3912C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rgbClr val="D90040"/>
          </a:buClr>
          <a:buSzPct val="80000"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3912C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86</Words>
  <Application>Microsoft Office PowerPoint</Application>
  <PresentationFormat>A4 Paper (210x297 mm)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8_cms_paolo2</vt:lpstr>
      <vt:lpstr>2_Default Design</vt:lpstr>
      <vt:lpstr>PingER Throughput Trendlines from SLAC  1998 - 2015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 the World’s Networks  SCIC Monitoring Group  (R. Cottrell et al.)    Mapping the Digital Divide</dc:title>
  <dc:creator>Harvey Newman</dc:creator>
  <cp:lastModifiedBy>Cottrell, Les</cp:lastModifiedBy>
  <cp:revision>105</cp:revision>
  <cp:lastPrinted>2014-02-27T16:48:20Z</cp:lastPrinted>
  <dcterms:created xsi:type="dcterms:W3CDTF">2014-02-01T23:10:31Z</dcterms:created>
  <dcterms:modified xsi:type="dcterms:W3CDTF">2016-02-20T01:28:02Z</dcterms:modified>
</cp:coreProperties>
</file>