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51" r:id="rId2"/>
  </p:sldMasterIdLst>
  <p:notesMasterIdLst>
    <p:notesMasterId r:id="rId75"/>
  </p:notesMasterIdLst>
  <p:handoutMasterIdLst>
    <p:handoutMasterId r:id="rId76"/>
  </p:handoutMasterIdLst>
  <p:sldIdLst>
    <p:sldId id="641" r:id="rId3"/>
    <p:sldId id="719" r:id="rId4"/>
    <p:sldId id="720" r:id="rId5"/>
    <p:sldId id="721" r:id="rId6"/>
    <p:sldId id="581" r:id="rId7"/>
    <p:sldId id="668" r:id="rId8"/>
    <p:sldId id="669" r:id="rId9"/>
    <p:sldId id="676" r:id="rId10"/>
    <p:sldId id="670" r:id="rId11"/>
    <p:sldId id="677" r:id="rId12"/>
    <p:sldId id="671" r:id="rId13"/>
    <p:sldId id="674" r:id="rId14"/>
    <p:sldId id="672" r:id="rId15"/>
    <p:sldId id="643" r:id="rId16"/>
    <p:sldId id="644" r:id="rId17"/>
    <p:sldId id="645" r:id="rId18"/>
    <p:sldId id="646" r:id="rId19"/>
    <p:sldId id="647" r:id="rId20"/>
    <p:sldId id="648" r:id="rId21"/>
    <p:sldId id="649" r:id="rId22"/>
    <p:sldId id="650" r:id="rId23"/>
    <p:sldId id="675" r:id="rId24"/>
    <p:sldId id="651" r:id="rId25"/>
    <p:sldId id="652" r:id="rId26"/>
    <p:sldId id="695" r:id="rId27"/>
    <p:sldId id="706" r:id="rId28"/>
    <p:sldId id="707" r:id="rId29"/>
    <p:sldId id="662" r:id="rId30"/>
    <p:sldId id="653" r:id="rId31"/>
    <p:sldId id="654" r:id="rId32"/>
    <p:sldId id="655" r:id="rId33"/>
    <p:sldId id="656" r:id="rId34"/>
    <p:sldId id="657" r:id="rId35"/>
    <p:sldId id="673" r:id="rId36"/>
    <p:sldId id="663" r:id="rId37"/>
    <p:sldId id="678" r:id="rId38"/>
    <p:sldId id="679" r:id="rId39"/>
    <p:sldId id="680" r:id="rId40"/>
    <p:sldId id="661" r:id="rId41"/>
    <p:sldId id="660" r:id="rId42"/>
    <p:sldId id="681" r:id="rId43"/>
    <p:sldId id="682" r:id="rId44"/>
    <p:sldId id="713" r:id="rId45"/>
    <p:sldId id="712" r:id="rId46"/>
    <p:sldId id="691" r:id="rId47"/>
    <p:sldId id="684" r:id="rId48"/>
    <p:sldId id="685" r:id="rId49"/>
    <p:sldId id="686" r:id="rId50"/>
    <p:sldId id="690" r:id="rId51"/>
    <p:sldId id="698" r:id="rId52"/>
    <p:sldId id="697" r:id="rId53"/>
    <p:sldId id="693" r:id="rId54"/>
    <p:sldId id="692" r:id="rId55"/>
    <p:sldId id="699" r:id="rId56"/>
    <p:sldId id="696" r:id="rId57"/>
    <p:sldId id="700" r:id="rId58"/>
    <p:sldId id="701" r:id="rId59"/>
    <p:sldId id="702" r:id="rId60"/>
    <p:sldId id="703" r:id="rId61"/>
    <p:sldId id="704" r:id="rId62"/>
    <p:sldId id="705" r:id="rId63"/>
    <p:sldId id="658" r:id="rId64"/>
    <p:sldId id="708" r:id="rId65"/>
    <p:sldId id="709" r:id="rId66"/>
    <p:sldId id="710" r:id="rId67"/>
    <p:sldId id="711" r:id="rId68"/>
    <p:sldId id="722" r:id="rId69"/>
    <p:sldId id="714" r:id="rId70"/>
    <p:sldId id="715" r:id="rId71"/>
    <p:sldId id="716" r:id="rId72"/>
    <p:sldId id="717" r:id="rId73"/>
    <p:sldId id="718" r:id="rId74"/>
  </p:sldIdLst>
  <p:sldSz cx="9144000" cy="6858000" type="screen4x3"/>
  <p:notesSz cx="6997700" cy="9271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66CCFF"/>
    <a:srgbClr val="FF66CC"/>
    <a:srgbClr val="CCFF33"/>
    <a:srgbClr val="FFFF00"/>
    <a:srgbClr val="FFFFCC"/>
    <a:srgbClr val="FFCCFF"/>
    <a:srgbClr val="66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50" autoAdjust="0"/>
    <p:restoredTop sz="94772" autoAdjust="0"/>
  </p:normalViewPr>
  <p:slideViewPr>
    <p:cSldViewPr>
      <p:cViewPr>
        <p:scale>
          <a:sx n="66" d="100"/>
          <a:sy n="66" d="100"/>
        </p:scale>
        <p:origin x="-600"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59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465923"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65924"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465925"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07DC787-4624-412A-AF4E-4E3BF126FF1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a:defRPr sz="1200">
                <a:latin typeface="Times New Roman" pitchFamily="18" charset="0"/>
              </a:defRPr>
            </a:lvl1pPr>
          </a:lstStyle>
          <a:p>
            <a:endParaRPr lang="en-US"/>
          </a:p>
        </p:txBody>
      </p:sp>
      <p:sp>
        <p:nvSpPr>
          <p:cNvPr id="16486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atin typeface="Times New Roman" pitchFamily="18" charset="0"/>
              </a:defRPr>
            </a:lvl1pPr>
          </a:lstStyle>
          <a:p>
            <a:endParaRPr lang="en-US"/>
          </a:p>
        </p:txBody>
      </p:sp>
      <p:sp>
        <p:nvSpPr>
          <p:cNvPr id="16486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16486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87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a:defRPr sz="1200">
                <a:latin typeface="Times New Roman" pitchFamily="18" charset="0"/>
              </a:defRPr>
            </a:lvl1pPr>
          </a:lstStyle>
          <a:p>
            <a:endParaRPr lang="en-US"/>
          </a:p>
        </p:txBody>
      </p:sp>
      <p:sp>
        <p:nvSpPr>
          <p:cNvPr id="164871"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atin typeface="Times New Roman" pitchFamily="18" charset="0"/>
              </a:defRPr>
            </a:lvl1pPr>
          </a:lstStyle>
          <a:p>
            <a:fld id="{3B35799E-236E-4EF8-B6D6-5AC8EBCDCD1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588A0-B63C-4E8E-AFAC-D8FAC36FB8BE}" type="slidenum">
              <a:rPr lang="en-US"/>
              <a:pPr/>
              <a:t>5</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74214-DF82-46D9-BAB0-C51634F527D5}" type="slidenum">
              <a:rPr lang="en-US"/>
              <a:pPr/>
              <a:t>14</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97715-1B43-442D-97BD-92631811F9FE}" type="slidenum">
              <a:rPr lang="en-US"/>
              <a:pPr/>
              <a:t>15</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A7106-8B6D-45C9-81CD-31F8D28ED4A0}" type="slidenum">
              <a:rPr lang="en-US"/>
              <a:pPr/>
              <a:t>16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90054-269E-4703-88B4-FAA62A71547E}" type="slidenum">
              <a:rPr lang="en-US"/>
              <a:pPr/>
              <a:t>17</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A5A08-15F2-43FA-AA5F-C93A27555445}" type="slidenum">
              <a:rPr lang="en-US"/>
              <a:pPr/>
              <a:t>18</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976F1-7590-4B8E-AA04-740F7A5E4F30}" type="slidenum">
              <a:rPr lang="en-US"/>
              <a:pPr/>
              <a:t>19</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9DBE6C-7AA5-4DCC-A396-8204CFAC74EC}" type="slidenum">
              <a:rPr lang="en-US"/>
              <a:pPr/>
              <a:t>20</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32CFC-5C01-4DAA-893A-E4B7C52FFDDB}" type="slidenum">
              <a:rPr lang="en-US"/>
              <a:pPr/>
              <a:t>21</a:t>
            </a:fld>
            <a:endParaRPr lang="en-US"/>
          </a:p>
        </p:txBody>
      </p:sp>
      <p:sp>
        <p:nvSpPr>
          <p:cNvPr id="150530" name="Rectangle 1026"/>
          <p:cNvSpPr>
            <a:spLocks noGrp="1" noRot="1" noChangeAspect="1" noChangeArrowheads="1" noTextEdit="1"/>
          </p:cNvSpPr>
          <p:nvPr>
            <p:ph type="sldImg"/>
          </p:nvPr>
        </p:nvSpPr>
        <p:spPr>
          <a:ln/>
        </p:spPr>
      </p:sp>
      <p:sp>
        <p:nvSpPr>
          <p:cNvPr id="150531"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GB"/>
              <a:t>EPICS Database Lecture</a:t>
            </a:r>
          </a:p>
        </p:txBody>
      </p:sp>
      <p:sp>
        <p:nvSpPr>
          <p:cNvPr id="7" name="Rectangle 7"/>
          <p:cNvSpPr>
            <a:spLocks noGrp="1" noChangeArrowheads="1"/>
          </p:cNvSpPr>
          <p:nvPr>
            <p:ph type="sldNum"/>
          </p:nvPr>
        </p:nvSpPr>
        <p:spPr>
          <a:ln/>
        </p:spPr>
        <p:txBody>
          <a:bodyPr/>
          <a:lstStyle/>
          <a:p>
            <a:fld id="{F6D5BC72-A3C5-4FFC-8117-5BDD1E3684F0}" type="slidenum">
              <a:rPr lang="en-GB"/>
              <a:pPr/>
              <a:t>22</a:t>
            </a:fld>
            <a:endParaRPr lang="en-GB"/>
          </a:p>
        </p:txBody>
      </p:sp>
      <p:sp>
        <p:nvSpPr>
          <p:cNvPr id="89089" name="Rectangle 1"/>
          <p:cNvSpPr txBox="1">
            <a:spLocks noGrp="1" noChangeArrowheads="1"/>
          </p:cNvSpPr>
          <p:nvPr>
            <p:ph type="body"/>
          </p:nvPr>
        </p:nvSpPr>
        <p:spPr bwMode="auto">
          <a:xfrm>
            <a:off x="841840" y="4070695"/>
            <a:ext cx="4627972" cy="3857064"/>
          </a:xfrm>
          <a:prstGeom prst="rect">
            <a:avLst/>
          </a:prstGeom>
          <a:noFill/>
          <a:ln>
            <a:round/>
            <a:headEnd/>
            <a:tailEnd/>
          </a:ln>
        </p:spPr>
        <p:txBody>
          <a:bodyPr wrap="none" anchor="ctr"/>
          <a:lstStyle/>
          <a:p>
            <a:endParaRPr lang="en-US"/>
          </a:p>
        </p:txBody>
      </p:sp>
      <p:sp>
        <p:nvSpPr>
          <p:cNvPr id="89090" name="Text Box 2"/>
          <p:cNvSpPr txBox="1">
            <a:spLocks noChangeArrowheads="1"/>
          </p:cNvSpPr>
          <p:nvPr/>
        </p:nvSpPr>
        <p:spPr bwMode="auto">
          <a:xfrm>
            <a:off x="-5717" y="702349"/>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3FB66-E141-45AA-8F9A-7E5C99B12260}" type="slidenum">
              <a:rPr lang="en-US"/>
              <a:pPr/>
              <a:t>23</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GB"/>
              <a:t>EPICS Database Lecture</a:t>
            </a:r>
          </a:p>
        </p:txBody>
      </p:sp>
      <p:sp>
        <p:nvSpPr>
          <p:cNvPr id="7" name="Rectangle 7"/>
          <p:cNvSpPr>
            <a:spLocks noGrp="1" noChangeArrowheads="1"/>
          </p:cNvSpPr>
          <p:nvPr>
            <p:ph type="sldNum"/>
          </p:nvPr>
        </p:nvSpPr>
        <p:spPr>
          <a:ln/>
        </p:spPr>
        <p:txBody>
          <a:bodyPr/>
          <a:lstStyle/>
          <a:p>
            <a:fld id="{E8DD7DBC-F386-45BC-BBBC-00E2D60DB8CB}" type="slidenum">
              <a:rPr lang="en-GB"/>
              <a:pPr/>
              <a:t>6</a:t>
            </a:fld>
            <a:endParaRPr lang="en-GB"/>
          </a:p>
        </p:txBody>
      </p:sp>
      <p:sp>
        <p:nvSpPr>
          <p:cNvPr id="66561" name="Rectangle 1"/>
          <p:cNvSpPr txBox="1">
            <a:spLocks noGrp="1" noChangeArrowheads="1"/>
          </p:cNvSpPr>
          <p:nvPr>
            <p:ph type="body"/>
          </p:nvPr>
        </p:nvSpPr>
        <p:spPr bwMode="auto">
          <a:xfrm>
            <a:off x="841840" y="4070695"/>
            <a:ext cx="4627972" cy="3857064"/>
          </a:xfrm>
          <a:prstGeom prst="rect">
            <a:avLst/>
          </a:prstGeom>
          <a:noFill/>
          <a:ln>
            <a:round/>
            <a:headEnd/>
            <a:tailEnd/>
          </a:ln>
        </p:spPr>
        <p:txBody>
          <a:bodyPr wrap="none" anchor="ctr"/>
          <a:lstStyle/>
          <a:p>
            <a:endParaRPr lang="en-US"/>
          </a:p>
        </p:txBody>
      </p:sp>
      <p:sp>
        <p:nvSpPr>
          <p:cNvPr id="66562" name="Text Box 2"/>
          <p:cNvSpPr txBox="1">
            <a:spLocks noChangeArrowheads="1"/>
          </p:cNvSpPr>
          <p:nvPr/>
        </p:nvSpPr>
        <p:spPr bwMode="auto">
          <a:xfrm>
            <a:off x="-5717" y="702349"/>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43281-A254-4072-AFA9-E24974B1B5F9}" type="slidenum">
              <a:rPr lang="en-US"/>
              <a:pPr/>
              <a:t>24</a:t>
            </a:fld>
            <a:endParaRPr lang="en-US"/>
          </a:p>
        </p:txBody>
      </p:sp>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43281-A254-4072-AFA9-E24974B1B5F9}" type="slidenum">
              <a:rPr lang="en-US"/>
              <a:pPr/>
              <a:t>25</a:t>
            </a:fld>
            <a:endParaRPr lang="en-US"/>
          </a:p>
        </p:txBody>
      </p:sp>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43281-A254-4072-AFA9-E24974B1B5F9}" type="slidenum">
              <a:rPr lang="en-US"/>
              <a:pPr/>
              <a:t>26</a:t>
            </a:fld>
            <a:endParaRPr lang="en-US"/>
          </a:p>
        </p:txBody>
      </p:sp>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43281-A254-4072-AFA9-E24974B1B5F9}" type="slidenum">
              <a:rPr lang="en-US"/>
              <a:pPr/>
              <a:t>27</a:t>
            </a:fld>
            <a:endParaRPr lang="en-US"/>
          </a:p>
        </p:txBody>
      </p:sp>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60B539-A532-4C6D-9221-2C1F30605A44}" type="slidenum">
              <a:rPr lang="en-US"/>
              <a:pPr/>
              <a:t>28</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2E173-CB81-4E2C-9398-ECF996F31E0D}" type="slidenum">
              <a:rPr lang="en-US"/>
              <a:pPr/>
              <a:t>29</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D116D-7533-411C-9175-BB070DAB2A05}" type="slidenum">
              <a:rPr lang="en-US"/>
              <a:pPr/>
              <a:t>30</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31E7D-F1D8-451B-BF1F-11E6B6B1C0F5}" type="slidenum">
              <a:rPr lang="en-US"/>
              <a:pPr/>
              <a:t>31</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AACB4-5243-4A3C-93AA-ABBFF0E985E7}" type="slidenum">
              <a:rPr lang="en-US"/>
              <a:pPr/>
              <a:t>32</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9A378-F811-408F-A3A7-9BC8F0B0FE4D}" type="slidenum">
              <a:rPr lang="en-US"/>
              <a:pPr/>
              <a:t>33</a:t>
            </a:fld>
            <a:endParaRPr lang="en-US"/>
          </a:p>
        </p:txBody>
      </p:sp>
      <p:sp>
        <p:nvSpPr>
          <p:cNvPr id="175106" name="Rectangle 1026"/>
          <p:cNvSpPr>
            <a:spLocks noGrp="1" noRot="1" noChangeAspect="1" noChangeArrowheads="1" noTextEdit="1"/>
          </p:cNvSpPr>
          <p:nvPr>
            <p:ph type="sldImg"/>
          </p:nvPr>
        </p:nvSpPr>
        <p:spPr>
          <a:ln/>
        </p:spPr>
      </p:sp>
      <p:sp>
        <p:nvSpPr>
          <p:cNvPr id="175107"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588A0-B63C-4E8E-AFAC-D8FAC36FB8BE}" type="slidenum">
              <a:rPr lang="en-US"/>
              <a:pPr/>
              <a:t>7</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hdr"/>
          </p:nvPr>
        </p:nvSpPr>
        <p:spPr>
          <a:ln/>
        </p:spPr>
        <p:txBody>
          <a:bodyPr/>
          <a:lstStyle/>
          <a:p>
            <a:r>
              <a:rPr lang="en-GB"/>
              <a:t>EPICS Database Lecture</a:t>
            </a:r>
          </a:p>
        </p:txBody>
      </p:sp>
      <p:sp>
        <p:nvSpPr>
          <p:cNvPr id="6" name="Rectangle 7"/>
          <p:cNvSpPr>
            <a:spLocks noGrp="1" noChangeArrowheads="1"/>
          </p:cNvSpPr>
          <p:nvPr>
            <p:ph type="sldNum"/>
          </p:nvPr>
        </p:nvSpPr>
        <p:spPr>
          <a:ln/>
        </p:spPr>
        <p:txBody>
          <a:bodyPr/>
          <a:lstStyle/>
          <a:p>
            <a:fld id="{0005572D-385B-426B-BA7D-8168B9424D91}" type="slidenum">
              <a:rPr lang="en-GB"/>
              <a:pPr/>
              <a:t>34</a:t>
            </a:fld>
            <a:endParaRPr lang="en-GB"/>
          </a:p>
        </p:txBody>
      </p:sp>
      <p:sp>
        <p:nvSpPr>
          <p:cNvPr id="94209" name="Text Box 1"/>
          <p:cNvSpPr txBox="1">
            <a:spLocks noChangeArrowheads="1"/>
          </p:cNvSpPr>
          <p:nvPr/>
        </p:nvSpPr>
        <p:spPr bwMode="auto">
          <a:xfrm>
            <a:off x="1222025" y="921833"/>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9DDA6-461E-4A22-9964-A89577A899A3}" type="slidenum">
              <a:rPr lang="en-US"/>
              <a:pPr/>
              <a:t>35</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hdr"/>
          </p:nvPr>
        </p:nvSpPr>
        <p:spPr>
          <a:ln/>
        </p:spPr>
        <p:txBody>
          <a:bodyPr/>
          <a:lstStyle/>
          <a:p>
            <a:r>
              <a:rPr lang="en-GB"/>
              <a:t>EPICS Database Lecture</a:t>
            </a:r>
          </a:p>
        </p:txBody>
      </p:sp>
      <p:sp>
        <p:nvSpPr>
          <p:cNvPr id="6" name="Rectangle 7"/>
          <p:cNvSpPr>
            <a:spLocks noGrp="1" noChangeArrowheads="1"/>
          </p:cNvSpPr>
          <p:nvPr>
            <p:ph type="sldNum"/>
          </p:nvPr>
        </p:nvSpPr>
        <p:spPr>
          <a:ln/>
        </p:spPr>
        <p:txBody>
          <a:bodyPr/>
          <a:lstStyle/>
          <a:p>
            <a:fld id="{0005572D-385B-426B-BA7D-8168B9424D91}" type="slidenum">
              <a:rPr lang="en-GB"/>
              <a:pPr/>
              <a:t>36</a:t>
            </a:fld>
            <a:endParaRPr lang="en-GB"/>
          </a:p>
        </p:txBody>
      </p:sp>
      <p:sp>
        <p:nvSpPr>
          <p:cNvPr id="94209" name="Text Box 1"/>
          <p:cNvSpPr txBox="1">
            <a:spLocks noChangeArrowheads="1"/>
          </p:cNvSpPr>
          <p:nvPr/>
        </p:nvSpPr>
        <p:spPr bwMode="auto">
          <a:xfrm>
            <a:off x="1222025" y="921833"/>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588A0-B63C-4E8E-AFAC-D8FAC36FB8BE}" type="slidenum">
              <a:rPr lang="en-US"/>
              <a:pPr/>
              <a:t>37</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6AB83-A09C-4959-BB18-7DAD12FD06AB}" type="slidenum">
              <a:rPr lang="en-US"/>
              <a:pPr/>
              <a:t>38</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0EB7F-8134-4B2C-BDB6-383230678E7B}" type="slidenum">
              <a:rPr lang="en-US"/>
              <a:pPr/>
              <a:t>39</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6AB83-A09C-4959-BB18-7DAD12FD06AB}" type="slidenum">
              <a:rPr lang="en-US"/>
              <a:pPr/>
              <a:t>40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74214-DF82-46D9-BAB0-C51634F527D5}" type="slidenum">
              <a:rPr lang="en-US"/>
              <a:pPr/>
              <a:t>41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97715-1B43-442D-97BD-92631811F9FE}" type="slidenum">
              <a:rPr lang="en-US"/>
              <a:pPr/>
              <a:t>42</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97715-1B43-442D-97BD-92631811F9FE}" type="slidenum">
              <a:rPr lang="en-US"/>
              <a:pPr/>
              <a:t>43</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hdr"/>
          </p:nvPr>
        </p:nvSpPr>
        <p:spPr>
          <a:ln/>
        </p:spPr>
        <p:txBody>
          <a:bodyPr/>
          <a:lstStyle/>
          <a:p>
            <a:r>
              <a:rPr lang="en-GB"/>
              <a:t>EPICS Database Lecture</a:t>
            </a:r>
          </a:p>
        </p:txBody>
      </p:sp>
      <p:sp>
        <p:nvSpPr>
          <p:cNvPr id="6" name="Rectangle 7"/>
          <p:cNvSpPr>
            <a:spLocks noGrp="1" noChangeArrowheads="1"/>
          </p:cNvSpPr>
          <p:nvPr>
            <p:ph type="sldNum"/>
          </p:nvPr>
        </p:nvSpPr>
        <p:spPr>
          <a:ln/>
        </p:spPr>
        <p:txBody>
          <a:bodyPr/>
          <a:lstStyle/>
          <a:p>
            <a:fld id="{BB4976EC-B529-48EE-89F9-22EC1F553FD2}" type="slidenum">
              <a:rPr lang="en-GB"/>
              <a:pPr/>
              <a:t>8</a:t>
            </a:fld>
            <a:endParaRPr lang="en-GB"/>
          </a:p>
        </p:txBody>
      </p:sp>
      <p:sp>
        <p:nvSpPr>
          <p:cNvPr id="115713" name="Text Box 1"/>
          <p:cNvSpPr txBox="1">
            <a:spLocks noChangeArrowheads="1"/>
          </p:cNvSpPr>
          <p:nvPr/>
        </p:nvSpPr>
        <p:spPr bwMode="auto">
          <a:xfrm>
            <a:off x="1456425" y="662842"/>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97715-1B43-442D-97BD-92631811F9FE}" type="slidenum">
              <a:rPr lang="en-US"/>
              <a:pPr/>
              <a:t>44</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588A0-B63C-4E8E-AFAC-D8FAC36FB8BE}" type="slidenum">
              <a:rPr lang="en-US"/>
              <a:pPr/>
              <a:t>45</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90054-269E-4703-88B4-FAA62A71547E}" type="slidenum">
              <a:rPr lang="en-US"/>
              <a:pPr/>
              <a:t>46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A5A08-15F2-43FA-AA5F-C93A27555445}" type="slidenum">
              <a:rPr lang="en-US"/>
              <a:pPr/>
              <a:t>47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976F1-7590-4B8E-AA04-740F7A5E4F30}" type="slidenum">
              <a:rPr lang="en-US"/>
              <a:pPr/>
              <a:t>48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3FB66-E141-45AA-8F9A-7E5C99B12260}" type="slidenum">
              <a:rPr lang="en-US"/>
              <a:pPr/>
              <a:t>49</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3FB66-E141-45AA-8F9A-7E5C99B12260}" type="slidenum">
              <a:rPr lang="en-US"/>
              <a:pPr/>
              <a:t>50</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3FB66-E141-45AA-8F9A-7E5C99B12260}" type="slidenum">
              <a:rPr lang="en-US"/>
              <a:pPr/>
              <a:t>51</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52</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3FB66-E141-45AA-8F9A-7E5C99B12260}" type="slidenum">
              <a:rPr lang="en-US"/>
              <a:pPr/>
              <a:t>53</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GB"/>
              <a:t>EPICS Database Lecture</a:t>
            </a:r>
          </a:p>
        </p:txBody>
      </p:sp>
      <p:sp>
        <p:nvSpPr>
          <p:cNvPr id="7" name="Rectangle 7"/>
          <p:cNvSpPr>
            <a:spLocks noGrp="1" noChangeArrowheads="1"/>
          </p:cNvSpPr>
          <p:nvPr>
            <p:ph type="sldNum"/>
          </p:nvPr>
        </p:nvSpPr>
        <p:spPr>
          <a:ln/>
        </p:spPr>
        <p:txBody>
          <a:bodyPr/>
          <a:lstStyle/>
          <a:p>
            <a:fld id="{1B3E6AA8-8EA7-4DE0-B9EE-B852981AC25B}" type="slidenum">
              <a:rPr lang="en-GB"/>
              <a:pPr/>
              <a:t>9</a:t>
            </a:fld>
            <a:endParaRPr lang="en-GB"/>
          </a:p>
        </p:txBody>
      </p:sp>
      <p:sp>
        <p:nvSpPr>
          <p:cNvPr id="67585" name="Rectangle 1"/>
          <p:cNvSpPr txBox="1">
            <a:spLocks noGrp="1" noChangeArrowheads="1"/>
          </p:cNvSpPr>
          <p:nvPr>
            <p:ph type="body"/>
          </p:nvPr>
        </p:nvSpPr>
        <p:spPr bwMode="auto">
          <a:xfrm>
            <a:off x="841840" y="4070695"/>
            <a:ext cx="4627972" cy="3857064"/>
          </a:xfrm>
          <a:prstGeom prst="rect">
            <a:avLst/>
          </a:prstGeom>
          <a:noFill/>
          <a:ln>
            <a:round/>
            <a:headEnd/>
            <a:tailEnd/>
          </a:ln>
        </p:spPr>
        <p:txBody>
          <a:bodyPr wrap="none" anchor="ctr"/>
          <a:lstStyle/>
          <a:p>
            <a:endParaRPr lang="en-US"/>
          </a:p>
        </p:txBody>
      </p:sp>
      <p:sp>
        <p:nvSpPr>
          <p:cNvPr id="67586" name="Text Box 2"/>
          <p:cNvSpPr txBox="1">
            <a:spLocks noChangeArrowheads="1"/>
          </p:cNvSpPr>
          <p:nvPr/>
        </p:nvSpPr>
        <p:spPr bwMode="auto">
          <a:xfrm>
            <a:off x="-5717" y="702349"/>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54</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55</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56</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57</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58</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59</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60</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0A66B-7920-42E2-86A4-D09D45D61C37}" type="slidenum">
              <a:rPr lang="en-US"/>
              <a:pPr/>
              <a:t>61</a:t>
            </a:fld>
            <a:endParaRPr lang="en-US"/>
          </a:p>
        </p:txBody>
      </p:sp>
      <p:sp>
        <p:nvSpPr>
          <p:cNvPr id="156674" name="Rectangle 1026"/>
          <p:cNvSpPr>
            <a:spLocks noGrp="1" noRot="1" noChangeAspect="1" noChangeArrowheads="1" noTextEdit="1"/>
          </p:cNvSpPr>
          <p:nvPr>
            <p:ph type="sldImg"/>
          </p:nvPr>
        </p:nvSpPr>
        <p:spPr>
          <a:ln/>
        </p:spPr>
      </p:sp>
      <p:sp>
        <p:nvSpPr>
          <p:cNvPr id="156675" name="Rectangle 1027"/>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62</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63</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GB"/>
              <a:t>EPICS Database Lecture</a:t>
            </a:r>
          </a:p>
        </p:txBody>
      </p:sp>
      <p:sp>
        <p:nvSpPr>
          <p:cNvPr id="7" name="Rectangle 7"/>
          <p:cNvSpPr>
            <a:spLocks noGrp="1" noChangeArrowheads="1"/>
          </p:cNvSpPr>
          <p:nvPr>
            <p:ph type="sldNum"/>
          </p:nvPr>
        </p:nvSpPr>
        <p:spPr>
          <a:ln/>
        </p:spPr>
        <p:txBody>
          <a:bodyPr/>
          <a:lstStyle/>
          <a:p>
            <a:fld id="{54A28076-E490-4BD7-ACFE-F5028A68DA43}" type="slidenum">
              <a:rPr lang="en-GB"/>
              <a:pPr/>
              <a:t>10</a:t>
            </a:fld>
            <a:endParaRPr lang="en-GB"/>
          </a:p>
        </p:txBody>
      </p:sp>
      <p:sp>
        <p:nvSpPr>
          <p:cNvPr id="77825" name="Text Box 1"/>
          <p:cNvSpPr txBox="1">
            <a:spLocks noChangeArrowheads="1"/>
          </p:cNvSpPr>
          <p:nvPr/>
        </p:nvSpPr>
        <p:spPr bwMode="auto">
          <a:xfrm>
            <a:off x="-5717" y="702349"/>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
        <p:nvSpPr>
          <p:cNvPr id="77826" name="Rectangle 2"/>
          <p:cNvSpPr txBox="1">
            <a:spLocks noGrp="1" noChangeArrowheads="1"/>
          </p:cNvSpPr>
          <p:nvPr>
            <p:ph type="body"/>
          </p:nvPr>
        </p:nvSpPr>
        <p:spPr bwMode="auto">
          <a:xfrm>
            <a:off x="841840" y="4070695"/>
            <a:ext cx="4627972" cy="3857064"/>
          </a:xfrm>
          <a:prstGeom prst="rect">
            <a:avLst/>
          </a:prstGeom>
          <a:noFill/>
          <a:ln>
            <a:round/>
            <a:headEnd/>
            <a:tailEnd/>
          </a:ln>
        </p:spPr>
        <p:txBody>
          <a:bodyPr wrap="none" anchor="ct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64</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65</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66</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67</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68</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69</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70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71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69A6-E434-4878-8683-8A00E48ACD03}" type="slidenum">
              <a:rPr lang="en-US"/>
              <a:pPr/>
              <a:t>72</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This is where the actual control and data acquisition occurs.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GB"/>
              <a:t>EPICS Database Lecture</a:t>
            </a:r>
          </a:p>
        </p:txBody>
      </p:sp>
      <p:sp>
        <p:nvSpPr>
          <p:cNvPr id="7" name="Rectangle 7"/>
          <p:cNvSpPr>
            <a:spLocks noGrp="1" noChangeArrowheads="1"/>
          </p:cNvSpPr>
          <p:nvPr>
            <p:ph type="sldNum"/>
          </p:nvPr>
        </p:nvSpPr>
        <p:spPr>
          <a:ln/>
        </p:spPr>
        <p:txBody>
          <a:bodyPr/>
          <a:lstStyle/>
          <a:p>
            <a:fld id="{1B560FD1-32B6-4D8D-AC0A-C5A5CC2005DD}" type="slidenum">
              <a:rPr lang="en-GB"/>
              <a:pPr/>
              <a:t>11</a:t>
            </a:fld>
            <a:endParaRPr lang="en-GB"/>
          </a:p>
        </p:txBody>
      </p:sp>
      <p:sp>
        <p:nvSpPr>
          <p:cNvPr id="68609" name="Rectangle 1"/>
          <p:cNvSpPr txBox="1">
            <a:spLocks noGrp="1" noChangeArrowheads="1"/>
          </p:cNvSpPr>
          <p:nvPr>
            <p:ph type="body"/>
          </p:nvPr>
        </p:nvSpPr>
        <p:spPr bwMode="auto">
          <a:xfrm>
            <a:off x="841840" y="4070695"/>
            <a:ext cx="4627972" cy="3857064"/>
          </a:xfrm>
          <a:prstGeom prst="rect">
            <a:avLst/>
          </a:prstGeom>
          <a:noFill/>
          <a:ln>
            <a:round/>
            <a:headEnd/>
            <a:tailEnd/>
          </a:ln>
        </p:spPr>
        <p:txBody>
          <a:bodyPr wrap="none" anchor="ctr"/>
          <a:lstStyle/>
          <a:p>
            <a:endParaRPr lang="en-US"/>
          </a:p>
        </p:txBody>
      </p:sp>
      <p:sp>
        <p:nvSpPr>
          <p:cNvPr id="68610" name="Text Box 2"/>
          <p:cNvSpPr txBox="1">
            <a:spLocks noChangeArrowheads="1"/>
          </p:cNvSpPr>
          <p:nvPr/>
        </p:nvSpPr>
        <p:spPr bwMode="auto">
          <a:xfrm>
            <a:off x="-5717" y="702349"/>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588A0-B63C-4E8E-AFAC-D8FAC36FB8BE}" type="slidenum">
              <a:rPr lang="en-US"/>
              <a:pPr/>
              <a:t>12</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hdr"/>
          </p:nvPr>
        </p:nvSpPr>
        <p:spPr>
          <a:ln/>
        </p:spPr>
        <p:txBody>
          <a:bodyPr/>
          <a:lstStyle/>
          <a:p>
            <a:r>
              <a:rPr lang="en-GB"/>
              <a:t>EPICS Database Lecture</a:t>
            </a:r>
          </a:p>
        </p:txBody>
      </p:sp>
      <p:sp>
        <p:nvSpPr>
          <p:cNvPr id="6" name="Rectangle 7"/>
          <p:cNvSpPr>
            <a:spLocks noGrp="1" noChangeArrowheads="1"/>
          </p:cNvSpPr>
          <p:nvPr>
            <p:ph type="sldNum"/>
          </p:nvPr>
        </p:nvSpPr>
        <p:spPr>
          <a:ln/>
        </p:spPr>
        <p:txBody>
          <a:bodyPr/>
          <a:lstStyle/>
          <a:p>
            <a:fld id="{9CB4A3C6-600F-4787-998E-D3BBD0456294}" type="slidenum">
              <a:rPr lang="en-GB"/>
              <a:pPr/>
              <a:t>13</a:t>
            </a:fld>
            <a:endParaRPr lang="en-GB"/>
          </a:p>
        </p:txBody>
      </p:sp>
      <p:sp>
        <p:nvSpPr>
          <p:cNvPr id="93185" name="Text Box 1"/>
          <p:cNvSpPr txBox="1">
            <a:spLocks noChangeArrowheads="1"/>
          </p:cNvSpPr>
          <p:nvPr/>
        </p:nvSpPr>
        <p:spPr bwMode="auto">
          <a:xfrm>
            <a:off x="949034" y="981825"/>
            <a:ext cx="4110577" cy="3157642"/>
          </a:xfrm>
          <a:prstGeom prst="rect">
            <a:avLst/>
          </a:prstGeom>
          <a:solidFill>
            <a:srgbClr val="FFFFFF"/>
          </a:solidFill>
          <a:ln w="9360">
            <a:solidFill>
              <a:srgbClr val="000000"/>
            </a:solidFill>
            <a:miter lim="800000"/>
            <a:headEnd/>
            <a:tailEnd/>
          </a:ln>
          <a:effectLst/>
        </p:spPr>
        <p:txBody>
          <a:bodyPr wrap="none" lIns="83421" tIns="41710" rIns="83421" bIns="41710"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Footer Placeholder 4"/>
          <p:cNvSpPr>
            <a:spLocks noGrp="1"/>
          </p:cNvSpPr>
          <p:nvPr>
            <p:ph type="ftr" sz="quarter" idx="3"/>
          </p:nvPr>
        </p:nvSpPr>
        <p:spPr>
          <a:xfrm>
            <a:off x="2728561" y="6309375"/>
            <a:ext cx="3686880" cy="384050"/>
          </a:xfrm>
          <a:prstGeom prst="rect">
            <a:avLst/>
          </a:prstGeom>
        </p:spPr>
        <p:txBody>
          <a:bodyPr vert="horz" lIns="91440" tIns="45720" rIns="91440" bIns="45720" rtlCol="0" anchor="ctr"/>
          <a:lstStyle>
            <a:lvl1pPr algn="ctr">
              <a:defRPr sz="1400" baseline="0">
                <a:solidFill>
                  <a:schemeClr val="bg1">
                    <a:lumMod val="50000"/>
                  </a:schemeClr>
                </a:solidFill>
              </a:defRPr>
            </a:lvl1pPr>
          </a:lstStyle>
          <a:p>
            <a:r>
              <a:rPr lang="en-US" dirty="0" smtClean="0"/>
              <a:t>EPICS Class – Device/Driver Support</a:t>
            </a:r>
            <a:endParaRPr lang="en-US" dirty="0"/>
          </a:p>
        </p:txBody>
      </p:sp>
      <p:sp>
        <p:nvSpPr>
          <p:cNvPr id="11" name="Slide Number Placeholder 5"/>
          <p:cNvSpPr>
            <a:spLocks noGrp="1"/>
          </p:cNvSpPr>
          <p:nvPr>
            <p:ph type="sldNum" sz="quarter" idx="4"/>
          </p:nvPr>
        </p:nvSpPr>
        <p:spPr>
          <a:xfrm>
            <a:off x="6492250" y="63093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7DF0-D6AA-4142-BE7B-6FD528D0F99E}" type="slidenum">
              <a:rPr lang="en-US" smtClean="0"/>
              <a:pPr/>
              <a:t>‹#›</a:t>
            </a:fld>
            <a:endParaRPr lang="en-US" dirty="0"/>
          </a:p>
        </p:txBody>
      </p:sp>
      <p:sp>
        <p:nvSpPr>
          <p:cNvPr id="12" name="Date Placeholder 3"/>
          <p:cNvSpPr>
            <a:spLocks noGrp="1"/>
          </p:cNvSpPr>
          <p:nvPr>
            <p:ph type="dt" sz="half" idx="2"/>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EPICS Class – Device/Driver Support</a:t>
            </a:r>
            <a:endParaRPr lang="en-US"/>
          </a:p>
        </p:txBody>
      </p:sp>
      <p:sp>
        <p:nvSpPr>
          <p:cNvPr id="6" name="Slide Number Placeholder 5"/>
          <p:cNvSpPr>
            <a:spLocks noGrp="1"/>
          </p:cNvSpPr>
          <p:nvPr>
            <p:ph type="sldNum" sz="quarter" idx="12"/>
          </p:nvPr>
        </p:nvSpPr>
        <p:spPr/>
        <p:txBody>
          <a:bodyPr/>
          <a:lstStyle/>
          <a:p>
            <a:fld id="{B7117DF0-D6AA-4142-BE7B-6FD528D0F99E}" type="slidenum">
              <a:rPr lang="en-US" smtClean="0"/>
              <a:pPr/>
              <a:t>‹#›</a:t>
            </a:fld>
            <a:endParaRPr lang="en-US"/>
          </a:p>
        </p:txBody>
      </p:sp>
      <p:sp>
        <p:nvSpPr>
          <p:cNvPr id="7"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EPICS Class – Device/Driver Support</a:t>
            </a:r>
            <a:endParaRPr lang="en-US"/>
          </a:p>
        </p:txBody>
      </p:sp>
      <p:sp>
        <p:nvSpPr>
          <p:cNvPr id="6" name="Slide Number Placeholder 5"/>
          <p:cNvSpPr>
            <a:spLocks noGrp="1"/>
          </p:cNvSpPr>
          <p:nvPr>
            <p:ph type="sldNum" sz="quarter" idx="12"/>
          </p:nvPr>
        </p:nvSpPr>
        <p:spPr/>
        <p:txBody>
          <a:bodyPr/>
          <a:lstStyle/>
          <a:p>
            <a:fld id="{B7117DF0-D6AA-4142-BE7B-6FD528D0F99E}" type="slidenum">
              <a:rPr lang="en-US" smtClean="0"/>
              <a:pPr/>
              <a:t>‹#›</a:t>
            </a:fld>
            <a:endParaRPr lang="en-US"/>
          </a:p>
        </p:txBody>
      </p:sp>
      <p:sp>
        <p:nvSpPr>
          <p:cNvPr id="7"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87500"/>
            <a:ext cx="42275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4713" y="1587500"/>
            <a:ext cx="42291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EPICS Class – Device/Driver Support</a:t>
            </a:r>
            <a:endParaRPr lang="en-US" dirty="0"/>
          </a:p>
        </p:txBody>
      </p:sp>
      <p:sp>
        <p:nvSpPr>
          <p:cNvPr id="6" name="Slide Number Placeholder 5"/>
          <p:cNvSpPr>
            <a:spLocks noGrp="1"/>
          </p:cNvSpPr>
          <p:nvPr>
            <p:ph type="sldNum" sz="quarter" idx="12"/>
          </p:nvPr>
        </p:nvSpPr>
        <p:spPr/>
        <p:txBody>
          <a:bodyPr/>
          <a:lstStyle/>
          <a:p>
            <a:fld id="{B7117DF0-D6AA-4142-BE7B-6FD528D0F99E}" type="slidenum">
              <a:rPr lang="en-US" smtClean="0"/>
              <a:pPr/>
              <a:t>‹#›</a:t>
            </a:fld>
            <a:endParaRPr lang="en-US"/>
          </a:p>
        </p:txBody>
      </p:sp>
      <p:sp>
        <p:nvSpPr>
          <p:cNvPr id="7" name="Date Placeholder 3"/>
          <p:cNvSpPr>
            <a:spLocks noGrp="1"/>
          </p:cNvSpPr>
          <p:nvPr>
            <p:ph type="dt" sz="half" idx="2"/>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0"/>
            <a:ext cx="2151063" cy="5395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0"/>
            <a:ext cx="6305550" cy="5395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EPICS Class – Device/Driver Support</a:t>
            </a:r>
            <a:endParaRPr lang="en-US"/>
          </a:p>
        </p:txBody>
      </p:sp>
      <p:sp>
        <p:nvSpPr>
          <p:cNvPr id="6" name="Slide Number Placeholder 5"/>
          <p:cNvSpPr>
            <a:spLocks noGrp="1"/>
          </p:cNvSpPr>
          <p:nvPr>
            <p:ph type="sldNum" sz="quarter" idx="12"/>
          </p:nvPr>
        </p:nvSpPr>
        <p:spPr/>
        <p:txBody>
          <a:bodyPr/>
          <a:lstStyle/>
          <a:p>
            <a:fld id="{B7117DF0-D6AA-4142-BE7B-6FD528D0F99E}" type="slidenum">
              <a:rPr lang="en-US" smtClean="0"/>
              <a:pPr/>
              <a:t>‹#›</a:t>
            </a:fld>
            <a:endParaRPr lang="en-US"/>
          </a:p>
        </p:txBody>
      </p:sp>
      <p:sp>
        <p:nvSpPr>
          <p:cNvPr id="7" name="Date Placeholder 3"/>
          <p:cNvSpPr>
            <a:spLocks noGrp="1"/>
          </p:cNvSpPr>
          <p:nvPr>
            <p:ph type="dt" sz="half" idx="2"/>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a:p>
        </p:txBody>
      </p:sp>
      <p:sp>
        <p:nvSpPr>
          <p:cNvPr id="7" name="Slide Number Placeholder 6"/>
          <p:cNvSpPr>
            <a:spLocks noGrp="1"/>
          </p:cNvSpPr>
          <p:nvPr>
            <p:ph type="sldNum" sz="quarter" idx="12"/>
          </p:nvPr>
        </p:nvSpPr>
        <p:spPr/>
        <p:txBody>
          <a:bodyPr/>
          <a:lstStyle/>
          <a:p>
            <a:fld id="{B7117DF0-D6AA-4142-BE7B-6FD528D0F99E}" type="slidenum">
              <a:rPr lang="en-US" smtClean="0"/>
              <a:pPr/>
              <a:t>‹#›</a:t>
            </a:fld>
            <a:endParaRPr lang="en-US"/>
          </a:p>
        </p:txBody>
      </p:sp>
      <p:sp>
        <p:nvSpPr>
          <p:cNvPr id="8"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EPICS Class – Device/Driver Support</a:t>
            </a:r>
            <a:endParaRPr lang="en-US"/>
          </a:p>
        </p:txBody>
      </p:sp>
      <p:sp>
        <p:nvSpPr>
          <p:cNvPr id="9" name="Slide Number Placeholder 8"/>
          <p:cNvSpPr>
            <a:spLocks noGrp="1"/>
          </p:cNvSpPr>
          <p:nvPr>
            <p:ph type="sldNum" sz="quarter" idx="12"/>
          </p:nvPr>
        </p:nvSpPr>
        <p:spPr/>
        <p:txBody>
          <a:bodyPr/>
          <a:lstStyle/>
          <a:p>
            <a:fld id="{B7117DF0-D6AA-4142-BE7B-6FD528D0F99E}" type="slidenum">
              <a:rPr lang="en-US" smtClean="0"/>
              <a:pPr/>
              <a:t>‹#›</a:t>
            </a:fld>
            <a:endParaRPr lang="en-US"/>
          </a:p>
        </p:txBody>
      </p:sp>
      <p:sp>
        <p:nvSpPr>
          <p:cNvPr id="10"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EPICS Class – Device/Driver Support</a:t>
            </a:r>
            <a:endParaRPr lang="en-US"/>
          </a:p>
        </p:txBody>
      </p:sp>
      <p:sp>
        <p:nvSpPr>
          <p:cNvPr id="5" name="Slide Number Placeholder 4"/>
          <p:cNvSpPr>
            <a:spLocks noGrp="1"/>
          </p:cNvSpPr>
          <p:nvPr>
            <p:ph type="sldNum" sz="quarter" idx="12"/>
          </p:nvPr>
        </p:nvSpPr>
        <p:spPr/>
        <p:txBody>
          <a:bodyPr/>
          <a:lstStyle/>
          <a:p>
            <a:fld id="{B7117DF0-D6AA-4142-BE7B-6FD528D0F99E}" type="slidenum">
              <a:rPr lang="en-US" smtClean="0"/>
              <a:pPr/>
              <a:t>‹#›</a:t>
            </a:fld>
            <a:endParaRPr lang="en-US"/>
          </a:p>
        </p:txBody>
      </p:sp>
      <p:sp>
        <p:nvSpPr>
          <p:cNvPr id="6"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EPICS Class – Device/Driver Support</a:t>
            </a:r>
            <a:endParaRPr lang="en-US"/>
          </a:p>
        </p:txBody>
      </p:sp>
      <p:sp>
        <p:nvSpPr>
          <p:cNvPr id="4" name="Slide Number Placeholder 3"/>
          <p:cNvSpPr>
            <a:spLocks noGrp="1"/>
          </p:cNvSpPr>
          <p:nvPr>
            <p:ph type="sldNum" sz="quarter" idx="12"/>
          </p:nvPr>
        </p:nvSpPr>
        <p:spPr/>
        <p:txBody>
          <a:bodyPr/>
          <a:lstStyle/>
          <a:p>
            <a:fld id="{B7117DF0-D6AA-4142-BE7B-6FD528D0F99E}" type="slidenum">
              <a:rPr lang="en-US" smtClean="0"/>
              <a:pPr/>
              <a:t>‹#›</a:t>
            </a:fld>
            <a:endParaRPr lang="en-US"/>
          </a:p>
        </p:txBody>
      </p:sp>
      <p:sp>
        <p:nvSpPr>
          <p:cNvPr id="5"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EPICS Class – Device/Driver Support</a:t>
            </a:r>
            <a:endParaRPr lang="en-US"/>
          </a:p>
        </p:txBody>
      </p:sp>
      <p:sp>
        <p:nvSpPr>
          <p:cNvPr id="7" name="Slide Number Placeholder 6"/>
          <p:cNvSpPr>
            <a:spLocks noGrp="1"/>
          </p:cNvSpPr>
          <p:nvPr>
            <p:ph type="sldNum" sz="quarter" idx="12"/>
          </p:nvPr>
        </p:nvSpPr>
        <p:spPr/>
        <p:txBody>
          <a:bodyPr/>
          <a:lstStyle/>
          <a:p>
            <a:fld id="{B7117DF0-D6AA-4142-BE7B-6FD528D0F99E}" type="slidenum">
              <a:rPr lang="en-US" smtClean="0"/>
              <a:pPr/>
              <a:t>‹#›</a:t>
            </a:fld>
            <a:endParaRPr lang="en-US"/>
          </a:p>
        </p:txBody>
      </p:sp>
      <p:sp>
        <p:nvSpPr>
          <p:cNvPr id="8"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EPICS Class – Device/Driver Support</a:t>
            </a:r>
            <a:endParaRPr lang="en-US"/>
          </a:p>
        </p:txBody>
      </p:sp>
      <p:sp>
        <p:nvSpPr>
          <p:cNvPr id="7" name="Slide Number Placeholder 6"/>
          <p:cNvSpPr>
            <a:spLocks noGrp="1"/>
          </p:cNvSpPr>
          <p:nvPr>
            <p:ph type="sldNum" sz="quarter" idx="12"/>
          </p:nvPr>
        </p:nvSpPr>
        <p:spPr/>
        <p:txBody>
          <a:bodyPr/>
          <a:lstStyle/>
          <a:p>
            <a:fld id="{B7117DF0-D6AA-4142-BE7B-6FD528D0F99E}" type="slidenum">
              <a:rPr lang="en-US" smtClean="0"/>
              <a:pPr/>
              <a:t>‹#›</a:t>
            </a:fld>
            <a:endParaRPr lang="en-US"/>
          </a:p>
        </p:txBody>
      </p:sp>
      <p:sp>
        <p:nvSpPr>
          <p:cNvPr id="8" name="Date Placeholder 3"/>
          <p:cNvSpPr>
            <a:spLocks noGrp="1"/>
          </p:cNvSpPr>
          <p:nvPr>
            <p:ph type="dt" sz="half" idx="13"/>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6.png"/><Relationship Id="rId2" Type="http://schemas.openxmlformats.org/officeDocument/2006/relationships/slideLayout" Target="../slideLayouts/slideLayout13.xml"/><Relationship Id="rId16" Type="http://schemas.openxmlformats.org/officeDocument/2006/relationships/image" Target="../media/image5.png"/><Relationship Id="rId20"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19" Type="http://schemas.openxmlformats.org/officeDocument/2006/relationships/image" Target="../media/image8.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728561" y="6309375"/>
            <a:ext cx="3686880" cy="384050"/>
          </a:xfrm>
          <a:prstGeom prst="rect">
            <a:avLst/>
          </a:prstGeom>
        </p:spPr>
        <p:txBody>
          <a:bodyPr vert="horz" lIns="91440" tIns="45720" rIns="91440" bIns="45720" rtlCol="0" anchor="ctr"/>
          <a:lstStyle>
            <a:lvl1pPr algn="ctr">
              <a:defRPr sz="1400" baseline="0">
                <a:solidFill>
                  <a:schemeClr val="bg1">
                    <a:lumMod val="50000"/>
                  </a:schemeClr>
                </a:solidFill>
              </a:defRPr>
            </a:lvl1pPr>
          </a:lstStyle>
          <a:p>
            <a:r>
              <a:rPr lang="en-US" dirty="0" smtClean="0"/>
              <a:t>EPICS Class – Device/Driver Support</a:t>
            </a:r>
            <a:endParaRPr lang="en-US" dirty="0"/>
          </a:p>
        </p:txBody>
      </p:sp>
      <p:sp>
        <p:nvSpPr>
          <p:cNvPr id="6" name="Slide Number Placeholder 5"/>
          <p:cNvSpPr>
            <a:spLocks noGrp="1"/>
          </p:cNvSpPr>
          <p:nvPr>
            <p:ph type="sldNum" sz="quarter" idx="4"/>
          </p:nvPr>
        </p:nvSpPr>
        <p:spPr>
          <a:xfrm>
            <a:off x="6492250" y="63093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7DF0-D6AA-4142-BE7B-6FD528D0F99E}" type="slidenum">
              <a:rPr lang="en-US" smtClean="0"/>
              <a:pPr/>
              <a:t>‹#›</a:t>
            </a:fld>
            <a:endParaRPr lang="en-US" dirty="0"/>
          </a:p>
        </p:txBody>
      </p:sp>
      <p:pic>
        <p:nvPicPr>
          <p:cNvPr id="7" name="Picture 6" descr="logo50.gif"/>
          <p:cNvPicPr>
            <a:picLocks noChangeAspect="1"/>
          </p:cNvPicPr>
          <p:nvPr userDrawn="1"/>
        </p:nvPicPr>
        <p:blipFill>
          <a:blip r:embed="rId13" cstate="print"/>
          <a:stretch>
            <a:fillRect/>
          </a:stretch>
        </p:blipFill>
        <p:spPr>
          <a:xfrm>
            <a:off x="539475" y="6194160"/>
            <a:ext cx="476250" cy="476250"/>
          </a:xfrm>
          <a:prstGeom prst="rect">
            <a:avLst/>
          </a:prstGeom>
        </p:spPr>
      </p:pic>
      <p:sp>
        <p:nvSpPr>
          <p:cNvPr id="8" name="Date Placeholder 3"/>
          <p:cNvSpPr>
            <a:spLocks noGrp="1"/>
          </p:cNvSpPr>
          <p:nvPr>
            <p:ph type="dt" sz="half" idx="2"/>
          </p:nvPr>
        </p:nvSpPr>
        <p:spPr>
          <a:xfrm>
            <a:off x="1230765" y="6309375"/>
            <a:ext cx="1459390" cy="365125"/>
          </a:xfrm>
          <a:prstGeom prst="rect">
            <a:avLst/>
          </a:prstGeom>
          <a:solidFill>
            <a:schemeClr val="bg1"/>
          </a:solidFill>
        </p:spPr>
        <p:txBody>
          <a:bodyPr/>
          <a:lstStyle>
            <a:lvl1pPr>
              <a:defRPr sz="1400" baseline="0">
                <a:solidFill>
                  <a:schemeClr val="bg1">
                    <a:lumMod val="50000"/>
                  </a:schemeClr>
                </a:solidFill>
              </a:defRPr>
            </a:lvl1pPr>
          </a:lstStyle>
          <a:p>
            <a:r>
              <a:rPr lang="en-US" smtClean="0"/>
              <a:t>6/25/2010</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1010" name="AutoShape 2"/>
          <p:cNvSpPr>
            <a:spLocks noChangeArrowheads="1"/>
          </p:cNvSpPr>
          <p:nvPr/>
        </p:nvSpPr>
        <p:spPr bwMode="auto">
          <a:xfrm>
            <a:off x="0" y="0"/>
            <a:ext cx="9144000" cy="685800"/>
          </a:xfrm>
          <a:prstGeom prst="roundRect">
            <a:avLst>
              <a:gd name="adj" fmla="val 231"/>
            </a:avLst>
          </a:prstGeom>
          <a:solidFill>
            <a:srgbClr val="FFFFFF"/>
          </a:solidFill>
          <a:ln w="9525">
            <a:noFill/>
            <a:round/>
            <a:headEnd/>
            <a:tailEnd/>
          </a:ln>
        </p:spPr>
        <p:txBody>
          <a:bodyPr wrap="none" anchor="ctr"/>
          <a:lstStyle/>
          <a:p>
            <a:endParaRPr lang="en-US"/>
          </a:p>
        </p:txBody>
      </p:sp>
      <p:sp>
        <p:nvSpPr>
          <p:cNvPr id="171011" name="AutoShape 3"/>
          <p:cNvSpPr>
            <a:spLocks noChangeArrowheads="1"/>
          </p:cNvSpPr>
          <p:nvPr/>
        </p:nvSpPr>
        <p:spPr bwMode="auto">
          <a:xfrm>
            <a:off x="266700" y="787400"/>
            <a:ext cx="8686800" cy="5410200"/>
          </a:xfrm>
          <a:prstGeom prst="roundRect">
            <a:avLst>
              <a:gd name="adj" fmla="val 28"/>
            </a:avLst>
          </a:prstGeom>
          <a:solidFill>
            <a:srgbClr val="FFFFFF"/>
          </a:solidFill>
          <a:ln w="9525">
            <a:noFill/>
            <a:round/>
            <a:headEnd/>
            <a:tailEnd/>
          </a:ln>
          <a:effectLst>
            <a:outerShdw dist="17819" dir="2700000" algn="ctr" rotWithShape="0">
              <a:srgbClr val="808080"/>
            </a:outerShdw>
          </a:effectLst>
        </p:spPr>
        <p:txBody>
          <a:bodyPr wrap="none" anchor="ctr"/>
          <a:lstStyle/>
          <a:p>
            <a:endParaRPr lang="en-US"/>
          </a:p>
        </p:txBody>
      </p:sp>
      <p:pic>
        <p:nvPicPr>
          <p:cNvPr id="171012" name="Picture 4"/>
          <p:cNvPicPr>
            <a:picLocks noChangeAspect="1" noChangeArrowheads="1"/>
          </p:cNvPicPr>
          <p:nvPr/>
        </p:nvPicPr>
        <p:blipFill>
          <a:blip r:embed="rId13" cstate="print"/>
          <a:srcRect/>
          <a:stretch>
            <a:fillRect/>
          </a:stretch>
        </p:blipFill>
        <p:spPr bwMode="auto">
          <a:xfrm>
            <a:off x="1295400" y="0"/>
            <a:ext cx="6553200" cy="652463"/>
          </a:xfrm>
          <a:prstGeom prst="rect">
            <a:avLst/>
          </a:prstGeom>
          <a:noFill/>
        </p:spPr>
      </p:pic>
      <p:grpSp>
        <p:nvGrpSpPr>
          <p:cNvPr id="171013" name="Group 5"/>
          <p:cNvGrpSpPr>
            <a:grpSpLocks/>
          </p:cNvGrpSpPr>
          <p:nvPr/>
        </p:nvGrpSpPr>
        <p:grpSpPr bwMode="auto">
          <a:xfrm>
            <a:off x="3548063" y="6243638"/>
            <a:ext cx="3987800" cy="290512"/>
            <a:chOff x="3120" y="3936"/>
            <a:chExt cx="1584" cy="305"/>
          </a:xfrm>
        </p:grpSpPr>
        <p:sp>
          <p:nvSpPr>
            <p:cNvPr id="171014" name="AutoShape 6"/>
            <p:cNvSpPr>
              <a:spLocks noChangeArrowheads="1"/>
            </p:cNvSpPr>
            <p:nvPr/>
          </p:nvSpPr>
          <p:spPr bwMode="auto">
            <a:xfrm>
              <a:off x="3120" y="3936"/>
              <a:ext cx="1584" cy="202"/>
            </a:xfrm>
            <a:prstGeom prst="roundRect">
              <a:avLst>
                <a:gd name="adj" fmla="val 491"/>
              </a:avLst>
            </a:prstGeom>
            <a:noFill/>
            <a:ln w="9525">
              <a:noFill/>
              <a:round/>
              <a:headEnd/>
              <a:tailEnd/>
            </a:ln>
          </p:spPr>
          <p:txBody>
            <a:bodyPr wrap="none" anchor="ctr"/>
            <a:lstStyle/>
            <a:p>
              <a:endParaRPr lang="en-US"/>
            </a:p>
          </p:txBody>
        </p:sp>
        <p:sp>
          <p:nvSpPr>
            <p:cNvPr id="171015" name="Text Box 7"/>
            <p:cNvSpPr txBox="1">
              <a:spLocks noChangeArrowheads="1"/>
            </p:cNvSpPr>
            <p:nvPr/>
          </p:nvSpPr>
          <p:spPr bwMode="auto">
            <a:xfrm>
              <a:off x="3120" y="3936"/>
              <a:ext cx="1584" cy="305"/>
            </a:xfrm>
            <a:prstGeom prst="rect">
              <a:avLst/>
            </a:prstGeom>
            <a:noFill/>
            <a:ln w="9525">
              <a:noFill/>
              <a:miter lim="800000"/>
              <a:headEnd/>
              <a:tailEnd/>
            </a:ln>
          </p:spPr>
          <p:txBody>
            <a:bodyPr lIns="90000" tIns="46800" rIns="90000" bIns="46800">
              <a:spAutoFit/>
            </a:bodyPr>
            <a:lstStyle/>
            <a:p>
              <a:pPr algn="r" eaLnBrk="1" hangingPunct="1">
                <a:lnSpc>
                  <a:spcPct val="93000"/>
                </a:lnSpc>
                <a:buClr>
                  <a:srgbClr val="FFFFFF"/>
                </a:buClr>
                <a:buSzPct val="77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FFFFFF"/>
                  </a:solidFill>
                </a:rPr>
                <a:t>Stephanie Allison  </a:t>
              </a:r>
            </a:p>
          </p:txBody>
        </p:sp>
      </p:grpSp>
      <p:grpSp>
        <p:nvGrpSpPr>
          <p:cNvPr id="171016" name="Group 8"/>
          <p:cNvGrpSpPr>
            <a:grpSpLocks/>
          </p:cNvGrpSpPr>
          <p:nvPr/>
        </p:nvGrpSpPr>
        <p:grpSpPr bwMode="auto">
          <a:xfrm>
            <a:off x="215900" y="6486525"/>
            <a:ext cx="3200400" cy="371475"/>
            <a:chOff x="144" y="4118"/>
            <a:chExt cx="1200" cy="202"/>
          </a:xfrm>
        </p:grpSpPr>
        <p:sp>
          <p:nvSpPr>
            <p:cNvPr id="171017" name="AutoShape 9"/>
            <p:cNvSpPr>
              <a:spLocks noChangeArrowheads="1"/>
            </p:cNvSpPr>
            <p:nvPr/>
          </p:nvSpPr>
          <p:spPr bwMode="auto">
            <a:xfrm>
              <a:off x="144" y="4118"/>
              <a:ext cx="1200" cy="202"/>
            </a:xfrm>
            <a:prstGeom prst="roundRect">
              <a:avLst>
                <a:gd name="adj" fmla="val 491"/>
              </a:avLst>
            </a:prstGeom>
            <a:noFill/>
            <a:ln w="9525">
              <a:noFill/>
              <a:round/>
              <a:headEnd/>
              <a:tailEnd/>
            </a:ln>
          </p:spPr>
          <p:txBody>
            <a:bodyPr wrap="none" anchor="ctr"/>
            <a:lstStyle/>
            <a:p>
              <a:endParaRPr lang="en-US"/>
            </a:p>
          </p:txBody>
        </p:sp>
        <p:sp>
          <p:nvSpPr>
            <p:cNvPr id="171018" name="Text Box 10"/>
            <p:cNvSpPr txBox="1">
              <a:spLocks noChangeArrowheads="1"/>
            </p:cNvSpPr>
            <p:nvPr/>
          </p:nvSpPr>
          <p:spPr bwMode="auto">
            <a:xfrm>
              <a:off x="144" y="4118"/>
              <a:ext cx="1200" cy="158"/>
            </a:xfrm>
            <a:prstGeom prst="rect">
              <a:avLst/>
            </a:prstGeom>
            <a:noFill/>
            <a:ln w="9525">
              <a:noFill/>
              <a:miter lim="800000"/>
              <a:headEnd/>
              <a:tailEnd/>
            </a:ln>
          </p:spPr>
          <p:txBody>
            <a:bodyPr lIns="90000" tIns="46800" rIns="90000" bIns="46800">
              <a:spAutoFit/>
            </a:bodyPr>
            <a:lstStyle/>
            <a:p>
              <a:pPr algn="l" eaLnBrk="1" hangingPunct="1">
                <a:lnSpc>
                  <a:spcPct val="93000"/>
                </a:lnSpc>
                <a:buClr>
                  <a:srgbClr val="FFFFFF"/>
                </a:buClr>
                <a:buSzPct val="77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chemeClr val="bg1"/>
                  </a:solidFill>
                </a:rPr>
                <a:t>LCLS Meeting</a:t>
              </a:r>
              <a:endParaRPr lang="en-GB" sz="1400"/>
            </a:p>
          </p:txBody>
        </p:sp>
      </p:grpSp>
      <p:grpSp>
        <p:nvGrpSpPr>
          <p:cNvPr id="171019" name="Group 11"/>
          <p:cNvGrpSpPr>
            <a:grpSpLocks/>
          </p:cNvGrpSpPr>
          <p:nvPr/>
        </p:nvGrpSpPr>
        <p:grpSpPr bwMode="auto">
          <a:xfrm>
            <a:off x="3255963" y="6491288"/>
            <a:ext cx="4298950" cy="290512"/>
            <a:chOff x="3312" y="4118"/>
            <a:chExt cx="1392" cy="28205"/>
          </a:xfrm>
        </p:grpSpPr>
        <p:sp>
          <p:nvSpPr>
            <p:cNvPr id="171020" name="AutoShape 12"/>
            <p:cNvSpPr>
              <a:spLocks noChangeArrowheads="1"/>
            </p:cNvSpPr>
            <p:nvPr/>
          </p:nvSpPr>
          <p:spPr bwMode="auto">
            <a:xfrm>
              <a:off x="3312" y="4118"/>
              <a:ext cx="1392" cy="202"/>
            </a:xfrm>
            <a:prstGeom prst="roundRect">
              <a:avLst>
                <a:gd name="adj" fmla="val 491"/>
              </a:avLst>
            </a:prstGeom>
            <a:noFill/>
            <a:ln w="9525">
              <a:noFill/>
              <a:round/>
              <a:headEnd/>
              <a:tailEnd/>
            </a:ln>
          </p:spPr>
          <p:txBody>
            <a:bodyPr wrap="none" anchor="ctr"/>
            <a:lstStyle/>
            <a:p>
              <a:endParaRPr lang="en-US"/>
            </a:p>
          </p:txBody>
        </p:sp>
        <p:sp>
          <p:nvSpPr>
            <p:cNvPr id="171021" name="Text Box 13"/>
            <p:cNvSpPr txBox="1">
              <a:spLocks noChangeArrowheads="1"/>
            </p:cNvSpPr>
            <p:nvPr/>
          </p:nvSpPr>
          <p:spPr bwMode="auto">
            <a:xfrm>
              <a:off x="3312" y="4118"/>
              <a:ext cx="1392" cy="28205"/>
            </a:xfrm>
            <a:prstGeom prst="rect">
              <a:avLst/>
            </a:prstGeom>
            <a:noFill/>
            <a:ln w="9525">
              <a:noFill/>
              <a:miter lim="800000"/>
              <a:headEnd/>
              <a:tailEnd/>
            </a:ln>
          </p:spPr>
          <p:txBody>
            <a:bodyPr lIns="90000" tIns="46800" rIns="90000" bIns="46800">
              <a:spAutoFit/>
            </a:bodyPr>
            <a:lstStyle/>
            <a:p>
              <a:pPr algn="r" eaLnBrk="1" hangingPunct="1">
                <a:lnSpc>
                  <a:spcPct val="93000"/>
                </a:lnSpc>
                <a:buClr>
                  <a:srgbClr val="FFFFFF"/>
                </a:buClr>
                <a:buSzPct val="77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FFFFFF"/>
                  </a:solidFill>
                </a:rPr>
                <a:t>saa@slac.stanford.edu</a:t>
              </a:r>
            </a:p>
          </p:txBody>
        </p:sp>
      </p:grpSp>
      <p:grpSp>
        <p:nvGrpSpPr>
          <p:cNvPr id="171022" name="Group 14"/>
          <p:cNvGrpSpPr>
            <a:grpSpLocks/>
          </p:cNvGrpSpPr>
          <p:nvPr/>
        </p:nvGrpSpPr>
        <p:grpSpPr bwMode="auto">
          <a:xfrm>
            <a:off x="7696200" y="6248400"/>
            <a:ext cx="1217613" cy="455613"/>
            <a:chOff x="4848" y="3936"/>
            <a:chExt cx="767" cy="287"/>
          </a:xfrm>
        </p:grpSpPr>
        <p:pic>
          <p:nvPicPr>
            <p:cNvPr id="171023" name="Picture 15"/>
            <p:cNvPicPr>
              <a:picLocks noChangeAspect="1" noChangeArrowheads="1"/>
            </p:cNvPicPr>
            <p:nvPr/>
          </p:nvPicPr>
          <p:blipFill>
            <a:blip r:embed="rId14" cstate="print"/>
            <a:srcRect/>
            <a:stretch>
              <a:fillRect/>
            </a:stretch>
          </p:blipFill>
          <p:spPr bwMode="auto">
            <a:xfrm>
              <a:off x="4848" y="3936"/>
              <a:ext cx="377" cy="286"/>
            </a:xfrm>
            <a:prstGeom prst="rect">
              <a:avLst/>
            </a:prstGeom>
            <a:noFill/>
          </p:spPr>
        </p:pic>
        <p:grpSp>
          <p:nvGrpSpPr>
            <p:cNvPr id="171024" name="Group 16"/>
            <p:cNvGrpSpPr>
              <a:grpSpLocks/>
            </p:cNvGrpSpPr>
            <p:nvPr/>
          </p:nvGrpSpPr>
          <p:grpSpPr bwMode="auto">
            <a:xfrm>
              <a:off x="5220" y="3936"/>
              <a:ext cx="395" cy="287"/>
              <a:chOff x="5220" y="3936"/>
              <a:chExt cx="395" cy="287"/>
            </a:xfrm>
          </p:grpSpPr>
          <p:sp>
            <p:nvSpPr>
              <p:cNvPr id="171025" name="AutoShape 17"/>
              <p:cNvSpPr>
                <a:spLocks noChangeArrowheads="1"/>
              </p:cNvSpPr>
              <p:nvPr/>
            </p:nvSpPr>
            <p:spPr bwMode="auto">
              <a:xfrm>
                <a:off x="5220" y="3936"/>
                <a:ext cx="396" cy="288"/>
              </a:xfrm>
              <a:prstGeom prst="roundRect">
                <a:avLst>
                  <a:gd name="adj" fmla="val 347"/>
                </a:avLst>
              </a:prstGeom>
              <a:solidFill>
                <a:srgbClr val="FFFFFF"/>
              </a:solidFill>
              <a:ln w="9525">
                <a:noFill/>
                <a:round/>
                <a:headEnd/>
                <a:tailEnd/>
              </a:ln>
            </p:spPr>
            <p:txBody>
              <a:bodyPr wrap="none" anchor="ctr"/>
              <a:lstStyle/>
              <a:p>
                <a:endParaRPr lang="en-US"/>
              </a:p>
            </p:txBody>
          </p:sp>
          <p:pic>
            <p:nvPicPr>
              <p:cNvPr id="171026" name="Picture 18"/>
              <p:cNvPicPr>
                <a:picLocks noChangeAspect="1" noChangeArrowheads="1"/>
              </p:cNvPicPr>
              <p:nvPr/>
            </p:nvPicPr>
            <p:blipFill>
              <a:blip r:embed="rId15" cstate="print"/>
              <a:srcRect/>
              <a:stretch>
                <a:fillRect/>
              </a:stretch>
            </p:blipFill>
            <p:spPr bwMode="auto">
              <a:xfrm>
                <a:off x="5220" y="3936"/>
                <a:ext cx="396" cy="288"/>
              </a:xfrm>
              <a:prstGeom prst="rect">
                <a:avLst/>
              </a:prstGeom>
              <a:noFill/>
            </p:spPr>
          </p:pic>
        </p:grpSp>
      </p:grpSp>
      <p:grpSp>
        <p:nvGrpSpPr>
          <p:cNvPr id="171027" name="Group 19"/>
          <p:cNvGrpSpPr>
            <a:grpSpLocks/>
          </p:cNvGrpSpPr>
          <p:nvPr/>
        </p:nvGrpSpPr>
        <p:grpSpPr bwMode="auto">
          <a:xfrm>
            <a:off x="203200" y="6248400"/>
            <a:ext cx="1905000" cy="320675"/>
            <a:chOff x="144" y="3936"/>
            <a:chExt cx="1200" cy="202"/>
          </a:xfrm>
        </p:grpSpPr>
        <p:sp>
          <p:nvSpPr>
            <p:cNvPr id="171028" name="AutoShape 20"/>
            <p:cNvSpPr>
              <a:spLocks noChangeArrowheads="1"/>
            </p:cNvSpPr>
            <p:nvPr/>
          </p:nvSpPr>
          <p:spPr bwMode="auto">
            <a:xfrm>
              <a:off x="144" y="3936"/>
              <a:ext cx="1200" cy="202"/>
            </a:xfrm>
            <a:prstGeom prst="roundRect">
              <a:avLst>
                <a:gd name="adj" fmla="val 491"/>
              </a:avLst>
            </a:prstGeom>
            <a:noFill/>
            <a:ln w="9525">
              <a:noFill/>
              <a:round/>
              <a:headEnd/>
              <a:tailEnd/>
            </a:ln>
          </p:spPr>
          <p:txBody>
            <a:bodyPr wrap="none" anchor="ctr"/>
            <a:lstStyle/>
            <a:p>
              <a:endParaRPr lang="en-US"/>
            </a:p>
          </p:txBody>
        </p:sp>
        <p:sp>
          <p:nvSpPr>
            <p:cNvPr id="171029" name="Text Box 21"/>
            <p:cNvSpPr txBox="1">
              <a:spLocks noChangeArrowheads="1"/>
            </p:cNvSpPr>
            <p:nvPr/>
          </p:nvSpPr>
          <p:spPr bwMode="auto">
            <a:xfrm>
              <a:off x="144" y="3936"/>
              <a:ext cx="1200" cy="183"/>
            </a:xfrm>
            <a:prstGeom prst="rect">
              <a:avLst/>
            </a:prstGeom>
            <a:noFill/>
            <a:ln w="9525">
              <a:noFill/>
              <a:miter lim="800000"/>
              <a:headEnd/>
              <a:tailEnd/>
            </a:ln>
          </p:spPr>
          <p:txBody>
            <a:bodyPr lIns="90000" tIns="46800" rIns="90000" bIns="46800">
              <a:spAutoFit/>
            </a:bodyPr>
            <a:lstStyle/>
            <a:p>
              <a:pPr algn="l" eaLnBrk="1" hangingPunct="1">
                <a:lnSpc>
                  <a:spcPct val="93000"/>
                </a:lnSpc>
                <a:buClr>
                  <a:srgbClr val="FFFFFF"/>
                </a:buClr>
                <a:buSzPct val="77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FFFFFF"/>
                  </a:solidFill>
                </a:rPr>
                <a:t>Sep 22, 2008</a:t>
              </a:r>
            </a:p>
          </p:txBody>
        </p:sp>
      </p:grpSp>
      <p:sp>
        <p:nvSpPr>
          <p:cNvPr id="171030" name="Rectangle 22"/>
          <p:cNvSpPr>
            <a:spLocks noGrp="1" noChangeArrowheads="1"/>
          </p:cNvSpPr>
          <p:nvPr>
            <p:ph type="title"/>
          </p:nvPr>
        </p:nvSpPr>
        <p:spPr bwMode="auto">
          <a:xfrm>
            <a:off x="457200" y="762000"/>
            <a:ext cx="8228013" cy="654050"/>
          </a:xfrm>
          <a:prstGeom prst="rect">
            <a:avLst/>
          </a:prstGeom>
          <a:noFill/>
          <a:ln w="9525">
            <a:noFill/>
            <a:miter lim="800000"/>
            <a:headEnd/>
            <a:tailEnd/>
          </a:ln>
          <a:effectLst/>
        </p:spPr>
        <p:txBody>
          <a:bodyPr vert="horz" wrap="square" lIns="90000" tIns="46800" rIns="90000" bIns="46800" numCol="1" anchor="ctr" anchorCtr="1" compatLnSpc="1">
            <a:prstTxWarp prst="textNoShape">
              <a:avLst/>
            </a:prstTxWarp>
          </a:bodyPr>
          <a:lstStyle/>
          <a:p>
            <a:pPr lvl="0"/>
            <a:r>
              <a:rPr lang="en-US" smtClean="0"/>
              <a:t>Title</a:t>
            </a:r>
          </a:p>
        </p:txBody>
      </p:sp>
      <p:sp>
        <p:nvSpPr>
          <p:cNvPr id="171031" name="Rectangle 23"/>
          <p:cNvSpPr>
            <a:spLocks noGrp="1" noChangeArrowheads="1"/>
          </p:cNvSpPr>
          <p:nvPr>
            <p:ph type="body" idx="1"/>
          </p:nvPr>
        </p:nvSpPr>
        <p:spPr bwMode="auto">
          <a:xfrm>
            <a:off x="304800" y="1587500"/>
            <a:ext cx="8609013" cy="4570413"/>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smtClean="0"/>
              <a:t>Top Level</a:t>
            </a:r>
          </a:p>
          <a:p>
            <a:pPr lvl="1"/>
            <a:r>
              <a:rPr lang="en-US" smtClean="0"/>
              <a:t>Second Outline Level</a:t>
            </a:r>
          </a:p>
          <a:p>
            <a:pPr lvl="2"/>
            <a:r>
              <a:rPr lang="en-US" smtClean="0"/>
              <a:t>Third Outline Level</a:t>
            </a:r>
          </a:p>
          <a:p>
            <a:pPr lvl="3"/>
            <a:r>
              <a:rPr lang="en-US" smtClean="0"/>
              <a:t>Fourth Outline Level</a:t>
            </a:r>
          </a:p>
          <a:p>
            <a:pPr lvl="4"/>
            <a:r>
              <a:rPr lang="en-US" smtClean="0"/>
              <a:t>Fifth Outline Level</a:t>
            </a:r>
          </a:p>
          <a:p>
            <a:pPr lvl="4"/>
            <a:r>
              <a:rPr lang="en-US" smtClean="0"/>
              <a:t>Sixth Outline Level</a:t>
            </a:r>
          </a:p>
          <a:p>
            <a:pPr lvl="4"/>
            <a:r>
              <a:rPr lang="en-US" smtClean="0"/>
              <a:t>Seventh Outline Level</a:t>
            </a:r>
          </a:p>
          <a:p>
            <a:pPr lvl="4"/>
            <a:r>
              <a:rPr lang="en-US" smtClean="0"/>
              <a:t>Eighth Outline Level</a:t>
            </a:r>
          </a:p>
          <a:p>
            <a:pPr lvl="4"/>
            <a:r>
              <a:rPr lang="en-US" smtClean="0"/>
              <a:t>Ninth Outline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p:txStyles>
    <p:titleStyle>
      <a:lvl1pPr algn="l" defTabSz="449263" rtl="0" fontAlgn="base">
        <a:spcBef>
          <a:spcPct val="0"/>
        </a:spcBef>
        <a:spcAft>
          <a:spcPct val="0"/>
        </a:spcAft>
        <a:buClr>
          <a:srgbClr val="333399"/>
        </a:buClr>
        <a:buSzPct val="100000"/>
        <a:buFont typeface="Arial" charset="0"/>
        <a:defRPr sz="4400">
          <a:solidFill>
            <a:srgbClr val="000000"/>
          </a:solidFill>
          <a:latin typeface="+mj-lt"/>
          <a:ea typeface="+mj-ea"/>
          <a:cs typeface="+mj-cs"/>
        </a:defRPr>
      </a:lvl1pPr>
      <a:lvl2pPr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2pPr>
      <a:lvl3pPr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3pPr>
      <a:lvl4pPr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4pPr>
      <a:lvl5pPr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5pPr>
      <a:lvl6pPr marL="457200"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6pPr>
      <a:lvl7pPr marL="914400"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7pPr>
      <a:lvl8pPr marL="1371600"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8pPr>
      <a:lvl9pPr marL="1828800" algn="l" defTabSz="449263" rtl="0" fontAlgn="base">
        <a:spcBef>
          <a:spcPct val="0"/>
        </a:spcBef>
        <a:spcAft>
          <a:spcPct val="0"/>
        </a:spcAft>
        <a:buClr>
          <a:srgbClr val="333399"/>
        </a:buClr>
        <a:buSzPct val="100000"/>
        <a:buFont typeface="Arial" charset="0"/>
        <a:defRPr sz="4400">
          <a:solidFill>
            <a:srgbClr val="000000"/>
          </a:solidFill>
          <a:latin typeface="Times New Roman" pitchFamily="18" charset="0"/>
        </a:defRPr>
      </a:lvl9pPr>
    </p:titleStyle>
    <p:bodyStyle>
      <a:lvl1pPr marL="341313" indent="-341313" algn="l" defTabSz="449263" rtl="0" fontAlgn="base">
        <a:spcBef>
          <a:spcPts val="788"/>
        </a:spcBef>
        <a:spcAft>
          <a:spcPct val="0"/>
        </a:spcAft>
        <a:buClr>
          <a:srgbClr val="000000"/>
        </a:buClr>
        <a:buSzPct val="100000"/>
        <a:buFont typeface="Arial" charset="0"/>
        <a:buBlip>
          <a:blip r:embed="rId16"/>
        </a:buBlip>
        <a:defRPr sz="3200">
          <a:solidFill>
            <a:srgbClr val="000000"/>
          </a:solidFill>
          <a:latin typeface="+mn-lt"/>
          <a:ea typeface="+mn-ea"/>
          <a:cs typeface="+mn-cs"/>
        </a:defRPr>
      </a:lvl1pPr>
      <a:lvl2pPr marL="741363" indent="-284163" algn="l" defTabSz="449263" rtl="0" fontAlgn="base">
        <a:spcBef>
          <a:spcPts val="688"/>
        </a:spcBef>
        <a:spcAft>
          <a:spcPct val="0"/>
        </a:spcAft>
        <a:buClr>
          <a:srgbClr val="000000"/>
        </a:buClr>
        <a:buSzPct val="117000"/>
        <a:buFont typeface="Arial" charset="0"/>
        <a:buBlip>
          <a:blip r:embed="rId17"/>
        </a:buBlip>
        <a:defRPr sz="2800">
          <a:solidFill>
            <a:srgbClr val="000000"/>
          </a:solidFill>
          <a:latin typeface="+mn-lt"/>
        </a:defRPr>
      </a:lvl2pPr>
      <a:lvl3pPr marL="1143000" indent="-228600" algn="l" defTabSz="449263" rtl="0" fontAlgn="base">
        <a:spcBef>
          <a:spcPts val="588"/>
        </a:spcBef>
        <a:spcAft>
          <a:spcPct val="0"/>
        </a:spcAft>
        <a:buClr>
          <a:srgbClr val="000000"/>
        </a:buClr>
        <a:buSzPct val="100000"/>
        <a:buFont typeface="Arial" charset="0"/>
        <a:buBlip>
          <a:blip r:embed="rId18"/>
        </a:buBlip>
        <a:defRPr sz="2400">
          <a:solidFill>
            <a:srgbClr val="000000"/>
          </a:solidFill>
          <a:latin typeface="+mn-lt"/>
        </a:defRPr>
      </a:lvl3pPr>
      <a:lvl4pPr marL="1600200" indent="-228600" algn="l" defTabSz="449263" rtl="0" fontAlgn="base">
        <a:spcBef>
          <a:spcPts val="488"/>
        </a:spcBef>
        <a:spcAft>
          <a:spcPct val="0"/>
        </a:spcAft>
        <a:buClr>
          <a:srgbClr val="000000"/>
        </a:buClr>
        <a:buSzPct val="83000"/>
        <a:buFont typeface="Arial" charset="0"/>
        <a:buBlip>
          <a:blip r:embed="rId19"/>
        </a:buBlip>
        <a:defRPr sz="2000">
          <a:solidFill>
            <a:srgbClr val="000000"/>
          </a:solidFill>
          <a:latin typeface="+mn-lt"/>
        </a:defRPr>
      </a:lvl4pPr>
      <a:lvl5pPr marL="2057400" indent="-228600" algn="l" defTabSz="449263" rtl="0" fontAlgn="base">
        <a:spcBef>
          <a:spcPts val="488"/>
        </a:spcBef>
        <a:spcAft>
          <a:spcPct val="0"/>
        </a:spcAft>
        <a:buClr>
          <a:srgbClr val="000000"/>
        </a:buClr>
        <a:buSzPct val="83000"/>
        <a:buFont typeface="Arial" charset="0"/>
        <a:buBlip>
          <a:blip r:embed="rId20"/>
        </a:buBlip>
        <a:defRPr sz="2000">
          <a:solidFill>
            <a:srgbClr val="000000"/>
          </a:solidFill>
          <a:latin typeface="+mn-lt"/>
        </a:defRPr>
      </a:lvl5pPr>
      <a:lvl6pPr marL="2514600" indent="-228600" algn="l" defTabSz="449263" rtl="0" fontAlgn="base">
        <a:spcBef>
          <a:spcPts val="488"/>
        </a:spcBef>
        <a:spcAft>
          <a:spcPct val="0"/>
        </a:spcAft>
        <a:buClr>
          <a:srgbClr val="000000"/>
        </a:buClr>
        <a:buSzPct val="83000"/>
        <a:buFont typeface="Arial" charset="0"/>
        <a:buBlip>
          <a:blip r:embed="rId20"/>
        </a:buBlip>
        <a:defRPr sz="2000">
          <a:solidFill>
            <a:srgbClr val="000000"/>
          </a:solidFill>
          <a:latin typeface="+mn-lt"/>
        </a:defRPr>
      </a:lvl6pPr>
      <a:lvl7pPr marL="2971800" indent="-228600" algn="l" defTabSz="449263" rtl="0" fontAlgn="base">
        <a:spcBef>
          <a:spcPts val="488"/>
        </a:spcBef>
        <a:spcAft>
          <a:spcPct val="0"/>
        </a:spcAft>
        <a:buClr>
          <a:srgbClr val="000000"/>
        </a:buClr>
        <a:buSzPct val="83000"/>
        <a:buFont typeface="Arial" charset="0"/>
        <a:buBlip>
          <a:blip r:embed="rId20"/>
        </a:buBlip>
        <a:defRPr sz="2000">
          <a:solidFill>
            <a:srgbClr val="000000"/>
          </a:solidFill>
          <a:latin typeface="+mn-lt"/>
        </a:defRPr>
      </a:lvl7pPr>
      <a:lvl8pPr marL="3429000" indent="-228600" algn="l" defTabSz="449263" rtl="0" fontAlgn="base">
        <a:spcBef>
          <a:spcPts val="488"/>
        </a:spcBef>
        <a:spcAft>
          <a:spcPct val="0"/>
        </a:spcAft>
        <a:buClr>
          <a:srgbClr val="000000"/>
        </a:buClr>
        <a:buSzPct val="83000"/>
        <a:buFont typeface="Arial" charset="0"/>
        <a:buBlip>
          <a:blip r:embed="rId20"/>
        </a:buBlip>
        <a:defRPr sz="2000">
          <a:solidFill>
            <a:srgbClr val="000000"/>
          </a:solidFill>
          <a:latin typeface="+mn-lt"/>
        </a:defRPr>
      </a:lvl8pPr>
      <a:lvl9pPr marL="3886200" indent="-228600" algn="l" defTabSz="449263" rtl="0" fontAlgn="base">
        <a:spcBef>
          <a:spcPts val="488"/>
        </a:spcBef>
        <a:spcAft>
          <a:spcPct val="0"/>
        </a:spcAft>
        <a:buClr>
          <a:srgbClr val="000000"/>
        </a:buClr>
        <a:buSzPct val="83000"/>
        <a:buFont typeface="Arial" charset="0"/>
        <a:buBlip>
          <a:blip r:embed="rId20"/>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phoebus:NORUME:notes:Presentations:2004_APS_EPICS_COURSE:DeviceSupport:DSET.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EPICS Class – Device/Driver Support</a:t>
            </a:r>
            <a:endParaRPr lang="en-US" dirty="0"/>
          </a:p>
        </p:txBody>
      </p:sp>
      <p:sp>
        <p:nvSpPr>
          <p:cNvPr id="10" name="Content Placeholder 9"/>
          <p:cNvSpPr>
            <a:spLocks noGrp="1"/>
          </p:cNvSpPr>
          <p:nvPr>
            <p:ph idx="1"/>
          </p:nvPr>
        </p:nvSpPr>
        <p:spPr>
          <a:xfrm>
            <a:off x="457201" y="1163106"/>
            <a:ext cx="5958240" cy="4963058"/>
          </a:xfrm>
        </p:spPr>
        <p:txBody>
          <a:bodyPr>
            <a:normAutofit fontScale="92500" lnSpcReduction="20000"/>
          </a:bodyPr>
          <a:lstStyle/>
          <a:p>
            <a:r>
              <a:rPr lang="en-US" dirty="0" smtClean="0"/>
              <a:t>Most slides here are taken from:</a:t>
            </a:r>
          </a:p>
          <a:p>
            <a:pPr lvl="1"/>
            <a:r>
              <a:rPr lang="en-US" dirty="0" smtClean="0"/>
              <a:t>“Writing Device Support” by Eric Norum </a:t>
            </a:r>
          </a:p>
          <a:p>
            <a:pPr lvl="1"/>
            <a:r>
              <a:rPr lang="en-US" dirty="0" smtClean="0"/>
              <a:t>“Some Driver and Device Support Issues” by Till </a:t>
            </a:r>
            <a:r>
              <a:rPr lang="en-US" dirty="0" smtClean="0"/>
              <a:t>Straumann</a:t>
            </a:r>
            <a:endParaRPr lang="en-US" dirty="0" smtClean="0"/>
          </a:p>
          <a:p>
            <a:pPr lvl="1"/>
            <a:r>
              <a:rPr lang="en-US" dirty="0" smtClean="0"/>
              <a:t>“EPICS Database Principles” by Andrew Johnson</a:t>
            </a:r>
          </a:p>
          <a:p>
            <a:r>
              <a:rPr lang="en-US" dirty="0"/>
              <a:t>S</a:t>
            </a:r>
            <a:r>
              <a:rPr lang="en-US" dirty="0" smtClean="0"/>
              <a:t>lides modified “freely” by me.</a:t>
            </a:r>
          </a:p>
          <a:p>
            <a:r>
              <a:rPr lang="en-US" dirty="0" smtClean="0"/>
              <a:t>Some Device/Driver support now using ASYN</a:t>
            </a:r>
          </a:p>
          <a:p>
            <a:pPr lvl="1"/>
            <a:r>
              <a:rPr lang="en-US" dirty="0" smtClean="0"/>
              <a:t>ASYN lecture in August – not covered today</a:t>
            </a:r>
          </a:p>
        </p:txBody>
      </p:sp>
      <p:sp>
        <p:nvSpPr>
          <p:cNvPr id="4" name="Footer Placeholder 3"/>
          <p:cNvSpPr>
            <a:spLocks noGrp="1"/>
          </p:cNvSpPr>
          <p:nvPr>
            <p:ph type="ftr" sz="quarter" idx="11"/>
          </p:nvPr>
        </p:nvSpPr>
        <p:spPr/>
        <p:txBody>
          <a:bodyPr/>
          <a:lstStyle/>
          <a:p>
            <a:r>
              <a:rPr lang="en-US" smtClean="0"/>
              <a:t>EPICS Class – Device/Driver Support</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a:t>
            </a:fld>
            <a:endParaRPr lang="en-US"/>
          </a:p>
        </p:txBody>
      </p:sp>
      <p:sp>
        <p:nvSpPr>
          <p:cNvPr id="6" name="Date Placeholder 5"/>
          <p:cNvSpPr>
            <a:spLocks noGrp="1"/>
          </p:cNvSpPr>
          <p:nvPr>
            <p:ph type="dt" sz="half" idx="2"/>
          </p:nvPr>
        </p:nvSpPr>
        <p:spPr/>
        <p:txBody>
          <a:bodyPr/>
          <a:lstStyle/>
          <a:p>
            <a:r>
              <a:rPr lang="en-US" smtClean="0"/>
              <a:t>6/25/2010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260F1D5E-90D3-409B-A4B9-70019FA3BF5A}" type="slidenum">
              <a:rPr lang="en-GB"/>
              <a:pPr/>
              <a:t>10</a:t>
            </a:fld>
            <a:endParaRPr lang="en-GB"/>
          </a:p>
        </p:txBody>
      </p:sp>
      <p:sp>
        <p:nvSpPr>
          <p:cNvPr id="17409" name="Rectangle 1"/>
          <p:cNvSpPr>
            <a:spLocks noGrp="1" noChangeArrowheads="1"/>
          </p:cNvSpPr>
          <p:nvPr>
            <p:ph type="title" idx="4294967295"/>
          </p:nvPr>
        </p:nvSpPr>
        <p:spPr>
          <a:xfrm>
            <a:off x="309045"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Record Scanning</a:t>
            </a:r>
          </a:p>
        </p:txBody>
      </p:sp>
      <p:sp>
        <p:nvSpPr>
          <p:cNvPr id="17410" name="Rectangle 2"/>
          <p:cNvSpPr>
            <a:spLocks noGrp="1" noChangeArrowheads="1"/>
          </p:cNvSpPr>
          <p:nvPr>
            <p:ph type="body" idx="4294967295"/>
          </p:nvPr>
        </p:nvSpPr>
        <p:spPr>
          <a:xfrm>
            <a:off x="501070" y="1009485"/>
            <a:ext cx="8449100" cy="4629028"/>
          </a:xfrm>
          <a:ln/>
        </p:spPr>
        <p:txBody>
          <a:bodyPr wrap="square" lIns="81966" tIns="40166" rIns="81966" bIns="40166">
            <a:spAutoFit/>
          </a:bodyPr>
          <a:lstStyle/>
          <a:p>
            <a:pPr>
              <a:lnSpc>
                <a:spcPct val="97000"/>
              </a:lnSpc>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b="1" dirty="0" smtClean="0">
                <a:solidFill>
                  <a:srgbClr val="FF0000"/>
                </a:solidFill>
                <a:latin typeface="Courier New" pitchFamily="49" charset="0"/>
              </a:rPr>
              <a:t>SCAN</a:t>
            </a:r>
            <a:r>
              <a:rPr lang="en-GB" sz="2000" b="1" dirty="0" smtClean="0">
                <a:solidFill>
                  <a:srgbClr val="FF0000"/>
                </a:solidFill>
              </a:rPr>
              <a:t> </a:t>
            </a:r>
            <a:r>
              <a:rPr lang="en-GB" sz="2000" dirty="0"/>
              <a:t>field is a menu choice from</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Periodic — 0.1 seconds .. 10 seconds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I/O Interrupt (if device supports this)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Soft </a:t>
            </a:r>
            <a:r>
              <a:rPr lang="en-GB" sz="2000" dirty="0" smtClean="0"/>
              <a:t>and Hard event </a:t>
            </a:r>
            <a:r>
              <a:rPr lang="en-GB" sz="2000" dirty="0"/>
              <a:t>— </a:t>
            </a:r>
            <a:r>
              <a:rPr lang="en-GB" sz="2000" dirty="0">
                <a:latin typeface="Courier New" pitchFamily="49" charset="0"/>
              </a:rPr>
              <a:t>EVNT</a:t>
            </a:r>
            <a:r>
              <a:rPr lang="en-GB" sz="2000" dirty="0"/>
              <a:t> field</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Passive (default)</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The number in the </a:t>
            </a:r>
            <a:r>
              <a:rPr lang="en-GB" sz="2000" b="1" dirty="0" smtClean="0">
                <a:solidFill>
                  <a:srgbClr val="FF0000"/>
                </a:solidFill>
                <a:latin typeface="Courier New" pitchFamily="49" charset="0"/>
              </a:rPr>
              <a:t>PHAS</a:t>
            </a:r>
            <a:r>
              <a:rPr lang="en-GB" sz="2000" dirty="0" smtClean="0"/>
              <a:t> field allows processing order to be set within a scan</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Records with </a:t>
            </a:r>
            <a:r>
              <a:rPr lang="en-GB" sz="2000" dirty="0" smtClean="0">
                <a:latin typeface="Courier New" pitchFamily="49" charset="0"/>
              </a:rPr>
              <a:t>PHAS=0</a:t>
            </a:r>
            <a:r>
              <a:rPr lang="en-GB" sz="2000" dirty="0" smtClean="0"/>
              <a:t> are processed first</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Then those with </a:t>
            </a:r>
            <a:r>
              <a:rPr lang="en-GB" sz="2000" dirty="0" smtClean="0">
                <a:latin typeface="Courier New" pitchFamily="49" charset="0"/>
              </a:rPr>
              <a:t>PHAS=1</a:t>
            </a:r>
            <a:r>
              <a:rPr lang="en-GB" sz="2000" dirty="0" smtClean="0"/>
              <a:t> , </a:t>
            </a:r>
            <a:r>
              <a:rPr lang="en-GB" sz="2000" dirty="0" smtClean="0">
                <a:latin typeface="Courier New" pitchFamily="49" charset="0"/>
              </a:rPr>
              <a:t>PHAS=2</a:t>
            </a:r>
            <a:r>
              <a:rPr lang="en-GB" sz="2000" dirty="0" smtClean="0"/>
              <a:t> etc.</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Records </a:t>
            </a:r>
            <a:r>
              <a:rPr lang="en-GB" sz="2000" dirty="0"/>
              <a:t>with </a:t>
            </a:r>
            <a:r>
              <a:rPr lang="en-GB" sz="2000" b="1" dirty="0">
                <a:solidFill>
                  <a:srgbClr val="FF0000"/>
                </a:solidFill>
                <a:latin typeface="Courier New" pitchFamily="49" charset="0"/>
              </a:rPr>
              <a:t>PINI</a:t>
            </a:r>
            <a:r>
              <a:rPr lang="en-GB" sz="2000" b="1" dirty="0">
                <a:latin typeface="Courier New" pitchFamily="49" charset="0"/>
              </a:rPr>
              <a:t>=YES</a:t>
            </a:r>
            <a:r>
              <a:rPr lang="en-GB" sz="2000" dirty="0"/>
              <a:t> are processed once at </a:t>
            </a:r>
            <a:r>
              <a:rPr lang="en-GB" sz="2000" dirty="0" err="1"/>
              <a:t>startup</a:t>
            </a:r>
            <a:endParaRPr lang="en-GB" sz="2000" dirty="0"/>
          </a:p>
          <a:p>
            <a:pPr>
              <a:lnSpc>
                <a:spcPct val="107000"/>
              </a:lnSpc>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b="1" dirty="0">
                <a:solidFill>
                  <a:srgbClr val="FF0000"/>
                </a:solidFill>
                <a:latin typeface="Courier New" pitchFamily="49" charset="0"/>
              </a:rPr>
              <a:t>PRIO</a:t>
            </a:r>
            <a:r>
              <a:rPr lang="en-GB" sz="2000" dirty="0"/>
              <a:t> field selects Low/Medium/High priority for </a:t>
            </a:r>
            <a:r>
              <a:rPr lang="en-GB" sz="2000" dirty="0" smtClean="0"/>
              <a:t>event </a:t>
            </a:r>
            <a:r>
              <a:rPr lang="en-GB" sz="2000" dirty="0"/>
              <a:t>and I/O </a:t>
            </a:r>
            <a:r>
              <a:rPr lang="en-GB" sz="2000" dirty="0" smtClean="0"/>
              <a:t>Interrupts (selects which </a:t>
            </a:r>
            <a:r>
              <a:rPr lang="en-GB" sz="2000" dirty="0" err="1" smtClean="0"/>
              <a:t>callback</a:t>
            </a:r>
            <a:r>
              <a:rPr lang="en-GB" sz="2000" dirty="0" smtClean="0"/>
              <a:t> task will process the record)</a:t>
            </a:r>
            <a:endParaRPr lang="en-GB" sz="2000" dirty="0"/>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A record is also processed whenever any value is written to its </a:t>
            </a:r>
            <a:r>
              <a:rPr lang="en-GB" sz="2000" b="1" dirty="0">
                <a:solidFill>
                  <a:srgbClr val="FF0000"/>
                </a:solidFill>
                <a:latin typeface="Courier New" pitchFamily="49" charset="0"/>
              </a:rPr>
              <a:t>PROC</a:t>
            </a:r>
            <a:r>
              <a:rPr lang="en-GB" sz="2000" dirty="0"/>
              <a:t> field</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86B46D09-04FB-4509-8C8E-36E7E57087B4}" type="slidenum">
              <a:rPr lang="en-GB"/>
              <a:pPr/>
              <a:t>11</a:t>
            </a:fld>
            <a:endParaRPr lang="en-GB"/>
          </a:p>
        </p:txBody>
      </p:sp>
      <p:sp>
        <p:nvSpPr>
          <p:cNvPr id="8193"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How is a Record implemented?</a:t>
            </a:r>
          </a:p>
        </p:txBody>
      </p:sp>
      <p:sp>
        <p:nvSpPr>
          <p:cNvPr id="8194" name="Rectangle 2"/>
          <p:cNvSpPr>
            <a:spLocks noGrp="1" noChangeArrowheads="1"/>
          </p:cNvSpPr>
          <p:nvPr>
            <p:ph type="body" idx="4294967295"/>
          </p:nvPr>
        </p:nvSpPr>
        <p:spPr>
          <a:xfrm>
            <a:off x="424260" y="817460"/>
            <a:ext cx="8180265" cy="4997334"/>
          </a:xfrm>
          <a:ln/>
        </p:spPr>
        <p:txBody>
          <a:bodyPr wrap="square" lIns="81966" tIns="40166" rIns="81966" bIns="40166">
            <a:spAutoFit/>
          </a:bodyPr>
          <a:lstStyle/>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‘C’ structure with a data member for each record field</a:t>
            </a:r>
          </a:p>
          <a:p>
            <a:pPr lvl="1">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All records start with a standard set of fields (</a:t>
            </a:r>
            <a:r>
              <a:rPr lang="en-GB" sz="2400" dirty="0" err="1"/>
              <a:t>dbCommon</a:t>
            </a:r>
            <a:r>
              <a:rPr lang="en-GB" sz="2400" dirty="0"/>
              <a:t>) that the system needs, including pointers to record type information</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record definition within a database provides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Record name</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The record’s type</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Values for each design field</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record type provides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Definitions of all the fields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Code which implements the record behaviour</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New record types can be added to an application as needed</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pic>
        <p:nvPicPr>
          <p:cNvPr id="4099" name="Picture 3" descr="C:\Documents and Settings\saa\Desktop\DSCN4849.JPG"/>
          <p:cNvPicPr>
            <a:picLocks noChangeAspect="1" noChangeArrowheads="1"/>
          </p:cNvPicPr>
          <p:nvPr/>
        </p:nvPicPr>
        <p:blipFill>
          <a:blip r:embed="rId3" cstate="print"/>
          <a:srcRect/>
          <a:stretch>
            <a:fillRect/>
          </a:stretch>
        </p:blipFill>
        <p:spPr bwMode="auto">
          <a:xfrm>
            <a:off x="6607465" y="3044950"/>
            <a:ext cx="652886" cy="691290"/>
          </a:xfrm>
          <a:prstGeom prst="rect">
            <a:avLst/>
          </a:prstGeom>
          <a:noFill/>
        </p:spPr>
      </p:pic>
      <p:pic>
        <p:nvPicPr>
          <p:cNvPr id="4100" name="Picture 4" descr="C:\Documents and Settings\saa\Desktop\images.jpeg"/>
          <p:cNvPicPr>
            <a:picLocks noChangeAspect="1" noChangeArrowheads="1"/>
          </p:cNvPicPr>
          <p:nvPr/>
        </p:nvPicPr>
        <p:blipFill>
          <a:blip r:embed="rId4" cstate="print"/>
          <a:srcRect/>
          <a:stretch>
            <a:fillRect/>
          </a:stretch>
        </p:blipFill>
        <p:spPr bwMode="auto">
          <a:xfrm>
            <a:off x="7375565" y="3044950"/>
            <a:ext cx="704850" cy="704850"/>
          </a:xfrm>
          <a:prstGeom prst="rect">
            <a:avLst/>
          </a:prstGeom>
          <a:noFill/>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6" name="Rectangle 6"/>
          <p:cNvSpPr>
            <a:spLocks noGrp="1" noChangeArrowheads="1"/>
          </p:cNvSpPr>
          <p:nvPr>
            <p:ph type="title"/>
          </p:nvPr>
        </p:nvSpPr>
        <p:spPr>
          <a:xfrm>
            <a:off x="0" y="0"/>
            <a:ext cx="9144000" cy="471815"/>
          </a:xfrm>
        </p:spPr>
        <p:txBody>
          <a:bodyPr>
            <a:normAutofit fontScale="90000"/>
          </a:bodyPr>
          <a:lstStyle/>
          <a:p>
            <a:pPr algn="ctr"/>
            <a:r>
              <a:rPr lang="en-US" sz="4000" dirty="0" smtClean="0"/>
              <a:t>Record/Device/Driver Software Hierarchy</a:t>
            </a:r>
            <a:endParaRPr lang="en-US" sz="2800" dirty="0"/>
          </a:p>
        </p:txBody>
      </p:sp>
      <p:sp>
        <p:nvSpPr>
          <p:cNvPr id="10" name="Footer Placeholder 9"/>
          <p:cNvSpPr>
            <a:spLocks noGrp="1"/>
          </p:cNvSpPr>
          <p:nvPr>
            <p:ph type="ftr" sz="quarter" idx="11"/>
          </p:nvPr>
        </p:nvSpPr>
        <p:spPr>
          <a:prstGeom prst="rect">
            <a:avLst/>
          </a:prstGeom>
        </p:spPr>
        <p:txBody>
          <a:bodyPr/>
          <a:lstStyle/>
          <a:p>
            <a:r>
              <a:rPr lang="en-US" smtClean="0"/>
              <a:t>EPICS Class – Device/Driver Support</a:t>
            </a:r>
            <a:endParaRPr lang="en-US" dirty="0"/>
          </a:p>
        </p:txBody>
      </p:sp>
      <p:sp>
        <p:nvSpPr>
          <p:cNvPr id="9" name="Slide Number Placeholder 8"/>
          <p:cNvSpPr>
            <a:spLocks noGrp="1"/>
          </p:cNvSpPr>
          <p:nvPr>
            <p:ph type="sldNum" sz="quarter" idx="12"/>
          </p:nvPr>
        </p:nvSpPr>
        <p:spPr>
          <a:prstGeom prst="rect">
            <a:avLst/>
          </a:prstGeom>
        </p:spPr>
        <p:txBody>
          <a:bodyPr/>
          <a:lstStyle/>
          <a:p>
            <a:r>
              <a:rPr lang="en-US" dirty="0" smtClean="0"/>
              <a:t>6/25/2010  </a:t>
            </a:r>
            <a:fld id="{B7117DF0-D6AA-4142-BE7B-6FD528D0F99E}" type="slidenum">
              <a:rPr lang="en-US" smtClean="0"/>
              <a:pPr/>
              <a:t>12</a:t>
            </a:fld>
            <a:endParaRPr lang="en-US" dirty="0"/>
          </a:p>
        </p:txBody>
      </p:sp>
      <p:sp>
        <p:nvSpPr>
          <p:cNvPr id="11" name="Date Placeholder 10"/>
          <p:cNvSpPr>
            <a:spLocks noGrp="1"/>
          </p:cNvSpPr>
          <p:nvPr>
            <p:ph type="dt" sz="half" idx="2"/>
          </p:nvPr>
        </p:nvSpPr>
        <p:spPr>
          <a:prstGeom prst="rect">
            <a:avLst/>
          </a:prstGeom>
        </p:spPr>
        <p:txBody>
          <a:bodyPr/>
          <a:lstStyle/>
          <a:p>
            <a:r>
              <a:rPr lang="en-US" smtClean="0"/>
              <a:t>6/25/2010</a:t>
            </a:r>
            <a:endParaRPr lang="en-US" dirty="0"/>
          </a:p>
        </p:txBody>
      </p:sp>
      <p:sp>
        <p:nvSpPr>
          <p:cNvPr id="19" name="Flowchart: Process 18"/>
          <p:cNvSpPr/>
          <p:nvPr/>
        </p:nvSpPr>
        <p:spPr>
          <a:xfrm>
            <a:off x="501070" y="1047890"/>
            <a:ext cx="480062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Record Support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aiRecord.c</a:t>
            </a:r>
            <a:r>
              <a:rPr lang="en-US" sz="2000" dirty="0" smtClean="0">
                <a:solidFill>
                  <a:schemeClr val="tx1"/>
                </a:solidFill>
              </a:rPr>
              <a:t>)</a:t>
            </a:r>
            <a:endParaRPr lang="en-US" sz="2000" dirty="0">
              <a:solidFill>
                <a:schemeClr val="tx1"/>
              </a:solidFill>
            </a:endParaRPr>
          </a:p>
        </p:txBody>
      </p:sp>
      <p:sp>
        <p:nvSpPr>
          <p:cNvPr id="20" name="Flowchart: Internal Storage 19"/>
          <p:cNvSpPr/>
          <p:nvPr/>
        </p:nvSpPr>
        <p:spPr>
          <a:xfrm>
            <a:off x="6069795" y="1047890"/>
            <a:ext cx="2880375" cy="1228961"/>
          </a:xfrm>
          <a:prstGeom prst="flowChartInternalStorag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EPICS Database with Record Fields</a:t>
            </a:r>
            <a:endParaRPr lang="en-US" dirty="0">
              <a:solidFill>
                <a:schemeClr val="bg2">
                  <a:lumMod val="25000"/>
                </a:schemeClr>
              </a:solidFill>
            </a:endParaRPr>
          </a:p>
        </p:txBody>
      </p:sp>
      <p:cxnSp>
        <p:nvCxnSpPr>
          <p:cNvPr id="27" name="Straight Arrow Connector 26"/>
          <p:cNvCxnSpPr/>
          <p:nvPr/>
        </p:nvCxnSpPr>
        <p:spPr>
          <a:xfrm>
            <a:off x="5340894" y="2084825"/>
            <a:ext cx="1189761" cy="729695"/>
          </a:xfrm>
          <a:prstGeom prst="straightConnector1">
            <a:avLst/>
          </a:prstGeom>
          <a:ln w="22225">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9" idx="3"/>
          </p:cNvCxnSpPr>
          <p:nvPr/>
        </p:nvCxnSpPr>
        <p:spPr>
          <a:xfrm>
            <a:off x="5301695" y="1355130"/>
            <a:ext cx="729695" cy="1588"/>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34" name="Flowchart: Process 33"/>
          <p:cNvSpPr/>
          <p:nvPr/>
        </p:nvSpPr>
        <p:spPr>
          <a:xfrm>
            <a:off x="501070" y="1662370"/>
            <a:ext cx="480062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Device Support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devAiSomeHW.c</a:t>
            </a:r>
            <a:r>
              <a:rPr lang="en-US" sz="2000" dirty="0" smtClean="0">
                <a:solidFill>
                  <a:schemeClr val="tx1"/>
                </a:solidFill>
              </a:rPr>
              <a:t>)</a:t>
            </a:r>
            <a:endParaRPr lang="en-US" sz="2000" dirty="0">
              <a:solidFill>
                <a:schemeClr val="tx1"/>
              </a:solidFill>
            </a:endParaRPr>
          </a:p>
        </p:txBody>
      </p:sp>
      <p:cxnSp>
        <p:nvCxnSpPr>
          <p:cNvPr id="40" name="Straight Arrow Connector 39"/>
          <p:cNvCxnSpPr/>
          <p:nvPr/>
        </p:nvCxnSpPr>
        <p:spPr>
          <a:xfrm>
            <a:off x="5301695" y="1815990"/>
            <a:ext cx="729695" cy="1588"/>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41" name="Flowchart: Internal Storage 40"/>
          <p:cNvSpPr/>
          <p:nvPr/>
        </p:nvSpPr>
        <p:spPr>
          <a:xfrm>
            <a:off x="6569060" y="2737710"/>
            <a:ext cx="1997060" cy="1228961"/>
          </a:xfrm>
          <a:prstGeom prst="flowChartInternalStorage">
            <a:avLst/>
          </a:prstGeom>
          <a:solidFill>
            <a:schemeClr val="tx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Device/Driver Shared Memory</a:t>
            </a:r>
            <a:endParaRPr lang="en-US" dirty="0">
              <a:solidFill>
                <a:schemeClr val="bg2">
                  <a:lumMod val="25000"/>
                </a:schemeClr>
              </a:solidFill>
            </a:endParaRPr>
          </a:p>
        </p:txBody>
      </p:sp>
      <p:sp>
        <p:nvSpPr>
          <p:cNvPr id="42" name="Flowchart: Process 41"/>
          <p:cNvSpPr/>
          <p:nvPr/>
        </p:nvSpPr>
        <p:spPr>
          <a:xfrm>
            <a:off x="501070" y="2276850"/>
            <a:ext cx="480062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Driver Support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drvSomeHW.c</a:t>
            </a:r>
            <a:r>
              <a:rPr lang="en-US" sz="2000" dirty="0" smtClean="0">
                <a:solidFill>
                  <a:schemeClr val="tx1"/>
                </a:solidFill>
              </a:rPr>
              <a:t>)</a:t>
            </a:r>
            <a:endParaRPr lang="en-US" sz="2000" dirty="0">
              <a:solidFill>
                <a:schemeClr val="tx1"/>
              </a:solidFill>
            </a:endParaRPr>
          </a:p>
        </p:txBody>
      </p:sp>
      <p:cxnSp>
        <p:nvCxnSpPr>
          <p:cNvPr id="44" name="Straight Arrow Connector 43"/>
          <p:cNvCxnSpPr/>
          <p:nvPr/>
        </p:nvCxnSpPr>
        <p:spPr>
          <a:xfrm>
            <a:off x="5301695" y="2699305"/>
            <a:ext cx="1228960" cy="537670"/>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47" name="Flowchart: Process 46"/>
          <p:cNvSpPr/>
          <p:nvPr/>
        </p:nvSpPr>
        <p:spPr>
          <a:xfrm>
            <a:off x="4264760" y="3544215"/>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Driver Task </a:t>
            </a:r>
          </a:p>
        </p:txBody>
      </p:sp>
      <p:cxnSp>
        <p:nvCxnSpPr>
          <p:cNvPr id="48" name="Straight Arrow Connector 47"/>
          <p:cNvCxnSpPr/>
          <p:nvPr/>
        </p:nvCxnSpPr>
        <p:spPr>
          <a:xfrm>
            <a:off x="5378505" y="3697835"/>
            <a:ext cx="1152150" cy="1"/>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50" name="Bevel 49"/>
          <p:cNvSpPr/>
          <p:nvPr/>
        </p:nvSpPr>
        <p:spPr>
          <a:xfrm>
            <a:off x="6876300" y="4504340"/>
            <a:ext cx="1459390" cy="1228959"/>
          </a:xfrm>
          <a:prstGeom prst="bevel">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Hardware</a:t>
            </a:r>
            <a:endParaRPr lang="en-US" dirty="0">
              <a:solidFill>
                <a:schemeClr val="accent3">
                  <a:lumMod val="50000"/>
                </a:schemeClr>
              </a:solidFill>
            </a:endParaRPr>
          </a:p>
        </p:txBody>
      </p:sp>
      <p:cxnSp>
        <p:nvCxnSpPr>
          <p:cNvPr id="51" name="Straight Arrow Connector 50"/>
          <p:cNvCxnSpPr>
            <a:endCxn id="50" idx="4"/>
          </p:cNvCxnSpPr>
          <p:nvPr/>
        </p:nvCxnSpPr>
        <p:spPr>
          <a:xfrm>
            <a:off x="5416910" y="4081885"/>
            <a:ext cx="1459390" cy="1036935"/>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1307574" y="4158696"/>
            <a:ext cx="2381112" cy="1588"/>
          </a:xfrm>
          <a:prstGeom prst="straightConnector1">
            <a:avLst/>
          </a:prstGeom>
          <a:ln w="22225">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2498130" y="5349250"/>
            <a:ext cx="4378170" cy="1588"/>
          </a:xfrm>
          <a:prstGeom prst="straightConnector1">
            <a:avLst/>
          </a:prstGeom>
          <a:ln w="22225">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994455" y="2929735"/>
            <a:ext cx="1881845" cy="1689820"/>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A4A6C9E5-206C-44B0-B5E9-9F5FD40A1D12}" type="slidenum">
              <a:rPr lang="en-GB"/>
              <a:pPr/>
              <a:t>13</a:t>
            </a:fld>
            <a:endParaRPr lang="en-GB"/>
          </a:p>
        </p:txBody>
      </p:sp>
      <p:sp>
        <p:nvSpPr>
          <p:cNvPr id="32769"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Device Support</a:t>
            </a:r>
          </a:p>
        </p:txBody>
      </p:sp>
      <p:sp>
        <p:nvSpPr>
          <p:cNvPr id="32770" name="Rectangle 2"/>
          <p:cNvSpPr>
            <a:spLocks noGrp="1" noChangeArrowheads="1"/>
          </p:cNvSpPr>
          <p:nvPr>
            <p:ph type="body" idx="4294967295"/>
          </p:nvPr>
        </p:nvSpPr>
        <p:spPr>
          <a:xfrm>
            <a:off x="309045" y="740650"/>
            <a:ext cx="8410695" cy="5410712"/>
          </a:xfrm>
          <a:ln/>
        </p:spPr>
        <p:txBody>
          <a:bodyPr wrap="square">
            <a:spAutoFit/>
          </a:bodyPr>
          <a:lstStyle/>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smtClean="0"/>
              <a:t>Record Support does </a:t>
            </a:r>
            <a:r>
              <a:rPr lang="en-GB" sz="2400" dirty="0"/>
              <a:t>not access hardware directly</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The Device Support layer performs I/O operations on request</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particular device support provides I/O for a single record type</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The </a:t>
            </a:r>
            <a:r>
              <a:rPr lang="en-GB" sz="2400" b="1" dirty="0">
                <a:solidFill>
                  <a:srgbClr val="FF0000"/>
                </a:solidFill>
              </a:rPr>
              <a:t>DTYP</a:t>
            </a:r>
            <a:r>
              <a:rPr lang="en-GB" sz="2400" dirty="0"/>
              <a:t> field determines which device support to use</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The device support selected determines the format of the link (</a:t>
            </a:r>
            <a:r>
              <a:rPr lang="en-GB" sz="2400" b="1" dirty="0">
                <a:solidFill>
                  <a:srgbClr val="FF0000"/>
                </a:solidFill>
              </a:rPr>
              <a:t>INP</a:t>
            </a:r>
            <a:r>
              <a:rPr lang="en-GB" sz="2400" dirty="0"/>
              <a:t> or </a:t>
            </a:r>
            <a:r>
              <a:rPr lang="en-GB" sz="2400" b="1" dirty="0">
                <a:solidFill>
                  <a:srgbClr val="FF0000"/>
                </a:solidFill>
              </a:rPr>
              <a:t>OUT</a:t>
            </a:r>
            <a:r>
              <a:rPr lang="en-GB" sz="2400" dirty="0"/>
              <a:t> field) containing device address </a:t>
            </a:r>
            <a:r>
              <a:rPr lang="en-GB" sz="2400" dirty="0" smtClean="0"/>
              <a:t>information</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smtClean="0"/>
              <a:t>Device support uses </a:t>
            </a:r>
            <a:r>
              <a:rPr lang="en-GB" sz="2400" b="1" dirty="0" smtClean="0">
                <a:solidFill>
                  <a:srgbClr val="FF0000"/>
                </a:solidFill>
              </a:rPr>
              <a:t>DPVT</a:t>
            </a:r>
            <a:r>
              <a:rPr lang="en-GB" sz="2400" dirty="0" smtClean="0"/>
              <a:t> pointer to store device information for the record instance.</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smtClean="0"/>
              <a:t>Device support may also reset the </a:t>
            </a:r>
            <a:r>
              <a:rPr lang="en-GB" sz="2400" b="1" dirty="0" smtClean="0">
                <a:solidFill>
                  <a:srgbClr val="FF0000"/>
                </a:solidFill>
              </a:rPr>
              <a:t>UDF</a:t>
            </a:r>
            <a:r>
              <a:rPr lang="en-GB" sz="2400" dirty="0" smtClean="0"/>
              <a:t> flag when the record is properly initialized</a:t>
            </a:r>
            <a:r>
              <a:rPr lang="en-GB" sz="2400" dirty="0" smtClean="0"/>
              <a:t>.</a:t>
            </a:r>
            <a:endParaRPr lang="en-GB" sz="2400" dirty="0"/>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smtClean="0"/>
              <a:t>Additional fields added per record type for purpose of device support (examples, </a:t>
            </a:r>
            <a:r>
              <a:rPr lang="en-GB" sz="2400" b="1" dirty="0" smtClean="0">
                <a:solidFill>
                  <a:srgbClr val="FF0000"/>
                </a:solidFill>
              </a:rPr>
              <a:t>MASK</a:t>
            </a:r>
            <a:r>
              <a:rPr lang="en-GB" sz="2400" dirty="0" smtClean="0"/>
              <a:t> and </a:t>
            </a:r>
            <a:r>
              <a:rPr lang="en-GB" sz="2400" b="1" dirty="0" smtClean="0">
                <a:solidFill>
                  <a:srgbClr val="FF0000"/>
                </a:solidFill>
              </a:rPr>
              <a:t>SHFT</a:t>
            </a:r>
            <a:r>
              <a:rPr lang="en-GB" sz="2400" dirty="0" smtClean="0"/>
              <a:t> for </a:t>
            </a:r>
            <a:r>
              <a:rPr lang="en-GB" sz="2400" dirty="0" err="1" smtClean="0"/>
              <a:t>mbbi</a:t>
            </a:r>
            <a:r>
              <a:rPr lang="en-GB" sz="2400" dirty="0" smtClean="0"/>
              <a:t>, </a:t>
            </a:r>
            <a:r>
              <a:rPr lang="en-GB" sz="2400" b="1" dirty="0" smtClean="0">
                <a:solidFill>
                  <a:srgbClr val="FF0000"/>
                </a:solidFill>
              </a:rPr>
              <a:t>ROFF</a:t>
            </a:r>
            <a:r>
              <a:rPr lang="en-GB" sz="2400" dirty="0" smtClean="0"/>
              <a:t> and </a:t>
            </a:r>
            <a:r>
              <a:rPr lang="en-GB" sz="2400" b="1" dirty="0" smtClean="0">
                <a:solidFill>
                  <a:srgbClr val="FF0000"/>
                </a:solidFill>
              </a:rPr>
              <a:t>RVAL</a:t>
            </a:r>
            <a:r>
              <a:rPr lang="en-GB" sz="2400" dirty="0" smtClean="0"/>
              <a:t> for </a:t>
            </a:r>
            <a:r>
              <a:rPr lang="en-GB" sz="2400" dirty="0" err="1" smtClean="0"/>
              <a:t>ai</a:t>
            </a:r>
            <a:r>
              <a:rPr lang="en-GB" sz="2400" dirty="0" smtClean="0"/>
              <a:t>) </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What is ‘Device Support’?</a:t>
            </a:r>
          </a:p>
        </p:txBody>
      </p:sp>
      <p:sp>
        <p:nvSpPr>
          <p:cNvPr id="136195" name="Rectangle 3"/>
          <p:cNvSpPr>
            <a:spLocks noGrp="1" noChangeArrowheads="1"/>
          </p:cNvSpPr>
          <p:nvPr>
            <p:ph type="body" idx="1"/>
          </p:nvPr>
        </p:nvSpPr>
        <p:spPr>
          <a:xfrm>
            <a:off x="462665" y="1201510"/>
            <a:ext cx="8191500" cy="4915839"/>
          </a:xfrm>
        </p:spPr>
        <p:txBody>
          <a:bodyPr>
            <a:normAutofit fontScale="85000" lnSpcReduction="20000"/>
          </a:bodyPr>
          <a:lstStyle/>
          <a:p>
            <a:r>
              <a:rPr lang="en-US" dirty="0"/>
              <a:t>Interface between record and </a:t>
            </a:r>
            <a:r>
              <a:rPr lang="en-US" dirty="0" smtClean="0"/>
              <a:t>hardware</a:t>
            </a:r>
          </a:p>
          <a:p>
            <a:r>
              <a:rPr lang="en-US" dirty="0" smtClean="0"/>
              <a:t>A </a:t>
            </a:r>
            <a:r>
              <a:rPr lang="en-US" dirty="0"/>
              <a:t>set of routines for record support to call</a:t>
            </a:r>
          </a:p>
          <a:p>
            <a:pPr lvl="1"/>
            <a:r>
              <a:rPr lang="en-US" dirty="0"/>
              <a:t>The record type determines the required set of routines</a:t>
            </a:r>
          </a:p>
          <a:p>
            <a:pPr lvl="1"/>
            <a:r>
              <a:rPr lang="en-US" dirty="0"/>
              <a:t>These routines have full read/write access to any record field</a:t>
            </a:r>
          </a:p>
          <a:p>
            <a:r>
              <a:rPr lang="en-US" dirty="0"/>
              <a:t>Determines synchronous/asynchronous nature of record</a:t>
            </a:r>
          </a:p>
          <a:p>
            <a:r>
              <a:rPr lang="en-US" dirty="0"/>
              <a:t>Performs record I/O</a:t>
            </a:r>
          </a:p>
          <a:p>
            <a:pPr lvl="1"/>
            <a:r>
              <a:rPr lang="en-US" dirty="0"/>
              <a:t>Provides interrupt handling </a:t>
            </a:r>
            <a:r>
              <a:rPr lang="en-US" dirty="0" smtClean="0"/>
              <a:t>mechanism</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smtClean="0"/>
              <a:t>Adding new device support does not require change to the record software</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smtClean="0"/>
              <a:t>Device support may call other software to do work for it (Driver Support)</a:t>
            </a:r>
            <a:endParaRPr lang="en-US" dirty="0" smtClean="0"/>
          </a:p>
          <a:p>
            <a:endParaRPr lang="en-US" dirty="0"/>
          </a:p>
          <a:p>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Why use device support?</a:t>
            </a:r>
          </a:p>
        </p:txBody>
      </p:sp>
      <p:sp>
        <p:nvSpPr>
          <p:cNvPr id="138243" name="Rectangle 3"/>
          <p:cNvSpPr>
            <a:spLocks noGrp="1" noChangeArrowheads="1"/>
          </p:cNvSpPr>
          <p:nvPr>
            <p:ph type="body" idx="1"/>
          </p:nvPr>
        </p:nvSpPr>
        <p:spPr>
          <a:xfrm>
            <a:off x="698500" y="1460500"/>
            <a:ext cx="8191500" cy="4322763"/>
          </a:xfrm>
        </p:spPr>
        <p:txBody>
          <a:bodyPr>
            <a:normAutofit fontScale="77500" lnSpcReduction="20000"/>
          </a:bodyPr>
          <a:lstStyle/>
          <a:p>
            <a:r>
              <a:rPr lang="en-US"/>
              <a:t>Could instead make a different record type for each hardware interface, with fields to allow full control over the provided facilities.</a:t>
            </a:r>
          </a:p>
          <a:p>
            <a:r>
              <a:rPr lang="en-US"/>
              <a:t>A separate device support level provides several advantages:</a:t>
            </a:r>
          </a:p>
          <a:p>
            <a:pPr lvl="1"/>
            <a:r>
              <a:rPr lang="en-US"/>
              <a:t>Users need not learn a new record type for each type of device</a:t>
            </a:r>
          </a:p>
          <a:p>
            <a:pPr lvl="1"/>
            <a:r>
              <a:rPr lang="en-US"/>
              <a:t>Increases modularity</a:t>
            </a:r>
          </a:p>
          <a:p>
            <a:pPr lvl="2"/>
            <a:r>
              <a:rPr lang="en-US"/>
              <a:t>I/O hardware changes are less disruptive</a:t>
            </a:r>
          </a:p>
          <a:p>
            <a:pPr lvl="2"/>
            <a:r>
              <a:rPr lang="en-US"/>
              <a:t>Device support is simpler than record support</a:t>
            </a:r>
          </a:p>
          <a:p>
            <a:pPr lvl="2"/>
            <a:r>
              <a:rPr lang="en-US"/>
              <a:t>Hardware interface code is isolated from record API</a:t>
            </a:r>
          </a:p>
          <a:p>
            <a:r>
              <a:rPr lang="en-US"/>
              <a:t>Custom records are available if really needed.</a:t>
            </a:r>
          </a:p>
          <a:p>
            <a:pPr lvl="1"/>
            <a:r>
              <a:rPr lang="en-US"/>
              <a:t>By which I mean “really, really, really needed!”</a:t>
            </a:r>
          </a:p>
          <a:p>
            <a:pPr lvl="1"/>
            <a:r>
              <a:rPr lang="en-US"/>
              <a:t>Existing record types are sufficient for most applications.</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How does a record find its device support?</a:t>
            </a:r>
          </a:p>
        </p:txBody>
      </p:sp>
      <p:pic>
        <p:nvPicPr>
          <p:cNvPr id="5138" name="Picture 18" descr="phoebus:NORUME:notes:Presentations:2004_APS_EPICS_COURSE:DeviceSupport:DSET.pdf"/>
          <p:cNvPicPr>
            <a:picLocks noChangeAspect="1" noChangeArrowheads="1"/>
          </p:cNvPicPr>
          <p:nvPr/>
        </p:nvPicPr>
        <p:blipFill>
          <a:blip r:embed="rId3" r:link="rId4" cstate="print"/>
          <a:srcRect/>
          <a:stretch>
            <a:fillRect/>
          </a:stretch>
        </p:blipFill>
        <p:spPr bwMode="auto">
          <a:xfrm>
            <a:off x="411163" y="2139950"/>
            <a:ext cx="8370887" cy="3282950"/>
          </a:xfrm>
          <a:prstGeom prst="rect">
            <a:avLst/>
          </a:prstGeom>
          <a:noFill/>
        </p:spPr>
      </p:pic>
      <p:sp>
        <p:nvSpPr>
          <p:cNvPr id="5139" name="Rectangle 19"/>
          <p:cNvSpPr>
            <a:spLocks noChangeArrowheads="1"/>
          </p:cNvSpPr>
          <p:nvPr/>
        </p:nvSpPr>
        <p:spPr bwMode="auto">
          <a:xfrm>
            <a:off x="622300" y="1241425"/>
            <a:ext cx="4319588" cy="396875"/>
          </a:xfrm>
          <a:prstGeom prst="rect">
            <a:avLst/>
          </a:prstGeom>
          <a:noFill/>
          <a:ln w="9525">
            <a:noFill/>
            <a:miter lim="800000"/>
            <a:headEnd/>
            <a:tailEnd/>
          </a:ln>
        </p:spPr>
        <p:txBody>
          <a:bodyPr wrap="none">
            <a:spAutoFit/>
          </a:bodyPr>
          <a:lstStyle/>
          <a:p>
            <a:r>
              <a:rPr lang="en-US" sz="2000" b="1"/>
              <a:t>Through .dbd ‘device’ statements:</a:t>
            </a:r>
          </a:p>
        </p:txBody>
      </p:sp>
      <p:sp>
        <p:nvSpPr>
          <p:cNvPr id="6" name="Date Placeholder 5"/>
          <p:cNvSpPr>
            <a:spLocks noGrp="1"/>
          </p:cNvSpPr>
          <p:nvPr>
            <p:ph type="dt" sz="half" idx="2"/>
          </p:nvPr>
        </p:nvSpPr>
        <p:spPr/>
        <p:txBody>
          <a:bodyPr/>
          <a:lstStyle/>
          <a:p>
            <a:r>
              <a:rPr lang="en-US" smtClean="0"/>
              <a:t>6/25/2010</a:t>
            </a:r>
            <a:endParaRPr lang="en-US" dirty="0"/>
          </a:p>
        </p:txBody>
      </p:sp>
      <p:sp>
        <p:nvSpPr>
          <p:cNvPr id="7" name="Slide Number Placeholder 6"/>
          <p:cNvSpPr>
            <a:spLocks noGrp="1"/>
          </p:cNvSpPr>
          <p:nvPr>
            <p:ph type="sldNum" sz="quarter" idx="12"/>
          </p:nvPr>
        </p:nvSpPr>
        <p:spPr/>
        <p:txBody>
          <a:bodyPr/>
          <a:lstStyle/>
          <a:p>
            <a:fld id="{B7117DF0-D6AA-4142-BE7B-6FD528D0F99E}" type="slidenum">
              <a:rPr lang="en-US" smtClean="0"/>
              <a:pPr/>
              <a:t>16</a:t>
            </a:fld>
            <a:endParaRPr lang="en-US"/>
          </a:p>
        </p:txBody>
      </p:sp>
      <p:sp>
        <p:nvSpPr>
          <p:cNvPr id="8" name="Footer Placeholder 7"/>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8588" y="504825"/>
            <a:ext cx="8761412" cy="430213"/>
          </a:xfrm>
        </p:spPr>
        <p:txBody>
          <a:bodyPr>
            <a:normAutofit fontScale="90000"/>
          </a:bodyPr>
          <a:lstStyle/>
          <a:p>
            <a:r>
              <a:rPr lang="en-US" sz="2800"/>
              <a:t>The </a:t>
            </a:r>
            <a:r>
              <a:rPr lang="en-US" sz="2800" i="0"/>
              <a:t>.dbd</a:t>
            </a:r>
            <a:r>
              <a:rPr lang="en-US" sz="2800"/>
              <a:t> file entry</a:t>
            </a:r>
            <a:endParaRPr lang="en-US"/>
          </a:p>
        </p:txBody>
      </p:sp>
      <p:sp>
        <p:nvSpPr>
          <p:cNvPr id="46094" name="Rectangle 14"/>
          <p:cNvSpPr>
            <a:spLocks noGrp="1" noChangeArrowheads="1"/>
          </p:cNvSpPr>
          <p:nvPr>
            <p:ph type="body" idx="1"/>
          </p:nvPr>
        </p:nvSpPr>
        <p:spPr>
          <a:xfrm>
            <a:off x="685800" y="1047890"/>
            <a:ext cx="8191500" cy="4685410"/>
          </a:xfrm>
        </p:spPr>
        <p:txBody>
          <a:bodyPr>
            <a:normAutofit fontScale="92500" lnSpcReduction="20000"/>
          </a:bodyPr>
          <a:lstStyle/>
          <a:p>
            <a:pPr>
              <a:tabLst>
                <a:tab pos="1892300" algn="l"/>
                <a:tab pos="3492500" algn="l"/>
                <a:tab pos="5027613" algn="l"/>
              </a:tabLst>
            </a:pPr>
            <a:r>
              <a:rPr lang="en-US" dirty="0"/>
              <a:t>The IOC discovers device support from entries in .</a:t>
            </a:r>
            <a:r>
              <a:rPr lang="en-US" dirty="0" err="1"/>
              <a:t>dbd</a:t>
            </a:r>
            <a:r>
              <a:rPr lang="en-US" dirty="0"/>
              <a:t> files</a:t>
            </a:r>
          </a:p>
          <a:p>
            <a:pPr lvl="1">
              <a:buFontTx/>
              <a:buNone/>
              <a:tabLst>
                <a:tab pos="1892300" algn="l"/>
                <a:tab pos="3492500" algn="l"/>
                <a:tab pos="5027613" algn="l"/>
              </a:tabLst>
            </a:pPr>
            <a:r>
              <a:rPr lang="en-US" dirty="0">
                <a:solidFill>
                  <a:schemeClr val="accent4">
                    <a:lumMod val="75000"/>
                  </a:schemeClr>
                </a:solidFill>
                <a:latin typeface="Courier" pitchFamily="-128" charset="0"/>
              </a:rPr>
              <a:t>device(</a:t>
            </a:r>
            <a:r>
              <a:rPr lang="en-US" i="1" dirty="0" err="1">
                <a:solidFill>
                  <a:schemeClr val="accent4">
                    <a:lumMod val="75000"/>
                  </a:schemeClr>
                </a:solidFill>
                <a:latin typeface="Courier" pitchFamily="-128" charset="0"/>
              </a:rPr>
              <a:t>recType</a:t>
            </a:r>
            <a:r>
              <a:rPr lang="en-US" dirty="0" err="1">
                <a:solidFill>
                  <a:schemeClr val="accent4">
                    <a:lumMod val="75000"/>
                  </a:schemeClr>
                </a:solidFill>
                <a:latin typeface="Courier" pitchFamily="-128" charset="0"/>
              </a:rPr>
              <a:t>,</a:t>
            </a:r>
            <a:r>
              <a:rPr lang="en-US" i="1" dirty="0" err="1">
                <a:solidFill>
                  <a:schemeClr val="accent4">
                    <a:lumMod val="75000"/>
                  </a:schemeClr>
                </a:solidFill>
                <a:latin typeface="Courier" pitchFamily="-128" charset="0"/>
              </a:rPr>
              <a:t>addrType,dsetName</a:t>
            </a:r>
            <a:r>
              <a:rPr lang="en-US" dirty="0" err="1">
                <a:solidFill>
                  <a:schemeClr val="accent4">
                    <a:lumMod val="75000"/>
                  </a:schemeClr>
                </a:solidFill>
                <a:latin typeface="Courier" pitchFamily="-128" charset="0"/>
              </a:rPr>
              <a:t>,”dtypeName</a:t>
            </a:r>
            <a:r>
              <a:rPr lang="en-US" dirty="0" smtClean="0">
                <a:solidFill>
                  <a:schemeClr val="accent4">
                    <a:lumMod val="75000"/>
                  </a:schemeClr>
                </a:solidFill>
                <a:latin typeface="Courier" pitchFamily="-128" charset="0"/>
              </a:rPr>
              <a:t>”)</a:t>
            </a:r>
          </a:p>
          <a:p>
            <a:pPr>
              <a:tabLst>
                <a:tab pos="1892300" algn="l"/>
                <a:tab pos="3492500" algn="l"/>
                <a:tab pos="5027613" algn="l"/>
              </a:tabLst>
            </a:pPr>
            <a:r>
              <a:rPr lang="en-US" i="1" dirty="0" err="1" smtClean="0">
                <a:latin typeface="Courier" pitchFamily="-128" charset="0"/>
              </a:rPr>
              <a:t>addrType</a:t>
            </a:r>
            <a:r>
              <a:rPr lang="en-US" dirty="0" smtClean="0"/>
              <a:t> </a:t>
            </a:r>
            <a:r>
              <a:rPr lang="en-US" dirty="0"/>
              <a:t>is one of</a:t>
            </a:r>
          </a:p>
          <a:p>
            <a:pPr lvl="1">
              <a:buClr>
                <a:srgbClr val="FF8000"/>
              </a:buClr>
              <a:buFontTx/>
              <a:buNone/>
              <a:tabLst>
                <a:tab pos="1892300" algn="l"/>
                <a:tab pos="3492500" algn="l"/>
                <a:tab pos="5027613" algn="l"/>
              </a:tabLst>
            </a:pPr>
            <a:r>
              <a:rPr lang="en-US" sz="2300" dirty="0"/>
              <a:t>AB_IO	BITBUS_IO	CAMAC_IO	GPIB_IO</a:t>
            </a:r>
          </a:p>
          <a:p>
            <a:pPr lvl="1">
              <a:buClr>
                <a:srgbClr val="FF8000"/>
              </a:buClr>
              <a:buFontTx/>
              <a:buNone/>
              <a:tabLst>
                <a:tab pos="1892300" algn="l"/>
                <a:tab pos="3492500" algn="l"/>
                <a:tab pos="5027613" algn="l"/>
              </a:tabLst>
            </a:pPr>
            <a:r>
              <a:rPr lang="en-US" sz="2300" dirty="0"/>
              <a:t>INST_IO	RF_IO	VME_IO	</a:t>
            </a:r>
            <a:r>
              <a:rPr lang="en-US" sz="2300" dirty="0" smtClean="0"/>
              <a:t>VXI_IO</a:t>
            </a:r>
            <a:endParaRPr lang="en-US" sz="3600" dirty="0" smtClean="0"/>
          </a:p>
          <a:p>
            <a:pPr>
              <a:buClr>
                <a:srgbClr val="FF8000"/>
              </a:buClr>
              <a:tabLst>
                <a:tab pos="1892300" algn="l"/>
                <a:tab pos="3492500" algn="l"/>
                <a:tab pos="5027613" algn="l"/>
              </a:tabLst>
            </a:pPr>
            <a:r>
              <a:rPr lang="en-US" sz="3400" i="1" dirty="0" err="1" smtClean="0"/>
              <a:t>dsetName</a:t>
            </a:r>
            <a:r>
              <a:rPr lang="en-US" sz="3400" dirty="0" smtClean="0"/>
              <a:t> </a:t>
            </a:r>
            <a:r>
              <a:rPr lang="en-US" sz="3400" dirty="0"/>
              <a:t>is the name of the C Device Support Entry Table (</a:t>
            </a:r>
            <a:r>
              <a:rPr lang="en-US" sz="3400" dirty="0" smtClean="0"/>
              <a:t>DSET)</a:t>
            </a:r>
          </a:p>
          <a:p>
            <a:pPr lvl="1">
              <a:buClr>
                <a:srgbClr val="FF8000"/>
              </a:buClr>
              <a:tabLst>
                <a:tab pos="1892300" algn="l"/>
                <a:tab pos="3492500" algn="l"/>
                <a:tab pos="5027613" algn="l"/>
              </a:tabLst>
            </a:pPr>
            <a:r>
              <a:rPr lang="en-US" sz="2600" dirty="0" smtClean="0"/>
              <a:t>By </a:t>
            </a:r>
            <a:r>
              <a:rPr lang="en-US" sz="2600" dirty="0"/>
              <a:t>convention name indicates record and hardware type:</a:t>
            </a:r>
          </a:p>
          <a:p>
            <a:pPr lvl="1">
              <a:buFontTx/>
              <a:buNone/>
              <a:tabLst>
                <a:tab pos="1892300" algn="l"/>
                <a:tab pos="3492500" algn="l"/>
                <a:tab pos="5027613" algn="l"/>
              </a:tabLst>
            </a:pPr>
            <a:r>
              <a:rPr lang="en-US" dirty="0"/>
              <a:t>	</a:t>
            </a:r>
            <a:r>
              <a:rPr lang="en-US" dirty="0">
                <a:solidFill>
                  <a:schemeClr val="accent4">
                    <a:lumMod val="75000"/>
                  </a:schemeClr>
                </a:solidFill>
                <a:latin typeface="Courier" pitchFamily="-128" charset="0"/>
              </a:rPr>
              <a:t>device(</a:t>
            </a:r>
            <a:r>
              <a:rPr lang="en-US" dirty="0" err="1">
                <a:solidFill>
                  <a:schemeClr val="accent4">
                    <a:lumMod val="75000"/>
                  </a:schemeClr>
                </a:solidFill>
                <a:latin typeface="Courier" pitchFamily="-128" charset="0"/>
              </a:rPr>
              <a:t>ai</a:t>
            </a:r>
            <a:r>
              <a:rPr lang="en-US" dirty="0">
                <a:solidFill>
                  <a:schemeClr val="accent4">
                    <a:lumMod val="75000"/>
                  </a:schemeClr>
                </a:solidFill>
                <a:latin typeface="Courier" pitchFamily="-128" charset="0"/>
              </a:rPr>
              <a:t>, GPIB_IO, devAidg535, "dg535")</a:t>
            </a:r>
          </a:p>
          <a:p>
            <a:pPr lvl="1">
              <a:buFontTx/>
              <a:buNone/>
              <a:tabLst>
                <a:tab pos="1892300" algn="l"/>
                <a:tab pos="3492500" algn="l"/>
                <a:tab pos="5027613" algn="l"/>
              </a:tabLst>
            </a:pPr>
            <a:r>
              <a:rPr lang="en-US" dirty="0">
                <a:solidFill>
                  <a:schemeClr val="accent4">
                    <a:lumMod val="75000"/>
                  </a:schemeClr>
                </a:solidFill>
                <a:latin typeface="Courier" pitchFamily="-128" charset="0"/>
              </a:rPr>
              <a:t>	device(bi, VME_IO, devBiXy240, "XYCOM-240</a:t>
            </a:r>
            <a:r>
              <a:rPr lang="en-US" dirty="0" smtClean="0">
                <a:solidFill>
                  <a:schemeClr val="accent4">
                    <a:lumMod val="75000"/>
                  </a:schemeClr>
                </a:solidFill>
                <a:latin typeface="Courier" pitchFamily="-128" charset="0"/>
              </a:rPr>
              <a:t>")</a:t>
            </a:r>
          </a:p>
          <a:p>
            <a:pPr lvl="1">
              <a:buFontTx/>
              <a:buNone/>
              <a:tabLst>
                <a:tab pos="1892300" algn="l"/>
                <a:tab pos="3492500" algn="l"/>
                <a:tab pos="5027613" algn="l"/>
              </a:tabLst>
            </a:pPr>
            <a:endParaRPr lang="en-US" dirty="0" smtClean="0">
              <a:latin typeface="Courier" pitchFamily="-128" charset="0"/>
            </a:endParaRPr>
          </a:p>
          <a:p>
            <a:pPr lvl="1">
              <a:buFontTx/>
              <a:buNone/>
              <a:tabLst>
                <a:tab pos="1892300" algn="l"/>
                <a:tab pos="3492500" algn="l"/>
                <a:tab pos="5027613" algn="l"/>
              </a:tabLst>
            </a:pPr>
            <a:endParaRPr lang="en-US"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82588" y="0"/>
            <a:ext cx="8761412" cy="430213"/>
          </a:xfrm>
        </p:spPr>
        <p:txBody>
          <a:bodyPr>
            <a:noAutofit/>
          </a:bodyPr>
          <a:lstStyle/>
          <a:p>
            <a:r>
              <a:rPr lang="en-US" sz="2800" dirty="0"/>
              <a:t>The DSET</a:t>
            </a:r>
          </a:p>
        </p:txBody>
      </p:sp>
      <p:sp>
        <p:nvSpPr>
          <p:cNvPr id="141315" name="Rectangle 3"/>
          <p:cNvSpPr>
            <a:spLocks noGrp="1" noChangeArrowheads="1"/>
          </p:cNvSpPr>
          <p:nvPr>
            <p:ph type="body" idx="1"/>
          </p:nvPr>
        </p:nvSpPr>
        <p:spPr>
          <a:xfrm>
            <a:off x="577880" y="779055"/>
            <a:ext cx="8191500" cy="4903788"/>
          </a:xfrm>
        </p:spPr>
        <p:txBody>
          <a:bodyPr>
            <a:normAutofit fontScale="77500" lnSpcReduction="20000"/>
          </a:bodyPr>
          <a:lstStyle/>
          <a:p>
            <a:pPr>
              <a:tabLst>
                <a:tab pos="1892300" algn="l"/>
                <a:tab pos="3492500" algn="l"/>
                <a:tab pos="5027613" algn="l"/>
              </a:tabLst>
            </a:pPr>
            <a:r>
              <a:rPr lang="en-US" dirty="0"/>
              <a:t>A C structure containing pointers to functions</a:t>
            </a:r>
          </a:p>
          <a:p>
            <a:pPr>
              <a:tabLst>
                <a:tab pos="1892300" algn="l"/>
                <a:tab pos="3492500" algn="l"/>
                <a:tab pos="5027613" algn="l"/>
              </a:tabLst>
            </a:pPr>
            <a:r>
              <a:rPr lang="en-US" dirty="0"/>
              <a:t>Content dependent upon record type</a:t>
            </a:r>
          </a:p>
          <a:p>
            <a:pPr>
              <a:tabLst>
                <a:tab pos="1892300" algn="l"/>
                <a:tab pos="3492500" algn="l"/>
                <a:tab pos="5027613" algn="l"/>
              </a:tabLst>
            </a:pPr>
            <a:r>
              <a:rPr lang="en-US" dirty="0"/>
              <a:t>Each device support layer defines a DSET with pointers to its own functions</a:t>
            </a:r>
          </a:p>
          <a:p>
            <a:pPr>
              <a:tabLst>
                <a:tab pos="1892300" algn="l"/>
                <a:tab pos="3492500" algn="l"/>
                <a:tab pos="5027613" algn="l"/>
              </a:tabLst>
            </a:pPr>
            <a:r>
              <a:rPr lang="en-US" dirty="0"/>
              <a:t>A DSET structure declaration looks like:</a:t>
            </a:r>
          </a:p>
          <a:p>
            <a:pPr lvl="1">
              <a:lnSpc>
                <a:spcPct val="90000"/>
              </a:lnSpc>
              <a:spcBef>
                <a:spcPct val="0"/>
              </a:spcBef>
              <a:spcAft>
                <a:spcPct val="0"/>
              </a:spcAft>
              <a:buFontTx/>
              <a:buNone/>
              <a:tabLst>
                <a:tab pos="1892300" algn="l"/>
                <a:tab pos="3492500" algn="l"/>
                <a:tab pos="5027613" algn="l"/>
              </a:tabLst>
            </a:pPr>
            <a:r>
              <a:rPr lang="en-US" sz="2300" dirty="0" err="1">
                <a:solidFill>
                  <a:schemeClr val="accent4">
                    <a:lumMod val="75000"/>
                  </a:schemeClr>
                </a:solidFill>
                <a:latin typeface="Courier" pitchFamily="-128" charset="0"/>
              </a:rPr>
              <a:t>struct</a:t>
            </a:r>
            <a:r>
              <a:rPr lang="en-US" sz="2300" dirty="0">
                <a:solidFill>
                  <a:schemeClr val="accent4">
                    <a:lumMod val="75000"/>
                  </a:schemeClr>
                </a:solidFill>
                <a:latin typeface="Courier" pitchFamily="-128" charset="0"/>
              </a:rPr>
              <a:t> </a:t>
            </a:r>
            <a:r>
              <a:rPr lang="en-US" sz="2300" dirty="0" err="1">
                <a:solidFill>
                  <a:schemeClr val="accent4">
                    <a:lumMod val="75000"/>
                  </a:schemeClr>
                </a:solidFill>
                <a:latin typeface="Courier" pitchFamily="-128" charset="0"/>
              </a:rPr>
              <a:t>dset</a:t>
            </a:r>
            <a:r>
              <a:rPr lang="en-US" sz="2300" dirty="0">
                <a:solidFill>
                  <a:schemeClr val="accent4">
                    <a:lumMod val="75000"/>
                  </a:schemeClr>
                </a:solidFill>
                <a:latin typeface="Courier" pitchFamily="-128" charset="0"/>
              </a:rPr>
              <a:t> {</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number;</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(*report)(</a:t>
            </a:r>
            <a:r>
              <a:rPr lang="en-US" sz="2300" dirty="0" err="1">
                <a:solidFill>
                  <a:schemeClr val="accent4">
                    <a:lumMod val="75000"/>
                  </a:schemeClr>
                </a:solidFill>
                <a:latin typeface="Courier" pitchFamily="-128" charset="0"/>
              </a:rPr>
              <a:t>int</a:t>
            </a:r>
            <a:r>
              <a:rPr lang="en-US" sz="2300" dirty="0">
                <a:solidFill>
                  <a:schemeClr val="accent4">
                    <a:lumMod val="75000"/>
                  </a:schemeClr>
                </a:solidFill>
                <a:latin typeface="Courier" pitchFamily="-128" charset="0"/>
              </a:rPr>
              <a:t> level);</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(*initialize)(</a:t>
            </a:r>
            <a:r>
              <a:rPr lang="en-US" sz="2300" dirty="0" err="1">
                <a:solidFill>
                  <a:schemeClr val="accent4">
                    <a:lumMod val="75000"/>
                  </a:schemeClr>
                </a:solidFill>
                <a:latin typeface="Courier" pitchFamily="-128" charset="0"/>
              </a:rPr>
              <a:t>int</a:t>
            </a:r>
            <a:r>
              <a:rPr lang="en-US" sz="2300" dirty="0">
                <a:solidFill>
                  <a:schemeClr val="accent4">
                    <a:lumMod val="75000"/>
                  </a:schemeClr>
                </a:solidFill>
                <a:latin typeface="Courier" pitchFamily="-128" charset="0"/>
              </a:rPr>
              <a:t> pass);</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a:t>
            </a:r>
            <a:r>
              <a:rPr lang="en-US" sz="2300" dirty="0" err="1">
                <a:solidFill>
                  <a:schemeClr val="accent4">
                    <a:lumMod val="75000"/>
                  </a:schemeClr>
                </a:solidFill>
                <a:latin typeface="Courier" pitchFamily="-128" charset="0"/>
              </a:rPr>
              <a:t>initRecord</a:t>
            </a:r>
            <a:r>
              <a:rPr lang="en-US" sz="2300" dirty="0">
                <a:solidFill>
                  <a:schemeClr val="accent4">
                    <a:lumMod val="75000"/>
                  </a:schemeClr>
                </a:solidFill>
                <a:latin typeface="Courier" pitchFamily="-128" charset="0"/>
              </a:rPr>
              <a:t>)(</a:t>
            </a:r>
            <a:r>
              <a:rPr lang="en-US" sz="2300" dirty="0" err="1">
                <a:solidFill>
                  <a:schemeClr val="accent4">
                    <a:lumMod val="75000"/>
                  </a:schemeClr>
                </a:solidFill>
                <a:latin typeface="Courier" pitchFamily="-128" charset="0"/>
              </a:rPr>
              <a:t>struct</a:t>
            </a:r>
            <a:r>
              <a:rPr lang="en-US" sz="2300" dirty="0">
                <a:solidFill>
                  <a:schemeClr val="accent4">
                    <a:lumMod val="75000"/>
                  </a:schemeClr>
                </a:solidFill>
                <a:latin typeface="Courier" pitchFamily="-128" charset="0"/>
              </a:rPr>
              <a:t> … *</a:t>
            </a:r>
            <a:r>
              <a:rPr lang="en-US" sz="2300" dirty="0" err="1">
                <a:solidFill>
                  <a:schemeClr val="accent4">
                    <a:lumMod val="75000"/>
                  </a:schemeClr>
                </a:solidFill>
                <a:latin typeface="Courier" pitchFamily="-128" charset="0"/>
              </a:rPr>
              <a:t>precord</a:t>
            </a:r>
            <a:r>
              <a:rPr lang="en-US" sz="2300" dirty="0">
                <a:solidFill>
                  <a:schemeClr val="accent4">
                    <a:lumMod val="75000"/>
                  </a:schemeClr>
                </a:solidFill>
                <a:latin typeface="Courier" pitchFamily="-128" charset="0"/>
              </a:rPr>
              <a:t>);</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a:t>
            </a:r>
            <a:r>
              <a:rPr lang="en-US" sz="2300" dirty="0" err="1">
                <a:solidFill>
                  <a:schemeClr val="accent4">
                    <a:lumMod val="75000"/>
                  </a:schemeClr>
                </a:solidFill>
                <a:latin typeface="Courier" pitchFamily="-128" charset="0"/>
              </a:rPr>
              <a:t>getIoIntInfo</a:t>
            </a:r>
            <a:r>
              <a:rPr lang="en-US" sz="2300" dirty="0" smtClean="0">
                <a:solidFill>
                  <a:schemeClr val="accent4">
                    <a:lumMod val="75000"/>
                  </a:schemeClr>
                </a:solidFill>
                <a:latin typeface="Courier" pitchFamily="-128" charset="0"/>
              </a:rPr>
              <a:t>)(…);</a:t>
            </a:r>
            <a:endParaRPr lang="en-US" sz="2300" dirty="0">
              <a:solidFill>
                <a:schemeClr val="accent4">
                  <a:lumMod val="75000"/>
                </a:schemeClr>
              </a:solidFill>
              <a:latin typeface="Courier" pitchFamily="-128" charset="0"/>
            </a:endParaRP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rPr>
              <a:t>	… read/write and </a:t>
            </a:r>
            <a:r>
              <a:rPr lang="en-US" sz="2300" dirty="0" smtClean="0">
                <a:solidFill>
                  <a:schemeClr val="accent4">
                    <a:lumMod val="75000"/>
                  </a:schemeClr>
                </a:solidFill>
              </a:rPr>
              <a:t>other (</a:t>
            </a:r>
            <a:r>
              <a:rPr lang="en-US" sz="2300" dirty="0" err="1" smtClean="0">
                <a:solidFill>
                  <a:schemeClr val="accent4">
                    <a:lumMod val="75000"/>
                  </a:schemeClr>
                </a:solidFill>
              </a:rPr>
              <a:t>ie</a:t>
            </a:r>
            <a:r>
              <a:rPr lang="en-US" sz="2300" dirty="0" smtClean="0">
                <a:solidFill>
                  <a:schemeClr val="accent4">
                    <a:lumMod val="75000"/>
                  </a:schemeClr>
                </a:solidFill>
              </a:rPr>
              <a:t>, </a:t>
            </a:r>
            <a:r>
              <a:rPr lang="en-US" sz="2300" dirty="0" err="1" smtClean="0">
                <a:solidFill>
                  <a:schemeClr val="accent4">
                    <a:lumMod val="75000"/>
                  </a:schemeClr>
                </a:solidFill>
              </a:rPr>
              <a:t>linconv</a:t>
            </a:r>
            <a:r>
              <a:rPr lang="en-US" sz="2300" dirty="0">
                <a:solidFill>
                  <a:schemeClr val="accent4">
                    <a:lumMod val="75000"/>
                  </a:schemeClr>
                </a:solidFill>
              </a:rPr>
              <a:t>)</a:t>
            </a:r>
            <a:r>
              <a:rPr lang="en-US" sz="2300" dirty="0" smtClean="0">
                <a:solidFill>
                  <a:schemeClr val="accent4">
                    <a:lumMod val="75000"/>
                  </a:schemeClr>
                </a:solidFill>
              </a:rPr>
              <a:t> </a:t>
            </a:r>
            <a:r>
              <a:rPr lang="en-US" sz="2300" dirty="0">
                <a:solidFill>
                  <a:schemeClr val="accent4">
                    <a:lumMod val="75000"/>
                  </a:schemeClr>
                </a:solidFill>
              </a:rPr>
              <a:t>routines as required</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a:t>
            </a:r>
          </a:p>
          <a:p>
            <a:pPr>
              <a:tabLst>
                <a:tab pos="1892300" algn="l"/>
                <a:tab pos="3492500" algn="l"/>
                <a:tab pos="5027613" algn="l"/>
              </a:tabLst>
            </a:pPr>
            <a:r>
              <a:rPr lang="en-US" b="0" dirty="0">
                <a:latin typeface="Courier" pitchFamily="-128" charset="0"/>
              </a:rPr>
              <a:t>number</a:t>
            </a:r>
            <a:r>
              <a:rPr lang="en-US" dirty="0"/>
              <a:t> specifies number of pointers (often 5 or 6)</a:t>
            </a:r>
          </a:p>
          <a:p>
            <a:pPr>
              <a:tabLst>
                <a:tab pos="1892300" algn="l"/>
                <a:tab pos="3492500" algn="l"/>
                <a:tab pos="5027613" algn="l"/>
              </a:tabLst>
            </a:pPr>
            <a:r>
              <a:rPr lang="en-US" dirty="0"/>
              <a:t>A NULL is given when an optional routine is not implemented</a:t>
            </a:r>
          </a:p>
          <a:p>
            <a:pPr>
              <a:tabLst>
                <a:tab pos="1892300" algn="l"/>
                <a:tab pos="3492500" algn="l"/>
                <a:tab pos="5027613" algn="l"/>
              </a:tabLst>
            </a:pPr>
            <a:r>
              <a:rPr lang="en-US" dirty="0"/>
              <a:t>DSET structures and functions are usually declared </a:t>
            </a:r>
            <a:r>
              <a:rPr lang="en-US" b="0" dirty="0">
                <a:latin typeface="Courier" pitchFamily="-128" charset="0"/>
              </a:rPr>
              <a:t>static</a:t>
            </a:r>
            <a:endParaRPr lang="en-US"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28588" y="504825"/>
            <a:ext cx="8761412" cy="430213"/>
          </a:xfrm>
        </p:spPr>
        <p:txBody>
          <a:bodyPr>
            <a:normAutofit fontScale="90000"/>
          </a:bodyPr>
          <a:lstStyle/>
          <a:p>
            <a:r>
              <a:rPr lang="en-US" sz="2800"/>
              <a:t>The DSET – initialize</a:t>
            </a:r>
            <a:endParaRPr lang="en-US"/>
          </a:p>
        </p:txBody>
      </p:sp>
      <p:sp>
        <p:nvSpPr>
          <p:cNvPr id="143363" name="Rectangle 3"/>
          <p:cNvSpPr>
            <a:spLocks noGrp="1" noChangeArrowheads="1"/>
          </p:cNvSpPr>
          <p:nvPr>
            <p:ph type="body" idx="1"/>
          </p:nvPr>
        </p:nvSpPr>
        <p:spPr>
          <a:xfrm>
            <a:off x="685800" y="1301750"/>
            <a:ext cx="8191500" cy="4687888"/>
          </a:xfrm>
        </p:spPr>
        <p:txBody>
          <a:bodyPr>
            <a:normAutofit fontScale="850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initialize(</a:t>
            </a:r>
            <a:r>
              <a:rPr lang="en-US" dirty="0" err="1">
                <a:solidFill>
                  <a:schemeClr val="accent4">
                    <a:lumMod val="75000"/>
                  </a:schemeClr>
                </a:solidFill>
                <a:latin typeface="Courier" pitchFamily="-128" charset="0"/>
              </a:rPr>
              <a:t>int</a:t>
            </a:r>
            <a:r>
              <a:rPr lang="en-US" dirty="0">
                <a:solidFill>
                  <a:schemeClr val="accent4">
                    <a:lumMod val="75000"/>
                  </a:schemeClr>
                </a:solidFill>
                <a:latin typeface="Courier" pitchFamily="-128" charset="0"/>
              </a:rPr>
              <a:t> pass);</a:t>
            </a:r>
          </a:p>
          <a:p>
            <a:pPr>
              <a:tabLst>
                <a:tab pos="1892300" algn="l"/>
                <a:tab pos="3492500" algn="l"/>
                <a:tab pos="5027613" algn="l"/>
              </a:tabLst>
            </a:pPr>
            <a:r>
              <a:rPr lang="en-US" dirty="0"/>
              <a:t>Initializes the device support layer</a:t>
            </a:r>
          </a:p>
          <a:p>
            <a:pPr>
              <a:tabLst>
                <a:tab pos="1892300" algn="l"/>
                <a:tab pos="3492500" algn="l"/>
                <a:tab pos="5027613" algn="l"/>
              </a:tabLst>
            </a:pPr>
            <a:r>
              <a:rPr lang="en-US" dirty="0"/>
              <a:t>Optional routine, not always needed</a:t>
            </a:r>
          </a:p>
          <a:p>
            <a:pPr>
              <a:tabLst>
                <a:tab pos="1892300" algn="l"/>
                <a:tab pos="3492500" algn="l"/>
                <a:tab pos="5027613" algn="l"/>
              </a:tabLst>
            </a:pPr>
            <a:r>
              <a:rPr lang="en-US" dirty="0"/>
              <a:t>Used for one-time startup operations:</a:t>
            </a:r>
          </a:p>
          <a:p>
            <a:pPr lvl="1">
              <a:tabLst>
                <a:tab pos="1892300" algn="l"/>
                <a:tab pos="3492500" algn="l"/>
                <a:tab pos="5027613" algn="l"/>
              </a:tabLst>
            </a:pPr>
            <a:r>
              <a:rPr lang="en-US" dirty="0"/>
              <a:t>Start background tasks</a:t>
            </a:r>
          </a:p>
          <a:p>
            <a:pPr lvl="1">
              <a:tabLst>
                <a:tab pos="1892300" algn="l"/>
                <a:tab pos="3492500" algn="l"/>
                <a:tab pos="5027613" algn="l"/>
              </a:tabLst>
            </a:pPr>
            <a:r>
              <a:rPr lang="en-US" dirty="0"/>
              <a:t>Create shared tables</a:t>
            </a:r>
          </a:p>
          <a:p>
            <a:pPr>
              <a:tabLst>
                <a:tab pos="1892300" algn="l"/>
                <a:tab pos="3492500" algn="l"/>
                <a:tab pos="5027613" algn="l"/>
              </a:tabLst>
            </a:pPr>
            <a:r>
              <a:rPr lang="en-US" dirty="0"/>
              <a:t>Called twice by </a:t>
            </a:r>
            <a:r>
              <a:rPr lang="en-US" dirty="0" err="1"/>
              <a:t>iocInit</a:t>
            </a:r>
            <a:r>
              <a:rPr lang="en-US" dirty="0"/>
              <a:t>()</a:t>
            </a:r>
          </a:p>
          <a:p>
            <a:pPr lvl="1">
              <a:tabLst>
                <a:tab pos="1892300" algn="l"/>
                <a:tab pos="3492500" algn="l"/>
                <a:tab pos="5027613" algn="l"/>
              </a:tabLst>
            </a:pPr>
            <a:r>
              <a:rPr lang="en-US" dirty="0">
                <a:latin typeface="Courier" pitchFamily="-128" charset="0"/>
              </a:rPr>
              <a:t>pass=0</a:t>
            </a:r>
            <a:r>
              <a:rPr lang="en-US" dirty="0"/>
              <a:t> – Before any record initialization</a:t>
            </a:r>
          </a:p>
          <a:p>
            <a:pPr lvl="2">
              <a:tabLst>
                <a:tab pos="1892300" algn="l"/>
                <a:tab pos="3492500" algn="l"/>
                <a:tab pos="5027613" algn="l"/>
              </a:tabLst>
            </a:pPr>
            <a:r>
              <a:rPr lang="en-US" dirty="0"/>
              <a:t>Doesn’t usually access hardware since device address information is not yet known</a:t>
            </a:r>
          </a:p>
          <a:p>
            <a:pPr lvl="1">
              <a:tabLst>
                <a:tab pos="1892300" algn="l"/>
                <a:tab pos="3492500" algn="l"/>
                <a:tab pos="5027613" algn="l"/>
              </a:tabLst>
            </a:pPr>
            <a:r>
              <a:rPr lang="en-US" dirty="0">
                <a:latin typeface="Courier" pitchFamily="-128" charset="0"/>
              </a:rPr>
              <a:t>pass=1</a:t>
            </a:r>
            <a:r>
              <a:rPr lang="en-US" dirty="0"/>
              <a:t> – After all record initialization</a:t>
            </a:r>
          </a:p>
          <a:p>
            <a:pPr lvl="2">
              <a:tabLst>
                <a:tab pos="1892300" algn="l"/>
                <a:tab pos="3492500" algn="l"/>
                <a:tab pos="5027613" algn="l"/>
              </a:tabLst>
            </a:pPr>
            <a:r>
              <a:rPr lang="en-US" dirty="0"/>
              <a:t>Can be used as a final startup step.  All device address information is now known</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EPICS Class – Device/Driver Support</a:t>
            </a:r>
            <a:endParaRPr lang="en-US" dirty="0"/>
          </a:p>
        </p:txBody>
      </p:sp>
      <p:sp>
        <p:nvSpPr>
          <p:cNvPr id="10" name="Content Placeholder 9"/>
          <p:cNvSpPr>
            <a:spLocks noGrp="1"/>
          </p:cNvSpPr>
          <p:nvPr>
            <p:ph idx="1"/>
          </p:nvPr>
        </p:nvSpPr>
        <p:spPr>
          <a:xfrm>
            <a:off x="457201" y="1163106"/>
            <a:ext cx="5958240" cy="4963058"/>
          </a:xfrm>
        </p:spPr>
        <p:txBody>
          <a:bodyPr>
            <a:normAutofit fontScale="92500" lnSpcReduction="20000"/>
          </a:bodyPr>
          <a:lstStyle/>
          <a:p>
            <a:r>
              <a:rPr lang="en-US" dirty="0" smtClean="0"/>
              <a:t>Most slides here are taken from:</a:t>
            </a:r>
          </a:p>
          <a:p>
            <a:pPr lvl="1"/>
            <a:r>
              <a:rPr lang="en-US" dirty="0" smtClean="0"/>
              <a:t>“Writing Device Support” by Eric Norum </a:t>
            </a:r>
          </a:p>
          <a:p>
            <a:pPr lvl="1"/>
            <a:r>
              <a:rPr lang="en-US" dirty="0" smtClean="0"/>
              <a:t>“Some Driver and Device Support Issues” by Till </a:t>
            </a:r>
            <a:r>
              <a:rPr lang="en-US" dirty="0" smtClean="0"/>
              <a:t>Straumann</a:t>
            </a:r>
            <a:endParaRPr lang="en-US" dirty="0" smtClean="0"/>
          </a:p>
          <a:p>
            <a:pPr lvl="1"/>
            <a:r>
              <a:rPr lang="en-US" dirty="0" smtClean="0"/>
              <a:t>“EPICS Database Principles” by Andrew Johnson</a:t>
            </a:r>
          </a:p>
          <a:p>
            <a:r>
              <a:rPr lang="en-US" dirty="0"/>
              <a:t>S</a:t>
            </a:r>
            <a:r>
              <a:rPr lang="en-US" dirty="0" smtClean="0"/>
              <a:t>lides modified “freely” by me.</a:t>
            </a:r>
          </a:p>
          <a:p>
            <a:r>
              <a:rPr lang="en-US" dirty="0" smtClean="0"/>
              <a:t>Some Device/Driver support now using ASYN</a:t>
            </a:r>
          </a:p>
          <a:p>
            <a:pPr lvl="1"/>
            <a:r>
              <a:rPr lang="en-US" dirty="0" smtClean="0"/>
              <a:t>ASYN lecture in August – not covered today</a:t>
            </a:r>
          </a:p>
        </p:txBody>
      </p:sp>
      <p:sp>
        <p:nvSpPr>
          <p:cNvPr id="4" name="Footer Placeholder 3"/>
          <p:cNvSpPr>
            <a:spLocks noGrp="1"/>
          </p:cNvSpPr>
          <p:nvPr>
            <p:ph type="ftr" sz="quarter" idx="11"/>
          </p:nvPr>
        </p:nvSpPr>
        <p:spPr/>
        <p:txBody>
          <a:bodyPr/>
          <a:lstStyle/>
          <a:p>
            <a:r>
              <a:rPr lang="en-US" smtClean="0"/>
              <a:t>EPICS Class – Device/Driver Support</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a:t>
            </a:fld>
            <a:endParaRPr lang="en-US"/>
          </a:p>
        </p:txBody>
      </p:sp>
      <p:sp>
        <p:nvSpPr>
          <p:cNvPr id="6" name="Date Placeholder 5"/>
          <p:cNvSpPr>
            <a:spLocks noGrp="1"/>
          </p:cNvSpPr>
          <p:nvPr>
            <p:ph type="dt" sz="half" idx="2"/>
          </p:nvPr>
        </p:nvSpPr>
        <p:spPr/>
        <p:txBody>
          <a:bodyPr/>
          <a:lstStyle/>
          <a:p>
            <a:r>
              <a:rPr lang="en-US" smtClean="0"/>
              <a:t>6/25/2010</a:t>
            </a:r>
            <a:endParaRPr lang="en-US" dirty="0"/>
          </a:p>
        </p:txBody>
      </p:sp>
      <p:pic>
        <p:nvPicPr>
          <p:cNvPr id="1026" name="Picture 2" descr="C:\Documents and Settings\saa\Desktop\DSCN4945.JPG"/>
          <p:cNvPicPr>
            <a:picLocks noChangeAspect="1" noChangeArrowheads="1"/>
          </p:cNvPicPr>
          <p:nvPr/>
        </p:nvPicPr>
        <p:blipFill>
          <a:blip r:embed="rId2" cstate="print"/>
          <a:stretch>
            <a:fillRect/>
          </a:stretch>
        </p:blipFill>
        <p:spPr bwMode="auto">
          <a:xfrm>
            <a:off x="6607465" y="1163105"/>
            <a:ext cx="1117600" cy="16383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28588" y="504825"/>
            <a:ext cx="8761412" cy="430213"/>
          </a:xfrm>
        </p:spPr>
        <p:txBody>
          <a:bodyPr>
            <a:normAutofit fontScale="90000"/>
          </a:bodyPr>
          <a:lstStyle/>
          <a:p>
            <a:r>
              <a:rPr lang="en-US" sz="2800"/>
              <a:t>The DSET – initRecord</a:t>
            </a:r>
            <a:endParaRPr lang="en-US"/>
          </a:p>
        </p:txBody>
      </p:sp>
      <p:sp>
        <p:nvSpPr>
          <p:cNvPr id="145411" name="Rectangle 3"/>
          <p:cNvSpPr>
            <a:spLocks noGrp="1" noChangeArrowheads="1"/>
          </p:cNvSpPr>
          <p:nvPr>
            <p:ph type="body" idx="1"/>
          </p:nvPr>
        </p:nvSpPr>
        <p:spPr>
          <a:xfrm>
            <a:off x="685800" y="1301750"/>
            <a:ext cx="8191500" cy="4017963"/>
          </a:xfrm>
        </p:spPr>
        <p:txBody>
          <a:bodyPr>
            <a:normAutofit fontScale="775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a:t>
            </a:r>
            <a:r>
              <a:rPr lang="en-US" dirty="0" err="1">
                <a:solidFill>
                  <a:schemeClr val="accent4">
                    <a:lumMod val="75000"/>
                  </a:schemeClr>
                </a:solidFill>
                <a:latin typeface="Courier" pitchFamily="-128" charset="0"/>
              </a:rPr>
              <a:t>initRecord</a:t>
            </a:r>
            <a:r>
              <a:rPr lang="en-US" dirty="0">
                <a:solidFill>
                  <a:schemeClr val="accent4">
                    <a:lumMod val="75000"/>
                  </a:schemeClr>
                </a:solidFill>
                <a:latin typeface="Courier" pitchFamily="-128" charset="0"/>
              </a:rPr>
              <a:t>(</a:t>
            </a:r>
            <a:r>
              <a:rPr lang="en-US" dirty="0" err="1">
                <a:solidFill>
                  <a:schemeClr val="accent4">
                    <a:lumMod val="75000"/>
                  </a:schemeClr>
                </a:solidFill>
                <a:latin typeface="Courier" pitchFamily="-128" charset="0"/>
              </a:rPr>
              <a:t>struct</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precord</a:t>
            </a:r>
            <a:r>
              <a:rPr lang="en-US" dirty="0">
                <a:solidFill>
                  <a:schemeClr val="accent4">
                    <a:lumMod val="75000"/>
                  </a:schemeClr>
                </a:solidFill>
                <a:latin typeface="Courier" pitchFamily="-128" charset="0"/>
              </a:rPr>
              <a:t>);</a:t>
            </a:r>
          </a:p>
          <a:p>
            <a:pPr>
              <a:tabLst>
                <a:tab pos="1892300" algn="l"/>
                <a:tab pos="3492500" algn="l"/>
                <a:tab pos="5027613" algn="l"/>
              </a:tabLst>
            </a:pPr>
            <a:r>
              <a:rPr lang="en-US" dirty="0"/>
              <a:t>Called by </a:t>
            </a:r>
            <a:r>
              <a:rPr lang="en-US" dirty="0" err="1"/>
              <a:t>iocInit</a:t>
            </a:r>
            <a:r>
              <a:rPr lang="en-US" dirty="0"/>
              <a:t>() once for each record with matching DTYP</a:t>
            </a:r>
          </a:p>
          <a:p>
            <a:pPr>
              <a:tabLst>
                <a:tab pos="1892300" algn="l"/>
                <a:tab pos="3492500" algn="l"/>
                <a:tab pos="5027613" algn="l"/>
              </a:tabLst>
            </a:pPr>
            <a:r>
              <a:rPr lang="en-US" dirty="0"/>
              <a:t>Optional routine, but usually supplied</a:t>
            </a:r>
          </a:p>
          <a:p>
            <a:pPr>
              <a:tabLst>
                <a:tab pos="1892300" algn="l"/>
                <a:tab pos="3492500" algn="l"/>
                <a:tab pos="5027613" algn="l"/>
              </a:tabLst>
            </a:pPr>
            <a:r>
              <a:rPr lang="en-US" dirty="0"/>
              <a:t>Routines often</a:t>
            </a:r>
          </a:p>
          <a:p>
            <a:pPr lvl="1">
              <a:tabLst>
                <a:tab pos="1892300" algn="l"/>
                <a:tab pos="3492500" algn="l"/>
                <a:tab pos="5027613" algn="l"/>
              </a:tabLst>
            </a:pPr>
            <a:r>
              <a:rPr lang="en-US" dirty="0"/>
              <a:t>Validate the </a:t>
            </a:r>
            <a:r>
              <a:rPr lang="en-US" dirty="0">
                <a:solidFill>
                  <a:srgbClr val="FF0000"/>
                </a:solidFill>
              </a:rPr>
              <a:t>INP</a:t>
            </a:r>
            <a:r>
              <a:rPr lang="en-US" dirty="0"/>
              <a:t> or </a:t>
            </a:r>
            <a:r>
              <a:rPr lang="en-US" dirty="0" smtClean="0">
                <a:solidFill>
                  <a:srgbClr val="FF0000"/>
                </a:solidFill>
              </a:rPr>
              <a:t>OUT</a:t>
            </a:r>
            <a:r>
              <a:rPr lang="en-US" dirty="0" smtClean="0"/>
              <a:t> </a:t>
            </a:r>
            <a:r>
              <a:rPr lang="en-US" dirty="0"/>
              <a:t>field</a:t>
            </a:r>
          </a:p>
          <a:p>
            <a:pPr lvl="1">
              <a:tabLst>
                <a:tab pos="1892300" algn="l"/>
                <a:tab pos="3492500" algn="l"/>
                <a:tab pos="5027613" algn="l"/>
              </a:tabLst>
            </a:pPr>
            <a:r>
              <a:rPr lang="en-US" dirty="0"/>
              <a:t>Verify that addressed hardware is present</a:t>
            </a:r>
          </a:p>
          <a:p>
            <a:pPr lvl="1">
              <a:tabLst>
                <a:tab pos="1892300" algn="l"/>
                <a:tab pos="3492500" algn="l"/>
                <a:tab pos="5027613" algn="l"/>
              </a:tabLst>
            </a:pPr>
            <a:r>
              <a:rPr lang="en-US" dirty="0"/>
              <a:t>Allocate device-specific storage for the record</a:t>
            </a:r>
          </a:p>
          <a:p>
            <a:pPr lvl="2">
              <a:tabLst>
                <a:tab pos="1892300" algn="l"/>
                <a:tab pos="3492500" algn="l"/>
                <a:tab pos="5027613" algn="l"/>
              </a:tabLst>
            </a:pPr>
            <a:r>
              <a:rPr lang="en-US" dirty="0"/>
              <a:t>Each record contains a </a:t>
            </a:r>
            <a:r>
              <a:rPr lang="en-US" i="0" dirty="0">
                <a:latin typeface="Courier" pitchFamily="-128" charset="0"/>
              </a:rPr>
              <a:t>void *</a:t>
            </a:r>
            <a:r>
              <a:rPr lang="en-US" i="0" dirty="0" err="1">
                <a:latin typeface="Courier" pitchFamily="-128" charset="0"/>
              </a:rPr>
              <a:t>dpvt</a:t>
            </a:r>
            <a:r>
              <a:rPr lang="en-US" dirty="0"/>
              <a:t> pointer </a:t>
            </a:r>
            <a:r>
              <a:rPr lang="en-US" dirty="0" smtClean="0"/>
              <a:t>(</a:t>
            </a:r>
            <a:r>
              <a:rPr lang="en-US" dirty="0" smtClean="0">
                <a:solidFill>
                  <a:srgbClr val="FF0000"/>
                </a:solidFill>
              </a:rPr>
              <a:t>DPVT</a:t>
            </a:r>
            <a:r>
              <a:rPr lang="en-US" dirty="0" smtClean="0"/>
              <a:t>) for </a:t>
            </a:r>
            <a:r>
              <a:rPr lang="en-US" dirty="0"/>
              <a:t>this purpose</a:t>
            </a:r>
          </a:p>
          <a:p>
            <a:pPr lvl="1">
              <a:tabLst>
                <a:tab pos="1892300" algn="l"/>
                <a:tab pos="3492500" algn="l"/>
                <a:tab pos="5027613" algn="l"/>
              </a:tabLst>
            </a:pPr>
            <a:r>
              <a:rPr lang="en-US" dirty="0"/>
              <a:t>Program device registers</a:t>
            </a:r>
          </a:p>
          <a:p>
            <a:pPr lvl="1">
              <a:tabLst>
                <a:tab pos="1892300" algn="l"/>
                <a:tab pos="3492500" algn="l"/>
                <a:tab pos="5027613" algn="l"/>
              </a:tabLst>
            </a:pPr>
            <a:r>
              <a:rPr lang="en-US" dirty="0"/>
              <a:t>Set record-specific fields needed for conversion to/from engineering units</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128588" y="504825"/>
            <a:ext cx="8761412" cy="430213"/>
          </a:xfrm>
        </p:spPr>
        <p:txBody>
          <a:bodyPr>
            <a:normAutofit fontScale="90000"/>
          </a:bodyPr>
          <a:lstStyle/>
          <a:p>
            <a:r>
              <a:rPr lang="en-US" sz="2800"/>
              <a:t>The DSET – initRecord – Device Addresses</a:t>
            </a:r>
            <a:endParaRPr lang="en-US"/>
          </a:p>
        </p:txBody>
      </p:sp>
      <p:sp>
        <p:nvSpPr>
          <p:cNvPr id="149507" name="Rectangle 1027"/>
          <p:cNvSpPr>
            <a:spLocks noGrp="1" noChangeArrowheads="1"/>
          </p:cNvSpPr>
          <p:nvPr>
            <p:ph type="body" idx="1"/>
          </p:nvPr>
        </p:nvSpPr>
        <p:spPr>
          <a:xfrm>
            <a:off x="685800" y="1086295"/>
            <a:ext cx="8191500" cy="4992650"/>
          </a:xfrm>
        </p:spPr>
        <p:txBody>
          <a:bodyPr>
            <a:normAutofit fontScale="92500" lnSpcReduction="20000"/>
          </a:bodyPr>
          <a:lstStyle/>
          <a:p>
            <a:pPr>
              <a:tabLst>
                <a:tab pos="1892300" algn="l"/>
                <a:tab pos="3492500" algn="l"/>
                <a:tab pos="5027613" algn="l"/>
              </a:tabLst>
            </a:pPr>
            <a:r>
              <a:rPr lang="en-GB" dirty="0"/>
              <a:t>Device support .</a:t>
            </a:r>
            <a:r>
              <a:rPr lang="en-GB" dirty="0" err="1"/>
              <a:t>dbd</a:t>
            </a:r>
            <a:r>
              <a:rPr lang="en-GB" dirty="0"/>
              <a:t> entry was</a:t>
            </a:r>
          </a:p>
          <a:p>
            <a:pPr lvl="1">
              <a:lnSpc>
                <a:spcPct val="102000"/>
              </a:lnSpc>
              <a:spcBef>
                <a:spcPts val="388"/>
              </a:spcBef>
              <a:buSzPct val="60000"/>
              <a:buFontTx/>
              <a:buNone/>
              <a:tabLst>
                <a:tab pos="1892300" algn="l"/>
                <a:tab pos="3492500" algn="l"/>
                <a:tab pos="5027613" algn="l"/>
              </a:tabLst>
            </a:pPr>
            <a:r>
              <a:rPr lang="en-GB" sz="2100" dirty="0">
                <a:solidFill>
                  <a:schemeClr val="accent4">
                    <a:lumMod val="75000"/>
                  </a:schemeClr>
                </a:solidFill>
                <a:latin typeface="Courier New" pitchFamily="49" charset="0"/>
              </a:rPr>
              <a:t>device(</a:t>
            </a:r>
            <a:r>
              <a:rPr lang="en-GB" sz="2100" i="1" dirty="0" err="1">
                <a:solidFill>
                  <a:schemeClr val="accent4">
                    <a:lumMod val="75000"/>
                  </a:schemeClr>
                </a:solidFill>
                <a:latin typeface="Courier New" pitchFamily="49" charset="0"/>
              </a:rPr>
              <a:t>recType</a:t>
            </a:r>
            <a:r>
              <a:rPr lang="en-GB" sz="2100" dirty="0" err="1">
                <a:solidFill>
                  <a:schemeClr val="accent4">
                    <a:lumMod val="75000"/>
                  </a:schemeClr>
                </a:solidFill>
                <a:latin typeface="Courier New" pitchFamily="49" charset="0"/>
              </a:rPr>
              <a:t>,</a:t>
            </a:r>
            <a:r>
              <a:rPr lang="en-GB" sz="2100" i="1" dirty="0" err="1">
                <a:solidFill>
                  <a:schemeClr val="accent4">
                    <a:lumMod val="75000"/>
                  </a:schemeClr>
                </a:solidFill>
                <a:latin typeface="Courier New" pitchFamily="49" charset="0"/>
              </a:rPr>
              <a:t>addrType</a:t>
            </a:r>
            <a:r>
              <a:rPr lang="en-GB" sz="2100" dirty="0" err="1">
                <a:solidFill>
                  <a:schemeClr val="accent4">
                    <a:lumMod val="75000"/>
                  </a:schemeClr>
                </a:solidFill>
                <a:latin typeface="Courier New" pitchFamily="49" charset="0"/>
              </a:rPr>
              <a:t>,</a:t>
            </a:r>
            <a:r>
              <a:rPr lang="en-GB" sz="2100" i="1" dirty="0" err="1">
                <a:solidFill>
                  <a:schemeClr val="accent4">
                    <a:lumMod val="75000"/>
                  </a:schemeClr>
                </a:solidFill>
                <a:latin typeface="Courier New" pitchFamily="49" charset="0"/>
              </a:rPr>
              <a:t>dset</a:t>
            </a:r>
            <a:r>
              <a:rPr lang="en-GB" sz="2100" dirty="0" err="1">
                <a:solidFill>
                  <a:schemeClr val="accent4">
                    <a:lumMod val="75000"/>
                  </a:schemeClr>
                </a:solidFill>
                <a:latin typeface="Courier New" pitchFamily="49" charset="0"/>
              </a:rPr>
              <a:t>,"</a:t>
            </a:r>
            <a:r>
              <a:rPr lang="en-GB" sz="2100" i="1" dirty="0" err="1">
                <a:solidFill>
                  <a:schemeClr val="accent4">
                    <a:lumMod val="75000"/>
                  </a:schemeClr>
                </a:solidFill>
                <a:latin typeface="Courier New" pitchFamily="49" charset="0"/>
              </a:rPr>
              <a:t>name</a:t>
            </a:r>
            <a:r>
              <a:rPr lang="en-GB" sz="2100" dirty="0">
                <a:solidFill>
                  <a:schemeClr val="accent4">
                    <a:lumMod val="75000"/>
                  </a:schemeClr>
                </a:solidFill>
                <a:latin typeface="Courier New" pitchFamily="49" charset="0"/>
              </a:rPr>
              <a:t>")</a:t>
            </a:r>
          </a:p>
          <a:p>
            <a:pPr>
              <a:tabLst>
                <a:tab pos="1892300" algn="l"/>
                <a:tab pos="3492500" algn="l"/>
                <a:tab pos="5027613" algn="l"/>
              </a:tabLst>
            </a:pPr>
            <a:r>
              <a:rPr lang="en-GB" i="1" dirty="0" err="1"/>
              <a:t>addrType</a:t>
            </a:r>
            <a:r>
              <a:rPr lang="en-GB" dirty="0"/>
              <a:t> specifies the type to use for the address link, e.g.</a:t>
            </a:r>
          </a:p>
          <a:p>
            <a:pPr lvl="1">
              <a:lnSpc>
                <a:spcPct val="102000"/>
              </a:lnSpc>
              <a:spcBef>
                <a:spcPts val="388"/>
              </a:spcBef>
              <a:buSzPct val="60000"/>
              <a:buFontTx/>
              <a:buNone/>
              <a:tabLst>
                <a:tab pos="1892300" algn="l"/>
                <a:tab pos="3492500" algn="l"/>
                <a:tab pos="5027613" algn="l"/>
              </a:tabLst>
            </a:pPr>
            <a:r>
              <a:rPr lang="en-GB" sz="2100" dirty="0">
                <a:solidFill>
                  <a:schemeClr val="accent4"/>
                </a:solidFill>
                <a:latin typeface="Courier New" pitchFamily="49" charset="0"/>
              </a:rPr>
              <a:t>device(bo,VME_IO,devBoXy240,"Xycom XY240")</a:t>
            </a:r>
          </a:p>
          <a:p>
            <a:pPr>
              <a:buFont typeface="Times" pitchFamily="-128" charset="0"/>
              <a:buNone/>
              <a:tabLst>
                <a:tab pos="1892300" algn="l"/>
                <a:tab pos="3492500" algn="l"/>
                <a:tab pos="5027613" algn="l"/>
              </a:tabLst>
            </a:pPr>
            <a:r>
              <a:rPr lang="en-GB" dirty="0"/>
              <a:t>	sets </a:t>
            </a:r>
            <a:r>
              <a:rPr lang="en-GB" sz="2100" dirty="0" err="1">
                <a:solidFill>
                  <a:schemeClr val="accent4">
                    <a:lumMod val="75000"/>
                  </a:schemeClr>
                </a:solidFill>
                <a:latin typeface="Courier New" pitchFamily="49" charset="0"/>
              </a:rPr>
              <a:t>pbo</a:t>
            </a:r>
            <a:r>
              <a:rPr lang="en-GB" sz="2100" dirty="0">
                <a:solidFill>
                  <a:schemeClr val="accent4">
                    <a:lumMod val="75000"/>
                  </a:schemeClr>
                </a:solidFill>
                <a:latin typeface="Courier New" pitchFamily="49" charset="0"/>
              </a:rPr>
              <a:t>-&gt;out</a:t>
            </a:r>
            <a:r>
              <a:rPr lang="en-GB" dirty="0"/>
              <a:t>:</a:t>
            </a:r>
          </a:p>
          <a:p>
            <a:pPr lvl="1">
              <a:lnSpc>
                <a:spcPct val="102000"/>
              </a:lnSpc>
              <a:spcBef>
                <a:spcPts val="388"/>
              </a:spcBef>
              <a:tabLst>
                <a:tab pos="1892300" algn="l"/>
                <a:tab pos="3492500" algn="l"/>
                <a:tab pos="5027613" algn="l"/>
              </a:tabLst>
            </a:pPr>
            <a:r>
              <a:rPr lang="en-GB" sz="2100" dirty="0" err="1">
                <a:solidFill>
                  <a:schemeClr val="accent4">
                    <a:lumMod val="75000"/>
                  </a:schemeClr>
                </a:solidFill>
                <a:latin typeface="Courier New" pitchFamily="49" charset="0"/>
              </a:rPr>
              <a:t>pbo</a:t>
            </a:r>
            <a:r>
              <a:rPr lang="en-GB" sz="2100" dirty="0">
                <a:solidFill>
                  <a:schemeClr val="accent4">
                    <a:lumMod val="75000"/>
                  </a:schemeClr>
                </a:solidFill>
                <a:latin typeface="Courier New" pitchFamily="49" charset="0"/>
              </a:rPr>
              <a:t>-&gt;</a:t>
            </a:r>
            <a:r>
              <a:rPr lang="en-GB" sz="2100" dirty="0" err="1">
                <a:solidFill>
                  <a:schemeClr val="accent4">
                    <a:lumMod val="75000"/>
                  </a:schemeClr>
                </a:solidFill>
                <a:latin typeface="Courier New" pitchFamily="49" charset="0"/>
              </a:rPr>
              <a:t>out.type</a:t>
            </a:r>
            <a:r>
              <a:rPr lang="en-GB" sz="2100" dirty="0">
                <a:solidFill>
                  <a:schemeClr val="accent4">
                    <a:lumMod val="75000"/>
                  </a:schemeClr>
                </a:solidFill>
                <a:latin typeface="Courier New" pitchFamily="49" charset="0"/>
              </a:rPr>
              <a:t> = VME_IO</a:t>
            </a:r>
          </a:p>
          <a:p>
            <a:pPr lvl="1">
              <a:spcBef>
                <a:spcPts val="438"/>
              </a:spcBef>
              <a:tabLst>
                <a:tab pos="1892300" algn="l"/>
                <a:tab pos="3492500" algn="l"/>
                <a:tab pos="5027613" algn="l"/>
              </a:tabLst>
            </a:pPr>
            <a:r>
              <a:rPr lang="en-GB" dirty="0"/>
              <a:t>Device support uses</a:t>
            </a:r>
            <a:r>
              <a:rPr lang="en-GB" sz="1600" dirty="0">
                <a:latin typeface="Courier New" pitchFamily="49" charset="0"/>
              </a:rPr>
              <a:t> </a:t>
            </a:r>
            <a:r>
              <a:rPr lang="en-GB" sz="1900" dirty="0" err="1">
                <a:solidFill>
                  <a:schemeClr val="accent4">
                    <a:lumMod val="75000"/>
                  </a:schemeClr>
                </a:solidFill>
                <a:latin typeface="Courier New" pitchFamily="49" charset="0"/>
              </a:rPr>
              <a:t>pbo</a:t>
            </a:r>
            <a:r>
              <a:rPr lang="en-GB" sz="1900" dirty="0">
                <a:solidFill>
                  <a:schemeClr val="accent4">
                    <a:lumMod val="75000"/>
                  </a:schemeClr>
                </a:solidFill>
                <a:latin typeface="Courier New" pitchFamily="49" charset="0"/>
              </a:rPr>
              <a:t>-&gt;</a:t>
            </a:r>
            <a:r>
              <a:rPr lang="en-GB" sz="1900" dirty="0" err="1">
                <a:solidFill>
                  <a:schemeClr val="accent4">
                    <a:lumMod val="75000"/>
                  </a:schemeClr>
                </a:solidFill>
                <a:latin typeface="Courier New" pitchFamily="49" charset="0"/>
              </a:rPr>
              <a:t>out.value.vmeio</a:t>
            </a:r>
            <a:r>
              <a:rPr lang="en-GB" sz="1900" dirty="0">
                <a:solidFill>
                  <a:schemeClr val="accent4">
                    <a:lumMod val="75000"/>
                  </a:schemeClr>
                </a:solidFill>
              </a:rPr>
              <a:t> </a:t>
            </a:r>
            <a:r>
              <a:rPr lang="en-GB" sz="1900" dirty="0"/>
              <a:t>which is a</a:t>
            </a:r>
          </a:p>
          <a:p>
            <a:pPr lvl="2">
              <a:spcBef>
                <a:spcPct val="0"/>
              </a:spcBef>
              <a:spcAft>
                <a:spcPct val="0"/>
              </a:spcAft>
              <a:buSzPct val="57000"/>
              <a:buFont typeface="Times" pitchFamily="-128" charset="0"/>
              <a:buNone/>
              <a:tabLst>
                <a:tab pos="1892300" algn="l"/>
                <a:tab pos="3492500" algn="l"/>
                <a:tab pos="5027613" algn="l"/>
              </a:tabLst>
            </a:pPr>
            <a:r>
              <a:rPr lang="en-GB" sz="1900" dirty="0" err="1">
                <a:solidFill>
                  <a:schemeClr val="accent4">
                    <a:lumMod val="75000"/>
                  </a:schemeClr>
                </a:solidFill>
                <a:latin typeface="Courier New" pitchFamily="49" charset="0"/>
              </a:rPr>
              <a:t>struct</a:t>
            </a:r>
            <a:r>
              <a:rPr lang="en-GB" sz="1900" dirty="0">
                <a:solidFill>
                  <a:schemeClr val="accent4">
                    <a:lumMod val="75000"/>
                  </a:schemeClr>
                </a:solidFill>
                <a:latin typeface="Courier New" pitchFamily="49" charset="0"/>
              </a:rPr>
              <a:t> </a:t>
            </a:r>
            <a:r>
              <a:rPr lang="en-GB" sz="1900" dirty="0" err="1">
                <a:solidFill>
                  <a:schemeClr val="accent4">
                    <a:lumMod val="75000"/>
                  </a:schemeClr>
                </a:solidFill>
                <a:latin typeface="Courier New" pitchFamily="49" charset="0"/>
              </a:rPr>
              <a:t>vmeio</a:t>
            </a:r>
            <a:r>
              <a:rPr lang="en-GB" sz="1900" dirty="0">
                <a:solidFill>
                  <a:schemeClr val="accent4">
                    <a:lumMod val="75000"/>
                  </a:schemeClr>
                </a:solidFill>
                <a:latin typeface="Courier New" pitchFamily="49" charset="0"/>
              </a:rPr>
              <a:t> {</a:t>
            </a:r>
          </a:p>
          <a:p>
            <a:pPr lvl="2">
              <a:spcBef>
                <a:spcPct val="0"/>
              </a:spcBef>
              <a:spcAft>
                <a:spcPct val="0"/>
              </a:spcAft>
              <a:buSzPct val="57000"/>
              <a:buFont typeface="Times" pitchFamily="-128" charset="0"/>
              <a:buNone/>
              <a:tabLst>
                <a:tab pos="1892300" algn="l"/>
                <a:tab pos="3492500" algn="l"/>
                <a:tab pos="5027613" algn="l"/>
              </a:tabLst>
            </a:pPr>
            <a:r>
              <a:rPr lang="en-GB" sz="1900" dirty="0">
                <a:solidFill>
                  <a:schemeClr val="accent4">
                    <a:lumMod val="75000"/>
                  </a:schemeClr>
                </a:solidFill>
                <a:latin typeface="Courier New" pitchFamily="49" charset="0"/>
              </a:rPr>
              <a:t>    short card;</a:t>
            </a:r>
          </a:p>
          <a:p>
            <a:pPr lvl="2">
              <a:spcBef>
                <a:spcPct val="0"/>
              </a:spcBef>
              <a:spcAft>
                <a:spcPct val="0"/>
              </a:spcAft>
              <a:buSzPct val="57000"/>
              <a:buFont typeface="Times" pitchFamily="-128" charset="0"/>
              <a:buNone/>
              <a:tabLst>
                <a:tab pos="1892300" algn="l"/>
                <a:tab pos="3492500" algn="l"/>
                <a:tab pos="5027613" algn="l"/>
              </a:tabLst>
            </a:pPr>
            <a:r>
              <a:rPr lang="en-GB" sz="1900" dirty="0">
                <a:solidFill>
                  <a:schemeClr val="accent4">
                    <a:lumMod val="75000"/>
                  </a:schemeClr>
                </a:solidFill>
                <a:latin typeface="Courier New" pitchFamily="49" charset="0"/>
              </a:rPr>
              <a:t>    short signal;</a:t>
            </a:r>
          </a:p>
          <a:p>
            <a:pPr lvl="2">
              <a:spcBef>
                <a:spcPct val="0"/>
              </a:spcBef>
              <a:spcAft>
                <a:spcPct val="0"/>
              </a:spcAft>
              <a:buSzPct val="57000"/>
              <a:buFont typeface="Times" pitchFamily="-128" charset="0"/>
              <a:buNone/>
              <a:tabLst>
                <a:tab pos="1892300" algn="l"/>
                <a:tab pos="3492500" algn="l"/>
                <a:tab pos="5027613" algn="l"/>
              </a:tabLst>
            </a:pPr>
            <a:r>
              <a:rPr lang="en-GB" sz="1900" dirty="0">
                <a:solidFill>
                  <a:schemeClr val="accent4">
                    <a:lumMod val="75000"/>
                  </a:schemeClr>
                </a:solidFill>
                <a:latin typeface="Courier New" pitchFamily="49" charset="0"/>
              </a:rPr>
              <a:t>    char *</a:t>
            </a:r>
            <a:r>
              <a:rPr lang="en-GB" sz="1900" dirty="0" err="1">
                <a:solidFill>
                  <a:schemeClr val="accent4">
                    <a:lumMod val="75000"/>
                  </a:schemeClr>
                </a:solidFill>
                <a:latin typeface="Courier New" pitchFamily="49" charset="0"/>
              </a:rPr>
              <a:t>parm</a:t>
            </a:r>
            <a:r>
              <a:rPr lang="en-GB" sz="1900" dirty="0">
                <a:solidFill>
                  <a:schemeClr val="accent4">
                    <a:lumMod val="75000"/>
                  </a:schemeClr>
                </a:solidFill>
                <a:latin typeface="Courier New" pitchFamily="49" charset="0"/>
              </a:rPr>
              <a:t>;</a:t>
            </a:r>
          </a:p>
          <a:p>
            <a:pPr lvl="2">
              <a:spcBef>
                <a:spcPct val="0"/>
              </a:spcBef>
              <a:spcAft>
                <a:spcPct val="0"/>
              </a:spcAft>
              <a:buSzPct val="57000"/>
              <a:buFont typeface="Times" pitchFamily="-128" charset="0"/>
              <a:buNone/>
              <a:tabLst>
                <a:tab pos="1892300" algn="l"/>
                <a:tab pos="3492500" algn="l"/>
                <a:tab pos="5027613" algn="l"/>
              </a:tabLst>
            </a:pPr>
            <a:r>
              <a:rPr lang="en-GB" sz="1900" dirty="0">
                <a:solidFill>
                  <a:schemeClr val="accent4">
                    <a:lumMod val="75000"/>
                  </a:schemeClr>
                </a:solidFill>
                <a:latin typeface="Courier New" pitchFamily="49" charset="0"/>
              </a:rPr>
              <a:t>};</a:t>
            </a:r>
          </a:p>
          <a:p>
            <a:pPr>
              <a:tabLst>
                <a:tab pos="1892300" algn="l"/>
                <a:tab pos="3492500" algn="l"/>
                <a:tab pos="5027613" algn="l"/>
              </a:tabLst>
            </a:pPr>
            <a:r>
              <a:rPr lang="en-GB" dirty="0"/>
              <a:t>IOC Application Developer’s Guide describes all types</a:t>
            </a:r>
          </a:p>
          <a:p>
            <a:pPr>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028E56CD-BC32-42C0-BD2E-BF08889F6DED}" type="slidenum">
              <a:rPr lang="en-GB"/>
              <a:pPr/>
              <a:t>22</a:t>
            </a:fld>
            <a:endParaRPr lang="en-GB"/>
          </a:p>
        </p:txBody>
      </p:sp>
      <p:sp>
        <p:nvSpPr>
          <p:cNvPr id="28673"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smtClean="0">
                <a:solidFill>
                  <a:srgbClr val="FF0000"/>
                </a:solidFill>
              </a:rPr>
              <a:t>INP</a:t>
            </a:r>
            <a:r>
              <a:rPr lang="en-GB" i="0" dirty="0" smtClean="0"/>
              <a:t> and </a:t>
            </a:r>
            <a:r>
              <a:rPr lang="en-GB" i="0" dirty="0" smtClean="0">
                <a:solidFill>
                  <a:srgbClr val="FF0000"/>
                </a:solidFill>
              </a:rPr>
              <a:t>OUT</a:t>
            </a:r>
            <a:r>
              <a:rPr lang="en-GB" i="0" dirty="0" smtClean="0"/>
              <a:t> Hardware </a:t>
            </a:r>
            <a:r>
              <a:rPr lang="en-GB" i="0" dirty="0"/>
              <a:t>links</a:t>
            </a:r>
          </a:p>
        </p:txBody>
      </p:sp>
      <p:sp>
        <p:nvSpPr>
          <p:cNvPr id="28674" name="Rectangle 2"/>
          <p:cNvSpPr>
            <a:spLocks noGrp="1" noChangeArrowheads="1"/>
          </p:cNvSpPr>
          <p:nvPr>
            <p:ph type="body" idx="4294967295"/>
          </p:nvPr>
        </p:nvSpPr>
        <p:spPr>
          <a:xfrm>
            <a:off x="332640" y="987944"/>
            <a:ext cx="7935840" cy="5350701"/>
          </a:xfrm>
          <a:ln/>
        </p:spPr>
        <p:txBody>
          <a:bodyPr lIns="81966" tIns="40166" rIns="81966" bIns="40166">
            <a:spAutoFit/>
          </a:bodyPr>
          <a:lstStyle/>
          <a:p>
            <a:pPr marL="336965" indent="-336965">
              <a:lnSpc>
                <a:spcPct val="9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VME_IO	#</a:t>
            </a:r>
            <a:r>
              <a:rPr lang="en-GB" sz="1500" b="1" i="1" dirty="0" err="1">
                <a:latin typeface="Courier New" pitchFamily="49" charset="0"/>
              </a:rPr>
              <a:t>Cn</a:t>
            </a:r>
            <a:r>
              <a:rPr lang="en-GB" sz="1500" b="1" i="1" dirty="0">
                <a:latin typeface="Courier New" pitchFamily="49" charset="0"/>
              </a:rPr>
              <a:t> </a:t>
            </a:r>
            <a:r>
              <a:rPr lang="en-GB" sz="1500" b="1" i="1" dirty="0" err="1">
                <a:latin typeface="Courier New" pitchFamily="49" charset="0"/>
              </a:rPr>
              <a:t>Sn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Card, Signal</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INST_IO	@</a:t>
            </a:r>
            <a:r>
              <a:rPr lang="en-GB" sz="1500" b="1" i="1" dirty="0" err="1">
                <a:latin typeface="Courier New" pitchFamily="49" charset="0"/>
              </a:rPr>
              <a:t>parm</a:t>
            </a:r>
            <a:endParaRPr lang="en-GB" sz="1500" b="1" i="1" dirty="0">
              <a:latin typeface="Courier New" pitchFamily="49" charset="0"/>
            </a:endParaRP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CAMAC_IO	#</a:t>
            </a:r>
            <a:r>
              <a:rPr lang="en-GB" sz="1500" b="1" i="1" dirty="0" err="1">
                <a:latin typeface="Courier New" pitchFamily="49" charset="0"/>
              </a:rPr>
              <a:t>Bn</a:t>
            </a:r>
            <a:r>
              <a:rPr lang="en-GB" sz="1500" b="1" i="1" dirty="0">
                <a:latin typeface="Courier New" pitchFamily="49" charset="0"/>
              </a:rPr>
              <a:t> </a:t>
            </a:r>
            <a:r>
              <a:rPr lang="en-GB" sz="1500" b="1" i="1" dirty="0" err="1">
                <a:latin typeface="Courier New" pitchFamily="49" charset="0"/>
              </a:rPr>
              <a:t>Cn</a:t>
            </a:r>
            <a:r>
              <a:rPr lang="en-GB" sz="1500" b="1" i="1" dirty="0">
                <a:latin typeface="Courier New" pitchFamily="49" charset="0"/>
              </a:rPr>
              <a:t> </a:t>
            </a:r>
            <a:r>
              <a:rPr lang="en-GB" sz="1500" b="1" i="1" dirty="0" err="1">
                <a:latin typeface="Courier New" pitchFamily="49" charset="0"/>
              </a:rPr>
              <a:t>Nn</a:t>
            </a:r>
            <a:r>
              <a:rPr lang="en-GB" sz="1500" b="1" i="1" dirty="0">
                <a:latin typeface="Courier New" pitchFamily="49" charset="0"/>
              </a:rPr>
              <a:t> An Fn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Branch, Crate, Node, Address, Function</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AB_IO 	#</a:t>
            </a:r>
            <a:r>
              <a:rPr lang="en-GB" sz="1500" b="1" i="1" dirty="0" err="1">
                <a:latin typeface="Courier New" pitchFamily="49" charset="0"/>
              </a:rPr>
              <a:t>Ln</a:t>
            </a:r>
            <a:r>
              <a:rPr lang="en-GB" sz="1500" b="1" i="1" dirty="0">
                <a:latin typeface="Courier New" pitchFamily="49" charset="0"/>
              </a:rPr>
              <a:t> An </a:t>
            </a:r>
            <a:r>
              <a:rPr lang="en-GB" sz="1500" b="1" i="1" dirty="0" err="1">
                <a:latin typeface="Courier New" pitchFamily="49" charset="0"/>
              </a:rPr>
              <a:t>Cn</a:t>
            </a:r>
            <a:r>
              <a:rPr lang="en-GB" sz="1500" b="1" i="1" dirty="0">
                <a:latin typeface="Courier New" pitchFamily="49" charset="0"/>
              </a:rPr>
              <a:t> </a:t>
            </a:r>
            <a:r>
              <a:rPr lang="en-GB" sz="1500" b="1" i="1" dirty="0" err="1">
                <a:latin typeface="Courier New" pitchFamily="49" charset="0"/>
              </a:rPr>
              <a:t>Sn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Link, Adapter, Card, Signal</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GPIB_IO	#</a:t>
            </a:r>
            <a:r>
              <a:rPr lang="en-GB" sz="1500" b="1" i="1" dirty="0" err="1">
                <a:latin typeface="Courier New" pitchFamily="49" charset="0"/>
              </a:rPr>
              <a:t>Ln</a:t>
            </a:r>
            <a:r>
              <a:rPr lang="en-GB" sz="1500" b="1" i="1" dirty="0">
                <a:latin typeface="Courier New" pitchFamily="49" charset="0"/>
              </a:rPr>
              <a:t> An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Link, Address</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BITBUS_IO	#</a:t>
            </a:r>
            <a:r>
              <a:rPr lang="en-GB" sz="1500" b="1" i="1" dirty="0" err="1">
                <a:latin typeface="Courier New" pitchFamily="49" charset="0"/>
              </a:rPr>
              <a:t>Ln</a:t>
            </a:r>
            <a:r>
              <a:rPr lang="en-GB" sz="1500" b="1" i="1" dirty="0">
                <a:latin typeface="Courier New" pitchFamily="49" charset="0"/>
              </a:rPr>
              <a:t> </a:t>
            </a:r>
            <a:r>
              <a:rPr lang="en-GB" sz="1500" b="1" i="1" dirty="0" err="1">
                <a:latin typeface="Courier New" pitchFamily="49" charset="0"/>
              </a:rPr>
              <a:t>Nn</a:t>
            </a:r>
            <a:r>
              <a:rPr lang="en-GB" sz="1500" b="1" i="1" dirty="0">
                <a:latin typeface="Courier New" pitchFamily="49" charset="0"/>
              </a:rPr>
              <a:t> </a:t>
            </a:r>
            <a:r>
              <a:rPr lang="en-GB" sz="1500" b="1" i="1" dirty="0" err="1">
                <a:latin typeface="Courier New" pitchFamily="49" charset="0"/>
              </a:rPr>
              <a:t>Pn</a:t>
            </a:r>
            <a:r>
              <a:rPr lang="en-GB" sz="1500" b="1" i="1" dirty="0">
                <a:latin typeface="Courier New" pitchFamily="49" charset="0"/>
              </a:rPr>
              <a:t> </a:t>
            </a:r>
            <a:r>
              <a:rPr lang="en-GB" sz="1500" b="1" i="1" dirty="0" err="1">
                <a:latin typeface="Courier New" pitchFamily="49" charset="0"/>
              </a:rPr>
              <a:t>Sn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Link, Node, Port, Signal</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BBGPIB_IO	#</a:t>
            </a:r>
            <a:r>
              <a:rPr lang="en-GB" sz="1500" b="1" i="1" dirty="0" err="1">
                <a:latin typeface="Courier New" pitchFamily="49" charset="0"/>
              </a:rPr>
              <a:t>Ln</a:t>
            </a:r>
            <a:r>
              <a:rPr lang="en-GB" sz="1500" b="1" i="1" dirty="0">
                <a:latin typeface="Courier New" pitchFamily="49" charset="0"/>
              </a:rPr>
              <a:t> </a:t>
            </a:r>
            <a:r>
              <a:rPr lang="en-GB" sz="1500" b="1" i="1" dirty="0" err="1">
                <a:latin typeface="Courier New" pitchFamily="49" charset="0"/>
              </a:rPr>
              <a:t>Bn</a:t>
            </a:r>
            <a:r>
              <a:rPr lang="en-GB" sz="1500" b="1" i="1" dirty="0">
                <a:latin typeface="Courier New" pitchFamily="49" charset="0"/>
              </a:rPr>
              <a:t> </a:t>
            </a:r>
            <a:r>
              <a:rPr lang="en-GB" sz="1500" b="1" i="1" dirty="0" err="1">
                <a:latin typeface="Courier New" pitchFamily="49" charset="0"/>
              </a:rPr>
              <a:t>Gn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Link, </a:t>
            </a:r>
            <a:r>
              <a:rPr lang="en-GB" sz="1800" i="1" dirty="0" err="1"/>
              <a:t>Bitbus</a:t>
            </a:r>
            <a:r>
              <a:rPr lang="en-GB" sz="1800" i="1" dirty="0"/>
              <a:t> Address, GPIB Address</a:t>
            </a: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VXI_IO	#</a:t>
            </a:r>
            <a:r>
              <a:rPr lang="en-GB" sz="1500" b="1" i="1" dirty="0" err="1">
                <a:latin typeface="Courier New" pitchFamily="49" charset="0"/>
              </a:rPr>
              <a:t>Vn</a:t>
            </a:r>
            <a:r>
              <a:rPr lang="en-GB" sz="1500" b="1" i="1" dirty="0">
                <a:latin typeface="Courier New" pitchFamily="49" charset="0"/>
              </a:rPr>
              <a:t> </a:t>
            </a:r>
            <a:r>
              <a:rPr lang="en-GB" sz="1500" b="1" i="1" dirty="0" err="1">
                <a:latin typeface="Courier New" pitchFamily="49" charset="0"/>
              </a:rPr>
              <a:t>Cn</a:t>
            </a:r>
            <a:r>
              <a:rPr lang="en-GB" sz="1500" b="1" i="1" dirty="0">
                <a:latin typeface="Courier New" pitchFamily="49" charset="0"/>
              </a:rPr>
              <a:t> </a:t>
            </a:r>
            <a:r>
              <a:rPr lang="en-GB" sz="1500" b="1" i="1" dirty="0" err="1">
                <a:latin typeface="Courier New" pitchFamily="49" charset="0"/>
              </a:rPr>
              <a:t>Sn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336965" indent="-336965">
              <a:lnSpc>
                <a:spcPct val="107000"/>
              </a:lnSpc>
              <a:spcBef>
                <a:spcPts val="193"/>
              </a:spcBef>
              <a:spcAft>
                <a:spcPts val="239"/>
              </a:spcAft>
              <a:buClr>
                <a:srgbClr val="000000"/>
              </a:buClr>
              <a:buSzPct val="62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500" b="1" i="1" dirty="0">
                <a:latin typeface="Courier New" pitchFamily="49" charset="0"/>
              </a:rPr>
              <a:t>     </a:t>
            </a:r>
            <a:r>
              <a:rPr lang="en-GB" sz="1500" b="1" i="1" dirty="0"/>
              <a:t>or</a:t>
            </a:r>
            <a:r>
              <a:rPr lang="en-GB" sz="1500" b="1" i="1" dirty="0">
                <a:latin typeface="Courier New" pitchFamily="49" charset="0"/>
              </a:rPr>
              <a:t>	#</a:t>
            </a:r>
            <a:r>
              <a:rPr lang="en-GB" sz="1500" b="1" i="1" dirty="0" err="1">
                <a:latin typeface="Courier New" pitchFamily="49" charset="0"/>
              </a:rPr>
              <a:t>Vn</a:t>
            </a:r>
            <a:r>
              <a:rPr lang="en-GB" sz="1500" b="1" i="1" dirty="0">
                <a:latin typeface="Courier New" pitchFamily="49" charset="0"/>
              </a:rPr>
              <a:t> </a:t>
            </a:r>
            <a:r>
              <a:rPr lang="en-GB" sz="1500" b="1" i="1" dirty="0" err="1">
                <a:latin typeface="Courier New" pitchFamily="49" charset="0"/>
              </a:rPr>
              <a:t>Sn</a:t>
            </a:r>
            <a:r>
              <a:rPr lang="en-GB" sz="1500" b="1" i="1" dirty="0">
                <a:latin typeface="Courier New" pitchFamily="49" charset="0"/>
              </a:rPr>
              <a:t> @</a:t>
            </a:r>
            <a:r>
              <a:rPr lang="en-GB" sz="1500" b="1" i="1" dirty="0" err="1">
                <a:latin typeface="Courier New" pitchFamily="49" charset="0"/>
              </a:rPr>
              <a:t>parm</a:t>
            </a:r>
            <a:endParaRPr lang="en-GB" sz="1500" b="1" i="1" dirty="0">
              <a:latin typeface="Courier New" pitchFamily="49" charset="0"/>
            </a:endParaRPr>
          </a:p>
          <a:p>
            <a:pPr marL="1422741" lvl="3" indent="-227523">
              <a:lnSpc>
                <a:spcPct val="114000"/>
              </a:lnSpc>
              <a:spcBef>
                <a:spcPts val="148"/>
              </a:spcBef>
              <a:spcAft>
                <a:spcPts val="239"/>
              </a:spcAft>
              <a:buClr>
                <a:srgbClr val="000000"/>
              </a:buClr>
              <a:buSzPct val="73000"/>
              <a:buNone/>
              <a:tabLst>
                <a:tab pos="336965" algn="l"/>
                <a:tab pos="1647384" algn="l"/>
                <a:tab pos="2476837" algn="l"/>
                <a:tab pos="3306289" algn="l"/>
                <a:tab pos="4135741" algn="l"/>
                <a:tab pos="4965193" algn="l"/>
                <a:tab pos="5794646" algn="l"/>
                <a:tab pos="6622658" algn="l"/>
                <a:tab pos="7453550" algn="l"/>
                <a:tab pos="8281563" algn="l"/>
                <a:tab pos="9112454" algn="l"/>
                <a:tab pos="9426379" algn="l"/>
                <a:tab pos="9875666" algn="l"/>
              </a:tabLst>
            </a:pPr>
            <a:r>
              <a:rPr lang="en-GB" sz="1800" b="1" i="1" dirty="0"/>
              <a:t>			</a:t>
            </a:r>
            <a:r>
              <a:rPr lang="en-GB" sz="1800" i="1" dirty="0"/>
              <a:t>Frame, Slot, Signal</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28588" y="504825"/>
            <a:ext cx="8761412" cy="430213"/>
          </a:xfrm>
        </p:spPr>
        <p:txBody>
          <a:bodyPr>
            <a:normAutofit fontScale="90000"/>
          </a:bodyPr>
          <a:lstStyle/>
          <a:p>
            <a:r>
              <a:rPr lang="en-US" sz="2800"/>
              <a:t>The DSET – report</a:t>
            </a:r>
            <a:endParaRPr lang="en-US"/>
          </a:p>
        </p:txBody>
      </p:sp>
      <p:sp>
        <p:nvSpPr>
          <p:cNvPr id="147459" name="Rectangle 3"/>
          <p:cNvSpPr>
            <a:spLocks noGrp="1" noChangeArrowheads="1"/>
          </p:cNvSpPr>
          <p:nvPr>
            <p:ph type="body" idx="1"/>
          </p:nvPr>
        </p:nvSpPr>
        <p:spPr>
          <a:xfrm>
            <a:off x="685800" y="1301750"/>
            <a:ext cx="8191500" cy="3652838"/>
          </a:xfrm>
        </p:spPr>
        <p:txBody>
          <a:bodyPr>
            <a:normAutofit fontScale="775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report(</a:t>
            </a:r>
            <a:r>
              <a:rPr lang="en-US" dirty="0" err="1">
                <a:solidFill>
                  <a:schemeClr val="accent4">
                    <a:lumMod val="75000"/>
                  </a:schemeClr>
                </a:solidFill>
                <a:latin typeface="Courier" pitchFamily="-128" charset="0"/>
              </a:rPr>
              <a:t>int</a:t>
            </a:r>
            <a:r>
              <a:rPr lang="en-US" dirty="0">
                <a:solidFill>
                  <a:schemeClr val="accent4">
                    <a:lumMod val="75000"/>
                  </a:schemeClr>
                </a:solidFill>
                <a:latin typeface="Courier" pitchFamily="-128" charset="0"/>
              </a:rPr>
              <a:t> level);</a:t>
            </a:r>
          </a:p>
          <a:p>
            <a:pPr>
              <a:tabLst>
                <a:tab pos="1892300" algn="l"/>
                <a:tab pos="3492500" algn="l"/>
                <a:tab pos="5027613" algn="l"/>
              </a:tabLst>
            </a:pPr>
            <a:r>
              <a:rPr lang="en-US" dirty="0"/>
              <a:t>Called by </a:t>
            </a:r>
            <a:r>
              <a:rPr lang="en-US" b="0" dirty="0" err="1">
                <a:latin typeface="Courier" pitchFamily="-128" charset="0"/>
              </a:rPr>
              <a:t>dbior</a:t>
            </a:r>
            <a:r>
              <a:rPr lang="en-US" dirty="0"/>
              <a:t> shell command</a:t>
            </a:r>
          </a:p>
          <a:p>
            <a:pPr>
              <a:tabLst>
                <a:tab pos="1892300" algn="l"/>
                <a:tab pos="3492500" algn="l"/>
                <a:tab pos="5027613" algn="l"/>
              </a:tabLst>
            </a:pPr>
            <a:r>
              <a:rPr lang="en-US" dirty="0"/>
              <a:t>Prints information about current state, hardware status, I/O statistics, etc</a:t>
            </a:r>
            <a:r>
              <a:rPr lang="en-US" dirty="0" smtClean="0"/>
              <a:t>.</a:t>
            </a:r>
          </a:p>
          <a:p>
            <a:pPr>
              <a:tabLst>
                <a:tab pos="1892300" algn="l"/>
                <a:tab pos="3492500" algn="l"/>
                <a:tab pos="5027613" algn="l"/>
              </a:tabLst>
            </a:pPr>
            <a:r>
              <a:rPr lang="en-US" dirty="0" smtClean="0"/>
              <a:t>Don’t be stingy – report as much as possible!</a:t>
            </a:r>
          </a:p>
          <a:p>
            <a:pPr>
              <a:tabLst>
                <a:tab pos="1892300" algn="l"/>
                <a:tab pos="3492500" algn="l"/>
                <a:tab pos="5027613" algn="l"/>
              </a:tabLst>
            </a:pPr>
            <a:r>
              <a:rPr lang="en-US" dirty="0" smtClean="0"/>
              <a:t>If using RTEMS </a:t>
            </a:r>
            <a:r>
              <a:rPr lang="en-US" dirty="0" err="1" smtClean="0"/>
              <a:t>Cexp</a:t>
            </a:r>
            <a:r>
              <a:rPr lang="en-US" dirty="0" smtClean="0"/>
              <a:t> shell, it will run at a high priority!</a:t>
            </a:r>
            <a:endParaRPr lang="en-US" dirty="0"/>
          </a:p>
          <a:p>
            <a:pPr>
              <a:tabLst>
                <a:tab pos="1892300" algn="l"/>
                <a:tab pos="3492500" algn="l"/>
                <a:tab pos="5027613" algn="l"/>
              </a:tabLst>
            </a:pPr>
            <a:r>
              <a:rPr lang="en-US" dirty="0"/>
              <a:t>Amount of output is controlled by the level argument</a:t>
            </a:r>
          </a:p>
          <a:p>
            <a:pPr lvl="1">
              <a:tabLst>
                <a:tab pos="1892300" algn="l"/>
                <a:tab pos="3492500" algn="l"/>
                <a:tab pos="5027613" algn="l"/>
              </a:tabLst>
            </a:pPr>
            <a:r>
              <a:rPr lang="en-US" dirty="0">
                <a:latin typeface="Courier" pitchFamily="-128" charset="0"/>
              </a:rPr>
              <a:t>level=0</a:t>
            </a:r>
            <a:r>
              <a:rPr lang="en-US" dirty="0"/>
              <a:t> – list hardware connected, one device per line</a:t>
            </a:r>
          </a:p>
          <a:p>
            <a:pPr lvl="1">
              <a:tabLst>
                <a:tab pos="1892300" algn="l"/>
                <a:tab pos="3492500" algn="l"/>
                <a:tab pos="5027613" algn="l"/>
              </a:tabLst>
            </a:pPr>
            <a:r>
              <a:rPr lang="en-US" dirty="0">
                <a:latin typeface="Courier" pitchFamily="-128" charset="0"/>
              </a:rPr>
              <a:t>level&gt;0</a:t>
            </a:r>
            <a:r>
              <a:rPr lang="en-US" dirty="0"/>
              <a:t> – provide different type or more detailed information</a:t>
            </a:r>
          </a:p>
          <a:p>
            <a:pPr>
              <a:tabLst>
                <a:tab pos="1892300" algn="l"/>
                <a:tab pos="3492500" algn="l"/>
                <a:tab pos="5027613" algn="l"/>
              </a:tabLst>
            </a:pPr>
            <a:endParaRPr lang="en-US" dirty="0"/>
          </a:p>
          <a:p>
            <a:pPr lvl="1">
              <a:tabLst>
                <a:tab pos="1892300" algn="l"/>
                <a:tab pos="3492500" algn="l"/>
                <a:tab pos="5027613" algn="l"/>
              </a:tabLst>
            </a:pPr>
            <a:endParaRPr lang="en-US" dirty="0"/>
          </a:p>
          <a:p>
            <a:pPr>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128588" y="504825"/>
            <a:ext cx="8761412" cy="430213"/>
          </a:xfrm>
        </p:spPr>
        <p:txBody>
          <a:bodyPr>
            <a:normAutofit fontScale="90000"/>
          </a:bodyPr>
          <a:lstStyle/>
          <a:p>
            <a:r>
              <a:rPr lang="en-US" sz="2800"/>
              <a:t>The DSET – read/write</a:t>
            </a:r>
            <a:endParaRPr lang="en-US"/>
          </a:p>
        </p:txBody>
      </p:sp>
      <p:sp>
        <p:nvSpPr>
          <p:cNvPr id="151555" name="Rectangle 1027"/>
          <p:cNvSpPr>
            <a:spLocks noGrp="1" noChangeArrowheads="1"/>
          </p:cNvSpPr>
          <p:nvPr>
            <p:ph type="body" idx="1"/>
          </p:nvPr>
        </p:nvSpPr>
        <p:spPr>
          <a:xfrm>
            <a:off x="685800" y="1086295"/>
            <a:ext cx="8191500" cy="5107865"/>
          </a:xfrm>
        </p:spPr>
        <p:txBody>
          <a:bodyPr>
            <a:normAutofit fontScale="850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read(</a:t>
            </a:r>
            <a:r>
              <a:rPr lang="en-US" dirty="0" err="1">
                <a:solidFill>
                  <a:schemeClr val="accent4">
                    <a:lumMod val="75000"/>
                  </a:schemeClr>
                </a:solidFill>
                <a:latin typeface="Courier" pitchFamily="-128" charset="0"/>
              </a:rPr>
              <a:t>struct</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precord</a:t>
            </a:r>
            <a:r>
              <a:rPr lang="en-US" dirty="0">
                <a:solidFill>
                  <a:schemeClr val="accent4">
                    <a:lumMod val="75000"/>
                  </a:schemeClr>
                </a:solidFill>
                <a:latin typeface="Courier" pitchFamily="-128" charset="0"/>
              </a:rPr>
              <a:t>);</a:t>
            </a:r>
          </a:p>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write(</a:t>
            </a:r>
            <a:r>
              <a:rPr lang="en-US" dirty="0" err="1">
                <a:solidFill>
                  <a:schemeClr val="accent4">
                    <a:lumMod val="75000"/>
                  </a:schemeClr>
                </a:solidFill>
                <a:latin typeface="Courier" pitchFamily="-128" charset="0"/>
              </a:rPr>
              <a:t>struct</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precord</a:t>
            </a:r>
            <a:r>
              <a:rPr lang="en-US" dirty="0">
                <a:solidFill>
                  <a:schemeClr val="accent4">
                    <a:lumMod val="75000"/>
                  </a:schemeClr>
                </a:solidFill>
                <a:latin typeface="Courier" pitchFamily="-128" charset="0"/>
              </a:rPr>
              <a:t>);</a:t>
            </a:r>
          </a:p>
          <a:p>
            <a:pPr>
              <a:tabLst>
                <a:tab pos="1892300" algn="l"/>
                <a:tab pos="3492500" algn="l"/>
                <a:tab pos="5027613" algn="l"/>
              </a:tabLst>
            </a:pPr>
            <a:r>
              <a:rPr lang="en-US" dirty="0"/>
              <a:t>Called when record is processed</a:t>
            </a:r>
          </a:p>
          <a:p>
            <a:pPr>
              <a:tabLst>
                <a:tab pos="1892300" algn="l"/>
                <a:tab pos="3492500" algn="l"/>
                <a:tab pos="5027613" algn="l"/>
              </a:tabLst>
            </a:pPr>
            <a:r>
              <a:rPr lang="en-US" dirty="0"/>
              <a:t>Perform (or initiate) the I/O operation:</a:t>
            </a:r>
          </a:p>
          <a:p>
            <a:pPr lvl="1">
              <a:tabLst>
                <a:tab pos="1892300" algn="l"/>
                <a:tab pos="3492500" algn="l"/>
                <a:tab pos="5027613" algn="l"/>
              </a:tabLst>
            </a:pPr>
            <a:r>
              <a:rPr lang="en-US" dirty="0"/>
              <a:t>Synchronous input</a:t>
            </a:r>
          </a:p>
          <a:p>
            <a:pPr lvl="2">
              <a:tabLst>
                <a:tab pos="1892300" algn="l"/>
                <a:tab pos="3492500" algn="l"/>
                <a:tab pos="5027613" algn="l"/>
              </a:tabLst>
            </a:pPr>
            <a:r>
              <a:rPr lang="en-US" dirty="0"/>
              <a:t>Copy value from hardware into </a:t>
            </a:r>
            <a:r>
              <a:rPr lang="en-US" i="0" dirty="0" err="1">
                <a:latin typeface="Courier" pitchFamily="-128" charset="0"/>
              </a:rPr>
              <a:t>precord</a:t>
            </a:r>
            <a:r>
              <a:rPr lang="en-US" i="0" dirty="0">
                <a:latin typeface="Courier" pitchFamily="-128" charset="0"/>
              </a:rPr>
              <a:t>-&gt;</a:t>
            </a:r>
            <a:r>
              <a:rPr lang="en-US" i="0" dirty="0" err="1">
                <a:latin typeface="Courier" pitchFamily="-128" charset="0"/>
              </a:rPr>
              <a:t>rval</a:t>
            </a:r>
            <a:endParaRPr lang="en-US" dirty="0"/>
          </a:p>
          <a:p>
            <a:pPr lvl="2">
              <a:tabLst>
                <a:tab pos="1892300" algn="l"/>
                <a:tab pos="3492500" algn="l"/>
                <a:tab pos="5027613" algn="l"/>
              </a:tabLst>
            </a:pPr>
            <a:r>
              <a:rPr lang="en-US" dirty="0"/>
              <a:t>Return 0 (to indicate success</a:t>
            </a:r>
            <a:r>
              <a:rPr lang="en-US" dirty="0" smtClean="0"/>
              <a:t>) or 2 (to indicate success and that conversion is needed)</a:t>
            </a:r>
            <a:endParaRPr lang="en-US" dirty="0"/>
          </a:p>
          <a:p>
            <a:pPr lvl="1">
              <a:tabLst>
                <a:tab pos="1892300" algn="l"/>
                <a:tab pos="3492500" algn="l"/>
                <a:tab pos="5027613" algn="l"/>
              </a:tabLst>
            </a:pPr>
            <a:r>
              <a:rPr lang="en-US" dirty="0"/>
              <a:t>Synchronous output</a:t>
            </a:r>
          </a:p>
          <a:p>
            <a:pPr lvl="2">
              <a:tabLst>
                <a:tab pos="1892300" algn="l"/>
                <a:tab pos="3492500" algn="l"/>
                <a:tab pos="5027613" algn="l"/>
              </a:tabLst>
            </a:pPr>
            <a:r>
              <a:rPr lang="en-US" dirty="0"/>
              <a:t>Copy value from </a:t>
            </a:r>
            <a:r>
              <a:rPr lang="en-US" i="0" dirty="0" err="1">
                <a:latin typeface="Courier" pitchFamily="-128" charset="0"/>
              </a:rPr>
              <a:t>precord</a:t>
            </a:r>
            <a:r>
              <a:rPr lang="en-US" i="0" dirty="0">
                <a:latin typeface="Courier" pitchFamily="-128" charset="0"/>
              </a:rPr>
              <a:t>-&gt;</a:t>
            </a:r>
            <a:r>
              <a:rPr lang="en-US" i="0" dirty="0" err="1">
                <a:latin typeface="Courier" pitchFamily="-128" charset="0"/>
              </a:rPr>
              <a:t>rval</a:t>
            </a:r>
            <a:r>
              <a:rPr lang="en-US" dirty="0"/>
              <a:t> to hardware</a:t>
            </a:r>
          </a:p>
          <a:p>
            <a:pPr lvl="2">
              <a:tabLst>
                <a:tab pos="1892300" algn="l"/>
                <a:tab pos="3492500" algn="l"/>
                <a:tab pos="5027613" algn="l"/>
              </a:tabLst>
            </a:pPr>
            <a:r>
              <a:rPr lang="en-US" dirty="0"/>
              <a:t>Return 0 </a:t>
            </a:r>
            <a:r>
              <a:rPr lang="en-US" dirty="0" smtClean="0"/>
              <a:t>(to </a:t>
            </a:r>
            <a:r>
              <a:rPr lang="en-US" dirty="0"/>
              <a:t>indicate success</a:t>
            </a:r>
            <a:r>
              <a:rPr lang="en-US" dirty="0" smtClean="0"/>
              <a:t>)</a:t>
            </a:r>
          </a:p>
          <a:p>
            <a:pPr lvl="1">
              <a:tabLst>
                <a:tab pos="1892300" algn="l"/>
                <a:tab pos="3492500" algn="l"/>
                <a:tab pos="5027613" algn="l"/>
              </a:tabLst>
            </a:pPr>
            <a:r>
              <a:rPr lang="en-US" dirty="0" smtClean="0"/>
              <a:t>Asynchronous input/output</a:t>
            </a:r>
          </a:p>
          <a:p>
            <a:pPr lvl="2">
              <a:tabLst>
                <a:tab pos="1892300" algn="l"/>
                <a:tab pos="3492500" algn="l"/>
                <a:tab pos="5027613" algn="l"/>
              </a:tabLst>
            </a:pPr>
            <a:r>
              <a:rPr lang="en-US" dirty="0" smtClean="0"/>
              <a:t>Update normally done using shared memory or queue instead of direct to hardware.  More later.</a:t>
            </a:r>
          </a:p>
          <a:p>
            <a:pPr lvl="2">
              <a:tabLst>
                <a:tab pos="1892300" algn="l"/>
                <a:tab pos="3492500" algn="l"/>
                <a:tab pos="5027613" algn="l"/>
              </a:tabLst>
            </a:pPr>
            <a:endParaRPr lang="en-US" dirty="0"/>
          </a:p>
          <a:p>
            <a:pPr>
              <a:buFont typeface="Times" pitchFamily="-128" charset="0"/>
              <a:buNone/>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128588" y="504825"/>
            <a:ext cx="8761412" cy="430213"/>
          </a:xfrm>
        </p:spPr>
        <p:txBody>
          <a:bodyPr>
            <a:normAutofit fontScale="90000"/>
          </a:bodyPr>
          <a:lstStyle/>
          <a:p>
            <a:r>
              <a:rPr lang="en-US" sz="2800" dirty="0"/>
              <a:t>The DSET – </a:t>
            </a:r>
            <a:r>
              <a:rPr lang="en-US" sz="2800" dirty="0" smtClean="0"/>
              <a:t>read/write – what to avoid</a:t>
            </a:r>
            <a:endParaRPr lang="en-US" dirty="0"/>
          </a:p>
        </p:txBody>
      </p:sp>
      <p:sp>
        <p:nvSpPr>
          <p:cNvPr id="151555" name="Rectangle 1027"/>
          <p:cNvSpPr>
            <a:spLocks noGrp="1" noChangeArrowheads="1"/>
          </p:cNvSpPr>
          <p:nvPr>
            <p:ph type="body" idx="1"/>
          </p:nvPr>
        </p:nvSpPr>
        <p:spPr>
          <a:xfrm>
            <a:off x="685800" y="1086295"/>
            <a:ext cx="8191500" cy="5107865"/>
          </a:xfrm>
        </p:spPr>
        <p:txBody>
          <a:bodyPr>
            <a:normAutofit/>
          </a:bodyPr>
          <a:lstStyle/>
          <a:p>
            <a:r>
              <a:rPr lang="en-US" dirty="0"/>
              <a:t>blocking </a:t>
            </a:r>
            <a:r>
              <a:rPr lang="en-US" dirty="0" smtClean="0"/>
              <a:t>operations:</a:t>
            </a:r>
          </a:p>
          <a:p>
            <a:pPr lvl="1"/>
            <a:r>
              <a:rPr lang="en-US" dirty="0" err="1" smtClean="0"/>
              <a:t>epicsMutexLock</a:t>
            </a:r>
            <a:r>
              <a:rPr lang="en-US" dirty="0" smtClean="0"/>
              <a:t> that could delay a long time</a:t>
            </a:r>
          </a:p>
          <a:p>
            <a:pPr lvl="1"/>
            <a:r>
              <a:rPr lang="en-US" dirty="0" err="1" smtClean="0"/>
              <a:t>epicsEventWait</a:t>
            </a:r>
            <a:endParaRPr lang="en-US" dirty="0" smtClean="0"/>
          </a:p>
          <a:p>
            <a:pPr lvl="1"/>
            <a:r>
              <a:rPr lang="en-US" dirty="0" err="1" smtClean="0"/>
              <a:t>printf</a:t>
            </a:r>
            <a:r>
              <a:rPr lang="en-US" dirty="0"/>
              <a:t>, read, </a:t>
            </a:r>
            <a:r>
              <a:rPr lang="en-US" dirty="0" smtClean="0"/>
              <a:t>write</a:t>
            </a:r>
          </a:p>
          <a:p>
            <a:pPr lvl="1"/>
            <a:r>
              <a:rPr lang="en-US" dirty="0" smtClean="0"/>
              <a:t>…</a:t>
            </a:r>
            <a:endParaRPr lang="en-US" dirty="0"/>
          </a:p>
          <a:p>
            <a:r>
              <a:rPr lang="en-US" dirty="0"/>
              <a:t>slow and </a:t>
            </a:r>
            <a:r>
              <a:rPr lang="en-US" dirty="0" smtClean="0"/>
              <a:t>non-deterministic operations</a:t>
            </a:r>
          </a:p>
          <a:p>
            <a:pPr lvl="1"/>
            <a:r>
              <a:rPr lang="en-US" dirty="0" err="1"/>
              <a:t>m</a:t>
            </a:r>
            <a:r>
              <a:rPr lang="en-US" dirty="0" err="1" smtClean="0"/>
              <a:t>alloc</a:t>
            </a:r>
            <a:endParaRPr lang="en-US" dirty="0" smtClean="0"/>
          </a:p>
          <a:p>
            <a:pPr lvl="1"/>
            <a:r>
              <a:rPr lang="en-US" dirty="0" smtClean="0"/>
              <a:t>polled wait</a:t>
            </a:r>
          </a:p>
          <a:p>
            <a:pPr lvl="1"/>
            <a:r>
              <a:rPr lang="en-US" dirty="0" smtClean="0"/>
              <a:t>…</a:t>
            </a:r>
            <a:endParaRPr lang="en-US" dirty="0"/>
          </a:p>
          <a:p>
            <a:pPr>
              <a:buFont typeface="Times" pitchFamily="-128" charset="0"/>
              <a:buNone/>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0" y="202980"/>
            <a:ext cx="8761412" cy="430213"/>
          </a:xfrm>
        </p:spPr>
        <p:txBody>
          <a:bodyPr>
            <a:normAutofit fontScale="90000"/>
          </a:bodyPr>
          <a:lstStyle/>
          <a:p>
            <a:r>
              <a:rPr lang="en-US" sz="2800" dirty="0"/>
              <a:t>The DSET – </a:t>
            </a:r>
            <a:r>
              <a:rPr lang="en-US" sz="2800" dirty="0" smtClean="0"/>
              <a:t>read/write – setting record </a:t>
            </a:r>
            <a:r>
              <a:rPr lang="en-US" sz="2800" dirty="0" smtClean="0">
                <a:solidFill>
                  <a:srgbClr val="FF0000"/>
                </a:solidFill>
              </a:rPr>
              <a:t>STAT/SEVR</a:t>
            </a:r>
            <a:endParaRPr lang="en-US" dirty="0">
              <a:solidFill>
                <a:srgbClr val="FF0000"/>
              </a:solidFill>
            </a:endParaRPr>
          </a:p>
        </p:txBody>
      </p:sp>
      <p:sp>
        <p:nvSpPr>
          <p:cNvPr id="151555" name="Rectangle 1027"/>
          <p:cNvSpPr>
            <a:spLocks noGrp="1" noChangeArrowheads="1"/>
          </p:cNvSpPr>
          <p:nvPr>
            <p:ph type="body" idx="1"/>
          </p:nvPr>
        </p:nvSpPr>
        <p:spPr>
          <a:xfrm>
            <a:off x="501070" y="740650"/>
            <a:ext cx="8191500" cy="5376701"/>
          </a:xfrm>
        </p:spPr>
        <p:txBody>
          <a:bodyPr>
            <a:normAutofit fontScale="70000" lnSpcReduction="20000"/>
          </a:bodyPr>
          <a:lstStyle/>
          <a:p>
            <a:r>
              <a:rPr lang="en-US" dirty="0" smtClean="0"/>
              <a:t>When record processing is started, the record </a:t>
            </a:r>
            <a:r>
              <a:rPr lang="en-US" b="1" dirty="0" smtClean="0">
                <a:solidFill>
                  <a:srgbClr val="FF0000"/>
                </a:solidFill>
              </a:rPr>
              <a:t>STAT</a:t>
            </a:r>
            <a:r>
              <a:rPr lang="en-US" dirty="0" smtClean="0"/>
              <a:t> and </a:t>
            </a:r>
            <a:r>
              <a:rPr lang="en-US" b="1" dirty="0" smtClean="0">
                <a:solidFill>
                  <a:srgbClr val="FF0000"/>
                </a:solidFill>
              </a:rPr>
              <a:t>SEVR</a:t>
            </a:r>
            <a:r>
              <a:rPr lang="en-US" dirty="0" smtClean="0"/>
              <a:t> are initialized to OK (NO_ALARM and NO_ALARM) by the IOC.  Any record links or other processing done before device support may “maximize” STAT and SEVR (make them worse). </a:t>
            </a:r>
          </a:p>
          <a:p>
            <a:r>
              <a:rPr lang="en-US" dirty="0" smtClean="0"/>
              <a:t>Device support read/write routines must update record STAT/SEVR on a warning or error condition (such as a device or communication problem) so that clients can use the data intelligently:</a:t>
            </a:r>
          </a:p>
          <a:p>
            <a:pPr>
              <a:buNone/>
            </a:pPr>
            <a:r>
              <a:rPr lang="en-US" dirty="0" smtClean="0"/>
              <a:t>		</a:t>
            </a:r>
            <a:r>
              <a:rPr lang="en-US" sz="2400" dirty="0" err="1" smtClean="0">
                <a:solidFill>
                  <a:schemeClr val="accent4">
                    <a:lumMod val="75000"/>
                  </a:schemeClr>
                </a:solidFill>
              </a:rPr>
              <a:t>recGblSetSevr</a:t>
            </a:r>
            <a:r>
              <a:rPr lang="en-US" sz="2400" dirty="0" smtClean="0">
                <a:solidFill>
                  <a:schemeClr val="accent4">
                    <a:lumMod val="75000"/>
                  </a:schemeClr>
                </a:solidFill>
              </a:rPr>
              <a:t>(void *</a:t>
            </a:r>
            <a:r>
              <a:rPr lang="en-US" sz="2400" dirty="0" err="1" smtClean="0">
                <a:solidFill>
                  <a:schemeClr val="accent4">
                    <a:lumMod val="75000"/>
                  </a:schemeClr>
                </a:solidFill>
              </a:rPr>
              <a:t>precord</a:t>
            </a:r>
            <a:r>
              <a:rPr lang="en-US" sz="2400" dirty="0" smtClean="0">
                <a:solidFill>
                  <a:schemeClr val="accent4">
                    <a:lumMod val="75000"/>
                  </a:schemeClr>
                </a:solidFill>
              </a:rPr>
              <a:t>, short </a:t>
            </a:r>
            <a:r>
              <a:rPr lang="en-US" sz="2400" dirty="0" err="1" smtClean="0">
                <a:solidFill>
                  <a:schemeClr val="accent4">
                    <a:lumMod val="75000"/>
                  </a:schemeClr>
                </a:solidFill>
              </a:rPr>
              <a:t>nsta</a:t>
            </a:r>
            <a:r>
              <a:rPr lang="en-US" sz="2400" dirty="0" smtClean="0">
                <a:solidFill>
                  <a:schemeClr val="accent4">
                    <a:lumMod val="75000"/>
                  </a:schemeClr>
                </a:solidFill>
              </a:rPr>
              <a:t>, short </a:t>
            </a:r>
            <a:r>
              <a:rPr lang="en-US" sz="2400" dirty="0" err="1" smtClean="0">
                <a:solidFill>
                  <a:schemeClr val="accent4">
                    <a:lumMod val="75000"/>
                  </a:schemeClr>
                </a:solidFill>
              </a:rPr>
              <a:t>nsevr</a:t>
            </a:r>
            <a:r>
              <a:rPr lang="en-US" sz="2400" dirty="0" smtClean="0">
                <a:solidFill>
                  <a:schemeClr val="accent4">
                    <a:lumMod val="75000"/>
                  </a:schemeClr>
                </a:solidFill>
              </a:rPr>
              <a:t>);</a:t>
            </a:r>
          </a:p>
          <a:p>
            <a:r>
              <a:rPr lang="en-US" dirty="0" smtClean="0"/>
              <a:t>SEVR values are:</a:t>
            </a:r>
          </a:p>
          <a:p>
            <a:pPr lvl="1"/>
            <a:r>
              <a:rPr lang="en-US" dirty="0" smtClean="0"/>
              <a:t>NO_ALARM, MINOR_ALARM, MAJOR_ALARM, INVALID_ALARM</a:t>
            </a:r>
          </a:p>
          <a:p>
            <a:pPr lvl="1"/>
            <a:r>
              <a:rPr lang="en-US" dirty="0" smtClean="0"/>
              <a:t>INVALID_ALARM  is most often used.</a:t>
            </a:r>
          </a:p>
          <a:p>
            <a:r>
              <a:rPr lang="en-US" dirty="0" smtClean="0"/>
              <a:t>STAT values are listed in $EPICS_BASE_RELEASE/include/</a:t>
            </a:r>
            <a:r>
              <a:rPr lang="en-US" dirty="0" err="1" smtClean="0"/>
              <a:t>alarm.h</a:t>
            </a:r>
            <a:r>
              <a:rPr lang="en-US" dirty="0" smtClean="0"/>
              <a:t>:</a:t>
            </a:r>
          </a:p>
          <a:p>
            <a:pPr lvl="1"/>
            <a:r>
              <a:rPr lang="en-US" dirty="0" smtClean="0"/>
              <a:t>READ_ALARM, WRITE_ALARM, COMM_ALARM, TIMEOUT_ALARM, SCAN_ALARM are most often used.</a:t>
            </a:r>
          </a:p>
          <a:p>
            <a:r>
              <a:rPr lang="en-US" dirty="0" smtClean="0"/>
              <a:t> Some input device support also set VAL to </a:t>
            </a:r>
            <a:r>
              <a:rPr lang="en-US" dirty="0" err="1" smtClean="0"/>
              <a:t>NaN</a:t>
            </a:r>
            <a:r>
              <a:rPr lang="en-US" dirty="0" smtClean="0"/>
              <a:t> on hardware problem.</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0" y="202980"/>
            <a:ext cx="8761412" cy="430213"/>
          </a:xfrm>
        </p:spPr>
        <p:txBody>
          <a:bodyPr>
            <a:normAutofit fontScale="90000"/>
          </a:bodyPr>
          <a:lstStyle/>
          <a:p>
            <a:r>
              <a:rPr lang="en-US" sz="2800" dirty="0"/>
              <a:t>The DSET – </a:t>
            </a:r>
            <a:r>
              <a:rPr lang="en-US" sz="2800" dirty="0" smtClean="0"/>
              <a:t>read/write – setting record </a:t>
            </a:r>
            <a:r>
              <a:rPr lang="en-US" sz="2800" b="1" dirty="0" smtClean="0">
                <a:solidFill>
                  <a:srgbClr val="FF0000"/>
                </a:solidFill>
              </a:rPr>
              <a:t>TIME</a:t>
            </a:r>
            <a:endParaRPr lang="en-US" b="1" dirty="0">
              <a:solidFill>
                <a:srgbClr val="FF0000"/>
              </a:solidFill>
            </a:endParaRPr>
          </a:p>
        </p:txBody>
      </p:sp>
      <p:sp>
        <p:nvSpPr>
          <p:cNvPr id="151555" name="Rectangle 1027"/>
          <p:cNvSpPr>
            <a:spLocks noGrp="1" noChangeArrowheads="1"/>
          </p:cNvSpPr>
          <p:nvPr>
            <p:ph type="body" idx="1"/>
          </p:nvPr>
        </p:nvSpPr>
        <p:spPr>
          <a:xfrm>
            <a:off x="501070" y="740650"/>
            <a:ext cx="8191500" cy="5376701"/>
          </a:xfrm>
        </p:spPr>
        <p:txBody>
          <a:bodyPr>
            <a:normAutofit fontScale="85000" lnSpcReduction="10000"/>
          </a:bodyPr>
          <a:lstStyle/>
          <a:p>
            <a:r>
              <a:rPr lang="en-US" dirty="0" smtClean="0"/>
              <a:t>The record timestamp defaults based on the </a:t>
            </a:r>
            <a:r>
              <a:rPr lang="en-US" b="1" dirty="0" smtClean="0">
                <a:solidFill>
                  <a:srgbClr val="FF0000"/>
                </a:solidFill>
              </a:rPr>
              <a:t>TSE</a:t>
            </a:r>
            <a:r>
              <a:rPr lang="en-US" dirty="0" smtClean="0"/>
              <a:t> </a:t>
            </a:r>
            <a:r>
              <a:rPr lang="en-US" dirty="0" smtClean="0"/>
              <a:t>field value</a:t>
            </a:r>
            <a:r>
              <a:rPr lang="en-US" dirty="0" smtClean="0"/>
              <a:t>:</a:t>
            </a:r>
          </a:p>
          <a:p>
            <a:pPr lvl="1"/>
            <a:r>
              <a:rPr lang="en-US" dirty="0" smtClean="0"/>
              <a:t> 0: system time</a:t>
            </a:r>
          </a:p>
          <a:p>
            <a:pPr lvl="1"/>
            <a:r>
              <a:rPr lang="en-US" dirty="0" smtClean="0"/>
              <a:t>&gt; 0:  timestamp from the hardware event system where </a:t>
            </a:r>
            <a:r>
              <a:rPr lang="en-US" b="1" dirty="0" smtClean="0">
                <a:solidFill>
                  <a:srgbClr val="FF0000"/>
                </a:solidFill>
              </a:rPr>
              <a:t>TSE</a:t>
            </a:r>
            <a:r>
              <a:rPr lang="en-US" dirty="0" smtClean="0"/>
              <a:t> provides the event code</a:t>
            </a:r>
          </a:p>
          <a:p>
            <a:pPr lvl="1"/>
            <a:r>
              <a:rPr lang="en-US" dirty="0" smtClean="0"/>
              <a:t>-1: timestamp from another record specified by </a:t>
            </a:r>
            <a:r>
              <a:rPr lang="en-US" b="1" dirty="0" smtClean="0">
                <a:solidFill>
                  <a:srgbClr val="FF0000"/>
                </a:solidFill>
              </a:rPr>
              <a:t>TSEL</a:t>
            </a:r>
            <a:r>
              <a:rPr lang="en-US" dirty="0" smtClean="0"/>
              <a:t>  </a:t>
            </a:r>
          </a:p>
          <a:p>
            <a:r>
              <a:rPr lang="en-US" dirty="0" smtClean="0"/>
              <a:t>When TSE = -2, record processing expects the device support read/write routines to set </a:t>
            </a:r>
            <a:r>
              <a:rPr lang="en-US" b="1" dirty="0" smtClean="0">
                <a:solidFill>
                  <a:srgbClr val="FF0000"/>
                </a:solidFill>
              </a:rPr>
              <a:t>TIME</a:t>
            </a:r>
            <a:r>
              <a:rPr lang="en-US" dirty="0" smtClean="0"/>
              <a:t> directly.</a:t>
            </a:r>
            <a:endParaRPr lang="en-US" sz="2400" dirty="0" smtClean="0">
              <a:solidFill>
                <a:schemeClr val="accent4">
                  <a:lumMod val="75000"/>
                </a:schemeClr>
              </a:solidFill>
            </a:endParaRPr>
          </a:p>
          <a:p>
            <a:r>
              <a:rPr lang="en-US" dirty="0" smtClean="0"/>
              <a:t>Rare for device support to do this.  Usually on  asynchronous processing where the data is acquired at a significantly different time than record processing.  Or when device support wants to do its own interface with the event system.</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28588" y="504825"/>
            <a:ext cx="8761412" cy="430213"/>
          </a:xfrm>
        </p:spPr>
        <p:txBody>
          <a:bodyPr>
            <a:normAutofit fontScale="90000"/>
          </a:bodyPr>
          <a:lstStyle/>
          <a:p>
            <a:r>
              <a:rPr lang="en-US" sz="2800"/>
              <a:t>The DSET – specialLinconv</a:t>
            </a:r>
            <a:endParaRPr lang="en-US"/>
          </a:p>
        </p:txBody>
      </p:sp>
      <p:sp>
        <p:nvSpPr>
          <p:cNvPr id="159747" name="Rectangle 3"/>
          <p:cNvSpPr>
            <a:spLocks noGrp="1" noChangeArrowheads="1"/>
          </p:cNvSpPr>
          <p:nvPr>
            <p:ph type="body" idx="1"/>
          </p:nvPr>
        </p:nvSpPr>
        <p:spPr>
          <a:xfrm>
            <a:off x="685800" y="1301750"/>
            <a:ext cx="8191500" cy="4202113"/>
          </a:xfrm>
        </p:spPr>
        <p:txBody>
          <a:bodyPr>
            <a:normAutofit fontScale="775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a:t>
            </a:r>
            <a:r>
              <a:rPr lang="en-US" dirty="0" err="1">
                <a:solidFill>
                  <a:schemeClr val="accent4">
                    <a:lumMod val="75000"/>
                  </a:schemeClr>
                </a:solidFill>
                <a:latin typeface="Courier" pitchFamily="-128" charset="0"/>
              </a:rPr>
              <a:t>specialLinconv</a:t>
            </a:r>
            <a:r>
              <a:rPr lang="en-US" dirty="0">
                <a:solidFill>
                  <a:schemeClr val="accent4">
                    <a:lumMod val="75000"/>
                  </a:schemeClr>
                </a:solidFill>
                <a:latin typeface="Courier" pitchFamily="-128" charset="0"/>
              </a:rPr>
              <a:t>(</a:t>
            </a:r>
            <a:r>
              <a:rPr lang="en-US" dirty="0" err="1">
                <a:solidFill>
                  <a:schemeClr val="accent4">
                    <a:lumMod val="75000"/>
                  </a:schemeClr>
                </a:solidFill>
                <a:latin typeface="Courier" pitchFamily="-128" charset="0"/>
              </a:rPr>
              <a:t>struct</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precord</a:t>
            </a:r>
            <a:r>
              <a:rPr lang="en-US" dirty="0">
                <a:solidFill>
                  <a:schemeClr val="accent4">
                    <a:lumMod val="75000"/>
                  </a:schemeClr>
                </a:solidFill>
                <a:latin typeface="Courier" pitchFamily="-128" charset="0"/>
              </a:rPr>
              <a:t>, </a:t>
            </a:r>
            <a:r>
              <a:rPr lang="en-US" dirty="0" err="1">
                <a:solidFill>
                  <a:schemeClr val="accent4">
                    <a:lumMod val="75000"/>
                  </a:schemeClr>
                </a:solidFill>
                <a:latin typeface="Courier" pitchFamily="-128" charset="0"/>
              </a:rPr>
              <a:t>int</a:t>
            </a:r>
            <a:r>
              <a:rPr lang="en-US" dirty="0">
                <a:solidFill>
                  <a:schemeClr val="accent4">
                    <a:lumMod val="75000"/>
                  </a:schemeClr>
                </a:solidFill>
                <a:latin typeface="Courier" pitchFamily="-128" charset="0"/>
              </a:rPr>
              <a:t> after);</a:t>
            </a:r>
          </a:p>
          <a:p>
            <a:pPr>
              <a:tabLst>
                <a:tab pos="1892300" algn="l"/>
                <a:tab pos="3492500" algn="l"/>
                <a:tab pos="5027613" algn="l"/>
              </a:tabLst>
            </a:pPr>
            <a:r>
              <a:rPr lang="en-US" dirty="0"/>
              <a:t>Analog input (</a:t>
            </a:r>
            <a:r>
              <a:rPr lang="en-US" dirty="0" err="1"/>
              <a:t>ai</a:t>
            </a:r>
            <a:r>
              <a:rPr lang="en-US" dirty="0"/>
              <a:t>) and output (</a:t>
            </a:r>
            <a:r>
              <a:rPr lang="en-US" dirty="0" err="1"/>
              <a:t>ao</a:t>
            </a:r>
            <a:r>
              <a:rPr lang="en-US" dirty="0"/>
              <a:t>) record DSETs include this sixth routine</a:t>
            </a:r>
          </a:p>
          <a:p>
            <a:pPr>
              <a:tabLst>
                <a:tab pos="1892300" algn="l"/>
                <a:tab pos="3492500" algn="l"/>
                <a:tab pos="5027613" algn="l"/>
              </a:tabLst>
            </a:pPr>
            <a:r>
              <a:rPr lang="en-US" dirty="0"/>
              <a:t>Called just before (</a:t>
            </a:r>
            <a:r>
              <a:rPr lang="en-US" b="0" dirty="0">
                <a:latin typeface="Courier" pitchFamily="-128" charset="0"/>
              </a:rPr>
              <a:t>after=0</a:t>
            </a:r>
            <a:r>
              <a:rPr lang="en-US" dirty="0"/>
              <a:t>) and just after (</a:t>
            </a:r>
            <a:r>
              <a:rPr lang="en-US" b="0" dirty="0">
                <a:latin typeface="Courier" pitchFamily="-128" charset="0"/>
              </a:rPr>
              <a:t>after=1</a:t>
            </a:r>
            <a:r>
              <a:rPr lang="en-US" dirty="0"/>
              <a:t>) the value of the </a:t>
            </a:r>
            <a:r>
              <a:rPr lang="en-US" b="0" dirty="0">
                <a:latin typeface="Courier" pitchFamily="-128" charset="0"/>
              </a:rPr>
              <a:t>LINR</a:t>
            </a:r>
            <a:r>
              <a:rPr lang="en-US" dirty="0"/>
              <a:t>, </a:t>
            </a:r>
            <a:r>
              <a:rPr lang="en-US" b="0" dirty="0">
                <a:latin typeface="Courier" pitchFamily="-128" charset="0"/>
              </a:rPr>
              <a:t>EGUL</a:t>
            </a:r>
            <a:r>
              <a:rPr lang="en-US" dirty="0"/>
              <a:t> or </a:t>
            </a:r>
            <a:r>
              <a:rPr lang="en-US" b="0" dirty="0">
                <a:latin typeface="Courier" pitchFamily="-128" charset="0"/>
              </a:rPr>
              <a:t>EGUF</a:t>
            </a:r>
            <a:r>
              <a:rPr lang="en-US" dirty="0"/>
              <a:t> fields changes</a:t>
            </a:r>
          </a:p>
          <a:p>
            <a:pPr>
              <a:tabLst>
                <a:tab pos="1892300" algn="l"/>
                <a:tab pos="3492500" algn="l"/>
                <a:tab pos="5027613" algn="l"/>
              </a:tabLst>
            </a:pPr>
            <a:r>
              <a:rPr lang="en-US" dirty="0"/>
              <a:t>“Before” usually does nothing</a:t>
            </a:r>
          </a:p>
          <a:p>
            <a:pPr>
              <a:tabLst>
                <a:tab pos="1892300" algn="l"/>
                <a:tab pos="3492500" algn="l"/>
                <a:tab pos="5027613" algn="l"/>
              </a:tabLst>
            </a:pPr>
            <a:r>
              <a:rPr lang="en-US" dirty="0"/>
              <a:t>“After” recalculates </a:t>
            </a:r>
            <a:r>
              <a:rPr lang="en-US" b="0" dirty="0">
                <a:latin typeface="Courier" pitchFamily="-128" charset="0"/>
              </a:rPr>
              <a:t>ESLO</a:t>
            </a:r>
            <a:r>
              <a:rPr lang="en-US" dirty="0"/>
              <a:t> from </a:t>
            </a:r>
            <a:r>
              <a:rPr lang="en-US" b="0" dirty="0">
                <a:latin typeface="Courier" pitchFamily="-128" charset="0"/>
              </a:rPr>
              <a:t>EGUL</a:t>
            </a:r>
            <a:r>
              <a:rPr lang="en-US" dirty="0"/>
              <a:t>/</a:t>
            </a:r>
            <a:r>
              <a:rPr lang="en-US" b="0" dirty="0">
                <a:latin typeface="Courier" pitchFamily="-128" charset="0"/>
              </a:rPr>
              <a:t>EGUF</a:t>
            </a:r>
            <a:r>
              <a:rPr lang="en-US" dirty="0"/>
              <a:t> and the hardware range</a:t>
            </a:r>
          </a:p>
          <a:p>
            <a:pPr>
              <a:tabLst>
                <a:tab pos="1892300" algn="l"/>
                <a:tab pos="3492500" algn="l"/>
                <a:tab pos="5027613" algn="l"/>
              </a:tabLst>
            </a:pPr>
            <a:r>
              <a:rPr lang="en-US" dirty="0"/>
              <a:t>If record </a:t>
            </a:r>
            <a:r>
              <a:rPr lang="en-US" b="0" dirty="0">
                <a:latin typeface="Courier" pitchFamily="-128" charset="0"/>
              </a:rPr>
              <a:t>LINR</a:t>
            </a:r>
            <a:r>
              <a:rPr lang="en-US" dirty="0"/>
              <a:t> field is </a:t>
            </a:r>
            <a:r>
              <a:rPr lang="en-US" b="0" dirty="0">
                <a:latin typeface="Courier" pitchFamily="-128" charset="0"/>
              </a:rPr>
              <a:t>Linear</a:t>
            </a:r>
            <a:r>
              <a:rPr lang="en-US" dirty="0"/>
              <a:t> </a:t>
            </a:r>
            <a:r>
              <a:rPr lang="en-US" dirty="0" err="1"/>
              <a:t>ai</a:t>
            </a:r>
            <a:r>
              <a:rPr lang="en-US" dirty="0"/>
              <a:t> record processing will compute </a:t>
            </a:r>
            <a:r>
              <a:rPr lang="en-US" b="0" dirty="0" err="1">
                <a:latin typeface="Courier" pitchFamily="-128" charset="0"/>
              </a:rPr>
              <a:t>val</a:t>
            </a:r>
            <a:r>
              <a:rPr lang="en-US" dirty="0"/>
              <a:t> as</a:t>
            </a:r>
          </a:p>
          <a:p>
            <a:pPr lvl="1">
              <a:buFontTx/>
              <a:buNone/>
              <a:tabLst>
                <a:tab pos="1892300" algn="l"/>
                <a:tab pos="3492500" algn="l"/>
                <a:tab pos="5027613" algn="l"/>
              </a:tabLst>
            </a:pPr>
            <a:r>
              <a:rPr lang="en-US" dirty="0" err="1">
                <a:solidFill>
                  <a:schemeClr val="accent4">
                    <a:lumMod val="75000"/>
                  </a:schemeClr>
                </a:solidFill>
                <a:latin typeface="Courier" pitchFamily="-128" charset="0"/>
              </a:rPr>
              <a:t>val</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rval</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roff</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aslo</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aoff</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eslo</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eoff</a:t>
            </a:r>
            <a:endParaRPr lang="en-US" dirty="0">
              <a:solidFill>
                <a:schemeClr val="accent4">
                  <a:lumMod val="75000"/>
                </a:schemeClr>
              </a:solidFill>
              <a:latin typeface="Courier" pitchFamily="-128" charset="0"/>
            </a:endParaRPr>
          </a:p>
          <a:p>
            <a:pPr lvl="1">
              <a:buFontTx/>
              <a:buNone/>
              <a:tabLst>
                <a:tab pos="1892300" algn="l"/>
                <a:tab pos="3492500" algn="l"/>
                <a:tab pos="5027613" algn="l"/>
              </a:tabLst>
            </a:pPr>
            <a:r>
              <a:rPr lang="en-US" b="1" dirty="0" err="1"/>
              <a:t>Ao</a:t>
            </a:r>
            <a:r>
              <a:rPr lang="en-US" b="1" dirty="0"/>
              <a:t> record processing is similar, but in reverse	</a:t>
            </a:r>
            <a:endParaRPr lang="en-US"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761412" cy="430213"/>
          </a:xfrm>
        </p:spPr>
        <p:txBody>
          <a:bodyPr>
            <a:normAutofit fontScale="90000"/>
          </a:bodyPr>
          <a:lstStyle/>
          <a:p>
            <a:r>
              <a:rPr lang="en-US" sz="2800" dirty="0"/>
              <a:t>A simple example (</a:t>
            </a:r>
            <a:r>
              <a:rPr lang="en-US" sz="2800" dirty="0" err="1"/>
              <a:t>vxWorks</a:t>
            </a:r>
            <a:r>
              <a:rPr lang="en-US" sz="2800" dirty="0"/>
              <a:t> or RTEMS)</a:t>
            </a:r>
            <a:endParaRPr lang="en-US" dirty="0"/>
          </a:p>
        </p:txBody>
      </p:sp>
      <p:sp>
        <p:nvSpPr>
          <p:cNvPr id="50180" name="Rectangle 4"/>
          <p:cNvSpPr>
            <a:spLocks noGrp="1" noChangeArrowheads="1"/>
          </p:cNvSpPr>
          <p:nvPr>
            <p:ph type="body" idx="1"/>
          </p:nvPr>
        </p:nvSpPr>
        <p:spPr>
          <a:xfrm>
            <a:off x="462665" y="433410"/>
            <a:ext cx="8191500" cy="6797685"/>
          </a:xfrm>
        </p:spPr>
        <p:txBody>
          <a:bodyPr>
            <a:noAutofit/>
          </a:bodyPr>
          <a:lstStyle/>
          <a:p>
            <a:pPr>
              <a:lnSpc>
                <a:spcPct val="96000"/>
              </a:lnSpc>
              <a:spcBef>
                <a:spcPct val="0"/>
              </a:spcBef>
              <a:buSzPct val="37000"/>
              <a:buFont typeface="Times" pitchFamily="-128" charset="0"/>
              <a:buNone/>
            </a:pPr>
            <a:r>
              <a:rPr lang="en-GB" sz="1400" b="0" dirty="0">
                <a:latin typeface="Courier" pitchFamily="-128" charset="0"/>
              </a:rPr>
              <a:t>#include &lt;</a:t>
            </a:r>
            <a:r>
              <a:rPr lang="en-GB" sz="1400" b="0" dirty="0" err="1">
                <a:latin typeface="Courier" pitchFamily="-128" charset="0"/>
              </a:rPr>
              <a:t>recGbl.h</a:t>
            </a:r>
            <a:r>
              <a:rPr lang="en-GB" sz="1400" b="0" dirty="0">
                <a:latin typeface="Courier" pitchFamily="-128" charset="0"/>
              </a:rPr>
              <a:t>&gt;</a:t>
            </a:r>
          </a:p>
          <a:p>
            <a:pPr>
              <a:lnSpc>
                <a:spcPct val="96000"/>
              </a:lnSpc>
              <a:spcBef>
                <a:spcPct val="0"/>
              </a:spcBef>
              <a:buSzPct val="37000"/>
              <a:buFont typeface="Times" pitchFamily="-128" charset="0"/>
              <a:buNone/>
            </a:pPr>
            <a:r>
              <a:rPr lang="en-GB" sz="1400" b="0" dirty="0">
                <a:latin typeface="Courier" pitchFamily="-128" charset="0"/>
              </a:rPr>
              <a:t>#include &lt;</a:t>
            </a:r>
            <a:r>
              <a:rPr lang="en-GB" sz="1400" b="0" dirty="0" err="1">
                <a:latin typeface="Courier" pitchFamily="-128" charset="0"/>
              </a:rPr>
              <a:t>devSup.h</a:t>
            </a:r>
            <a:r>
              <a:rPr lang="en-GB" sz="1400" b="0" dirty="0">
                <a:latin typeface="Courier" pitchFamily="-128" charset="0"/>
              </a:rPr>
              <a:t>&gt;</a:t>
            </a:r>
          </a:p>
          <a:p>
            <a:pPr>
              <a:lnSpc>
                <a:spcPct val="96000"/>
              </a:lnSpc>
              <a:spcBef>
                <a:spcPct val="0"/>
              </a:spcBef>
              <a:buSzPct val="37000"/>
              <a:buFont typeface="Times" pitchFamily="-128" charset="0"/>
              <a:buNone/>
            </a:pPr>
            <a:r>
              <a:rPr lang="en-GB" sz="1400" b="0" dirty="0">
                <a:latin typeface="Courier" pitchFamily="-128" charset="0"/>
              </a:rPr>
              <a:t>#include &lt;</a:t>
            </a:r>
            <a:r>
              <a:rPr lang="en-GB" sz="1400" b="0" dirty="0" err="1">
                <a:latin typeface="Courier" pitchFamily="-128" charset="0"/>
              </a:rPr>
              <a:t>devLib.h</a:t>
            </a:r>
            <a:r>
              <a:rPr lang="en-GB" sz="1400" b="0" dirty="0">
                <a:latin typeface="Courier" pitchFamily="-128" charset="0"/>
              </a:rPr>
              <a:t>&gt;</a:t>
            </a:r>
          </a:p>
          <a:p>
            <a:pPr>
              <a:lnSpc>
                <a:spcPct val="102000"/>
              </a:lnSpc>
              <a:spcBef>
                <a:spcPct val="0"/>
              </a:spcBef>
              <a:buSzPct val="37000"/>
              <a:buFont typeface="Times" pitchFamily="-128" charset="0"/>
              <a:buNone/>
            </a:pPr>
            <a:r>
              <a:rPr lang="en-GB" sz="1400" b="0" dirty="0">
                <a:latin typeface="Courier" pitchFamily="-128" charset="0"/>
              </a:rPr>
              <a:t>#include &lt;</a:t>
            </a:r>
            <a:r>
              <a:rPr lang="en-GB" sz="1400" b="0" dirty="0" err="1">
                <a:latin typeface="Courier" pitchFamily="-128" charset="0"/>
              </a:rPr>
              <a:t>biRecord.h</a:t>
            </a:r>
            <a:r>
              <a:rPr lang="en-GB" sz="1400" b="0" dirty="0">
                <a:latin typeface="Courier" pitchFamily="-128" charset="0"/>
              </a:rPr>
              <a:t>&gt;</a:t>
            </a:r>
          </a:p>
          <a:p>
            <a:pPr>
              <a:lnSpc>
                <a:spcPct val="102000"/>
              </a:lnSpc>
              <a:spcBef>
                <a:spcPct val="0"/>
              </a:spcBef>
              <a:buSzPct val="31000"/>
              <a:buFont typeface="Times" pitchFamily="-128" charset="0"/>
              <a:buNone/>
            </a:pPr>
            <a:r>
              <a:rPr lang="en-GB" sz="1400" b="0" dirty="0">
                <a:latin typeface="Courier" pitchFamily="-128" charset="0"/>
              </a:rPr>
              <a:t>#include &lt;</a:t>
            </a:r>
            <a:r>
              <a:rPr lang="en-GB" sz="1400" b="0" dirty="0" err="1">
                <a:latin typeface="Courier" pitchFamily="-128" charset="0"/>
              </a:rPr>
              <a:t>epicsExport.h</a:t>
            </a:r>
            <a:r>
              <a:rPr lang="en-GB" sz="1400" b="0" dirty="0">
                <a:latin typeface="Courier" pitchFamily="-128" charset="0"/>
              </a:rPr>
              <a:t>&gt;</a:t>
            </a:r>
          </a:p>
          <a:p>
            <a:pPr>
              <a:lnSpc>
                <a:spcPct val="102000"/>
              </a:lnSpc>
              <a:spcBef>
                <a:spcPct val="0"/>
              </a:spcBef>
              <a:buSzPct val="43000"/>
              <a:buFont typeface="Times" pitchFamily="-128" charset="0"/>
              <a:buNone/>
            </a:pPr>
            <a:r>
              <a:rPr lang="en-GB" sz="1400" b="0" dirty="0">
                <a:latin typeface="Courier" pitchFamily="-128" charset="0"/>
              </a:rPr>
              <a:t>static long </a:t>
            </a:r>
            <a:r>
              <a:rPr lang="en-GB" sz="1400" b="0" dirty="0" err="1">
                <a:latin typeface="Courier" pitchFamily="-128" charset="0"/>
              </a:rPr>
              <a:t>initRecord</a:t>
            </a:r>
            <a:r>
              <a:rPr lang="en-GB" sz="1400" b="0" dirty="0">
                <a:latin typeface="Courier" pitchFamily="-128" charset="0"/>
              </a:rPr>
              <a:t>(</a:t>
            </a:r>
            <a:r>
              <a:rPr lang="en-GB" sz="1400" b="0" dirty="0" err="1">
                <a:latin typeface="Courier" pitchFamily="-128" charset="0"/>
              </a:rPr>
              <a:t>struct</a:t>
            </a:r>
            <a:r>
              <a:rPr lang="en-GB" sz="1400" b="0" dirty="0">
                <a:latin typeface="Courier" pitchFamily="-128" charset="0"/>
              </a:rPr>
              <a:t> </a:t>
            </a:r>
            <a:r>
              <a:rPr lang="en-GB" sz="1400" b="0" dirty="0" err="1">
                <a:latin typeface="Courier" pitchFamily="-128" charset="0"/>
              </a:rPr>
              <a:t>biRecord</a:t>
            </a:r>
            <a:r>
              <a:rPr lang="en-GB" sz="1400" b="0" dirty="0">
                <a:latin typeface="Courier" pitchFamily="-128" charset="0"/>
              </a:rPr>
              <a:t> *</a:t>
            </a:r>
            <a:r>
              <a:rPr lang="en-GB" sz="1400" b="0" dirty="0" err="1">
                <a:latin typeface="Courier" pitchFamily="-128" charset="0"/>
              </a:rPr>
              <a:t>prec</a:t>
            </a:r>
            <a:r>
              <a:rPr lang="en-GB" sz="1400" b="0" dirty="0">
                <a:latin typeface="Courier" pitchFamily="-128" charset="0"/>
              </a:rPr>
              <a:t>){</a:t>
            </a:r>
          </a:p>
          <a:p>
            <a:pPr>
              <a:lnSpc>
                <a:spcPct val="102000"/>
              </a:lnSpc>
              <a:spcBef>
                <a:spcPct val="0"/>
              </a:spcBef>
              <a:buSzPct val="43000"/>
              <a:buFont typeface="Times" pitchFamily="-128" charset="0"/>
              <a:buNone/>
            </a:pPr>
            <a:r>
              <a:rPr lang="en-GB" sz="1400" b="0" dirty="0">
                <a:latin typeface="Courier" pitchFamily="-128" charset="0"/>
              </a:rPr>
              <a:t>	char *</a:t>
            </a:r>
            <a:r>
              <a:rPr lang="en-GB" sz="1400" b="0" dirty="0" err="1">
                <a:latin typeface="Courier" pitchFamily="-128" charset="0"/>
              </a:rPr>
              <a:t>pbyte</a:t>
            </a:r>
            <a:r>
              <a:rPr lang="en-GB" sz="1400" b="0" dirty="0">
                <a:latin typeface="Courier" pitchFamily="-128" charset="0"/>
              </a:rPr>
              <a:t>, dummy;</a:t>
            </a:r>
          </a:p>
          <a:p>
            <a:pPr>
              <a:lnSpc>
                <a:spcPct val="102000"/>
              </a:lnSpc>
              <a:spcBef>
                <a:spcPct val="0"/>
              </a:spcBef>
              <a:buSzPct val="43000"/>
              <a:buFont typeface="Times" pitchFamily="-128" charset="0"/>
              <a:buNone/>
            </a:pPr>
            <a:r>
              <a:rPr lang="en-GB" sz="1400" b="0" dirty="0">
                <a:latin typeface="Courier" pitchFamily="-128" charset="0"/>
              </a:rPr>
              <a:t>	if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inp.type</a:t>
            </a:r>
            <a:r>
              <a:rPr lang="en-GB" sz="1400" b="0" dirty="0">
                <a:latin typeface="Courier" pitchFamily="-128" charset="0"/>
              </a:rPr>
              <a:t> != VME_IO) ||</a:t>
            </a:r>
          </a:p>
          <a:p>
            <a:pPr>
              <a:lnSpc>
                <a:spcPct val="102000"/>
              </a:lnSpc>
              <a:spcBef>
                <a:spcPct val="0"/>
              </a:spcBef>
              <a:buSzPct val="43000"/>
              <a:buFont typeface="Times" pitchFamily="-128" charset="0"/>
              <a:buNone/>
            </a:pPr>
            <a:r>
              <a:rPr lang="en-GB" sz="1400" b="0" dirty="0">
                <a:latin typeface="Courier" pitchFamily="-128" charset="0"/>
              </a:rPr>
              <a:t>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inp.value.vmeio.signal</a:t>
            </a:r>
            <a:r>
              <a:rPr lang="en-GB" sz="1400" b="0" dirty="0">
                <a:latin typeface="Courier" pitchFamily="-128" charset="0"/>
              </a:rPr>
              <a:t> &lt; 0) ||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inp.value.vmeio.signal</a:t>
            </a:r>
            <a:r>
              <a:rPr lang="en-GB" sz="1400" b="0" dirty="0">
                <a:latin typeface="Courier" pitchFamily="-128" charset="0"/>
              </a:rPr>
              <a:t> &gt; 7)) {</a:t>
            </a:r>
          </a:p>
          <a:p>
            <a:pPr>
              <a:lnSpc>
                <a:spcPct val="102000"/>
              </a:lnSpc>
              <a:spcBef>
                <a:spcPct val="0"/>
              </a:spcBef>
              <a:buSzPct val="37000"/>
              <a:buFont typeface="Times" pitchFamily="-128" charset="0"/>
              <a:buNone/>
            </a:pPr>
            <a:r>
              <a:rPr lang="en-GB" sz="1400" b="0" dirty="0">
                <a:latin typeface="Courier" pitchFamily="-128" charset="0"/>
              </a:rPr>
              <a:t>		</a:t>
            </a:r>
            <a:r>
              <a:rPr lang="en-GB" sz="1400" b="0" dirty="0" err="1">
                <a:latin typeface="Courier" pitchFamily="-128" charset="0"/>
              </a:rPr>
              <a:t>recGblRecordError</a:t>
            </a:r>
            <a:r>
              <a:rPr lang="en-GB" sz="1400" b="0" dirty="0">
                <a:latin typeface="Courier" pitchFamily="-128" charset="0"/>
              </a:rPr>
              <a:t>(</a:t>
            </a:r>
            <a:r>
              <a:rPr lang="en-GB" sz="1400" b="0" dirty="0" err="1">
                <a:latin typeface="Courier" pitchFamily="-128" charset="0"/>
              </a:rPr>
              <a:t>S_dev_badInpType</a:t>
            </a:r>
            <a:r>
              <a:rPr lang="en-GB" sz="1400" b="0" dirty="0">
                <a:latin typeface="Courier" pitchFamily="-128" charset="0"/>
              </a:rPr>
              <a:t>, (void *)</a:t>
            </a:r>
            <a:r>
              <a:rPr lang="en-GB" sz="1400" b="0" dirty="0" err="1">
                <a:latin typeface="Courier" pitchFamily="-128" charset="0"/>
              </a:rPr>
              <a:t>prec</a:t>
            </a:r>
            <a:r>
              <a:rPr lang="en-GB" sz="1400" b="0" dirty="0">
                <a:latin typeface="Courier" pitchFamily="-128" charset="0"/>
              </a:rPr>
              <a:t>, "</a:t>
            </a:r>
            <a:r>
              <a:rPr lang="en-GB" sz="1400" b="0" dirty="0" err="1">
                <a:latin typeface="Courier" pitchFamily="-128" charset="0"/>
              </a:rPr>
              <a:t>devBiFirst</a:t>
            </a:r>
            <a:r>
              <a:rPr lang="en-GB" sz="1400" b="0" dirty="0">
                <a:latin typeface="Courier" pitchFamily="-128" charset="0"/>
              </a:rPr>
              <a:t>: Bad INP");</a:t>
            </a:r>
          </a:p>
          <a:p>
            <a:pPr>
              <a:lnSpc>
                <a:spcPct val="102000"/>
              </a:lnSpc>
              <a:spcBef>
                <a:spcPct val="0"/>
              </a:spcBef>
              <a:buSzPct val="37000"/>
              <a:buFont typeface="Times" pitchFamily="-128" charset="0"/>
              <a:buNone/>
            </a:pPr>
            <a:r>
              <a:rPr lang="en-GB" sz="1400" b="0" dirty="0">
                <a:latin typeface="Courier" pitchFamily="-128" charset="0"/>
              </a:rPr>
              <a:t>		return -1;</a:t>
            </a:r>
          </a:p>
          <a:p>
            <a:pPr>
              <a:lnSpc>
                <a:spcPct val="102000"/>
              </a:lnSpc>
              <a:spcBef>
                <a:spcPct val="0"/>
              </a:spcBef>
              <a:buSzPct val="37000"/>
              <a:buFont typeface="Times" pitchFamily="-128" charset="0"/>
              <a:buNone/>
            </a:pPr>
            <a:r>
              <a:rPr lang="en-GB" sz="1400" b="0" dirty="0">
                <a:latin typeface="Courier" pitchFamily="-128" charset="0"/>
              </a:rPr>
              <a:t>	}</a:t>
            </a:r>
          </a:p>
          <a:p>
            <a:pPr>
              <a:lnSpc>
                <a:spcPct val="102000"/>
              </a:lnSpc>
              <a:spcBef>
                <a:spcPct val="0"/>
              </a:spcBef>
              <a:buSzPct val="43000"/>
              <a:buFont typeface="Times" pitchFamily="-128" charset="0"/>
              <a:buNone/>
            </a:pPr>
            <a:r>
              <a:rPr lang="en-GB" sz="1400" b="0" dirty="0">
                <a:latin typeface="Courier" pitchFamily="-128" charset="0"/>
              </a:rPr>
              <a:t>	if (</a:t>
            </a:r>
            <a:r>
              <a:rPr lang="en-GB" sz="1400" b="0" dirty="0" err="1">
                <a:latin typeface="Courier" pitchFamily="-128" charset="0"/>
              </a:rPr>
              <a:t>devRegisterAddress</a:t>
            </a:r>
            <a:r>
              <a:rPr lang="en-GB" sz="1400" b="0" dirty="0">
                <a:latin typeface="Courier" pitchFamily="-128" charset="0"/>
              </a:rPr>
              <a:t>("</a:t>
            </a:r>
            <a:r>
              <a:rPr lang="en-GB" sz="1400" b="0" dirty="0" err="1">
                <a:latin typeface="Courier" pitchFamily="-128" charset="0"/>
              </a:rPr>
              <a:t>devBiFirst</a:t>
            </a:r>
            <a:r>
              <a:rPr lang="en-GB" sz="1400" b="0" dirty="0">
                <a:latin typeface="Courier" pitchFamily="-128" charset="0"/>
              </a:rPr>
              <a:t>", </a:t>
            </a:r>
            <a:r>
              <a:rPr lang="en-US" sz="1400" b="0" dirty="0">
                <a:latin typeface="Courier" pitchFamily="-128" charset="0"/>
              </a:rPr>
              <a:t>atVMEA16</a:t>
            </a:r>
            <a:r>
              <a:rPr lang="en-GB" sz="1400" b="0" dirty="0">
                <a:latin typeface="Courier" pitchFamily="-128" charset="0"/>
              </a:rPr>
              <a:t>,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inp.value.vmeio.card</a:t>
            </a:r>
            <a:r>
              <a:rPr lang="en-GB" sz="1400" b="0" dirty="0">
                <a:latin typeface="Courier" pitchFamily="-128" charset="0"/>
              </a:rPr>
              <a:t>, 0x1,</a:t>
            </a:r>
          </a:p>
          <a:p>
            <a:pPr>
              <a:lnSpc>
                <a:spcPct val="102000"/>
              </a:lnSpc>
              <a:spcBef>
                <a:spcPct val="0"/>
              </a:spcBef>
              <a:buSzPct val="43000"/>
              <a:buFont typeface="Times" pitchFamily="-128" charset="0"/>
              <a:buNone/>
            </a:pPr>
            <a:r>
              <a:rPr lang="en-GB" sz="1400" b="0" dirty="0">
                <a:latin typeface="Courier" pitchFamily="-128" charset="0"/>
              </a:rPr>
              <a:t>								&amp;</a:t>
            </a:r>
            <a:r>
              <a:rPr lang="en-GB" sz="1400" b="0" dirty="0" err="1">
                <a:latin typeface="Courier" pitchFamily="-128" charset="0"/>
              </a:rPr>
              <a:t>pbyte</a:t>
            </a:r>
            <a:r>
              <a:rPr lang="en-GB" sz="1400" b="0" dirty="0">
                <a:latin typeface="Courier" pitchFamily="-128" charset="0"/>
              </a:rPr>
              <a:t>) != 0) {</a:t>
            </a:r>
          </a:p>
          <a:p>
            <a:pPr>
              <a:lnSpc>
                <a:spcPct val="102000"/>
              </a:lnSpc>
              <a:spcBef>
                <a:spcPct val="0"/>
              </a:spcBef>
              <a:buSzPct val="37000"/>
              <a:buFont typeface="Times" pitchFamily="-128" charset="0"/>
              <a:buNone/>
            </a:pPr>
            <a:r>
              <a:rPr lang="en-GB" sz="1400" b="0" dirty="0">
                <a:latin typeface="Courier" pitchFamily="-128" charset="0"/>
              </a:rPr>
              <a:t>		</a:t>
            </a:r>
            <a:r>
              <a:rPr lang="en-GB" sz="1400" b="0" dirty="0" err="1">
                <a:latin typeface="Courier" pitchFamily="-128" charset="0"/>
              </a:rPr>
              <a:t>recGblRecordError</a:t>
            </a:r>
            <a:r>
              <a:rPr lang="en-GB" sz="1400" b="0" dirty="0">
                <a:latin typeface="Courier" pitchFamily="-128" charset="0"/>
              </a:rPr>
              <a:t>(</a:t>
            </a:r>
            <a:r>
              <a:rPr lang="en-GB" sz="1400" b="0" dirty="0" err="1">
                <a:latin typeface="Courier" pitchFamily="-128" charset="0"/>
              </a:rPr>
              <a:t>S_dev_badCard</a:t>
            </a:r>
            <a:r>
              <a:rPr lang="en-GB" sz="1400" b="0" dirty="0">
                <a:latin typeface="Courier" pitchFamily="-128" charset="0"/>
              </a:rPr>
              <a:t>, (void *)</a:t>
            </a:r>
            <a:r>
              <a:rPr lang="en-GB" sz="1400" b="0" dirty="0" err="1">
                <a:latin typeface="Courier" pitchFamily="-128" charset="0"/>
              </a:rPr>
              <a:t>prec</a:t>
            </a:r>
            <a:r>
              <a:rPr lang="en-GB" sz="1400" b="0" dirty="0">
                <a:latin typeface="Courier" pitchFamily="-128" charset="0"/>
              </a:rPr>
              <a:t>, "</a:t>
            </a:r>
            <a:r>
              <a:rPr lang="en-GB" sz="1400" b="0" dirty="0" err="1">
                <a:latin typeface="Courier" pitchFamily="-128" charset="0"/>
              </a:rPr>
              <a:t>devBiFirst</a:t>
            </a:r>
            <a:r>
              <a:rPr lang="en-GB" sz="1400" b="0" dirty="0">
                <a:latin typeface="Courier" pitchFamily="-128" charset="0"/>
              </a:rPr>
              <a:t>: Bad VME address");</a:t>
            </a:r>
          </a:p>
          <a:p>
            <a:pPr>
              <a:lnSpc>
                <a:spcPct val="102000"/>
              </a:lnSpc>
              <a:spcBef>
                <a:spcPct val="0"/>
              </a:spcBef>
              <a:buSzPct val="37000"/>
              <a:buFont typeface="Times" pitchFamily="-128" charset="0"/>
              <a:buNone/>
            </a:pPr>
            <a:r>
              <a:rPr lang="en-GB" sz="1400" b="0" dirty="0">
                <a:latin typeface="Courier" pitchFamily="-128" charset="0"/>
              </a:rPr>
              <a:t>		return -1;</a:t>
            </a:r>
          </a:p>
          <a:p>
            <a:pPr>
              <a:lnSpc>
                <a:spcPct val="102000"/>
              </a:lnSpc>
              <a:spcBef>
                <a:spcPct val="0"/>
              </a:spcBef>
              <a:buSzPct val="37000"/>
              <a:buFont typeface="Times" pitchFamily="-128" charset="0"/>
              <a:buNone/>
            </a:pPr>
            <a:r>
              <a:rPr lang="en-GB" sz="1400" b="0" dirty="0">
                <a:latin typeface="Courier" pitchFamily="-128" charset="0"/>
              </a:rPr>
              <a:t>	}</a:t>
            </a:r>
          </a:p>
          <a:p>
            <a:pPr>
              <a:lnSpc>
                <a:spcPct val="102000"/>
              </a:lnSpc>
              <a:spcBef>
                <a:spcPct val="0"/>
              </a:spcBef>
              <a:buSzPct val="43000"/>
              <a:buFont typeface="Times" pitchFamily="-128" charset="0"/>
              <a:buNone/>
            </a:pPr>
            <a:r>
              <a:rPr lang="en-GB" sz="1400" b="0" dirty="0">
                <a:latin typeface="Courier" pitchFamily="-128" charset="0"/>
              </a:rPr>
              <a:t>	if (</a:t>
            </a:r>
            <a:r>
              <a:rPr lang="en-GB" sz="1400" b="0" dirty="0" err="1">
                <a:latin typeface="Courier" pitchFamily="-128" charset="0"/>
              </a:rPr>
              <a:t>devReadProbe</a:t>
            </a:r>
            <a:r>
              <a:rPr lang="en-GB" sz="1400" b="0" dirty="0">
                <a:latin typeface="Courier" pitchFamily="-128" charset="0"/>
              </a:rPr>
              <a:t>(1, </a:t>
            </a:r>
            <a:r>
              <a:rPr lang="en-GB" sz="1400" b="0" dirty="0" err="1">
                <a:latin typeface="Courier" pitchFamily="-128" charset="0"/>
              </a:rPr>
              <a:t>pbyte</a:t>
            </a:r>
            <a:r>
              <a:rPr lang="en-GB" sz="1400" b="0" dirty="0">
                <a:latin typeface="Courier" pitchFamily="-128" charset="0"/>
              </a:rPr>
              <a:t>, &amp;dummy) &lt; 0) {</a:t>
            </a:r>
          </a:p>
          <a:p>
            <a:pPr>
              <a:lnSpc>
                <a:spcPct val="102000"/>
              </a:lnSpc>
              <a:spcBef>
                <a:spcPct val="0"/>
              </a:spcBef>
              <a:buSzPct val="37000"/>
              <a:buFont typeface="Times" pitchFamily="-128" charset="0"/>
              <a:buNone/>
            </a:pPr>
            <a:r>
              <a:rPr lang="en-GB" sz="1400" b="0" dirty="0">
                <a:latin typeface="Courier" pitchFamily="-128" charset="0"/>
              </a:rPr>
              <a:t>		</a:t>
            </a:r>
            <a:r>
              <a:rPr lang="en-GB" sz="1400" b="0" dirty="0" err="1">
                <a:latin typeface="Courier" pitchFamily="-128" charset="0"/>
              </a:rPr>
              <a:t>recGblRecordError</a:t>
            </a:r>
            <a:r>
              <a:rPr lang="en-GB" sz="1400" b="0" dirty="0">
                <a:latin typeface="Courier" pitchFamily="-128" charset="0"/>
              </a:rPr>
              <a:t>(</a:t>
            </a:r>
            <a:r>
              <a:rPr lang="en-GB" sz="1400" b="0" dirty="0" err="1">
                <a:latin typeface="Courier" pitchFamily="-128" charset="0"/>
              </a:rPr>
              <a:t>S_dev_badCard</a:t>
            </a:r>
            <a:r>
              <a:rPr lang="en-GB" sz="1400" b="0" dirty="0">
                <a:latin typeface="Courier" pitchFamily="-128" charset="0"/>
              </a:rPr>
              <a:t>, (void *)</a:t>
            </a:r>
            <a:r>
              <a:rPr lang="en-GB" sz="1400" b="0" dirty="0" err="1">
                <a:latin typeface="Courier" pitchFamily="-128" charset="0"/>
              </a:rPr>
              <a:t>prec</a:t>
            </a:r>
            <a:r>
              <a:rPr lang="en-GB" sz="1400" b="0" dirty="0">
                <a:latin typeface="Courier" pitchFamily="-128" charset="0"/>
              </a:rPr>
              <a:t>, "</a:t>
            </a:r>
            <a:r>
              <a:rPr lang="en-GB" sz="1400" b="0" dirty="0" err="1">
                <a:latin typeface="Courier" pitchFamily="-128" charset="0"/>
              </a:rPr>
              <a:t>devBiFirst</a:t>
            </a:r>
            <a:r>
              <a:rPr lang="en-GB" sz="1400" b="0" dirty="0">
                <a:latin typeface="Courier" pitchFamily="-128" charset="0"/>
              </a:rPr>
              <a:t>: Nothing there!");</a:t>
            </a:r>
          </a:p>
          <a:p>
            <a:pPr>
              <a:lnSpc>
                <a:spcPct val="102000"/>
              </a:lnSpc>
              <a:spcBef>
                <a:spcPct val="0"/>
              </a:spcBef>
              <a:buSzPct val="37000"/>
              <a:buFont typeface="Times" pitchFamily="-128" charset="0"/>
              <a:buNone/>
            </a:pPr>
            <a:r>
              <a:rPr lang="en-GB" sz="1400" b="0" dirty="0">
                <a:latin typeface="Courier" pitchFamily="-128" charset="0"/>
              </a:rPr>
              <a:t>		return -1;</a:t>
            </a:r>
          </a:p>
          <a:p>
            <a:pPr>
              <a:lnSpc>
                <a:spcPct val="102000"/>
              </a:lnSpc>
              <a:spcBef>
                <a:spcPct val="0"/>
              </a:spcBef>
              <a:buSzPct val="37000"/>
              <a:buFont typeface="Times" pitchFamily="-128" charset="0"/>
              <a:buNone/>
            </a:pPr>
            <a:r>
              <a:rPr lang="en-GB" sz="1400" b="0" dirty="0">
                <a:latin typeface="Courier" pitchFamily="-128" charset="0"/>
              </a:rPr>
              <a:t>	}</a:t>
            </a:r>
          </a:p>
          <a:p>
            <a:pPr>
              <a:lnSpc>
                <a:spcPct val="102000"/>
              </a:lnSpc>
              <a:spcBef>
                <a:spcPct val="0"/>
              </a:spcBef>
              <a:buSzPct val="43000"/>
              <a:buFont typeface="Times" pitchFamily="-128" charset="0"/>
              <a:buNone/>
            </a:pPr>
            <a:r>
              <a:rPr lang="en-GB" sz="1400" b="0" dirty="0">
                <a:latin typeface="Courier" pitchFamily="-128" charset="0"/>
              </a:rPr>
              <a:t>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dpvt</a:t>
            </a:r>
            <a:r>
              <a:rPr lang="en-GB" sz="1400" b="0" dirty="0">
                <a:latin typeface="Courier" pitchFamily="-128" charset="0"/>
              </a:rPr>
              <a:t> = </a:t>
            </a:r>
            <a:r>
              <a:rPr lang="en-GB" sz="1400" b="0" dirty="0" err="1">
                <a:latin typeface="Courier" pitchFamily="-128" charset="0"/>
              </a:rPr>
              <a:t>pbyte</a:t>
            </a:r>
            <a:r>
              <a:rPr lang="en-GB" sz="1400" b="0" dirty="0">
                <a:latin typeface="Courier" pitchFamily="-128" charset="0"/>
              </a:rPr>
              <a:t>;</a:t>
            </a:r>
          </a:p>
          <a:p>
            <a:pPr>
              <a:lnSpc>
                <a:spcPct val="102000"/>
              </a:lnSpc>
              <a:spcBef>
                <a:spcPct val="0"/>
              </a:spcBef>
              <a:buSzPct val="43000"/>
              <a:buFont typeface="Times" pitchFamily="-128" charset="0"/>
              <a:buNone/>
            </a:pPr>
            <a:r>
              <a:rPr lang="en-GB" sz="1400" b="0" dirty="0">
                <a:latin typeface="Courier" pitchFamily="-128" charset="0"/>
              </a:rPr>
              <a:t>	</a:t>
            </a:r>
            <a:r>
              <a:rPr lang="en-GB" sz="1400" b="0" dirty="0" err="1">
                <a:latin typeface="Courier" pitchFamily="-128" charset="0"/>
              </a:rPr>
              <a:t>prec</a:t>
            </a:r>
            <a:r>
              <a:rPr lang="en-GB" sz="1400" b="0" dirty="0">
                <a:latin typeface="Courier" pitchFamily="-128" charset="0"/>
              </a:rPr>
              <a:t>-&gt;mask = 1 &lt;&lt; </a:t>
            </a:r>
            <a:r>
              <a:rPr lang="en-GB" sz="1400" b="0" dirty="0" err="1">
                <a:latin typeface="Courier" pitchFamily="-128" charset="0"/>
              </a:rPr>
              <a:t>prec</a:t>
            </a:r>
            <a:r>
              <a:rPr lang="en-GB" sz="1400" b="0" dirty="0">
                <a:latin typeface="Courier" pitchFamily="-128" charset="0"/>
              </a:rPr>
              <a:t>-&gt;</a:t>
            </a:r>
            <a:r>
              <a:rPr lang="en-GB" sz="1400" b="0" dirty="0" err="1">
                <a:latin typeface="Courier" pitchFamily="-128" charset="0"/>
              </a:rPr>
              <a:t>inp.value.vmeio.signal</a:t>
            </a:r>
            <a:r>
              <a:rPr lang="en-GB" sz="1400" b="0" dirty="0">
                <a:latin typeface="Courier" pitchFamily="-128" charset="0"/>
              </a:rPr>
              <a:t>;</a:t>
            </a:r>
          </a:p>
          <a:p>
            <a:pPr>
              <a:lnSpc>
                <a:spcPct val="102000"/>
              </a:lnSpc>
              <a:spcBef>
                <a:spcPct val="0"/>
              </a:spcBef>
              <a:buSzPct val="43000"/>
              <a:buFont typeface="Times" pitchFamily="-128" charset="0"/>
              <a:buNone/>
            </a:pPr>
            <a:r>
              <a:rPr lang="en-GB" sz="1400" b="0" dirty="0">
                <a:latin typeface="Courier" pitchFamily="-128" charset="0"/>
              </a:rPr>
              <a:t>	return 0;</a:t>
            </a:r>
          </a:p>
          <a:p>
            <a:pPr>
              <a:lnSpc>
                <a:spcPct val="102000"/>
              </a:lnSpc>
              <a:spcBef>
                <a:spcPct val="0"/>
              </a:spcBef>
              <a:buSzPct val="43000"/>
              <a:buFont typeface="Times" pitchFamily="-128" charset="0"/>
              <a:buNone/>
            </a:pPr>
            <a:r>
              <a:rPr lang="en-US" sz="1400" b="0" dirty="0">
                <a:latin typeface="Courier" pitchFamily="-128" charset="0"/>
              </a:rPr>
              <a:t>}</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EPICS Class – Device/Driver Support</a:t>
            </a:r>
            <a:endParaRPr lang="en-US" dirty="0"/>
          </a:p>
        </p:txBody>
      </p:sp>
      <p:sp>
        <p:nvSpPr>
          <p:cNvPr id="10" name="Content Placeholder 9"/>
          <p:cNvSpPr>
            <a:spLocks noGrp="1"/>
          </p:cNvSpPr>
          <p:nvPr>
            <p:ph idx="1"/>
          </p:nvPr>
        </p:nvSpPr>
        <p:spPr>
          <a:xfrm>
            <a:off x="457201" y="1163106"/>
            <a:ext cx="5958240" cy="4963058"/>
          </a:xfrm>
        </p:spPr>
        <p:txBody>
          <a:bodyPr>
            <a:normAutofit fontScale="92500" lnSpcReduction="20000"/>
          </a:bodyPr>
          <a:lstStyle/>
          <a:p>
            <a:r>
              <a:rPr lang="en-US" dirty="0" smtClean="0"/>
              <a:t>Most slides here are taken from:</a:t>
            </a:r>
          </a:p>
          <a:p>
            <a:pPr lvl="1"/>
            <a:r>
              <a:rPr lang="en-US" dirty="0" smtClean="0"/>
              <a:t>“Writing Device Support” by Eric Norum </a:t>
            </a:r>
          </a:p>
          <a:p>
            <a:pPr lvl="1"/>
            <a:r>
              <a:rPr lang="en-US" dirty="0" smtClean="0"/>
              <a:t>“Some Driver and Device Support Issues” by Till </a:t>
            </a:r>
            <a:r>
              <a:rPr lang="en-US" dirty="0" smtClean="0"/>
              <a:t>Straumann</a:t>
            </a:r>
            <a:endParaRPr lang="en-US" dirty="0" smtClean="0"/>
          </a:p>
          <a:p>
            <a:pPr lvl="1"/>
            <a:r>
              <a:rPr lang="en-US" dirty="0" smtClean="0"/>
              <a:t>“EPICS Database Principles” by Andrew Johnson</a:t>
            </a:r>
          </a:p>
          <a:p>
            <a:r>
              <a:rPr lang="en-US" dirty="0"/>
              <a:t>S</a:t>
            </a:r>
            <a:r>
              <a:rPr lang="en-US" dirty="0" smtClean="0"/>
              <a:t>lides modified “freely” by me.</a:t>
            </a:r>
          </a:p>
          <a:p>
            <a:r>
              <a:rPr lang="en-US" dirty="0" smtClean="0"/>
              <a:t>Some Device/Driver support now using ASYN</a:t>
            </a:r>
          </a:p>
          <a:p>
            <a:pPr lvl="1"/>
            <a:r>
              <a:rPr lang="en-US" dirty="0" smtClean="0"/>
              <a:t>ASYN lecture in August – not covered today</a:t>
            </a:r>
          </a:p>
        </p:txBody>
      </p:sp>
      <p:sp>
        <p:nvSpPr>
          <p:cNvPr id="4" name="Footer Placeholder 3"/>
          <p:cNvSpPr>
            <a:spLocks noGrp="1"/>
          </p:cNvSpPr>
          <p:nvPr>
            <p:ph type="ftr" sz="quarter" idx="11"/>
          </p:nvPr>
        </p:nvSpPr>
        <p:spPr/>
        <p:txBody>
          <a:bodyPr/>
          <a:lstStyle/>
          <a:p>
            <a:r>
              <a:rPr lang="en-US" smtClean="0"/>
              <a:t>EPICS Class – Device/Driver Support</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a:t>
            </a:fld>
            <a:endParaRPr lang="en-US"/>
          </a:p>
        </p:txBody>
      </p:sp>
      <p:sp>
        <p:nvSpPr>
          <p:cNvPr id="6" name="Date Placeholder 5"/>
          <p:cNvSpPr>
            <a:spLocks noGrp="1"/>
          </p:cNvSpPr>
          <p:nvPr>
            <p:ph type="dt" sz="half" idx="2"/>
          </p:nvPr>
        </p:nvSpPr>
        <p:spPr/>
        <p:txBody>
          <a:bodyPr/>
          <a:lstStyle/>
          <a:p>
            <a:r>
              <a:rPr lang="en-US" smtClean="0"/>
              <a:t>6/25/2010</a:t>
            </a:r>
            <a:endParaRPr lang="en-US" dirty="0"/>
          </a:p>
        </p:txBody>
      </p:sp>
      <p:pic>
        <p:nvPicPr>
          <p:cNvPr id="1026" name="Picture 2" descr="C:\Documents and Settings\saa\Desktop\DSCN4945.JPG"/>
          <p:cNvPicPr>
            <a:picLocks noChangeAspect="1" noChangeArrowheads="1"/>
          </p:cNvPicPr>
          <p:nvPr/>
        </p:nvPicPr>
        <p:blipFill>
          <a:blip r:embed="rId2" cstate="print"/>
          <a:stretch>
            <a:fillRect/>
          </a:stretch>
        </p:blipFill>
        <p:spPr bwMode="auto">
          <a:xfrm>
            <a:off x="6607465" y="1163105"/>
            <a:ext cx="1117600" cy="1638300"/>
          </a:xfrm>
          <a:prstGeom prst="rect">
            <a:avLst/>
          </a:prstGeom>
          <a:noFill/>
        </p:spPr>
      </p:pic>
      <p:pic>
        <p:nvPicPr>
          <p:cNvPr id="1029" name="Picture 5" descr="C:\Documents and Settings\saa\Desktop\DSCN4749.JPG"/>
          <p:cNvPicPr>
            <a:picLocks noChangeAspect="1" noChangeArrowheads="1"/>
          </p:cNvPicPr>
          <p:nvPr/>
        </p:nvPicPr>
        <p:blipFill>
          <a:blip r:embed="rId3" cstate="print"/>
          <a:srcRect/>
          <a:stretch>
            <a:fillRect/>
          </a:stretch>
        </p:blipFill>
        <p:spPr bwMode="auto">
          <a:xfrm>
            <a:off x="6569060" y="2891330"/>
            <a:ext cx="1104900" cy="1625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28588" y="504825"/>
            <a:ext cx="8761412" cy="430213"/>
          </a:xfrm>
        </p:spPr>
        <p:txBody>
          <a:bodyPr>
            <a:normAutofit fontScale="90000"/>
          </a:bodyPr>
          <a:lstStyle/>
          <a:p>
            <a:r>
              <a:rPr lang="en-US" sz="2800"/>
              <a:t>A simple example (vxWorks or RTEMS)</a:t>
            </a:r>
            <a:endParaRPr lang="en-US"/>
          </a:p>
        </p:txBody>
      </p:sp>
      <p:sp>
        <p:nvSpPr>
          <p:cNvPr id="153603" name="Rectangle 3"/>
          <p:cNvSpPr>
            <a:spLocks noGrp="1" noChangeArrowheads="1"/>
          </p:cNvSpPr>
          <p:nvPr>
            <p:ph type="body" idx="1"/>
          </p:nvPr>
        </p:nvSpPr>
        <p:spPr>
          <a:xfrm>
            <a:off x="514350" y="1130300"/>
            <a:ext cx="8191500" cy="3598863"/>
          </a:xfrm>
        </p:spPr>
        <p:txBody>
          <a:bodyPr>
            <a:normAutofit lnSpcReduction="10000"/>
          </a:bodyPr>
          <a:lstStyle/>
          <a:p>
            <a:pPr>
              <a:lnSpc>
                <a:spcPct val="96000"/>
              </a:lnSpc>
              <a:spcBef>
                <a:spcPct val="0"/>
              </a:spcBef>
              <a:spcAft>
                <a:spcPct val="0"/>
              </a:spcAft>
              <a:buSzPct val="43000"/>
              <a:buFont typeface="Times" pitchFamily="-128" charset="0"/>
              <a:buNone/>
            </a:pPr>
            <a:r>
              <a:rPr lang="en-GB" sz="1200" b="0">
                <a:latin typeface="Courier" pitchFamily="-128" charset="0"/>
              </a:rPr>
              <a:t>static long read(struct biRecord *prec)</a:t>
            </a:r>
          </a:p>
          <a:p>
            <a:pPr>
              <a:lnSpc>
                <a:spcPct val="96000"/>
              </a:lnSpc>
              <a:spcBef>
                <a:spcPct val="0"/>
              </a:spcBef>
              <a:spcAft>
                <a:spcPct val="0"/>
              </a:spcAft>
              <a:buSzPct val="43000"/>
              <a:buFont typeface="Times" pitchFamily="-128" charset="0"/>
              <a:buNone/>
            </a:pPr>
            <a:r>
              <a:rPr lang="en-GB" sz="1200" b="0">
                <a:latin typeface="Courier" pitchFamily="-128" charset="0"/>
              </a:rPr>
              <a:t>{</a:t>
            </a:r>
          </a:p>
          <a:p>
            <a:pPr>
              <a:lnSpc>
                <a:spcPct val="102000"/>
              </a:lnSpc>
              <a:spcBef>
                <a:spcPct val="0"/>
              </a:spcBef>
              <a:spcAft>
                <a:spcPct val="0"/>
              </a:spcAft>
              <a:buSzPct val="43000"/>
              <a:buFont typeface="Times" pitchFamily="-128" charset="0"/>
              <a:buNone/>
            </a:pPr>
            <a:r>
              <a:rPr lang="en-GB" sz="1200" b="0">
                <a:latin typeface="Courier" pitchFamily="-128" charset="0"/>
              </a:rPr>
              <a:t>	volatile char *pbyte = (volatile char *)prec-&gt;dpvt;</a:t>
            </a:r>
          </a:p>
          <a:p>
            <a:pPr>
              <a:lnSpc>
                <a:spcPct val="102000"/>
              </a:lnSpc>
              <a:spcBef>
                <a:spcPct val="0"/>
              </a:spcBef>
              <a:spcAft>
                <a:spcPct val="0"/>
              </a:spcAft>
              <a:buSzPct val="43000"/>
              <a:buFont typeface="Times" pitchFamily="-128" charset="0"/>
              <a:buNone/>
            </a:pPr>
            <a:endParaRPr lang="en-GB" sz="1200" b="0">
              <a:latin typeface="Courier" pitchFamily="-128" charset="0"/>
            </a:endParaRPr>
          </a:p>
          <a:p>
            <a:pPr>
              <a:lnSpc>
                <a:spcPct val="102000"/>
              </a:lnSpc>
              <a:spcBef>
                <a:spcPct val="0"/>
              </a:spcBef>
              <a:spcAft>
                <a:spcPct val="0"/>
              </a:spcAft>
              <a:buSzPct val="43000"/>
              <a:buFont typeface="Times" pitchFamily="-128" charset="0"/>
              <a:buNone/>
            </a:pPr>
            <a:r>
              <a:rPr lang="en-GB" sz="1200" b="0">
                <a:latin typeface="Courier" pitchFamily="-128" charset="0"/>
              </a:rPr>
              <a:t>	prec-&gt;rval = *pbyte;</a:t>
            </a:r>
          </a:p>
          <a:p>
            <a:pPr>
              <a:lnSpc>
                <a:spcPct val="102000"/>
              </a:lnSpc>
              <a:spcBef>
                <a:spcPct val="0"/>
              </a:spcBef>
              <a:spcAft>
                <a:spcPct val="0"/>
              </a:spcAft>
              <a:buSzPct val="43000"/>
              <a:buFont typeface="Times" pitchFamily="-128" charset="0"/>
              <a:buNone/>
            </a:pPr>
            <a:r>
              <a:rPr lang="en-GB" sz="1200" b="0">
                <a:latin typeface="Courier" pitchFamily="-128" charset="0"/>
              </a:rPr>
              <a:t>	return 0;</a:t>
            </a:r>
          </a:p>
          <a:p>
            <a:pPr>
              <a:lnSpc>
                <a:spcPct val="102000"/>
              </a:lnSpc>
              <a:spcBef>
                <a:spcPct val="0"/>
              </a:spcBef>
              <a:spcAft>
                <a:spcPct val="0"/>
              </a:spcAft>
              <a:buSzPct val="43000"/>
              <a:buFont typeface="Times" pitchFamily="-128" charset="0"/>
              <a:buNone/>
            </a:pPr>
            <a:r>
              <a:rPr lang="en-GB" sz="1200" b="0">
                <a:latin typeface="Courier" pitchFamily="-128" charset="0"/>
              </a:rPr>
              <a:t>}</a:t>
            </a:r>
          </a:p>
          <a:p>
            <a:pPr>
              <a:lnSpc>
                <a:spcPct val="102000"/>
              </a:lnSpc>
              <a:spcBef>
                <a:spcPct val="0"/>
              </a:spcBef>
              <a:spcAft>
                <a:spcPct val="0"/>
              </a:spcAft>
              <a:buSzPct val="43000"/>
              <a:buFont typeface="Times" pitchFamily="-128" charset="0"/>
              <a:buNone/>
            </a:pPr>
            <a:endParaRPr lang="en-GB" sz="1200" b="0">
              <a:latin typeface="Courier" pitchFamily="-128" charset="0"/>
            </a:endParaRPr>
          </a:p>
          <a:p>
            <a:pPr>
              <a:lnSpc>
                <a:spcPct val="102000"/>
              </a:lnSpc>
              <a:spcBef>
                <a:spcPct val="0"/>
              </a:spcBef>
              <a:spcAft>
                <a:spcPct val="0"/>
              </a:spcAft>
              <a:buSzPct val="43000"/>
              <a:buFont typeface="Times" pitchFamily="-128" charset="0"/>
              <a:buNone/>
            </a:pPr>
            <a:r>
              <a:rPr lang="en-GB" sz="1200" b="0">
                <a:latin typeface="Courier" pitchFamily="-128" charset="0"/>
              </a:rPr>
              <a:t>static struct {</a:t>
            </a:r>
          </a:p>
          <a:p>
            <a:pPr>
              <a:lnSpc>
                <a:spcPct val="102000"/>
              </a:lnSpc>
              <a:spcBef>
                <a:spcPct val="0"/>
              </a:spcBef>
              <a:spcAft>
                <a:spcPct val="0"/>
              </a:spcAft>
              <a:buSzPct val="43000"/>
              <a:buFont typeface="Times" pitchFamily="-128" charset="0"/>
              <a:buNone/>
            </a:pPr>
            <a:r>
              <a:rPr lang="en-GB" sz="1200" b="0">
                <a:latin typeface="Courier" pitchFamily="-128" charset="0"/>
              </a:rPr>
              <a:t>	long number;</a:t>
            </a:r>
          </a:p>
          <a:p>
            <a:pPr>
              <a:lnSpc>
                <a:spcPct val="102000"/>
              </a:lnSpc>
              <a:spcBef>
                <a:spcPct val="0"/>
              </a:spcBef>
              <a:spcAft>
                <a:spcPct val="0"/>
              </a:spcAft>
              <a:buSzPct val="43000"/>
              <a:buFont typeface="Times" pitchFamily="-128" charset="0"/>
              <a:buNone/>
            </a:pPr>
            <a:r>
              <a:rPr lang="en-GB" sz="1200" b="0">
                <a:latin typeface="Courier" pitchFamily="-128" charset="0"/>
              </a:rPr>
              <a:t>	long (*report)(int);</a:t>
            </a:r>
          </a:p>
          <a:p>
            <a:pPr>
              <a:lnSpc>
                <a:spcPct val="102000"/>
              </a:lnSpc>
              <a:spcBef>
                <a:spcPct val="0"/>
              </a:spcBef>
              <a:spcAft>
                <a:spcPct val="0"/>
              </a:spcAft>
              <a:buSzPct val="43000"/>
              <a:buFont typeface="Times" pitchFamily="-128" charset="0"/>
              <a:buNone/>
            </a:pPr>
            <a:r>
              <a:rPr lang="en-GB" sz="1200" b="0">
                <a:latin typeface="Courier" pitchFamily="-128" charset="0"/>
              </a:rPr>
              <a:t>	long (*initialize)(int);</a:t>
            </a:r>
          </a:p>
          <a:p>
            <a:pPr>
              <a:lnSpc>
                <a:spcPct val="102000"/>
              </a:lnSpc>
              <a:spcBef>
                <a:spcPct val="0"/>
              </a:spcBef>
              <a:spcAft>
                <a:spcPct val="0"/>
              </a:spcAft>
              <a:buSzPct val="43000"/>
              <a:buFont typeface="Times" pitchFamily="-128" charset="0"/>
              <a:buNone/>
            </a:pPr>
            <a:r>
              <a:rPr lang="en-GB" sz="1200" b="0">
                <a:latin typeface="Courier" pitchFamily="-128" charset="0"/>
              </a:rPr>
              <a:t>	long (*initRecord)(struct biRecord *);</a:t>
            </a:r>
          </a:p>
          <a:p>
            <a:pPr>
              <a:lnSpc>
                <a:spcPct val="102000"/>
              </a:lnSpc>
              <a:spcBef>
                <a:spcPct val="0"/>
              </a:spcBef>
              <a:spcAft>
                <a:spcPct val="0"/>
              </a:spcAft>
              <a:buSzPct val="37000"/>
              <a:buFont typeface="Times" pitchFamily="-128" charset="0"/>
              <a:buNone/>
            </a:pPr>
            <a:r>
              <a:rPr lang="en-GB" sz="1200" b="0">
                <a:latin typeface="Courier" pitchFamily="-128" charset="0"/>
              </a:rPr>
              <a:t>	long (*getIoIntInfo)();</a:t>
            </a:r>
          </a:p>
          <a:p>
            <a:pPr>
              <a:lnSpc>
                <a:spcPct val="102000"/>
              </a:lnSpc>
              <a:spcBef>
                <a:spcPct val="0"/>
              </a:spcBef>
              <a:spcAft>
                <a:spcPct val="0"/>
              </a:spcAft>
              <a:buSzPct val="43000"/>
              <a:buFont typeface="Times" pitchFamily="-128" charset="0"/>
              <a:buNone/>
            </a:pPr>
            <a:r>
              <a:rPr lang="en-GB" sz="1200" b="0">
                <a:latin typeface="Courier" pitchFamily="-128" charset="0"/>
              </a:rPr>
              <a:t>	long (*read)(struct biRecord *);</a:t>
            </a:r>
          </a:p>
          <a:p>
            <a:pPr>
              <a:lnSpc>
                <a:spcPct val="102000"/>
              </a:lnSpc>
              <a:spcBef>
                <a:spcPct val="0"/>
              </a:spcBef>
              <a:spcAft>
                <a:spcPct val="0"/>
              </a:spcAft>
              <a:buSzPct val="43000"/>
              <a:buFont typeface="Times" pitchFamily="-128" charset="0"/>
              <a:buNone/>
            </a:pPr>
            <a:r>
              <a:rPr lang="en-GB" sz="1200" b="0">
                <a:latin typeface="Courier" pitchFamily="-128" charset="0"/>
              </a:rPr>
              <a:t>} devBiFirst = {</a:t>
            </a:r>
          </a:p>
          <a:p>
            <a:pPr>
              <a:lnSpc>
                <a:spcPct val="102000"/>
              </a:lnSpc>
              <a:spcBef>
                <a:spcPct val="0"/>
              </a:spcBef>
              <a:spcAft>
                <a:spcPct val="0"/>
              </a:spcAft>
              <a:buSzPct val="43000"/>
              <a:buFont typeface="Times" pitchFamily="-128" charset="0"/>
              <a:buNone/>
            </a:pPr>
            <a:r>
              <a:rPr lang="en-GB" sz="1200" b="0">
                <a:latin typeface="Courier" pitchFamily="-128" charset="0"/>
              </a:rPr>
              <a:t>	5, NULL, NULL, initRecord, NULL, read</a:t>
            </a:r>
          </a:p>
          <a:p>
            <a:pPr>
              <a:lnSpc>
                <a:spcPct val="102000"/>
              </a:lnSpc>
              <a:spcBef>
                <a:spcPct val="0"/>
              </a:spcBef>
              <a:spcAft>
                <a:spcPct val="0"/>
              </a:spcAft>
              <a:buSzPct val="43000"/>
              <a:buFont typeface="Times" pitchFamily="-128" charset="0"/>
              <a:buNone/>
            </a:pPr>
            <a:r>
              <a:rPr lang="en-GB" sz="1200" b="0">
                <a:latin typeface="Courier" pitchFamily="-128" charset="0"/>
              </a:rPr>
              <a:t>};</a:t>
            </a:r>
          </a:p>
          <a:p>
            <a:pPr>
              <a:lnSpc>
                <a:spcPct val="102000"/>
              </a:lnSpc>
              <a:spcBef>
                <a:spcPct val="0"/>
              </a:spcBef>
              <a:spcAft>
                <a:spcPct val="0"/>
              </a:spcAft>
              <a:buSzPct val="43000"/>
              <a:buFont typeface="Times" pitchFamily="-128" charset="0"/>
              <a:buNone/>
            </a:pPr>
            <a:r>
              <a:rPr lang="en-GB" sz="1200" b="0">
                <a:latin typeface="Courier" pitchFamily="-128" charset="0"/>
              </a:rPr>
              <a:t>epicsExportAddress(dset,devBiFirst);</a:t>
            </a:r>
            <a:endParaRPr lang="en-US" sz="1200" b="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28588" y="504825"/>
            <a:ext cx="8761412" cy="430213"/>
          </a:xfrm>
        </p:spPr>
        <p:txBody>
          <a:bodyPr>
            <a:normAutofit fontScale="90000"/>
          </a:bodyPr>
          <a:lstStyle/>
          <a:p>
            <a:r>
              <a:rPr lang="en-US" sz="2800"/>
              <a:t>A simple example – device support .dbd file</a:t>
            </a:r>
            <a:endParaRPr lang="en-US"/>
          </a:p>
        </p:txBody>
      </p:sp>
      <p:sp>
        <p:nvSpPr>
          <p:cNvPr id="169987" name="Rectangle 3"/>
          <p:cNvSpPr>
            <a:spLocks noGrp="1" noChangeArrowheads="1"/>
          </p:cNvSpPr>
          <p:nvPr>
            <p:ph type="body" idx="1"/>
          </p:nvPr>
        </p:nvSpPr>
        <p:spPr>
          <a:xfrm>
            <a:off x="514350" y="1130300"/>
            <a:ext cx="8191500" cy="1143000"/>
          </a:xfrm>
        </p:spPr>
        <p:txBody>
          <a:bodyPr>
            <a:normAutofit fontScale="77500" lnSpcReduction="20000"/>
          </a:bodyPr>
          <a:lstStyle/>
          <a:p>
            <a:pPr>
              <a:lnSpc>
                <a:spcPct val="96000"/>
              </a:lnSpc>
              <a:spcBef>
                <a:spcPct val="0"/>
              </a:spcBef>
              <a:spcAft>
                <a:spcPct val="0"/>
              </a:spcAft>
              <a:buSzPct val="43000"/>
              <a:buFont typeface="Times" pitchFamily="-128" charset="0"/>
              <a:buNone/>
            </a:pPr>
            <a:r>
              <a:rPr lang="en-GB" dirty="0"/>
              <a:t>The .</a:t>
            </a:r>
            <a:r>
              <a:rPr lang="en-GB" dirty="0" err="1"/>
              <a:t>dbd</a:t>
            </a:r>
            <a:r>
              <a:rPr lang="en-GB" dirty="0"/>
              <a:t> file for the device support routines shown on the preceding pages might be</a:t>
            </a:r>
          </a:p>
          <a:p>
            <a:pPr>
              <a:lnSpc>
                <a:spcPct val="96000"/>
              </a:lnSpc>
              <a:spcBef>
                <a:spcPct val="0"/>
              </a:spcBef>
              <a:spcAft>
                <a:spcPct val="0"/>
              </a:spcAft>
              <a:buSzPct val="43000"/>
              <a:buFont typeface="Times" pitchFamily="-128" charset="0"/>
              <a:buNone/>
            </a:pPr>
            <a:endParaRPr lang="en-GB" sz="1200" b="0" dirty="0">
              <a:latin typeface="Courier" pitchFamily="-128" charset="0"/>
            </a:endParaRPr>
          </a:p>
          <a:p>
            <a:pPr>
              <a:lnSpc>
                <a:spcPct val="96000"/>
              </a:lnSpc>
              <a:spcBef>
                <a:spcPct val="0"/>
              </a:spcBef>
              <a:spcAft>
                <a:spcPct val="0"/>
              </a:spcAft>
              <a:buSzPct val="43000"/>
              <a:buFont typeface="Times" pitchFamily="-128" charset="0"/>
              <a:buNone/>
            </a:pPr>
            <a:r>
              <a:rPr lang="en-GB" b="0" dirty="0">
                <a:solidFill>
                  <a:schemeClr val="accent4">
                    <a:lumMod val="75000"/>
                  </a:schemeClr>
                </a:solidFill>
                <a:latin typeface="Courier" pitchFamily="-128" charset="0"/>
              </a:rPr>
              <a:t>device(bi, VME_IO, </a:t>
            </a:r>
            <a:r>
              <a:rPr lang="en-GB" b="0" dirty="0" err="1">
                <a:solidFill>
                  <a:schemeClr val="accent4">
                    <a:lumMod val="75000"/>
                  </a:schemeClr>
                </a:solidFill>
                <a:latin typeface="Courier" pitchFamily="-128" charset="0"/>
              </a:rPr>
              <a:t>devBiFirst</a:t>
            </a:r>
            <a:r>
              <a:rPr lang="en-GB" b="0" dirty="0">
                <a:solidFill>
                  <a:schemeClr val="accent4">
                    <a:lumMod val="75000"/>
                  </a:schemeClr>
                </a:solidFill>
                <a:latin typeface="Courier" pitchFamily="-128" charset="0"/>
              </a:rPr>
              <a:t>, “</a:t>
            </a:r>
            <a:r>
              <a:rPr lang="en-GB" b="0" dirty="0" err="1">
                <a:solidFill>
                  <a:schemeClr val="accent4">
                    <a:lumMod val="75000"/>
                  </a:schemeClr>
                </a:solidFill>
                <a:latin typeface="Courier" pitchFamily="-128" charset="0"/>
              </a:rPr>
              <a:t>simpleInput</a:t>
            </a:r>
            <a:r>
              <a:rPr lang="en-GB" b="0" dirty="0">
                <a:solidFill>
                  <a:schemeClr val="accent4">
                    <a:lumMod val="75000"/>
                  </a:schemeClr>
                </a:solidFill>
                <a:latin typeface="Courier" pitchFamily="-128" charset="0"/>
              </a:rPr>
              <a:t>”)</a:t>
            </a:r>
            <a:endParaRPr lang="en-US" b="0" dirty="0">
              <a:solidFill>
                <a:schemeClr val="accent4">
                  <a:lumMod val="75000"/>
                </a:schemeClr>
              </a:solidFill>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28588" y="504825"/>
            <a:ext cx="8761412" cy="430213"/>
          </a:xfrm>
        </p:spPr>
        <p:txBody>
          <a:bodyPr>
            <a:normAutofit fontScale="90000"/>
          </a:bodyPr>
          <a:lstStyle/>
          <a:p>
            <a:r>
              <a:rPr lang="en-US" sz="2800"/>
              <a:t>A simple example – application .db file</a:t>
            </a:r>
            <a:endParaRPr lang="en-US"/>
          </a:p>
        </p:txBody>
      </p:sp>
      <p:sp>
        <p:nvSpPr>
          <p:cNvPr id="172035" name="Rectangle 3"/>
          <p:cNvSpPr>
            <a:spLocks noGrp="1" noChangeArrowheads="1"/>
          </p:cNvSpPr>
          <p:nvPr>
            <p:ph type="body" idx="1"/>
          </p:nvPr>
        </p:nvSpPr>
        <p:spPr>
          <a:xfrm>
            <a:off x="514350" y="1130300"/>
            <a:ext cx="8191500" cy="2679700"/>
          </a:xfrm>
        </p:spPr>
        <p:txBody>
          <a:bodyPr>
            <a:normAutofit fontScale="77500" lnSpcReduction="20000"/>
          </a:bodyPr>
          <a:lstStyle/>
          <a:p>
            <a:pPr>
              <a:lnSpc>
                <a:spcPct val="96000"/>
              </a:lnSpc>
              <a:spcBef>
                <a:spcPct val="0"/>
              </a:spcBef>
              <a:spcAft>
                <a:spcPct val="0"/>
              </a:spcAft>
              <a:buSzPct val="43000"/>
              <a:buFont typeface="Times" pitchFamily="-128" charset="0"/>
              <a:buNone/>
            </a:pPr>
            <a:r>
              <a:rPr lang="en-GB" dirty="0"/>
              <a:t>An application .db file using the device support routines shown on the preceding pages might contain</a:t>
            </a:r>
          </a:p>
          <a:p>
            <a:pPr>
              <a:lnSpc>
                <a:spcPct val="96000"/>
              </a:lnSpc>
              <a:spcBef>
                <a:spcPct val="0"/>
              </a:spcBef>
              <a:spcAft>
                <a:spcPct val="0"/>
              </a:spcAft>
              <a:buSzPct val="43000"/>
              <a:buFont typeface="Times" pitchFamily="-128" charset="0"/>
              <a:buNone/>
            </a:pPr>
            <a:endParaRPr lang="en-GB" sz="1200" b="0" dirty="0">
              <a:latin typeface="Courier" pitchFamily="-128" charset="0"/>
            </a:endParaRPr>
          </a:p>
          <a:p>
            <a:pPr>
              <a:spcBef>
                <a:spcPct val="0"/>
              </a:spcBef>
              <a:spcAft>
                <a:spcPct val="0"/>
              </a:spcAft>
              <a:buSzPct val="43000"/>
              <a:buFontTx/>
              <a:buNone/>
            </a:pPr>
            <a:r>
              <a:rPr lang="en-GB" b="0" dirty="0">
                <a:solidFill>
                  <a:schemeClr val="accent4">
                    <a:lumMod val="75000"/>
                  </a:schemeClr>
                </a:solidFill>
                <a:latin typeface="Courier" pitchFamily="-128" charset="0"/>
              </a:rPr>
              <a:t>record(</a:t>
            </a:r>
            <a:r>
              <a:rPr lang="en-US" b="0" dirty="0">
                <a:solidFill>
                  <a:schemeClr val="accent4">
                    <a:lumMod val="75000"/>
                  </a:schemeClr>
                </a:solidFill>
                <a:latin typeface="Courier" pitchFamily="-128" charset="0"/>
              </a:rPr>
              <a:t>bi, "$(P):</a:t>
            </a:r>
            <a:r>
              <a:rPr lang="en-US" b="0" dirty="0" err="1">
                <a:solidFill>
                  <a:schemeClr val="accent4">
                    <a:lumMod val="75000"/>
                  </a:schemeClr>
                </a:solidFill>
                <a:latin typeface="Courier" pitchFamily="-128" charset="0"/>
              </a:rPr>
              <a:t>statusBit</a:t>
            </a:r>
            <a:r>
              <a:rPr lang="en-US" b="0" dirty="0">
                <a:solidFill>
                  <a:schemeClr val="accent4">
                    <a:lumMod val="75000"/>
                  </a:schemeClr>
                </a:solidFill>
                <a:latin typeface="Courier" pitchFamily="-128" charset="0"/>
              </a:rPr>
              <a:t>")</a:t>
            </a:r>
          </a:p>
          <a:p>
            <a:pPr>
              <a:spcBef>
                <a:spcPct val="0"/>
              </a:spcBef>
              <a:spcAft>
                <a:spcPct val="0"/>
              </a:spcAft>
              <a:buFontTx/>
              <a:buNone/>
            </a:pPr>
            <a:r>
              <a:rPr lang="en-US" b="0" dirty="0">
                <a:solidFill>
                  <a:schemeClr val="accent4">
                    <a:lumMod val="75000"/>
                  </a:schemeClr>
                </a:solidFill>
                <a:latin typeface="Courier" pitchFamily="-128" charset="0"/>
              </a:rPr>
              <a:t>{</a:t>
            </a:r>
          </a:p>
          <a:p>
            <a:pPr>
              <a:spcBef>
                <a:spcPct val="0"/>
              </a:spcBef>
              <a:spcAft>
                <a:spcPct val="0"/>
              </a:spcAft>
              <a:buFontTx/>
              <a:buNone/>
            </a:pPr>
            <a:r>
              <a:rPr lang="en-US" b="0" dirty="0">
                <a:solidFill>
                  <a:schemeClr val="accent4">
                    <a:lumMod val="75000"/>
                  </a:schemeClr>
                </a:solidFill>
                <a:latin typeface="Courier" pitchFamily="-128" charset="0"/>
              </a:rPr>
              <a:t>    field(DESC, "Simple example binary input")</a:t>
            </a:r>
          </a:p>
          <a:p>
            <a:pPr>
              <a:spcBef>
                <a:spcPct val="0"/>
              </a:spcBef>
              <a:spcAft>
                <a:spcPct val="0"/>
              </a:spcAft>
              <a:buFontTx/>
              <a:buNone/>
            </a:pPr>
            <a:r>
              <a:rPr lang="en-US" b="0" dirty="0">
                <a:solidFill>
                  <a:schemeClr val="accent4">
                    <a:lumMod val="75000"/>
                  </a:schemeClr>
                </a:solidFill>
                <a:latin typeface="Courier" pitchFamily="-128" charset="0"/>
              </a:rPr>
              <a:t>    field(DTYP, "</a:t>
            </a:r>
            <a:r>
              <a:rPr lang="en-GB" b="0" dirty="0" err="1">
                <a:solidFill>
                  <a:schemeClr val="accent4">
                    <a:lumMod val="75000"/>
                  </a:schemeClr>
                </a:solidFill>
                <a:latin typeface="Courier" pitchFamily="-128" charset="0"/>
              </a:rPr>
              <a:t>simpleInput</a:t>
            </a:r>
            <a:r>
              <a:rPr lang="en-US" b="0" dirty="0">
                <a:solidFill>
                  <a:schemeClr val="accent4">
                    <a:lumMod val="75000"/>
                  </a:schemeClr>
                </a:solidFill>
                <a:latin typeface="Courier" pitchFamily="-128" charset="0"/>
              </a:rPr>
              <a:t>"</a:t>
            </a:r>
            <a:r>
              <a:rPr lang="en-GB" b="0" dirty="0">
                <a:solidFill>
                  <a:schemeClr val="accent4">
                    <a:lumMod val="75000"/>
                  </a:schemeClr>
                </a:solidFill>
                <a:latin typeface="Courier" pitchFamily="-128" charset="0"/>
              </a:rPr>
              <a:t>)</a:t>
            </a:r>
            <a:endParaRPr lang="en-US" b="0" dirty="0">
              <a:solidFill>
                <a:schemeClr val="accent4">
                  <a:lumMod val="75000"/>
                </a:schemeClr>
              </a:solidFill>
              <a:latin typeface="Courier" pitchFamily="-128" charset="0"/>
            </a:endParaRPr>
          </a:p>
          <a:p>
            <a:pPr>
              <a:spcBef>
                <a:spcPct val="0"/>
              </a:spcBef>
              <a:spcAft>
                <a:spcPct val="0"/>
              </a:spcAft>
              <a:buFontTx/>
              <a:buNone/>
            </a:pPr>
            <a:r>
              <a:rPr lang="en-US" b="0" dirty="0">
                <a:solidFill>
                  <a:schemeClr val="accent4">
                    <a:lumMod val="75000"/>
                  </a:schemeClr>
                </a:solidFill>
                <a:latin typeface="Courier" pitchFamily="-128" charset="0"/>
              </a:rPr>
              <a:t>    field(INP, "#C$(C) S$(S)")</a:t>
            </a:r>
          </a:p>
          <a:p>
            <a:pPr>
              <a:spcBef>
                <a:spcPct val="0"/>
              </a:spcBef>
              <a:spcAft>
                <a:spcPct val="0"/>
              </a:spcAft>
              <a:buFontTx/>
              <a:buNone/>
            </a:pPr>
            <a:r>
              <a:rPr lang="en-US" b="0" dirty="0">
                <a:solidFill>
                  <a:schemeClr val="accent4">
                    <a:lumMod val="75000"/>
                  </a:schemeClr>
                </a:solidFill>
                <a:latin typeface="Courier" pitchFamily="-128" charset="0"/>
              </a:rPr>
              <a:t>}</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026"/>
          <p:cNvSpPr>
            <a:spLocks noGrp="1" noChangeArrowheads="1"/>
          </p:cNvSpPr>
          <p:nvPr>
            <p:ph type="title"/>
          </p:nvPr>
        </p:nvSpPr>
        <p:spPr>
          <a:xfrm>
            <a:off x="128588" y="504825"/>
            <a:ext cx="8761412" cy="430213"/>
          </a:xfrm>
        </p:spPr>
        <p:txBody>
          <a:bodyPr>
            <a:normAutofit fontScale="90000"/>
          </a:bodyPr>
          <a:lstStyle/>
          <a:p>
            <a:r>
              <a:rPr lang="en-US" sz="2800"/>
              <a:t>A simple example – application startup script</a:t>
            </a:r>
            <a:endParaRPr lang="en-US"/>
          </a:p>
        </p:txBody>
      </p:sp>
      <p:sp>
        <p:nvSpPr>
          <p:cNvPr id="174083" name="Rectangle 1027"/>
          <p:cNvSpPr>
            <a:spLocks noGrp="1" noChangeArrowheads="1"/>
          </p:cNvSpPr>
          <p:nvPr>
            <p:ph type="body" idx="1"/>
          </p:nvPr>
        </p:nvSpPr>
        <p:spPr>
          <a:xfrm>
            <a:off x="514350" y="1130300"/>
            <a:ext cx="8435820" cy="4203700"/>
          </a:xfrm>
        </p:spPr>
        <p:txBody>
          <a:bodyPr>
            <a:normAutofit fontScale="77500" lnSpcReduction="20000"/>
          </a:bodyPr>
          <a:lstStyle/>
          <a:p>
            <a:pPr>
              <a:lnSpc>
                <a:spcPct val="96000"/>
              </a:lnSpc>
              <a:spcBef>
                <a:spcPct val="0"/>
              </a:spcBef>
              <a:spcAft>
                <a:spcPct val="0"/>
              </a:spcAft>
              <a:buSzPct val="43000"/>
              <a:buFont typeface="Times" pitchFamily="-128" charset="0"/>
              <a:buNone/>
            </a:pPr>
            <a:r>
              <a:rPr lang="en-GB" dirty="0"/>
              <a:t>An application </a:t>
            </a:r>
            <a:r>
              <a:rPr lang="en-GB" dirty="0" err="1"/>
              <a:t>startup</a:t>
            </a:r>
            <a:r>
              <a:rPr lang="en-GB" dirty="0"/>
              <a:t> script (st.cmd) using the device support routines shown on the preceding pages might contain</a:t>
            </a:r>
          </a:p>
          <a:p>
            <a:pPr>
              <a:lnSpc>
                <a:spcPct val="96000"/>
              </a:lnSpc>
              <a:spcBef>
                <a:spcPct val="0"/>
              </a:spcBef>
              <a:spcAft>
                <a:spcPct val="0"/>
              </a:spcAft>
              <a:buSzPct val="43000"/>
              <a:buFont typeface="Times" pitchFamily="-128" charset="0"/>
              <a:buNone/>
            </a:pPr>
            <a:endParaRPr lang="en-GB" sz="1200" b="0" dirty="0">
              <a:latin typeface="Courier" pitchFamily="-128" charset="0"/>
            </a:endParaRPr>
          </a:p>
          <a:p>
            <a:pPr>
              <a:spcBef>
                <a:spcPct val="0"/>
              </a:spcBef>
              <a:spcAft>
                <a:spcPct val="0"/>
              </a:spcAft>
              <a:buSzPct val="43000"/>
              <a:buFontTx/>
              <a:buNone/>
            </a:pPr>
            <a:r>
              <a:rPr lang="en-GB" b="0" dirty="0" err="1">
                <a:solidFill>
                  <a:schemeClr val="accent4">
                    <a:lumMod val="75000"/>
                  </a:schemeClr>
                </a:solidFill>
                <a:latin typeface="Courier" pitchFamily="-128" charset="0"/>
              </a:rPr>
              <a:t>dbLoadRecords</a:t>
            </a:r>
            <a:r>
              <a:rPr lang="en-GB" b="0" dirty="0">
                <a:solidFill>
                  <a:schemeClr val="accent4">
                    <a:lumMod val="75000"/>
                  </a:schemeClr>
                </a:solidFill>
                <a:latin typeface="Courier" pitchFamily="-128" charset="0"/>
              </a:rPr>
              <a:t>(</a:t>
            </a:r>
            <a:r>
              <a:rPr lang="en-US" b="0" dirty="0">
                <a:solidFill>
                  <a:schemeClr val="accent4">
                    <a:lumMod val="75000"/>
                  </a:schemeClr>
                </a:solidFill>
                <a:latin typeface="Courier" pitchFamily="-128" charset="0"/>
              </a:rPr>
              <a:t>"db/</a:t>
            </a:r>
            <a:r>
              <a:rPr lang="en-US" b="0" dirty="0" err="1">
                <a:solidFill>
                  <a:schemeClr val="accent4">
                    <a:lumMod val="75000"/>
                  </a:schemeClr>
                </a:solidFill>
                <a:latin typeface="Courier" pitchFamily="-128" charset="0"/>
              </a:rPr>
              <a:t>example.db","P</a:t>
            </a:r>
            <a:r>
              <a:rPr lang="en-US" b="0" dirty="0">
                <a:solidFill>
                  <a:schemeClr val="accent4">
                    <a:lumMod val="75000"/>
                  </a:schemeClr>
                </a:solidFill>
                <a:latin typeface="Courier" pitchFamily="-128" charset="0"/>
              </a:rPr>
              <a:t>=</a:t>
            </a:r>
            <a:r>
              <a:rPr lang="en-US" b="0" dirty="0" err="1">
                <a:solidFill>
                  <a:schemeClr val="accent4">
                    <a:lumMod val="75000"/>
                  </a:schemeClr>
                </a:solidFill>
                <a:latin typeface="Courier" pitchFamily="-128" charset="0"/>
              </a:rPr>
              <a:t>test,C</a:t>
            </a:r>
            <a:r>
              <a:rPr lang="en-US" b="0" dirty="0">
                <a:solidFill>
                  <a:schemeClr val="accent4">
                    <a:lumMod val="75000"/>
                  </a:schemeClr>
                </a:solidFill>
                <a:latin typeface="Courier" pitchFamily="-128" charset="0"/>
              </a:rPr>
              <a:t>=0x1E0,S=0")</a:t>
            </a:r>
          </a:p>
          <a:p>
            <a:pPr>
              <a:spcBef>
                <a:spcPct val="0"/>
              </a:spcBef>
              <a:spcAft>
                <a:spcPct val="0"/>
              </a:spcAft>
              <a:buSzPct val="43000"/>
              <a:buFontTx/>
              <a:buNone/>
            </a:pPr>
            <a:endParaRPr lang="en-US" b="0" dirty="0">
              <a:latin typeface="Courier" pitchFamily="-128" charset="0"/>
            </a:endParaRPr>
          </a:p>
          <a:p>
            <a:pPr>
              <a:spcBef>
                <a:spcPct val="0"/>
              </a:spcBef>
              <a:spcAft>
                <a:spcPct val="0"/>
              </a:spcAft>
              <a:buSzPct val="43000"/>
              <a:buFontTx/>
              <a:buNone/>
            </a:pPr>
            <a:r>
              <a:rPr lang="en-US" dirty="0"/>
              <a:t>which would expand the .db file into</a:t>
            </a:r>
          </a:p>
          <a:p>
            <a:pPr>
              <a:spcBef>
                <a:spcPct val="0"/>
              </a:spcBef>
              <a:spcAft>
                <a:spcPct val="0"/>
              </a:spcAft>
              <a:buSzPct val="43000"/>
              <a:buFontTx/>
              <a:buNone/>
            </a:pPr>
            <a:endParaRPr lang="en-US" b="0" dirty="0">
              <a:latin typeface="Courier" pitchFamily="-128" charset="0"/>
            </a:endParaRPr>
          </a:p>
          <a:p>
            <a:pPr>
              <a:spcBef>
                <a:spcPct val="0"/>
              </a:spcBef>
              <a:spcAft>
                <a:spcPct val="0"/>
              </a:spcAft>
              <a:buSzPct val="43000"/>
              <a:buFontTx/>
              <a:buNone/>
            </a:pPr>
            <a:r>
              <a:rPr lang="en-GB" b="0" dirty="0">
                <a:solidFill>
                  <a:schemeClr val="accent4">
                    <a:lumMod val="75000"/>
                  </a:schemeClr>
                </a:solidFill>
                <a:latin typeface="Courier" pitchFamily="-128" charset="0"/>
              </a:rPr>
              <a:t>record(</a:t>
            </a:r>
            <a:r>
              <a:rPr lang="en-US" b="0" dirty="0">
                <a:solidFill>
                  <a:schemeClr val="accent4">
                    <a:lumMod val="75000"/>
                  </a:schemeClr>
                </a:solidFill>
                <a:latin typeface="Courier" pitchFamily="-128" charset="0"/>
              </a:rPr>
              <a:t>bi, "</a:t>
            </a:r>
            <a:r>
              <a:rPr lang="en-US" b="0" dirty="0" err="1">
                <a:solidFill>
                  <a:schemeClr val="accent4">
                    <a:lumMod val="75000"/>
                  </a:schemeClr>
                </a:solidFill>
                <a:latin typeface="Courier" pitchFamily="-128" charset="0"/>
              </a:rPr>
              <a:t>test:statusBit</a:t>
            </a:r>
            <a:r>
              <a:rPr lang="en-US" b="0" dirty="0">
                <a:solidFill>
                  <a:schemeClr val="accent4">
                    <a:lumMod val="75000"/>
                  </a:schemeClr>
                </a:solidFill>
                <a:latin typeface="Courier" pitchFamily="-128" charset="0"/>
              </a:rPr>
              <a:t>")</a:t>
            </a:r>
          </a:p>
          <a:p>
            <a:pPr>
              <a:spcBef>
                <a:spcPct val="0"/>
              </a:spcBef>
              <a:spcAft>
                <a:spcPct val="0"/>
              </a:spcAft>
              <a:buFontTx/>
              <a:buNone/>
            </a:pPr>
            <a:r>
              <a:rPr lang="en-US" b="0" dirty="0">
                <a:solidFill>
                  <a:schemeClr val="accent4">
                    <a:lumMod val="75000"/>
                  </a:schemeClr>
                </a:solidFill>
                <a:latin typeface="Courier" pitchFamily="-128" charset="0"/>
              </a:rPr>
              <a:t>{</a:t>
            </a:r>
          </a:p>
          <a:p>
            <a:pPr>
              <a:spcBef>
                <a:spcPct val="0"/>
              </a:spcBef>
              <a:spcAft>
                <a:spcPct val="0"/>
              </a:spcAft>
              <a:buFontTx/>
              <a:buNone/>
            </a:pPr>
            <a:r>
              <a:rPr lang="en-US" b="0" dirty="0">
                <a:solidFill>
                  <a:schemeClr val="accent4">
                    <a:lumMod val="75000"/>
                  </a:schemeClr>
                </a:solidFill>
                <a:latin typeface="Courier" pitchFamily="-128" charset="0"/>
              </a:rPr>
              <a:t>    field(DESC, "Simple example binary input")</a:t>
            </a:r>
          </a:p>
          <a:p>
            <a:pPr>
              <a:spcBef>
                <a:spcPct val="0"/>
              </a:spcBef>
              <a:spcAft>
                <a:spcPct val="0"/>
              </a:spcAft>
              <a:buFontTx/>
              <a:buNone/>
            </a:pPr>
            <a:r>
              <a:rPr lang="en-US" b="0" dirty="0">
                <a:solidFill>
                  <a:schemeClr val="accent4">
                    <a:lumMod val="75000"/>
                  </a:schemeClr>
                </a:solidFill>
                <a:latin typeface="Courier" pitchFamily="-128" charset="0"/>
              </a:rPr>
              <a:t>    field(DTYP, "</a:t>
            </a:r>
            <a:r>
              <a:rPr lang="en-GB" b="0" dirty="0" err="1">
                <a:solidFill>
                  <a:schemeClr val="accent4">
                    <a:lumMod val="75000"/>
                  </a:schemeClr>
                </a:solidFill>
                <a:latin typeface="Courier" pitchFamily="-128" charset="0"/>
              </a:rPr>
              <a:t>simpleInput</a:t>
            </a:r>
            <a:r>
              <a:rPr lang="en-US" b="0" dirty="0">
                <a:solidFill>
                  <a:schemeClr val="accent4">
                    <a:lumMod val="75000"/>
                  </a:schemeClr>
                </a:solidFill>
                <a:latin typeface="Courier" pitchFamily="-128" charset="0"/>
              </a:rPr>
              <a:t>"</a:t>
            </a:r>
            <a:r>
              <a:rPr lang="en-GB" b="0" dirty="0">
                <a:solidFill>
                  <a:schemeClr val="accent4">
                    <a:lumMod val="75000"/>
                  </a:schemeClr>
                </a:solidFill>
                <a:latin typeface="Courier" pitchFamily="-128" charset="0"/>
              </a:rPr>
              <a:t>)</a:t>
            </a:r>
            <a:endParaRPr lang="en-US" b="0" dirty="0">
              <a:solidFill>
                <a:schemeClr val="accent4">
                  <a:lumMod val="75000"/>
                </a:schemeClr>
              </a:solidFill>
              <a:latin typeface="Courier" pitchFamily="-128" charset="0"/>
            </a:endParaRPr>
          </a:p>
          <a:p>
            <a:pPr>
              <a:spcBef>
                <a:spcPct val="0"/>
              </a:spcBef>
              <a:spcAft>
                <a:spcPct val="0"/>
              </a:spcAft>
              <a:buFontTx/>
              <a:buNone/>
            </a:pPr>
            <a:r>
              <a:rPr lang="en-US" b="0" dirty="0">
                <a:solidFill>
                  <a:schemeClr val="accent4">
                    <a:lumMod val="75000"/>
                  </a:schemeClr>
                </a:solidFill>
                <a:latin typeface="Courier" pitchFamily="-128" charset="0"/>
              </a:rPr>
              <a:t>    field(INP, "#C0x1E0 S0")</a:t>
            </a:r>
          </a:p>
          <a:p>
            <a:pPr>
              <a:spcBef>
                <a:spcPct val="0"/>
              </a:spcBef>
              <a:spcAft>
                <a:spcPct val="0"/>
              </a:spcAft>
              <a:buFontTx/>
              <a:buNone/>
            </a:pPr>
            <a:r>
              <a:rPr lang="en-US" b="0" dirty="0">
                <a:solidFill>
                  <a:schemeClr val="accent4">
                    <a:lumMod val="75000"/>
                  </a:schemeClr>
                </a:solidFill>
                <a:latin typeface="Courier" pitchFamily="-128" charset="0"/>
              </a:rPr>
              <a:t>}</a:t>
            </a:r>
          </a:p>
          <a:p>
            <a:pPr>
              <a:spcBef>
                <a:spcPct val="0"/>
              </a:spcBef>
              <a:spcAft>
                <a:spcPct val="0"/>
              </a:spcAft>
              <a:buSzPct val="43000"/>
              <a:buFontTx/>
              <a:buNone/>
            </a:pPr>
            <a:endParaRPr lang="en-US" b="0"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51014E90-2012-4272-BA80-D9B3AB36FC6A}" type="slidenum">
              <a:rPr lang="en-GB"/>
              <a:pPr/>
              <a:t>34</a:t>
            </a:fld>
            <a:endParaRPr lang="en-GB"/>
          </a:p>
        </p:txBody>
      </p:sp>
      <p:sp>
        <p:nvSpPr>
          <p:cNvPr id="33793"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Synchronous </a:t>
            </a:r>
            <a:r>
              <a:rPr lang="en-GB" i="0" dirty="0" err="1"/>
              <a:t>vs</a:t>
            </a:r>
            <a:r>
              <a:rPr lang="en-GB" i="0" dirty="0"/>
              <a:t> Asynchronous I/O</a:t>
            </a:r>
          </a:p>
        </p:txBody>
      </p:sp>
      <p:sp>
        <p:nvSpPr>
          <p:cNvPr id="33794" name="Rectangle 2"/>
          <p:cNvSpPr>
            <a:spLocks noGrp="1" noChangeArrowheads="1"/>
          </p:cNvSpPr>
          <p:nvPr>
            <p:ph type="body" idx="4294967295"/>
          </p:nvPr>
        </p:nvSpPr>
        <p:spPr>
          <a:xfrm>
            <a:off x="309045" y="663840"/>
            <a:ext cx="8295481" cy="5481569"/>
          </a:xfrm>
          <a:ln/>
        </p:spPr>
        <p:txBody>
          <a:bodyPr wrap="square" lIns="81966" tIns="40166" rIns="81966" bIns="40166">
            <a:spAutoFit/>
          </a:bodyPr>
          <a:lstStyle/>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EPICS rules do not allow device support to busy-wait (i.e. delay record processing while waiting for the results of a slow I/O operation)</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Fast I/O can be handled synchronously</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Slow operations must operate </a:t>
            </a:r>
            <a:r>
              <a:rPr lang="en-GB" sz="2000" dirty="0" smtClean="0"/>
              <a:t>asynchronously</a:t>
            </a:r>
          </a:p>
          <a:p>
            <a:r>
              <a:rPr lang="en-US" sz="2400" dirty="0" smtClean="0"/>
              <a:t>B</a:t>
            </a:r>
            <a:r>
              <a:rPr lang="en-US" sz="2400" dirty="0" smtClean="0"/>
              <a:t>e </a:t>
            </a:r>
            <a:r>
              <a:rPr lang="en-US" sz="2400" dirty="0"/>
              <a:t>aware </a:t>
            </a:r>
            <a:r>
              <a:rPr lang="en-US" sz="2400" dirty="0" smtClean="0"/>
              <a:t>that </a:t>
            </a:r>
            <a:r>
              <a:rPr lang="en-US" sz="2400" dirty="0"/>
              <a:t>read/write 'methods' </a:t>
            </a:r>
            <a:r>
              <a:rPr lang="en-US" sz="2400" dirty="0" smtClean="0"/>
              <a:t>are executed </a:t>
            </a:r>
            <a:r>
              <a:rPr lang="en-US" sz="2400" dirty="0"/>
              <a:t>from </a:t>
            </a:r>
            <a:r>
              <a:rPr lang="en-US" sz="2400" i="1" dirty="0"/>
              <a:t>shared task </a:t>
            </a:r>
            <a:r>
              <a:rPr lang="en-US" sz="2400" i="1" dirty="0" smtClean="0"/>
              <a:t>contexts:</a:t>
            </a:r>
          </a:p>
          <a:p>
            <a:pPr lvl="1"/>
            <a:r>
              <a:rPr lang="en-US" sz="2000" dirty="0" smtClean="0"/>
              <a:t>scanners </a:t>
            </a:r>
            <a:r>
              <a:rPr lang="en-US" sz="2000" dirty="0"/>
              <a:t>(scan Once, periodic scanners)</a:t>
            </a:r>
          </a:p>
          <a:p>
            <a:pPr lvl="1"/>
            <a:r>
              <a:rPr lang="en-US" sz="2000" dirty="0" smtClean="0"/>
              <a:t>3 </a:t>
            </a:r>
            <a:r>
              <a:rPr lang="en-US" sz="2000" dirty="0"/>
              <a:t>callback tasks (event, I/O </a:t>
            </a:r>
            <a:r>
              <a:rPr lang="en-US" sz="2000" dirty="0" err="1"/>
              <a:t>intr</a:t>
            </a:r>
            <a:r>
              <a:rPr lang="en-US" sz="2000" dirty="0"/>
              <a:t>, all callback </a:t>
            </a:r>
            <a:r>
              <a:rPr lang="en-US" sz="2000" dirty="0" smtClean="0"/>
              <a:t>work)</a:t>
            </a:r>
            <a:endParaRPr lang="en-US" dirty="0" smtClean="0"/>
          </a:p>
          <a:p>
            <a:pPr lvl="1"/>
            <a:r>
              <a:rPr lang="en-US" sz="2000" dirty="0" smtClean="0"/>
              <a:t>Anything </a:t>
            </a:r>
            <a:r>
              <a:rPr lang="en-US" sz="2000" dirty="0"/>
              <a:t>you do, might delay other work.</a:t>
            </a:r>
            <a:endParaRPr lang="en-GB" sz="2000" dirty="0"/>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Register-based VME </a:t>
            </a:r>
            <a:r>
              <a:rPr lang="en-GB" sz="2400" dirty="0" smtClean="0"/>
              <a:t>cards </a:t>
            </a:r>
            <a:r>
              <a:rPr lang="en-GB" sz="2400" dirty="0"/>
              <a:t>usually give an immediate response: synchronous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smtClean="0"/>
              <a:t>Serial </a:t>
            </a:r>
            <a:r>
              <a:rPr lang="en-GB" sz="2400" dirty="0"/>
              <a:t>and field-bus I/O takes a long </a:t>
            </a:r>
            <a:r>
              <a:rPr lang="en-GB" sz="2400" dirty="0" smtClean="0"/>
              <a:t>time </a:t>
            </a:r>
            <a:r>
              <a:rPr lang="en-GB" sz="2400" dirty="0"/>
              <a:t>to return data: </a:t>
            </a:r>
            <a:r>
              <a:rPr lang="en-GB" sz="2400" dirty="0" smtClean="0"/>
              <a:t>asynchronous</a:t>
            </a:r>
            <a:endParaRPr lang="en-GB" sz="2400" dirty="0"/>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pic>
        <p:nvPicPr>
          <p:cNvPr id="8" name="Picture 7" descr="las-vegas-hoover-dam.jpg"/>
          <p:cNvPicPr>
            <a:picLocks noChangeAspect="1"/>
          </p:cNvPicPr>
          <p:nvPr/>
        </p:nvPicPr>
        <p:blipFill>
          <a:blip r:embed="rId3" cstate="print"/>
          <a:stretch>
            <a:fillRect/>
          </a:stretch>
        </p:blipFill>
        <p:spPr>
          <a:xfrm>
            <a:off x="6492250" y="3006545"/>
            <a:ext cx="1918830" cy="145939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28588" y="504825"/>
            <a:ext cx="8761412" cy="430213"/>
          </a:xfrm>
        </p:spPr>
        <p:txBody>
          <a:bodyPr>
            <a:normAutofit fontScale="90000"/>
          </a:bodyPr>
          <a:lstStyle/>
          <a:p>
            <a:r>
              <a:rPr lang="en-US" sz="2800" dirty="0"/>
              <a:t>Asynchronous </a:t>
            </a:r>
            <a:r>
              <a:rPr lang="en-US" sz="2800" dirty="0" smtClean="0"/>
              <a:t>I/O  </a:t>
            </a:r>
            <a:endParaRPr lang="en-US" dirty="0"/>
          </a:p>
        </p:txBody>
      </p:sp>
      <p:sp>
        <p:nvSpPr>
          <p:cNvPr id="161795" name="Rectangle 3"/>
          <p:cNvSpPr>
            <a:spLocks noGrp="1" noChangeArrowheads="1"/>
          </p:cNvSpPr>
          <p:nvPr>
            <p:ph type="body" idx="1"/>
          </p:nvPr>
        </p:nvSpPr>
        <p:spPr>
          <a:xfrm>
            <a:off x="685800" y="1301750"/>
            <a:ext cx="8191500" cy="3227388"/>
          </a:xfrm>
        </p:spPr>
        <p:txBody>
          <a:bodyPr>
            <a:normAutofit/>
          </a:bodyPr>
          <a:lstStyle/>
          <a:p>
            <a:pPr>
              <a:tabLst>
                <a:tab pos="1892300" algn="l"/>
                <a:tab pos="3321050" algn="l"/>
                <a:tab pos="5027613" algn="l"/>
              </a:tabLst>
            </a:pPr>
            <a:r>
              <a:rPr lang="en-US" dirty="0" smtClean="0"/>
              <a:t>Hardware </a:t>
            </a:r>
            <a:r>
              <a:rPr lang="en-US" dirty="0"/>
              <a:t>read/write operations which take “a long time” to complete must use asynchronous record processing</a:t>
            </a:r>
          </a:p>
          <a:p>
            <a:pPr lvl="1">
              <a:tabLst>
                <a:tab pos="1892300" algn="l"/>
                <a:tab pos="3321050" algn="l"/>
                <a:tab pos="5027613" algn="l"/>
              </a:tabLst>
            </a:pPr>
            <a:r>
              <a:rPr lang="en-US" dirty="0"/>
              <a:t>T</a:t>
            </a:r>
            <a:r>
              <a:rPr lang="en-US" baseline="-25000" dirty="0"/>
              <a:t>I/O</a:t>
            </a:r>
            <a:r>
              <a:rPr lang="en-US" dirty="0"/>
              <a:t> </a:t>
            </a:r>
            <a:r>
              <a:rPr lang="en-US" dirty="0">
                <a:sym typeface="Symbol" pitchFamily="18" charset="2"/>
              </a:rPr>
              <a:t></a:t>
            </a:r>
            <a:r>
              <a:rPr lang="en-US" dirty="0"/>
              <a:t> 100 </a:t>
            </a:r>
            <a:r>
              <a:rPr lang="en-US" dirty="0">
                <a:sym typeface="Symbol" pitchFamily="18" charset="2"/>
              </a:rPr>
              <a:t></a:t>
            </a:r>
            <a:r>
              <a:rPr lang="en-US" dirty="0"/>
              <a:t>s 	– definitely “a long time”</a:t>
            </a:r>
          </a:p>
          <a:p>
            <a:pPr lvl="1">
              <a:tabLst>
                <a:tab pos="1892300" algn="l"/>
                <a:tab pos="3321050" algn="l"/>
                <a:tab pos="5027613" algn="l"/>
              </a:tabLst>
            </a:pPr>
            <a:r>
              <a:rPr lang="en-US" dirty="0"/>
              <a:t>T</a:t>
            </a:r>
            <a:r>
              <a:rPr lang="en-US" baseline="-25000" dirty="0"/>
              <a:t>I/O</a:t>
            </a:r>
            <a:r>
              <a:rPr lang="en-US" dirty="0"/>
              <a:t> </a:t>
            </a:r>
            <a:r>
              <a:rPr lang="en-US" dirty="0">
                <a:sym typeface="Symbol" pitchFamily="18" charset="2"/>
              </a:rPr>
              <a:t></a:t>
            </a:r>
            <a:r>
              <a:rPr lang="en-US" dirty="0"/>
              <a:t> 10 </a:t>
            </a:r>
            <a:r>
              <a:rPr lang="en-US" dirty="0">
                <a:sym typeface="Symbol" pitchFamily="18" charset="2"/>
              </a:rPr>
              <a:t></a:t>
            </a:r>
            <a:r>
              <a:rPr lang="en-US" dirty="0"/>
              <a:t>s	– definitely “not a long time”</a:t>
            </a:r>
          </a:p>
          <a:p>
            <a:pPr lvl="1">
              <a:tabLst>
                <a:tab pos="1892300" algn="l"/>
                <a:tab pos="3321050" algn="l"/>
                <a:tab pos="5027613" algn="l"/>
              </a:tabLst>
            </a:pPr>
            <a:r>
              <a:rPr lang="en-US" dirty="0"/>
              <a:t>10 </a:t>
            </a:r>
            <a:r>
              <a:rPr lang="en-US" dirty="0">
                <a:sym typeface="Symbol" pitchFamily="18" charset="2"/>
              </a:rPr>
              <a:t></a:t>
            </a:r>
            <a:r>
              <a:rPr lang="en-US" dirty="0"/>
              <a:t>s &lt; T</a:t>
            </a:r>
            <a:r>
              <a:rPr lang="en-US" baseline="-25000" dirty="0"/>
              <a:t>I/O</a:t>
            </a:r>
            <a:r>
              <a:rPr lang="en-US" dirty="0"/>
              <a:t> &lt; 100 </a:t>
            </a:r>
            <a:r>
              <a:rPr lang="en-US" dirty="0">
                <a:sym typeface="Symbol" pitchFamily="18" charset="2"/>
              </a:rPr>
              <a:t></a:t>
            </a:r>
            <a:r>
              <a:rPr lang="en-US" dirty="0"/>
              <a:t>s	– </a:t>
            </a:r>
            <a:r>
              <a:rPr lang="en-US" dirty="0" smtClean="0"/>
              <a:t>???</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51014E90-2012-4272-BA80-D9B3AB36FC6A}" type="slidenum">
              <a:rPr lang="en-GB"/>
              <a:pPr/>
              <a:t>36</a:t>
            </a:fld>
            <a:endParaRPr lang="en-GB"/>
          </a:p>
        </p:txBody>
      </p:sp>
      <p:sp>
        <p:nvSpPr>
          <p:cNvPr id="33793"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Synchronous </a:t>
            </a:r>
            <a:r>
              <a:rPr lang="en-GB" i="0" dirty="0" err="1"/>
              <a:t>vs</a:t>
            </a:r>
            <a:r>
              <a:rPr lang="en-GB" i="0" dirty="0"/>
              <a:t> Asynchronous I/O</a:t>
            </a:r>
          </a:p>
        </p:txBody>
      </p:sp>
      <p:sp>
        <p:nvSpPr>
          <p:cNvPr id="33794" name="Rectangle 2"/>
          <p:cNvSpPr>
            <a:spLocks noGrp="1" noChangeArrowheads="1"/>
          </p:cNvSpPr>
          <p:nvPr>
            <p:ph type="body" idx="4294967295"/>
          </p:nvPr>
        </p:nvSpPr>
        <p:spPr>
          <a:xfrm>
            <a:off x="232235" y="817455"/>
            <a:ext cx="8681335" cy="4472062"/>
          </a:xfrm>
          <a:ln/>
        </p:spPr>
        <p:txBody>
          <a:bodyPr wrap="square" lIns="81966" tIns="40166" rIns="81966" bIns="40166">
            <a:spAutoFit/>
          </a:bodyPr>
          <a:lstStyle/>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When called, synchronous device support performs all I/O before returning</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Asynchronous </a:t>
            </a:r>
            <a:r>
              <a:rPr lang="en-GB" sz="2000" dirty="0"/>
              <a:t>device support starts an I/O operation when the record calls it, flagging it as incomplete by setting </a:t>
            </a:r>
            <a:r>
              <a:rPr lang="en-GB" sz="2000" b="1" dirty="0">
                <a:solidFill>
                  <a:srgbClr val="FF0000"/>
                </a:solidFill>
                <a:latin typeface="Courier New" pitchFamily="49" charset="0"/>
              </a:rPr>
              <a:t>PACT</a:t>
            </a:r>
            <a:r>
              <a:rPr lang="en-GB" sz="2000" dirty="0"/>
              <a:t> to true before </a:t>
            </a:r>
            <a:r>
              <a:rPr lang="en-GB" sz="2000" dirty="0" smtClean="0"/>
              <a:t>returning. </a:t>
            </a:r>
            <a:endParaRPr lang="en-GB" sz="2000" dirty="0"/>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Once results are available </a:t>
            </a:r>
            <a:r>
              <a:rPr lang="en-GB" sz="2000" dirty="0" smtClean="0"/>
              <a:t>(</a:t>
            </a:r>
            <a:r>
              <a:rPr lang="en-GB" sz="2000" dirty="0" err="1" smtClean="0"/>
              <a:t>ie</a:t>
            </a:r>
            <a:r>
              <a:rPr lang="en-GB" sz="2000" dirty="0" smtClean="0"/>
              <a:t>, CPU </a:t>
            </a:r>
            <a:r>
              <a:rPr lang="en-GB" sz="2000" dirty="0"/>
              <a:t>interrupt), the device </a:t>
            </a:r>
            <a:r>
              <a:rPr lang="en-GB" sz="2000" dirty="0" smtClean="0"/>
              <a:t>or driver requests a second call of the </a:t>
            </a:r>
            <a:r>
              <a:rPr lang="en-GB" sz="2000" dirty="0"/>
              <a:t>record’s process() routine to finish the record processing </a:t>
            </a:r>
            <a:r>
              <a:rPr lang="en-GB" sz="2000" dirty="0" smtClean="0"/>
              <a:t>operations.  On the second call, Device support will reset </a:t>
            </a:r>
            <a:r>
              <a:rPr lang="en-GB" sz="2000" b="1" dirty="0" smtClean="0">
                <a:solidFill>
                  <a:srgbClr val="FF0000"/>
                </a:solidFill>
              </a:rPr>
              <a:t>PACT</a:t>
            </a:r>
            <a:r>
              <a:rPr lang="en-GB" sz="2000" dirty="0" smtClean="0"/>
              <a:t> so that record processing can then finish actions like alarming, monitor update, and FLNK processing.</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smtClean="0"/>
              <a:t>Example asynchronous device support in the App Dev Guide (12.3).</a:t>
            </a:r>
          </a:p>
          <a:p>
            <a:pPr>
              <a:tabLst>
                <a:tab pos="1892300" algn="l"/>
                <a:tab pos="3321050" algn="l"/>
                <a:tab pos="5027613" algn="l"/>
              </a:tabLst>
            </a:pPr>
            <a:r>
              <a:rPr lang="en-US" sz="2000" dirty="0" smtClean="0"/>
              <a:t>If device does not provide a completion interrupt a “worker” thread can be created to perform the I/O</a:t>
            </a:r>
          </a:p>
          <a:p>
            <a:pPr lvl="1">
              <a:tabLst>
                <a:tab pos="1892300" algn="l"/>
                <a:tab pos="3321050" algn="l"/>
                <a:tab pos="5027613" algn="l"/>
              </a:tabLst>
            </a:pPr>
            <a:r>
              <a:rPr lang="en-US" sz="2000" dirty="0" smtClean="0"/>
              <a:t>this technique is used for Ethernet-attached devices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endParaRPr lang="en-GB" sz="2400" dirty="0"/>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6" name="Rectangle 6"/>
          <p:cNvSpPr>
            <a:spLocks noGrp="1" noChangeArrowheads="1"/>
          </p:cNvSpPr>
          <p:nvPr>
            <p:ph type="title"/>
          </p:nvPr>
        </p:nvSpPr>
        <p:spPr>
          <a:xfrm>
            <a:off x="0" y="0"/>
            <a:ext cx="9144000" cy="471815"/>
          </a:xfrm>
        </p:spPr>
        <p:txBody>
          <a:bodyPr>
            <a:normAutofit fontScale="90000"/>
          </a:bodyPr>
          <a:lstStyle/>
          <a:p>
            <a:pPr algn="ctr"/>
            <a:r>
              <a:rPr lang="en-US" sz="2800" dirty="0" smtClean="0"/>
              <a:t>Idea of Asynchronous Input Data Flow</a:t>
            </a:r>
            <a:endParaRPr lang="en-US" sz="2800" dirty="0"/>
          </a:p>
        </p:txBody>
      </p:sp>
      <p:sp>
        <p:nvSpPr>
          <p:cNvPr id="10" name="Footer Placeholder 9"/>
          <p:cNvSpPr>
            <a:spLocks noGrp="1"/>
          </p:cNvSpPr>
          <p:nvPr>
            <p:ph type="ftr" sz="quarter" idx="11"/>
          </p:nvPr>
        </p:nvSpPr>
        <p:spPr>
          <a:prstGeom prst="rect">
            <a:avLst/>
          </a:prstGeom>
        </p:spPr>
        <p:txBody>
          <a:bodyPr/>
          <a:lstStyle/>
          <a:p>
            <a:r>
              <a:rPr lang="en-US" smtClean="0"/>
              <a:t>EPICS Class – Device/Driver Support</a:t>
            </a:r>
            <a:endParaRPr lang="en-US" dirty="0"/>
          </a:p>
        </p:txBody>
      </p:sp>
      <p:sp>
        <p:nvSpPr>
          <p:cNvPr id="9" name="Slide Number Placeholder 8"/>
          <p:cNvSpPr>
            <a:spLocks noGrp="1"/>
          </p:cNvSpPr>
          <p:nvPr>
            <p:ph type="sldNum" sz="quarter" idx="12"/>
          </p:nvPr>
        </p:nvSpPr>
        <p:spPr>
          <a:prstGeom prst="rect">
            <a:avLst/>
          </a:prstGeom>
        </p:spPr>
        <p:txBody>
          <a:bodyPr/>
          <a:lstStyle/>
          <a:p>
            <a:r>
              <a:rPr lang="en-US" dirty="0" smtClean="0"/>
              <a:t>6/25/2010  </a:t>
            </a:r>
            <a:fld id="{B7117DF0-D6AA-4142-BE7B-6FD528D0F99E}" type="slidenum">
              <a:rPr lang="en-US" smtClean="0"/>
              <a:pPr/>
              <a:t>37</a:t>
            </a:fld>
            <a:endParaRPr lang="en-US" dirty="0"/>
          </a:p>
        </p:txBody>
      </p:sp>
      <p:sp>
        <p:nvSpPr>
          <p:cNvPr id="11" name="Date Placeholder 10"/>
          <p:cNvSpPr>
            <a:spLocks noGrp="1"/>
          </p:cNvSpPr>
          <p:nvPr>
            <p:ph type="dt" sz="half" idx="2"/>
          </p:nvPr>
        </p:nvSpPr>
        <p:spPr>
          <a:prstGeom prst="rect">
            <a:avLst/>
          </a:prstGeom>
        </p:spPr>
        <p:txBody>
          <a:bodyPr/>
          <a:lstStyle/>
          <a:p>
            <a:r>
              <a:rPr lang="en-US" smtClean="0"/>
              <a:t>6/25/2010</a:t>
            </a:r>
            <a:endParaRPr lang="en-US" dirty="0"/>
          </a:p>
        </p:txBody>
      </p:sp>
      <p:sp>
        <p:nvSpPr>
          <p:cNvPr id="8" name="Flowchart: Process 7"/>
          <p:cNvSpPr/>
          <p:nvPr/>
        </p:nvSpPr>
        <p:spPr>
          <a:xfrm>
            <a:off x="2651750" y="1316725"/>
            <a:ext cx="1075340" cy="1344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Driver Task</a:t>
            </a:r>
          </a:p>
          <a:p>
            <a:pPr algn="ctr"/>
            <a:r>
              <a:rPr lang="en-US" dirty="0" smtClean="0"/>
              <a:t>(Higher</a:t>
            </a:r>
          </a:p>
          <a:p>
            <a:pPr algn="ctr"/>
            <a:r>
              <a:rPr lang="en-US" dirty="0" err="1" smtClean="0"/>
              <a:t>Prio</a:t>
            </a:r>
            <a:r>
              <a:rPr lang="en-US" dirty="0" smtClean="0"/>
              <a:t>)</a:t>
            </a:r>
          </a:p>
        </p:txBody>
      </p:sp>
      <p:sp>
        <p:nvSpPr>
          <p:cNvPr id="15" name="Flowchart: Process 14"/>
          <p:cNvSpPr/>
          <p:nvPr/>
        </p:nvSpPr>
        <p:spPr>
          <a:xfrm>
            <a:off x="3957520" y="3121760"/>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(High </a:t>
            </a:r>
          </a:p>
          <a:p>
            <a:pPr algn="ctr"/>
            <a:r>
              <a:rPr lang="en-US" dirty="0" err="1" smtClean="0"/>
              <a:t>Prio</a:t>
            </a:r>
            <a:r>
              <a:rPr lang="en-US" dirty="0" smtClean="0"/>
              <a:t>)</a:t>
            </a:r>
            <a:endParaRPr lang="en-US" dirty="0"/>
          </a:p>
        </p:txBody>
      </p:sp>
      <p:sp>
        <p:nvSpPr>
          <p:cNvPr id="16" name="Flowchart: Process 15"/>
          <p:cNvSpPr/>
          <p:nvPr/>
        </p:nvSpPr>
        <p:spPr>
          <a:xfrm>
            <a:off x="5455315" y="3121760"/>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(Medium </a:t>
            </a:r>
            <a:r>
              <a:rPr lang="en-US" dirty="0" err="1" smtClean="0"/>
              <a:t>Prio</a:t>
            </a:r>
            <a:r>
              <a:rPr lang="en-US" dirty="0" smtClean="0"/>
              <a:t>)</a:t>
            </a:r>
            <a:endParaRPr lang="en-US" dirty="0"/>
          </a:p>
        </p:txBody>
      </p:sp>
      <p:sp>
        <p:nvSpPr>
          <p:cNvPr id="18" name="Flowchart: Process 17"/>
          <p:cNvSpPr/>
          <p:nvPr/>
        </p:nvSpPr>
        <p:spPr>
          <a:xfrm>
            <a:off x="6914705" y="3121760"/>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(Low </a:t>
            </a:r>
            <a:r>
              <a:rPr lang="en-US" dirty="0" err="1" smtClean="0"/>
              <a:t>Prio</a:t>
            </a:r>
            <a:r>
              <a:rPr lang="en-US" dirty="0" smtClean="0"/>
              <a:t>)</a:t>
            </a:r>
            <a:endParaRPr lang="en-US" dirty="0"/>
          </a:p>
        </p:txBody>
      </p:sp>
      <p:sp>
        <p:nvSpPr>
          <p:cNvPr id="20" name="Flowchart: Internal Storage 19"/>
          <p:cNvSpPr/>
          <p:nvPr/>
        </p:nvSpPr>
        <p:spPr>
          <a:xfrm>
            <a:off x="4495190" y="4888390"/>
            <a:ext cx="3033995" cy="1228961"/>
          </a:xfrm>
          <a:prstGeom prst="flowChartInternalStorag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EPICS Database with Record Fields</a:t>
            </a:r>
            <a:endParaRPr lang="en-US" dirty="0">
              <a:solidFill>
                <a:schemeClr val="bg2">
                  <a:lumMod val="25000"/>
                </a:schemeClr>
              </a:solidFill>
            </a:endParaRPr>
          </a:p>
        </p:txBody>
      </p:sp>
      <p:cxnSp>
        <p:nvCxnSpPr>
          <p:cNvPr id="22" name="Straight Arrow Connector 21"/>
          <p:cNvCxnSpPr/>
          <p:nvPr/>
        </p:nvCxnSpPr>
        <p:spPr>
          <a:xfrm rot="10800000" flipV="1">
            <a:off x="1730031" y="2276850"/>
            <a:ext cx="884109" cy="53767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1383988" y="2162032"/>
            <a:ext cx="538464"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Bevel 29"/>
          <p:cNvSpPr/>
          <p:nvPr/>
        </p:nvSpPr>
        <p:spPr>
          <a:xfrm>
            <a:off x="232235" y="2430470"/>
            <a:ext cx="1459390" cy="1689819"/>
          </a:xfrm>
          <a:prstGeom prst="bevel">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Hardware</a:t>
            </a:r>
            <a:endParaRPr lang="en-US" dirty="0">
              <a:solidFill>
                <a:schemeClr val="accent3">
                  <a:lumMod val="50000"/>
                </a:schemeClr>
              </a:solidFill>
            </a:endParaRPr>
          </a:p>
        </p:txBody>
      </p:sp>
      <p:sp>
        <p:nvSpPr>
          <p:cNvPr id="23" name="Flowchart: Process 22"/>
          <p:cNvSpPr/>
          <p:nvPr/>
        </p:nvSpPr>
        <p:spPr>
          <a:xfrm>
            <a:off x="1115550" y="1278320"/>
            <a:ext cx="844910" cy="576075"/>
          </a:xfrm>
          <a:prstGeom prst="flowChartProces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ISR</a:t>
            </a:r>
            <a:endParaRPr lang="en-US" dirty="0">
              <a:solidFill>
                <a:schemeClr val="tx1"/>
              </a:solidFill>
            </a:endParaRPr>
          </a:p>
        </p:txBody>
      </p:sp>
      <p:cxnSp>
        <p:nvCxnSpPr>
          <p:cNvPr id="31" name="Curved Connector 30"/>
          <p:cNvCxnSpPr>
            <a:stCxn id="30" idx="6"/>
            <a:endCxn id="23" idx="2"/>
          </p:cNvCxnSpPr>
          <p:nvPr/>
        </p:nvCxnSpPr>
        <p:spPr>
          <a:xfrm rot="5400000" flipH="1" flipV="1">
            <a:off x="961930" y="1854396"/>
            <a:ext cx="576075" cy="576075"/>
          </a:xfrm>
          <a:prstGeom prst="curvedConnector3">
            <a:avLst>
              <a:gd name="adj1" fmla="val 50000"/>
            </a:avLst>
          </a:prstGeom>
          <a:ln w="222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a:off x="1998866" y="1508750"/>
            <a:ext cx="652886" cy="460860"/>
          </a:xfrm>
          <a:prstGeom prst="curvedConnector3">
            <a:avLst>
              <a:gd name="adj1" fmla="val 50000"/>
            </a:avLst>
          </a:prstGeom>
          <a:ln w="222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960460" y="932675"/>
            <a:ext cx="768100" cy="584774"/>
          </a:xfrm>
          <a:prstGeom prst="rect">
            <a:avLst/>
          </a:prstGeom>
          <a:noFill/>
        </p:spPr>
        <p:txBody>
          <a:bodyPr wrap="square" rtlCol="0">
            <a:spAutoFit/>
          </a:bodyPr>
          <a:lstStyle/>
          <a:p>
            <a:r>
              <a:rPr lang="en-US" sz="1600" dirty="0" smtClean="0"/>
              <a:t>Semaphore</a:t>
            </a:r>
            <a:endParaRPr lang="en-US" sz="1600" dirty="0"/>
          </a:p>
        </p:txBody>
      </p:sp>
      <p:sp>
        <p:nvSpPr>
          <p:cNvPr id="40" name="Flowchart: Internal Storage 39"/>
          <p:cNvSpPr/>
          <p:nvPr/>
        </p:nvSpPr>
        <p:spPr>
          <a:xfrm>
            <a:off x="4725620" y="663840"/>
            <a:ext cx="1805035" cy="1113745"/>
          </a:xfrm>
          <a:prstGeom prst="flowChartInternalStorage">
            <a:avLst/>
          </a:prstGeom>
          <a:solidFill>
            <a:schemeClr val="tx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Device/Driver Shared Memory</a:t>
            </a:r>
            <a:endParaRPr lang="en-US" dirty="0">
              <a:solidFill>
                <a:schemeClr val="bg2">
                  <a:lumMod val="25000"/>
                </a:schemeClr>
              </a:solidFill>
            </a:endParaRPr>
          </a:p>
        </p:txBody>
      </p:sp>
      <p:cxnSp>
        <p:nvCxnSpPr>
          <p:cNvPr id="41" name="Straight Arrow Connector 40"/>
          <p:cNvCxnSpPr/>
          <p:nvPr/>
        </p:nvCxnSpPr>
        <p:spPr>
          <a:xfrm rot="10800000" flipV="1">
            <a:off x="3727090" y="1316725"/>
            <a:ext cx="960920" cy="53767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4" name="Flowchart: Magnetic Disk 43"/>
          <p:cNvSpPr/>
          <p:nvPr/>
        </p:nvSpPr>
        <p:spPr>
          <a:xfrm>
            <a:off x="4341570" y="2737710"/>
            <a:ext cx="460860" cy="3840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Magnetic Disk 44"/>
          <p:cNvSpPr/>
          <p:nvPr/>
        </p:nvSpPr>
        <p:spPr>
          <a:xfrm>
            <a:off x="5762555" y="2737710"/>
            <a:ext cx="460860" cy="3840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Magnetic Disk 45"/>
          <p:cNvSpPr/>
          <p:nvPr/>
        </p:nvSpPr>
        <p:spPr>
          <a:xfrm>
            <a:off x="7221945" y="2737710"/>
            <a:ext cx="460860" cy="3840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93830" y="1854395"/>
            <a:ext cx="1153370" cy="338554"/>
          </a:xfrm>
          <a:prstGeom prst="rect">
            <a:avLst/>
          </a:prstGeom>
          <a:noFill/>
        </p:spPr>
        <p:txBody>
          <a:bodyPr wrap="square" rtlCol="0">
            <a:spAutoFit/>
          </a:bodyPr>
          <a:lstStyle/>
          <a:p>
            <a:r>
              <a:rPr lang="en-US" sz="1600" dirty="0" smtClean="0"/>
              <a:t>Interrupt</a:t>
            </a:r>
            <a:endParaRPr lang="en-US" sz="1600" dirty="0"/>
          </a:p>
        </p:txBody>
      </p:sp>
      <p:sp>
        <p:nvSpPr>
          <p:cNvPr id="48" name="TextBox 47"/>
          <p:cNvSpPr txBox="1"/>
          <p:nvPr/>
        </p:nvSpPr>
        <p:spPr>
          <a:xfrm>
            <a:off x="7798020" y="2699305"/>
            <a:ext cx="960125" cy="338554"/>
          </a:xfrm>
          <a:prstGeom prst="rect">
            <a:avLst/>
          </a:prstGeom>
          <a:noFill/>
        </p:spPr>
        <p:txBody>
          <a:bodyPr wrap="square" rtlCol="0">
            <a:spAutoFit/>
          </a:bodyPr>
          <a:lstStyle/>
          <a:p>
            <a:r>
              <a:rPr lang="en-US" sz="1600" dirty="0" smtClean="0"/>
              <a:t>Queues</a:t>
            </a:r>
            <a:endParaRPr lang="en-US" sz="1600" dirty="0"/>
          </a:p>
        </p:txBody>
      </p:sp>
      <p:cxnSp>
        <p:nvCxnSpPr>
          <p:cNvPr id="49" name="Straight Arrow Connector 48"/>
          <p:cNvCxnSpPr/>
          <p:nvPr/>
        </p:nvCxnSpPr>
        <p:spPr>
          <a:xfrm rot="5400000">
            <a:off x="4360774" y="2257649"/>
            <a:ext cx="1382579" cy="34564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6200000" flipH="1">
            <a:off x="5608935" y="2315255"/>
            <a:ext cx="1305770" cy="30724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6200000" flipH="1">
            <a:off x="6031388" y="2161636"/>
            <a:ext cx="1344176" cy="652883"/>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Curved Connector 55"/>
          <p:cNvCxnSpPr/>
          <p:nvPr/>
        </p:nvCxnSpPr>
        <p:spPr>
          <a:xfrm>
            <a:off x="3727090" y="2507280"/>
            <a:ext cx="652886" cy="460860"/>
          </a:xfrm>
          <a:prstGeom prst="curvedConnector3">
            <a:avLst>
              <a:gd name="adj1" fmla="val 50000"/>
            </a:avLst>
          </a:prstGeom>
          <a:ln w="222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Curved Connector 56"/>
          <p:cNvCxnSpPr/>
          <p:nvPr/>
        </p:nvCxnSpPr>
        <p:spPr>
          <a:xfrm>
            <a:off x="3727090" y="2238445"/>
            <a:ext cx="2035465" cy="806505"/>
          </a:xfrm>
          <a:prstGeom prst="curvedConnector3">
            <a:avLst>
              <a:gd name="adj1" fmla="val 50000"/>
            </a:avLst>
          </a:prstGeom>
          <a:ln w="222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Curved Connector 58"/>
          <p:cNvCxnSpPr>
            <a:endCxn id="46" idx="2"/>
          </p:cNvCxnSpPr>
          <p:nvPr/>
        </p:nvCxnSpPr>
        <p:spPr>
          <a:xfrm>
            <a:off x="3765495" y="1969610"/>
            <a:ext cx="3456450" cy="960125"/>
          </a:xfrm>
          <a:prstGeom prst="curvedConnector3">
            <a:avLst>
              <a:gd name="adj1" fmla="val 50000"/>
            </a:avLst>
          </a:prstGeom>
          <a:ln w="222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4341570" y="4619555"/>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5800960" y="4657960"/>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7145135" y="4657960"/>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805370" y="2814520"/>
            <a:ext cx="1190555" cy="830997"/>
          </a:xfrm>
          <a:prstGeom prst="rect">
            <a:avLst/>
          </a:prstGeom>
          <a:noFill/>
        </p:spPr>
        <p:txBody>
          <a:bodyPr wrap="square" rtlCol="0">
            <a:spAutoFit/>
          </a:bodyPr>
          <a:lstStyle/>
          <a:p>
            <a:r>
              <a:rPr lang="en-US" sz="1600" dirty="0" smtClean="0"/>
              <a:t>Record Process Requests</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0"/>
            <a:ext cx="8761412" cy="430213"/>
          </a:xfrm>
        </p:spPr>
        <p:txBody>
          <a:bodyPr>
            <a:normAutofit fontScale="90000"/>
          </a:bodyPr>
          <a:lstStyle/>
          <a:p>
            <a:r>
              <a:rPr lang="en-US" sz="2800" dirty="0"/>
              <a:t>I/O interrupt record processing</a:t>
            </a:r>
            <a:endParaRPr lang="en-US" dirty="0"/>
          </a:p>
        </p:txBody>
      </p:sp>
      <p:sp>
        <p:nvSpPr>
          <p:cNvPr id="1027" name="Rectangle 3"/>
          <p:cNvSpPr>
            <a:spLocks noGrp="1" noChangeArrowheads="1"/>
          </p:cNvSpPr>
          <p:nvPr>
            <p:ph type="body" idx="1"/>
          </p:nvPr>
        </p:nvSpPr>
        <p:spPr>
          <a:xfrm>
            <a:off x="452438" y="510220"/>
            <a:ext cx="8124825" cy="5645535"/>
          </a:xfrm>
        </p:spPr>
        <p:txBody>
          <a:bodyPr>
            <a:normAutofit fontScale="62500" lnSpcReduction="20000"/>
          </a:bodyPr>
          <a:lstStyle/>
          <a:p>
            <a:r>
              <a:rPr lang="en-US" dirty="0"/>
              <a:t>Record is processed when hardware interrupt </a:t>
            </a:r>
            <a:r>
              <a:rPr lang="en-US" dirty="0" smtClean="0"/>
              <a:t>occurs (or other asynchronous event on the IOC).</a:t>
            </a:r>
          </a:p>
          <a:p>
            <a:r>
              <a:rPr lang="en-US" dirty="0" smtClean="0"/>
              <a:t>Granularity </a:t>
            </a:r>
            <a:r>
              <a:rPr lang="en-US" dirty="0"/>
              <a:t>depends on device support and hardware</a:t>
            </a:r>
          </a:p>
          <a:p>
            <a:pPr lvl="1"/>
            <a:r>
              <a:rPr lang="en-US" dirty="0"/>
              <a:t>Interrupt per-channel vs. interrupt </a:t>
            </a:r>
            <a:r>
              <a:rPr lang="en-US" dirty="0" smtClean="0"/>
              <a:t>per-card</a:t>
            </a:r>
          </a:p>
          <a:p>
            <a:pPr marL="342900" lvl="1" indent="-342900">
              <a:buFont typeface="Arial" pitchFamily="34" charset="0"/>
              <a:buChar char="•"/>
            </a:pPr>
            <a:r>
              <a:rPr lang="en-GB" sz="3200" dirty="0" smtClean="0"/>
              <a:t>Records have </a:t>
            </a:r>
            <a:r>
              <a:rPr lang="en-GB" sz="3200" b="1" dirty="0" smtClean="0">
                <a:solidFill>
                  <a:srgbClr val="FF0000"/>
                </a:solidFill>
              </a:rPr>
              <a:t>SCAN</a:t>
            </a:r>
            <a:r>
              <a:rPr lang="en-GB" sz="3200" dirty="0" smtClean="0"/>
              <a:t> set to “I/O </a:t>
            </a:r>
            <a:r>
              <a:rPr lang="en-GB" sz="3200" dirty="0" err="1" smtClean="0"/>
              <a:t>Intr</a:t>
            </a:r>
            <a:r>
              <a:rPr lang="en-GB" sz="3200" dirty="0" smtClean="0"/>
              <a:t>”</a:t>
            </a:r>
            <a:endParaRPr lang="en-US" sz="3200" dirty="0" smtClean="0"/>
          </a:p>
          <a:p>
            <a:r>
              <a:rPr lang="en-US" dirty="0" smtClean="0">
                <a:solidFill>
                  <a:schemeClr val="accent4">
                    <a:lumMod val="75000"/>
                  </a:schemeClr>
                </a:solidFill>
              </a:rPr>
              <a:t>#</a:t>
            </a:r>
            <a:r>
              <a:rPr lang="en-US" dirty="0">
                <a:solidFill>
                  <a:schemeClr val="accent4">
                    <a:lumMod val="75000"/>
                  </a:schemeClr>
                </a:solidFill>
              </a:rPr>
              <a:t>include &lt;</a:t>
            </a:r>
            <a:r>
              <a:rPr lang="en-US" dirty="0" err="1">
                <a:solidFill>
                  <a:schemeClr val="accent4">
                    <a:lumMod val="75000"/>
                  </a:schemeClr>
                </a:solidFill>
              </a:rPr>
              <a:t>dbScan.h</a:t>
            </a:r>
            <a:r>
              <a:rPr lang="en-US" dirty="0">
                <a:solidFill>
                  <a:schemeClr val="accent4">
                    <a:lumMod val="75000"/>
                  </a:schemeClr>
                </a:solidFill>
              </a:rPr>
              <a:t>&gt; </a:t>
            </a:r>
            <a:r>
              <a:rPr lang="en-US" dirty="0"/>
              <a:t>to get additional declarations</a:t>
            </a:r>
          </a:p>
          <a:p>
            <a:r>
              <a:rPr lang="en-US" dirty="0"/>
              <a:t>Call </a:t>
            </a:r>
            <a:r>
              <a:rPr lang="en-US" b="0" dirty="0" err="1">
                <a:latin typeface="Courier" pitchFamily="-128" charset="0"/>
              </a:rPr>
              <a:t>scanIoInit</a:t>
            </a:r>
            <a:r>
              <a:rPr lang="en-US" dirty="0"/>
              <a:t> once for each interrupt source to initialize a local value:</a:t>
            </a:r>
          </a:p>
          <a:p>
            <a:pPr lvl="1">
              <a:buFontTx/>
              <a:buNone/>
            </a:pPr>
            <a:r>
              <a:rPr lang="en-US" dirty="0" err="1">
                <a:solidFill>
                  <a:schemeClr val="accent4">
                    <a:lumMod val="75000"/>
                  </a:schemeClr>
                </a:solidFill>
                <a:latin typeface="Courier" pitchFamily="-128" charset="0"/>
              </a:rPr>
              <a:t>scanIoInit</a:t>
            </a:r>
            <a:r>
              <a:rPr lang="en-US" dirty="0">
                <a:solidFill>
                  <a:schemeClr val="accent4">
                    <a:lumMod val="75000"/>
                  </a:schemeClr>
                </a:solidFill>
                <a:latin typeface="Courier" pitchFamily="-128" charset="0"/>
              </a:rPr>
              <a:t>(&amp;</a:t>
            </a:r>
            <a:r>
              <a:rPr lang="en-US" dirty="0" err="1">
                <a:solidFill>
                  <a:schemeClr val="accent4">
                    <a:lumMod val="75000"/>
                  </a:schemeClr>
                </a:solidFill>
                <a:latin typeface="Courier" pitchFamily="-128" charset="0"/>
              </a:rPr>
              <a:t>ioscanpvt</a:t>
            </a:r>
            <a:r>
              <a:rPr lang="en-US" dirty="0">
                <a:solidFill>
                  <a:schemeClr val="accent4">
                    <a:lumMod val="75000"/>
                  </a:schemeClr>
                </a:solidFill>
                <a:latin typeface="Courier" pitchFamily="-128" charset="0"/>
              </a:rPr>
              <a:t>);</a:t>
            </a:r>
          </a:p>
          <a:p>
            <a:r>
              <a:rPr lang="en-US" dirty="0"/>
              <a:t>DSET must provide a </a:t>
            </a:r>
            <a:r>
              <a:rPr lang="en-US" b="0" dirty="0" err="1">
                <a:latin typeface="Courier" pitchFamily="-128" charset="0"/>
              </a:rPr>
              <a:t>getIoIntInfo</a:t>
            </a:r>
            <a:r>
              <a:rPr lang="en-US" dirty="0"/>
              <a:t> routine to specify the interrupt source associated with a record – a single interrupt source can be associated with more than one record</a:t>
            </a:r>
          </a:p>
          <a:p>
            <a:r>
              <a:rPr lang="en-US" dirty="0"/>
              <a:t>Interrupt handler </a:t>
            </a:r>
            <a:r>
              <a:rPr lang="en-US" dirty="0" smtClean="0"/>
              <a:t>or driver task calls </a:t>
            </a:r>
            <a:r>
              <a:rPr lang="en-US" b="0" dirty="0" err="1">
                <a:latin typeface="Courier" pitchFamily="-128" charset="0"/>
              </a:rPr>
              <a:t>scanIoRequest</a:t>
            </a:r>
            <a:r>
              <a:rPr lang="en-US" dirty="0"/>
              <a:t> with the ‘</a:t>
            </a:r>
            <a:r>
              <a:rPr lang="en-US" b="0" dirty="0" err="1">
                <a:latin typeface="Courier" pitchFamily="-128" charset="0"/>
              </a:rPr>
              <a:t>ioscanpvt</a:t>
            </a:r>
            <a:r>
              <a:rPr lang="en-US" dirty="0"/>
              <a:t>’ value for that source – this is one of the very few routines which may be called from an interrupt </a:t>
            </a:r>
            <a:r>
              <a:rPr lang="en-US" dirty="0" smtClean="0"/>
              <a:t>handler:</a:t>
            </a:r>
          </a:p>
          <a:p>
            <a:pPr marL="342900" lvl="1" indent="-342900">
              <a:buNone/>
            </a:pPr>
            <a:r>
              <a:rPr lang="en-US" dirty="0" smtClean="0"/>
              <a:t>	</a:t>
            </a:r>
            <a:r>
              <a:rPr lang="en-US" dirty="0" err="1" smtClean="0">
                <a:solidFill>
                  <a:schemeClr val="accent4">
                    <a:lumMod val="75000"/>
                  </a:schemeClr>
                </a:solidFill>
                <a:latin typeface="Courier" pitchFamily="-128" charset="0"/>
              </a:rPr>
              <a:t>scanIoRequest</a:t>
            </a:r>
            <a:r>
              <a:rPr lang="en-US" dirty="0" smtClean="0">
                <a:solidFill>
                  <a:schemeClr val="accent4">
                    <a:lumMod val="75000"/>
                  </a:schemeClr>
                </a:solidFill>
                <a:latin typeface="Courier" pitchFamily="-128" charset="0"/>
              </a:rPr>
              <a:t>(</a:t>
            </a:r>
            <a:r>
              <a:rPr lang="en-US" dirty="0" err="1" smtClean="0">
                <a:solidFill>
                  <a:schemeClr val="accent4">
                    <a:lumMod val="75000"/>
                  </a:schemeClr>
                </a:solidFill>
                <a:latin typeface="Courier" pitchFamily="-128" charset="0"/>
              </a:rPr>
              <a:t>ioscanpvt</a:t>
            </a:r>
            <a:r>
              <a:rPr lang="en-US" dirty="0" smtClean="0">
                <a:solidFill>
                  <a:schemeClr val="accent4">
                    <a:lumMod val="75000"/>
                  </a:schemeClr>
                </a:solidFill>
                <a:latin typeface="Courier" pitchFamily="-128" charset="0"/>
              </a:rPr>
              <a:t>);</a:t>
            </a:r>
            <a:endParaRPr lang="en-US" dirty="0" smtClean="0"/>
          </a:p>
          <a:p>
            <a:r>
              <a:rPr lang="en-US" dirty="0" smtClean="0"/>
              <a:t>The appropriate callback task (based on the record </a:t>
            </a:r>
            <a:r>
              <a:rPr lang="en-US" b="1" dirty="0" smtClean="0">
                <a:solidFill>
                  <a:srgbClr val="FF0000"/>
                </a:solidFill>
              </a:rPr>
              <a:t>PRIO</a:t>
            </a:r>
            <a:r>
              <a:rPr lang="en-US" dirty="0" smtClean="0"/>
              <a:t> field) will then process all the records associated with that ‘</a:t>
            </a:r>
            <a:r>
              <a:rPr lang="en-US" b="0" dirty="0" err="1" smtClean="0">
                <a:latin typeface="Courier" pitchFamily="-128" charset="0"/>
              </a:rPr>
              <a:t>ioscanpvt</a:t>
            </a:r>
            <a:r>
              <a:rPr lang="en-US" dirty="0" smtClean="0"/>
              <a:t>’ pointer.</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28588" y="504825"/>
            <a:ext cx="8761412" cy="430213"/>
          </a:xfrm>
        </p:spPr>
        <p:txBody>
          <a:bodyPr>
            <a:normAutofit fontScale="90000"/>
          </a:bodyPr>
          <a:lstStyle/>
          <a:p>
            <a:r>
              <a:rPr lang="en-US" sz="2800"/>
              <a:t>The DSET – getIoIntInfo</a:t>
            </a:r>
            <a:endParaRPr lang="en-US"/>
          </a:p>
        </p:txBody>
      </p:sp>
      <p:sp>
        <p:nvSpPr>
          <p:cNvPr id="157699" name="Rectangle 3"/>
          <p:cNvSpPr>
            <a:spLocks noGrp="1" noChangeArrowheads="1"/>
          </p:cNvSpPr>
          <p:nvPr>
            <p:ph type="body" idx="1"/>
          </p:nvPr>
        </p:nvSpPr>
        <p:spPr>
          <a:xfrm>
            <a:off x="685800" y="1301750"/>
            <a:ext cx="8191500" cy="3836988"/>
          </a:xfrm>
        </p:spPr>
        <p:txBody>
          <a:bodyPr>
            <a:normAutofit fontScale="700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a:t>
            </a:r>
            <a:r>
              <a:rPr lang="en-US" dirty="0" err="1">
                <a:solidFill>
                  <a:schemeClr val="accent4">
                    <a:lumMod val="75000"/>
                  </a:schemeClr>
                </a:solidFill>
                <a:latin typeface="Courier" pitchFamily="-128" charset="0"/>
              </a:rPr>
              <a:t>getIoIntInfo</a:t>
            </a:r>
            <a:r>
              <a:rPr lang="en-US" dirty="0">
                <a:solidFill>
                  <a:schemeClr val="accent4">
                    <a:lumMod val="75000"/>
                  </a:schemeClr>
                </a:solidFill>
                <a:latin typeface="Courier" pitchFamily="-128" charset="0"/>
              </a:rPr>
              <a:t>(</a:t>
            </a:r>
            <a:r>
              <a:rPr lang="en-US" dirty="0" err="1">
                <a:solidFill>
                  <a:schemeClr val="accent4">
                    <a:lumMod val="75000"/>
                  </a:schemeClr>
                </a:solidFill>
                <a:latin typeface="Courier" pitchFamily="-128" charset="0"/>
              </a:rPr>
              <a:t>int</a:t>
            </a:r>
            <a:r>
              <a:rPr lang="en-US" dirty="0">
                <a:solidFill>
                  <a:schemeClr val="accent4">
                    <a:lumMod val="75000"/>
                  </a:schemeClr>
                </a:solidFill>
                <a:latin typeface="Courier" pitchFamily="-128" charset="0"/>
              </a:rPr>
              <a:t> </a:t>
            </a:r>
            <a:r>
              <a:rPr lang="en-US" dirty="0" err="1">
                <a:solidFill>
                  <a:schemeClr val="accent4">
                    <a:lumMod val="75000"/>
                  </a:schemeClr>
                </a:solidFill>
                <a:latin typeface="Courier" pitchFamily="-128" charset="0"/>
              </a:rPr>
              <a:t>cmd</a:t>
            </a:r>
            <a:r>
              <a:rPr lang="en-US" dirty="0">
                <a:solidFill>
                  <a:schemeClr val="accent4">
                    <a:lumMod val="75000"/>
                  </a:schemeClr>
                </a:solidFill>
                <a:latin typeface="Courier" pitchFamily="-128" charset="0"/>
              </a:rPr>
              <a:t>, </a:t>
            </a:r>
            <a:r>
              <a:rPr lang="en-US" dirty="0" err="1">
                <a:solidFill>
                  <a:schemeClr val="accent4">
                    <a:lumMod val="75000"/>
                  </a:schemeClr>
                </a:solidFill>
                <a:latin typeface="Courier" pitchFamily="-128" charset="0"/>
              </a:rPr>
              <a:t>struct</a:t>
            </a:r>
            <a:r>
              <a:rPr lang="en-US" dirty="0">
                <a:solidFill>
                  <a:schemeClr val="accent4">
                    <a:lumMod val="75000"/>
                  </a:schemeClr>
                </a:solidFill>
                <a:latin typeface="Courier" pitchFamily="-128" charset="0"/>
              </a:rPr>
              <a:t> … *</a:t>
            </a:r>
            <a:r>
              <a:rPr lang="en-US" dirty="0" err="1">
                <a:solidFill>
                  <a:schemeClr val="accent4">
                    <a:lumMod val="75000"/>
                  </a:schemeClr>
                </a:solidFill>
                <a:latin typeface="Courier" pitchFamily="-128" charset="0"/>
              </a:rPr>
              <a:t>precord</a:t>
            </a:r>
            <a:r>
              <a:rPr lang="en-US" dirty="0">
                <a:solidFill>
                  <a:schemeClr val="accent4">
                    <a:lumMod val="75000"/>
                  </a:schemeClr>
                </a:solidFill>
                <a:latin typeface="Courier" pitchFamily="-128" charset="0"/>
              </a:rPr>
              <a:t>,       			  IOSCANPVT *</a:t>
            </a:r>
            <a:r>
              <a:rPr lang="en-US" dirty="0" err="1">
                <a:solidFill>
                  <a:schemeClr val="accent4">
                    <a:lumMod val="75000"/>
                  </a:schemeClr>
                </a:solidFill>
                <a:latin typeface="Courier" pitchFamily="-128" charset="0"/>
              </a:rPr>
              <a:t>ppvt</a:t>
            </a:r>
            <a:r>
              <a:rPr lang="en-US" dirty="0">
                <a:solidFill>
                  <a:schemeClr val="accent4">
                    <a:lumMod val="75000"/>
                  </a:schemeClr>
                </a:solidFill>
                <a:latin typeface="Courier" pitchFamily="-128" charset="0"/>
              </a:rPr>
              <a:t>);</a:t>
            </a:r>
          </a:p>
          <a:p>
            <a:pPr>
              <a:tabLst>
                <a:tab pos="1892300" algn="l"/>
                <a:tab pos="3492500" algn="l"/>
                <a:tab pos="5027613" algn="l"/>
              </a:tabLst>
            </a:pPr>
            <a:r>
              <a:rPr lang="en-US" dirty="0"/>
              <a:t>Set </a:t>
            </a:r>
            <a:r>
              <a:rPr lang="en-US" b="0" dirty="0">
                <a:latin typeface="Courier" pitchFamily="-128" charset="0"/>
              </a:rPr>
              <a:t>*</a:t>
            </a:r>
            <a:r>
              <a:rPr lang="en-US" b="0" dirty="0" err="1">
                <a:latin typeface="Courier" pitchFamily="-128" charset="0"/>
              </a:rPr>
              <a:t>ppvt</a:t>
            </a:r>
            <a:r>
              <a:rPr lang="en-US" dirty="0"/>
              <a:t> to the value of the </a:t>
            </a:r>
            <a:r>
              <a:rPr lang="en-US" b="0" dirty="0">
                <a:latin typeface="Courier" pitchFamily="-128" charset="0"/>
              </a:rPr>
              <a:t>IOSCANPVT</a:t>
            </a:r>
            <a:r>
              <a:rPr lang="en-US" dirty="0"/>
              <a:t> variable for the interrupt source to be associated with this record</a:t>
            </a:r>
          </a:p>
          <a:p>
            <a:pPr>
              <a:tabLst>
                <a:tab pos="1892300" algn="l"/>
                <a:tab pos="3492500" algn="l"/>
                <a:tab pos="5027613" algn="l"/>
              </a:tabLst>
            </a:pPr>
            <a:r>
              <a:rPr lang="en-US" dirty="0"/>
              <a:t>Must have already called </a:t>
            </a:r>
            <a:r>
              <a:rPr lang="en-US" b="0" dirty="0" err="1">
                <a:latin typeface="Courier" pitchFamily="-128" charset="0"/>
              </a:rPr>
              <a:t>scanIoInit</a:t>
            </a:r>
            <a:r>
              <a:rPr lang="en-US" dirty="0"/>
              <a:t> to initialize the </a:t>
            </a:r>
            <a:r>
              <a:rPr lang="en-US" b="0" dirty="0">
                <a:latin typeface="Courier" pitchFamily="-128" charset="0"/>
              </a:rPr>
              <a:t>IOSCANPVT</a:t>
            </a:r>
            <a:r>
              <a:rPr lang="en-US" dirty="0"/>
              <a:t> variable</a:t>
            </a:r>
          </a:p>
          <a:p>
            <a:pPr>
              <a:tabLst>
                <a:tab pos="1892300" algn="l"/>
                <a:tab pos="3492500" algn="l"/>
                <a:tab pos="5027613" algn="l"/>
              </a:tabLst>
            </a:pPr>
            <a:r>
              <a:rPr lang="en-US" dirty="0"/>
              <a:t>Return 0 to indicate success or non-zero to indicate failure – in which case the record </a:t>
            </a:r>
            <a:r>
              <a:rPr lang="en-US" dirty="0">
                <a:solidFill>
                  <a:srgbClr val="FF0000"/>
                </a:solidFill>
                <a:latin typeface="Courier" pitchFamily="-128" charset="0"/>
              </a:rPr>
              <a:t>SCAN</a:t>
            </a:r>
            <a:r>
              <a:rPr lang="en-US" dirty="0"/>
              <a:t> field will be set to </a:t>
            </a:r>
            <a:r>
              <a:rPr lang="en-US" b="0" dirty="0">
                <a:latin typeface="Courier" pitchFamily="-128" charset="0"/>
              </a:rPr>
              <a:t>Passive</a:t>
            </a:r>
            <a:endParaRPr lang="en-US" dirty="0"/>
          </a:p>
          <a:p>
            <a:pPr>
              <a:tabLst>
                <a:tab pos="1892300" algn="l"/>
                <a:tab pos="3492500" algn="l"/>
                <a:tab pos="5027613" algn="l"/>
              </a:tabLst>
            </a:pPr>
            <a:r>
              <a:rPr lang="en-US" dirty="0"/>
              <a:t>Routine is called with</a:t>
            </a:r>
          </a:p>
          <a:p>
            <a:pPr lvl="1">
              <a:tabLst>
                <a:tab pos="1892300" algn="l"/>
                <a:tab pos="3492500" algn="l"/>
                <a:tab pos="5027613" algn="l"/>
              </a:tabLst>
            </a:pPr>
            <a:r>
              <a:rPr lang="en-US" dirty="0"/>
              <a:t>(</a:t>
            </a:r>
            <a:r>
              <a:rPr lang="en-US" dirty="0" err="1">
                <a:latin typeface="Courier" pitchFamily="-128" charset="0"/>
              </a:rPr>
              <a:t>cmd</a:t>
            </a:r>
            <a:r>
              <a:rPr lang="en-US" dirty="0">
                <a:latin typeface="Courier" pitchFamily="-128" charset="0"/>
              </a:rPr>
              <a:t>=0</a:t>
            </a:r>
            <a:r>
              <a:rPr lang="en-US" dirty="0"/>
              <a:t>) when record is set to </a:t>
            </a:r>
            <a:r>
              <a:rPr lang="en-US" dirty="0">
                <a:solidFill>
                  <a:srgbClr val="FF0000"/>
                </a:solidFill>
                <a:latin typeface="Courier" pitchFamily="-128" charset="0"/>
              </a:rPr>
              <a:t>SCAN</a:t>
            </a:r>
            <a:r>
              <a:rPr lang="en-US" dirty="0">
                <a:latin typeface="Courier" pitchFamily="-128" charset="0"/>
              </a:rPr>
              <a:t>=I/O </a:t>
            </a:r>
            <a:r>
              <a:rPr lang="en-US" dirty="0" err="1">
                <a:latin typeface="Courier" pitchFamily="-128" charset="0"/>
              </a:rPr>
              <a:t>Intr</a:t>
            </a:r>
            <a:endParaRPr lang="en-US" dirty="0">
              <a:latin typeface="Courier" pitchFamily="-128" charset="0"/>
            </a:endParaRPr>
          </a:p>
          <a:p>
            <a:pPr lvl="1">
              <a:tabLst>
                <a:tab pos="1892300" algn="l"/>
                <a:tab pos="3492500" algn="l"/>
                <a:tab pos="5027613" algn="l"/>
              </a:tabLst>
            </a:pPr>
            <a:r>
              <a:rPr lang="en-US" dirty="0"/>
              <a:t>(</a:t>
            </a:r>
            <a:r>
              <a:rPr lang="en-US" dirty="0" err="1">
                <a:latin typeface="Courier" pitchFamily="-128" charset="0"/>
              </a:rPr>
              <a:t>cmd</a:t>
            </a:r>
            <a:r>
              <a:rPr lang="en-US" dirty="0">
                <a:latin typeface="Courier" pitchFamily="-128" charset="0"/>
              </a:rPr>
              <a:t>=1</a:t>
            </a:r>
            <a:r>
              <a:rPr lang="en-US" dirty="0"/>
              <a:t>) when record </a:t>
            </a:r>
            <a:r>
              <a:rPr lang="en-US" dirty="0">
                <a:solidFill>
                  <a:srgbClr val="FF0000"/>
                </a:solidFill>
                <a:latin typeface="Courier" pitchFamily="-128" charset="0"/>
              </a:rPr>
              <a:t>SCAN</a:t>
            </a:r>
            <a:r>
              <a:rPr lang="en-US" dirty="0"/>
              <a:t> field is set to any other value</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EPICS Class – Device/Driver Support</a:t>
            </a:r>
            <a:endParaRPr lang="en-US" dirty="0"/>
          </a:p>
        </p:txBody>
      </p:sp>
      <p:sp>
        <p:nvSpPr>
          <p:cNvPr id="10" name="Content Placeholder 9"/>
          <p:cNvSpPr>
            <a:spLocks noGrp="1"/>
          </p:cNvSpPr>
          <p:nvPr>
            <p:ph idx="1"/>
          </p:nvPr>
        </p:nvSpPr>
        <p:spPr>
          <a:xfrm>
            <a:off x="457201" y="1163106"/>
            <a:ext cx="5958240" cy="4963058"/>
          </a:xfrm>
        </p:spPr>
        <p:txBody>
          <a:bodyPr>
            <a:normAutofit fontScale="92500" lnSpcReduction="20000"/>
          </a:bodyPr>
          <a:lstStyle/>
          <a:p>
            <a:r>
              <a:rPr lang="en-US" dirty="0" smtClean="0"/>
              <a:t>Most slides here are taken from:</a:t>
            </a:r>
          </a:p>
          <a:p>
            <a:pPr lvl="1"/>
            <a:r>
              <a:rPr lang="en-US" dirty="0" smtClean="0"/>
              <a:t>“Writing Device Support” by Eric Norum </a:t>
            </a:r>
          </a:p>
          <a:p>
            <a:pPr lvl="1"/>
            <a:r>
              <a:rPr lang="en-US" dirty="0" smtClean="0"/>
              <a:t>“Some Driver and Device Support Issues” by Till </a:t>
            </a:r>
            <a:r>
              <a:rPr lang="en-US" dirty="0" smtClean="0"/>
              <a:t>Straumann</a:t>
            </a:r>
            <a:endParaRPr lang="en-US" dirty="0" smtClean="0"/>
          </a:p>
          <a:p>
            <a:pPr lvl="1"/>
            <a:r>
              <a:rPr lang="en-US" dirty="0" smtClean="0"/>
              <a:t>“EPICS Database Principles” by Andrew Johnson</a:t>
            </a:r>
          </a:p>
          <a:p>
            <a:r>
              <a:rPr lang="en-US" dirty="0"/>
              <a:t>S</a:t>
            </a:r>
            <a:r>
              <a:rPr lang="en-US" dirty="0" smtClean="0"/>
              <a:t>lides modified “freely” by me.</a:t>
            </a:r>
          </a:p>
          <a:p>
            <a:r>
              <a:rPr lang="en-US" dirty="0" smtClean="0"/>
              <a:t>Some Device/Driver support now using ASYN</a:t>
            </a:r>
          </a:p>
          <a:p>
            <a:pPr lvl="1"/>
            <a:r>
              <a:rPr lang="en-US" dirty="0" smtClean="0"/>
              <a:t>ASYN lecture in August – not covered today</a:t>
            </a:r>
          </a:p>
        </p:txBody>
      </p:sp>
      <p:sp>
        <p:nvSpPr>
          <p:cNvPr id="4" name="Footer Placeholder 3"/>
          <p:cNvSpPr>
            <a:spLocks noGrp="1"/>
          </p:cNvSpPr>
          <p:nvPr>
            <p:ph type="ftr" sz="quarter" idx="11"/>
          </p:nvPr>
        </p:nvSpPr>
        <p:spPr/>
        <p:txBody>
          <a:bodyPr/>
          <a:lstStyle/>
          <a:p>
            <a:r>
              <a:rPr lang="en-US" smtClean="0"/>
              <a:t>EPICS Class – Device/Driver Support</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a:t>
            </a:fld>
            <a:endParaRPr lang="en-US"/>
          </a:p>
        </p:txBody>
      </p:sp>
      <p:sp>
        <p:nvSpPr>
          <p:cNvPr id="6" name="Date Placeholder 5"/>
          <p:cNvSpPr>
            <a:spLocks noGrp="1"/>
          </p:cNvSpPr>
          <p:nvPr>
            <p:ph type="dt" sz="half" idx="2"/>
          </p:nvPr>
        </p:nvSpPr>
        <p:spPr/>
        <p:txBody>
          <a:bodyPr/>
          <a:lstStyle/>
          <a:p>
            <a:r>
              <a:rPr lang="en-US" smtClean="0"/>
              <a:t>6/25/2010</a:t>
            </a:r>
            <a:endParaRPr lang="en-US" dirty="0"/>
          </a:p>
        </p:txBody>
      </p:sp>
      <p:pic>
        <p:nvPicPr>
          <p:cNvPr id="1026" name="Picture 2" descr="C:\Documents and Settings\saa\Desktop\DSCN4945.JPG"/>
          <p:cNvPicPr>
            <a:picLocks noChangeAspect="1" noChangeArrowheads="1"/>
          </p:cNvPicPr>
          <p:nvPr/>
        </p:nvPicPr>
        <p:blipFill>
          <a:blip r:embed="rId2" cstate="print"/>
          <a:stretch>
            <a:fillRect/>
          </a:stretch>
        </p:blipFill>
        <p:spPr bwMode="auto">
          <a:xfrm>
            <a:off x="6607465" y="1163105"/>
            <a:ext cx="1117600" cy="1638300"/>
          </a:xfrm>
          <a:prstGeom prst="rect">
            <a:avLst/>
          </a:prstGeom>
          <a:noFill/>
        </p:spPr>
      </p:pic>
      <p:pic>
        <p:nvPicPr>
          <p:cNvPr id="1029" name="Picture 5" descr="C:\Documents and Settings\saa\Desktop\DSCN4749.JPG"/>
          <p:cNvPicPr>
            <a:picLocks noChangeAspect="1" noChangeArrowheads="1"/>
          </p:cNvPicPr>
          <p:nvPr/>
        </p:nvPicPr>
        <p:blipFill>
          <a:blip r:embed="rId3" cstate="print"/>
          <a:srcRect/>
          <a:stretch>
            <a:fillRect/>
          </a:stretch>
        </p:blipFill>
        <p:spPr bwMode="auto">
          <a:xfrm>
            <a:off x="6569060" y="2891330"/>
            <a:ext cx="1104900" cy="1625600"/>
          </a:xfrm>
          <a:prstGeom prst="rect">
            <a:avLst/>
          </a:prstGeom>
          <a:noFill/>
        </p:spPr>
      </p:pic>
      <p:pic>
        <p:nvPicPr>
          <p:cNvPr id="5122" name="Picture 2" descr="C:\Documents and Settings\saa\Desktop\images.jpeg"/>
          <p:cNvPicPr>
            <a:picLocks noChangeAspect="1" noChangeArrowheads="1"/>
          </p:cNvPicPr>
          <p:nvPr/>
        </p:nvPicPr>
        <p:blipFill>
          <a:blip r:embed="rId4" cstate="print"/>
          <a:srcRect/>
          <a:stretch>
            <a:fillRect/>
          </a:stretch>
        </p:blipFill>
        <p:spPr bwMode="auto">
          <a:xfrm>
            <a:off x="6569060" y="4734770"/>
            <a:ext cx="1219200" cy="123825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93830" y="0"/>
            <a:ext cx="8761412" cy="424818"/>
          </a:xfrm>
        </p:spPr>
        <p:txBody>
          <a:bodyPr>
            <a:normAutofit fontScale="90000"/>
          </a:bodyPr>
          <a:lstStyle/>
          <a:p>
            <a:r>
              <a:rPr lang="en-US" sz="2800" dirty="0" smtClean="0"/>
              <a:t>Other ways to force record </a:t>
            </a:r>
            <a:r>
              <a:rPr lang="en-US" sz="2800" dirty="0"/>
              <a:t>processing</a:t>
            </a:r>
            <a:endParaRPr lang="en-US" dirty="0"/>
          </a:p>
        </p:txBody>
      </p:sp>
      <p:sp>
        <p:nvSpPr>
          <p:cNvPr id="1027" name="Rectangle 3"/>
          <p:cNvSpPr>
            <a:spLocks noGrp="1" noChangeArrowheads="1"/>
          </p:cNvSpPr>
          <p:nvPr>
            <p:ph type="body" idx="1"/>
          </p:nvPr>
        </p:nvSpPr>
        <p:spPr>
          <a:xfrm>
            <a:off x="462665" y="471815"/>
            <a:ext cx="8124825" cy="5568725"/>
          </a:xfrm>
        </p:spPr>
        <p:txBody>
          <a:bodyPr>
            <a:normAutofit fontScale="85000" lnSpcReduction="10000"/>
          </a:bodyPr>
          <a:lstStyle/>
          <a:p>
            <a:r>
              <a:rPr lang="en-US" dirty="0"/>
              <a:t>T</a:t>
            </a:r>
            <a:r>
              <a:rPr lang="en-US" dirty="0" smtClean="0"/>
              <a:t>here are other ways to process  a record without using  scan I/O interrupt processing.</a:t>
            </a:r>
          </a:p>
          <a:p>
            <a:pPr>
              <a:tabLst>
                <a:tab pos="1892300" algn="l"/>
                <a:tab pos="3717925" algn="l"/>
                <a:tab pos="5027613" algn="l"/>
              </a:tabLst>
            </a:pPr>
            <a:r>
              <a:rPr lang="en-US" dirty="0" smtClean="0"/>
              <a:t>(1) Use the callback system (</a:t>
            </a:r>
            <a:r>
              <a:rPr lang="en-US" b="0" dirty="0" err="1" smtClean="0">
                <a:latin typeface="Courier" pitchFamily="-128" charset="0"/>
              </a:rPr>
              <a:t>callback.h</a:t>
            </a:r>
            <a:r>
              <a:rPr lang="en-US" dirty="0" smtClean="0"/>
              <a:t>) to do this</a:t>
            </a:r>
          </a:p>
          <a:p>
            <a:pPr lvl="1">
              <a:tabLst>
                <a:tab pos="1892300" algn="l"/>
                <a:tab pos="3717925" algn="l"/>
                <a:tab pos="5027613" algn="l"/>
              </a:tabLst>
            </a:pPr>
            <a:r>
              <a:rPr lang="en-US" dirty="0" smtClean="0"/>
              <a:t>Declare a callback variable</a:t>
            </a:r>
          </a:p>
          <a:p>
            <a:pPr lvl="1">
              <a:buFontTx/>
              <a:buNone/>
              <a:tabLst>
                <a:tab pos="1892300" algn="l"/>
                <a:tab pos="3717925" algn="l"/>
                <a:tab pos="5027613" algn="l"/>
              </a:tabLst>
            </a:pPr>
            <a:r>
              <a:rPr lang="en-US" dirty="0" smtClean="0">
                <a:latin typeface="Courier" pitchFamily="-128" charset="0"/>
              </a:rPr>
              <a:t>	</a:t>
            </a:r>
            <a:r>
              <a:rPr lang="en-US" sz="2100" dirty="0" smtClean="0">
                <a:solidFill>
                  <a:schemeClr val="accent4">
                    <a:lumMod val="75000"/>
                  </a:schemeClr>
                </a:solidFill>
                <a:latin typeface="Courier" pitchFamily="-128" charset="0"/>
              </a:rPr>
              <a:t>CALLBACK </a:t>
            </a:r>
            <a:r>
              <a:rPr lang="en-US" sz="2100" dirty="0" err="1" smtClean="0">
                <a:solidFill>
                  <a:schemeClr val="accent4">
                    <a:lumMod val="75000"/>
                  </a:schemeClr>
                </a:solidFill>
                <a:latin typeface="Courier" pitchFamily="-128" charset="0"/>
              </a:rPr>
              <a:t>myCallback</a:t>
            </a:r>
            <a:r>
              <a:rPr lang="en-US" sz="2100" dirty="0" smtClean="0">
                <a:solidFill>
                  <a:schemeClr val="accent4">
                    <a:lumMod val="75000"/>
                  </a:schemeClr>
                </a:solidFill>
                <a:latin typeface="Courier" pitchFamily="-128" charset="0"/>
              </a:rPr>
              <a:t>;</a:t>
            </a:r>
            <a:endParaRPr lang="en-US" sz="2100" dirty="0" smtClean="0">
              <a:solidFill>
                <a:schemeClr val="accent4">
                  <a:lumMod val="75000"/>
                </a:schemeClr>
              </a:solidFill>
            </a:endParaRPr>
          </a:p>
          <a:p>
            <a:pPr lvl="1">
              <a:tabLst>
                <a:tab pos="1892300" algn="l"/>
                <a:tab pos="3717925" algn="l"/>
                <a:tab pos="5027613" algn="l"/>
              </a:tabLst>
            </a:pPr>
            <a:r>
              <a:rPr lang="en-US" dirty="0" smtClean="0"/>
              <a:t>Issue the following from the interrupt handler</a:t>
            </a:r>
          </a:p>
          <a:p>
            <a:pPr lvl="1">
              <a:buFontTx/>
              <a:buNone/>
              <a:tabLst>
                <a:tab pos="1892300" algn="l"/>
                <a:tab pos="3717925" algn="l"/>
                <a:tab pos="5027613" algn="l"/>
              </a:tabLst>
            </a:pPr>
            <a:r>
              <a:rPr lang="en-US" sz="1900" dirty="0" smtClean="0">
                <a:latin typeface="Courier" pitchFamily="-128" charset="0"/>
              </a:rPr>
              <a:t>	</a:t>
            </a:r>
            <a:r>
              <a:rPr lang="en-US" sz="1900" dirty="0" err="1" smtClean="0">
                <a:solidFill>
                  <a:schemeClr val="accent4">
                    <a:lumMod val="75000"/>
                  </a:schemeClr>
                </a:solidFill>
                <a:latin typeface="Courier" pitchFamily="-128" charset="0"/>
              </a:rPr>
              <a:t>callbackRequestProcessCallback</a:t>
            </a:r>
            <a:r>
              <a:rPr lang="en-US" sz="1900" dirty="0" smtClean="0">
                <a:solidFill>
                  <a:schemeClr val="accent4">
                    <a:lumMod val="75000"/>
                  </a:schemeClr>
                </a:solidFill>
                <a:latin typeface="Courier" pitchFamily="-128" charset="0"/>
              </a:rPr>
              <a:t>(&amp;</a:t>
            </a:r>
            <a:r>
              <a:rPr lang="en-US" sz="1900" dirty="0" err="1" smtClean="0">
                <a:solidFill>
                  <a:schemeClr val="accent4">
                    <a:lumMod val="75000"/>
                  </a:schemeClr>
                </a:solidFill>
                <a:latin typeface="Courier" pitchFamily="-128" charset="0"/>
              </a:rPr>
              <a:t>myCallBack</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priorityLow</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precord</a:t>
            </a:r>
            <a:r>
              <a:rPr lang="en-US" sz="1900" dirty="0" smtClean="0">
                <a:solidFill>
                  <a:schemeClr val="accent4">
                    <a:lumMod val="75000"/>
                  </a:schemeClr>
                </a:solidFill>
                <a:latin typeface="Courier" pitchFamily="-128" charset="0"/>
              </a:rPr>
              <a:t>);</a:t>
            </a:r>
          </a:p>
          <a:p>
            <a:pPr lvl="1">
              <a:tabLst>
                <a:tab pos="1892300" algn="l"/>
                <a:tab pos="3717925" algn="l"/>
                <a:tab pos="5027613" algn="l"/>
              </a:tabLst>
            </a:pPr>
            <a:r>
              <a:rPr lang="en-US" dirty="0" smtClean="0"/>
              <a:t>This queues a request to the callback handler thread of the appropriate priority.</a:t>
            </a:r>
          </a:p>
          <a:p>
            <a:pPr>
              <a:tabLst>
                <a:tab pos="1892300" algn="l"/>
                <a:tab pos="3717925" algn="l"/>
                <a:tab pos="5027613" algn="l"/>
              </a:tabLst>
            </a:pPr>
            <a:r>
              <a:rPr lang="en-US" dirty="0" smtClean="0"/>
              <a:t>(2) Process the record directly from a thread (i.e. NOT from an interrupt handler)</a:t>
            </a:r>
          </a:p>
          <a:p>
            <a:pPr lvl="1">
              <a:spcBef>
                <a:spcPct val="0"/>
              </a:spcBef>
              <a:spcAft>
                <a:spcPct val="0"/>
              </a:spcAft>
              <a:buFontTx/>
              <a:buNone/>
              <a:tabLst>
                <a:tab pos="1892300" algn="l"/>
                <a:tab pos="3717925" algn="l"/>
                <a:tab pos="5027613" algn="l"/>
              </a:tabLst>
            </a:pPr>
            <a:r>
              <a:rPr lang="en-US" sz="1900" dirty="0" err="1" smtClean="0">
                <a:solidFill>
                  <a:schemeClr val="accent4">
                    <a:lumMod val="75000"/>
                  </a:schemeClr>
                </a:solidFill>
                <a:latin typeface="Courier" pitchFamily="-128" charset="0"/>
              </a:rPr>
              <a:t>struct</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rset</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prset</a:t>
            </a:r>
            <a:r>
              <a:rPr lang="en-US" sz="1900" dirty="0" smtClean="0">
                <a:solidFill>
                  <a:schemeClr val="accent4">
                    <a:lumMod val="75000"/>
                  </a:schemeClr>
                </a:solidFill>
                <a:latin typeface="Courier" pitchFamily="-128" charset="0"/>
              </a:rPr>
              <a:t> = (</a:t>
            </a:r>
            <a:r>
              <a:rPr lang="en-US" sz="1900" dirty="0" err="1" smtClean="0">
                <a:solidFill>
                  <a:schemeClr val="accent4">
                    <a:lumMod val="75000"/>
                  </a:schemeClr>
                </a:solidFill>
                <a:latin typeface="Courier" pitchFamily="-128" charset="0"/>
              </a:rPr>
              <a:t>struct</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rset</a:t>
            </a:r>
            <a:r>
              <a:rPr lang="en-US" sz="1900" dirty="0" smtClean="0">
                <a:solidFill>
                  <a:schemeClr val="accent4">
                    <a:lumMod val="75000"/>
                  </a:schemeClr>
                </a:solidFill>
                <a:latin typeface="Courier" pitchFamily="-128" charset="0"/>
              </a:rPr>
              <a:t> *)</a:t>
            </a:r>
            <a:r>
              <a:rPr lang="en-US" sz="1900" dirty="0" err="1" smtClean="0">
                <a:solidFill>
                  <a:schemeClr val="accent4">
                    <a:lumMod val="75000"/>
                  </a:schemeClr>
                </a:solidFill>
                <a:latin typeface="Courier" pitchFamily="-128" charset="0"/>
              </a:rPr>
              <a:t>precord</a:t>
            </a:r>
            <a:r>
              <a:rPr lang="en-US" sz="1900" dirty="0" smtClean="0">
                <a:solidFill>
                  <a:schemeClr val="accent4">
                    <a:lumMod val="75000"/>
                  </a:schemeClr>
                </a:solidFill>
                <a:latin typeface="Courier" pitchFamily="-128" charset="0"/>
              </a:rPr>
              <a:t>-&gt;</a:t>
            </a:r>
            <a:r>
              <a:rPr lang="en-US" sz="1900" dirty="0" err="1" smtClean="0">
                <a:solidFill>
                  <a:schemeClr val="accent4">
                    <a:lumMod val="75000"/>
                  </a:schemeClr>
                </a:solidFill>
                <a:latin typeface="Courier" pitchFamily="-128" charset="0"/>
              </a:rPr>
              <a:t>rset</a:t>
            </a:r>
            <a:r>
              <a:rPr lang="en-US" sz="1900" dirty="0" smtClean="0">
                <a:solidFill>
                  <a:schemeClr val="accent4">
                    <a:lumMod val="75000"/>
                  </a:schemeClr>
                </a:solidFill>
                <a:latin typeface="Courier" pitchFamily="-128" charset="0"/>
              </a:rPr>
              <a:t>;</a:t>
            </a:r>
          </a:p>
          <a:p>
            <a:pPr lvl="1">
              <a:spcBef>
                <a:spcPct val="0"/>
              </a:spcBef>
              <a:spcAft>
                <a:spcPct val="0"/>
              </a:spcAft>
              <a:buFontTx/>
              <a:buNone/>
              <a:tabLst>
                <a:tab pos="1892300" algn="l"/>
                <a:tab pos="3717925" algn="l"/>
                <a:tab pos="5027613" algn="l"/>
              </a:tabLst>
            </a:pPr>
            <a:r>
              <a:rPr lang="en-US" sz="1900" dirty="0" err="1" smtClean="0">
                <a:solidFill>
                  <a:schemeClr val="accent4">
                    <a:lumMod val="75000"/>
                  </a:schemeClr>
                </a:solidFill>
                <a:latin typeface="Courier" pitchFamily="-128" charset="0"/>
              </a:rPr>
              <a:t>dbScanLock</a:t>
            </a:r>
            <a:r>
              <a:rPr lang="en-US" sz="1900" dirty="0" smtClean="0">
                <a:solidFill>
                  <a:schemeClr val="accent4">
                    <a:lumMod val="75000"/>
                  </a:schemeClr>
                </a:solidFill>
                <a:latin typeface="Courier" pitchFamily="-128" charset="0"/>
              </a:rPr>
              <a:t>(</a:t>
            </a:r>
            <a:r>
              <a:rPr lang="en-US" sz="1900" dirty="0" err="1" smtClean="0">
                <a:solidFill>
                  <a:schemeClr val="accent4">
                    <a:lumMod val="75000"/>
                  </a:schemeClr>
                </a:solidFill>
                <a:latin typeface="Courier" pitchFamily="-128" charset="0"/>
              </a:rPr>
              <a:t>precord</a:t>
            </a:r>
            <a:r>
              <a:rPr lang="en-US" sz="1900" dirty="0" smtClean="0">
                <a:solidFill>
                  <a:schemeClr val="accent4">
                    <a:lumMod val="75000"/>
                  </a:schemeClr>
                </a:solidFill>
                <a:latin typeface="Courier" pitchFamily="-128" charset="0"/>
              </a:rPr>
              <a:t>);</a:t>
            </a:r>
          </a:p>
          <a:p>
            <a:pPr lvl="1">
              <a:spcBef>
                <a:spcPct val="0"/>
              </a:spcBef>
              <a:spcAft>
                <a:spcPct val="0"/>
              </a:spcAft>
              <a:buFontTx/>
              <a:buNone/>
              <a:tabLst>
                <a:tab pos="1892300" algn="l"/>
                <a:tab pos="3717925" algn="l"/>
                <a:tab pos="5027613" algn="l"/>
              </a:tabLst>
            </a:pPr>
            <a:r>
              <a:rPr lang="en-US" sz="1900" dirty="0" smtClean="0">
                <a:solidFill>
                  <a:schemeClr val="accent4">
                    <a:lumMod val="75000"/>
                  </a:schemeClr>
                </a:solidFill>
                <a:latin typeface="Courier" pitchFamily="-128" charset="0"/>
              </a:rPr>
              <a:t>(*</a:t>
            </a:r>
            <a:r>
              <a:rPr lang="en-US" sz="1900" dirty="0" err="1" smtClean="0">
                <a:solidFill>
                  <a:schemeClr val="accent4">
                    <a:lumMod val="75000"/>
                  </a:schemeClr>
                </a:solidFill>
                <a:latin typeface="Courier" pitchFamily="-128" charset="0"/>
              </a:rPr>
              <a:t>prset</a:t>
            </a:r>
            <a:r>
              <a:rPr lang="en-US" sz="1900" dirty="0" smtClean="0">
                <a:solidFill>
                  <a:schemeClr val="accent4">
                    <a:lumMod val="75000"/>
                  </a:schemeClr>
                </a:solidFill>
                <a:latin typeface="Courier" pitchFamily="-128" charset="0"/>
              </a:rPr>
              <a:t>-&gt;process)(</a:t>
            </a:r>
            <a:r>
              <a:rPr lang="en-US" sz="1900" dirty="0" err="1" smtClean="0">
                <a:solidFill>
                  <a:schemeClr val="accent4">
                    <a:lumMod val="75000"/>
                  </a:schemeClr>
                </a:solidFill>
                <a:latin typeface="Courier" pitchFamily="-128" charset="0"/>
              </a:rPr>
              <a:t>precord</a:t>
            </a:r>
            <a:r>
              <a:rPr lang="en-US" sz="1900" dirty="0" smtClean="0">
                <a:solidFill>
                  <a:schemeClr val="accent4">
                    <a:lumMod val="75000"/>
                  </a:schemeClr>
                </a:solidFill>
                <a:latin typeface="Courier" pitchFamily="-128" charset="0"/>
              </a:rPr>
              <a:t>);</a:t>
            </a:r>
          </a:p>
          <a:p>
            <a:pPr lvl="1">
              <a:spcBef>
                <a:spcPct val="0"/>
              </a:spcBef>
              <a:buFontTx/>
              <a:buNone/>
              <a:tabLst>
                <a:tab pos="1892300" algn="l"/>
                <a:tab pos="3717925" algn="l"/>
                <a:tab pos="5027613" algn="l"/>
              </a:tabLst>
            </a:pPr>
            <a:r>
              <a:rPr lang="en-US" sz="1900" dirty="0" err="1" smtClean="0">
                <a:solidFill>
                  <a:schemeClr val="accent4">
                    <a:lumMod val="75000"/>
                  </a:schemeClr>
                </a:solidFill>
                <a:latin typeface="Courier" pitchFamily="-128" charset="0"/>
              </a:rPr>
              <a:t>dbScanUnlock</a:t>
            </a:r>
            <a:r>
              <a:rPr lang="en-US" sz="1900" dirty="0" smtClean="0">
                <a:solidFill>
                  <a:schemeClr val="accent4">
                    <a:lumMod val="75000"/>
                  </a:schemeClr>
                </a:solidFill>
                <a:latin typeface="Courier" pitchFamily="-128" charset="0"/>
              </a:rPr>
              <a:t>(</a:t>
            </a:r>
            <a:r>
              <a:rPr lang="en-US" sz="1900" dirty="0" err="1" smtClean="0">
                <a:solidFill>
                  <a:schemeClr val="accent4">
                    <a:lumMod val="75000"/>
                  </a:schemeClr>
                </a:solidFill>
                <a:latin typeface="Courier" pitchFamily="-128" charset="0"/>
              </a:rPr>
              <a:t>precord</a:t>
            </a:r>
            <a:r>
              <a:rPr lang="en-US" sz="1900" dirty="0" smtClean="0">
                <a:solidFill>
                  <a:schemeClr val="accent4">
                    <a:lumMod val="75000"/>
                  </a:schemeClr>
                </a:solidFill>
                <a:latin typeface="Courier" pitchFamily="-128" charset="0"/>
              </a:rPr>
              <a:t>);</a:t>
            </a:r>
          </a:p>
          <a:p>
            <a:pPr>
              <a:tabLst>
                <a:tab pos="1892300" algn="l"/>
                <a:tab pos="3717925" algn="l"/>
                <a:tab pos="5027613" algn="l"/>
              </a:tabLst>
            </a:pPr>
            <a:endParaRPr lang="en-US" dirty="0" smtClean="0"/>
          </a:p>
          <a:p>
            <a:endParaRPr lang="en-US" dirty="0" smtClean="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40</a:t>
            </a:fld>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24260" y="0"/>
            <a:ext cx="8229600" cy="1143000"/>
          </a:xfrm>
        </p:spPr>
        <p:txBody>
          <a:bodyPr/>
          <a:lstStyle/>
          <a:p>
            <a:r>
              <a:rPr lang="en-US" dirty="0"/>
              <a:t>What is ‘</a:t>
            </a:r>
            <a:r>
              <a:rPr lang="en-US" dirty="0" smtClean="0"/>
              <a:t>Driver </a:t>
            </a:r>
            <a:r>
              <a:rPr lang="en-US" dirty="0"/>
              <a:t>Support’?</a:t>
            </a:r>
          </a:p>
        </p:txBody>
      </p:sp>
      <p:sp>
        <p:nvSpPr>
          <p:cNvPr id="136195" name="Rectangle 3"/>
          <p:cNvSpPr>
            <a:spLocks noGrp="1" noChangeArrowheads="1"/>
          </p:cNvSpPr>
          <p:nvPr>
            <p:ph type="body" idx="1"/>
          </p:nvPr>
        </p:nvSpPr>
        <p:spPr>
          <a:xfrm>
            <a:off x="462665" y="932675"/>
            <a:ext cx="8191500" cy="5069460"/>
          </a:xfrm>
        </p:spPr>
        <p:txBody>
          <a:bodyPr>
            <a:normAutofit fontScale="92500"/>
          </a:bodyPr>
          <a:lstStyle/>
          <a:p>
            <a:r>
              <a:rPr lang="en-US" dirty="0" smtClean="0"/>
              <a:t>Helpful interface </a:t>
            </a:r>
            <a:r>
              <a:rPr lang="en-US" dirty="0"/>
              <a:t>between </a:t>
            </a:r>
            <a:r>
              <a:rPr lang="en-US" dirty="0" smtClean="0"/>
              <a:t>device support </a:t>
            </a:r>
            <a:r>
              <a:rPr lang="en-US" dirty="0"/>
              <a:t>and </a:t>
            </a:r>
            <a:r>
              <a:rPr lang="en-US" dirty="0" smtClean="0"/>
              <a:t>hardware</a:t>
            </a:r>
          </a:p>
          <a:p>
            <a:r>
              <a:rPr lang="en-US" dirty="0" smtClean="0"/>
              <a:t>A </a:t>
            </a:r>
            <a:r>
              <a:rPr lang="en-US" dirty="0"/>
              <a:t>set of routines for </a:t>
            </a:r>
            <a:r>
              <a:rPr lang="en-US" dirty="0" smtClean="0"/>
              <a:t>device </a:t>
            </a:r>
            <a:r>
              <a:rPr lang="en-US" dirty="0"/>
              <a:t>support to </a:t>
            </a:r>
            <a:r>
              <a:rPr lang="en-US" dirty="0" smtClean="0"/>
              <a:t>call.  Unlike record support, device support is tied to specific driver support and calls driver routines directly.</a:t>
            </a:r>
            <a:endParaRPr lang="en-US" dirty="0"/>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smtClean="0"/>
              <a:t>Driver support is ignorant of the EPICS database.  But it normally uses facilities from EPICS base.</a:t>
            </a:r>
          </a:p>
          <a:p>
            <a:pPr>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smtClean="0"/>
              <a:t>Driver support can be derived from software drivers that come with COTS hardware.</a:t>
            </a:r>
            <a:endParaRPr lang="en-US" dirty="0"/>
          </a:p>
          <a:p>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62665" y="0"/>
            <a:ext cx="8229600" cy="1143000"/>
          </a:xfrm>
        </p:spPr>
        <p:txBody>
          <a:bodyPr/>
          <a:lstStyle/>
          <a:p>
            <a:r>
              <a:rPr lang="en-US" dirty="0"/>
              <a:t>Why use </a:t>
            </a:r>
            <a:r>
              <a:rPr lang="en-US" dirty="0" smtClean="0"/>
              <a:t>driver </a:t>
            </a:r>
            <a:r>
              <a:rPr lang="en-US" dirty="0"/>
              <a:t>support?</a:t>
            </a:r>
          </a:p>
        </p:txBody>
      </p:sp>
      <p:sp>
        <p:nvSpPr>
          <p:cNvPr id="138243" name="Rectangle 3"/>
          <p:cNvSpPr>
            <a:spLocks noGrp="1" noChangeArrowheads="1"/>
          </p:cNvSpPr>
          <p:nvPr>
            <p:ph type="body" idx="1"/>
          </p:nvPr>
        </p:nvSpPr>
        <p:spPr>
          <a:xfrm>
            <a:off x="347450" y="894270"/>
            <a:ext cx="8383525" cy="5453510"/>
          </a:xfrm>
        </p:spPr>
        <p:txBody>
          <a:bodyPr>
            <a:normAutofit fontScale="92500"/>
          </a:bodyPr>
          <a:lstStyle/>
          <a:p>
            <a:r>
              <a:rPr lang="en-US" dirty="0" smtClean="0"/>
              <a:t>Driver support normally interfaces to a whole module which by itself could have many associated records.  </a:t>
            </a:r>
          </a:p>
          <a:p>
            <a:r>
              <a:rPr lang="en-GB" dirty="0" smtClean="0"/>
              <a:t>Driver support routines can often be tested outside of the IOC (</a:t>
            </a:r>
            <a:r>
              <a:rPr lang="en-GB" dirty="0" err="1" smtClean="0"/>
              <a:t>ie</a:t>
            </a:r>
            <a:r>
              <a:rPr lang="en-GB" dirty="0" smtClean="0"/>
              <a:t>, without calling </a:t>
            </a:r>
            <a:r>
              <a:rPr lang="en-GB" dirty="0" err="1" smtClean="0"/>
              <a:t>iocInit</a:t>
            </a:r>
            <a:r>
              <a:rPr lang="en-GB" dirty="0" smtClean="0"/>
              <a:t>).  Can do some basic testing of a module before going to the effort of creating an IOC.</a:t>
            </a:r>
            <a:endParaRPr lang="en-US" dirty="0" smtClean="0"/>
          </a:p>
          <a:p>
            <a:r>
              <a:rPr lang="en-US" dirty="0" smtClean="0"/>
              <a:t>Driver support can provide routines for configuring modules before </a:t>
            </a:r>
            <a:r>
              <a:rPr lang="en-US" dirty="0" err="1" smtClean="0"/>
              <a:t>iocInit</a:t>
            </a:r>
            <a:r>
              <a:rPr lang="en-US" dirty="0" smtClean="0"/>
              <a:t>, where order of module set up is important and specific “static” parameters can be set up once at boot time.   </a:t>
            </a:r>
          </a:p>
          <a:p>
            <a:endParaRPr lang="en-US" dirty="0" smtClean="0"/>
          </a:p>
          <a:p>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85855" y="0"/>
            <a:ext cx="8229600" cy="433410"/>
          </a:xfrm>
        </p:spPr>
        <p:txBody>
          <a:bodyPr>
            <a:noAutofit/>
          </a:bodyPr>
          <a:lstStyle/>
          <a:p>
            <a:r>
              <a:rPr lang="en-US" sz="3200" dirty="0" smtClean="0"/>
              <a:t>Example – pre-</a:t>
            </a:r>
            <a:r>
              <a:rPr lang="en-US" sz="3200" dirty="0" err="1" smtClean="0"/>
              <a:t>iocInit</a:t>
            </a:r>
            <a:r>
              <a:rPr lang="en-US" sz="3200" dirty="0" smtClean="0"/>
              <a:t> Driver Configuration</a:t>
            </a:r>
            <a:endParaRPr lang="en-US" sz="3200" dirty="0"/>
          </a:p>
        </p:txBody>
      </p:sp>
      <p:sp>
        <p:nvSpPr>
          <p:cNvPr id="138243" name="Rectangle 3"/>
          <p:cNvSpPr>
            <a:spLocks noGrp="1" noChangeArrowheads="1"/>
          </p:cNvSpPr>
          <p:nvPr>
            <p:ph type="body" idx="1"/>
          </p:nvPr>
        </p:nvSpPr>
        <p:spPr>
          <a:xfrm>
            <a:off x="539475" y="587030"/>
            <a:ext cx="8191500" cy="5415105"/>
          </a:xfrm>
          <a:ln>
            <a:solidFill>
              <a:schemeClr val="accent1"/>
            </a:solidFill>
          </a:ln>
        </p:spPr>
        <p:txBody>
          <a:bodyPr>
            <a:normAutofit fontScale="47500" lnSpcReduction="20000"/>
          </a:bodyPr>
          <a:lstStyle/>
          <a:p>
            <a:pPr>
              <a:buNone/>
            </a:pPr>
            <a:r>
              <a:rPr lang="en-US" dirty="0" smtClean="0"/>
              <a:t># Initialize IPAC drivers, define IPAC carriers and IP modules</a:t>
            </a:r>
          </a:p>
          <a:p>
            <a:pPr>
              <a:buNone/>
            </a:pPr>
            <a:r>
              <a:rPr lang="en-US" dirty="0" smtClean="0"/>
              <a:t># ------------------------------------------------------------</a:t>
            </a:r>
          </a:p>
          <a:p>
            <a:pPr>
              <a:buNone/>
            </a:pPr>
            <a:r>
              <a:rPr lang="en-US" dirty="0" smtClean="0"/>
              <a:t># AVME9670 uses the same driver as </a:t>
            </a:r>
            <a:r>
              <a:rPr lang="en-US" dirty="0" err="1" smtClean="0"/>
              <a:t>Xycom</a:t>
            </a:r>
            <a:r>
              <a:rPr lang="en-US" dirty="0" smtClean="0"/>
              <a:t> XVME9660.</a:t>
            </a:r>
          </a:p>
          <a:p>
            <a:pPr>
              <a:buNone/>
            </a:pPr>
            <a:r>
              <a:rPr lang="en-US" dirty="0" err="1" smtClean="0"/>
              <a:t>bspExtVerbosity</a:t>
            </a:r>
            <a:r>
              <a:rPr lang="en-US" dirty="0" smtClean="0"/>
              <a:t>=0</a:t>
            </a:r>
          </a:p>
          <a:p>
            <a:pPr>
              <a:buNone/>
            </a:pPr>
            <a:r>
              <a:rPr lang="en-US" dirty="0" smtClean="0"/>
              <a:t>ipacAddAvme96XX("0x0000,6")</a:t>
            </a:r>
          </a:p>
          <a:p>
            <a:pPr>
              <a:buNone/>
            </a:pPr>
            <a:r>
              <a:rPr lang="en-US" dirty="0" smtClean="0"/>
              <a:t>t810Create("CAN1", 0, 0, 0x3, 1000)</a:t>
            </a:r>
          </a:p>
          <a:p>
            <a:pPr>
              <a:buNone/>
            </a:pPr>
            <a:r>
              <a:rPr lang="en-US" dirty="0" smtClean="0"/>
              <a:t>avme470Create("IP470-1",0,1,"STANDARD","LEVEL",0,0,0,0)</a:t>
            </a:r>
          </a:p>
          <a:p>
            <a:pPr>
              <a:buNone/>
            </a:pPr>
            <a:r>
              <a:rPr lang="en-US" dirty="0" smtClean="0"/>
              <a:t>avme470Create("IP470-2",0,2,"STANDARD","LEVEL",0,0,0,0)</a:t>
            </a:r>
          </a:p>
          <a:p>
            <a:pPr>
              <a:buNone/>
            </a:pPr>
            <a:r>
              <a:rPr lang="en-US" dirty="0" smtClean="0"/>
              <a:t>avme470Create("IP470-3",0,3,"STANDARD","LEVEL",0,0,0,0)</a:t>
            </a:r>
          </a:p>
          <a:p>
            <a:pPr>
              <a:buNone/>
            </a:pPr>
            <a:r>
              <a:rPr lang="en-US" dirty="0" smtClean="0"/>
              <a:t>ipacAddAvme96XX("0x0400,0")</a:t>
            </a:r>
          </a:p>
          <a:p>
            <a:pPr>
              <a:buNone/>
            </a:pPr>
            <a:r>
              <a:rPr lang="en-US" dirty="0" smtClean="0"/>
              <a:t>xy2440Create("IP440-0",1,0,"STANDARD","LEVEL",0,0,0,0)</a:t>
            </a:r>
          </a:p>
          <a:p>
            <a:pPr>
              <a:buNone/>
            </a:pPr>
            <a:r>
              <a:rPr lang="en-US" dirty="0" smtClean="0"/>
              <a:t>xy2440Create("IP440-1",1,1,"STANDARD","LEVEL",0,0,0,0)</a:t>
            </a:r>
          </a:p>
          <a:p>
            <a:pPr>
              <a:buNone/>
            </a:pPr>
            <a:r>
              <a:rPr lang="en-US" dirty="0" smtClean="0"/>
              <a:t>xy2440Create("IP440-2",1,2,"STANDARD","LEVEL",0,0,0,0)</a:t>
            </a:r>
          </a:p>
          <a:p>
            <a:pPr>
              <a:buNone/>
            </a:pPr>
            <a:r>
              <a:rPr lang="en-US" dirty="0" smtClean="0"/>
              <a:t>xy2440Create("IP440-3",1,3,"STANDARD","LEVEL",0,0,0,0)</a:t>
            </a:r>
          </a:p>
          <a:p>
            <a:pPr>
              <a:buNone/>
            </a:pPr>
            <a:r>
              <a:rPr lang="en-US" dirty="0" smtClean="0"/>
              <a:t>ipacAddAvme96XX("0x0800,6")</a:t>
            </a:r>
          </a:p>
          <a:p>
            <a:pPr>
              <a:buNone/>
            </a:pPr>
            <a:r>
              <a:rPr lang="en-US" dirty="0" smtClean="0"/>
              <a:t>ip231Create ("BOO-RF-OUT", 2, 0, "simultaneous")</a:t>
            </a:r>
          </a:p>
          <a:p>
            <a:pPr>
              <a:buNone/>
            </a:pPr>
            <a:r>
              <a:rPr lang="en-US" dirty="0" smtClean="0"/>
              <a:t>ip330Create ("BOO-RF-IN" , 2, 1, "0to5D", "ch0-ch7", 0x00, 0x00, "uniformCont-Input-Avg5R", "64*5@8MHz", 0x66)</a:t>
            </a:r>
          </a:p>
          <a:p>
            <a:pPr>
              <a:buNone/>
            </a:pPr>
            <a:r>
              <a:rPr lang="en-US" dirty="0" smtClean="0"/>
              <a:t>xy2445Create("IP445-2",2,2)</a:t>
            </a:r>
          </a:p>
          <a:p>
            <a:pPr>
              <a:buNone/>
            </a:pPr>
            <a:r>
              <a:rPr lang="en-US" dirty="0" smtClean="0"/>
              <a:t>xy2445Create("IP445-3",2,3)</a:t>
            </a:r>
          </a:p>
          <a:p>
            <a:pPr>
              <a:buNone/>
            </a:pPr>
            <a:endParaRPr lang="en-US" dirty="0" smtClean="0"/>
          </a:p>
          <a:p>
            <a:pPr>
              <a:buNone/>
            </a:pPr>
            <a:r>
              <a:rPr lang="en-US" dirty="0" err="1" smtClean="0"/>
              <a:t>iocInit</a:t>
            </a:r>
            <a:r>
              <a:rPr lang="en-US" dirty="0" smtClean="0"/>
              <a:t>()</a:t>
            </a:r>
          </a:p>
          <a:p>
            <a:pPr>
              <a:buNone/>
            </a:pPr>
            <a:r>
              <a:rPr lang="en-US" dirty="0" err="1" smtClean="0"/>
              <a:t>bspExtVerbosity</a:t>
            </a:r>
            <a:r>
              <a:rPr lang="en-US" dirty="0" smtClean="0"/>
              <a:t>=1</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62665" y="0"/>
            <a:ext cx="8229600" cy="1009485"/>
          </a:xfrm>
        </p:spPr>
        <p:txBody>
          <a:bodyPr/>
          <a:lstStyle/>
          <a:p>
            <a:r>
              <a:rPr lang="en-US" dirty="0" smtClean="0"/>
              <a:t>Generic device/driver support</a:t>
            </a:r>
            <a:endParaRPr lang="en-US" dirty="0"/>
          </a:p>
        </p:txBody>
      </p:sp>
      <p:sp>
        <p:nvSpPr>
          <p:cNvPr id="138243" name="Rectangle 3"/>
          <p:cNvSpPr>
            <a:spLocks noGrp="1" noChangeArrowheads="1"/>
          </p:cNvSpPr>
          <p:nvPr>
            <p:ph type="body" idx="1"/>
          </p:nvPr>
        </p:nvSpPr>
        <p:spPr>
          <a:xfrm>
            <a:off x="539475" y="894270"/>
            <a:ext cx="8191500" cy="5453510"/>
          </a:xfrm>
        </p:spPr>
        <p:txBody>
          <a:bodyPr>
            <a:normAutofit fontScale="92500" lnSpcReduction="10000"/>
          </a:bodyPr>
          <a:lstStyle/>
          <a:p>
            <a:r>
              <a:rPr lang="en-US" dirty="0" smtClean="0"/>
              <a:t>G</a:t>
            </a:r>
            <a:r>
              <a:rPr lang="en-US" dirty="0" smtClean="0"/>
              <a:t>eneral </a:t>
            </a:r>
            <a:r>
              <a:rPr lang="en-US" dirty="0" smtClean="0"/>
              <a:t>purpose Device/Driver support can be developed to provide general functions for similar modules of different  manufacturers (GTR, IPAC</a:t>
            </a:r>
            <a:r>
              <a:rPr lang="en-US" dirty="0" smtClean="0"/>
              <a:t>, ASYN</a:t>
            </a:r>
            <a:r>
              <a:rPr lang="en-US" dirty="0" smtClean="0"/>
              <a:t>).</a:t>
            </a:r>
          </a:p>
          <a:p>
            <a:r>
              <a:rPr lang="en-US" dirty="0" smtClean="0"/>
              <a:t>The lowest level driver layer does module-specific function.</a:t>
            </a:r>
          </a:p>
          <a:p>
            <a:r>
              <a:rPr lang="en-US" dirty="0" smtClean="0"/>
              <a:t>Only lowest level needs to be developed for a new module of similar type.</a:t>
            </a:r>
          </a:p>
          <a:p>
            <a:r>
              <a:rPr lang="en-US" dirty="0" smtClean="0"/>
              <a:t>Changing from one module to another is usually only a change to st.cmd and some database macros.</a:t>
            </a:r>
          </a:p>
          <a:p>
            <a:r>
              <a:rPr lang="en-US" dirty="0" smtClean="0"/>
              <a:t>Is more work to design/implement.</a:t>
            </a:r>
            <a:endParaRPr lang="en-US" dirty="0"/>
          </a:p>
          <a:p>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6" name="Rectangle 6"/>
          <p:cNvSpPr>
            <a:spLocks noGrp="1" noChangeArrowheads="1"/>
          </p:cNvSpPr>
          <p:nvPr>
            <p:ph type="title"/>
          </p:nvPr>
        </p:nvSpPr>
        <p:spPr>
          <a:xfrm>
            <a:off x="0" y="202980"/>
            <a:ext cx="9144000" cy="932675"/>
          </a:xfrm>
        </p:spPr>
        <p:txBody>
          <a:bodyPr>
            <a:normAutofit fontScale="90000"/>
          </a:bodyPr>
          <a:lstStyle/>
          <a:p>
            <a:pPr algn="ctr"/>
            <a:r>
              <a:rPr lang="en-US" sz="4000" dirty="0" smtClean="0"/>
              <a:t>Record/Device/Driver Software Hierarchy with Extra Driver Layer </a:t>
            </a:r>
            <a:endParaRPr lang="en-US" sz="2800" dirty="0"/>
          </a:p>
        </p:txBody>
      </p:sp>
      <p:sp>
        <p:nvSpPr>
          <p:cNvPr id="10" name="Footer Placeholder 9"/>
          <p:cNvSpPr>
            <a:spLocks noGrp="1"/>
          </p:cNvSpPr>
          <p:nvPr>
            <p:ph type="ftr" sz="quarter" idx="11"/>
          </p:nvPr>
        </p:nvSpPr>
        <p:spPr>
          <a:prstGeom prst="rect">
            <a:avLst/>
          </a:prstGeom>
        </p:spPr>
        <p:txBody>
          <a:bodyPr/>
          <a:lstStyle/>
          <a:p>
            <a:r>
              <a:rPr lang="en-US" smtClean="0"/>
              <a:t>EPICS Class – Device/Driver Support</a:t>
            </a:r>
            <a:endParaRPr lang="en-US" dirty="0"/>
          </a:p>
        </p:txBody>
      </p:sp>
      <p:sp>
        <p:nvSpPr>
          <p:cNvPr id="9" name="Slide Number Placeholder 8"/>
          <p:cNvSpPr>
            <a:spLocks noGrp="1"/>
          </p:cNvSpPr>
          <p:nvPr>
            <p:ph type="sldNum" sz="quarter" idx="12"/>
          </p:nvPr>
        </p:nvSpPr>
        <p:spPr>
          <a:prstGeom prst="rect">
            <a:avLst/>
          </a:prstGeom>
        </p:spPr>
        <p:txBody>
          <a:bodyPr/>
          <a:lstStyle/>
          <a:p>
            <a:r>
              <a:rPr lang="en-US" dirty="0" smtClean="0"/>
              <a:t>6/25/2010  </a:t>
            </a:r>
            <a:fld id="{B7117DF0-D6AA-4142-BE7B-6FD528D0F99E}" type="slidenum">
              <a:rPr lang="en-US" smtClean="0"/>
              <a:pPr/>
              <a:t>45</a:t>
            </a:fld>
            <a:endParaRPr lang="en-US" dirty="0"/>
          </a:p>
        </p:txBody>
      </p:sp>
      <p:sp>
        <p:nvSpPr>
          <p:cNvPr id="11" name="Date Placeholder 10"/>
          <p:cNvSpPr>
            <a:spLocks noGrp="1"/>
          </p:cNvSpPr>
          <p:nvPr>
            <p:ph type="dt" sz="half" idx="2"/>
          </p:nvPr>
        </p:nvSpPr>
        <p:spPr>
          <a:prstGeom prst="rect">
            <a:avLst/>
          </a:prstGeom>
        </p:spPr>
        <p:txBody>
          <a:bodyPr/>
          <a:lstStyle/>
          <a:p>
            <a:r>
              <a:rPr lang="en-US" smtClean="0"/>
              <a:t>6/25/2010</a:t>
            </a:r>
            <a:endParaRPr lang="en-US" dirty="0"/>
          </a:p>
        </p:txBody>
      </p:sp>
      <p:sp>
        <p:nvSpPr>
          <p:cNvPr id="19" name="Flowchart: Process 18"/>
          <p:cNvSpPr/>
          <p:nvPr/>
        </p:nvSpPr>
        <p:spPr>
          <a:xfrm>
            <a:off x="193830" y="1393535"/>
            <a:ext cx="5107866"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Record Support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aiRecord.c</a:t>
            </a:r>
            <a:r>
              <a:rPr lang="en-US" sz="2000" dirty="0" smtClean="0">
                <a:solidFill>
                  <a:schemeClr val="tx1"/>
                </a:solidFill>
              </a:rPr>
              <a:t>)</a:t>
            </a:r>
            <a:endParaRPr lang="en-US" sz="2000" dirty="0">
              <a:solidFill>
                <a:schemeClr val="tx1"/>
              </a:solidFill>
            </a:endParaRPr>
          </a:p>
        </p:txBody>
      </p:sp>
      <p:sp>
        <p:nvSpPr>
          <p:cNvPr id="20" name="Flowchart: Internal Storage 19"/>
          <p:cNvSpPr/>
          <p:nvPr/>
        </p:nvSpPr>
        <p:spPr>
          <a:xfrm>
            <a:off x="6069795" y="1393535"/>
            <a:ext cx="2880375" cy="1228961"/>
          </a:xfrm>
          <a:prstGeom prst="flowChartInternalStorag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EPICS Database with Record Fields</a:t>
            </a:r>
            <a:endParaRPr lang="en-US" dirty="0">
              <a:solidFill>
                <a:schemeClr val="bg2">
                  <a:lumMod val="25000"/>
                </a:schemeClr>
              </a:solidFill>
            </a:endParaRPr>
          </a:p>
        </p:txBody>
      </p:sp>
      <p:cxnSp>
        <p:nvCxnSpPr>
          <p:cNvPr id="27" name="Straight Arrow Connector 26"/>
          <p:cNvCxnSpPr/>
          <p:nvPr/>
        </p:nvCxnSpPr>
        <p:spPr>
          <a:xfrm>
            <a:off x="5340894" y="2430470"/>
            <a:ext cx="1189761" cy="729695"/>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9" idx="3"/>
          </p:cNvCxnSpPr>
          <p:nvPr/>
        </p:nvCxnSpPr>
        <p:spPr>
          <a:xfrm>
            <a:off x="5301696" y="1700775"/>
            <a:ext cx="729694" cy="1588"/>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34" name="Flowchart: Process 33"/>
          <p:cNvSpPr/>
          <p:nvPr/>
        </p:nvSpPr>
        <p:spPr>
          <a:xfrm>
            <a:off x="193830" y="2008015"/>
            <a:ext cx="510786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Device General Support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devGtr.c</a:t>
            </a:r>
            <a:r>
              <a:rPr lang="en-US" sz="2000" dirty="0" smtClean="0">
                <a:solidFill>
                  <a:schemeClr val="tx1"/>
                </a:solidFill>
              </a:rPr>
              <a:t>)</a:t>
            </a:r>
            <a:endParaRPr lang="en-US" sz="2000" dirty="0">
              <a:solidFill>
                <a:schemeClr val="tx1"/>
              </a:solidFill>
            </a:endParaRPr>
          </a:p>
        </p:txBody>
      </p:sp>
      <p:cxnSp>
        <p:nvCxnSpPr>
          <p:cNvPr id="40" name="Straight Arrow Connector 39"/>
          <p:cNvCxnSpPr/>
          <p:nvPr/>
        </p:nvCxnSpPr>
        <p:spPr>
          <a:xfrm>
            <a:off x="5301695" y="2161635"/>
            <a:ext cx="729695" cy="1588"/>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41" name="Flowchart: Internal Storage 40"/>
          <p:cNvSpPr/>
          <p:nvPr/>
        </p:nvSpPr>
        <p:spPr>
          <a:xfrm>
            <a:off x="6569060" y="3083355"/>
            <a:ext cx="1997060" cy="1228961"/>
          </a:xfrm>
          <a:prstGeom prst="flowChartInternalStorage">
            <a:avLst/>
          </a:prstGeom>
          <a:solidFill>
            <a:schemeClr val="tx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Device/Driver Shared Memory</a:t>
            </a:r>
            <a:endParaRPr lang="en-US" dirty="0">
              <a:solidFill>
                <a:schemeClr val="bg2">
                  <a:lumMod val="25000"/>
                </a:schemeClr>
              </a:solidFill>
            </a:endParaRPr>
          </a:p>
        </p:txBody>
      </p:sp>
      <p:sp>
        <p:nvSpPr>
          <p:cNvPr id="42" name="Flowchart: Process 41"/>
          <p:cNvSpPr/>
          <p:nvPr/>
        </p:nvSpPr>
        <p:spPr>
          <a:xfrm>
            <a:off x="193830" y="2622495"/>
            <a:ext cx="510786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Driver Support General Layer (</a:t>
            </a:r>
            <a:r>
              <a:rPr lang="en-US" sz="2000" dirty="0" err="1" smtClean="0">
                <a:solidFill>
                  <a:schemeClr val="tx1"/>
                </a:solidFill>
              </a:rPr>
              <a:t>ie</a:t>
            </a:r>
            <a:r>
              <a:rPr lang="en-US" sz="2000" dirty="0" smtClean="0">
                <a:solidFill>
                  <a:schemeClr val="tx1"/>
                </a:solidFill>
              </a:rPr>
              <a:t>, </a:t>
            </a:r>
            <a:r>
              <a:rPr lang="en-US" sz="2000" dirty="0" err="1" smtClean="0">
                <a:solidFill>
                  <a:schemeClr val="tx1"/>
                </a:solidFill>
              </a:rPr>
              <a:t>drvGtr.c</a:t>
            </a:r>
            <a:r>
              <a:rPr lang="en-US" sz="2000" dirty="0" smtClean="0">
                <a:solidFill>
                  <a:schemeClr val="tx1"/>
                </a:solidFill>
              </a:rPr>
              <a:t>)</a:t>
            </a:r>
            <a:endParaRPr lang="en-US" sz="2000" dirty="0">
              <a:solidFill>
                <a:schemeClr val="tx1"/>
              </a:solidFill>
            </a:endParaRPr>
          </a:p>
        </p:txBody>
      </p:sp>
      <p:cxnSp>
        <p:nvCxnSpPr>
          <p:cNvPr id="44" name="Straight Arrow Connector 43"/>
          <p:cNvCxnSpPr/>
          <p:nvPr/>
        </p:nvCxnSpPr>
        <p:spPr>
          <a:xfrm>
            <a:off x="5301695" y="3044950"/>
            <a:ext cx="1228960" cy="537670"/>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47" name="Flowchart: Process 46"/>
          <p:cNvSpPr/>
          <p:nvPr/>
        </p:nvSpPr>
        <p:spPr>
          <a:xfrm>
            <a:off x="4226355" y="4197100"/>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Driver Task </a:t>
            </a:r>
          </a:p>
        </p:txBody>
      </p:sp>
      <p:cxnSp>
        <p:nvCxnSpPr>
          <p:cNvPr id="48" name="Straight Arrow Connector 47"/>
          <p:cNvCxnSpPr/>
          <p:nvPr/>
        </p:nvCxnSpPr>
        <p:spPr>
          <a:xfrm flipV="1">
            <a:off x="5301695" y="4043481"/>
            <a:ext cx="1228960" cy="268834"/>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50" name="Bevel 49"/>
          <p:cNvSpPr/>
          <p:nvPr/>
        </p:nvSpPr>
        <p:spPr>
          <a:xfrm>
            <a:off x="6876300" y="4849985"/>
            <a:ext cx="1459390" cy="1228959"/>
          </a:xfrm>
          <a:prstGeom prst="bevel">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Hardware</a:t>
            </a:r>
            <a:endParaRPr lang="en-US" dirty="0">
              <a:solidFill>
                <a:schemeClr val="accent3">
                  <a:lumMod val="50000"/>
                </a:schemeClr>
              </a:solidFill>
            </a:endParaRPr>
          </a:p>
        </p:txBody>
      </p:sp>
      <p:cxnSp>
        <p:nvCxnSpPr>
          <p:cNvPr id="51" name="Straight Arrow Connector 50"/>
          <p:cNvCxnSpPr>
            <a:endCxn id="50" idx="4"/>
          </p:cNvCxnSpPr>
          <p:nvPr/>
        </p:nvCxnSpPr>
        <p:spPr>
          <a:xfrm>
            <a:off x="5263290" y="4542745"/>
            <a:ext cx="1613010" cy="921720"/>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1652425" y="4849986"/>
            <a:ext cx="1690616" cy="794"/>
          </a:xfrm>
          <a:prstGeom prst="straightConnector1">
            <a:avLst/>
          </a:prstGeom>
          <a:ln w="22225">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2498130" y="5694895"/>
            <a:ext cx="4378170" cy="1588"/>
          </a:xfrm>
          <a:prstGeom prst="straightConnector1">
            <a:avLst/>
          </a:prstGeom>
          <a:ln w="22225">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 name="Flowchart: Process 21"/>
          <p:cNvSpPr/>
          <p:nvPr/>
        </p:nvSpPr>
        <p:spPr>
          <a:xfrm>
            <a:off x="193830" y="3236975"/>
            <a:ext cx="5107865" cy="61448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Driver Support Specific Layer (</a:t>
            </a:r>
            <a:r>
              <a:rPr lang="en-US" sz="2000" dirty="0" err="1" smtClean="0">
                <a:solidFill>
                  <a:schemeClr val="tx1"/>
                </a:solidFill>
              </a:rPr>
              <a:t>ie</a:t>
            </a:r>
            <a:r>
              <a:rPr lang="en-US" sz="2000" dirty="0" smtClean="0">
                <a:solidFill>
                  <a:schemeClr val="tx1"/>
                </a:solidFill>
              </a:rPr>
              <a:t>, drvVtr812c)</a:t>
            </a:r>
            <a:endParaRPr lang="en-US" sz="2000" dirty="0">
              <a:solidFill>
                <a:schemeClr val="tx1"/>
              </a:solidFill>
            </a:endParaRPr>
          </a:p>
        </p:txBody>
      </p:sp>
      <p:cxnSp>
        <p:nvCxnSpPr>
          <p:cNvPr id="28" name="Straight Arrow Connector 27"/>
          <p:cNvCxnSpPr/>
          <p:nvPr/>
        </p:nvCxnSpPr>
        <p:spPr>
          <a:xfrm>
            <a:off x="5301695" y="3505810"/>
            <a:ext cx="1228960" cy="307240"/>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301695" y="3697835"/>
            <a:ext cx="1536200" cy="1190555"/>
          </a:xfrm>
          <a:prstGeom prst="straightConnector1">
            <a:avLst/>
          </a:prstGeom>
          <a:ln w="22225">
            <a:solidFill>
              <a:schemeClr val="tx1"/>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8588" y="504825"/>
            <a:ext cx="8761412" cy="430213"/>
          </a:xfrm>
        </p:spPr>
        <p:txBody>
          <a:bodyPr>
            <a:normAutofit fontScale="90000"/>
          </a:bodyPr>
          <a:lstStyle/>
          <a:p>
            <a:r>
              <a:rPr lang="en-US" sz="2800"/>
              <a:t>The </a:t>
            </a:r>
            <a:r>
              <a:rPr lang="en-US" sz="2800" i="0"/>
              <a:t>.dbd</a:t>
            </a:r>
            <a:r>
              <a:rPr lang="en-US" sz="2800"/>
              <a:t> file entry</a:t>
            </a:r>
            <a:endParaRPr lang="en-US"/>
          </a:p>
        </p:txBody>
      </p:sp>
      <p:sp>
        <p:nvSpPr>
          <p:cNvPr id="46094" name="Rectangle 14"/>
          <p:cNvSpPr>
            <a:spLocks noGrp="1" noChangeArrowheads="1"/>
          </p:cNvSpPr>
          <p:nvPr>
            <p:ph type="body" idx="1"/>
          </p:nvPr>
        </p:nvSpPr>
        <p:spPr>
          <a:xfrm>
            <a:off x="685800" y="1047890"/>
            <a:ext cx="8191500" cy="4685410"/>
          </a:xfrm>
        </p:spPr>
        <p:txBody>
          <a:bodyPr>
            <a:normAutofit/>
          </a:bodyPr>
          <a:lstStyle/>
          <a:p>
            <a:pPr>
              <a:tabLst>
                <a:tab pos="1892300" algn="l"/>
                <a:tab pos="3492500" algn="l"/>
                <a:tab pos="5027613" algn="l"/>
              </a:tabLst>
            </a:pPr>
            <a:r>
              <a:rPr lang="en-US" dirty="0"/>
              <a:t>The IOC discovers </a:t>
            </a:r>
            <a:r>
              <a:rPr lang="en-US" dirty="0" smtClean="0"/>
              <a:t>driver </a:t>
            </a:r>
            <a:r>
              <a:rPr lang="en-US" dirty="0"/>
              <a:t>support from entries in .</a:t>
            </a:r>
            <a:r>
              <a:rPr lang="en-US" dirty="0" err="1"/>
              <a:t>dbd</a:t>
            </a:r>
            <a:r>
              <a:rPr lang="en-US" dirty="0"/>
              <a:t> files</a:t>
            </a:r>
          </a:p>
          <a:p>
            <a:pPr lvl="1">
              <a:buFontTx/>
              <a:buNone/>
              <a:tabLst>
                <a:tab pos="1892300" algn="l"/>
                <a:tab pos="3492500" algn="l"/>
                <a:tab pos="5027613" algn="l"/>
              </a:tabLst>
            </a:pPr>
            <a:r>
              <a:rPr lang="en-US" dirty="0" smtClean="0">
                <a:solidFill>
                  <a:schemeClr val="accent4">
                    <a:lumMod val="75000"/>
                  </a:schemeClr>
                </a:solidFill>
                <a:latin typeface="Courier" pitchFamily="-128" charset="0"/>
              </a:rPr>
              <a:t>driver(</a:t>
            </a:r>
            <a:r>
              <a:rPr lang="en-US" dirty="0" err="1" smtClean="0">
                <a:solidFill>
                  <a:schemeClr val="accent4">
                    <a:lumMod val="75000"/>
                  </a:schemeClr>
                </a:solidFill>
                <a:latin typeface="Courier" pitchFamily="-128" charset="0"/>
              </a:rPr>
              <a:t>drvetName</a:t>
            </a:r>
            <a:r>
              <a:rPr lang="en-US" dirty="0" smtClean="0">
                <a:solidFill>
                  <a:schemeClr val="accent4">
                    <a:lumMod val="75000"/>
                  </a:schemeClr>
                </a:solidFill>
                <a:latin typeface="Courier" pitchFamily="-128" charset="0"/>
              </a:rPr>
              <a:t>)</a:t>
            </a:r>
          </a:p>
          <a:p>
            <a:pPr>
              <a:buClr>
                <a:srgbClr val="FF8000"/>
              </a:buClr>
              <a:tabLst>
                <a:tab pos="1892300" algn="l"/>
                <a:tab pos="3492500" algn="l"/>
                <a:tab pos="5027613" algn="l"/>
              </a:tabLst>
            </a:pPr>
            <a:r>
              <a:rPr lang="en-US" sz="3400" i="1" dirty="0" err="1" smtClean="0"/>
              <a:t>drvetName</a:t>
            </a:r>
            <a:r>
              <a:rPr lang="en-US" sz="3400" dirty="0" smtClean="0"/>
              <a:t> </a:t>
            </a:r>
            <a:r>
              <a:rPr lang="en-US" sz="3400" dirty="0"/>
              <a:t>is the name of the C </a:t>
            </a:r>
            <a:r>
              <a:rPr lang="en-US" sz="3400" dirty="0" smtClean="0"/>
              <a:t>Driver </a:t>
            </a:r>
            <a:r>
              <a:rPr lang="en-US" sz="3400" dirty="0"/>
              <a:t>Support Entry Table (</a:t>
            </a:r>
            <a:r>
              <a:rPr lang="en-US" sz="3400" dirty="0" smtClean="0"/>
              <a:t>DRVET)</a:t>
            </a:r>
          </a:p>
          <a:p>
            <a:pPr lvl="1">
              <a:buClr>
                <a:srgbClr val="FF8000"/>
              </a:buClr>
              <a:tabLst>
                <a:tab pos="1892300" algn="l"/>
                <a:tab pos="3492500" algn="l"/>
                <a:tab pos="5027613" algn="l"/>
              </a:tabLst>
            </a:pPr>
            <a:r>
              <a:rPr lang="en-US" sz="2600" dirty="0" smtClean="0"/>
              <a:t>By </a:t>
            </a:r>
            <a:r>
              <a:rPr lang="en-US" sz="2600" dirty="0"/>
              <a:t>convention name indicates </a:t>
            </a:r>
            <a:r>
              <a:rPr lang="en-US" sz="2600" dirty="0" smtClean="0"/>
              <a:t>hardware </a:t>
            </a:r>
            <a:r>
              <a:rPr lang="en-US" sz="2600" dirty="0"/>
              <a:t>type:</a:t>
            </a:r>
          </a:p>
          <a:p>
            <a:pPr lvl="1">
              <a:buFontTx/>
              <a:buNone/>
              <a:tabLst>
                <a:tab pos="1892300" algn="l"/>
                <a:tab pos="3492500" algn="l"/>
                <a:tab pos="5027613" algn="l"/>
              </a:tabLst>
            </a:pPr>
            <a:r>
              <a:rPr lang="en-US" dirty="0"/>
              <a:t>	</a:t>
            </a:r>
            <a:r>
              <a:rPr lang="en-US" dirty="0" smtClean="0">
                <a:solidFill>
                  <a:schemeClr val="accent4">
                    <a:lumMod val="75000"/>
                  </a:schemeClr>
                </a:solidFill>
                <a:latin typeface="Courier" pitchFamily="-128" charset="0"/>
              </a:rPr>
              <a:t>driver(</a:t>
            </a:r>
            <a:r>
              <a:rPr lang="en-US" dirty="0" err="1" smtClean="0">
                <a:solidFill>
                  <a:schemeClr val="accent4">
                    <a:lumMod val="75000"/>
                  </a:schemeClr>
                </a:solidFill>
                <a:latin typeface="Courier" pitchFamily="-128" charset="0"/>
              </a:rPr>
              <a:t>drvEtherIP</a:t>
            </a:r>
            <a:r>
              <a:rPr lang="en-US" dirty="0" smtClean="0">
                <a:solidFill>
                  <a:schemeClr val="accent4">
                    <a:lumMod val="75000"/>
                  </a:schemeClr>
                </a:solidFill>
                <a:latin typeface="Courier" pitchFamily="-128" charset="0"/>
              </a:rPr>
              <a:t>)</a:t>
            </a:r>
            <a:endParaRPr lang="en-US" dirty="0">
              <a:solidFill>
                <a:schemeClr val="accent4">
                  <a:lumMod val="75000"/>
                </a:schemeClr>
              </a:solidFill>
              <a:latin typeface="Courier" pitchFamily="-128" charset="0"/>
            </a:endParaRPr>
          </a:p>
          <a:p>
            <a:pPr lvl="1">
              <a:buFontTx/>
              <a:buNone/>
              <a:tabLst>
                <a:tab pos="1892300" algn="l"/>
                <a:tab pos="3492500" algn="l"/>
                <a:tab pos="5027613" algn="l"/>
              </a:tabLst>
            </a:pPr>
            <a:r>
              <a:rPr lang="en-US" dirty="0">
                <a:solidFill>
                  <a:schemeClr val="accent4">
                    <a:lumMod val="75000"/>
                  </a:schemeClr>
                </a:solidFill>
                <a:latin typeface="Courier" pitchFamily="-128" charset="0"/>
              </a:rPr>
              <a:t>	</a:t>
            </a:r>
            <a:r>
              <a:rPr lang="en-US" dirty="0" smtClean="0">
                <a:solidFill>
                  <a:schemeClr val="accent4">
                    <a:lumMod val="75000"/>
                  </a:schemeClr>
                </a:solidFill>
                <a:latin typeface="Courier" pitchFamily="-128" charset="0"/>
              </a:rPr>
              <a:t>driver(</a:t>
            </a:r>
            <a:r>
              <a:rPr lang="en-US" dirty="0" err="1" smtClean="0">
                <a:solidFill>
                  <a:schemeClr val="accent4">
                    <a:lumMod val="75000"/>
                  </a:schemeClr>
                </a:solidFill>
                <a:latin typeface="Courier" pitchFamily="-128" charset="0"/>
              </a:rPr>
              <a:t>drvGtr</a:t>
            </a:r>
            <a:r>
              <a:rPr lang="en-US" dirty="0" smtClean="0">
                <a:solidFill>
                  <a:schemeClr val="accent4">
                    <a:lumMod val="75000"/>
                  </a:schemeClr>
                </a:solidFill>
                <a:latin typeface="Courier" pitchFamily="-128" charset="0"/>
              </a:rPr>
              <a:t>)</a:t>
            </a:r>
          </a:p>
          <a:p>
            <a:pPr lvl="1">
              <a:buFontTx/>
              <a:buNone/>
              <a:tabLst>
                <a:tab pos="1892300" algn="l"/>
                <a:tab pos="3492500" algn="l"/>
                <a:tab pos="5027613" algn="l"/>
              </a:tabLst>
            </a:pPr>
            <a:endParaRPr lang="en-US" dirty="0" smtClean="0">
              <a:latin typeface="Courier" pitchFamily="-128" charset="0"/>
            </a:endParaRPr>
          </a:p>
          <a:p>
            <a:pPr lvl="1">
              <a:buFontTx/>
              <a:buNone/>
              <a:tabLst>
                <a:tab pos="1892300" algn="l"/>
                <a:tab pos="3492500" algn="l"/>
                <a:tab pos="5027613" algn="l"/>
              </a:tabLst>
            </a:pPr>
            <a:endParaRPr lang="en-US"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82588" y="0"/>
            <a:ext cx="8761412" cy="430213"/>
          </a:xfrm>
        </p:spPr>
        <p:txBody>
          <a:bodyPr>
            <a:noAutofit/>
          </a:bodyPr>
          <a:lstStyle/>
          <a:p>
            <a:r>
              <a:rPr lang="en-US" sz="2800" dirty="0"/>
              <a:t>The </a:t>
            </a:r>
            <a:r>
              <a:rPr lang="en-US" sz="2800" dirty="0" smtClean="0"/>
              <a:t>DRVET</a:t>
            </a:r>
            <a:endParaRPr lang="en-US" sz="2800" dirty="0"/>
          </a:p>
        </p:txBody>
      </p:sp>
      <p:sp>
        <p:nvSpPr>
          <p:cNvPr id="141315" name="Rectangle 3"/>
          <p:cNvSpPr>
            <a:spLocks noGrp="1" noChangeArrowheads="1"/>
          </p:cNvSpPr>
          <p:nvPr>
            <p:ph type="body" idx="1"/>
          </p:nvPr>
        </p:nvSpPr>
        <p:spPr>
          <a:xfrm>
            <a:off x="577880" y="779055"/>
            <a:ext cx="8191500" cy="4903788"/>
          </a:xfrm>
        </p:spPr>
        <p:txBody>
          <a:bodyPr>
            <a:normAutofit fontScale="85000" lnSpcReduction="20000"/>
          </a:bodyPr>
          <a:lstStyle/>
          <a:p>
            <a:pPr>
              <a:tabLst>
                <a:tab pos="1892300" algn="l"/>
                <a:tab pos="3492500" algn="l"/>
                <a:tab pos="5027613" algn="l"/>
              </a:tabLst>
            </a:pPr>
            <a:r>
              <a:rPr lang="en-US" dirty="0"/>
              <a:t>A C structure containing pointers to functions</a:t>
            </a:r>
          </a:p>
          <a:p>
            <a:pPr>
              <a:tabLst>
                <a:tab pos="1892300" algn="l"/>
                <a:tab pos="3492500" algn="l"/>
                <a:tab pos="5027613" algn="l"/>
              </a:tabLst>
            </a:pPr>
            <a:r>
              <a:rPr lang="en-US" dirty="0" smtClean="0"/>
              <a:t>Each driver </a:t>
            </a:r>
            <a:r>
              <a:rPr lang="en-US" dirty="0"/>
              <a:t>support layer defines a </a:t>
            </a:r>
            <a:r>
              <a:rPr lang="en-US" dirty="0" smtClean="0"/>
              <a:t>DRVET </a:t>
            </a:r>
            <a:r>
              <a:rPr lang="en-US" dirty="0"/>
              <a:t>with pointers to its own functions</a:t>
            </a:r>
          </a:p>
          <a:p>
            <a:pPr>
              <a:tabLst>
                <a:tab pos="1892300" algn="l"/>
                <a:tab pos="3492500" algn="l"/>
                <a:tab pos="5027613" algn="l"/>
              </a:tabLst>
            </a:pPr>
            <a:r>
              <a:rPr lang="en-US" dirty="0"/>
              <a:t>A </a:t>
            </a:r>
            <a:r>
              <a:rPr lang="en-US" dirty="0" smtClean="0"/>
              <a:t>DRVET </a:t>
            </a:r>
            <a:r>
              <a:rPr lang="en-US" dirty="0"/>
              <a:t>structure declaration looks like:</a:t>
            </a:r>
          </a:p>
          <a:p>
            <a:pPr lvl="1">
              <a:lnSpc>
                <a:spcPct val="90000"/>
              </a:lnSpc>
              <a:spcBef>
                <a:spcPct val="0"/>
              </a:spcBef>
              <a:spcAft>
                <a:spcPct val="0"/>
              </a:spcAft>
              <a:buFontTx/>
              <a:buNone/>
              <a:tabLst>
                <a:tab pos="1892300" algn="l"/>
                <a:tab pos="3492500" algn="l"/>
                <a:tab pos="5027613" algn="l"/>
              </a:tabLst>
            </a:pPr>
            <a:r>
              <a:rPr lang="en-US" sz="2300" dirty="0" err="1">
                <a:solidFill>
                  <a:schemeClr val="accent4">
                    <a:lumMod val="75000"/>
                  </a:schemeClr>
                </a:solidFill>
                <a:latin typeface="Courier" pitchFamily="-128" charset="0"/>
              </a:rPr>
              <a:t>struct</a:t>
            </a:r>
            <a:r>
              <a:rPr lang="en-US" sz="2300" dirty="0">
                <a:solidFill>
                  <a:schemeClr val="accent4">
                    <a:lumMod val="75000"/>
                  </a:schemeClr>
                </a:solidFill>
                <a:latin typeface="Courier" pitchFamily="-128" charset="0"/>
              </a:rPr>
              <a:t> </a:t>
            </a:r>
            <a:r>
              <a:rPr lang="en-US" sz="2300" dirty="0" err="1" smtClean="0">
                <a:solidFill>
                  <a:schemeClr val="accent4">
                    <a:lumMod val="75000"/>
                  </a:schemeClr>
                </a:solidFill>
                <a:latin typeface="Courier" pitchFamily="-128" charset="0"/>
              </a:rPr>
              <a:t>drvet</a:t>
            </a:r>
            <a:r>
              <a:rPr lang="en-US" sz="2300" dirty="0" smtClean="0">
                <a:solidFill>
                  <a:schemeClr val="accent4">
                    <a:lumMod val="75000"/>
                  </a:schemeClr>
                </a:solidFill>
                <a:latin typeface="Courier" pitchFamily="-128" charset="0"/>
              </a:rPr>
              <a:t> </a:t>
            </a:r>
            <a:r>
              <a:rPr lang="en-US" sz="2300" dirty="0">
                <a:solidFill>
                  <a:schemeClr val="accent4">
                    <a:lumMod val="75000"/>
                  </a:schemeClr>
                </a:solidFill>
                <a:latin typeface="Courier" pitchFamily="-128" charset="0"/>
              </a:rPr>
              <a:t>{</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number;</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(*report)(</a:t>
            </a:r>
            <a:r>
              <a:rPr lang="en-US" sz="2300" dirty="0" err="1">
                <a:solidFill>
                  <a:schemeClr val="accent4">
                    <a:lumMod val="75000"/>
                  </a:schemeClr>
                </a:solidFill>
                <a:latin typeface="Courier" pitchFamily="-128" charset="0"/>
              </a:rPr>
              <a:t>int</a:t>
            </a:r>
            <a:r>
              <a:rPr lang="en-US" sz="2300" dirty="0">
                <a:solidFill>
                  <a:schemeClr val="accent4">
                    <a:lumMod val="75000"/>
                  </a:schemeClr>
                </a:solidFill>
                <a:latin typeface="Courier" pitchFamily="-128" charset="0"/>
              </a:rPr>
              <a:t> level);</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	long (*</a:t>
            </a:r>
            <a:r>
              <a:rPr lang="en-US" sz="2300" dirty="0" smtClean="0">
                <a:solidFill>
                  <a:schemeClr val="accent4">
                    <a:lumMod val="75000"/>
                  </a:schemeClr>
                </a:solidFill>
                <a:latin typeface="Courier" pitchFamily="-128" charset="0"/>
              </a:rPr>
              <a:t>init)();</a:t>
            </a:r>
            <a:endParaRPr lang="en-US" sz="2300" dirty="0">
              <a:solidFill>
                <a:schemeClr val="accent4">
                  <a:lumMod val="75000"/>
                </a:schemeClr>
              </a:solidFill>
              <a:latin typeface="Courier" pitchFamily="-128" charset="0"/>
            </a:endParaRP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rPr>
              <a:t>	… </a:t>
            </a:r>
            <a:r>
              <a:rPr lang="en-US" sz="2300" dirty="0" smtClean="0">
                <a:solidFill>
                  <a:schemeClr val="accent4">
                    <a:lumMod val="75000"/>
                  </a:schemeClr>
                </a:solidFill>
              </a:rPr>
              <a:t>other </a:t>
            </a:r>
            <a:r>
              <a:rPr lang="en-US" sz="2300" dirty="0">
                <a:solidFill>
                  <a:schemeClr val="accent4">
                    <a:lumMod val="75000"/>
                  </a:schemeClr>
                </a:solidFill>
              </a:rPr>
              <a:t>routines as required</a:t>
            </a:r>
          </a:p>
          <a:p>
            <a:pPr lvl="1">
              <a:lnSpc>
                <a:spcPct val="90000"/>
              </a:lnSpc>
              <a:spcBef>
                <a:spcPct val="0"/>
              </a:spcBef>
              <a:spcAft>
                <a:spcPct val="0"/>
              </a:spcAft>
              <a:buFontTx/>
              <a:buNone/>
              <a:tabLst>
                <a:tab pos="1892300" algn="l"/>
                <a:tab pos="3492500" algn="l"/>
                <a:tab pos="5027613" algn="l"/>
              </a:tabLst>
            </a:pPr>
            <a:r>
              <a:rPr lang="en-US" sz="2300" dirty="0">
                <a:solidFill>
                  <a:schemeClr val="accent4">
                    <a:lumMod val="75000"/>
                  </a:schemeClr>
                </a:solidFill>
                <a:latin typeface="Courier" pitchFamily="-128" charset="0"/>
              </a:rPr>
              <a:t>};</a:t>
            </a:r>
          </a:p>
          <a:p>
            <a:pPr>
              <a:tabLst>
                <a:tab pos="1892300" algn="l"/>
                <a:tab pos="3492500" algn="l"/>
                <a:tab pos="5027613" algn="l"/>
              </a:tabLst>
            </a:pPr>
            <a:r>
              <a:rPr lang="en-US" b="0" dirty="0">
                <a:latin typeface="Courier" pitchFamily="-128" charset="0"/>
              </a:rPr>
              <a:t>number</a:t>
            </a:r>
            <a:r>
              <a:rPr lang="en-US" dirty="0"/>
              <a:t> specifies number of pointers </a:t>
            </a:r>
          </a:p>
          <a:p>
            <a:pPr>
              <a:tabLst>
                <a:tab pos="1892300" algn="l"/>
                <a:tab pos="3492500" algn="l"/>
                <a:tab pos="5027613" algn="l"/>
              </a:tabLst>
            </a:pPr>
            <a:r>
              <a:rPr lang="en-US" dirty="0"/>
              <a:t>A NULL is given when an optional routine is not implemented</a:t>
            </a:r>
          </a:p>
          <a:p>
            <a:pPr>
              <a:tabLst>
                <a:tab pos="1892300" algn="l"/>
                <a:tab pos="3492500" algn="l"/>
                <a:tab pos="5027613" algn="l"/>
              </a:tabLst>
            </a:pPr>
            <a:r>
              <a:rPr lang="en-US" dirty="0" smtClean="0"/>
              <a:t>DRVET </a:t>
            </a:r>
            <a:r>
              <a:rPr lang="en-US" dirty="0"/>
              <a:t>structures and functions are usually declared </a:t>
            </a:r>
            <a:r>
              <a:rPr lang="en-US" b="0" dirty="0">
                <a:latin typeface="Courier" pitchFamily="-128" charset="0"/>
              </a:rPr>
              <a:t>static</a:t>
            </a:r>
            <a:endParaRPr lang="en-US" dirty="0">
              <a:latin typeface="Courier" pitchFamily="-128" charset="0"/>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28588" y="504825"/>
            <a:ext cx="8761412" cy="430213"/>
          </a:xfrm>
        </p:spPr>
        <p:txBody>
          <a:bodyPr>
            <a:normAutofit fontScale="90000"/>
          </a:bodyPr>
          <a:lstStyle/>
          <a:p>
            <a:r>
              <a:rPr lang="en-US" sz="2800" dirty="0"/>
              <a:t>The </a:t>
            </a:r>
            <a:r>
              <a:rPr lang="en-US" sz="2800" dirty="0" smtClean="0"/>
              <a:t>DRVET </a:t>
            </a:r>
            <a:r>
              <a:rPr lang="en-US" sz="2800" dirty="0"/>
              <a:t>– </a:t>
            </a:r>
            <a:r>
              <a:rPr lang="en-US" sz="2800" dirty="0" smtClean="0"/>
              <a:t>init</a:t>
            </a:r>
            <a:endParaRPr lang="en-US" dirty="0"/>
          </a:p>
        </p:txBody>
      </p:sp>
      <p:sp>
        <p:nvSpPr>
          <p:cNvPr id="143363" name="Rectangle 3"/>
          <p:cNvSpPr>
            <a:spLocks noGrp="1" noChangeArrowheads="1"/>
          </p:cNvSpPr>
          <p:nvPr>
            <p:ph type="body" idx="1"/>
          </p:nvPr>
        </p:nvSpPr>
        <p:spPr>
          <a:xfrm>
            <a:off x="685800" y="894270"/>
            <a:ext cx="8191500" cy="5095368"/>
          </a:xfrm>
        </p:spPr>
        <p:txBody>
          <a:bodyPr>
            <a:normAutofit fontScale="925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a:t>
            </a:r>
            <a:r>
              <a:rPr lang="en-US" dirty="0" smtClean="0">
                <a:solidFill>
                  <a:schemeClr val="accent4">
                    <a:lumMod val="75000"/>
                  </a:schemeClr>
                </a:solidFill>
                <a:latin typeface="Courier" pitchFamily="-128" charset="0"/>
              </a:rPr>
              <a:t>init(void);</a:t>
            </a:r>
            <a:endParaRPr lang="en-US" dirty="0">
              <a:solidFill>
                <a:schemeClr val="accent4">
                  <a:lumMod val="75000"/>
                </a:schemeClr>
              </a:solidFill>
              <a:latin typeface="Courier" pitchFamily="-128" charset="0"/>
            </a:endParaRPr>
          </a:p>
          <a:p>
            <a:pPr>
              <a:tabLst>
                <a:tab pos="1892300" algn="l"/>
                <a:tab pos="3492500" algn="l"/>
                <a:tab pos="5027613" algn="l"/>
              </a:tabLst>
            </a:pPr>
            <a:r>
              <a:rPr lang="en-US" dirty="0"/>
              <a:t>Initializes the </a:t>
            </a:r>
            <a:r>
              <a:rPr lang="en-US" dirty="0" smtClean="0"/>
              <a:t>driver </a:t>
            </a:r>
            <a:r>
              <a:rPr lang="en-US" dirty="0"/>
              <a:t>support </a:t>
            </a:r>
            <a:r>
              <a:rPr lang="en-US" dirty="0" smtClean="0"/>
              <a:t>layer – any pre-</a:t>
            </a:r>
            <a:r>
              <a:rPr lang="en-US" dirty="0" err="1" smtClean="0"/>
              <a:t>iocInit</a:t>
            </a:r>
            <a:r>
              <a:rPr lang="en-US" dirty="0" smtClean="0"/>
              <a:t> configuration is already done before this routine is called.</a:t>
            </a:r>
            <a:endParaRPr lang="en-US" dirty="0"/>
          </a:p>
          <a:p>
            <a:pPr>
              <a:tabLst>
                <a:tab pos="1892300" algn="l"/>
                <a:tab pos="3492500" algn="l"/>
                <a:tab pos="5027613" algn="l"/>
              </a:tabLst>
            </a:pPr>
            <a:r>
              <a:rPr lang="en-US" dirty="0"/>
              <a:t>Optional routine, not always </a:t>
            </a:r>
            <a:r>
              <a:rPr lang="en-US" dirty="0" smtClean="0"/>
              <a:t>needed – sometimes all initialization is done in the pre-</a:t>
            </a:r>
            <a:r>
              <a:rPr lang="en-US" dirty="0" err="1" smtClean="0"/>
              <a:t>iocInit</a:t>
            </a:r>
            <a:r>
              <a:rPr lang="en-US" dirty="0" smtClean="0"/>
              <a:t> configuration.</a:t>
            </a:r>
            <a:endParaRPr lang="en-US" dirty="0"/>
          </a:p>
          <a:p>
            <a:pPr>
              <a:tabLst>
                <a:tab pos="1892300" algn="l"/>
                <a:tab pos="3492500" algn="l"/>
                <a:tab pos="5027613" algn="l"/>
              </a:tabLst>
            </a:pPr>
            <a:r>
              <a:rPr lang="en-US" dirty="0"/>
              <a:t>Used for one-time startup operations:</a:t>
            </a:r>
          </a:p>
          <a:p>
            <a:pPr lvl="1">
              <a:tabLst>
                <a:tab pos="1892300" algn="l"/>
                <a:tab pos="3492500" algn="l"/>
                <a:tab pos="5027613" algn="l"/>
              </a:tabLst>
            </a:pPr>
            <a:r>
              <a:rPr lang="en-US" dirty="0"/>
              <a:t>Start background tasks</a:t>
            </a:r>
          </a:p>
          <a:p>
            <a:pPr lvl="1">
              <a:tabLst>
                <a:tab pos="1892300" algn="l"/>
                <a:tab pos="3492500" algn="l"/>
                <a:tab pos="5027613" algn="l"/>
              </a:tabLst>
            </a:pPr>
            <a:r>
              <a:rPr lang="en-US" dirty="0"/>
              <a:t>Create shared tables</a:t>
            </a:r>
          </a:p>
          <a:p>
            <a:pPr>
              <a:tabLst>
                <a:tab pos="1892300" algn="l"/>
                <a:tab pos="3492500" algn="l"/>
                <a:tab pos="5027613" algn="l"/>
              </a:tabLst>
            </a:pPr>
            <a:r>
              <a:rPr lang="en-US" dirty="0"/>
              <a:t>Called </a:t>
            </a:r>
            <a:r>
              <a:rPr lang="en-US" dirty="0" smtClean="0"/>
              <a:t>early </a:t>
            </a:r>
            <a:r>
              <a:rPr lang="en-US" dirty="0"/>
              <a:t>by </a:t>
            </a:r>
            <a:r>
              <a:rPr lang="en-US" dirty="0" err="1"/>
              <a:t>iocInit</a:t>
            </a:r>
            <a:r>
              <a:rPr lang="en-US" dirty="0"/>
              <a:t>()</a:t>
            </a:r>
          </a:p>
          <a:p>
            <a:pPr lvl="1">
              <a:tabLst>
                <a:tab pos="1892300" algn="l"/>
                <a:tab pos="3492500" algn="l"/>
                <a:tab pos="5027613" algn="l"/>
              </a:tabLst>
            </a:pPr>
            <a:r>
              <a:rPr lang="en-US" dirty="0" smtClean="0"/>
              <a:t>Before </a:t>
            </a:r>
            <a:r>
              <a:rPr lang="en-US" dirty="0"/>
              <a:t>any record </a:t>
            </a:r>
            <a:r>
              <a:rPr lang="en-US" dirty="0" smtClean="0"/>
              <a:t>or device support initialization</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28588" y="504825"/>
            <a:ext cx="8761412" cy="430213"/>
          </a:xfrm>
        </p:spPr>
        <p:txBody>
          <a:bodyPr>
            <a:normAutofit fontScale="90000"/>
          </a:bodyPr>
          <a:lstStyle/>
          <a:p>
            <a:r>
              <a:rPr lang="en-US" sz="2800" dirty="0"/>
              <a:t>The </a:t>
            </a:r>
            <a:r>
              <a:rPr lang="en-US" sz="2800" dirty="0" smtClean="0"/>
              <a:t>DRVET </a:t>
            </a:r>
            <a:r>
              <a:rPr lang="en-US" sz="2800" dirty="0"/>
              <a:t>– report</a:t>
            </a:r>
            <a:endParaRPr lang="en-US" dirty="0"/>
          </a:p>
        </p:txBody>
      </p:sp>
      <p:sp>
        <p:nvSpPr>
          <p:cNvPr id="147459" name="Rectangle 3"/>
          <p:cNvSpPr>
            <a:spLocks noGrp="1" noChangeArrowheads="1"/>
          </p:cNvSpPr>
          <p:nvPr>
            <p:ph type="body" idx="1"/>
          </p:nvPr>
        </p:nvSpPr>
        <p:spPr>
          <a:xfrm>
            <a:off x="685800" y="1301750"/>
            <a:ext cx="8191500" cy="3652838"/>
          </a:xfrm>
        </p:spPr>
        <p:txBody>
          <a:bodyPr>
            <a:normAutofit fontScale="77500" lnSpcReduction="20000"/>
          </a:bodyPr>
          <a:lstStyle/>
          <a:p>
            <a:pPr>
              <a:buFont typeface="Times" pitchFamily="-128" charset="0"/>
              <a:buNone/>
              <a:tabLst>
                <a:tab pos="1892300" algn="l"/>
                <a:tab pos="3492500" algn="l"/>
                <a:tab pos="5027613" algn="l"/>
              </a:tabLst>
            </a:pPr>
            <a:r>
              <a:rPr lang="en-US" dirty="0">
                <a:solidFill>
                  <a:schemeClr val="accent4">
                    <a:lumMod val="75000"/>
                  </a:schemeClr>
                </a:solidFill>
                <a:latin typeface="Courier" pitchFamily="-128" charset="0"/>
              </a:rPr>
              <a:t>long report(</a:t>
            </a:r>
            <a:r>
              <a:rPr lang="en-US" dirty="0" err="1">
                <a:solidFill>
                  <a:schemeClr val="accent4">
                    <a:lumMod val="75000"/>
                  </a:schemeClr>
                </a:solidFill>
                <a:latin typeface="Courier" pitchFamily="-128" charset="0"/>
              </a:rPr>
              <a:t>int</a:t>
            </a:r>
            <a:r>
              <a:rPr lang="en-US" dirty="0">
                <a:solidFill>
                  <a:schemeClr val="accent4">
                    <a:lumMod val="75000"/>
                  </a:schemeClr>
                </a:solidFill>
                <a:latin typeface="Courier" pitchFamily="-128" charset="0"/>
              </a:rPr>
              <a:t> level);</a:t>
            </a:r>
          </a:p>
          <a:p>
            <a:pPr>
              <a:tabLst>
                <a:tab pos="1892300" algn="l"/>
                <a:tab pos="3492500" algn="l"/>
                <a:tab pos="5027613" algn="l"/>
              </a:tabLst>
            </a:pPr>
            <a:r>
              <a:rPr lang="en-US" dirty="0"/>
              <a:t>Called by </a:t>
            </a:r>
            <a:r>
              <a:rPr lang="en-US" b="0" dirty="0" err="1">
                <a:latin typeface="Courier" pitchFamily="-128" charset="0"/>
              </a:rPr>
              <a:t>dbior</a:t>
            </a:r>
            <a:r>
              <a:rPr lang="en-US" dirty="0"/>
              <a:t> shell command</a:t>
            </a:r>
          </a:p>
          <a:p>
            <a:pPr>
              <a:tabLst>
                <a:tab pos="1892300" algn="l"/>
                <a:tab pos="3492500" algn="l"/>
                <a:tab pos="5027613" algn="l"/>
              </a:tabLst>
            </a:pPr>
            <a:r>
              <a:rPr lang="en-US" dirty="0"/>
              <a:t>Prints information about current state, hardware status, I/O statistics, etc</a:t>
            </a:r>
            <a:r>
              <a:rPr lang="en-US" dirty="0" smtClean="0"/>
              <a:t>.</a:t>
            </a:r>
          </a:p>
          <a:p>
            <a:pPr>
              <a:tabLst>
                <a:tab pos="1892300" algn="l"/>
                <a:tab pos="3492500" algn="l"/>
                <a:tab pos="5027613" algn="l"/>
              </a:tabLst>
            </a:pPr>
            <a:r>
              <a:rPr lang="en-US" dirty="0" smtClean="0"/>
              <a:t>Don’t be stingy – report as much as possible!</a:t>
            </a:r>
          </a:p>
          <a:p>
            <a:pPr>
              <a:tabLst>
                <a:tab pos="1892300" algn="l"/>
                <a:tab pos="3492500" algn="l"/>
                <a:tab pos="5027613" algn="l"/>
              </a:tabLst>
            </a:pPr>
            <a:r>
              <a:rPr lang="en-US" dirty="0" smtClean="0"/>
              <a:t>If using RTEMS </a:t>
            </a:r>
            <a:r>
              <a:rPr lang="en-US" dirty="0" err="1" smtClean="0"/>
              <a:t>Cexp</a:t>
            </a:r>
            <a:r>
              <a:rPr lang="en-US" dirty="0" smtClean="0"/>
              <a:t> shell, it will run at a high priority!</a:t>
            </a:r>
            <a:endParaRPr lang="en-US" dirty="0"/>
          </a:p>
          <a:p>
            <a:pPr>
              <a:tabLst>
                <a:tab pos="1892300" algn="l"/>
                <a:tab pos="3492500" algn="l"/>
                <a:tab pos="5027613" algn="l"/>
              </a:tabLst>
            </a:pPr>
            <a:r>
              <a:rPr lang="en-US" dirty="0"/>
              <a:t>Amount of output is controlled by the level argument</a:t>
            </a:r>
          </a:p>
          <a:p>
            <a:pPr lvl="1">
              <a:tabLst>
                <a:tab pos="1892300" algn="l"/>
                <a:tab pos="3492500" algn="l"/>
                <a:tab pos="5027613" algn="l"/>
              </a:tabLst>
            </a:pPr>
            <a:r>
              <a:rPr lang="en-US" dirty="0">
                <a:latin typeface="Courier" pitchFamily="-128" charset="0"/>
              </a:rPr>
              <a:t>level=0</a:t>
            </a:r>
            <a:r>
              <a:rPr lang="en-US" dirty="0"/>
              <a:t> – list hardware connected, one device per line</a:t>
            </a:r>
          </a:p>
          <a:p>
            <a:pPr lvl="1">
              <a:tabLst>
                <a:tab pos="1892300" algn="l"/>
                <a:tab pos="3492500" algn="l"/>
                <a:tab pos="5027613" algn="l"/>
              </a:tabLst>
            </a:pPr>
            <a:r>
              <a:rPr lang="en-US" dirty="0">
                <a:latin typeface="Courier" pitchFamily="-128" charset="0"/>
              </a:rPr>
              <a:t>level&gt;0</a:t>
            </a:r>
            <a:r>
              <a:rPr lang="en-US" dirty="0"/>
              <a:t> – provide different type or more detailed information</a:t>
            </a:r>
          </a:p>
          <a:p>
            <a:pPr>
              <a:tabLst>
                <a:tab pos="1892300" algn="l"/>
                <a:tab pos="3492500" algn="l"/>
                <a:tab pos="5027613" algn="l"/>
              </a:tabLst>
            </a:pPr>
            <a:endParaRPr lang="en-US" dirty="0"/>
          </a:p>
          <a:p>
            <a:pPr lvl="1">
              <a:tabLst>
                <a:tab pos="1892300" algn="l"/>
                <a:tab pos="3492500" algn="l"/>
                <a:tab pos="5027613" algn="l"/>
              </a:tabLst>
            </a:pPr>
            <a:endParaRPr lang="en-US" dirty="0"/>
          </a:p>
          <a:p>
            <a:pPr>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6" name="Rectangle 6"/>
          <p:cNvSpPr>
            <a:spLocks noGrp="1" noChangeArrowheads="1"/>
          </p:cNvSpPr>
          <p:nvPr>
            <p:ph type="title"/>
          </p:nvPr>
        </p:nvSpPr>
        <p:spPr>
          <a:xfrm>
            <a:off x="0" y="0"/>
            <a:ext cx="9144000" cy="811657"/>
          </a:xfrm>
        </p:spPr>
        <p:txBody>
          <a:bodyPr>
            <a:normAutofit fontScale="90000"/>
          </a:bodyPr>
          <a:lstStyle/>
          <a:p>
            <a:pPr algn="ctr"/>
            <a:r>
              <a:rPr lang="en-US" sz="4000" dirty="0" smtClean="0"/>
              <a:t>EPICS Class – Device/Driver Support Outline</a:t>
            </a:r>
            <a:endParaRPr lang="en-US" sz="2800" dirty="0"/>
          </a:p>
        </p:txBody>
      </p:sp>
      <p:sp>
        <p:nvSpPr>
          <p:cNvPr id="12" name="Content Placeholder 11"/>
          <p:cNvSpPr>
            <a:spLocks noGrp="1"/>
          </p:cNvSpPr>
          <p:nvPr>
            <p:ph idx="1"/>
          </p:nvPr>
        </p:nvSpPr>
        <p:spPr>
          <a:xfrm>
            <a:off x="270640" y="740650"/>
            <a:ext cx="8873360" cy="5385513"/>
          </a:xfrm>
        </p:spPr>
        <p:txBody>
          <a:bodyPr>
            <a:normAutofit/>
          </a:bodyPr>
          <a:lstStyle/>
          <a:p>
            <a:r>
              <a:rPr lang="en-US" dirty="0" smtClean="0"/>
              <a:t>Record </a:t>
            </a:r>
            <a:r>
              <a:rPr lang="en-US" dirty="0"/>
              <a:t>processing </a:t>
            </a:r>
            <a:r>
              <a:rPr lang="en-US" dirty="0" smtClean="0"/>
              <a:t>review</a:t>
            </a:r>
            <a:endParaRPr lang="en-US" dirty="0"/>
          </a:p>
          <a:p>
            <a:r>
              <a:rPr lang="en-US" dirty="0" smtClean="0"/>
              <a:t>Device </a:t>
            </a:r>
            <a:r>
              <a:rPr lang="en-US" dirty="0"/>
              <a:t>support overview and entry table (DSET</a:t>
            </a:r>
            <a:r>
              <a:rPr lang="en-US" dirty="0" smtClean="0"/>
              <a:t>)</a:t>
            </a:r>
            <a:endParaRPr lang="en-US" dirty="0"/>
          </a:p>
          <a:p>
            <a:r>
              <a:rPr lang="en-US" dirty="0" smtClean="0"/>
              <a:t>Synchronous and asynchronous I/O</a:t>
            </a:r>
            <a:endParaRPr lang="en-US" dirty="0"/>
          </a:p>
          <a:p>
            <a:r>
              <a:rPr lang="en-US" dirty="0" smtClean="0"/>
              <a:t>Driver </a:t>
            </a:r>
            <a:r>
              <a:rPr lang="en-US" dirty="0"/>
              <a:t>support overview and entry table (DRVET</a:t>
            </a:r>
            <a:r>
              <a:rPr lang="en-US" dirty="0" smtClean="0"/>
              <a:t>)</a:t>
            </a:r>
            <a:endParaRPr lang="en-US" dirty="0"/>
          </a:p>
          <a:p>
            <a:r>
              <a:rPr lang="en-US" dirty="0" smtClean="0"/>
              <a:t>Device interrupts</a:t>
            </a:r>
          </a:p>
          <a:p>
            <a:r>
              <a:rPr lang="en-US" dirty="0" err="1" smtClean="0"/>
              <a:t>devLib</a:t>
            </a:r>
            <a:r>
              <a:rPr lang="en-US" dirty="0" smtClean="0"/>
              <a:t> (OSI </a:t>
            </a:r>
            <a:r>
              <a:rPr lang="en-US" dirty="0" err="1" smtClean="0"/>
              <a:t>VMEbus</a:t>
            </a:r>
            <a:r>
              <a:rPr lang="en-US" dirty="0" smtClean="0"/>
              <a:t> access)</a:t>
            </a:r>
            <a:endParaRPr lang="en-US" dirty="0"/>
          </a:p>
          <a:p>
            <a:r>
              <a:rPr lang="en-US" dirty="0"/>
              <a:t>M</a:t>
            </a:r>
            <a:r>
              <a:rPr lang="en-US" dirty="0" smtClean="0"/>
              <a:t>essage logging</a:t>
            </a:r>
            <a:endParaRPr lang="en-US" dirty="0"/>
          </a:p>
          <a:p>
            <a:r>
              <a:rPr lang="en-US" dirty="0" smtClean="0"/>
              <a:t>Useful facilities that come with EPICS base</a:t>
            </a:r>
            <a:endParaRPr lang="en-US" dirty="0"/>
          </a:p>
          <a:p>
            <a:r>
              <a:rPr lang="en-US" dirty="0" smtClean="0"/>
              <a:t>Adding OSD </a:t>
            </a:r>
            <a:r>
              <a:rPr lang="en-US" dirty="0"/>
              <a:t>functions to device/driver </a:t>
            </a:r>
            <a:r>
              <a:rPr lang="en-US" dirty="0" smtClean="0"/>
              <a:t>support</a:t>
            </a:r>
            <a:endParaRPr lang="en-US" dirty="0"/>
          </a:p>
          <a:p>
            <a:endParaRPr lang="en-US" dirty="0" smtClean="0"/>
          </a:p>
          <a:p>
            <a:pPr>
              <a:buNone/>
            </a:pPr>
            <a:endParaRPr lang="en-US" dirty="0"/>
          </a:p>
        </p:txBody>
      </p:sp>
      <p:sp>
        <p:nvSpPr>
          <p:cNvPr id="10" name="Footer Placeholder 9"/>
          <p:cNvSpPr>
            <a:spLocks noGrp="1"/>
          </p:cNvSpPr>
          <p:nvPr>
            <p:ph type="ftr" sz="quarter" idx="11"/>
          </p:nvPr>
        </p:nvSpPr>
        <p:spPr>
          <a:prstGeom prst="rect">
            <a:avLst/>
          </a:prstGeom>
        </p:spPr>
        <p:txBody>
          <a:bodyPr/>
          <a:lstStyle/>
          <a:p>
            <a:r>
              <a:rPr lang="en-US" smtClean="0"/>
              <a:t>EPICS Class – Device/Driver Support</a:t>
            </a:r>
            <a:endParaRPr lang="en-US" dirty="0"/>
          </a:p>
        </p:txBody>
      </p:sp>
      <p:sp>
        <p:nvSpPr>
          <p:cNvPr id="9" name="Slide Number Placeholder 8"/>
          <p:cNvSpPr>
            <a:spLocks noGrp="1"/>
          </p:cNvSpPr>
          <p:nvPr>
            <p:ph type="sldNum" sz="quarter" idx="12"/>
          </p:nvPr>
        </p:nvSpPr>
        <p:spPr>
          <a:prstGeom prst="rect">
            <a:avLst/>
          </a:prstGeom>
        </p:spPr>
        <p:txBody>
          <a:bodyPr/>
          <a:lstStyle/>
          <a:p>
            <a:r>
              <a:rPr lang="en-US" dirty="0" smtClean="0"/>
              <a:t>6/25/2010  </a:t>
            </a:r>
            <a:fld id="{B7117DF0-D6AA-4142-BE7B-6FD528D0F99E}" type="slidenum">
              <a:rPr lang="en-US" smtClean="0"/>
              <a:pPr/>
              <a:t>5</a:t>
            </a:fld>
            <a:endParaRPr lang="en-US" dirty="0"/>
          </a:p>
        </p:txBody>
      </p:sp>
      <p:sp>
        <p:nvSpPr>
          <p:cNvPr id="11" name="Date Placeholder 10"/>
          <p:cNvSpPr>
            <a:spLocks noGrp="1"/>
          </p:cNvSpPr>
          <p:nvPr>
            <p:ph type="dt" sz="half" idx="2"/>
          </p:nvPr>
        </p:nvSpPr>
        <p:spPr>
          <a:prstGeom prst="rect">
            <a:avLst/>
          </a:prstGeom>
        </p:spPr>
        <p:txBody>
          <a:bodyPr/>
          <a:lstStyle/>
          <a:p>
            <a:r>
              <a:rPr lang="en-US" smtClean="0"/>
              <a:t>6/25/2010</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279790"/>
            <a:ext cx="8761412" cy="625435"/>
          </a:xfrm>
        </p:spPr>
        <p:txBody>
          <a:bodyPr>
            <a:normAutofit/>
          </a:bodyPr>
          <a:lstStyle/>
          <a:p>
            <a:r>
              <a:rPr lang="en-US" sz="2800" dirty="0" smtClean="0"/>
              <a:t>Driver Support – </a:t>
            </a:r>
            <a:r>
              <a:rPr lang="en-US" sz="2800" dirty="0" err="1" smtClean="0"/>
              <a:t>iocsh</a:t>
            </a:r>
            <a:r>
              <a:rPr lang="en-US" sz="2800" dirty="0" smtClean="0"/>
              <a:t> Registration</a:t>
            </a:r>
            <a:endParaRPr lang="en-US" dirty="0"/>
          </a:p>
        </p:txBody>
      </p:sp>
      <p:sp>
        <p:nvSpPr>
          <p:cNvPr id="147459" name="Rectangle 3"/>
          <p:cNvSpPr>
            <a:spLocks noGrp="1" noChangeArrowheads="1"/>
          </p:cNvSpPr>
          <p:nvPr>
            <p:ph type="body" idx="1"/>
          </p:nvPr>
        </p:nvSpPr>
        <p:spPr>
          <a:xfrm>
            <a:off x="539475" y="1124700"/>
            <a:ext cx="8191500" cy="4531790"/>
          </a:xfrm>
        </p:spPr>
        <p:txBody>
          <a:bodyPr>
            <a:normAutofit fontScale="40000" lnSpcReduction="20000"/>
          </a:bodyPr>
          <a:lstStyle/>
          <a:p>
            <a:pPr>
              <a:tabLst>
                <a:tab pos="1892300" algn="l"/>
                <a:tab pos="3492500" algn="l"/>
                <a:tab pos="5027613" algn="l"/>
              </a:tabLst>
            </a:pPr>
            <a:r>
              <a:rPr lang="en-US" sz="7200" dirty="0" smtClean="0">
                <a:latin typeface="Calibri" pitchFamily="34" charset="0"/>
              </a:rPr>
              <a:t>Driver routines that are not directly called by device support and only called at IOC startup or at the epics prompt need IOC shell registration.</a:t>
            </a:r>
            <a:endParaRPr lang="en-US" sz="7200" dirty="0">
              <a:latin typeface="Calibri" pitchFamily="34" charset="0"/>
            </a:endParaRPr>
          </a:p>
          <a:p>
            <a:pPr>
              <a:tabLst>
                <a:tab pos="1892300" algn="l"/>
                <a:tab pos="3492500" algn="l"/>
                <a:tab pos="5027613" algn="l"/>
              </a:tabLst>
            </a:pPr>
            <a:r>
              <a:rPr lang="en-US" sz="7200" dirty="0" smtClean="0"/>
              <a:t>If a driver global function is RTEMS-only and callable from </a:t>
            </a:r>
            <a:r>
              <a:rPr lang="en-US" sz="7200" dirty="0" err="1" smtClean="0"/>
              <a:t>Cexp</a:t>
            </a:r>
            <a:r>
              <a:rPr lang="en-US" sz="7200" dirty="0" smtClean="0"/>
              <a:t>, it may not need registration.  But it will not be included in the RTEMS EPICS build if the functions in the file are not referenced outside the file.  It may be easier to register such functions instead of changing the </a:t>
            </a:r>
            <a:r>
              <a:rPr lang="en-US" sz="7200" dirty="0" err="1" smtClean="0"/>
              <a:t>Makefile</a:t>
            </a:r>
            <a:r>
              <a:rPr lang="en-US" sz="7200" dirty="0" smtClean="0"/>
              <a:t> to force the link.</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50</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0"/>
            <a:ext cx="8761412" cy="430213"/>
          </a:xfrm>
        </p:spPr>
        <p:txBody>
          <a:bodyPr>
            <a:normAutofit fontScale="90000"/>
          </a:bodyPr>
          <a:lstStyle/>
          <a:p>
            <a:r>
              <a:rPr lang="en-US" sz="2800" dirty="0" smtClean="0"/>
              <a:t>Driver Support – </a:t>
            </a:r>
            <a:r>
              <a:rPr lang="en-US" sz="2800" dirty="0" err="1" smtClean="0"/>
              <a:t>iocsh</a:t>
            </a:r>
            <a:r>
              <a:rPr lang="en-US" sz="2800" dirty="0" smtClean="0"/>
              <a:t> Registration</a:t>
            </a:r>
            <a:endParaRPr lang="en-US" dirty="0"/>
          </a:p>
        </p:txBody>
      </p:sp>
      <p:sp>
        <p:nvSpPr>
          <p:cNvPr id="147459" name="Rectangle 3"/>
          <p:cNvSpPr>
            <a:spLocks noGrp="1" noChangeArrowheads="1"/>
          </p:cNvSpPr>
          <p:nvPr>
            <p:ph type="body" idx="1"/>
          </p:nvPr>
        </p:nvSpPr>
        <p:spPr>
          <a:xfrm>
            <a:off x="654690" y="471815"/>
            <a:ext cx="8191500" cy="5683940"/>
          </a:xfrm>
        </p:spPr>
        <p:txBody>
          <a:bodyPr>
            <a:normAutofit fontScale="25000" lnSpcReduction="20000"/>
          </a:bodyPr>
          <a:lstStyle/>
          <a:p>
            <a:pPr>
              <a:buNone/>
              <a:tabLst>
                <a:tab pos="1892300" algn="l"/>
                <a:tab pos="3492500" algn="l"/>
                <a:tab pos="5027613" algn="l"/>
              </a:tabLst>
            </a:pPr>
            <a:endParaRPr lang="en-US" sz="7200" dirty="0" smtClean="0"/>
          </a:p>
          <a:p>
            <a:pPr>
              <a:buNone/>
              <a:tabLst>
                <a:tab pos="1892300" algn="l"/>
                <a:tab pos="3492500" algn="l"/>
                <a:tab pos="5027613" algn="l"/>
              </a:tabLst>
            </a:pPr>
            <a:r>
              <a:rPr lang="en-US" sz="5600" dirty="0" smtClean="0"/>
              <a:t>Example:</a:t>
            </a:r>
          </a:p>
          <a:p>
            <a:pPr>
              <a:buNone/>
              <a:tabLst>
                <a:tab pos="1892300" algn="l"/>
                <a:tab pos="3492500" algn="l"/>
                <a:tab pos="5027613" algn="l"/>
              </a:tabLst>
            </a:pPr>
            <a:r>
              <a:rPr lang="en-US" sz="5600" dirty="0" smtClean="0"/>
              <a:t>	#include &lt;</a:t>
            </a:r>
            <a:r>
              <a:rPr lang="en-US" sz="5600" dirty="0" err="1" smtClean="0"/>
              <a:t>iocsh.h</a:t>
            </a:r>
            <a:r>
              <a:rPr lang="en-US" sz="5600" dirty="0" smtClean="0"/>
              <a:t>&gt;</a:t>
            </a:r>
          </a:p>
          <a:p>
            <a:pPr>
              <a:buNone/>
              <a:tabLst>
                <a:tab pos="1892300" algn="l"/>
                <a:tab pos="3492500" algn="l"/>
                <a:tab pos="5027613" algn="l"/>
              </a:tabLst>
            </a:pPr>
            <a:r>
              <a:rPr lang="en-US" sz="5600" dirty="0"/>
              <a:t>	</a:t>
            </a:r>
            <a:r>
              <a:rPr lang="en-US" sz="5600" dirty="0" smtClean="0"/>
              <a:t>static const </a:t>
            </a:r>
            <a:r>
              <a:rPr lang="en-US" sz="5600" dirty="0" err="1" smtClean="0"/>
              <a:t>iocshArg</a:t>
            </a:r>
            <a:r>
              <a:rPr lang="en-US" sz="5600" dirty="0" smtClean="0"/>
              <a:t>        SSIConfigureArg0    = {"Card Number"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SSIConfigureArg1    = {"Base Address"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SSIConfigureArg2    = {"Model"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SSIConfigureArg3    = {"Number of Bits"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SSIConfigureArg4    = {"Number of </a:t>
            </a:r>
            <a:r>
              <a:rPr lang="en-US" sz="5600" dirty="0" err="1" smtClean="0"/>
              <a:t>Chans</a:t>
            </a:r>
            <a:r>
              <a:rPr lang="en-US" sz="5600" dirty="0" smtClean="0"/>
              <a:t>"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SSIConfigureArg5    = {"Data Format"     , </a:t>
            </a:r>
            <a:r>
              <a:rPr lang="en-US" sz="5600" dirty="0" err="1" smtClean="0"/>
              <a:t>iocshArgInt</a:t>
            </a:r>
            <a:r>
              <a:rPr lang="en-US" sz="5600" dirty="0" smtClean="0"/>
              <a:t>};</a:t>
            </a:r>
          </a:p>
          <a:p>
            <a:pPr>
              <a:buNone/>
              <a:tabLst>
                <a:tab pos="1892300" algn="l"/>
                <a:tab pos="3492500" algn="l"/>
                <a:tab pos="5027613" algn="l"/>
              </a:tabLst>
            </a:pPr>
            <a:r>
              <a:rPr lang="en-US" sz="5600" dirty="0" smtClean="0"/>
              <a:t>	static const </a:t>
            </a:r>
            <a:r>
              <a:rPr lang="en-US" sz="5600" dirty="0" err="1" smtClean="0"/>
              <a:t>iocshArg</a:t>
            </a:r>
            <a:r>
              <a:rPr lang="en-US" sz="5600" dirty="0" smtClean="0"/>
              <a:t> *const </a:t>
            </a:r>
            <a:r>
              <a:rPr lang="en-US" sz="5600" dirty="0" err="1" smtClean="0"/>
              <a:t>SSIConfigureArgs</a:t>
            </a:r>
            <a:r>
              <a:rPr lang="en-US" sz="5600" dirty="0" smtClean="0"/>
              <a:t>[6] = {&amp;SSIConfigureArg0,</a:t>
            </a:r>
          </a:p>
          <a:p>
            <a:pPr>
              <a:buNone/>
              <a:tabLst>
                <a:tab pos="1892300" algn="l"/>
                <a:tab pos="3492500" algn="l"/>
                <a:tab pos="5027613" algn="l"/>
              </a:tabLst>
            </a:pPr>
            <a:r>
              <a:rPr lang="en-US" sz="5600" dirty="0" smtClean="0"/>
              <a:t>                                                    	&amp;SSIConfigureArg1,</a:t>
            </a:r>
          </a:p>
          <a:p>
            <a:pPr>
              <a:buNone/>
              <a:tabLst>
                <a:tab pos="1892300" algn="l"/>
                <a:tab pos="3492500" algn="l"/>
                <a:tab pos="5027613" algn="l"/>
              </a:tabLst>
            </a:pPr>
            <a:r>
              <a:rPr lang="en-US" sz="5600" dirty="0" smtClean="0"/>
              <a:t>                                                    	&amp;SSIConfigureArg2,</a:t>
            </a:r>
          </a:p>
          <a:p>
            <a:pPr>
              <a:buNone/>
              <a:tabLst>
                <a:tab pos="1892300" algn="l"/>
                <a:tab pos="3492500" algn="l"/>
                <a:tab pos="5027613" algn="l"/>
              </a:tabLst>
            </a:pPr>
            <a:r>
              <a:rPr lang="en-US" sz="5600" dirty="0" smtClean="0"/>
              <a:t>                                                    	&amp;SSIConfigureArg3,</a:t>
            </a:r>
          </a:p>
          <a:p>
            <a:pPr>
              <a:buNone/>
              <a:tabLst>
                <a:tab pos="1892300" algn="l"/>
                <a:tab pos="3492500" algn="l"/>
                <a:tab pos="5027613" algn="l"/>
              </a:tabLst>
            </a:pPr>
            <a:r>
              <a:rPr lang="en-US" sz="5600" dirty="0" smtClean="0"/>
              <a:t>                                                    	&amp;SSIConfigureArg4,</a:t>
            </a:r>
          </a:p>
          <a:p>
            <a:pPr>
              <a:buNone/>
              <a:tabLst>
                <a:tab pos="1892300" algn="l"/>
                <a:tab pos="3492500" algn="l"/>
                <a:tab pos="5027613" algn="l"/>
              </a:tabLst>
            </a:pPr>
            <a:r>
              <a:rPr lang="en-US" sz="5600" dirty="0" smtClean="0"/>
              <a:t>                                                    	&amp;SSIConfigureArg5};</a:t>
            </a:r>
          </a:p>
          <a:p>
            <a:pPr>
              <a:buNone/>
              <a:tabLst>
                <a:tab pos="1892300" algn="l"/>
                <a:tab pos="3492500" algn="l"/>
                <a:tab pos="5027613" algn="l"/>
              </a:tabLst>
            </a:pPr>
            <a:r>
              <a:rPr lang="en-US" sz="5600" dirty="0" smtClean="0"/>
              <a:t>	static const </a:t>
            </a:r>
            <a:r>
              <a:rPr lang="en-US" sz="5600" dirty="0" err="1" smtClean="0"/>
              <a:t>iocshFuncDef</a:t>
            </a:r>
            <a:r>
              <a:rPr lang="en-US" sz="5600" dirty="0" smtClean="0"/>
              <a:t>    </a:t>
            </a:r>
            <a:r>
              <a:rPr lang="en-US" sz="5600" dirty="0" err="1" smtClean="0"/>
              <a:t>SSIConfigureDef</a:t>
            </a:r>
            <a:r>
              <a:rPr lang="en-US" sz="5600" dirty="0" smtClean="0"/>
              <a:t>     = {"</a:t>
            </a:r>
            <a:r>
              <a:rPr lang="en-US" sz="5600" dirty="0" err="1" smtClean="0"/>
              <a:t>SSIConfigure</a:t>
            </a:r>
            <a:r>
              <a:rPr lang="en-US" sz="5600" dirty="0" smtClean="0"/>
              <a:t>", 6, </a:t>
            </a:r>
            <a:r>
              <a:rPr lang="en-US" sz="5600" dirty="0" err="1" smtClean="0"/>
              <a:t>SSIConfigureArgs</a:t>
            </a:r>
            <a:r>
              <a:rPr lang="en-US" sz="5600" dirty="0" smtClean="0"/>
              <a:t>};</a:t>
            </a:r>
          </a:p>
          <a:p>
            <a:pPr>
              <a:buNone/>
              <a:tabLst>
                <a:tab pos="1892300" algn="l"/>
                <a:tab pos="3492500" algn="l"/>
                <a:tab pos="5027613" algn="l"/>
              </a:tabLst>
            </a:pPr>
            <a:r>
              <a:rPr lang="en-US" sz="5600" dirty="0" smtClean="0"/>
              <a:t>	static void </a:t>
            </a:r>
            <a:r>
              <a:rPr lang="en-US" sz="5600" dirty="0" err="1" smtClean="0"/>
              <a:t>SSIConfigureCall</a:t>
            </a:r>
            <a:r>
              <a:rPr lang="en-US" sz="5600" dirty="0" smtClean="0"/>
              <a:t>(const </a:t>
            </a:r>
            <a:r>
              <a:rPr lang="en-US" sz="5600" dirty="0" err="1" smtClean="0"/>
              <a:t>iocshArgBuf</a:t>
            </a:r>
            <a:r>
              <a:rPr lang="en-US" sz="5600" dirty="0" smtClean="0"/>
              <a:t> * </a:t>
            </a:r>
            <a:r>
              <a:rPr lang="en-US" sz="5600" dirty="0" err="1" smtClean="0"/>
              <a:t>args</a:t>
            </a:r>
            <a:r>
              <a:rPr lang="en-US" sz="5600" dirty="0" smtClean="0"/>
              <a:t>) {</a:t>
            </a:r>
          </a:p>
          <a:p>
            <a:pPr>
              <a:buNone/>
              <a:tabLst>
                <a:tab pos="1892300" algn="l"/>
                <a:tab pos="3492500" algn="l"/>
                <a:tab pos="5027613" algn="l"/>
              </a:tabLst>
            </a:pPr>
            <a:r>
              <a:rPr lang="en-US" sz="5600" dirty="0" smtClean="0"/>
              <a:t>	</a:t>
            </a:r>
            <a:r>
              <a:rPr lang="en-US" sz="5600" dirty="0"/>
              <a:t>	</a:t>
            </a:r>
            <a:r>
              <a:rPr lang="en-US" sz="5600" dirty="0" err="1" smtClean="0"/>
              <a:t>SSIConfigure</a:t>
            </a:r>
            <a:r>
              <a:rPr lang="en-US" sz="5600" dirty="0" smtClean="0"/>
              <a:t>(</a:t>
            </a:r>
            <a:r>
              <a:rPr lang="en-US" sz="5600" dirty="0" err="1" smtClean="0"/>
              <a:t>args</a:t>
            </a:r>
            <a:r>
              <a:rPr lang="en-US" sz="5600" dirty="0" smtClean="0"/>
              <a:t>[0].</a:t>
            </a:r>
            <a:r>
              <a:rPr lang="en-US" sz="5600" dirty="0" err="1" smtClean="0"/>
              <a:t>ival</a:t>
            </a:r>
            <a:r>
              <a:rPr lang="en-US" sz="5600" dirty="0" smtClean="0"/>
              <a:t>, (epicsUInt32)</a:t>
            </a:r>
            <a:r>
              <a:rPr lang="en-US" sz="5600" dirty="0" err="1" smtClean="0"/>
              <a:t>args</a:t>
            </a:r>
            <a:r>
              <a:rPr lang="en-US" sz="5600" dirty="0" smtClean="0"/>
              <a:t>[1].</a:t>
            </a:r>
            <a:r>
              <a:rPr lang="en-US" sz="5600" dirty="0" err="1" smtClean="0"/>
              <a:t>ival</a:t>
            </a:r>
            <a:r>
              <a:rPr lang="en-US" sz="5600" dirty="0" smtClean="0"/>
              <a:t>,</a:t>
            </a:r>
          </a:p>
          <a:p>
            <a:pPr>
              <a:buNone/>
              <a:tabLst>
                <a:tab pos="1892300" algn="l"/>
                <a:tab pos="3492500" algn="l"/>
                <a:tab pos="5027613" algn="l"/>
              </a:tabLst>
            </a:pPr>
            <a:r>
              <a:rPr lang="en-US" sz="5600" dirty="0" smtClean="0"/>
              <a:t>               	(epicsUInt32)</a:t>
            </a:r>
            <a:r>
              <a:rPr lang="en-US" sz="5600" dirty="0" err="1" smtClean="0"/>
              <a:t>args</a:t>
            </a:r>
            <a:r>
              <a:rPr lang="en-US" sz="5600" dirty="0" smtClean="0"/>
              <a:t>[2].</a:t>
            </a:r>
            <a:r>
              <a:rPr lang="en-US" sz="5600" dirty="0" err="1" smtClean="0"/>
              <a:t>ival</a:t>
            </a:r>
            <a:r>
              <a:rPr lang="en-US" sz="5600" dirty="0" smtClean="0"/>
              <a:t>, </a:t>
            </a:r>
            <a:r>
              <a:rPr lang="en-US" sz="5600" dirty="0" err="1" smtClean="0"/>
              <a:t>args</a:t>
            </a:r>
            <a:r>
              <a:rPr lang="en-US" sz="5600" dirty="0" smtClean="0"/>
              <a:t>[3].</a:t>
            </a:r>
            <a:r>
              <a:rPr lang="en-US" sz="5600" dirty="0" err="1" smtClean="0"/>
              <a:t>ival</a:t>
            </a:r>
            <a:r>
              <a:rPr lang="en-US" sz="5600" dirty="0" smtClean="0"/>
              <a:t>,</a:t>
            </a:r>
          </a:p>
          <a:p>
            <a:pPr>
              <a:buNone/>
              <a:tabLst>
                <a:tab pos="1892300" algn="l"/>
                <a:tab pos="3492500" algn="l"/>
                <a:tab pos="5027613" algn="l"/>
              </a:tabLst>
            </a:pPr>
            <a:r>
              <a:rPr lang="en-US" sz="5600" dirty="0" smtClean="0"/>
              <a:t>               	</a:t>
            </a:r>
            <a:r>
              <a:rPr lang="en-US" sz="5600" dirty="0" err="1" smtClean="0"/>
              <a:t>args</a:t>
            </a:r>
            <a:r>
              <a:rPr lang="en-US" sz="5600" dirty="0" smtClean="0"/>
              <a:t>[4].</a:t>
            </a:r>
            <a:r>
              <a:rPr lang="en-US" sz="5600" dirty="0" err="1" smtClean="0"/>
              <a:t>ival</a:t>
            </a:r>
            <a:r>
              <a:rPr lang="en-US" sz="5600" dirty="0" smtClean="0"/>
              <a:t>, </a:t>
            </a:r>
            <a:r>
              <a:rPr lang="en-US" sz="5600" dirty="0" err="1" smtClean="0"/>
              <a:t>args</a:t>
            </a:r>
            <a:r>
              <a:rPr lang="en-US" sz="5600" dirty="0" smtClean="0"/>
              <a:t>[5].</a:t>
            </a:r>
            <a:r>
              <a:rPr lang="en-US" sz="5600" dirty="0" err="1" smtClean="0"/>
              <a:t>ival</a:t>
            </a:r>
            <a:r>
              <a:rPr lang="en-US" sz="5600" dirty="0" smtClean="0"/>
              <a:t>);</a:t>
            </a:r>
          </a:p>
          <a:p>
            <a:pPr>
              <a:buNone/>
              <a:tabLst>
                <a:tab pos="1892300" algn="l"/>
                <a:tab pos="3492500" algn="l"/>
                <a:tab pos="5027613" algn="l"/>
              </a:tabLst>
            </a:pPr>
            <a:r>
              <a:rPr lang="en-US" sz="5600" dirty="0" smtClean="0"/>
              <a:t>	}</a:t>
            </a:r>
          </a:p>
          <a:p>
            <a:pPr>
              <a:buNone/>
              <a:tabLst>
                <a:tab pos="1892300" algn="l"/>
                <a:tab pos="3492500" algn="l"/>
                <a:tab pos="5027613" algn="l"/>
              </a:tabLst>
            </a:pPr>
            <a:r>
              <a:rPr lang="en-US" sz="5600" dirty="0" smtClean="0"/>
              <a:t>	static void </a:t>
            </a:r>
            <a:r>
              <a:rPr lang="en-US" sz="5600" dirty="0" err="1" smtClean="0"/>
              <a:t>drvSSIRegister</a:t>
            </a:r>
            <a:r>
              <a:rPr lang="en-US" sz="5600" dirty="0" smtClean="0"/>
              <a:t>() {</a:t>
            </a:r>
          </a:p>
          <a:p>
            <a:pPr>
              <a:buNone/>
              <a:tabLst>
                <a:tab pos="1892300" algn="l"/>
                <a:tab pos="3492500" algn="l"/>
                <a:tab pos="5027613" algn="l"/>
              </a:tabLst>
            </a:pPr>
            <a:r>
              <a:rPr lang="en-US" sz="5600" dirty="0" smtClean="0"/>
              <a:t>   		</a:t>
            </a:r>
            <a:r>
              <a:rPr lang="en-US" sz="5600" dirty="0" err="1" smtClean="0"/>
              <a:t>iocshRegister</a:t>
            </a:r>
            <a:r>
              <a:rPr lang="en-US" sz="5600" dirty="0" smtClean="0"/>
              <a:t>(&amp;</a:t>
            </a:r>
            <a:r>
              <a:rPr lang="en-US" sz="5600" dirty="0" err="1" smtClean="0"/>
              <a:t>SSIConfigureDef</a:t>
            </a:r>
            <a:r>
              <a:rPr lang="en-US" sz="5600" dirty="0" smtClean="0"/>
              <a:t>, </a:t>
            </a:r>
            <a:r>
              <a:rPr lang="en-US" sz="5600" dirty="0" err="1" smtClean="0"/>
              <a:t>SSIConfigureCall</a:t>
            </a:r>
            <a:r>
              <a:rPr lang="en-US" sz="5600" dirty="0" smtClean="0"/>
              <a:t> );</a:t>
            </a:r>
          </a:p>
          <a:p>
            <a:pPr>
              <a:buNone/>
              <a:tabLst>
                <a:tab pos="1892300" algn="l"/>
                <a:tab pos="3492500" algn="l"/>
                <a:tab pos="5027613" algn="l"/>
              </a:tabLst>
            </a:pPr>
            <a:r>
              <a:rPr lang="en-US" sz="5600" dirty="0" smtClean="0"/>
              <a:t>	}</a:t>
            </a:r>
          </a:p>
          <a:p>
            <a:pPr>
              <a:buNone/>
              <a:tabLst>
                <a:tab pos="1892300" algn="l"/>
                <a:tab pos="3492500" algn="l"/>
                <a:tab pos="5027613" algn="l"/>
              </a:tabLst>
            </a:pPr>
            <a:r>
              <a:rPr lang="en-US" sz="5600" dirty="0" smtClean="0"/>
              <a:t>	</a:t>
            </a:r>
            <a:r>
              <a:rPr lang="en-US" sz="5600" dirty="0" err="1" smtClean="0"/>
              <a:t>epicsExportRegistrar</a:t>
            </a:r>
            <a:r>
              <a:rPr lang="en-US" sz="5600" dirty="0" smtClean="0"/>
              <a:t>(</a:t>
            </a:r>
            <a:r>
              <a:rPr lang="en-US" sz="5600" dirty="0" err="1" smtClean="0"/>
              <a:t>drvSSIRegister</a:t>
            </a:r>
            <a:r>
              <a:rPr lang="en-US" sz="5600" dirty="0" smtClean="0"/>
              <a:t>);</a:t>
            </a:r>
          </a:p>
          <a:p>
            <a:pPr>
              <a:buNone/>
              <a:tabLst>
                <a:tab pos="1892300" algn="l"/>
                <a:tab pos="3492500" algn="l"/>
                <a:tab pos="5027613" algn="l"/>
              </a:tabLst>
            </a:pPr>
            <a:endParaRPr lang="en-US" sz="5600" dirty="0" smtClean="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a:t>Device </a:t>
            </a:r>
            <a:r>
              <a:rPr lang="en-US" sz="3600" dirty="0" smtClean="0"/>
              <a:t>Interrupts</a:t>
            </a:r>
            <a:endParaRPr lang="en-US" sz="3600" dirty="0"/>
          </a:p>
        </p:txBody>
      </p:sp>
      <p:sp>
        <p:nvSpPr>
          <p:cNvPr id="155651" name="Rectangle 1027"/>
          <p:cNvSpPr>
            <a:spLocks noGrp="1" noChangeArrowheads="1"/>
          </p:cNvSpPr>
          <p:nvPr>
            <p:ph type="body" idx="1"/>
          </p:nvPr>
        </p:nvSpPr>
        <p:spPr>
          <a:xfrm>
            <a:off x="552450" y="1143000"/>
            <a:ext cx="8191500" cy="4897540"/>
          </a:xfrm>
        </p:spPr>
        <p:txBody>
          <a:bodyPr>
            <a:normAutofit fontScale="92500" lnSpcReduction="10000"/>
          </a:bodyPr>
          <a:lstStyle/>
          <a:p>
            <a:pPr marL="381000" indent="-381000"/>
            <a:r>
              <a:rPr lang="en-US" dirty="0" err="1"/>
              <a:t>vxWorks</a:t>
            </a:r>
            <a:r>
              <a:rPr lang="en-US" dirty="0"/>
              <a:t>/RTEMS interrupt handlers </a:t>
            </a:r>
            <a:r>
              <a:rPr lang="en-US" dirty="0" smtClean="0"/>
              <a:t>(ISRs) can </a:t>
            </a:r>
            <a:r>
              <a:rPr lang="en-US" dirty="0"/>
              <a:t>be written in </a:t>
            </a:r>
            <a:r>
              <a:rPr lang="en-US" dirty="0" smtClean="0"/>
              <a:t>C</a:t>
            </a:r>
          </a:p>
          <a:p>
            <a:pPr marL="381000" indent="-381000"/>
            <a:r>
              <a:rPr lang="en-US" dirty="0" smtClean="0"/>
              <a:t>ISR vs. Task Driven applications:</a:t>
            </a:r>
          </a:p>
          <a:p>
            <a:pPr marL="781050" lvl="1" indent="-381000"/>
            <a:r>
              <a:rPr lang="en-US" dirty="0" smtClean="0"/>
              <a:t>ISR </a:t>
            </a:r>
            <a:r>
              <a:rPr lang="en-US" dirty="0"/>
              <a:t>driven:</a:t>
            </a:r>
          </a:p>
          <a:p>
            <a:pPr lvl="2"/>
            <a:r>
              <a:rPr lang="en-US" dirty="0" smtClean="0"/>
              <a:t>does </a:t>
            </a:r>
            <a:r>
              <a:rPr lang="en-US" dirty="0"/>
              <a:t>work in </a:t>
            </a:r>
            <a:r>
              <a:rPr lang="en-US" dirty="0" smtClean="0"/>
              <a:t>ISR</a:t>
            </a:r>
          </a:p>
          <a:p>
            <a:pPr lvl="2"/>
            <a:r>
              <a:rPr lang="en-US" dirty="0" smtClean="0"/>
              <a:t>many </a:t>
            </a:r>
            <a:r>
              <a:rPr lang="en-US" dirty="0"/>
              <a:t>ported drivers are written this </a:t>
            </a:r>
            <a:r>
              <a:rPr lang="en-US" dirty="0" smtClean="0"/>
              <a:t>way</a:t>
            </a:r>
          </a:p>
          <a:p>
            <a:pPr lvl="2"/>
            <a:r>
              <a:rPr lang="en-US" dirty="0" smtClean="0">
                <a:solidFill>
                  <a:srgbClr val="FF0000"/>
                </a:solidFill>
              </a:rPr>
              <a:t>inadequate</a:t>
            </a:r>
            <a:r>
              <a:rPr lang="en-US" dirty="0" smtClean="0"/>
              <a:t> </a:t>
            </a:r>
            <a:r>
              <a:rPr lang="en-US" dirty="0"/>
              <a:t>for </a:t>
            </a:r>
            <a:r>
              <a:rPr lang="en-US" dirty="0" err="1" smtClean="0"/>
              <a:t>realtime</a:t>
            </a:r>
            <a:r>
              <a:rPr lang="en-US" dirty="0" smtClean="0"/>
              <a:t> OS</a:t>
            </a:r>
            <a:endParaRPr lang="en-US" dirty="0"/>
          </a:p>
          <a:p>
            <a:pPr lvl="1"/>
            <a:r>
              <a:rPr lang="en-US" dirty="0" smtClean="0"/>
              <a:t>Task driven:</a:t>
            </a:r>
            <a:endParaRPr lang="en-US" dirty="0"/>
          </a:p>
          <a:p>
            <a:pPr lvl="2"/>
            <a:r>
              <a:rPr lang="en-US" dirty="0" smtClean="0"/>
              <a:t>ISR </a:t>
            </a:r>
            <a:r>
              <a:rPr lang="en-US" dirty="0"/>
              <a:t>schedules a driver task</a:t>
            </a:r>
          </a:p>
          <a:p>
            <a:pPr lvl="2"/>
            <a:r>
              <a:rPr lang="en-US" dirty="0" smtClean="0"/>
              <a:t>task </a:t>
            </a:r>
            <a:r>
              <a:rPr lang="en-US" dirty="0"/>
              <a:t>does all real work</a:t>
            </a:r>
          </a:p>
          <a:p>
            <a:pPr lvl="2"/>
            <a:r>
              <a:rPr lang="en-US" dirty="0" smtClean="0">
                <a:solidFill>
                  <a:srgbClr val="FF0000"/>
                </a:solidFill>
              </a:rPr>
              <a:t>adequate</a:t>
            </a:r>
            <a:r>
              <a:rPr lang="en-US" dirty="0" smtClean="0"/>
              <a:t> </a:t>
            </a:r>
            <a:r>
              <a:rPr lang="en-US" dirty="0"/>
              <a:t>for </a:t>
            </a:r>
            <a:r>
              <a:rPr lang="en-US" dirty="0" err="1" smtClean="0"/>
              <a:t>realtime</a:t>
            </a:r>
            <a:r>
              <a:rPr lang="en-US" dirty="0" smtClean="0"/>
              <a:t> OS</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685800" y="1301750"/>
            <a:ext cx="8191500" cy="3652838"/>
          </a:xfrm>
        </p:spPr>
        <p:txBody>
          <a:bodyPr>
            <a:normAutofit/>
          </a:bodyPr>
          <a:lstStyle/>
          <a:p>
            <a:pPr>
              <a:tabLst>
                <a:tab pos="1892300" algn="l"/>
                <a:tab pos="3492500" algn="l"/>
                <a:tab pos="5027613" algn="l"/>
              </a:tabLst>
            </a:pPr>
            <a:endParaRPr lang="en-US" dirty="0"/>
          </a:p>
          <a:p>
            <a:pPr lvl="1">
              <a:tabLst>
                <a:tab pos="1892300" algn="l"/>
                <a:tab pos="3492500" algn="l"/>
                <a:tab pos="5027613" algn="l"/>
              </a:tabLst>
            </a:pPr>
            <a:endParaRPr lang="en-US" dirty="0"/>
          </a:p>
          <a:p>
            <a:pPr>
              <a:tabLst>
                <a:tab pos="1892300" algn="l"/>
                <a:tab pos="3492500" algn="l"/>
                <a:tab pos="5027613" algn="l"/>
              </a:tabLst>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53</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
        <p:nvSpPr>
          <p:cNvPr id="11" name="Rectangle 1026"/>
          <p:cNvSpPr>
            <a:spLocks noGrp="1" noChangeArrowheads="1"/>
          </p:cNvSpPr>
          <p:nvPr>
            <p:ph type="title"/>
          </p:nvPr>
        </p:nvSpPr>
        <p:spPr>
          <a:xfrm>
            <a:off x="0" y="279790"/>
            <a:ext cx="8761412" cy="430213"/>
          </a:xfrm>
        </p:spPr>
        <p:txBody>
          <a:bodyPr>
            <a:noAutofit/>
          </a:bodyPr>
          <a:lstStyle/>
          <a:p>
            <a:r>
              <a:rPr lang="en-US" sz="3600" dirty="0" smtClean="0"/>
              <a:t>ISR </a:t>
            </a:r>
            <a:r>
              <a:rPr lang="en-US" sz="3600" dirty="0" err="1" smtClean="0"/>
              <a:t>vs</a:t>
            </a:r>
            <a:r>
              <a:rPr lang="en-US" sz="3600" dirty="0" smtClean="0"/>
              <a:t> Task Driven - Rationale</a:t>
            </a:r>
            <a:endParaRPr lang="en-US" sz="3600" dirty="0"/>
          </a:p>
        </p:txBody>
      </p:sp>
      <p:sp>
        <p:nvSpPr>
          <p:cNvPr id="12" name="Rectangle 1027"/>
          <p:cNvSpPr txBox="1">
            <a:spLocks noChangeArrowheads="1"/>
          </p:cNvSpPr>
          <p:nvPr/>
        </p:nvSpPr>
        <p:spPr>
          <a:xfrm>
            <a:off x="309045" y="817460"/>
            <a:ext cx="8564315" cy="5204780"/>
          </a:xfrm>
          <a:prstGeom prst="rect">
            <a:avLst/>
          </a:prstGeom>
        </p:spPr>
        <p:txBody>
          <a:bodyPr vert="horz" lIns="91440" tIns="45720" rIns="91440" bIns="45720" rtlCol="0">
            <a:normAutofit fontScale="85000" lnSpcReduction="20000"/>
          </a:bodyPr>
          <a:lstStyle/>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err="1" smtClean="0"/>
              <a:t>Realtime</a:t>
            </a:r>
            <a:r>
              <a:rPr lang="en-US" sz="3200" dirty="0" smtClean="0"/>
              <a:t> OS </a:t>
            </a:r>
            <a:r>
              <a:rPr lang="en-US" sz="3200" dirty="0"/>
              <a:t>must be deterministic, </a:t>
            </a:r>
            <a:r>
              <a:rPr lang="en-US" sz="3200" dirty="0" smtClean="0"/>
              <a:t>minimal latencies</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any </a:t>
            </a:r>
            <a:r>
              <a:rPr lang="en-US" sz="3200" dirty="0"/>
              <a:t>work in ISR adds to </a:t>
            </a:r>
            <a:r>
              <a:rPr lang="en-US" sz="3200" dirty="0" smtClean="0"/>
              <a:t>latencies</a:t>
            </a:r>
            <a:r>
              <a:rPr lang="en-US" sz="3200" dirty="0"/>
              <a:t> </a:t>
            </a:r>
            <a:endParaRPr lang="en-US" sz="3200" dirty="0" smtClean="0"/>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driver </a:t>
            </a:r>
            <a:r>
              <a:rPr lang="en-US" sz="3200" dirty="0"/>
              <a:t>shouldn't set policy (priority) but leave </a:t>
            </a:r>
            <a:r>
              <a:rPr lang="en-US" sz="3200" dirty="0" smtClean="0"/>
              <a:t>this to application</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any </a:t>
            </a:r>
            <a:r>
              <a:rPr lang="en-US" sz="3200" dirty="0"/>
              <a:t>ISR driven device can preempt a </a:t>
            </a:r>
            <a:r>
              <a:rPr lang="en-US" sz="3200" dirty="0" smtClean="0"/>
              <a:t>more important </a:t>
            </a:r>
            <a:r>
              <a:rPr lang="en-US" sz="3200" dirty="0"/>
              <a:t>task but no task can preempt ISR </a:t>
            </a:r>
            <a:r>
              <a:rPr lang="en-US" sz="3200" dirty="0" smtClean="0"/>
              <a:t>work &gt; </a:t>
            </a:r>
            <a:r>
              <a:rPr lang="en-US" sz="3200" i="1" dirty="0" smtClean="0">
                <a:solidFill>
                  <a:srgbClr val="FF0000"/>
                </a:solidFill>
              </a:rPr>
              <a:t>bad</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less </a:t>
            </a:r>
            <a:r>
              <a:rPr lang="en-US" sz="3200" dirty="0"/>
              <a:t>resources available to ISR than </a:t>
            </a:r>
            <a:r>
              <a:rPr lang="en-US" sz="3200" dirty="0" smtClean="0"/>
              <a:t>task</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reassigning </a:t>
            </a:r>
            <a:r>
              <a:rPr lang="en-US" sz="3200" dirty="0"/>
              <a:t>task priorities is </a:t>
            </a:r>
            <a:r>
              <a:rPr lang="en-US" sz="3200" dirty="0" smtClean="0"/>
              <a:t>simple</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reviewing </a:t>
            </a:r>
            <a:r>
              <a:rPr lang="en-US" sz="3200" dirty="0"/>
              <a:t>and rewriting drivers is </a:t>
            </a:r>
            <a:r>
              <a:rPr lang="en-US" sz="3200" dirty="0" smtClean="0"/>
              <a:t>hard</a:t>
            </a:r>
          </a:p>
          <a:p>
            <a:pPr marL="381000" marR="0" lvl="0"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Only </a:t>
            </a:r>
            <a:r>
              <a:rPr lang="en-US" sz="3200" dirty="0"/>
              <a:t>exception: work is so trivial that it </a:t>
            </a:r>
            <a:r>
              <a:rPr lang="en-US" sz="3200" dirty="0" smtClean="0"/>
              <a:t>doesn't justify </a:t>
            </a:r>
            <a:r>
              <a:rPr lang="en-US" sz="3200" dirty="0"/>
              <a:t>a </a:t>
            </a:r>
            <a:r>
              <a:rPr lang="en-US" sz="3200" dirty="0" smtClean="0"/>
              <a:t>task-context switch </a:t>
            </a:r>
            <a:r>
              <a:rPr lang="en-US" sz="3200" dirty="0"/>
              <a:t>(&lt; 1us).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28588" y="504825"/>
            <a:ext cx="8761412" cy="430213"/>
          </a:xfrm>
        </p:spPr>
        <p:txBody>
          <a:bodyPr>
            <a:noAutofit/>
          </a:bodyPr>
          <a:lstStyle/>
          <a:p>
            <a:r>
              <a:rPr lang="en-US" sz="3200" dirty="0" smtClean="0"/>
              <a:t>OS-Independent Hardware Access (</a:t>
            </a:r>
            <a:r>
              <a:rPr lang="en-US" sz="3200" dirty="0" err="1" smtClean="0"/>
              <a:t>devLib.h</a:t>
            </a:r>
            <a:r>
              <a:rPr lang="en-US" sz="3200" dirty="0" smtClean="0"/>
              <a:t>)</a:t>
            </a:r>
            <a:endParaRPr lang="en-US" sz="3200" dirty="0"/>
          </a:p>
        </p:txBody>
      </p:sp>
      <p:sp>
        <p:nvSpPr>
          <p:cNvPr id="125955" name="Rectangle 3"/>
          <p:cNvSpPr>
            <a:spLocks noGrp="1" noChangeArrowheads="1"/>
          </p:cNvSpPr>
          <p:nvPr>
            <p:ph type="body" idx="1"/>
          </p:nvPr>
        </p:nvSpPr>
        <p:spPr>
          <a:xfrm>
            <a:off x="552450" y="1143000"/>
            <a:ext cx="8191500" cy="4808538"/>
          </a:xfrm>
        </p:spPr>
        <p:txBody>
          <a:bodyPr>
            <a:normAutofit/>
          </a:bodyPr>
          <a:lstStyle/>
          <a:p>
            <a:r>
              <a:rPr lang="en-US" dirty="0" smtClean="0"/>
              <a:t>Functions for:</a:t>
            </a:r>
            <a:endParaRPr lang="en-US" dirty="0"/>
          </a:p>
          <a:p>
            <a:pPr lvl="1"/>
            <a:r>
              <a:rPr lang="en-US" dirty="0"/>
              <a:t>Bus address </a:t>
            </a:r>
            <a:r>
              <a:rPr lang="en-US" dirty="0">
                <a:sym typeface="Symbol" pitchFamily="18" charset="2"/>
              </a:rPr>
              <a:t> Local address conversion</a:t>
            </a:r>
          </a:p>
          <a:p>
            <a:pPr lvl="1"/>
            <a:r>
              <a:rPr lang="en-US" dirty="0">
                <a:sym typeface="Symbol" pitchFamily="18" charset="2"/>
              </a:rPr>
              <a:t>Interrupt control</a:t>
            </a:r>
          </a:p>
          <a:p>
            <a:pPr lvl="1"/>
            <a:r>
              <a:rPr lang="en-US" dirty="0">
                <a:sym typeface="Symbol" pitchFamily="18" charset="2"/>
              </a:rPr>
              <a:t>Bus </a:t>
            </a:r>
            <a:r>
              <a:rPr lang="en-US" dirty="0" smtClean="0">
                <a:sym typeface="Symbol" pitchFamily="18" charset="2"/>
              </a:rPr>
              <a:t>probing</a:t>
            </a:r>
          </a:p>
          <a:p>
            <a:r>
              <a:rPr lang="en-US" dirty="0" smtClean="0">
                <a:sym typeface="Symbol" pitchFamily="18" charset="2"/>
              </a:rPr>
              <a:t>For RTEMS, </a:t>
            </a:r>
            <a:r>
              <a:rPr lang="en-US" dirty="0" err="1" smtClean="0">
                <a:sym typeface="Symbol" pitchFamily="18" charset="2"/>
              </a:rPr>
              <a:t>devLib</a:t>
            </a:r>
            <a:r>
              <a:rPr lang="en-US" dirty="0" smtClean="0">
                <a:sym typeface="Symbol" pitchFamily="18" charset="2"/>
              </a:rPr>
              <a:t> routines available for PPC only.</a:t>
            </a:r>
          </a:p>
          <a:p>
            <a:r>
              <a:rPr lang="en-US" dirty="0" err="1" smtClean="0">
                <a:sym typeface="Symbol" pitchFamily="18" charset="2"/>
              </a:rPr>
              <a:t>VMEbus</a:t>
            </a:r>
            <a:r>
              <a:rPr lang="en-US" dirty="0" smtClean="0">
                <a:sym typeface="Symbol" pitchFamily="18" charset="2"/>
              </a:rPr>
              <a:t> support rich, other support (PCI) being added.</a:t>
            </a:r>
            <a:endParaRPr lang="en-US" dirty="0">
              <a:sym typeface="Symbol" pitchFamily="18" charset="2"/>
            </a:endParaRP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54</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err="1" smtClean="0"/>
              <a:t>devLib</a:t>
            </a:r>
            <a:r>
              <a:rPr lang="en-US" sz="3600" dirty="0"/>
              <a:t> </a:t>
            </a:r>
            <a:r>
              <a:rPr lang="en-US" sz="3600" dirty="0" smtClean="0"/>
              <a:t>– Interrupt Handling</a:t>
            </a:r>
            <a:endParaRPr lang="en-US" sz="3600" dirty="0"/>
          </a:p>
        </p:txBody>
      </p:sp>
      <p:sp>
        <p:nvSpPr>
          <p:cNvPr id="155651" name="Rectangle 1027"/>
          <p:cNvSpPr>
            <a:spLocks noGrp="1" noChangeArrowheads="1"/>
          </p:cNvSpPr>
          <p:nvPr>
            <p:ph type="body" idx="1"/>
          </p:nvPr>
        </p:nvSpPr>
        <p:spPr>
          <a:xfrm>
            <a:off x="552450" y="1143001"/>
            <a:ext cx="8191500" cy="4359870"/>
          </a:xfrm>
        </p:spPr>
        <p:txBody>
          <a:bodyPr>
            <a:normAutofit fontScale="92500" lnSpcReduction="20000"/>
          </a:bodyPr>
          <a:lstStyle/>
          <a:p>
            <a:pPr marL="381000" indent="-381000"/>
            <a:r>
              <a:rPr lang="en-US" dirty="0" smtClean="0"/>
              <a:t>VME </a:t>
            </a:r>
            <a:r>
              <a:rPr lang="en-US" dirty="0"/>
              <a:t>interrupts have two parameters</a:t>
            </a:r>
          </a:p>
          <a:p>
            <a:pPr marL="838200" lvl="1" indent="-381000"/>
            <a:r>
              <a:rPr lang="en-US" dirty="0"/>
              <a:t>Interrupt level (1-7, but don’t use level 7) – often set with on-board jumpers or DIP switches</a:t>
            </a:r>
          </a:p>
          <a:p>
            <a:pPr marL="838200" lvl="1" indent="-381000"/>
            <a:r>
              <a:rPr lang="en-US" dirty="0"/>
              <a:t>Interrupt vector (0-255, &lt;64 reserved on MC680x0) – often set by writing to an on-board register</a:t>
            </a:r>
          </a:p>
          <a:p>
            <a:pPr marL="381000" indent="-381000"/>
            <a:r>
              <a:rPr lang="en-US" dirty="0"/>
              <a:t>OS initialization takes two calls</a:t>
            </a:r>
          </a:p>
          <a:p>
            <a:pPr marL="838200" lvl="1" indent="-381000">
              <a:buFontTx/>
              <a:buAutoNum type="arabicPeriod"/>
            </a:pPr>
            <a:r>
              <a:rPr lang="en-US" dirty="0"/>
              <a:t>Connect interrupt handler to vector</a:t>
            </a:r>
          </a:p>
          <a:p>
            <a:pPr marL="1238250" lvl="2" indent="-381000">
              <a:buFontTx/>
              <a:buNone/>
            </a:pPr>
            <a:r>
              <a:rPr lang="en-US" sz="2200" i="0" dirty="0" err="1">
                <a:solidFill>
                  <a:schemeClr val="accent4">
                    <a:lumMod val="75000"/>
                  </a:schemeClr>
                </a:solidFill>
                <a:latin typeface="Courier" pitchFamily="-128" charset="0"/>
              </a:rPr>
              <a:t>devConnectInterruptVME</a:t>
            </a:r>
            <a:r>
              <a:rPr lang="en-US" sz="2200" i="0" dirty="0">
                <a:solidFill>
                  <a:schemeClr val="accent4">
                    <a:lumMod val="75000"/>
                  </a:schemeClr>
                </a:solidFill>
                <a:latin typeface="Courier" pitchFamily="-128" charset="0"/>
              </a:rPr>
              <a:t>(unsigned </a:t>
            </a:r>
            <a:r>
              <a:rPr lang="en-US" sz="2200" i="0" dirty="0" err="1">
                <a:solidFill>
                  <a:schemeClr val="accent4">
                    <a:lumMod val="75000"/>
                  </a:schemeClr>
                </a:solidFill>
                <a:latin typeface="Courier" pitchFamily="-128" charset="0"/>
              </a:rPr>
              <a:t>vectorNumber</a:t>
            </a:r>
            <a:r>
              <a:rPr lang="en-US" sz="2200" i="0" dirty="0">
                <a:solidFill>
                  <a:schemeClr val="accent4">
                    <a:lumMod val="75000"/>
                  </a:schemeClr>
                </a:solidFill>
                <a:latin typeface="Courier" pitchFamily="-128" charset="0"/>
              </a:rPr>
              <a:t>,</a:t>
            </a:r>
          </a:p>
          <a:p>
            <a:pPr marL="1238250" lvl="2" indent="-381000">
              <a:buFontTx/>
              <a:buNone/>
            </a:pPr>
            <a:r>
              <a:rPr lang="en-US" sz="2200" i="0" dirty="0">
                <a:solidFill>
                  <a:schemeClr val="accent4">
                    <a:lumMod val="75000"/>
                  </a:schemeClr>
                </a:solidFill>
                <a:latin typeface="Courier" pitchFamily="-128" charset="0"/>
              </a:rPr>
              <a:t>         void (*</a:t>
            </a:r>
            <a:r>
              <a:rPr lang="en-US" sz="2200" i="0" dirty="0" err="1">
                <a:solidFill>
                  <a:schemeClr val="accent4">
                    <a:lumMod val="75000"/>
                  </a:schemeClr>
                </a:solidFill>
                <a:latin typeface="Courier" pitchFamily="-128" charset="0"/>
              </a:rPr>
              <a:t>pFunction</a:t>
            </a:r>
            <a:r>
              <a:rPr lang="en-US" sz="2200" i="0" dirty="0">
                <a:solidFill>
                  <a:schemeClr val="accent4">
                    <a:lumMod val="75000"/>
                  </a:schemeClr>
                </a:solidFill>
                <a:latin typeface="Courier" pitchFamily="-128" charset="0"/>
              </a:rPr>
              <a:t>)(void *),void *parameter);</a:t>
            </a:r>
          </a:p>
          <a:p>
            <a:pPr marL="838200" lvl="1" indent="-381000">
              <a:buFontTx/>
              <a:buAutoNum type="arabicPeriod"/>
            </a:pPr>
            <a:r>
              <a:rPr lang="en-US" dirty="0"/>
              <a:t>Enable interrupt from VME to CPU</a:t>
            </a:r>
          </a:p>
          <a:p>
            <a:pPr marL="1238250" lvl="2" indent="-381000">
              <a:buFontTx/>
              <a:buNone/>
            </a:pPr>
            <a:r>
              <a:rPr lang="en-US" sz="2200" dirty="0" err="1">
                <a:solidFill>
                  <a:schemeClr val="accent4">
                    <a:lumMod val="75000"/>
                  </a:schemeClr>
                </a:solidFill>
                <a:latin typeface="Courier" pitchFamily="-128" charset="0"/>
              </a:rPr>
              <a:t>devEnableInterruptLevelVME</a:t>
            </a:r>
            <a:r>
              <a:rPr lang="en-US" sz="2200" dirty="0">
                <a:solidFill>
                  <a:schemeClr val="accent4">
                    <a:lumMod val="75000"/>
                  </a:schemeClr>
                </a:solidFill>
                <a:latin typeface="Courier" pitchFamily="-128" charset="0"/>
              </a:rPr>
              <a:t> (unsigned level);</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55</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err="1" smtClean="0"/>
              <a:t>devLib</a:t>
            </a:r>
            <a:r>
              <a:rPr lang="en-US" sz="3600" dirty="0"/>
              <a:t> </a:t>
            </a:r>
            <a:r>
              <a:rPr lang="en-US" sz="3600" dirty="0" smtClean="0"/>
              <a:t>– Registration and Probing</a:t>
            </a:r>
            <a:endParaRPr lang="en-US" sz="3600" dirty="0"/>
          </a:p>
        </p:txBody>
      </p:sp>
      <p:sp>
        <p:nvSpPr>
          <p:cNvPr id="155651" name="Rectangle 1027"/>
          <p:cNvSpPr>
            <a:spLocks noGrp="1" noChangeArrowheads="1"/>
          </p:cNvSpPr>
          <p:nvPr>
            <p:ph type="body" idx="1"/>
          </p:nvPr>
        </p:nvSpPr>
        <p:spPr>
          <a:xfrm>
            <a:off x="552450" y="1143001"/>
            <a:ext cx="8191500" cy="4859134"/>
          </a:xfrm>
        </p:spPr>
        <p:txBody>
          <a:bodyPr>
            <a:normAutofit fontScale="85000" lnSpcReduction="20000"/>
          </a:bodyPr>
          <a:lstStyle/>
          <a:p>
            <a:pPr marL="381000" indent="-381000"/>
            <a:r>
              <a:rPr lang="en-US" dirty="0" smtClean="0"/>
              <a:t>Register modules (prevents multiple modules using the same base address) and get physical address:</a:t>
            </a:r>
          </a:p>
          <a:p>
            <a:pPr marL="781050" lvl="1" indent="-381000">
              <a:buNone/>
            </a:pPr>
            <a:r>
              <a:rPr lang="en-US" dirty="0" err="1" smtClean="0">
                <a:solidFill>
                  <a:schemeClr val="accent4">
                    <a:lumMod val="75000"/>
                  </a:schemeClr>
                </a:solidFill>
              </a:rPr>
              <a:t>devRegisterAddress</a:t>
            </a:r>
            <a:r>
              <a:rPr lang="en-US" dirty="0" smtClean="0">
                <a:solidFill>
                  <a:schemeClr val="accent4">
                    <a:lumMod val="75000"/>
                  </a:schemeClr>
                </a:solidFill>
              </a:rPr>
              <a:t>(</a:t>
            </a:r>
          </a:p>
          <a:p>
            <a:pPr marL="781050" lvl="1" indent="-381000">
              <a:buNone/>
            </a:pPr>
            <a:r>
              <a:rPr lang="en-US" dirty="0" smtClean="0">
                <a:solidFill>
                  <a:schemeClr val="accent4">
                    <a:lumMod val="75000"/>
                  </a:schemeClr>
                </a:solidFill>
              </a:rPr>
              <a:t>                        const char *</a:t>
            </a:r>
            <a:r>
              <a:rPr lang="en-US" dirty="0" err="1" smtClean="0">
                <a:solidFill>
                  <a:schemeClr val="accent4">
                    <a:lumMod val="75000"/>
                  </a:schemeClr>
                </a:solidFill>
              </a:rPr>
              <a:t>pOwnerName</a:t>
            </a:r>
            <a:r>
              <a:rPr lang="en-US" dirty="0" smtClean="0">
                <a:solidFill>
                  <a:schemeClr val="accent4">
                    <a:lumMod val="75000"/>
                  </a:schemeClr>
                </a:solidFill>
              </a:rPr>
              <a:t>,</a:t>
            </a:r>
          </a:p>
          <a:p>
            <a:pPr marL="781050" lvl="1" indent="-381000">
              <a:buNone/>
            </a:pPr>
            <a:r>
              <a:rPr lang="en-US" dirty="0" smtClean="0">
                <a:solidFill>
                  <a:schemeClr val="accent4">
                    <a:lumMod val="75000"/>
                  </a:schemeClr>
                </a:solidFill>
              </a:rPr>
              <a:t>                        </a:t>
            </a:r>
            <a:r>
              <a:rPr lang="en-US" dirty="0" err="1" smtClean="0">
                <a:solidFill>
                  <a:schemeClr val="accent4">
                    <a:lumMod val="75000"/>
                  </a:schemeClr>
                </a:solidFill>
              </a:rPr>
              <a:t>epicsAddressType</a:t>
            </a:r>
            <a:r>
              <a:rPr lang="en-US" dirty="0" smtClean="0">
                <a:solidFill>
                  <a:schemeClr val="accent4">
                    <a:lumMod val="75000"/>
                  </a:schemeClr>
                </a:solidFill>
              </a:rPr>
              <a:t> </a:t>
            </a:r>
            <a:r>
              <a:rPr lang="en-US" dirty="0" err="1" smtClean="0">
                <a:solidFill>
                  <a:schemeClr val="accent4">
                    <a:lumMod val="75000"/>
                  </a:schemeClr>
                </a:solidFill>
              </a:rPr>
              <a:t>addrType</a:t>
            </a:r>
            <a:r>
              <a:rPr lang="en-US" dirty="0" smtClean="0">
                <a:solidFill>
                  <a:schemeClr val="accent4">
                    <a:lumMod val="75000"/>
                  </a:schemeClr>
                </a:solidFill>
              </a:rPr>
              <a:t>,</a:t>
            </a:r>
          </a:p>
          <a:p>
            <a:pPr marL="781050" lvl="1" indent="-381000">
              <a:buNone/>
            </a:pPr>
            <a:r>
              <a:rPr lang="en-US" dirty="0" smtClean="0">
                <a:solidFill>
                  <a:schemeClr val="accent4">
                    <a:lumMod val="75000"/>
                  </a:schemeClr>
                </a:solidFill>
              </a:rPr>
              <a:t>                        </a:t>
            </a:r>
            <a:r>
              <a:rPr lang="en-US" dirty="0" err="1" smtClean="0">
                <a:solidFill>
                  <a:schemeClr val="accent4">
                    <a:lumMod val="75000"/>
                  </a:schemeClr>
                </a:solidFill>
              </a:rPr>
              <a:t>size_t</a:t>
            </a:r>
            <a:r>
              <a:rPr lang="en-US" dirty="0" smtClean="0">
                <a:solidFill>
                  <a:schemeClr val="accent4">
                    <a:lumMod val="75000"/>
                  </a:schemeClr>
                </a:solidFill>
              </a:rPr>
              <a:t> </a:t>
            </a:r>
            <a:r>
              <a:rPr lang="en-US" dirty="0" err="1" smtClean="0">
                <a:solidFill>
                  <a:schemeClr val="accent4">
                    <a:lumMod val="75000"/>
                  </a:schemeClr>
                </a:solidFill>
              </a:rPr>
              <a:t>logicalBaseAddress</a:t>
            </a:r>
            <a:r>
              <a:rPr lang="en-US" dirty="0" smtClean="0">
                <a:solidFill>
                  <a:schemeClr val="accent4">
                    <a:lumMod val="75000"/>
                  </a:schemeClr>
                </a:solidFill>
              </a:rPr>
              <a:t>,</a:t>
            </a:r>
          </a:p>
          <a:p>
            <a:pPr marL="781050" lvl="1" indent="-381000">
              <a:buNone/>
            </a:pPr>
            <a:r>
              <a:rPr lang="en-US" dirty="0" smtClean="0">
                <a:solidFill>
                  <a:schemeClr val="accent4">
                    <a:lumMod val="75000"/>
                  </a:schemeClr>
                </a:solidFill>
              </a:rPr>
              <a:t>                        </a:t>
            </a:r>
            <a:r>
              <a:rPr lang="en-US" dirty="0" err="1" smtClean="0">
                <a:solidFill>
                  <a:schemeClr val="accent4">
                    <a:lumMod val="75000"/>
                  </a:schemeClr>
                </a:solidFill>
              </a:rPr>
              <a:t>size_t</a:t>
            </a:r>
            <a:r>
              <a:rPr lang="en-US" dirty="0" smtClean="0">
                <a:solidFill>
                  <a:schemeClr val="accent4">
                    <a:lumMod val="75000"/>
                  </a:schemeClr>
                </a:solidFill>
              </a:rPr>
              <a:t> size, /* bytes */</a:t>
            </a:r>
          </a:p>
          <a:p>
            <a:pPr marL="781050" lvl="1" indent="-381000">
              <a:buNone/>
            </a:pPr>
            <a:r>
              <a:rPr lang="en-US" dirty="0" smtClean="0">
                <a:solidFill>
                  <a:schemeClr val="accent4">
                    <a:lumMod val="75000"/>
                  </a:schemeClr>
                </a:solidFill>
              </a:rPr>
              <a:t>                        volatile void **</a:t>
            </a:r>
            <a:r>
              <a:rPr lang="en-US" dirty="0" err="1" smtClean="0">
                <a:solidFill>
                  <a:schemeClr val="accent4">
                    <a:lumMod val="75000"/>
                  </a:schemeClr>
                </a:solidFill>
              </a:rPr>
              <a:t>pPhysicalAddress</a:t>
            </a:r>
            <a:r>
              <a:rPr lang="en-US" dirty="0" smtClean="0">
                <a:solidFill>
                  <a:schemeClr val="accent4">
                    <a:lumMod val="75000"/>
                  </a:schemeClr>
                </a:solidFill>
              </a:rPr>
              <a:t>);</a:t>
            </a:r>
          </a:p>
          <a:p>
            <a:pPr marL="381000" indent="-381000"/>
            <a:r>
              <a:rPr lang="en-US" dirty="0" smtClean="0"/>
              <a:t>Bus-Safe probe (</a:t>
            </a:r>
            <a:r>
              <a:rPr lang="en-US" dirty="0" err="1" smtClean="0"/>
              <a:t>ie</a:t>
            </a:r>
            <a:r>
              <a:rPr lang="en-US" dirty="0" smtClean="0"/>
              <a:t>, to test for module existence):</a:t>
            </a:r>
          </a:p>
          <a:p>
            <a:pPr marL="781050" lvl="1" indent="-381000">
              <a:buNone/>
            </a:pPr>
            <a:r>
              <a:rPr lang="en-US" dirty="0" err="1" smtClean="0">
                <a:solidFill>
                  <a:schemeClr val="accent4">
                    <a:lumMod val="75000"/>
                  </a:schemeClr>
                </a:solidFill>
              </a:rPr>
              <a:t>devReadProbe</a:t>
            </a:r>
            <a:r>
              <a:rPr lang="en-US" dirty="0" smtClean="0">
                <a:solidFill>
                  <a:schemeClr val="accent4">
                    <a:lumMod val="75000"/>
                  </a:schemeClr>
                </a:solidFill>
              </a:rPr>
              <a:t>(</a:t>
            </a:r>
          </a:p>
          <a:p>
            <a:pPr marL="781050" lvl="1" indent="-381000">
              <a:buNone/>
            </a:pPr>
            <a:r>
              <a:rPr lang="en-US" dirty="0" smtClean="0">
                <a:solidFill>
                  <a:schemeClr val="accent4">
                    <a:lumMod val="75000"/>
                  </a:schemeClr>
                </a:solidFill>
              </a:rPr>
              <a:t>    unsigned </a:t>
            </a:r>
            <a:r>
              <a:rPr lang="en-US" dirty="0" err="1" smtClean="0">
                <a:solidFill>
                  <a:schemeClr val="accent4">
                    <a:lumMod val="75000"/>
                  </a:schemeClr>
                </a:solidFill>
              </a:rPr>
              <a:t>wordSize</a:t>
            </a:r>
            <a:r>
              <a:rPr lang="en-US" dirty="0" smtClean="0">
                <a:solidFill>
                  <a:schemeClr val="accent4">
                    <a:lumMod val="75000"/>
                  </a:schemeClr>
                </a:solidFill>
              </a:rPr>
              <a:t>, volatile const void *</a:t>
            </a:r>
            <a:r>
              <a:rPr lang="en-US" dirty="0" err="1" smtClean="0">
                <a:solidFill>
                  <a:schemeClr val="accent4">
                    <a:lumMod val="75000"/>
                  </a:schemeClr>
                </a:solidFill>
              </a:rPr>
              <a:t>ptr</a:t>
            </a:r>
            <a:r>
              <a:rPr lang="en-US" dirty="0" smtClean="0">
                <a:solidFill>
                  <a:schemeClr val="accent4">
                    <a:lumMod val="75000"/>
                  </a:schemeClr>
                </a:solidFill>
              </a:rPr>
              <a:t>, void *</a:t>
            </a:r>
            <a:r>
              <a:rPr lang="en-US" dirty="0" err="1" smtClean="0">
                <a:solidFill>
                  <a:schemeClr val="accent4">
                    <a:lumMod val="75000"/>
                  </a:schemeClr>
                </a:solidFill>
              </a:rPr>
              <a:t>pValueRead</a:t>
            </a:r>
            <a:r>
              <a:rPr lang="en-US" dirty="0" smtClean="0">
                <a:solidFill>
                  <a:schemeClr val="accent4">
                    <a:lumMod val="75000"/>
                  </a:schemeClr>
                </a:solidFill>
              </a:rPr>
              <a:t>);</a:t>
            </a:r>
          </a:p>
          <a:p>
            <a:pPr marL="781050" lvl="1" indent="-381000">
              <a:buNone/>
            </a:pPr>
            <a:r>
              <a:rPr lang="en-US" dirty="0" smtClean="0"/>
              <a:t>Only use during initialization – it kills real-time operation.</a:t>
            </a:r>
          </a:p>
          <a:p>
            <a:pPr marL="781050" lvl="1" indent="-381000">
              <a:buNone/>
            </a:pPr>
            <a:endParaRPr lang="en-US" dirty="0" smtClean="0"/>
          </a:p>
          <a:p>
            <a:pPr marL="781050" lvl="1" indent="-381000">
              <a:buNone/>
            </a:pPr>
            <a:endParaRPr lang="en-US" dirty="0" smtClean="0"/>
          </a:p>
          <a:p>
            <a:pPr marL="781050" lvl="1" indent="-381000">
              <a:buNone/>
            </a:pPr>
            <a:endParaRPr lang="en-US" dirty="0" smtClean="0"/>
          </a:p>
          <a:p>
            <a:pPr marL="781050" lvl="1" indent="-381000">
              <a:buNone/>
            </a:pPr>
            <a:endParaRPr lang="en-US" dirty="0" smtClean="0"/>
          </a:p>
          <a:p>
            <a:pPr marL="781050" lvl="1" indent="-381000">
              <a:buNone/>
            </a:pPr>
            <a:endParaRPr lang="en-US" dirty="0" smtClean="0"/>
          </a:p>
          <a:p>
            <a:pPr marL="781050" lvl="1" indent="-381000">
              <a:buNone/>
            </a:pPr>
            <a:endParaRPr lang="en-US" dirty="0" smtClean="0"/>
          </a:p>
          <a:p>
            <a:pPr marL="781050" lvl="1" indent="-381000">
              <a:buNone/>
            </a:pPr>
            <a:endParaRPr lang="en-US" dirty="0" smtClean="0"/>
          </a:p>
          <a:p>
            <a:pPr marL="781050" lvl="1" indent="-381000">
              <a:buNone/>
            </a:pP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56</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err="1" smtClean="0"/>
              <a:t>basicIoOps.h</a:t>
            </a:r>
            <a:endParaRPr lang="en-US" sz="3600" dirty="0"/>
          </a:p>
        </p:txBody>
      </p:sp>
      <p:sp>
        <p:nvSpPr>
          <p:cNvPr id="155651" name="Rectangle 1027"/>
          <p:cNvSpPr>
            <a:spLocks noGrp="1" noChangeArrowheads="1"/>
          </p:cNvSpPr>
          <p:nvPr>
            <p:ph type="body" idx="1"/>
          </p:nvPr>
        </p:nvSpPr>
        <p:spPr>
          <a:xfrm>
            <a:off x="577880" y="932675"/>
            <a:ext cx="8191500" cy="5012755"/>
          </a:xfrm>
        </p:spPr>
        <p:txBody>
          <a:bodyPr>
            <a:normAutofit fontScale="77500" lnSpcReduction="20000"/>
          </a:bodyPr>
          <a:lstStyle/>
          <a:p>
            <a:pPr marL="381000" indent="-381000"/>
            <a:r>
              <a:rPr lang="en-US" dirty="0" smtClean="0"/>
              <a:t>Available in the </a:t>
            </a:r>
            <a:r>
              <a:rPr lang="en-US" dirty="0" err="1" smtClean="0"/>
              <a:t>miscUtils</a:t>
            </a:r>
            <a:r>
              <a:rPr lang="en-US" dirty="0" smtClean="0"/>
              <a:t> EPICS module.   Will be added to EPICS base someday in another form.</a:t>
            </a:r>
          </a:p>
          <a:p>
            <a:pPr marL="381000" indent="-381000"/>
            <a:r>
              <a:rPr lang="en-US" dirty="0" smtClean="0"/>
              <a:t>Provides access to memory-mapped resources (e.g., device registers) using wrappers instead of directly. Macros also include </a:t>
            </a:r>
            <a:r>
              <a:rPr lang="en-US" dirty="0" err="1" smtClean="0"/>
              <a:t>endian</a:t>
            </a:r>
            <a:r>
              <a:rPr lang="en-US" dirty="0" smtClean="0"/>
              <a:t> conversion/test and use __</a:t>
            </a:r>
            <a:r>
              <a:rPr lang="en-US" dirty="0" err="1" smtClean="0"/>
              <a:t>iobarrier</a:t>
            </a:r>
            <a:r>
              <a:rPr lang="en-US" dirty="0" smtClean="0"/>
              <a:t>() assembly instructions on architectures where it is appropriate (PPC). </a:t>
            </a:r>
            <a:endParaRPr lang="en-US" dirty="0"/>
          </a:p>
          <a:p>
            <a:pPr marL="381000" indent="-381000"/>
            <a:r>
              <a:rPr lang="en-US" dirty="0" smtClean="0"/>
              <a:t>The following are available:</a:t>
            </a:r>
            <a:br>
              <a:rPr lang="en-US" dirty="0" smtClean="0"/>
            </a:br>
            <a:r>
              <a:rPr lang="en-US" dirty="0" smtClean="0"/>
              <a:t/>
            </a:r>
            <a:br>
              <a:rPr lang="en-US" dirty="0" smtClean="0"/>
            </a:br>
            <a:r>
              <a:rPr lang="en-US" dirty="0" smtClean="0">
                <a:solidFill>
                  <a:schemeClr val="accent4">
                    <a:lumMod val="75000"/>
                  </a:schemeClr>
                </a:solidFill>
              </a:rPr>
              <a:t>in_le32(), in_be32(), in_le16(), in_be16, in_8(),</a:t>
            </a:r>
            <a:br>
              <a:rPr lang="en-US" dirty="0" smtClean="0">
                <a:solidFill>
                  <a:schemeClr val="accent4">
                    <a:lumMod val="75000"/>
                  </a:schemeClr>
                </a:solidFill>
              </a:rPr>
            </a:br>
            <a:r>
              <a:rPr lang="en-US" dirty="0" smtClean="0">
                <a:solidFill>
                  <a:schemeClr val="accent4">
                    <a:lumMod val="75000"/>
                  </a:schemeClr>
                </a:solidFill>
              </a:rPr>
              <a:t/>
            </a:r>
            <a:br>
              <a:rPr lang="en-US" dirty="0" smtClean="0">
                <a:solidFill>
                  <a:schemeClr val="accent4">
                    <a:lumMod val="75000"/>
                  </a:schemeClr>
                </a:solidFill>
              </a:rPr>
            </a:br>
            <a:r>
              <a:rPr lang="en-US" dirty="0" smtClean="0">
                <a:solidFill>
                  <a:schemeClr val="accent4">
                    <a:lumMod val="75000"/>
                  </a:schemeClr>
                </a:solidFill>
              </a:rPr>
              <a:t>out_le32(), out_be32(), out_le16(), out_be16, out_8()</a:t>
            </a:r>
            <a:r>
              <a:rPr lang="en-US" dirty="0" smtClean="0"/>
              <a:t/>
            </a:r>
            <a:br>
              <a:rPr lang="en-US" dirty="0" smtClean="0"/>
            </a:br>
            <a:endParaRPr lang="en-US" dirty="0" smtClean="0"/>
          </a:p>
          <a:p>
            <a:r>
              <a:rPr lang="en-US" dirty="0" smtClean="0"/>
              <a:t>Also, makes the code more readable and </a:t>
            </a:r>
            <a:r>
              <a:rPr lang="en-US" dirty="0"/>
              <a:t>guarantees </a:t>
            </a:r>
            <a:r>
              <a:rPr lang="en-US" dirty="0" smtClean="0"/>
              <a:t>in-order </a:t>
            </a:r>
            <a:r>
              <a:rPr lang="en-US" i="1" dirty="0" smtClean="0"/>
              <a:t>execution of </a:t>
            </a:r>
            <a:r>
              <a:rPr lang="en-US" dirty="0" smtClean="0"/>
              <a:t>I/O</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smtClean="0"/>
              <a:t>Reminder about volatile</a:t>
            </a:r>
            <a:endParaRPr lang="en-US" sz="3600" dirty="0"/>
          </a:p>
        </p:txBody>
      </p:sp>
      <p:sp>
        <p:nvSpPr>
          <p:cNvPr id="155651" name="Rectangle 1027"/>
          <p:cNvSpPr>
            <a:spLocks noGrp="1" noChangeArrowheads="1"/>
          </p:cNvSpPr>
          <p:nvPr>
            <p:ph type="body" idx="1"/>
          </p:nvPr>
        </p:nvSpPr>
        <p:spPr>
          <a:xfrm>
            <a:off x="577880" y="932675"/>
            <a:ext cx="8191500" cy="5012755"/>
          </a:xfrm>
        </p:spPr>
        <p:txBody>
          <a:bodyPr>
            <a:normAutofit/>
          </a:bodyPr>
          <a:lstStyle/>
          <a:p>
            <a:r>
              <a:rPr lang="en-US" i="1" dirty="0"/>
              <a:t>Always declare volatile:</a:t>
            </a:r>
          </a:p>
          <a:p>
            <a:pPr lvl="1"/>
            <a:r>
              <a:rPr lang="en-US" dirty="0" smtClean="0"/>
              <a:t>memory-mapped device registers</a:t>
            </a:r>
          </a:p>
          <a:p>
            <a:pPr lvl="1"/>
            <a:r>
              <a:rPr lang="en-US" dirty="0" smtClean="0"/>
              <a:t>global </a:t>
            </a:r>
            <a:r>
              <a:rPr lang="en-US" dirty="0"/>
              <a:t>variables that can be changed from ISRs </a:t>
            </a:r>
            <a:r>
              <a:rPr lang="en-US" dirty="0" smtClean="0"/>
              <a:t>or other </a:t>
            </a:r>
            <a:r>
              <a:rPr lang="en-US" dirty="0"/>
              <a:t>tasks.</a:t>
            </a:r>
          </a:p>
          <a:p>
            <a:pPr>
              <a:buNone/>
            </a:pPr>
            <a:r>
              <a:rPr lang="en-US" dirty="0"/>
              <a:t>[ guarantees </a:t>
            </a:r>
            <a:r>
              <a:rPr lang="en-US" dirty="0" smtClean="0"/>
              <a:t>in-order </a:t>
            </a:r>
            <a:r>
              <a:rPr lang="en-US" i="1" dirty="0" smtClean="0"/>
              <a:t>compilation ]</a:t>
            </a:r>
            <a:endParaRPr lang="en-US" dirty="0" smtClean="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309044" y="279790"/>
            <a:ext cx="5875965" cy="430213"/>
          </a:xfrm>
        </p:spPr>
        <p:txBody>
          <a:bodyPr>
            <a:noAutofit/>
          </a:bodyPr>
          <a:lstStyle/>
          <a:p>
            <a:r>
              <a:rPr lang="en-US" sz="3600" dirty="0" smtClean="0"/>
              <a:t>Error/Message Logging</a:t>
            </a:r>
            <a:endParaRPr lang="en-US" sz="3600" dirty="0"/>
          </a:p>
        </p:txBody>
      </p:sp>
      <p:sp>
        <p:nvSpPr>
          <p:cNvPr id="155651" name="Rectangle 1027"/>
          <p:cNvSpPr>
            <a:spLocks noGrp="1" noChangeArrowheads="1"/>
          </p:cNvSpPr>
          <p:nvPr>
            <p:ph type="body" idx="1"/>
          </p:nvPr>
        </p:nvSpPr>
        <p:spPr>
          <a:xfrm>
            <a:off x="577880" y="932674"/>
            <a:ext cx="8191500" cy="5568725"/>
          </a:xfrm>
        </p:spPr>
        <p:txBody>
          <a:bodyPr>
            <a:normAutofit fontScale="77500" lnSpcReduction="20000"/>
          </a:bodyPr>
          <a:lstStyle/>
          <a:p>
            <a:pPr marL="381000" indent="-381000"/>
            <a:r>
              <a:rPr lang="en-US" dirty="0" smtClean="0"/>
              <a:t>R</a:t>
            </a:r>
            <a:r>
              <a:rPr lang="en-US" dirty="0" smtClean="0"/>
              <a:t>outines available </a:t>
            </a:r>
            <a:r>
              <a:rPr lang="en-US" dirty="0" smtClean="0"/>
              <a:t>for logging </a:t>
            </a:r>
            <a:endParaRPr lang="en-US" dirty="0" smtClean="0"/>
          </a:p>
          <a:p>
            <a:pPr marL="381000" indent="-381000">
              <a:buNone/>
            </a:pPr>
            <a:r>
              <a:rPr lang="en-US" dirty="0" smtClean="0"/>
              <a:t>	messages </a:t>
            </a:r>
            <a:r>
              <a:rPr lang="en-US" dirty="0" smtClean="0"/>
              <a:t>from device and driver support:</a:t>
            </a:r>
          </a:p>
          <a:p>
            <a:pPr marL="781050" lvl="1" indent="-381000"/>
            <a:r>
              <a:rPr lang="en-US" dirty="0" err="1" smtClean="0">
                <a:solidFill>
                  <a:schemeClr val="accent4">
                    <a:lumMod val="75000"/>
                  </a:schemeClr>
                </a:solidFill>
              </a:rPr>
              <a:t>errlogPrintf</a:t>
            </a:r>
            <a:r>
              <a:rPr lang="en-US" dirty="0" smtClean="0">
                <a:solidFill>
                  <a:schemeClr val="accent4">
                    <a:lumMod val="75000"/>
                  </a:schemeClr>
                </a:solidFill>
              </a:rPr>
              <a:t> (same arguments as </a:t>
            </a:r>
            <a:r>
              <a:rPr lang="en-US" dirty="0" err="1" smtClean="0">
                <a:solidFill>
                  <a:schemeClr val="accent4">
                    <a:lumMod val="75000"/>
                  </a:schemeClr>
                </a:solidFill>
              </a:rPr>
              <a:t>printf</a:t>
            </a:r>
            <a:r>
              <a:rPr lang="en-US" dirty="0" smtClean="0">
                <a:solidFill>
                  <a:schemeClr val="accent4">
                    <a:lumMod val="75000"/>
                  </a:schemeClr>
                </a:solidFill>
              </a:rPr>
              <a:t>)</a:t>
            </a:r>
          </a:p>
          <a:p>
            <a:pPr marL="781050" lvl="1" indent="-381000"/>
            <a:r>
              <a:rPr lang="en-US" dirty="0" err="1" smtClean="0">
                <a:solidFill>
                  <a:schemeClr val="accent4">
                    <a:lumMod val="75000"/>
                  </a:schemeClr>
                </a:solidFill>
              </a:rPr>
              <a:t>errlogSevPrintf</a:t>
            </a:r>
            <a:r>
              <a:rPr lang="en-US" dirty="0" smtClean="0">
                <a:solidFill>
                  <a:schemeClr val="accent4">
                    <a:lumMod val="75000"/>
                  </a:schemeClr>
                </a:solidFill>
              </a:rPr>
              <a:t>(severity, same arguments as </a:t>
            </a:r>
            <a:r>
              <a:rPr lang="en-US" dirty="0" err="1" smtClean="0">
                <a:solidFill>
                  <a:schemeClr val="accent4">
                    <a:lumMod val="75000"/>
                  </a:schemeClr>
                </a:solidFill>
              </a:rPr>
              <a:t>printf</a:t>
            </a:r>
            <a:r>
              <a:rPr lang="en-US" dirty="0" smtClean="0">
                <a:solidFill>
                  <a:schemeClr val="accent4">
                    <a:lumMod val="75000"/>
                  </a:schemeClr>
                </a:solidFill>
              </a:rPr>
              <a:t>)</a:t>
            </a:r>
          </a:p>
          <a:p>
            <a:pPr marL="781050" lvl="1" indent="-381000"/>
            <a:r>
              <a:rPr lang="en-US" dirty="0" err="1" smtClean="0">
                <a:solidFill>
                  <a:schemeClr val="accent4">
                    <a:lumMod val="75000"/>
                  </a:schemeClr>
                </a:solidFill>
              </a:rPr>
              <a:t>errPrintf</a:t>
            </a:r>
            <a:r>
              <a:rPr lang="en-US" dirty="0" smtClean="0">
                <a:solidFill>
                  <a:schemeClr val="accent4">
                    <a:lumMod val="75000"/>
                  </a:schemeClr>
                </a:solidFill>
              </a:rPr>
              <a:t>(status, __FILE__, __LINE__, same </a:t>
            </a:r>
            <a:r>
              <a:rPr lang="en-US" dirty="0" err="1" smtClean="0">
                <a:solidFill>
                  <a:schemeClr val="accent4">
                    <a:lumMod val="75000"/>
                  </a:schemeClr>
                </a:solidFill>
              </a:rPr>
              <a:t>args</a:t>
            </a:r>
            <a:r>
              <a:rPr lang="en-US" dirty="0" smtClean="0">
                <a:solidFill>
                  <a:schemeClr val="accent4">
                    <a:lumMod val="75000"/>
                  </a:schemeClr>
                </a:solidFill>
              </a:rPr>
              <a:t> as </a:t>
            </a:r>
            <a:r>
              <a:rPr lang="en-US" dirty="0" err="1" smtClean="0">
                <a:solidFill>
                  <a:schemeClr val="accent4">
                    <a:lumMod val="75000"/>
                  </a:schemeClr>
                </a:solidFill>
              </a:rPr>
              <a:t>printf</a:t>
            </a:r>
            <a:r>
              <a:rPr lang="en-US" dirty="0" smtClean="0">
                <a:solidFill>
                  <a:schemeClr val="accent4">
                    <a:lumMod val="75000"/>
                  </a:schemeClr>
                </a:solidFill>
              </a:rPr>
              <a:t>)</a:t>
            </a:r>
          </a:p>
          <a:p>
            <a:pPr marL="781050" lvl="1" indent="-381000"/>
            <a:r>
              <a:rPr lang="en-US" dirty="0" err="1" smtClean="0">
                <a:solidFill>
                  <a:schemeClr val="accent4">
                    <a:lumMod val="75000"/>
                  </a:schemeClr>
                </a:solidFill>
              </a:rPr>
              <a:t>epicsInterruptContextMessage</a:t>
            </a:r>
            <a:r>
              <a:rPr lang="en-US" dirty="0" smtClean="0">
                <a:solidFill>
                  <a:schemeClr val="accent4">
                    <a:lumMod val="75000"/>
                  </a:schemeClr>
                </a:solidFill>
              </a:rPr>
              <a:t>(string)</a:t>
            </a:r>
          </a:p>
          <a:p>
            <a:pPr marL="1181100" lvl="2" indent="-381000"/>
            <a:r>
              <a:rPr lang="en-US" dirty="0" smtClean="0"/>
              <a:t>Used by ISRs only – </a:t>
            </a:r>
            <a:r>
              <a:rPr lang="en-US" dirty="0" err="1" smtClean="0"/>
              <a:t>errlog</a:t>
            </a:r>
            <a:r>
              <a:rPr lang="en-US" dirty="0" smtClean="0"/>
              <a:t> routines don’t work for ISRs</a:t>
            </a:r>
          </a:p>
          <a:p>
            <a:pPr marL="381000" indent="-381000"/>
            <a:r>
              <a:rPr lang="en-US" dirty="0" smtClean="0"/>
              <a:t>Most message logging done at init time.  At run-time, the issue is throttling.  Message logging should supplement device/driver support “report” routines.</a:t>
            </a:r>
          </a:p>
          <a:p>
            <a:pPr marL="381000" indent="-381000"/>
            <a:r>
              <a:rPr lang="en-US" dirty="0" err="1"/>
              <a:t>p</a:t>
            </a:r>
            <a:r>
              <a:rPr lang="en-US" dirty="0" err="1" smtClean="0"/>
              <a:t>rintf</a:t>
            </a:r>
            <a:r>
              <a:rPr lang="en-US" dirty="0" smtClean="0"/>
              <a:t> will block but </a:t>
            </a:r>
            <a:r>
              <a:rPr lang="en-US" dirty="0" err="1" smtClean="0"/>
              <a:t>errlogPrintf</a:t>
            </a:r>
            <a:r>
              <a:rPr lang="en-US" dirty="0" smtClean="0"/>
              <a:t>  won’t since the message is sent to a queue which is processed by the lower priority </a:t>
            </a:r>
            <a:r>
              <a:rPr lang="en-US" dirty="0" err="1" smtClean="0"/>
              <a:t>errlog</a:t>
            </a:r>
            <a:r>
              <a:rPr lang="en-US" dirty="0" smtClean="0"/>
              <a:t> </a:t>
            </a:r>
            <a:r>
              <a:rPr lang="en-US" dirty="0" smtClean="0"/>
              <a:t>task.  </a:t>
            </a:r>
            <a:r>
              <a:rPr lang="en-US" dirty="0" smtClean="0"/>
              <a:t>The </a:t>
            </a:r>
            <a:r>
              <a:rPr lang="en-US" dirty="0" err="1" smtClean="0"/>
              <a:t>errlog</a:t>
            </a:r>
            <a:r>
              <a:rPr lang="en-US" dirty="0" smtClean="0"/>
              <a:t> task will do the </a:t>
            </a:r>
            <a:r>
              <a:rPr lang="en-US" dirty="0" smtClean="0"/>
              <a:t>(</a:t>
            </a:r>
            <a:r>
              <a:rPr lang="en-US" dirty="0" smtClean="0"/>
              <a:t>optional) </a:t>
            </a:r>
            <a:r>
              <a:rPr lang="en-US" dirty="0" err="1" smtClean="0"/>
              <a:t>printf</a:t>
            </a:r>
            <a:r>
              <a:rPr lang="en-US" dirty="0" smtClean="0"/>
              <a:t>.</a:t>
            </a:r>
            <a:endParaRPr lang="en-US" dirty="0" smtClean="0"/>
          </a:p>
          <a:p>
            <a:pPr marL="781050" lvl="1" indent="-381000"/>
            <a:r>
              <a:rPr lang="en-US" dirty="0" err="1" smtClean="0"/>
              <a:t>epicsInterruptContextMessage</a:t>
            </a:r>
            <a:r>
              <a:rPr lang="en-US" dirty="0" smtClean="0"/>
              <a:t> may not send message to </a:t>
            </a:r>
            <a:r>
              <a:rPr lang="en-US" dirty="0" err="1" smtClean="0"/>
              <a:t>errlog</a:t>
            </a:r>
            <a:r>
              <a:rPr lang="en-US" dirty="0" smtClean="0"/>
              <a:t> (depends on OS implementation).</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59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pic>
        <p:nvPicPr>
          <p:cNvPr id="3076" name="Picture 4" descr="C:\Documents and Settings\saa\Desktop\images.jpeg"/>
          <p:cNvPicPr>
            <a:picLocks noChangeAspect="1" noChangeArrowheads="1"/>
          </p:cNvPicPr>
          <p:nvPr/>
        </p:nvPicPr>
        <p:blipFill>
          <a:blip r:embed="rId3" cstate="print"/>
          <a:srcRect/>
          <a:stretch>
            <a:fillRect/>
          </a:stretch>
        </p:blipFill>
        <p:spPr bwMode="auto">
          <a:xfrm>
            <a:off x="6914705" y="241385"/>
            <a:ext cx="1352550" cy="10191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3BE6E597-0504-43FA-99F5-3EBE1F09A81D}" type="slidenum">
              <a:rPr lang="en-GB"/>
              <a:pPr/>
              <a:t>6</a:t>
            </a:fld>
            <a:endParaRPr lang="en-GB"/>
          </a:p>
        </p:txBody>
      </p:sp>
      <p:sp>
        <p:nvSpPr>
          <p:cNvPr id="6145" name="Rectangle 1"/>
          <p:cNvSpPr>
            <a:spLocks noGrp="1" noChangeArrowheads="1"/>
          </p:cNvSpPr>
          <p:nvPr>
            <p:ph type="title" idx="4294967295"/>
          </p:nvPr>
        </p:nvSpPr>
        <p:spPr>
          <a:xfrm>
            <a:off x="111215" y="0"/>
            <a:ext cx="9032785" cy="758225"/>
          </a:xfrm>
          <a:ln/>
        </p:spPr>
        <p:txBody>
          <a:bodyPr wrap="square"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Database = Records + Fields + Links</a:t>
            </a:r>
          </a:p>
        </p:txBody>
      </p:sp>
      <p:sp>
        <p:nvSpPr>
          <p:cNvPr id="6146" name="Rectangle 2"/>
          <p:cNvSpPr>
            <a:spLocks noGrp="1" noChangeArrowheads="1"/>
          </p:cNvSpPr>
          <p:nvPr>
            <p:ph type="body" idx="4294967295"/>
          </p:nvPr>
        </p:nvSpPr>
        <p:spPr>
          <a:xfrm>
            <a:off x="193831" y="764981"/>
            <a:ext cx="8449099" cy="4923468"/>
          </a:xfrm>
          <a:ln/>
        </p:spPr>
        <p:txBody>
          <a:bodyPr wrap="square" lIns="81966" tIns="40166" rIns="81966" bIns="40166">
            <a:spAutoFit/>
          </a:bodyPr>
          <a:lstStyle/>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800" dirty="0"/>
              <a:t>A control system using EPICS will contain one or more IOCs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800" dirty="0"/>
              <a:t>Each IOC loads one or more </a:t>
            </a:r>
            <a:r>
              <a:rPr lang="en-GB" sz="2800" dirty="0" smtClean="0"/>
              <a:t>Database files </a:t>
            </a:r>
            <a:r>
              <a:rPr lang="en-GB" sz="2800" dirty="0"/>
              <a:t>telling it what to do</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800" dirty="0"/>
              <a:t>A Database is a collection of Records of various types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800" dirty="0"/>
              <a:t>A Record is an object with:</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unique name</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A </a:t>
            </a:r>
            <a:r>
              <a:rPr lang="en-GB" sz="2400" dirty="0" err="1"/>
              <a:t>behavior</a:t>
            </a:r>
            <a:r>
              <a:rPr lang="en-GB" sz="2400" dirty="0"/>
              <a:t> defined by its record type (class)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Controllable properties (fields)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Optional associated hardware I/O (device support)</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Links to other </a:t>
            </a:r>
            <a:r>
              <a:rPr lang="en-GB" sz="2400" dirty="0" smtClean="0"/>
              <a:t>records</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smtClean="0"/>
              <a:t>Error/Message Logging - </a:t>
            </a:r>
            <a:r>
              <a:rPr lang="en-US" sz="3600" dirty="0" err="1" smtClean="0"/>
              <a:t>iocLog</a:t>
            </a:r>
            <a:endParaRPr lang="en-US" sz="3600" dirty="0"/>
          </a:p>
        </p:txBody>
      </p:sp>
      <p:sp>
        <p:nvSpPr>
          <p:cNvPr id="155651" name="Rectangle 1027"/>
          <p:cNvSpPr>
            <a:spLocks noGrp="1" noChangeArrowheads="1"/>
          </p:cNvSpPr>
          <p:nvPr>
            <p:ph type="body" idx="1"/>
          </p:nvPr>
        </p:nvSpPr>
        <p:spPr>
          <a:xfrm>
            <a:off x="577880" y="932675"/>
            <a:ext cx="8191500" cy="5223080"/>
          </a:xfrm>
        </p:spPr>
        <p:txBody>
          <a:bodyPr>
            <a:normAutofit/>
          </a:bodyPr>
          <a:lstStyle/>
          <a:p>
            <a:pPr marL="381000" indent="-381000"/>
            <a:r>
              <a:rPr lang="en-US" dirty="0" smtClean="0"/>
              <a:t>The </a:t>
            </a:r>
            <a:r>
              <a:rPr lang="en-US" dirty="0" err="1" smtClean="0"/>
              <a:t>errlog</a:t>
            </a:r>
            <a:r>
              <a:rPr lang="en-US" dirty="0" smtClean="0"/>
              <a:t> thread forwards messages to registered “listeners”.</a:t>
            </a:r>
          </a:p>
          <a:p>
            <a:pPr marL="381000" indent="-381000"/>
            <a:r>
              <a:rPr lang="en-US" dirty="0" smtClean="0"/>
              <a:t>One listener that comes with EPICS base is </a:t>
            </a:r>
            <a:r>
              <a:rPr lang="en-US" dirty="0" err="1" smtClean="0"/>
              <a:t>iocLogClient</a:t>
            </a:r>
            <a:r>
              <a:rPr lang="en-US" dirty="0" smtClean="0"/>
              <a:t>.   </a:t>
            </a:r>
          </a:p>
          <a:p>
            <a:pPr marL="381000" indent="-381000"/>
            <a:r>
              <a:rPr lang="en-US" dirty="0" smtClean="0"/>
              <a:t>When </a:t>
            </a:r>
            <a:r>
              <a:rPr lang="en-US" dirty="0" err="1" smtClean="0"/>
              <a:t>iocLogInit</a:t>
            </a:r>
            <a:r>
              <a:rPr lang="en-US" dirty="0" smtClean="0"/>
              <a:t>() is called (</a:t>
            </a:r>
            <a:r>
              <a:rPr lang="en-US" dirty="0" err="1" smtClean="0"/>
              <a:t>ie</a:t>
            </a:r>
            <a:r>
              <a:rPr lang="en-US" dirty="0" smtClean="0"/>
              <a:t>, in st.cmd), a connection is made with the </a:t>
            </a:r>
            <a:r>
              <a:rPr lang="en-US" dirty="0" err="1" smtClean="0"/>
              <a:t>iocLogServer</a:t>
            </a:r>
            <a:r>
              <a:rPr lang="en-US" dirty="0" smtClean="0"/>
              <a:t> on a predefined host using a predefined port.</a:t>
            </a:r>
          </a:p>
          <a:p>
            <a:pPr marL="381000" indent="-381000"/>
            <a:r>
              <a:rPr lang="en-US" dirty="0" smtClean="0"/>
              <a:t>All message are then forwarded to </a:t>
            </a:r>
            <a:r>
              <a:rPr lang="en-US" dirty="0" err="1" smtClean="0"/>
              <a:t>iocLogServer</a:t>
            </a:r>
            <a:r>
              <a:rPr lang="en-US" dirty="0" smtClean="0"/>
              <a:t> using TCP/IP.</a:t>
            </a:r>
          </a:p>
          <a:p>
            <a:pPr marL="381000" indent="-381000"/>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60</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0" y="279790"/>
            <a:ext cx="8761412" cy="430213"/>
          </a:xfrm>
        </p:spPr>
        <p:txBody>
          <a:bodyPr>
            <a:noAutofit/>
          </a:bodyPr>
          <a:lstStyle/>
          <a:p>
            <a:r>
              <a:rPr lang="en-US" sz="3600" dirty="0" smtClean="0"/>
              <a:t>Message Logging vs. Status Records</a:t>
            </a:r>
            <a:endParaRPr lang="en-US" sz="3600" dirty="0"/>
          </a:p>
        </p:txBody>
      </p:sp>
      <p:sp>
        <p:nvSpPr>
          <p:cNvPr id="155651" name="Rectangle 1027"/>
          <p:cNvSpPr>
            <a:spLocks noGrp="1" noChangeArrowheads="1"/>
          </p:cNvSpPr>
          <p:nvPr>
            <p:ph type="body" idx="1"/>
          </p:nvPr>
        </p:nvSpPr>
        <p:spPr>
          <a:xfrm>
            <a:off x="577880" y="932675"/>
            <a:ext cx="8191500" cy="5223080"/>
          </a:xfrm>
        </p:spPr>
        <p:txBody>
          <a:bodyPr>
            <a:normAutofit fontScale="85000" lnSpcReduction="20000"/>
          </a:bodyPr>
          <a:lstStyle/>
          <a:p>
            <a:pPr marL="381000" indent="-381000"/>
            <a:r>
              <a:rPr lang="en-US" dirty="0" smtClean="0"/>
              <a:t>An alternative to message logging at run-time is to add extra functionality to device/driver support to support status records.  </a:t>
            </a:r>
          </a:p>
          <a:p>
            <a:pPr marL="381000" indent="-381000"/>
            <a:r>
              <a:rPr lang="en-US" dirty="0" smtClean="0"/>
              <a:t>Examples of status records are </a:t>
            </a:r>
            <a:r>
              <a:rPr lang="en-US" dirty="0" err="1" smtClean="0"/>
              <a:t>stringin’s</a:t>
            </a:r>
            <a:r>
              <a:rPr lang="en-US" dirty="0" smtClean="0"/>
              <a:t> for explanatory text, </a:t>
            </a:r>
            <a:r>
              <a:rPr lang="en-US" dirty="0" err="1" smtClean="0"/>
              <a:t>longin’s</a:t>
            </a:r>
            <a:r>
              <a:rPr lang="en-US" dirty="0" smtClean="0"/>
              <a:t> for counters of the # of times some bad thing happened (with </a:t>
            </a:r>
            <a:r>
              <a:rPr lang="en-US" dirty="0" err="1" smtClean="0"/>
              <a:t>bo</a:t>
            </a:r>
            <a:r>
              <a:rPr lang="en-US" dirty="0" smtClean="0"/>
              <a:t> to reset), bi’s and </a:t>
            </a:r>
            <a:r>
              <a:rPr lang="en-US" dirty="0" err="1" smtClean="0"/>
              <a:t>mbbi’s</a:t>
            </a:r>
            <a:r>
              <a:rPr lang="en-US" dirty="0" smtClean="0"/>
              <a:t> for state of the device support.  The design should make these optional so the IOC developer can choose not to instantiate them.</a:t>
            </a:r>
          </a:p>
          <a:p>
            <a:pPr marL="381000" indent="-381000"/>
            <a:r>
              <a:rPr lang="en-US" dirty="0" smtClean="0"/>
              <a:t>Status records do NOT take the place of appropriate </a:t>
            </a:r>
            <a:r>
              <a:rPr lang="en-US" b="1" dirty="0" smtClean="0">
                <a:solidFill>
                  <a:srgbClr val="FF0000"/>
                </a:solidFill>
              </a:rPr>
              <a:t>STAT/SEVR</a:t>
            </a:r>
            <a:r>
              <a:rPr lang="en-US" dirty="0" smtClean="0"/>
              <a:t> on actual data records.</a:t>
            </a:r>
          </a:p>
          <a:p>
            <a:pPr marL="381000" indent="-381000"/>
            <a:r>
              <a:rPr lang="en-US" dirty="0" smtClean="0"/>
              <a:t>Host tools like the Alarm handler or channel watcher can monitor these status records and provide their own logging of an error condition.</a:t>
            </a:r>
          </a:p>
          <a:p>
            <a:pPr marL="381000" indent="-381000"/>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28588" y="504825"/>
            <a:ext cx="8761412" cy="430213"/>
          </a:xfrm>
        </p:spPr>
        <p:txBody>
          <a:bodyPr>
            <a:normAutofit fontScale="90000"/>
          </a:bodyPr>
          <a:lstStyle/>
          <a:p>
            <a:r>
              <a:rPr lang="en-US" sz="2800" dirty="0" smtClean="0"/>
              <a:t>EPICS Base Facilities useful to Device/Driver Support</a:t>
            </a:r>
            <a:endParaRPr lang="en-US" dirty="0"/>
          </a:p>
        </p:txBody>
      </p:sp>
      <p:sp>
        <p:nvSpPr>
          <p:cNvPr id="125955" name="Rectangle 3"/>
          <p:cNvSpPr>
            <a:spLocks noGrp="1" noChangeArrowheads="1"/>
          </p:cNvSpPr>
          <p:nvPr>
            <p:ph type="body" idx="1"/>
          </p:nvPr>
        </p:nvSpPr>
        <p:spPr>
          <a:xfrm>
            <a:off x="552450" y="1143000"/>
            <a:ext cx="8191500" cy="4808538"/>
          </a:xfrm>
        </p:spPr>
        <p:txBody>
          <a:bodyPr>
            <a:normAutofit lnSpcReduction="10000"/>
          </a:bodyPr>
          <a:lstStyle/>
          <a:p>
            <a:r>
              <a:rPr lang="en-US" dirty="0"/>
              <a:t>ANSI C routines (EPICS headers fill in vendor </a:t>
            </a:r>
            <a:r>
              <a:rPr lang="en-US" dirty="0" smtClean="0"/>
              <a:t>holes, can be OSI)</a:t>
            </a:r>
            <a:endParaRPr lang="en-US" dirty="0"/>
          </a:p>
          <a:p>
            <a:pPr lvl="1"/>
            <a:r>
              <a:rPr lang="en-US" dirty="0" err="1"/>
              <a:t>epicsStdio.h</a:t>
            </a:r>
            <a:r>
              <a:rPr lang="en-US" dirty="0"/>
              <a:t> – </a:t>
            </a:r>
            <a:r>
              <a:rPr lang="en-US" dirty="0" err="1"/>
              <a:t>printf</a:t>
            </a:r>
            <a:r>
              <a:rPr lang="en-US" dirty="0"/>
              <a:t>, </a:t>
            </a:r>
            <a:r>
              <a:rPr lang="en-US" dirty="0" err="1"/>
              <a:t>sscanf</a:t>
            </a:r>
            <a:r>
              <a:rPr lang="en-US" dirty="0"/>
              <a:t>, </a:t>
            </a:r>
            <a:r>
              <a:rPr lang="en-US" dirty="0" err="1"/>
              <a:t>epicsSnprintf</a:t>
            </a:r>
            <a:endParaRPr lang="en-US" dirty="0"/>
          </a:p>
          <a:p>
            <a:pPr lvl="1"/>
            <a:r>
              <a:rPr lang="en-US" dirty="0" err="1"/>
              <a:t>epicsString.h</a:t>
            </a:r>
            <a:r>
              <a:rPr lang="en-US" dirty="0"/>
              <a:t> – </a:t>
            </a:r>
            <a:r>
              <a:rPr lang="en-US" dirty="0" err="1"/>
              <a:t>strcpy</a:t>
            </a:r>
            <a:r>
              <a:rPr lang="en-US" dirty="0"/>
              <a:t>, </a:t>
            </a:r>
            <a:r>
              <a:rPr lang="en-US" dirty="0" err="1"/>
              <a:t>memcpy</a:t>
            </a:r>
            <a:r>
              <a:rPr lang="en-US" dirty="0"/>
              <a:t>, </a:t>
            </a:r>
            <a:r>
              <a:rPr lang="en-US" dirty="0" err="1"/>
              <a:t>epicsStrDup</a:t>
            </a:r>
            <a:endParaRPr lang="en-US" dirty="0"/>
          </a:p>
          <a:p>
            <a:pPr lvl="1"/>
            <a:r>
              <a:rPr lang="en-US" dirty="0" err="1"/>
              <a:t>epicsStdlib.h</a:t>
            </a:r>
            <a:r>
              <a:rPr lang="en-US" dirty="0"/>
              <a:t> – </a:t>
            </a:r>
            <a:r>
              <a:rPr lang="en-US" dirty="0" err="1"/>
              <a:t>getenv</a:t>
            </a:r>
            <a:r>
              <a:rPr lang="en-US" dirty="0"/>
              <a:t>, abs, </a:t>
            </a:r>
            <a:r>
              <a:rPr lang="en-US" dirty="0" err="1" smtClean="0"/>
              <a:t>epicsScanDouble</a:t>
            </a:r>
            <a:endParaRPr lang="en-US" dirty="0" smtClean="0"/>
          </a:p>
          <a:p>
            <a:pPr lvl="1"/>
            <a:r>
              <a:rPr lang="en-US" dirty="0" err="1" smtClean="0"/>
              <a:t>epicsMath.h</a:t>
            </a:r>
            <a:r>
              <a:rPr lang="en-US" dirty="0" smtClean="0"/>
              <a:t> – </a:t>
            </a:r>
            <a:r>
              <a:rPr lang="en-US" dirty="0" err="1" smtClean="0"/>
              <a:t>isnan</a:t>
            </a:r>
            <a:r>
              <a:rPr lang="en-US" dirty="0" smtClean="0"/>
              <a:t>, </a:t>
            </a:r>
            <a:r>
              <a:rPr lang="en-US" dirty="0" err="1" smtClean="0"/>
              <a:t>isinf</a:t>
            </a:r>
            <a:endParaRPr lang="en-US" dirty="0" smtClean="0"/>
          </a:p>
          <a:p>
            <a:r>
              <a:rPr lang="en-US" dirty="0" smtClean="0"/>
              <a:t>General purpose routines:</a:t>
            </a:r>
          </a:p>
          <a:p>
            <a:pPr lvl="1"/>
            <a:r>
              <a:rPr lang="en-US" dirty="0" err="1" smtClean="0"/>
              <a:t>recGbl.h</a:t>
            </a:r>
            <a:r>
              <a:rPr lang="en-US" dirty="0" smtClean="0"/>
              <a:t> – </a:t>
            </a:r>
            <a:r>
              <a:rPr lang="en-US" dirty="0" err="1" smtClean="0"/>
              <a:t>recGblSetSevr</a:t>
            </a:r>
            <a:r>
              <a:rPr lang="en-US" dirty="0" smtClean="0"/>
              <a:t>, </a:t>
            </a:r>
            <a:r>
              <a:rPr lang="en-US" dirty="0" err="1" smtClean="0"/>
              <a:t>recGblRecordError</a:t>
            </a:r>
            <a:endParaRPr lang="en-US" dirty="0" smtClean="0"/>
          </a:p>
          <a:p>
            <a:pPr lvl="1"/>
            <a:r>
              <a:rPr lang="en-US" dirty="0" err="1" smtClean="0"/>
              <a:t>alarm.h</a:t>
            </a:r>
            <a:r>
              <a:rPr lang="en-US" dirty="0" smtClean="0"/>
              <a:t> – status and severity definitions</a:t>
            </a:r>
          </a:p>
          <a:p>
            <a:pPr lvl="1"/>
            <a:r>
              <a:rPr lang="en-US" dirty="0" err="1" smtClean="0"/>
              <a:t>devSup.h</a:t>
            </a:r>
            <a:r>
              <a:rPr lang="en-US" dirty="0" smtClean="0"/>
              <a:t>, </a:t>
            </a:r>
            <a:r>
              <a:rPr lang="en-US" dirty="0" err="1" smtClean="0"/>
              <a:t>drvSup.h</a:t>
            </a:r>
            <a:r>
              <a:rPr lang="en-US" dirty="0" smtClean="0"/>
              <a:t>, </a:t>
            </a:r>
            <a:r>
              <a:rPr lang="en-US" dirty="0" err="1" smtClean="0"/>
              <a:t>epicsExport.h</a:t>
            </a:r>
            <a:r>
              <a:rPr lang="en-US" dirty="0" smtClean="0"/>
              <a:t>, </a:t>
            </a:r>
            <a:r>
              <a:rPr lang="en-US" dirty="0" err="1" smtClean="0"/>
              <a:t>callback.h</a:t>
            </a:r>
            <a:endParaRPr lang="en-US" dirty="0" smtClean="0"/>
          </a:p>
          <a:p>
            <a:pPr lvl="1"/>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62</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28588" y="504825"/>
            <a:ext cx="8761412" cy="430213"/>
          </a:xfrm>
        </p:spPr>
        <p:txBody>
          <a:bodyPr>
            <a:normAutofit fontScale="90000"/>
          </a:bodyPr>
          <a:lstStyle/>
          <a:p>
            <a:r>
              <a:rPr lang="en-US" sz="2800" dirty="0" smtClean="0"/>
              <a:t>EPICS Base Facilities useful to Device/Driver Support</a:t>
            </a:r>
            <a:endParaRPr lang="en-US" dirty="0"/>
          </a:p>
        </p:txBody>
      </p:sp>
      <p:sp>
        <p:nvSpPr>
          <p:cNvPr id="125955" name="Rectangle 3"/>
          <p:cNvSpPr>
            <a:spLocks noGrp="1" noChangeArrowheads="1"/>
          </p:cNvSpPr>
          <p:nvPr>
            <p:ph type="body" idx="1"/>
          </p:nvPr>
        </p:nvSpPr>
        <p:spPr>
          <a:xfrm>
            <a:off x="552450" y="1143000"/>
            <a:ext cx="8191500" cy="4808538"/>
          </a:xfrm>
        </p:spPr>
        <p:txBody>
          <a:bodyPr>
            <a:normAutofit lnSpcReduction="10000"/>
          </a:bodyPr>
          <a:lstStyle/>
          <a:p>
            <a:r>
              <a:rPr lang="en-US" dirty="0" smtClean="0"/>
              <a:t>EPICS OSI routines</a:t>
            </a:r>
            <a:endParaRPr lang="en-US" dirty="0"/>
          </a:p>
          <a:p>
            <a:pPr lvl="1"/>
            <a:r>
              <a:rPr lang="en-US" dirty="0" err="1"/>
              <a:t>epicsEvent.h</a:t>
            </a:r>
            <a:r>
              <a:rPr lang="en-US" dirty="0"/>
              <a:t> – process synchronization semaphore</a:t>
            </a:r>
          </a:p>
          <a:p>
            <a:pPr lvl="1"/>
            <a:r>
              <a:rPr lang="en-US" dirty="0" err="1"/>
              <a:t>epicsMutex.h</a:t>
            </a:r>
            <a:r>
              <a:rPr lang="en-US" dirty="0"/>
              <a:t> – mutual-exclusion semaphore</a:t>
            </a:r>
          </a:p>
          <a:p>
            <a:pPr lvl="1"/>
            <a:r>
              <a:rPr lang="en-US" dirty="0" err="1"/>
              <a:t>epicsThread.h</a:t>
            </a:r>
            <a:r>
              <a:rPr lang="en-US" dirty="0"/>
              <a:t> – </a:t>
            </a:r>
            <a:r>
              <a:rPr lang="en-US" dirty="0" smtClean="0"/>
              <a:t>multi-threading </a:t>
            </a:r>
            <a:r>
              <a:rPr lang="en-US" dirty="0"/>
              <a:t>support</a:t>
            </a:r>
          </a:p>
          <a:p>
            <a:pPr lvl="1"/>
            <a:r>
              <a:rPr lang="en-US" dirty="0" err="1" smtClean="0"/>
              <a:t>epicsMessage.h</a:t>
            </a:r>
            <a:r>
              <a:rPr lang="en-US" dirty="0" smtClean="0"/>
              <a:t> – message queue handling</a:t>
            </a:r>
          </a:p>
          <a:p>
            <a:pPr lvl="1"/>
            <a:r>
              <a:rPr lang="en-US" dirty="0" err="1" smtClean="0"/>
              <a:t>epicsTime.h</a:t>
            </a:r>
            <a:r>
              <a:rPr lang="en-US" dirty="0" smtClean="0"/>
              <a:t> – timestamp support</a:t>
            </a:r>
          </a:p>
          <a:p>
            <a:pPr lvl="1"/>
            <a:r>
              <a:rPr lang="en-US" dirty="0" err="1" smtClean="0"/>
              <a:t>epicsTimer.h</a:t>
            </a:r>
            <a:r>
              <a:rPr lang="en-US" dirty="0" smtClean="0"/>
              <a:t> – timer support (not HW timers)</a:t>
            </a:r>
          </a:p>
          <a:p>
            <a:pPr lvl="1"/>
            <a:r>
              <a:rPr lang="en-US" dirty="0" err="1" smtClean="0"/>
              <a:t>osiSock.h</a:t>
            </a:r>
            <a:r>
              <a:rPr lang="en-US" dirty="0" smtClean="0"/>
              <a:t> – socket interface</a:t>
            </a:r>
          </a:p>
          <a:p>
            <a:pPr lvl="1"/>
            <a:r>
              <a:rPr lang="en-US" dirty="0" err="1" smtClean="0"/>
              <a:t>devLib.h</a:t>
            </a:r>
            <a:r>
              <a:rPr lang="en-US" dirty="0" smtClean="0"/>
              <a:t> – hardware interface</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63</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241385"/>
            <a:ext cx="8761412" cy="430213"/>
          </a:xfrm>
        </p:spPr>
        <p:txBody>
          <a:bodyPr>
            <a:normAutofit fontScale="90000"/>
          </a:bodyPr>
          <a:lstStyle/>
          <a:p>
            <a:r>
              <a:rPr lang="en-US" sz="2800" dirty="0" smtClean="0"/>
              <a:t>Adding OS-Dependent </a:t>
            </a:r>
            <a:r>
              <a:rPr lang="en-US" sz="3100" dirty="0" smtClean="0"/>
              <a:t>Functions</a:t>
            </a:r>
            <a:r>
              <a:rPr lang="en-US" sz="2800" dirty="0" smtClean="0"/>
              <a:t> to Device/Driver Support</a:t>
            </a:r>
            <a:endParaRPr lang="en-US" dirty="0"/>
          </a:p>
        </p:txBody>
      </p:sp>
      <p:sp>
        <p:nvSpPr>
          <p:cNvPr id="125955" name="Rectangle 3"/>
          <p:cNvSpPr>
            <a:spLocks noGrp="1" noChangeArrowheads="1"/>
          </p:cNvSpPr>
          <p:nvPr>
            <p:ph type="body" idx="1"/>
          </p:nvPr>
        </p:nvSpPr>
        <p:spPr>
          <a:xfrm>
            <a:off x="577880" y="779055"/>
            <a:ext cx="8191500" cy="5415105"/>
          </a:xfrm>
        </p:spPr>
        <p:txBody>
          <a:bodyPr>
            <a:normAutofit lnSpcReduction="10000"/>
          </a:bodyPr>
          <a:lstStyle/>
          <a:p>
            <a:r>
              <a:rPr lang="en-US" dirty="0" smtClean="0"/>
              <a:t>Design support for one OS (</a:t>
            </a:r>
            <a:r>
              <a:rPr lang="en-US" dirty="0" err="1" smtClean="0"/>
              <a:t>ie</a:t>
            </a:r>
            <a:r>
              <a:rPr lang="en-US" dirty="0" smtClean="0"/>
              <a:t>, RTEMS), someone else may want to run it on a different OS (</a:t>
            </a:r>
            <a:r>
              <a:rPr lang="en-US" dirty="0" err="1" smtClean="0"/>
              <a:t>ie</a:t>
            </a:r>
            <a:r>
              <a:rPr lang="en-US" dirty="0" smtClean="0"/>
              <a:t>, </a:t>
            </a:r>
            <a:r>
              <a:rPr lang="en-US" dirty="0" err="1" smtClean="0"/>
              <a:t>vxWorks</a:t>
            </a:r>
            <a:r>
              <a:rPr lang="en-US" dirty="0" smtClean="0"/>
              <a:t>)</a:t>
            </a:r>
          </a:p>
          <a:p>
            <a:r>
              <a:rPr lang="en-US" dirty="0" smtClean="0"/>
              <a:t>Existing OSI routines in EPICS base (</a:t>
            </a:r>
            <a:r>
              <a:rPr lang="en-US" dirty="0" err="1" smtClean="0"/>
              <a:t>libCom</a:t>
            </a:r>
            <a:r>
              <a:rPr lang="en-US" dirty="0" smtClean="0"/>
              <a:t>/</a:t>
            </a:r>
            <a:r>
              <a:rPr lang="en-US" dirty="0" err="1" smtClean="0"/>
              <a:t>osi</a:t>
            </a:r>
            <a:r>
              <a:rPr lang="en-US" dirty="0" smtClean="0"/>
              <a:t>) have many functions, but not all.</a:t>
            </a:r>
          </a:p>
          <a:p>
            <a:r>
              <a:rPr lang="en-US" dirty="0" smtClean="0"/>
              <a:t>Could add #</a:t>
            </a:r>
            <a:r>
              <a:rPr lang="en-US" dirty="0" err="1" smtClean="0"/>
              <a:t>ifdef’s</a:t>
            </a:r>
            <a:r>
              <a:rPr lang="en-US" dirty="0" smtClean="0"/>
              <a:t> in functions for other OS’s </a:t>
            </a:r>
            <a:r>
              <a:rPr lang="en-US" dirty="0" smtClean="0">
                <a:sym typeface="Wingdings" pitchFamily="2" charset="2"/>
              </a:rPr>
              <a:t></a:t>
            </a:r>
          </a:p>
          <a:p>
            <a:pPr lvl="1"/>
            <a:r>
              <a:rPr lang="en-US" dirty="0" smtClean="0">
                <a:sym typeface="Wingdings" pitchFamily="2" charset="2"/>
              </a:rPr>
              <a:t>Spaghetti code</a:t>
            </a:r>
          </a:p>
          <a:p>
            <a:pPr lvl="1"/>
            <a:r>
              <a:rPr lang="en-US" dirty="0" smtClean="0">
                <a:sym typeface="Wingdings" pitchFamily="2" charset="2"/>
              </a:rPr>
              <a:t>Have to retest all OS’s when a change is made</a:t>
            </a:r>
          </a:p>
          <a:p>
            <a:pPr lvl="1"/>
            <a:r>
              <a:rPr lang="en-US" dirty="0" smtClean="0">
                <a:sym typeface="Wingdings" pitchFamily="2" charset="2"/>
              </a:rPr>
              <a:t>Even more spaghetti when different versions of the same OS require changes (</a:t>
            </a:r>
            <a:r>
              <a:rPr lang="en-US" dirty="0" err="1" smtClean="0">
                <a:sym typeface="Wingdings" pitchFamily="2" charset="2"/>
              </a:rPr>
              <a:t>vxWorks</a:t>
            </a:r>
            <a:r>
              <a:rPr lang="en-US" dirty="0" smtClean="0">
                <a:sym typeface="Wingdings" pitchFamily="2" charset="2"/>
              </a:rPr>
              <a:t> 5 and 6).</a:t>
            </a:r>
            <a:endParaRPr lang="en-US" dirty="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64</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pic>
        <p:nvPicPr>
          <p:cNvPr id="7" name="Picture 6" descr="images.jpeg"/>
          <p:cNvPicPr>
            <a:picLocks noChangeAspect="1"/>
          </p:cNvPicPr>
          <p:nvPr/>
        </p:nvPicPr>
        <p:blipFill>
          <a:blip r:embed="rId3" cstate="print"/>
          <a:stretch>
            <a:fillRect/>
          </a:stretch>
        </p:blipFill>
        <p:spPr>
          <a:xfrm>
            <a:off x="3995925" y="3659430"/>
            <a:ext cx="1208150" cy="826540"/>
          </a:xfrm>
          <a:prstGeom prst="rect">
            <a:avLst/>
          </a:prstGeom>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sz="2800" dirty="0" smtClean="0"/>
              <a:t>Adding OS-Dependent Functions to Device/Driver Support</a:t>
            </a:r>
            <a:endParaRPr lang="en-US" dirty="0"/>
          </a:p>
        </p:txBody>
      </p:sp>
      <p:sp>
        <p:nvSpPr>
          <p:cNvPr id="125955" name="Rectangle 3"/>
          <p:cNvSpPr>
            <a:spLocks noGrp="1" noChangeArrowheads="1"/>
          </p:cNvSpPr>
          <p:nvPr>
            <p:ph type="body" idx="1"/>
          </p:nvPr>
        </p:nvSpPr>
        <p:spPr>
          <a:xfrm>
            <a:off x="552450" y="625435"/>
            <a:ext cx="8191500" cy="5326103"/>
          </a:xfrm>
        </p:spPr>
        <p:txBody>
          <a:bodyPr>
            <a:normAutofit fontScale="85000" lnSpcReduction="10000"/>
          </a:bodyPr>
          <a:lstStyle/>
          <a:p>
            <a:r>
              <a:rPr lang="en-US" dirty="0" smtClean="0"/>
              <a:t>Design software so general OS-independent (OSI) code is separate from OS-dependent (OSD) code.</a:t>
            </a:r>
          </a:p>
          <a:p>
            <a:pPr lvl="1"/>
            <a:r>
              <a:rPr lang="en-US" dirty="0" smtClean="0"/>
              <a:t>Requires more functions</a:t>
            </a:r>
          </a:p>
          <a:p>
            <a:pPr lvl="1"/>
            <a:r>
              <a:rPr lang="en-US" dirty="0" smtClean="0"/>
              <a:t>Usually OSD functions are just a few lines</a:t>
            </a:r>
          </a:p>
          <a:p>
            <a:pPr lvl="1"/>
            <a:r>
              <a:rPr lang="en-US" dirty="0" smtClean="0"/>
              <a:t>OSD functions and files use the same </a:t>
            </a:r>
            <a:r>
              <a:rPr lang="en-US" dirty="0" smtClean="0"/>
              <a:t>names across OSs</a:t>
            </a:r>
            <a:endParaRPr lang="en-US" dirty="0" smtClean="0"/>
          </a:p>
          <a:p>
            <a:r>
              <a:rPr lang="en-US" dirty="0" smtClean="0"/>
              <a:t>EPICS </a:t>
            </a:r>
            <a:r>
              <a:rPr lang="en-US" dirty="0" err="1" smtClean="0"/>
              <a:t>Makefile</a:t>
            </a:r>
            <a:r>
              <a:rPr lang="en-US" dirty="0" smtClean="0"/>
              <a:t> RULES allow for OSD files </a:t>
            </a:r>
          </a:p>
          <a:p>
            <a:pPr lvl="1"/>
            <a:r>
              <a:rPr lang="en-US" dirty="0" smtClean="0"/>
              <a:t>compiler uses the correct file based on </a:t>
            </a:r>
            <a:r>
              <a:rPr lang="en-US" dirty="0" smtClean="0"/>
              <a:t>OS_CLASS</a:t>
            </a:r>
            <a:endParaRPr lang="en-US" dirty="0" smtClean="0"/>
          </a:p>
          <a:p>
            <a:pPr lvl="1"/>
            <a:r>
              <a:rPr lang="en-US" dirty="0" smtClean="0"/>
              <a:t>must use special directory structure:</a:t>
            </a:r>
          </a:p>
          <a:p>
            <a:pPr lvl="2"/>
            <a:r>
              <a:rPr lang="en-US" b="1" dirty="0" smtClean="0"/>
              <a:t>&lt;name&gt;App/</a:t>
            </a:r>
            <a:r>
              <a:rPr lang="en-US" b="1" dirty="0" err="1" smtClean="0"/>
              <a:t>src</a:t>
            </a:r>
            <a:r>
              <a:rPr lang="en-US" b="1" dirty="0" smtClean="0"/>
              <a:t>/</a:t>
            </a:r>
            <a:r>
              <a:rPr lang="en-US" b="1" dirty="0" err="1" smtClean="0"/>
              <a:t>os</a:t>
            </a:r>
            <a:r>
              <a:rPr lang="en-US" b="1" dirty="0" smtClean="0"/>
              <a:t>/&lt;</a:t>
            </a:r>
            <a:r>
              <a:rPr lang="en-US" b="1" dirty="0" err="1" smtClean="0"/>
              <a:t>os_class</a:t>
            </a:r>
            <a:r>
              <a:rPr lang="en-US" b="1" dirty="0" smtClean="0"/>
              <a:t>&gt;/</a:t>
            </a:r>
            <a:r>
              <a:rPr lang="en-US" b="1" dirty="0" err="1" smtClean="0"/>
              <a:t>osd</a:t>
            </a:r>
            <a:r>
              <a:rPr lang="en-US" b="1" dirty="0" smtClean="0"/>
              <a:t>&lt;name&gt;.&lt;ext&gt;</a:t>
            </a:r>
          </a:p>
          <a:p>
            <a:r>
              <a:rPr lang="en-US" dirty="0" smtClean="0"/>
              <a:t>OSD functions may still have #</a:t>
            </a:r>
            <a:r>
              <a:rPr lang="en-US" dirty="0" err="1" smtClean="0"/>
              <a:t>ifdef’s</a:t>
            </a:r>
            <a:r>
              <a:rPr lang="en-US" dirty="0" smtClean="0"/>
              <a:t> for different OS versions and different target architectures (PPC).</a:t>
            </a:r>
          </a:p>
          <a:p>
            <a:r>
              <a:rPr lang="en-US" dirty="0" smtClean="0">
                <a:sym typeface="Wingdings" pitchFamily="2" charset="2"/>
              </a:rPr>
              <a:t>Adding new OS (Windows, Mac, etc) is easier – collaboration is happier.</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65</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sz="2800" dirty="0" smtClean="0"/>
              <a:t>Adding OS-Dependent Functions to Device/Driver Support</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a:bodyPr>
          <a:lstStyle/>
          <a:p>
            <a:r>
              <a:rPr lang="en-US" dirty="0" smtClean="0"/>
              <a:t>Example from </a:t>
            </a:r>
            <a:r>
              <a:rPr lang="en-US" dirty="0" err="1" smtClean="0"/>
              <a:t>devIocStats</a:t>
            </a:r>
            <a:r>
              <a:rPr lang="en-US" dirty="0" smtClean="0"/>
              <a:t> – FD usage:</a:t>
            </a:r>
          </a:p>
          <a:p>
            <a:pPr lvl="1"/>
            <a:r>
              <a:rPr lang="en-US" dirty="0" err="1" smtClean="0"/>
              <a:t>devIocStats</a:t>
            </a:r>
            <a:r>
              <a:rPr lang="en-US" dirty="0" smtClean="0"/>
              <a:t>/</a:t>
            </a:r>
            <a:r>
              <a:rPr lang="en-US" dirty="0" err="1" smtClean="0"/>
              <a:t>devIocStatsAnalog.c</a:t>
            </a:r>
            <a:r>
              <a:rPr lang="en-US" dirty="0" smtClean="0"/>
              <a:t> calls </a:t>
            </a:r>
            <a:r>
              <a:rPr lang="en-US" dirty="0" err="1" smtClean="0"/>
              <a:t>devIocStatsGetFDUsage</a:t>
            </a:r>
            <a:endParaRPr lang="en-US" dirty="0" smtClean="0"/>
          </a:p>
          <a:p>
            <a:pPr lvl="1"/>
            <a:r>
              <a:rPr lang="en-US" dirty="0" err="1" smtClean="0"/>
              <a:t>devIocStats</a:t>
            </a:r>
            <a:r>
              <a:rPr lang="en-US" dirty="0" smtClean="0"/>
              <a:t>/</a:t>
            </a:r>
            <a:r>
              <a:rPr lang="en-US" dirty="0" err="1" smtClean="0"/>
              <a:t>devIocStats.h</a:t>
            </a:r>
            <a:r>
              <a:rPr lang="en-US" dirty="0" smtClean="0"/>
              <a:t> has prototype</a:t>
            </a:r>
          </a:p>
          <a:p>
            <a:pPr lvl="1"/>
            <a:r>
              <a:rPr lang="en-US" dirty="0" err="1" smtClean="0"/>
              <a:t>devIocStats</a:t>
            </a:r>
            <a:r>
              <a:rPr lang="en-US" dirty="0" smtClean="0"/>
              <a:t>/</a:t>
            </a:r>
            <a:r>
              <a:rPr lang="en-US" dirty="0" err="1" smtClean="0"/>
              <a:t>os</a:t>
            </a:r>
            <a:r>
              <a:rPr lang="en-US" dirty="0" smtClean="0"/>
              <a:t>/&lt;</a:t>
            </a:r>
            <a:r>
              <a:rPr lang="en-US" dirty="0" err="1" smtClean="0"/>
              <a:t>os_class</a:t>
            </a:r>
            <a:r>
              <a:rPr lang="en-US" dirty="0" smtClean="0"/>
              <a:t>&gt;/</a:t>
            </a:r>
            <a:r>
              <a:rPr lang="en-US" dirty="0" err="1" smtClean="0"/>
              <a:t>osdFdUsage.c</a:t>
            </a:r>
            <a:r>
              <a:rPr lang="en-US" dirty="0" smtClean="0"/>
              <a:t> has </a:t>
            </a:r>
            <a:r>
              <a:rPr lang="en-US" dirty="0" smtClean="0"/>
              <a:t>function</a:t>
            </a:r>
            <a:r>
              <a:rPr lang="en-US" dirty="0" smtClean="0"/>
              <a:t>:</a:t>
            </a:r>
          </a:p>
          <a:p>
            <a:pPr lvl="2"/>
            <a:r>
              <a:rPr lang="en-US" dirty="0" err="1" smtClean="0"/>
              <a:t>os</a:t>
            </a:r>
            <a:r>
              <a:rPr lang="en-US" dirty="0" smtClean="0"/>
              <a:t>/RTEMS, </a:t>
            </a:r>
            <a:r>
              <a:rPr lang="en-US" dirty="0" err="1" smtClean="0"/>
              <a:t>os</a:t>
            </a:r>
            <a:r>
              <a:rPr lang="en-US" dirty="0" smtClean="0"/>
              <a:t>/</a:t>
            </a:r>
            <a:r>
              <a:rPr lang="en-US" dirty="0" err="1" smtClean="0"/>
              <a:t>vxWorks</a:t>
            </a:r>
            <a:r>
              <a:rPr lang="en-US" dirty="0" smtClean="0"/>
              <a:t>, </a:t>
            </a:r>
            <a:r>
              <a:rPr lang="en-US" dirty="0" err="1" smtClean="0"/>
              <a:t>os</a:t>
            </a:r>
            <a:r>
              <a:rPr lang="en-US" dirty="0" smtClean="0"/>
              <a:t>/</a:t>
            </a:r>
            <a:r>
              <a:rPr lang="en-US" dirty="0" err="1" smtClean="0"/>
              <a:t>solaris</a:t>
            </a:r>
            <a:r>
              <a:rPr lang="en-US" dirty="0" smtClean="0"/>
              <a:t>, </a:t>
            </a:r>
            <a:r>
              <a:rPr lang="en-US" dirty="0" err="1" smtClean="0"/>
              <a:t>os</a:t>
            </a:r>
            <a:r>
              <a:rPr lang="en-US" dirty="0" smtClean="0"/>
              <a:t>/Linux</a:t>
            </a:r>
          </a:p>
          <a:p>
            <a:pPr lvl="2"/>
            <a:r>
              <a:rPr lang="en-US" dirty="0" err="1" smtClean="0"/>
              <a:t>os</a:t>
            </a:r>
            <a:r>
              <a:rPr lang="en-US" dirty="0" smtClean="0"/>
              <a:t>/default/</a:t>
            </a:r>
            <a:r>
              <a:rPr lang="en-US" dirty="0" err="1" smtClean="0"/>
              <a:t>osdFdUsage.c</a:t>
            </a:r>
            <a:r>
              <a:rPr lang="en-US" dirty="0" smtClean="0"/>
              <a:t> (no-op) for all other OS</a:t>
            </a:r>
          </a:p>
          <a:p>
            <a:pPr lvl="2"/>
            <a:r>
              <a:rPr lang="en-US" dirty="0" smtClean="0"/>
              <a:t>To add a new OS, just add </a:t>
            </a:r>
            <a:r>
              <a:rPr lang="en-US" dirty="0" err="1" smtClean="0"/>
              <a:t>os</a:t>
            </a:r>
            <a:r>
              <a:rPr lang="en-US" dirty="0" smtClean="0"/>
              <a:t>/&lt;</a:t>
            </a:r>
            <a:r>
              <a:rPr lang="en-US" dirty="0" err="1" smtClean="0"/>
              <a:t>os_class</a:t>
            </a:r>
            <a:r>
              <a:rPr lang="en-US" dirty="0" smtClean="0"/>
              <a:t>&gt;/</a:t>
            </a:r>
            <a:r>
              <a:rPr lang="en-US" dirty="0" err="1" smtClean="0"/>
              <a:t>osdFdUsage.c</a:t>
            </a:r>
            <a:endParaRPr lang="en-US" dirty="0" smtClean="0"/>
          </a:p>
          <a:p>
            <a:pPr lvl="1"/>
            <a:r>
              <a:rPr lang="en-US" dirty="0" err="1" smtClean="0"/>
              <a:t>devIocStats</a:t>
            </a:r>
            <a:r>
              <a:rPr lang="en-US" dirty="0" smtClean="0"/>
              <a:t>/</a:t>
            </a:r>
            <a:r>
              <a:rPr lang="en-US" dirty="0" err="1" smtClean="0"/>
              <a:t>Makefile</a:t>
            </a:r>
            <a:r>
              <a:rPr lang="en-US" dirty="0" smtClean="0"/>
              <a:t> has this line:</a:t>
            </a:r>
          </a:p>
          <a:p>
            <a:pPr lvl="2">
              <a:buNone/>
            </a:pPr>
            <a:r>
              <a:rPr lang="en-US" dirty="0" smtClean="0"/>
              <a:t>SRCS += </a:t>
            </a:r>
            <a:r>
              <a:rPr lang="en-US" dirty="0" err="1" smtClean="0"/>
              <a:t>osdFdUsage.c</a:t>
            </a:r>
            <a:endParaRPr lang="en-US" dirty="0" smtClean="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66</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Before adding SW for new Hardware…</a:t>
            </a:r>
            <a:endParaRPr lang="en-US" dirty="0"/>
          </a:p>
        </p:txBody>
      </p:sp>
      <p:sp>
        <p:nvSpPr>
          <p:cNvPr id="125955" name="Rectangle 3"/>
          <p:cNvSpPr>
            <a:spLocks noGrp="1" noChangeArrowheads="1"/>
          </p:cNvSpPr>
          <p:nvPr>
            <p:ph type="body" idx="1"/>
          </p:nvPr>
        </p:nvSpPr>
        <p:spPr>
          <a:xfrm>
            <a:off x="270640" y="625435"/>
            <a:ext cx="8473310" cy="5683940"/>
          </a:xfrm>
        </p:spPr>
        <p:txBody>
          <a:bodyPr>
            <a:normAutofit fontScale="85000" lnSpcReduction="10000"/>
          </a:bodyPr>
          <a:lstStyle/>
          <a:p>
            <a:r>
              <a:rPr lang="en-US" dirty="0" smtClean="0"/>
              <a:t>Do a quick test with any vendor-supplied software or with RTEMS </a:t>
            </a:r>
            <a:r>
              <a:rPr lang="en-US" dirty="0" err="1" smtClean="0"/>
              <a:t>Cexp</a:t>
            </a:r>
            <a:r>
              <a:rPr lang="en-US" dirty="0" smtClean="0"/>
              <a:t> commands:</a:t>
            </a:r>
          </a:p>
          <a:p>
            <a:pPr lvl="1"/>
            <a:r>
              <a:rPr lang="en-US" dirty="0" smtClean="0"/>
              <a:t>Verify hardware works out-of-the-box</a:t>
            </a:r>
          </a:p>
          <a:p>
            <a:pPr lvl="1"/>
            <a:r>
              <a:rPr lang="en-US" dirty="0" smtClean="0"/>
              <a:t>Find VME module seating problems</a:t>
            </a:r>
          </a:p>
          <a:p>
            <a:pPr lvl="1"/>
            <a:r>
              <a:rPr lang="en-US" dirty="0" smtClean="0"/>
              <a:t>Verify VME jumper set up</a:t>
            </a:r>
          </a:p>
          <a:p>
            <a:pPr lvl="1"/>
            <a:r>
              <a:rPr lang="en-US" dirty="0" smtClean="0"/>
              <a:t>Find cabling problems early on – always try “working” cable if problem</a:t>
            </a:r>
          </a:p>
          <a:p>
            <a:pPr lvl="1"/>
            <a:r>
              <a:rPr lang="en-US" dirty="0" smtClean="0"/>
              <a:t>Ethernet devices – switch port is set up correctly, </a:t>
            </a:r>
            <a:r>
              <a:rPr lang="en-US" dirty="0" err="1" smtClean="0"/>
              <a:t>ethernet</a:t>
            </a:r>
            <a:r>
              <a:rPr lang="en-US" dirty="0" smtClean="0"/>
              <a:t> cables, including patch cables, all working</a:t>
            </a:r>
          </a:p>
          <a:p>
            <a:pPr lvl="1"/>
            <a:r>
              <a:rPr lang="en-US" dirty="0" smtClean="0"/>
              <a:t>Ethernet devices – configuration is correct (IP, subnet mask, gateway, etc)</a:t>
            </a:r>
          </a:p>
          <a:p>
            <a:r>
              <a:rPr lang="en-US" dirty="0" smtClean="0"/>
              <a:t>Always ask tech-talk for software for a particular device</a:t>
            </a:r>
          </a:p>
          <a:p>
            <a:pPr lvl="1"/>
            <a:r>
              <a:rPr lang="en-US" dirty="0" smtClean="0"/>
              <a:t>May work fine as-is, may need changes, sometimes good only for reference </a:t>
            </a:r>
            <a:endParaRPr lang="en-US" dirty="0" smtClean="0"/>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67</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RTEMS </a:t>
            </a:r>
            <a:r>
              <a:rPr lang="en-US" dirty="0" err="1" smtClean="0"/>
              <a:t>Cexp</a:t>
            </a:r>
            <a:r>
              <a:rPr lang="en-US" dirty="0" smtClean="0"/>
              <a:t> Useful Commands</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fontScale="85000" lnSpcReduction="20000"/>
          </a:bodyPr>
          <a:lstStyle/>
          <a:p>
            <a:r>
              <a:rPr lang="en-US" dirty="0" smtClean="0"/>
              <a:t>Memory Access </a:t>
            </a:r>
          </a:p>
          <a:p>
            <a:pPr lvl="1"/>
            <a:r>
              <a:rPr lang="en-US" dirty="0" smtClean="0"/>
              <a:t>Dump memory: </a:t>
            </a:r>
          </a:p>
          <a:p>
            <a:pPr lvl="2"/>
            <a:r>
              <a:rPr lang="en-US" dirty="0" err="1" smtClean="0"/>
              <a:t>Cexp</a:t>
            </a:r>
            <a:r>
              <a:rPr lang="en-US" dirty="0" smtClean="0"/>
              <a:t>&gt; </a:t>
            </a:r>
            <a:r>
              <a:rPr lang="en-US" dirty="0" err="1" smtClean="0"/>
              <a:t>md</a:t>
            </a:r>
            <a:r>
              <a:rPr lang="en-US" dirty="0" smtClean="0"/>
              <a:t>(&lt;address&gt;, &lt;count&gt;, &lt;</a:t>
            </a:r>
            <a:r>
              <a:rPr lang="en-US" dirty="0" err="1" smtClean="0"/>
              <a:t>word_size</a:t>
            </a:r>
            <a:r>
              <a:rPr lang="en-US" dirty="0" smtClean="0"/>
              <a:t>&gt;) </a:t>
            </a:r>
          </a:p>
          <a:p>
            <a:pPr lvl="1"/>
            <a:r>
              <a:rPr lang="en-US" dirty="0" smtClean="0"/>
              <a:t>Inspect and modify memory: </a:t>
            </a:r>
          </a:p>
          <a:p>
            <a:pPr lvl="2"/>
            <a:r>
              <a:rPr lang="en-US" dirty="0" err="1" smtClean="0"/>
              <a:t>Cexp</a:t>
            </a:r>
            <a:r>
              <a:rPr lang="en-US" dirty="0" smtClean="0"/>
              <a:t>&gt; mm(&lt;address&gt;, &lt;</a:t>
            </a:r>
            <a:r>
              <a:rPr lang="en-US" dirty="0" err="1" smtClean="0"/>
              <a:t>word_size</a:t>
            </a:r>
            <a:r>
              <a:rPr lang="en-US" dirty="0" smtClean="0"/>
              <a:t>&gt;) </a:t>
            </a:r>
          </a:p>
          <a:p>
            <a:pPr lvl="1"/>
            <a:r>
              <a:rPr lang="en-US" dirty="0" smtClean="0"/>
              <a:t>Type '.' to exit, '^' / 'v' to change directions.</a:t>
            </a:r>
          </a:p>
          <a:p>
            <a:pPr lvl="1"/>
            <a:r>
              <a:rPr lang="en-US" dirty="0" smtClean="0"/>
              <a:t>&lt;address&gt; can be entered using a standard prefix:</a:t>
            </a:r>
          </a:p>
          <a:p>
            <a:pPr lvl="2"/>
            <a:r>
              <a:rPr lang="en-US" dirty="0" smtClean="0"/>
              <a:t>0x1234 -&gt; hex </a:t>
            </a:r>
          </a:p>
          <a:p>
            <a:pPr lvl="2"/>
            <a:r>
              <a:rPr lang="en-US" dirty="0" smtClean="0"/>
              <a:t>01234 -&gt; octal </a:t>
            </a:r>
          </a:p>
          <a:p>
            <a:pPr lvl="2"/>
            <a:r>
              <a:rPr lang="en-US" dirty="0" smtClean="0"/>
              <a:t>1234 -&gt; decimal </a:t>
            </a:r>
          </a:p>
          <a:p>
            <a:pPr lvl="1"/>
            <a:r>
              <a:rPr lang="en-US" dirty="0" smtClean="0"/>
              <a:t>&lt;</a:t>
            </a:r>
            <a:r>
              <a:rPr lang="en-US" dirty="0" err="1" smtClean="0"/>
              <a:t>word_size</a:t>
            </a:r>
            <a:r>
              <a:rPr lang="en-US" dirty="0" smtClean="0"/>
              <a:t>&gt; can be 4, 2, or 1 bytes. Default is 4.</a:t>
            </a:r>
          </a:p>
          <a:p>
            <a:pPr lvl="1"/>
            <a:r>
              <a:rPr lang="en-US" dirty="0" smtClean="0"/>
              <a:t>&lt;count&gt; is total number of bytes.</a:t>
            </a:r>
          </a:p>
          <a:p>
            <a:r>
              <a:rPr lang="en-US" dirty="0" smtClean="0"/>
              <a:t> Show VME and PCI memory map:</a:t>
            </a:r>
          </a:p>
          <a:p>
            <a:pPr lvl="2"/>
            <a:r>
              <a:rPr lang="en-US" dirty="0" err="1" smtClean="0"/>
              <a:t>Cexp</a:t>
            </a:r>
            <a:r>
              <a:rPr lang="en-US" dirty="0" smtClean="0"/>
              <a:t>&gt;</a:t>
            </a:r>
            <a:r>
              <a:rPr lang="en-US" dirty="0" err="1" smtClean="0"/>
              <a:t>BSP_VMEOutboundPortsShow</a:t>
            </a:r>
            <a:r>
              <a:rPr lang="en-US" dirty="0" smtClean="0"/>
              <a:t>(0)</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68</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RTEMS </a:t>
            </a:r>
            <a:r>
              <a:rPr lang="en-US" dirty="0" err="1" smtClean="0"/>
              <a:t>Cexp</a:t>
            </a:r>
            <a:r>
              <a:rPr lang="en-US" dirty="0" smtClean="0"/>
              <a:t> Useful Commands</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a:bodyPr>
          <a:lstStyle/>
          <a:p>
            <a:r>
              <a:rPr lang="en-US" dirty="0" smtClean="0"/>
              <a:t>System Monitor </a:t>
            </a:r>
          </a:p>
          <a:p>
            <a:pPr lvl="1"/>
            <a:r>
              <a:rPr lang="en-US" dirty="0" err="1" smtClean="0"/>
              <a:t>Cexp</a:t>
            </a:r>
            <a:r>
              <a:rPr lang="en-US" dirty="0" smtClean="0"/>
              <a:t>&gt; </a:t>
            </a:r>
            <a:r>
              <a:rPr lang="en-US" dirty="0" err="1" smtClean="0"/>
              <a:t>rtemsMonitor</a:t>
            </a:r>
            <a:r>
              <a:rPr lang="en-US" dirty="0" smtClean="0"/>
              <a:t>() </a:t>
            </a:r>
          </a:p>
          <a:p>
            <a:pPr lvl="2"/>
            <a:r>
              <a:rPr lang="en-US" dirty="0" smtClean="0"/>
              <a:t>monitor&gt; help *** lists monitor queries *** </a:t>
            </a:r>
          </a:p>
          <a:p>
            <a:pPr lvl="2"/>
            <a:r>
              <a:rPr lang="en-US" dirty="0" smtClean="0"/>
              <a:t>monitor&gt; task *** task list *** </a:t>
            </a:r>
          </a:p>
          <a:p>
            <a:pPr lvl="2"/>
            <a:r>
              <a:rPr lang="en-US" dirty="0" smtClean="0"/>
              <a:t>monitor&gt; </a:t>
            </a:r>
            <a:r>
              <a:rPr lang="en-US" dirty="0" err="1" smtClean="0"/>
              <a:t>cpuUsageDump</a:t>
            </a:r>
            <a:r>
              <a:rPr lang="en-US" dirty="0" smtClean="0"/>
              <a:t> </a:t>
            </a:r>
          </a:p>
          <a:p>
            <a:pPr lvl="2"/>
            <a:r>
              <a:rPr lang="en-US" dirty="0" smtClean="0"/>
              <a:t>monitor&gt; </a:t>
            </a:r>
            <a:r>
              <a:rPr lang="en-US" dirty="0" err="1" smtClean="0"/>
              <a:t>cpuUsageReset</a:t>
            </a:r>
            <a:r>
              <a:rPr lang="en-US" dirty="0" smtClean="0"/>
              <a:t> </a:t>
            </a:r>
          </a:p>
          <a:p>
            <a:pPr lvl="2"/>
            <a:r>
              <a:rPr lang="en-US" dirty="0" smtClean="0"/>
              <a:t>monitor&gt; </a:t>
            </a:r>
            <a:r>
              <a:rPr lang="en-US" dirty="0" err="1" smtClean="0"/>
              <a:t>memUsageDump</a:t>
            </a:r>
            <a:r>
              <a:rPr lang="en-US" dirty="0" smtClean="0"/>
              <a:t> 1 </a:t>
            </a:r>
          </a:p>
          <a:p>
            <a:pPr lvl="2"/>
            <a:r>
              <a:rPr lang="en-US" dirty="0" smtClean="0"/>
              <a:t>monitor&gt; exit</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69</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6" name="Rectangle 6"/>
          <p:cNvSpPr>
            <a:spLocks noGrp="1" noChangeArrowheads="1"/>
          </p:cNvSpPr>
          <p:nvPr>
            <p:ph type="title"/>
          </p:nvPr>
        </p:nvSpPr>
        <p:spPr>
          <a:xfrm>
            <a:off x="0" y="0"/>
            <a:ext cx="9144000" cy="471815"/>
          </a:xfrm>
        </p:spPr>
        <p:txBody>
          <a:bodyPr>
            <a:normAutofit fontScale="90000"/>
          </a:bodyPr>
          <a:lstStyle/>
          <a:p>
            <a:pPr algn="ctr"/>
            <a:r>
              <a:rPr lang="en-US" sz="4000" dirty="0" smtClean="0"/>
              <a:t>Record Processing Review</a:t>
            </a:r>
            <a:endParaRPr lang="en-US" sz="2800" dirty="0"/>
          </a:p>
        </p:txBody>
      </p:sp>
      <p:sp>
        <p:nvSpPr>
          <p:cNvPr id="10" name="Footer Placeholder 9"/>
          <p:cNvSpPr>
            <a:spLocks noGrp="1"/>
          </p:cNvSpPr>
          <p:nvPr>
            <p:ph type="ftr" sz="quarter" idx="11"/>
          </p:nvPr>
        </p:nvSpPr>
        <p:spPr>
          <a:prstGeom prst="rect">
            <a:avLst/>
          </a:prstGeom>
        </p:spPr>
        <p:txBody>
          <a:bodyPr/>
          <a:lstStyle/>
          <a:p>
            <a:r>
              <a:rPr lang="en-US" smtClean="0"/>
              <a:t>EPICS Class – Device/Driver Support</a:t>
            </a:r>
            <a:endParaRPr lang="en-US" dirty="0"/>
          </a:p>
        </p:txBody>
      </p:sp>
      <p:sp>
        <p:nvSpPr>
          <p:cNvPr id="9" name="Slide Number Placeholder 8"/>
          <p:cNvSpPr>
            <a:spLocks noGrp="1"/>
          </p:cNvSpPr>
          <p:nvPr>
            <p:ph type="sldNum" sz="quarter" idx="12"/>
          </p:nvPr>
        </p:nvSpPr>
        <p:spPr>
          <a:prstGeom prst="rect">
            <a:avLst/>
          </a:prstGeom>
        </p:spPr>
        <p:txBody>
          <a:bodyPr/>
          <a:lstStyle/>
          <a:p>
            <a:r>
              <a:rPr lang="en-US" dirty="0" smtClean="0"/>
              <a:t>6/25/2010  </a:t>
            </a:r>
            <a:fld id="{B7117DF0-D6AA-4142-BE7B-6FD528D0F99E}" type="slidenum">
              <a:rPr lang="en-US" smtClean="0"/>
              <a:pPr/>
              <a:t>7</a:t>
            </a:fld>
            <a:endParaRPr lang="en-US" dirty="0"/>
          </a:p>
        </p:txBody>
      </p:sp>
      <p:sp>
        <p:nvSpPr>
          <p:cNvPr id="11" name="Date Placeholder 10"/>
          <p:cNvSpPr>
            <a:spLocks noGrp="1"/>
          </p:cNvSpPr>
          <p:nvPr>
            <p:ph type="dt" sz="half" idx="2"/>
          </p:nvPr>
        </p:nvSpPr>
        <p:spPr>
          <a:prstGeom prst="rect">
            <a:avLst/>
          </a:prstGeom>
        </p:spPr>
        <p:txBody>
          <a:bodyPr/>
          <a:lstStyle/>
          <a:p>
            <a:r>
              <a:rPr lang="en-US" smtClean="0"/>
              <a:t>6/25/2010</a:t>
            </a:r>
            <a:endParaRPr lang="en-US" dirty="0"/>
          </a:p>
        </p:txBody>
      </p:sp>
      <p:sp>
        <p:nvSpPr>
          <p:cNvPr id="8" name="Flowchart: Process 7"/>
          <p:cNvSpPr/>
          <p:nvPr/>
        </p:nvSpPr>
        <p:spPr>
          <a:xfrm>
            <a:off x="2229295" y="932675"/>
            <a:ext cx="1075340" cy="1344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Scan Task</a:t>
            </a:r>
          </a:p>
          <a:p>
            <a:pPr algn="ctr"/>
            <a:r>
              <a:rPr lang="en-US" dirty="0" smtClean="0"/>
              <a:t>(0.1 sec)</a:t>
            </a:r>
            <a:endParaRPr lang="en-US" dirty="0"/>
          </a:p>
        </p:txBody>
      </p:sp>
      <p:sp>
        <p:nvSpPr>
          <p:cNvPr id="13" name="Flowchart: Process 12"/>
          <p:cNvSpPr/>
          <p:nvPr/>
        </p:nvSpPr>
        <p:spPr>
          <a:xfrm>
            <a:off x="3957520" y="932675"/>
            <a:ext cx="1075340" cy="1344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Scan Task</a:t>
            </a:r>
          </a:p>
          <a:p>
            <a:pPr algn="ctr"/>
            <a:r>
              <a:rPr lang="en-US" dirty="0" smtClean="0"/>
              <a:t>(10 sec)</a:t>
            </a:r>
            <a:endParaRPr lang="en-US" dirty="0"/>
          </a:p>
        </p:txBody>
      </p:sp>
      <p:sp>
        <p:nvSpPr>
          <p:cNvPr id="14" name="TextBox 13"/>
          <p:cNvSpPr txBox="1"/>
          <p:nvPr/>
        </p:nvSpPr>
        <p:spPr>
          <a:xfrm>
            <a:off x="3343040" y="894271"/>
            <a:ext cx="614480" cy="646331"/>
          </a:xfrm>
          <a:prstGeom prst="rect">
            <a:avLst/>
          </a:prstGeom>
          <a:noFill/>
        </p:spPr>
        <p:txBody>
          <a:bodyPr wrap="square" rtlCol="0">
            <a:spAutoFit/>
          </a:bodyPr>
          <a:lstStyle/>
          <a:p>
            <a:r>
              <a:rPr lang="en-US" sz="3600" dirty="0" smtClean="0"/>
              <a:t>...</a:t>
            </a:r>
            <a:endParaRPr lang="en-US" sz="3600" dirty="0"/>
          </a:p>
        </p:txBody>
      </p:sp>
      <p:sp>
        <p:nvSpPr>
          <p:cNvPr id="15" name="Flowchart: Process 14"/>
          <p:cNvSpPr/>
          <p:nvPr/>
        </p:nvSpPr>
        <p:spPr>
          <a:xfrm>
            <a:off x="1768435" y="4465935"/>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(High </a:t>
            </a:r>
          </a:p>
          <a:p>
            <a:pPr algn="ctr"/>
            <a:r>
              <a:rPr lang="en-US" dirty="0" err="1" smtClean="0"/>
              <a:t>Prio</a:t>
            </a:r>
            <a:r>
              <a:rPr lang="en-US" dirty="0" smtClean="0"/>
              <a:t>)</a:t>
            </a:r>
            <a:endParaRPr lang="en-US" dirty="0"/>
          </a:p>
        </p:txBody>
      </p:sp>
      <p:sp>
        <p:nvSpPr>
          <p:cNvPr id="16" name="Flowchart: Process 15"/>
          <p:cNvSpPr/>
          <p:nvPr/>
        </p:nvSpPr>
        <p:spPr>
          <a:xfrm>
            <a:off x="3266230" y="4465935"/>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(Medium </a:t>
            </a:r>
            <a:r>
              <a:rPr lang="en-US" dirty="0" err="1" smtClean="0"/>
              <a:t>Prio</a:t>
            </a:r>
            <a:r>
              <a:rPr lang="en-US" dirty="0" smtClean="0"/>
              <a:t>)</a:t>
            </a:r>
            <a:endParaRPr lang="en-US" dirty="0"/>
          </a:p>
        </p:txBody>
      </p:sp>
      <p:sp>
        <p:nvSpPr>
          <p:cNvPr id="18" name="Flowchart: Process 17"/>
          <p:cNvSpPr/>
          <p:nvPr/>
        </p:nvSpPr>
        <p:spPr>
          <a:xfrm>
            <a:off x="4725620" y="4465935"/>
            <a:ext cx="1075340" cy="1305770"/>
          </a:xfrm>
          <a:prstGeom prst="flowChartProces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Callback Task </a:t>
            </a:r>
          </a:p>
          <a:p>
            <a:pPr algn="ctr"/>
            <a:r>
              <a:rPr lang="en-US" dirty="0" smtClean="0"/>
              <a:t>(Low </a:t>
            </a:r>
            <a:r>
              <a:rPr lang="en-US" dirty="0" err="1" smtClean="0"/>
              <a:t>Prio</a:t>
            </a:r>
            <a:r>
              <a:rPr lang="en-US" dirty="0" smtClean="0"/>
              <a:t>)</a:t>
            </a:r>
            <a:endParaRPr lang="en-US" dirty="0"/>
          </a:p>
        </p:txBody>
      </p:sp>
      <p:sp>
        <p:nvSpPr>
          <p:cNvPr id="19" name="Flowchart: Process 18"/>
          <p:cNvSpPr/>
          <p:nvPr/>
        </p:nvSpPr>
        <p:spPr>
          <a:xfrm>
            <a:off x="846715" y="702245"/>
            <a:ext cx="5568725" cy="529989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Internal Storage 19"/>
          <p:cNvSpPr/>
          <p:nvPr/>
        </p:nvSpPr>
        <p:spPr>
          <a:xfrm>
            <a:off x="1653220" y="2737710"/>
            <a:ext cx="4109335" cy="1228961"/>
          </a:xfrm>
          <a:prstGeom prst="flowChartInternalStorag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EPICS Database with Record Fields</a:t>
            </a:r>
            <a:endParaRPr lang="en-US" dirty="0">
              <a:solidFill>
                <a:schemeClr val="bg2">
                  <a:lumMod val="25000"/>
                </a:schemeClr>
              </a:solidFill>
            </a:endParaRPr>
          </a:p>
        </p:txBody>
      </p:sp>
      <p:cxnSp>
        <p:nvCxnSpPr>
          <p:cNvPr id="22" name="Straight Arrow Connector 21"/>
          <p:cNvCxnSpPr>
            <a:stCxn id="8" idx="2"/>
          </p:cNvCxnSpPr>
          <p:nvPr/>
        </p:nvCxnSpPr>
        <p:spPr>
          <a:xfrm rot="5400000">
            <a:off x="2535741" y="2507280"/>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4264760" y="2507280"/>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114080" y="4197100"/>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3573470" y="4235505"/>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4917645" y="4235505"/>
            <a:ext cx="461654" cy="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61930" y="702245"/>
            <a:ext cx="998530" cy="523220"/>
          </a:xfrm>
          <a:prstGeom prst="rect">
            <a:avLst/>
          </a:prstGeom>
          <a:noFill/>
        </p:spPr>
        <p:txBody>
          <a:bodyPr wrap="square" rtlCol="0">
            <a:spAutoFit/>
          </a:bodyPr>
          <a:lstStyle/>
          <a:p>
            <a:r>
              <a:rPr lang="en-US" sz="2800" dirty="0" smtClean="0"/>
              <a:t>IOC</a:t>
            </a:r>
            <a:endParaRPr lang="en-US" sz="2800" dirty="0"/>
          </a:p>
        </p:txBody>
      </p:sp>
      <p:sp>
        <p:nvSpPr>
          <p:cNvPr id="30" name="Bevel 29"/>
          <p:cNvSpPr/>
          <p:nvPr/>
        </p:nvSpPr>
        <p:spPr>
          <a:xfrm>
            <a:off x="7068325" y="2507280"/>
            <a:ext cx="1459390" cy="1689819"/>
          </a:xfrm>
          <a:prstGeom prst="bevel">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Hardware</a:t>
            </a:r>
            <a:endParaRPr lang="en-US" dirty="0">
              <a:solidFill>
                <a:schemeClr val="accent3">
                  <a:lumMod val="50000"/>
                </a:schemeClr>
              </a:solidFill>
            </a:endParaRPr>
          </a:p>
        </p:txBody>
      </p:sp>
      <p:cxnSp>
        <p:nvCxnSpPr>
          <p:cNvPr id="32" name="Straight Arrow Connector 31"/>
          <p:cNvCxnSpPr>
            <a:stCxn id="13" idx="3"/>
          </p:cNvCxnSpPr>
          <p:nvPr/>
        </p:nvCxnSpPr>
        <p:spPr>
          <a:xfrm>
            <a:off x="5032860" y="1604763"/>
            <a:ext cx="2304300" cy="902517"/>
          </a:xfrm>
          <a:prstGeom prst="straightConnector1">
            <a:avLst/>
          </a:prstGeom>
          <a:ln w="22225">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839365" y="4120290"/>
            <a:ext cx="1228960" cy="806505"/>
          </a:xfrm>
          <a:prstGeom prst="straightConnector1">
            <a:avLst/>
          </a:prstGeom>
          <a:ln w="22225">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RTEMS </a:t>
            </a:r>
            <a:r>
              <a:rPr lang="en-US" dirty="0" err="1" smtClean="0"/>
              <a:t>Cexp</a:t>
            </a:r>
            <a:r>
              <a:rPr lang="en-US" dirty="0" smtClean="0"/>
              <a:t> Useful Commands</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a:bodyPr>
          <a:lstStyle/>
          <a:p>
            <a:r>
              <a:rPr lang="en-US" dirty="0" smtClean="0"/>
              <a:t>Network Monitor </a:t>
            </a:r>
          </a:p>
          <a:p>
            <a:pPr lvl="2"/>
            <a:r>
              <a:rPr lang="en-US" dirty="0" err="1" smtClean="0"/>
              <a:t>Cexp</a:t>
            </a:r>
            <a:r>
              <a:rPr lang="en-US" dirty="0" smtClean="0"/>
              <a:t>&gt; </a:t>
            </a:r>
            <a:r>
              <a:rPr lang="en-US" dirty="0" err="1" smtClean="0"/>
              <a:t>rtems_bsdnet_show_if_stats</a:t>
            </a:r>
            <a:r>
              <a:rPr lang="en-US" dirty="0" smtClean="0"/>
              <a:t>()</a:t>
            </a:r>
          </a:p>
          <a:p>
            <a:pPr lvl="2"/>
            <a:r>
              <a:rPr lang="en-US" dirty="0" err="1" smtClean="0"/>
              <a:t>Cexp</a:t>
            </a:r>
            <a:r>
              <a:rPr lang="en-US" dirty="0" smtClean="0"/>
              <a:t>&gt; </a:t>
            </a:r>
            <a:r>
              <a:rPr lang="en-US" dirty="0" err="1" smtClean="0"/>
              <a:t>rtems_bsdnet_show_ip_stats</a:t>
            </a:r>
            <a:r>
              <a:rPr lang="en-US" dirty="0" smtClean="0"/>
              <a:t>()</a:t>
            </a:r>
          </a:p>
          <a:p>
            <a:pPr lvl="2"/>
            <a:r>
              <a:rPr lang="en-US" dirty="0" err="1" smtClean="0"/>
              <a:t>Cexp</a:t>
            </a:r>
            <a:r>
              <a:rPr lang="en-US" dirty="0" smtClean="0"/>
              <a:t>&gt; </a:t>
            </a:r>
            <a:r>
              <a:rPr lang="en-US" dirty="0" err="1" smtClean="0"/>
              <a:t>rtems_bsdnet_show_tcp_stats</a:t>
            </a:r>
            <a:r>
              <a:rPr lang="en-US" dirty="0" smtClean="0"/>
              <a:t>()</a:t>
            </a:r>
          </a:p>
          <a:p>
            <a:pPr lvl="2"/>
            <a:r>
              <a:rPr lang="en-US" dirty="0" err="1" smtClean="0"/>
              <a:t>Cexp</a:t>
            </a:r>
            <a:r>
              <a:rPr lang="en-US" dirty="0" smtClean="0"/>
              <a:t>&gt; </a:t>
            </a:r>
            <a:r>
              <a:rPr lang="en-US" dirty="0" err="1" smtClean="0"/>
              <a:t>rtems_bsdnet_show_udp_stats</a:t>
            </a:r>
            <a:r>
              <a:rPr lang="en-US" dirty="0" smtClean="0"/>
              <a:t>()</a:t>
            </a:r>
          </a:p>
          <a:p>
            <a:pPr lvl="2"/>
            <a:r>
              <a:rPr lang="en-US" dirty="0" err="1" smtClean="0"/>
              <a:t>Cexp</a:t>
            </a:r>
            <a:r>
              <a:rPr lang="en-US" dirty="0" smtClean="0"/>
              <a:t>&gt; </a:t>
            </a:r>
            <a:r>
              <a:rPr lang="en-US" dirty="0" err="1" smtClean="0"/>
              <a:t>rtems_bsdnet_show_mbuf_stats</a:t>
            </a:r>
            <a:r>
              <a:rPr lang="en-US" dirty="0" smtClean="0"/>
              <a:t>()</a:t>
            </a:r>
          </a:p>
          <a:p>
            <a:pPr lvl="2"/>
            <a:r>
              <a:rPr lang="en-US" dirty="0" err="1" smtClean="0"/>
              <a:t>Cexp</a:t>
            </a:r>
            <a:r>
              <a:rPr lang="en-US" dirty="0" smtClean="0"/>
              <a:t>&gt; </a:t>
            </a:r>
            <a:r>
              <a:rPr lang="en-US" dirty="0" err="1" smtClean="0"/>
              <a:t>rtems_bsdnet_show_icmp_stats</a:t>
            </a:r>
            <a:r>
              <a:rPr lang="en-US" dirty="0" smtClean="0"/>
              <a:t>()</a:t>
            </a:r>
          </a:p>
          <a:p>
            <a:pPr lvl="2"/>
            <a:r>
              <a:rPr lang="en-US" dirty="0" err="1" smtClean="0"/>
              <a:t>Cexp</a:t>
            </a:r>
            <a:r>
              <a:rPr lang="en-US" dirty="0" smtClean="0"/>
              <a:t>&gt; </a:t>
            </a:r>
            <a:r>
              <a:rPr lang="en-US" dirty="0" err="1" smtClean="0"/>
              <a:t>rtems_bsdnet_show_inet_routes</a:t>
            </a:r>
            <a:r>
              <a:rPr lang="en-US" dirty="0" smtClean="0"/>
              <a:t>()</a:t>
            </a:r>
          </a:p>
          <a:p>
            <a:pPr lvl="2"/>
            <a:r>
              <a:rPr lang="en-US" dirty="0" err="1" smtClean="0"/>
              <a:t>Cexp</a:t>
            </a:r>
            <a:r>
              <a:rPr lang="en-US" dirty="0" smtClean="0"/>
              <a:t>&gt; </a:t>
            </a:r>
            <a:r>
              <a:rPr lang="en-US" dirty="0" err="1" smtClean="0"/>
              <a:t>rtems_bsdnet_show_socket_stats</a:t>
            </a:r>
            <a:r>
              <a:rPr lang="en-US" dirty="0" smtClean="0"/>
              <a:t>() </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70</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RTEMS </a:t>
            </a:r>
            <a:r>
              <a:rPr lang="en-US" dirty="0" err="1" smtClean="0"/>
              <a:t>Cexp</a:t>
            </a:r>
            <a:r>
              <a:rPr lang="en-US" dirty="0" smtClean="0"/>
              <a:t> Useful Commands</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a:bodyPr>
          <a:lstStyle/>
          <a:p>
            <a:r>
              <a:rPr lang="en-US" dirty="0" smtClean="0"/>
              <a:t>NFS Monitor </a:t>
            </a:r>
          </a:p>
          <a:p>
            <a:pPr lvl="2"/>
            <a:r>
              <a:rPr lang="en-US" dirty="0" err="1" smtClean="0"/>
              <a:t>Cexp</a:t>
            </a:r>
            <a:r>
              <a:rPr lang="en-US" dirty="0" smtClean="0"/>
              <a:t>&gt; </a:t>
            </a:r>
            <a:r>
              <a:rPr lang="en-US" dirty="0" err="1" smtClean="0"/>
              <a:t>nfsMountsShow</a:t>
            </a:r>
            <a:r>
              <a:rPr lang="en-US" dirty="0" smtClean="0"/>
              <a:t>(FILE *f)</a:t>
            </a:r>
          </a:p>
          <a:p>
            <a:pPr lvl="2"/>
            <a:r>
              <a:rPr lang="en-US" dirty="0" err="1" smtClean="0"/>
              <a:t>Cexp</a:t>
            </a:r>
            <a:r>
              <a:rPr lang="en-US" dirty="0" smtClean="0"/>
              <a:t>&gt; </a:t>
            </a:r>
            <a:r>
              <a:rPr lang="en-US" dirty="0" err="1" smtClean="0"/>
              <a:t>rpcUdpStats</a:t>
            </a:r>
            <a:r>
              <a:rPr lang="en-US" dirty="0" smtClean="0"/>
              <a:t>(FILE *f)</a:t>
            </a:r>
          </a:p>
          <a:p>
            <a:pPr lvl="2"/>
            <a:r>
              <a:rPr lang="en-US" dirty="0" err="1" smtClean="0"/>
              <a:t>stdout</a:t>
            </a:r>
            <a:r>
              <a:rPr lang="en-US" dirty="0" smtClean="0"/>
              <a:t> if f==NULL</a:t>
            </a:r>
          </a:p>
          <a:p>
            <a:r>
              <a:rPr lang="en-US" dirty="0" smtClean="0"/>
              <a:t>NTP </a:t>
            </a:r>
          </a:p>
          <a:p>
            <a:pPr lvl="1"/>
            <a:r>
              <a:rPr lang="en-US" dirty="0" smtClean="0"/>
              <a:t>Daemon status</a:t>
            </a:r>
          </a:p>
          <a:p>
            <a:pPr lvl="2"/>
            <a:r>
              <a:rPr lang="en-US" dirty="0" err="1" smtClean="0"/>
              <a:t>Cexp</a:t>
            </a:r>
            <a:r>
              <a:rPr lang="en-US" dirty="0" smtClean="0"/>
              <a:t>&gt; </a:t>
            </a:r>
            <a:r>
              <a:rPr lang="en-US" dirty="0" err="1" smtClean="0"/>
              <a:t>rtemsNtpDumpStats</a:t>
            </a:r>
            <a:r>
              <a:rPr lang="en-US" dirty="0" smtClean="0"/>
              <a:t>()</a:t>
            </a:r>
          </a:p>
          <a:p>
            <a:pPr lvl="1"/>
            <a:r>
              <a:rPr lang="en-US" dirty="0" smtClean="0"/>
              <a:t>Print NTP-Adjusted System Time </a:t>
            </a:r>
          </a:p>
          <a:p>
            <a:pPr lvl="2"/>
            <a:r>
              <a:rPr lang="en-US" dirty="0" err="1" smtClean="0"/>
              <a:t>Cexp</a:t>
            </a:r>
            <a:r>
              <a:rPr lang="en-US" dirty="0" smtClean="0"/>
              <a:t>&gt; </a:t>
            </a:r>
            <a:r>
              <a:rPr lang="en-US" dirty="0" err="1" smtClean="0"/>
              <a:t>rtemsNtpPrintTime</a:t>
            </a:r>
            <a:r>
              <a:rPr lang="en-US" dirty="0" smtClean="0"/>
              <a:t>(0)</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71</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164575"/>
            <a:ext cx="8761412" cy="430213"/>
          </a:xfrm>
        </p:spPr>
        <p:txBody>
          <a:bodyPr>
            <a:normAutofit fontScale="90000"/>
          </a:bodyPr>
          <a:lstStyle/>
          <a:p>
            <a:r>
              <a:rPr lang="en-US" dirty="0" smtClean="0"/>
              <a:t>RTEMS </a:t>
            </a:r>
            <a:r>
              <a:rPr lang="en-US" dirty="0" err="1" smtClean="0"/>
              <a:t>Cexp</a:t>
            </a:r>
            <a:r>
              <a:rPr lang="en-US" dirty="0" smtClean="0"/>
              <a:t> Useful Commands</a:t>
            </a:r>
            <a:endParaRPr lang="en-US" dirty="0"/>
          </a:p>
        </p:txBody>
      </p:sp>
      <p:sp>
        <p:nvSpPr>
          <p:cNvPr id="125955" name="Rectangle 3"/>
          <p:cNvSpPr>
            <a:spLocks noGrp="1" noChangeArrowheads="1"/>
          </p:cNvSpPr>
          <p:nvPr>
            <p:ph type="body" idx="1"/>
          </p:nvPr>
        </p:nvSpPr>
        <p:spPr>
          <a:xfrm>
            <a:off x="270640" y="625435"/>
            <a:ext cx="8473310" cy="5326103"/>
          </a:xfrm>
        </p:spPr>
        <p:txBody>
          <a:bodyPr>
            <a:normAutofit/>
          </a:bodyPr>
          <a:lstStyle/>
          <a:p>
            <a:r>
              <a:rPr lang="en-US" dirty="0" smtClean="0"/>
              <a:t>My Favorite EPICS Commands </a:t>
            </a:r>
          </a:p>
          <a:p>
            <a:pPr lvl="2"/>
            <a:r>
              <a:rPr lang="en-US" dirty="0" err="1" smtClean="0"/>
              <a:t>Cexp</a:t>
            </a:r>
            <a:r>
              <a:rPr lang="en-US" dirty="0" smtClean="0"/>
              <a:t>&gt; dbl() *** DB record list *** </a:t>
            </a:r>
          </a:p>
          <a:p>
            <a:pPr lvl="2"/>
            <a:r>
              <a:rPr lang="en-US" dirty="0" err="1" smtClean="0"/>
              <a:t>Cexp</a:t>
            </a:r>
            <a:r>
              <a:rPr lang="en-US" dirty="0" smtClean="0"/>
              <a:t>&gt; </a:t>
            </a:r>
            <a:r>
              <a:rPr lang="en-US" dirty="0" err="1" smtClean="0"/>
              <a:t>dbcar</a:t>
            </a:r>
            <a:r>
              <a:rPr lang="en-US" dirty="0" smtClean="0"/>
              <a:t>() *** CA link list *** </a:t>
            </a:r>
          </a:p>
          <a:p>
            <a:pPr lvl="2"/>
            <a:r>
              <a:rPr lang="en-US" dirty="0" err="1" smtClean="0"/>
              <a:t>Cexp</a:t>
            </a:r>
            <a:r>
              <a:rPr lang="en-US" dirty="0" smtClean="0"/>
              <a:t>&gt; </a:t>
            </a:r>
            <a:r>
              <a:rPr lang="en-US" dirty="0" err="1" smtClean="0"/>
              <a:t>dbior</a:t>
            </a:r>
            <a:r>
              <a:rPr lang="en-US" dirty="0" smtClean="0"/>
              <a:t>() *** </a:t>
            </a:r>
            <a:r>
              <a:rPr lang="en-US" dirty="0" err="1" smtClean="0"/>
              <a:t>Drv</a:t>
            </a:r>
            <a:r>
              <a:rPr lang="en-US" dirty="0" smtClean="0"/>
              <a:t>/Dev report *** </a:t>
            </a:r>
          </a:p>
          <a:p>
            <a:pPr lvl="2"/>
            <a:r>
              <a:rPr lang="en-US" dirty="0" err="1" smtClean="0"/>
              <a:t>Cexp</a:t>
            </a:r>
            <a:r>
              <a:rPr lang="en-US" dirty="0" smtClean="0"/>
              <a:t>&gt; </a:t>
            </a:r>
            <a:r>
              <a:rPr lang="en-US" dirty="0" err="1" smtClean="0"/>
              <a:t>casr</a:t>
            </a:r>
            <a:r>
              <a:rPr lang="en-US" dirty="0" smtClean="0"/>
              <a:t>() *** CAS report *** </a:t>
            </a:r>
          </a:p>
          <a:p>
            <a:pPr lvl="2"/>
            <a:r>
              <a:rPr lang="en-US" dirty="0" err="1" smtClean="0"/>
              <a:t>Cexp</a:t>
            </a:r>
            <a:r>
              <a:rPr lang="en-US" dirty="0" smtClean="0"/>
              <a:t>&gt; </a:t>
            </a:r>
            <a:r>
              <a:rPr lang="en-US" dirty="0" err="1" smtClean="0"/>
              <a:t>dbpr</a:t>
            </a:r>
            <a:r>
              <a:rPr lang="en-US" dirty="0" smtClean="0"/>
              <a:t>("&lt;record-name&gt;",5) *** Full DB record dump *** </a:t>
            </a:r>
          </a:p>
          <a:p>
            <a:pPr lvl="2"/>
            <a:r>
              <a:rPr lang="en-US" dirty="0" err="1" smtClean="0"/>
              <a:t>Cexp</a:t>
            </a:r>
            <a:r>
              <a:rPr lang="en-US" dirty="0" smtClean="0"/>
              <a:t>&gt; </a:t>
            </a:r>
            <a:r>
              <a:rPr lang="en-US" dirty="0" err="1" smtClean="0"/>
              <a:t>scanppl</a:t>
            </a:r>
            <a:r>
              <a:rPr lang="en-US" dirty="0" smtClean="0"/>
              <a:t>() *** Scan DB record lists *** </a:t>
            </a:r>
          </a:p>
          <a:p>
            <a:pPr lvl="2"/>
            <a:r>
              <a:rPr lang="en-US" dirty="0" err="1" smtClean="0"/>
              <a:t>Cexp</a:t>
            </a:r>
            <a:r>
              <a:rPr lang="en-US" dirty="0" smtClean="0"/>
              <a:t>&gt; </a:t>
            </a:r>
            <a:r>
              <a:rPr lang="en-US" dirty="0" err="1" smtClean="0"/>
              <a:t>iocsh</a:t>
            </a:r>
            <a:r>
              <a:rPr lang="en-US" dirty="0" smtClean="0"/>
              <a:t>() *** Enter IOC shell ***</a:t>
            </a:r>
          </a:p>
        </p:txBody>
      </p:sp>
      <p:sp>
        <p:nvSpPr>
          <p:cNvPr id="4" name="Date Placeholder 3"/>
          <p:cNvSpPr>
            <a:spLocks noGrp="1"/>
          </p:cNvSpPr>
          <p:nvPr>
            <p:ph type="dt" sz="half" idx="2"/>
          </p:nvPr>
        </p:nvSpPr>
        <p:spPr/>
        <p:txBody>
          <a:bodyPr/>
          <a:lstStyle/>
          <a:p>
            <a:r>
              <a:rPr lang="en-US" smtClean="0"/>
              <a:t>6/25/2010</a:t>
            </a:r>
            <a:endParaRPr lang="en-US" dirty="0"/>
          </a:p>
        </p:txBody>
      </p:sp>
      <p:sp>
        <p:nvSpPr>
          <p:cNvPr id="5" name="Slide Number Placeholder 4"/>
          <p:cNvSpPr>
            <a:spLocks noGrp="1"/>
          </p:cNvSpPr>
          <p:nvPr>
            <p:ph type="sldNum" sz="quarter" idx="12"/>
          </p:nvPr>
        </p:nvSpPr>
        <p:spPr/>
        <p:txBody>
          <a:bodyPr/>
          <a:lstStyle/>
          <a:p>
            <a:fld id="{B7117DF0-D6AA-4142-BE7B-6FD528D0F99E}" type="slidenum">
              <a:rPr lang="en-US" smtClean="0"/>
              <a:pPr/>
              <a:t>72</a:t>
            </a:fld>
            <a:endParaRPr lang="en-US"/>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9A6497E3-CA4D-4796-BF62-D2E91CD7F591}" type="slidenum">
              <a:rPr lang="en-GB"/>
              <a:pPr/>
              <a:t>8</a:t>
            </a:fld>
            <a:endParaRPr lang="en-GB"/>
          </a:p>
        </p:txBody>
      </p:sp>
      <p:sp>
        <p:nvSpPr>
          <p:cNvPr id="55297"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How are records given CPU time?</a:t>
            </a:r>
          </a:p>
        </p:txBody>
      </p:sp>
      <p:sp>
        <p:nvSpPr>
          <p:cNvPr id="55298" name="Rectangle 2"/>
          <p:cNvSpPr>
            <a:spLocks noGrp="1" noChangeArrowheads="1"/>
          </p:cNvSpPr>
          <p:nvPr>
            <p:ph type="body" idx="4294967295"/>
          </p:nvPr>
        </p:nvSpPr>
        <p:spPr>
          <a:xfrm>
            <a:off x="345601" y="1163105"/>
            <a:ext cx="7935840" cy="4615691"/>
          </a:xfrm>
          <a:ln/>
        </p:spPr>
        <p:txBody>
          <a:bodyPr wrap="square" lIns="81966" tIns="40166" rIns="81966" bIns="40166">
            <a:spAutoFit/>
          </a:bodyPr>
          <a:lstStyle/>
          <a:p>
            <a:pPr>
              <a:spcBef>
                <a:spcPts val="239"/>
              </a:spcBef>
              <a:spcAft>
                <a:spcPts val="239"/>
              </a:spcAft>
              <a:buNone/>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Several IOC tasks are used:</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err="1"/>
              <a:t>callback</a:t>
            </a:r>
            <a:r>
              <a:rPr lang="en-GB" sz="2400" dirty="0"/>
              <a:t> (3 priorities) — I/O </a:t>
            </a:r>
            <a:r>
              <a:rPr lang="en-GB" sz="2400" dirty="0" smtClean="0"/>
              <a:t>Interrupt</a:t>
            </a:r>
            <a:endParaRPr lang="en-GB" sz="2400" dirty="0"/>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err="1"/>
              <a:t>scanPeriod</a:t>
            </a:r>
            <a:r>
              <a:rPr lang="en-GB" sz="2400" dirty="0"/>
              <a:t> </a:t>
            </a:r>
            <a:r>
              <a:rPr lang="en-GB" sz="2400" dirty="0" smtClean="0"/>
              <a:t> (periods are configurable) — </a:t>
            </a:r>
            <a:r>
              <a:rPr lang="en-GB" sz="2400" dirty="0"/>
              <a:t>Periodic</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A separate task is used for each scan period</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Faster scan rates are given a higher task priority (if supported by the IOC’s Operating System</a:t>
            </a:r>
            <a:r>
              <a:rPr lang="en-GB" sz="2000" dirty="0" smtClean="0"/>
              <a:t>)</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err="1" smtClean="0"/>
              <a:t>scanOnce</a:t>
            </a:r>
            <a:r>
              <a:rPr lang="en-GB" sz="2400" dirty="0" smtClean="0"/>
              <a:t> – special purpose</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s</a:t>
            </a:r>
            <a:r>
              <a:rPr lang="en-GB" sz="2400" dirty="0" smtClean="0"/>
              <a:t>equence and other run-time database tasks</a:t>
            </a:r>
            <a:endParaRPr lang="en-GB" sz="2400" dirty="0"/>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400" dirty="0"/>
              <a:t>Channel Access tasks use lower priority than record processing</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sz="2000" dirty="0"/>
              <a:t>If a CPU spends all its time doing I/O and record processing, you may be unable to control or monitor the IOC via the network</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pic>
        <p:nvPicPr>
          <p:cNvPr id="2050" name="Picture 2" descr="C:\Documents and Settings\saa\Desktop\DSCN4955.JPG"/>
          <p:cNvPicPr>
            <a:picLocks noChangeAspect="1" noChangeArrowheads="1"/>
          </p:cNvPicPr>
          <p:nvPr/>
        </p:nvPicPr>
        <p:blipFill>
          <a:blip r:embed="rId3" cstate="print"/>
          <a:srcRect/>
          <a:stretch>
            <a:fillRect/>
          </a:stretch>
        </p:blipFill>
        <p:spPr bwMode="auto">
          <a:xfrm>
            <a:off x="7529185" y="4158695"/>
            <a:ext cx="873250" cy="947010"/>
          </a:xfrm>
          <a:prstGeom prst="rect">
            <a:avLst/>
          </a:prstGeom>
          <a:noFill/>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7912801" y="6362588"/>
            <a:ext cx="1051200" cy="397482"/>
          </a:xfrm>
          <a:prstGeom prst="rect">
            <a:avLst/>
          </a:prstGeom>
        </p:spPr>
        <p:txBody>
          <a:bodyPr lIns="82945" tIns="41473" rIns="82945" bIns="41473"/>
          <a:lstStyle/>
          <a:p>
            <a:fld id="{3A5A9826-C5F6-4D0B-A0AD-3FEEA2E653F4}" type="slidenum">
              <a:rPr lang="en-GB"/>
              <a:pPr/>
              <a:t>9</a:t>
            </a:fld>
            <a:endParaRPr lang="en-GB"/>
          </a:p>
        </p:txBody>
      </p:sp>
      <p:sp>
        <p:nvSpPr>
          <p:cNvPr id="7169" name="Rectangle 1"/>
          <p:cNvSpPr>
            <a:spLocks noGrp="1" noChangeArrowheads="1"/>
          </p:cNvSpPr>
          <p:nvPr>
            <p:ph type="title" idx="4294967295"/>
          </p:nvPr>
        </p:nvSpPr>
        <p:spPr>
          <a:xfrm>
            <a:off x="347450" y="0"/>
            <a:ext cx="7954560" cy="758225"/>
          </a:xfrm>
          <a:ln/>
        </p:spPr>
        <p:txBody>
          <a:bodyPr lIns="81966" tIns="40166" rIns="81966" bIns="40166" anchor="t">
            <a:spAutoFit/>
          </a:bodyP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GB" i="0" dirty="0"/>
              <a:t>Record Activity</a:t>
            </a:r>
          </a:p>
        </p:txBody>
      </p:sp>
      <p:sp>
        <p:nvSpPr>
          <p:cNvPr id="7170" name="Rectangle 2"/>
          <p:cNvSpPr>
            <a:spLocks noGrp="1" noChangeArrowheads="1"/>
          </p:cNvSpPr>
          <p:nvPr>
            <p:ph type="body" idx="4294967295"/>
          </p:nvPr>
        </p:nvSpPr>
        <p:spPr>
          <a:xfrm>
            <a:off x="385854" y="663840"/>
            <a:ext cx="8333885" cy="5046578"/>
          </a:xfrm>
          <a:ln/>
        </p:spPr>
        <p:txBody>
          <a:bodyPr wrap="square" lIns="81966" tIns="40166" rIns="81966" bIns="40166">
            <a:spAutoFit/>
          </a:bodyPr>
          <a:lstStyle/>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Records are active — they can do things: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Get data from other records or from hardware</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Perform calculations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Check values are in range &amp; raise alarms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Put data to other records or to hardware</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Activate or disable other records</a:t>
            </a:r>
          </a:p>
          <a:p>
            <a:pPr lvl="1">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Wait for hardware signals (interrupts)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What a record does depends upon its record type and the settings of its fields</a:t>
            </a:r>
          </a:p>
          <a:p>
            <a:pPr>
              <a:spcBef>
                <a:spcPts val="239"/>
              </a:spcBef>
              <a:spcAft>
                <a:spcPts val="239"/>
              </a:spcAft>
              <a:tabLst>
                <a:tab pos="826572" algn="l"/>
                <a:tab pos="1656024" algn="l"/>
                <a:tab pos="2485477" algn="l"/>
                <a:tab pos="3314929" algn="l"/>
                <a:tab pos="4144381" algn="l"/>
                <a:tab pos="4973833" algn="l"/>
                <a:tab pos="5803286" algn="l"/>
                <a:tab pos="6632738" algn="l"/>
                <a:tab pos="7462190" algn="l"/>
                <a:tab pos="8291642" algn="l"/>
                <a:tab pos="9121095" algn="l"/>
              </a:tabLst>
            </a:pPr>
            <a:r>
              <a:rPr lang="en-GB" dirty="0"/>
              <a:t>No action occurs unless a record is processed</a:t>
            </a:r>
          </a:p>
        </p:txBody>
      </p:sp>
      <p:sp>
        <p:nvSpPr>
          <p:cNvPr id="5" name="Date Placeholder 4"/>
          <p:cNvSpPr>
            <a:spLocks noGrp="1"/>
          </p:cNvSpPr>
          <p:nvPr>
            <p:ph type="dt" sz="half" idx="2"/>
          </p:nvPr>
        </p:nvSpPr>
        <p:spPr/>
        <p:txBody>
          <a:bodyPr/>
          <a:lstStyle/>
          <a:p>
            <a:r>
              <a:rPr lang="en-US" smtClean="0"/>
              <a:t>6/25/2010</a:t>
            </a:r>
            <a:endParaRPr lang="en-US" dirty="0"/>
          </a:p>
        </p:txBody>
      </p:sp>
      <p:sp>
        <p:nvSpPr>
          <p:cNvPr id="6" name="Footer Placeholder 5"/>
          <p:cNvSpPr>
            <a:spLocks noGrp="1"/>
          </p:cNvSpPr>
          <p:nvPr>
            <p:ph type="ftr" sz="quarter" idx="11"/>
          </p:nvPr>
        </p:nvSpPr>
        <p:spPr/>
        <p:txBody>
          <a:bodyPr/>
          <a:lstStyle/>
          <a:p>
            <a:r>
              <a:rPr lang="en-US" smtClean="0"/>
              <a:t>EPICS Class – Device/Driver Support</a:t>
            </a:r>
            <a:endParaRPr lang="en-US"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CLSMaster">
  <a:themeElements>
    <a:clrScheme name="LCLS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CLSMaste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CLS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LS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LS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LS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LS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LS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LS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16181</TotalTime>
  <Words>5904</Words>
  <Application>Microsoft Office PowerPoint</Application>
  <PresentationFormat>On-screen Show (4:3)</PresentationFormat>
  <Paragraphs>1089</Paragraphs>
  <Slides>72</Slides>
  <Notes>68</Notes>
  <HiddenSlides>0</HiddenSlides>
  <MMClips>0</MMClips>
  <ScaleCrop>false</ScaleCrop>
  <HeadingPairs>
    <vt:vector size="4" baseType="variant">
      <vt:variant>
        <vt:lpstr>Theme</vt:lpstr>
      </vt:variant>
      <vt:variant>
        <vt:i4>2</vt:i4>
      </vt:variant>
      <vt:variant>
        <vt:lpstr>Slide Titles</vt:lpstr>
      </vt:variant>
      <vt:variant>
        <vt:i4>72</vt:i4>
      </vt:variant>
    </vt:vector>
  </HeadingPairs>
  <TitlesOfParts>
    <vt:vector size="74" baseType="lpstr">
      <vt:lpstr>Office Theme</vt:lpstr>
      <vt:lpstr>LCLSMaster</vt:lpstr>
      <vt:lpstr>EPICS Class – Device/Driver Support</vt:lpstr>
      <vt:lpstr>EPICS Class – Device/Driver Support</vt:lpstr>
      <vt:lpstr>EPICS Class – Device/Driver Support</vt:lpstr>
      <vt:lpstr>EPICS Class – Device/Driver Support</vt:lpstr>
      <vt:lpstr>EPICS Class – Device/Driver Support Outline</vt:lpstr>
      <vt:lpstr>Database = Records + Fields + Links</vt:lpstr>
      <vt:lpstr>Record Processing Review</vt:lpstr>
      <vt:lpstr>How are records given CPU time?</vt:lpstr>
      <vt:lpstr>Record Activity</vt:lpstr>
      <vt:lpstr>Record Scanning</vt:lpstr>
      <vt:lpstr>How is a Record implemented?</vt:lpstr>
      <vt:lpstr>Record/Device/Driver Software Hierarchy</vt:lpstr>
      <vt:lpstr>Device Support</vt:lpstr>
      <vt:lpstr>What is ‘Device Support’?</vt:lpstr>
      <vt:lpstr>Why use device support?</vt:lpstr>
      <vt:lpstr>How does a record find its device support?</vt:lpstr>
      <vt:lpstr>The .dbd file entry</vt:lpstr>
      <vt:lpstr>The DSET</vt:lpstr>
      <vt:lpstr>The DSET – initialize</vt:lpstr>
      <vt:lpstr>The DSET – initRecord</vt:lpstr>
      <vt:lpstr>The DSET – initRecord – Device Addresses</vt:lpstr>
      <vt:lpstr>INP and OUT Hardware links</vt:lpstr>
      <vt:lpstr>The DSET – report</vt:lpstr>
      <vt:lpstr>The DSET – read/write</vt:lpstr>
      <vt:lpstr>The DSET – read/write – what to avoid</vt:lpstr>
      <vt:lpstr>The DSET – read/write – setting record STAT/SEVR</vt:lpstr>
      <vt:lpstr>The DSET – read/write – setting record TIME</vt:lpstr>
      <vt:lpstr>The DSET – specialLinconv</vt:lpstr>
      <vt:lpstr>A simple example (vxWorks or RTEMS)</vt:lpstr>
      <vt:lpstr>A simple example (vxWorks or RTEMS)</vt:lpstr>
      <vt:lpstr>A simple example – device support .dbd file</vt:lpstr>
      <vt:lpstr>A simple example – application .db file</vt:lpstr>
      <vt:lpstr>A simple example – application startup script</vt:lpstr>
      <vt:lpstr>Synchronous vs Asynchronous I/O</vt:lpstr>
      <vt:lpstr>Asynchronous I/O  </vt:lpstr>
      <vt:lpstr>Synchronous vs Asynchronous I/O</vt:lpstr>
      <vt:lpstr>Idea of Asynchronous Input Data Flow</vt:lpstr>
      <vt:lpstr>I/O interrupt record processing</vt:lpstr>
      <vt:lpstr>The DSET – getIoIntInfo</vt:lpstr>
      <vt:lpstr>Other ways to force record processing</vt:lpstr>
      <vt:lpstr>What is ‘Driver Support’?</vt:lpstr>
      <vt:lpstr>Why use driver support?</vt:lpstr>
      <vt:lpstr>Example – pre-iocInit Driver Configuration</vt:lpstr>
      <vt:lpstr>Generic device/driver support</vt:lpstr>
      <vt:lpstr>Record/Device/Driver Software Hierarchy with Extra Driver Layer </vt:lpstr>
      <vt:lpstr>The .dbd file entry</vt:lpstr>
      <vt:lpstr>The DRVET</vt:lpstr>
      <vt:lpstr>The DRVET – init</vt:lpstr>
      <vt:lpstr>The DRVET – report</vt:lpstr>
      <vt:lpstr>Driver Support – iocsh Registration</vt:lpstr>
      <vt:lpstr>Driver Support – iocsh Registration</vt:lpstr>
      <vt:lpstr>Device Interrupts</vt:lpstr>
      <vt:lpstr>ISR vs Task Driven - Rationale</vt:lpstr>
      <vt:lpstr>OS-Independent Hardware Access (devLib.h)</vt:lpstr>
      <vt:lpstr>devLib – Interrupt Handling</vt:lpstr>
      <vt:lpstr>devLib – Registration and Probing</vt:lpstr>
      <vt:lpstr>basicIoOps.h</vt:lpstr>
      <vt:lpstr>Reminder about volatile</vt:lpstr>
      <vt:lpstr>Error/Message Logging</vt:lpstr>
      <vt:lpstr>Error/Message Logging - iocLog</vt:lpstr>
      <vt:lpstr>Message Logging vs. Status Records</vt:lpstr>
      <vt:lpstr>EPICS Base Facilities useful to Device/Driver Support</vt:lpstr>
      <vt:lpstr>EPICS Base Facilities useful to Device/Driver Support</vt:lpstr>
      <vt:lpstr>Adding OS-Dependent Functions to Device/Driver Support</vt:lpstr>
      <vt:lpstr>Adding OS-Dependent Functions to Device/Driver Support</vt:lpstr>
      <vt:lpstr>Adding OS-Dependent Functions to Device/Driver Support</vt:lpstr>
      <vt:lpstr>Before adding SW for new Hardware…</vt:lpstr>
      <vt:lpstr>RTEMS Cexp Useful Commands</vt:lpstr>
      <vt:lpstr>RTEMS Cexp Useful Commands</vt:lpstr>
      <vt:lpstr>RTEMS Cexp Useful Commands</vt:lpstr>
      <vt:lpstr>RTEMS Cexp Useful Commands</vt:lpstr>
      <vt:lpstr>RTEMS Cexp Useful Commands</vt:lpstr>
    </vt:vector>
  </TitlesOfParts>
  <Company>SNS-4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Dayle Kotturi</dc:creator>
  <cp:lastModifiedBy>saa</cp:lastModifiedBy>
  <cp:revision>640</cp:revision>
  <dcterms:created xsi:type="dcterms:W3CDTF">2004-04-15T15:09:06Z</dcterms:created>
  <dcterms:modified xsi:type="dcterms:W3CDTF">2010-06-24T23:02:34Z</dcterms:modified>
</cp:coreProperties>
</file>