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2"/>
  </p:notesMasterIdLst>
  <p:handoutMasterIdLst>
    <p:handoutMasterId r:id="rId13"/>
  </p:handoutMasterIdLst>
  <p:sldIdLst>
    <p:sldId id="280" r:id="rId2"/>
    <p:sldId id="412" r:id="rId3"/>
    <p:sldId id="449" r:id="rId4"/>
    <p:sldId id="401" r:id="rId5"/>
    <p:sldId id="418" r:id="rId6"/>
    <p:sldId id="424" r:id="rId7"/>
    <p:sldId id="426" r:id="rId8"/>
    <p:sldId id="413" r:id="rId9"/>
    <p:sldId id="443" r:id="rId10"/>
    <p:sldId id="437" r:id="rId11"/>
  </p:sldIdLst>
  <p:sldSz cx="9906000" cy="6858000" type="A4"/>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8000"/>
    <a:srgbClr val="FFFF00"/>
    <a:srgbClr val="FF9900"/>
    <a:srgbClr val="CC3399"/>
    <a:srgbClr val="BFA77B"/>
    <a:srgbClr val="000000"/>
    <a:srgbClr val="091415"/>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9" autoAdjust="0"/>
    <p:restoredTop sz="83546" autoAdjust="0"/>
  </p:normalViewPr>
  <p:slideViewPr>
    <p:cSldViewPr>
      <p:cViewPr varScale="1">
        <p:scale>
          <a:sx n="54" d="100"/>
          <a:sy n="54" d="100"/>
        </p:scale>
        <p:origin x="-858" y="-9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678" y="-102"/>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lvl1pPr>
          </a:lstStyle>
          <a:p>
            <a:pPr>
              <a:defRPr/>
            </a:pPr>
            <a:endParaRPr lang="en-US"/>
          </a:p>
        </p:txBody>
      </p:sp>
      <p:sp>
        <p:nvSpPr>
          <p:cNvPr id="1556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15565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lvl1pPr>
          </a:lstStyle>
          <a:p>
            <a:pPr>
              <a:defRPr/>
            </a:pPr>
            <a:endParaRPr lang="en-US"/>
          </a:p>
        </p:txBody>
      </p:sp>
      <p:sp>
        <p:nvSpPr>
          <p:cNvPr id="15565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C52621A7-BAF1-4DE7-9098-EBEF0F3443CB}" type="slidenum">
              <a:rPr lang="en-US"/>
              <a:pPr>
                <a:defRPr/>
              </a:pPr>
              <a:t>‹#›</a:t>
            </a:fld>
            <a:endParaRPr lang="en-US"/>
          </a:p>
        </p:txBody>
      </p:sp>
    </p:spTree>
    <p:extLst>
      <p:ext uri="{BB962C8B-B14F-4D97-AF65-F5344CB8AC3E}">
        <p14:creationId xmlns:p14="http://schemas.microsoft.com/office/powerpoint/2010/main" val="1295441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lvl1pPr>
          </a:lstStyle>
          <a:p>
            <a:pPr>
              <a:defRPr/>
            </a:pPr>
            <a:endParaRPr lang="en-US"/>
          </a:p>
        </p:txBody>
      </p:sp>
      <p:sp>
        <p:nvSpPr>
          <p:cNvPr id="1126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987425" y="695325"/>
            <a:ext cx="5021263" cy="34766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lvl1pPr>
          </a:lstStyle>
          <a:p>
            <a:pPr>
              <a:defRPr/>
            </a:pPr>
            <a:endParaRPr lang="en-US"/>
          </a:p>
        </p:txBody>
      </p:sp>
      <p:sp>
        <p:nvSpPr>
          <p:cNvPr id="11271"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763CE1A3-7A1B-4D22-B89D-0E4B69EC1507}" type="slidenum">
              <a:rPr lang="en-US"/>
              <a:pPr>
                <a:defRPr/>
              </a:pPr>
              <a:t>‹#›</a:t>
            </a:fld>
            <a:endParaRPr lang="en-US"/>
          </a:p>
        </p:txBody>
      </p:sp>
    </p:spTree>
    <p:extLst>
      <p:ext uri="{BB962C8B-B14F-4D97-AF65-F5344CB8AC3E}">
        <p14:creationId xmlns:p14="http://schemas.microsoft.com/office/powerpoint/2010/main" val="4254308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7FB557B-0563-4895-A7F4-E9E540529CDC}" type="slidenum">
              <a:rPr lang="en-US" smtClean="0"/>
              <a:pPr/>
              <a:t>1</a:t>
            </a:fld>
            <a:endParaRPr lang="en-US" smtClean="0"/>
          </a:p>
        </p:txBody>
      </p:sp>
      <p:sp>
        <p:nvSpPr>
          <p:cNvPr id="23555" name="Rectangle 2"/>
          <p:cNvSpPr>
            <a:spLocks noGrp="1" noRot="1" noChangeAspect="1" noChangeArrowheads="1" noTextEdit="1"/>
          </p:cNvSpPr>
          <p:nvPr>
            <p:ph type="sldImg"/>
          </p:nvPr>
        </p:nvSpPr>
        <p:spPr>
          <a:xfrm>
            <a:off x="989013" y="695325"/>
            <a:ext cx="5021262" cy="3476625"/>
          </a:xfrm>
          <a:ln/>
        </p:spPr>
      </p:sp>
      <p:sp>
        <p:nvSpPr>
          <p:cNvPr id="23556" name="Rectangle 3"/>
          <p:cNvSpPr>
            <a:spLocks noGrp="1" noChangeArrowheads="1"/>
          </p:cNvSpPr>
          <p:nvPr>
            <p:ph type="body" idx="1"/>
          </p:nvPr>
        </p:nvSpPr>
        <p:spPr>
          <a:xfrm>
            <a:off x="933450" y="4403725"/>
            <a:ext cx="5130800" cy="4171950"/>
          </a:xfrm>
          <a:noFill/>
          <a:ln/>
        </p:spPr>
        <p:txBody>
          <a:bodyPr/>
          <a:lstStyle/>
          <a:p>
            <a:r>
              <a:rPr lang="en-US" sz="1200" kern="1200" dirty="0" smtClean="0">
                <a:solidFill>
                  <a:schemeClr val="tx1"/>
                </a:solidFill>
                <a:latin typeface="Arial" charset="0"/>
                <a:ea typeface="+mn-ea"/>
                <a:cs typeface="+mn-cs"/>
              </a:rPr>
              <a:t>At the inauguration of </a:t>
            </a:r>
            <a:r>
              <a:rPr lang="en-US" sz="1200" kern="1200" dirty="0" err="1" smtClean="0">
                <a:solidFill>
                  <a:schemeClr val="tx1"/>
                </a:solidFill>
                <a:latin typeface="Arial" charset="0"/>
                <a:ea typeface="+mn-ea"/>
                <a:cs typeface="+mn-cs"/>
              </a:rPr>
              <a:t>HEPiX</a:t>
            </a:r>
            <a:r>
              <a:rPr lang="en-US" sz="1200" kern="1200" dirty="0" smtClean="0">
                <a:solidFill>
                  <a:schemeClr val="tx1"/>
                </a:solidFill>
                <a:latin typeface="Arial" charset="0"/>
                <a:ea typeface="+mn-ea"/>
                <a:cs typeface="+mn-cs"/>
              </a:rPr>
              <a:t> in 1991, mainframes (and HEPVM) were on their way out with their bus &amp; tag cables, channels with 3270 emulators and channel attached Ethernets. DEC/VMS and </a:t>
            </a:r>
            <a:r>
              <a:rPr lang="en-US" sz="1200" kern="1200" dirty="0" err="1" smtClean="0">
                <a:solidFill>
                  <a:schemeClr val="tx1"/>
                </a:solidFill>
                <a:latin typeface="Arial" charset="0"/>
                <a:ea typeface="+mn-ea"/>
                <a:cs typeface="+mn-cs"/>
              </a:rPr>
              <a:t>DECnet</a:t>
            </a:r>
            <a:r>
              <a:rPr lang="en-US" sz="1200" kern="1200" dirty="0" smtClean="0">
                <a:solidFill>
                  <a:schemeClr val="tx1"/>
                </a:solidFill>
                <a:latin typeface="Arial" charset="0"/>
                <a:ea typeface="+mn-ea"/>
                <a:cs typeface="+mn-cs"/>
              </a:rPr>
              <a:t> were still a major player in the scientific world. Mainframes and to a lesser extent VMS hosts  were being replaced by Unix hosts  with native TCP stacks running on thin and </a:t>
            </a:r>
            <a:r>
              <a:rPr lang="en-US" sz="1200" kern="1200" dirty="0" err="1" smtClean="0">
                <a:solidFill>
                  <a:schemeClr val="tx1"/>
                </a:solidFill>
                <a:latin typeface="Arial" charset="0"/>
                <a:ea typeface="+mn-ea"/>
                <a:cs typeface="+mn-cs"/>
              </a:rPr>
              <a:t>thicknet</a:t>
            </a:r>
            <a:r>
              <a:rPr lang="en-US" sz="1200" kern="1200" dirty="0" smtClean="0">
                <a:solidFill>
                  <a:schemeClr val="tx1"/>
                </a:solidFill>
                <a:latin typeface="Arial" charset="0"/>
                <a:ea typeface="+mn-ea"/>
                <a:cs typeface="+mn-cs"/>
              </a:rPr>
              <a:t> shared media, the phone system was still a separate entity, wireless networking was very much a niche.  The wide area network consisted of a multitude of networks and protocols such as </a:t>
            </a:r>
            <a:r>
              <a:rPr lang="en-US" sz="1200" kern="1200" dirty="0" err="1" smtClean="0">
                <a:solidFill>
                  <a:schemeClr val="tx1"/>
                </a:solidFill>
                <a:latin typeface="Arial" charset="0"/>
                <a:ea typeface="+mn-ea"/>
                <a:cs typeface="+mn-cs"/>
              </a:rPr>
              <a:t>DECnet</a:t>
            </a:r>
            <a:r>
              <a:rPr lang="en-US" sz="1200" kern="1200" dirty="0" smtClean="0">
                <a:solidFill>
                  <a:schemeClr val="tx1"/>
                </a:solidFill>
                <a:latin typeface="Arial" charset="0"/>
                <a:ea typeface="+mn-ea"/>
                <a:cs typeface="+mn-cs"/>
              </a:rPr>
              <a:t>, SNA, XNS, Color books, Bitnet/EARN and the emerging (soon to die off) OSI. All these were soon to "pass like tears in rain"* and be displaced by TCP/IP and what we know as the Internet today. We will look back at the evolution of the local area network, home networking and the wide area network over the last 30-40 years in particular noting the state and changes since </a:t>
            </a:r>
            <a:r>
              <a:rPr lang="en-US" sz="1200" kern="1200" dirty="0" err="1" smtClean="0">
                <a:solidFill>
                  <a:schemeClr val="tx1"/>
                </a:solidFill>
                <a:latin typeface="Arial" charset="0"/>
                <a:ea typeface="+mn-ea"/>
                <a:cs typeface="+mn-cs"/>
              </a:rPr>
              <a:t>HEPiX</a:t>
            </a:r>
            <a:r>
              <a:rPr lang="en-US" sz="1200" kern="1200" dirty="0" smtClean="0">
                <a:solidFill>
                  <a:schemeClr val="tx1"/>
                </a:solidFill>
                <a:latin typeface="Arial" charset="0"/>
                <a:ea typeface="+mn-ea"/>
                <a:cs typeface="+mn-cs"/>
              </a:rPr>
              <a:t> was formed 20 years ago.</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 Blade Runner</a:t>
            </a:r>
            <a:endParaRPr lang="en-US" sz="1200" kern="1200" dirty="0">
              <a:solidFill>
                <a:schemeClr val="tx1"/>
              </a:solidFill>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3CE1A3-7A1B-4D22-B89D-0E4B69EC1507}"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3CE1A3-7A1B-4D22-B89D-0E4B69EC1507}" type="slidenum">
              <a:rPr lang="en-US" smtClean="0"/>
              <a:pPr>
                <a:defRPr/>
              </a:pPr>
              <a:t>8</a:t>
            </a:fld>
            <a:endParaRPr lang="en-US"/>
          </a:p>
        </p:txBody>
      </p:sp>
    </p:spTree>
    <p:extLst>
      <p:ext uri="{BB962C8B-B14F-4D97-AF65-F5344CB8AC3E}">
        <p14:creationId xmlns:p14="http://schemas.microsoft.com/office/powerpoint/2010/main" val="111605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3CEBB8C-B9A6-4B14-9C26-7FAEF62821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F0E593E-737B-415D-84D6-F852072796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0"/>
            <a:ext cx="24765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72771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35FBF29-4F53-4179-B8B1-352A8F4F886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5943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906000" cy="5334000"/>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CC7D213-A050-4596-B68B-663D6BE1F4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xfrm>
            <a:off x="7594600" y="6553200"/>
            <a:ext cx="2311400" cy="304800"/>
          </a:xfrm>
          <a:ln/>
        </p:spPr>
        <p:txBody>
          <a:bodyPr/>
          <a:lstStyle>
            <a:lvl1pPr>
              <a:defRPr/>
            </a:lvl1pPr>
          </a:lstStyle>
          <a:p>
            <a:pPr>
              <a:defRPr/>
            </a:pPr>
            <a:fld id="{0AE04512-5700-44B6-BE60-31B779DFF8B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EA293E3-A432-48C7-BEC9-8095124367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14400"/>
            <a:ext cx="4876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914400"/>
            <a:ext cx="4876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0617CEF-E291-44A8-B662-7F7E6B60CC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08ED44A5-C23B-4F26-A21A-AEB965F043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11904422-7438-466C-ABBD-7ED306CA1F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C5B12812-A763-41D4-BDA4-CC09FC3726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EC10552-D64B-42DC-8F78-5E10A2AE46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A87CBC9-08EA-48D4-9347-72375599DF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2133600" y="0"/>
            <a:ext cx="6781800" cy="914400"/>
          </a:xfrm>
          <a:prstGeom prst="rect">
            <a:avLst/>
          </a:prstGeom>
          <a:gradFill rotWithShape="1">
            <a:gsLst>
              <a:gs pos="0">
                <a:srgbClr val="B1FFA9"/>
              </a:gs>
              <a:gs pos="50000">
                <a:srgbClr val="FFFFFF"/>
              </a:gs>
              <a:gs pos="100000">
                <a:srgbClr val="B1FFA9"/>
              </a:gs>
            </a:gsLst>
            <a:lin ang="0" scaled="1"/>
          </a:gra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0" y="914400"/>
            <a:ext cx="9906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9" name="Rectangle 9"/>
          <p:cNvSpPr>
            <a:spLocks noGrp="1" noChangeArrowheads="1"/>
          </p:cNvSpPr>
          <p:nvPr>
            <p:ph type="dt" sz="half" idx="2"/>
          </p:nvPr>
        </p:nvSpPr>
        <p:spPr bwMode="auto">
          <a:xfrm>
            <a:off x="0" y="6381750"/>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defRPr>
            </a:lvl1pPr>
          </a:lstStyle>
          <a:p>
            <a:pPr>
              <a:defRPr/>
            </a:pPr>
            <a:endParaRPr lang="en-US"/>
          </a:p>
        </p:txBody>
      </p:sp>
      <p:sp>
        <p:nvSpPr>
          <p:cNvPr id="76810" name="Rectangle 10"/>
          <p:cNvSpPr>
            <a:spLocks noGrp="1" noChangeArrowheads="1"/>
          </p:cNvSpPr>
          <p:nvPr>
            <p:ph type="ftr" sz="quarter" idx="3"/>
          </p:nvPr>
        </p:nvSpPr>
        <p:spPr bwMode="auto">
          <a:xfrm>
            <a:off x="3048000" y="6381750"/>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76811" name="Rectangle 11"/>
          <p:cNvSpPr>
            <a:spLocks noGrp="1" noChangeArrowheads="1"/>
          </p:cNvSpPr>
          <p:nvPr>
            <p:ph type="sldNum" sz="quarter" idx="4"/>
          </p:nvPr>
        </p:nvSpPr>
        <p:spPr bwMode="auto">
          <a:xfrm>
            <a:off x="7594600" y="6400800"/>
            <a:ext cx="2311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3C806D5F-6816-48ED-9D06-220E219E84EB}" type="slidenum">
              <a:rPr lang="en-US" smtClean="0"/>
              <a:pPr>
                <a:defRPr/>
              </a:pPr>
              <a:t>‹#›</a:t>
            </a:fld>
            <a:endParaRPr lang="en-US" dirty="0"/>
          </a:p>
        </p:txBody>
      </p:sp>
      <p:pic>
        <p:nvPicPr>
          <p:cNvPr id="1031" name="Picture 16"/>
          <p:cNvPicPr>
            <a:picLocks noChangeAspect="1" noChangeArrowheads="1"/>
          </p:cNvPicPr>
          <p:nvPr/>
        </p:nvPicPr>
        <p:blipFill>
          <a:blip r:embed="rId14" cstate="print"/>
          <a:srcRect/>
          <a:stretch>
            <a:fillRect/>
          </a:stretch>
        </p:blipFill>
        <p:spPr bwMode="auto">
          <a:xfrm>
            <a:off x="0" y="0"/>
            <a:ext cx="2047875" cy="781050"/>
          </a:xfrm>
          <a:prstGeom prst="rect">
            <a:avLst/>
          </a:prstGeom>
          <a:noFill/>
          <a:ln w="9525">
            <a:noFill/>
            <a:miter lim="800000"/>
            <a:headEnd/>
            <a:tailEnd/>
          </a:ln>
        </p:spPr>
      </p:pic>
      <p:pic>
        <p:nvPicPr>
          <p:cNvPr id="4" name="Picture 2" descr="ESnet Hom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943975" y="0"/>
            <a:ext cx="962025" cy="11620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nfluence.slac.stanford.edu/display/NetMan/How+to+Connect+to+SLAC+VP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AD75D2A7-4F12-470B-A67C-D915193FE67E}" type="slidenum">
              <a:rPr lang="en-US" smtClean="0"/>
              <a:pPr/>
              <a:t>1</a:t>
            </a:fld>
            <a:endParaRPr lang="en-US" smtClean="0"/>
          </a:p>
        </p:txBody>
      </p:sp>
      <p:sp>
        <p:nvSpPr>
          <p:cNvPr id="3082" name="Rectangle 2"/>
          <p:cNvSpPr>
            <a:spLocks noGrp="1" noChangeArrowheads="1"/>
          </p:cNvSpPr>
          <p:nvPr>
            <p:ph type="ctrTitle"/>
          </p:nvPr>
        </p:nvSpPr>
        <p:spPr>
          <a:xfrm>
            <a:off x="5862" y="2057400"/>
            <a:ext cx="9906000" cy="2286000"/>
          </a:xfrm>
        </p:spPr>
        <p:txBody>
          <a:bodyPr/>
          <a:lstStyle/>
          <a:p>
            <a:pPr eaLnBrk="1" hangingPunct="1"/>
            <a:r>
              <a:rPr lang="en-US" sz="4800" dirty="0" err="1" smtClean="0"/>
              <a:t>ESnet</a:t>
            </a:r>
            <a:r>
              <a:rPr lang="en-US" sz="4800" dirty="0" smtClean="0"/>
              <a:t> VPN Survey Nov 2011</a:t>
            </a:r>
            <a:endParaRPr lang="en-US" sz="4800" b="1" dirty="0" smtClean="0">
              <a:solidFill>
                <a:srgbClr val="FF0000"/>
              </a:solidFill>
            </a:endParaRPr>
          </a:p>
        </p:txBody>
      </p:sp>
      <p:sp>
        <p:nvSpPr>
          <p:cNvPr id="3083" name="Rectangle 3"/>
          <p:cNvSpPr>
            <a:spLocks noGrp="1" noChangeArrowheads="1"/>
          </p:cNvSpPr>
          <p:nvPr>
            <p:ph type="subTitle" idx="1"/>
          </p:nvPr>
        </p:nvSpPr>
        <p:spPr>
          <a:xfrm>
            <a:off x="0" y="4876800"/>
            <a:ext cx="9906000" cy="1649413"/>
          </a:xfrm>
          <a:solidFill>
            <a:srgbClr val="F5FBA3"/>
          </a:solidFill>
        </p:spPr>
        <p:txBody>
          <a:bodyPr/>
          <a:lstStyle/>
          <a:p>
            <a:pPr eaLnBrk="1" hangingPunct="1">
              <a:lnSpc>
                <a:spcPct val="80000"/>
              </a:lnSpc>
            </a:pPr>
            <a:r>
              <a:rPr lang="en-US" sz="3600" i="1" dirty="0" smtClean="0"/>
              <a:t>R. </a:t>
            </a:r>
            <a:r>
              <a:rPr lang="en-US" sz="3600" b="1" i="1" dirty="0" smtClean="0"/>
              <a:t>Les</a:t>
            </a:r>
            <a:r>
              <a:rPr lang="en-US" sz="3600" i="1" dirty="0" smtClean="0"/>
              <a:t> </a:t>
            </a:r>
            <a:r>
              <a:rPr lang="en-US" sz="3600" b="1" i="1" dirty="0" smtClean="0"/>
              <a:t>Cottrell </a:t>
            </a:r>
            <a:r>
              <a:rPr lang="en-US" sz="3600" i="1" dirty="0" smtClean="0"/>
              <a:t>&amp; Guillaume </a:t>
            </a:r>
            <a:r>
              <a:rPr lang="en-US" sz="3600" i="1" dirty="0" err="1" smtClean="0"/>
              <a:t>Cessieux</a:t>
            </a:r>
            <a:r>
              <a:rPr lang="en-US" sz="3600" i="1" baseline="30000" dirty="0" err="1" smtClean="0"/>
              <a:t>SLAC</a:t>
            </a:r>
            <a:r>
              <a:rPr lang="en-US" i="1" dirty="0" smtClean="0"/>
              <a:t>,</a:t>
            </a:r>
          </a:p>
          <a:p>
            <a:pPr eaLnBrk="1" hangingPunct="1">
              <a:lnSpc>
                <a:spcPct val="80000"/>
              </a:lnSpc>
            </a:pPr>
            <a:endParaRPr lang="en-US" i="1" dirty="0" smtClean="0"/>
          </a:p>
          <a:p>
            <a:pPr eaLnBrk="1" hangingPunct="1">
              <a:lnSpc>
                <a:spcPct val="80000"/>
              </a:lnSpc>
            </a:pPr>
            <a:r>
              <a:rPr lang="en-US" sz="2400" i="1" dirty="0" smtClean="0"/>
              <a:t>Presented at the ESCC meeting, Baton Rouge, Jan 2012</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6781800" cy="1143000"/>
          </a:xfrm>
        </p:spPr>
        <p:txBody>
          <a:bodyPr>
            <a:normAutofit/>
          </a:bodyPr>
          <a:lstStyle/>
          <a:p>
            <a:r>
              <a:rPr lang="en-US" dirty="0" smtClean="0"/>
              <a:t>Other</a:t>
            </a:r>
            <a:endParaRPr lang="en-US" dirty="0"/>
          </a:p>
        </p:txBody>
      </p:sp>
      <p:sp>
        <p:nvSpPr>
          <p:cNvPr id="3" name="Content Placeholder 2"/>
          <p:cNvSpPr>
            <a:spLocks noGrp="1"/>
          </p:cNvSpPr>
          <p:nvPr>
            <p:ph idx="1"/>
          </p:nvPr>
        </p:nvSpPr>
        <p:spPr>
          <a:xfrm>
            <a:off x="0" y="1143000"/>
            <a:ext cx="9906000" cy="5867400"/>
          </a:xfrm>
        </p:spPr>
        <p:txBody>
          <a:bodyPr>
            <a:normAutofit/>
          </a:bodyPr>
          <a:lstStyle/>
          <a:p>
            <a:r>
              <a:rPr lang="en-US" dirty="0" smtClean="0"/>
              <a:t>Based o</a:t>
            </a:r>
            <a:r>
              <a:rPr lang="en-US" dirty="0" smtClean="0"/>
              <a:t>n survey c</a:t>
            </a:r>
            <a:r>
              <a:rPr lang="en-US" dirty="0" smtClean="0"/>
              <a:t>onvinced </a:t>
            </a:r>
            <a:r>
              <a:rPr lang="en-US" dirty="0" smtClean="0"/>
              <a:t>Security to extend </a:t>
            </a:r>
            <a:r>
              <a:rPr lang="en-US" dirty="0" smtClean="0"/>
              <a:t>re-authentication </a:t>
            </a:r>
            <a:r>
              <a:rPr lang="en-US" dirty="0" smtClean="0"/>
              <a:t>timeout from 8 to 12 hours</a:t>
            </a:r>
          </a:p>
          <a:p>
            <a:r>
              <a:rPr lang="en-US" dirty="0" smtClean="0"/>
              <a:t>SLAC </a:t>
            </a:r>
            <a:r>
              <a:rPr lang="en-US" dirty="0" smtClean="0"/>
              <a:t>final shutdown </a:t>
            </a:r>
            <a:r>
              <a:rPr lang="en-US" dirty="0" smtClean="0"/>
              <a:t>old Windows system no </a:t>
            </a:r>
            <a:r>
              <a:rPr lang="en-US" dirty="0" smtClean="0"/>
              <a:t>exceptions in December</a:t>
            </a:r>
            <a:r>
              <a:rPr lang="en-US" dirty="0"/>
              <a:t> </a:t>
            </a:r>
            <a:r>
              <a:rPr lang="en-US" dirty="0" smtClean="0"/>
              <a:t>2011</a:t>
            </a:r>
            <a:r>
              <a:rPr lang="en-US" dirty="0" smtClean="0"/>
              <a:t> </a:t>
            </a:r>
            <a:endParaRPr lang="en-US" dirty="0" smtClean="0"/>
          </a:p>
          <a:p>
            <a:r>
              <a:rPr lang="en-US" dirty="0" smtClean="0"/>
              <a:t>Requested Cisco for a warning before re-authentication </a:t>
            </a:r>
            <a:r>
              <a:rPr lang="en-US" dirty="0" smtClean="0"/>
              <a:t>timeout</a:t>
            </a:r>
          </a:p>
          <a:p>
            <a:r>
              <a:rPr lang="en-US" dirty="0" smtClean="0"/>
              <a:t>See: </a:t>
            </a:r>
            <a:r>
              <a:rPr lang="en-US" sz="2400" dirty="0" smtClean="0">
                <a:hlinkClick r:id="rId2"/>
              </a:rPr>
              <a:t>confluence.slac.stanford.edu/display/</a:t>
            </a:r>
            <a:r>
              <a:rPr lang="en-US" sz="2400" dirty="0" err="1" smtClean="0">
                <a:hlinkClick r:id="rId2"/>
              </a:rPr>
              <a:t>NetMan</a:t>
            </a:r>
            <a:r>
              <a:rPr lang="en-US" sz="2400" dirty="0" smtClean="0">
                <a:hlinkClick r:id="rId2"/>
              </a:rPr>
              <a:t>/</a:t>
            </a:r>
            <a:r>
              <a:rPr lang="en-US" sz="2400" dirty="0" err="1" smtClean="0">
                <a:hlinkClick r:id="rId2"/>
              </a:rPr>
              <a:t>How+to+Connect+to+SLAC+VPN</a:t>
            </a:r>
            <a:endParaRPr lang="en-US" sz="2400" dirty="0" smtClean="0"/>
          </a:p>
          <a:p>
            <a:pPr lvl="1"/>
            <a:endParaRPr lang="en-US" dirty="0" smtClean="0"/>
          </a:p>
        </p:txBody>
      </p:sp>
    </p:spTree>
    <p:extLst>
      <p:ext uri="{BB962C8B-B14F-4D97-AF65-F5344CB8AC3E}">
        <p14:creationId xmlns:p14="http://schemas.microsoft.com/office/powerpoint/2010/main" val="3978485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survey</a:t>
            </a:r>
            <a:endParaRPr lang="en-US" dirty="0"/>
          </a:p>
        </p:txBody>
      </p:sp>
      <p:sp>
        <p:nvSpPr>
          <p:cNvPr id="3" name="Content Placeholder 2"/>
          <p:cNvSpPr>
            <a:spLocks noGrp="1"/>
          </p:cNvSpPr>
          <p:nvPr>
            <p:ph idx="1"/>
          </p:nvPr>
        </p:nvSpPr>
        <p:spPr>
          <a:xfrm>
            <a:off x="0" y="990600"/>
            <a:ext cx="9906000" cy="4648200"/>
          </a:xfrm>
        </p:spPr>
        <p:txBody>
          <a:bodyPr/>
          <a:lstStyle/>
          <a:p>
            <a:pPr>
              <a:spcBef>
                <a:spcPts val="300"/>
              </a:spcBef>
            </a:pPr>
            <a:r>
              <a:rPr lang="en-US" dirty="0"/>
              <a:t>SLAC has just </a:t>
            </a:r>
            <a:r>
              <a:rPr lang="en-US" dirty="0" smtClean="0"/>
              <a:t>successfully completed </a:t>
            </a:r>
            <a:r>
              <a:rPr lang="en-US" dirty="0"/>
              <a:t>a project to move users from Windows PPTP/VPN </a:t>
            </a:r>
            <a:endParaRPr lang="en-US" dirty="0" smtClean="0"/>
          </a:p>
          <a:p>
            <a:pPr>
              <a:spcBef>
                <a:spcPts val="300"/>
              </a:spcBef>
            </a:pPr>
            <a:r>
              <a:rPr lang="en-US" dirty="0"/>
              <a:t>T</a:t>
            </a:r>
            <a:r>
              <a:rPr lang="en-US" dirty="0" smtClean="0"/>
              <a:t>o Cisco </a:t>
            </a:r>
            <a:r>
              <a:rPr lang="en-US" dirty="0" err="1" smtClean="0"/>
              <a:t>AnyConnect</a:t>
            </a:r>
            <a:endParaRPr lang="en-US" dirty="0"/>
          </a:p>
          <a:p>
            <a:pPr lvl="1">
              <a:spcBef>
                <a:spcPts val="300"/>
              </a:spcBef>
            </a:pPr>
            <a:r>
              <a:rPr lang="en-US" dirty="0" smtClean="0"/>
              <a:t>Old system in place over a dozen years</a:t>
            </a:r>
          </a:p>
          <a:p>
            <a:pPr lvl="1">
              <a:spcBef>
                <a:spcPts val="300"/>
              </a:spcBef>
            </a:pPr>
            <a:r>
              <a:rPr lang="en-US" dirty="0" smtClean="0"/>
              <a:t>New system driven </a:t>
            </a:r>
            <a:r>
              <a:rPr lang="en-US" dirty="0"/>
              <a:t>by: </a:t>
            </a:r>
          </a:p>
          <a:p>
            <a:pPr lvl="2">
              <a:spcBef>
                <a:spcPts val="300"/>
              </a:spcBef>
            </a:pPr>
            <a:r>
              <a:rPr lang="en-US" dirty="0"/>
              <a:t>Improved coverage (more places allow </a:t>
            </a:r>
            <a:r>
              <a:rPr lang="en-US" dirty="0" smtClean="0"/>
              <a:t>it, Linux support, clientless/web access, improved reliability …)</a:t>
            </a:r>
            <a:endParaRPr lang="en-US" dirty="0"/>
          </a:p>
          <a:p>
            <a:pPr lvl="2">
              <a:spcBef>
                <a:spcPts val="300"/>
              </a:spcBef>
            </a:pPr>
            <a:r>
              <a:rPr lang="en-US" dirty="0" smtClean="0"/>
              <a:t>Security</a:t>
            </a:r>
            <a:endParaRPr lang="en-US" dirty="0" smtClean="0"/>
          </a:p>
          <a:p>
            <a:pPr marL="457200" lvl="1" indent="0">
              <a:spcBef>
                <a:spcPts val="300"/>
              </a:spcBef>
              <a:buNone/>
            </a:pPr>
            <a:endParaRPr lang="en-US" dirty="0" smtClean="0"/>
          </a:p>
        </p:txBody>
      </p:sp>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2</a:t>
            </a:fld>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3708" y="1600200"/>
            <a:ext cx="176212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962400"/>
            <a:ext cx="13716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idx="1"/>
          </p:nvPr>
        </p:nvSpPr>
        <p:spPr/>
        <p:txBody>
          <a:bodyPr/>
          <a:lstStyle/>
          <a:p>
            <a:pPr>
              <a:spcBef>
                <a:spcPts val="300"/>
              </a:spcBef>
            </a:pPr>
            <a:r>
              <a:rPr lang="en-US" dirty="0"/>
              <a:t>Not as simple as </a:t>
            </a:r>
            <a:r>
              <a:rPr lang="en-US" dirty="0" smtClean="0"/>
              <a:t>previous system: </a:t>
            </a:r>
          </a:p>
          <a:p>
            <a:pPr lvl="1">
              <a:spcBef>
                <a:spcPts val="300"/>
              </a:spcBef>
            </a:pPr>
            <a:r>
              <a:rPr lang="en-US" dirty="0" smtClean="0"/>
              <a:t>timeouts</a:t>
            </a:r>
            <a:r>
              <a:rPr lang="en-US" dirty="0"/>
              <a:t>, </a:t>
            </a:r>
            <a:r>
              <a:rPr lang="en-US" dirty="0" smtClean="0"/>
              <a:t>no split tunneling, install client</a:t>
            </a:r>
            <a:r>
              <a:rPr lang="en-US" dirty="0"/>
              <a:t>, </a:t>
            </a:r>
            <a:endParaRPr lang="en-US" dirty="0" smtClean="0"/>
          </a:p>
          <a:p>
            <a:pPr lvl="1">
              <a:spcBef>
                <a:spcPts val="300"/>
              </a:spcBef>
            </a:pPr>
            <a:r>
              <a:rPr lang="en-US" dirty="0" smtClean="0"/>
              <a:t>multiplicity </a:t>
            </a:r>
            <a:r>
              <a:rPr lang="en-US" dirty="0"/>
              <a:t>of devices (Windows, Mac</a:t>
            </a:r>
            <a:r>
              <a:rPr lang="en-US" dirty="0" smtClean="0"/>
              <a:t>, Unix, </a:t>
            </a:r>
            <a:r>
              <a:rPr lang="en-US" dirty="0" smtClean="0"/>
              <a:t>iPhones, Androids</a:t>
            </a:r>
            <a:r>
              <a:rPr lang="en-US" dirty="0" smtClean="0"/>
              <a:t>, tablets, VMs), multiple OS release levels </a:t>
            </a:r>
          </a:p>
          <a:p>
            <a:pPr lvl="1">
              <a:spcBef>
                <a:spcPts val="300"/>
              </a:spcBef>
            </a:pPr>
            <a:r>
              <a:rPr lang="en-US" dirty="0"/>
              <a:t>P</a:t>
            </a:r>
            <a:r>
              <a:rPr lang="en-US" dirty="0" smtClean="0"/>
              <a:t>ersonal devices </a:t>
            </a:r>
            <a:r>
              <a:rPr lang="en-US" dirty="0" smtClean="0"/>
              <a:t>located in people homes</a:t>
            </a:r>
          </a:p>
          <a:p>
            <a:pPr lvl="2">
              <a:spcBef>
                <a:spcPts val="300"/>
              </a:spcBef>
            </a:pPr>
            <a:r>
              <a:rPr lang="en-US" dirty="0" smtClean="0"/>
              <a:t>strange configurations and apps</a:t>
            </a:r>
            <a:endParaRPr lang="en-US" dirty="0" smtClean="0"/>
          </a:p>
          <a:p>
            <a:pPr lvl="2">
              <a:spcBef>
                <a:spcPts val="300"/>
              </a:spcBef>
            </a:pPr>
            <a:r>
              <a:rPr lang="en-US" dirty="0" smtClean="0"/>
              <a:t>home </a:t>
            </a:r>
            <a:r>
              <a:rPr lang="en-US" dirty="0"/>
              <a:t>firewalls …</a:t>
            </a:r>
          </a:p>
          <a:p>
            <a:pPr>
              <a:spcBef>
                <a:spcPts val="300"/>
              </a:spcBef>
            </a:pPr>
            <a:r>
              <a:rPr lang="en-US" dirty="0"/>
              <a:t>Different, </a:t>
            </a:r>
            <a:r>
              <a:rPr lang="en-US" dirty="0" smtClean="0"/>
              <a:t>required user to do something, user </a:t>
            </a:r>
            <a:r>
              <a:rPr lang="en-US" dirty="0"/>
              <a:t>inertia</a:t>
            </a:r>
          </a:p>
          <a:p>
            <a:pPr>
              <a:spcBef>
                <a:spcPts val="300"/>
              </a:spcBef>
            </a:pPr>
            <a:r>
              <a:rPr lang="en-US" dirty="0"/>
              <a:t>Moved over 600 </a:t>
            </a:r>
            <a:r>
              <a:rPr lang="en-US" dirty="0" smtClean="0"/>
              <a:t>users, lots of tracking &amp; reminders</a:t>
            </a:r>
            <a:endParaRPr lang="en-US" dirty="0"/>
          </a:p>
          <a:p>
            <a:pPr>
              <a:spcBef>
                <a:spcPts val="300"/>
              </a:spcBef>
            </a:pPr>
            <a:r>
              <a:rPr lang="en-US" dirty="0"/>
              <a:t>Lots of training: </a:t>
            </a:r>
            <a:endParaRPr lang="en-US" dirty="0" smtClean="0"/>
          </a:p>
          <a:p>
            <a:pPr lvl="1">
              <a:spcBef>
                <a:spcPts val="300"/>
              </a:spcBef>
            </a:pPr>
            <a:r>
              <a:rPr lang="en-US" dirty="0" smtClean="0"/>
              <a:t>user </a:t>
            </a:r>
            <a:r>
              <a:rPr lang="en-US" dirty="0"/>
              <a:t>support people, </a:t>
            </a:r>
            <a:r>
              <a:rPr lang="en-US" dirty="0" smtClean="0"/>
              <a:t>hand holding, </a:t>
            </a:r>
            <a:r>
              <a:rPr lang="en-US" dirty="0" smtClean="0"/>
              <a:t>reminders, email list</a:t>
            </a:r>
            <a:endParaRPr lang="en-US" dirty="0" smtClean="0"/>
          </a:p>
          <a:p>
            <a:pPr lvl="1">
              <a:spcBef>
                <a:spcPts val="300"/>
              </a:spcBef>
            </a:pPr>
            <a:r>
              <a:rPr lang="en-US" dirty="0" smtClean="0"/>
              <a:t>Documentation: how to, FAQs, trouble shoot </a:t>
            </a:r>
            <a:r>
              <a:rPr lang="en-US" dirty="0"/>
              <a:t>etc.</a:t>
            </a:r>
          </a:p>
          <a:p>
            <a:endParaRPr lang="en-US" dirty="0"/>
          </a:p>
        </p:txBody>
      </p:sp>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3</a:t>
            </a:fld>
            <a:endParaRPr lang="en-US" dirty="0"/>
          </a:p>
        </p:txBody>
      </p:sp>
    </p:spTree>
    <p:extLst>
      <p:ext uri="{BB962C8B-B14F-4D97-AF65-F5344CB8AC3E}">
        <p14:creationId xmlns:p14="http://schemas.microsoft.com/office/powerpoint/2010/main" val="308325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overview</a:t>
            </a:r>
            <a:endParaRPr lang="en-US" dirty="0"/>
          </a:p>
        </p:txBody>
      </p:sp>
      <p:sp>
        <p:nvSpPr>
          <p:cNvPr id="3" name="Content Placeholder 2"/>
          <p:cNvSpPr>
            <a:spLocks noGrp="1"/>
          </p:cNvSpPr>
          <p:nvPr>
            <p:ph idx="1"/>
          </p:nvPr>
        </p:nvSpPr>
        <p:spPr/>
        <p:txBody>
          <a:bodyPr/>
          <a:lstStyle/>
          <a:p>
            <a:r>
              <a:rPr lang="en-US" sz="2800" dirty="0" smtClean="0"/>
              <a:t>Survey sent to ESCC email list 12/11/2011</a:t>
            </a:r>
          </a:p>
          <a:p>
            <a:r>
              <a:rPr lang="en-US" sz="2800" dirty="0" smtClean="0"/>
              <a:t>Responses were received by 4 days later</a:t>
            </a:r>
          </a:p>
          <a:p>
            <a:pPr lvl="1"/>
            <a:r>
              <a:rPr lang="en-US" sz="2400" dirty="0" smtClean="0"/>
              <a:t>Thanks for quick responses</a:t>
            </a:r>
          </a:p>
          <a:p>
            <a:r>
              <a:rPr lang="en-US" sz="2800" dirty="0" smtClean="0"/>
              <a:t>Responses representing 13 Labs:</a:t>
            </a:r>
          </a:p>
          <a:p>
            <a:pPr lvl="1"/>
            <a:r>
              <a:rPr lang="en-US" sz="2400" dirty="0" smtClean="0"/>
              <a:t>ANL, LANL, LBNL, JLAB, BNL, NREL, INL, FNAL, </a:t>
            </a:r>
            <a:r>
              <a:rPr lang="en-US" sz="2400" dirty="0" err="1" smtClean="0"/>
              <a:t>ESnet</a:t>
            </a:r>
            <a:r>
              <a:rPr lang="en-US" sz="2400" dirty="0" smtClean="0"/>
              <a:t>, GA, Ames, PPPL, SLAC</a:t>
            </a:r>
          </a:p>
          <a:p>
            <a:r>
              <a:rPr lang="en-US" dirty="0" smtClean="0"/>
              <a:t>~ 73% (10) of responders were responsible for network support</a:t>
            </a:r>
          </a:p>
          <a:p>
            <a:r>
              <a:rPr lang="en-US" dirty="0" smtClean="0"/>
              <a:t>7% (1) in user support</a:t>
            </a:r>
          </a:p>
          <a:p>
            <a:r>
              <a:rPr lang="en-US" dirty="0" smtClean="0"/>
              <a:t>20% (3) other (All areas (2), IT chief engineer (1))</a:t>
            </a:r>
          </a:p>
        </p:txBody>
      </p:sp>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6858000" cy="1371600"/>
          </a:xfrm>
        </p:spPr>
        <p:txBody>
          <a:bodyPr/>
          <a:lstStyle/>
          <a:p>
            <a:r>
              <a:rPr lang="en-US" dirty="0" smtClean="0"/>
              <a:t>What Application do you use?</a:t>
            </a:r>
            <a:br>
              <a:rPr lang="en-US" dirty="0" smtClean="0"/>
            </a:br>
            <a:endParaRPr lang="en-US" sz="1800" dirty="0"/>
          </a:p>
        </p:txBody>
      </p:sp>
      <p:sp>
        <p:nvSpPr>
          <p:cNvPr id="3" name="Content Placeholder 2"/>
          <p:cNvSpPr>
            <a:spLocks noGrp="1"/>
          </p:cNvSpPr>
          <p:nvPr>
            <p:ph idx="1"/>
          </p:nvPr>
        </p:nvSpPr>
        <p:spPr>
          <a:xfrm>
            <a:off x="152400" y="1447800"/>
            <a:ext cx="9906000" cy="2438400"/>
          </a:xfrm>
        </p:spPr>
        <p:txBody>
          <a:bodyPr/>
          <a:lstStyle/>
          <a:p>
            <a:r>
              <a:rPr lang="en-US" dirty="0" smtClean="0"/>
              <a:t>70% (9) of sites use Cisco VPN product (2 sites also use Cisco </a:t>
            </a:r>
            <a:r>
              <a:rPr lang="en-US" dirty="0" err="1" smtClean="0"/>
              <a:t>IPSec</a:t>
            </a:r>
            <a:r>
              <a:rPr lang="en-US" dirty="0" smtClean="0"/>
              <a:t>)</a:t>
            </a:r>
          </a:p>
          <a:p>
            <a:r>
              <a:rPr lang="en-US" dirty="0" smtClean="0"/>
              <a:t>23% (3) use Juniper</a:t>
            </a:r>
          </a:p>
          <a:p>
            <a:r>
              <a:rPr lang="en-US" dirty="0" smtClean="0"/>
              <a:t>7% (1) uses Checkpoint</a:t>
            </a:r>
          </a:p>
          <a:p>
            <a:pPr lvl="1"/>
            <a:endParaRPr lang="en-US" dirty="0" smtClean="0"/>
          </a:p>
        </p:txBody>
      </p:sp>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6705600" cy="914400"/>
          </a:xfrm>
        </p:spPr>
        <p:txBody>
          <a:bodyPr/>
          <a:lstStyle/>
          <a:p>
            <a:pPr>
              <a:defRPr/>
            </a:pPr>
            <a:r>
              <a:rPr lang="en-US" dirty="0" smtClean="0"/>
              <a:t>Timeout – No activity</a:t>
            </a:r>
            <a:endParaRPr lang="en-US" dirty="0"/>
          </a:p>
        </p:txBody>
      </p:sp>
      <p:sp>
        <p:nvSpPr>
          <p:cNvPr id="16389" name="Content Placeholder 2"/>
          <p:cNvSpPr>
            <a:spLocks noGrp="1"/>
          </p:cNvSpPr>
          <p:nvPr>
            <p:ph idx="1"/>
          </p:nvPr>
        </p:nvSpPr>
        <p:spPr>
          <a:xfrm>
            <a:off x="0" y="914400"/>
            <a:ext cx="9906000" cy="5638800"/>
          </a:xfrm>
        </p:spPr>
        <p:txBody>
          <a:bodyPr/>
          <a:lstStyle/>
          <a:p>
            <a:pPr marL="457200" lvl="1" indent="0">
              <a:buNone/>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2278705612"/>
              </p:ext>
            </p:extLst>
          </p:nvPr>
        </p:nvGraphicFramePr>
        <p:xfrm>
          <a:off x="-1" y="914401"/>
          <a:ext cx="9753600" cy="5006339"/>
        </p:xfrm>
        <a:graphic>
          <a:graphicData uri="http://schemas.openxmlformats.org/drawingml/2006/table">
            <a:tbl>
              <a:tblPr/>
              <a:tblGrid>
                <a:gridCol w="3445716"/>
                <a:gridCol w="3112260"/>
                <a:gridCol w="1597812"/>
                <a:gridCol w="1597812"/>
              </a:tblGrid>
              <a:tr h="1518979">
                <a:tc>
                  <a:txBody>
                    <a:bodyPr/>
                    <a:lstStyle/>
                    <a:p>
                      <a:pPr algn="l"/>
                      <a:r>
                        <a:rPr lang="en-US" sz="3600" b="1" dirty="0">
                          <a:effectLst/>
                        </a:rPr>
                        <a:t>We do not have one</a:t>
                      </a:r>
                    </a:p>
                  </a:txBody>
                  <a:tcPr marL="76200" marR="142875" marT="95250" marB="9525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3600">
                        <a:effectLst/>
                      </a:endParaRPr>
                    </a:p>
                  </a:txBody>
                  <a:tcPr marL="76200" marR="142875" marT="95250" marB="9525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a:effectLst/>
                        </a:rPr>
                        <a:t>7.1%</a:t>
                      </a:r>
                    </a:p>
                  </a:txBody>
                  <a:tcPr marL="76200" marR="142875" marT="95250" marB="9525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a:effectLst/>
                        </a:rPr>
                        <a:t>1</a:t>
                      </a:r>
                    </a:p>
                  </a:txBody>
                  <a:tcPr marL="76200" marR="142875" marT="95250" marB="9525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r>
              <a:tr h="871840">
                <a:tc>
                  <a:txBody>
                    <a:bodyPr/>
                    <a:lstStyle/>
                    <a:p>
                      <a:pPr algn="l"/>
                      <a:r>
                        <a:rPr lang="en-US" sz="3600" b="1" dirty="0">
                          <a:effectLst/>
                        </a:rPr>
                        <a:t>&lt;=15 </a:t>
                      </a:r>
                      <a:r>
                        <a:rPr lang="en-US" sz="3600" b="1" dirty="0" err="1">
                          <a:effectLst/>
                        </a:rPr>
                        <a:t>mins</a:t>
                      </a:r>
                      <a:endParaRPr lang="en-US" sz="3600" b="1" dirty="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360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b="1">
                          <a:effectLst/>
                        </a:rPr>
                        <a:t>28.6%</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b="1">
                          <a:effectLst/>
                        </a:rPr>
                        <a:t>4</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871840">
                <a:tc>
                  <a:txBody>
                    <a:bodyPr/>
                    <a:lstStyle/>
                    <a:p>
                      <a:pPr algn="l"/>
                      <a:r>
                        <a:rPr lang="en-US" sz="3600" b="1" dirty="0">
                          <a:effectLst/>
                        </a:rPr>
                        <a:t>&lt;=30 </a:t>
                      </a:r>
                      <a:r>
                        <a:rPr lang="en-US" sz="3600" b="1" dirty="0" err="1">
                          <a:effectLst/>
                        </a:rPr>
                        <a:t>mins</a:t>
                      </a:r>
                      <a:endParaRPr lang="en-US" sz="3600" b="1" dirty="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3600" dirty="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b="1">
                          <a:effectLst/>
                        </a:rPr>
                        <a:t>28.6%</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b="1">
                          <a:effectLst/>
                        </a:rPr>
                        <a:t>4</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871840">
                <a:tc>
                  <a:txBody>
                    <a:bodyPr/>
                    <a:lstStyle/>
                    <a:p>
                      <a:pPr algn="l"/>
                      <a:r>
                        <a:rPr lang="en-US" sz="3600" b="1">
                          <a:effectLst/>
                        </a:rPr>
                        <a:t>&lt;= 60 mins</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3600" dirty="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dirty="0">
                          <a:effectLst/>
                        </a:rPr>
                        <a:t>21.4%</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a:effectLst/>
                        </a:rPr>
                        <a:t>3</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871840">
                <a:tc>
                  <a:txBody>
                    <a:bodyPr/>
                    <a:lstStyle/>
                    <a:p>
                      <a:pPr algn="l"/>
                      <a:r>
                        <a:rPr lang="en-US" sz="3600" b="1">
                          <a:effectLst/>
                        </a:rPr>
                        <a:t>&gt; 60 mins</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3600">
                        <a:effectLst/>
                      </a:endParaRP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dirty="0">
                          <a:effectLst/>
                        </a:rPr>
                        <a:t>14.3%</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3600" dirty="0">
                          <a:effectLst/>
                        </a:rPr>
                        <a:t>2</a:t>
                      </a:r>
                    </a:p>
                  </a:txBody>
                  <a:tcPr marL="76200" marR="142875" marT="95250" marB="9525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bl>
          </a:graphicData>
        </a:graphic>
      </p:graphicFrame>
      <p:pic>
        <p:nvPicPr>
          <p:cNvPr id="2049" name="Picture 1"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193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193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193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193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19350"/>
            <a:ext cx="114300" cy="114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6781800" cy="914400"/>
          </a:xfrm>
        </p:spPr>
        <p:txBody>
          <a:bodyPr/>
          <a:lstStyle/>
          <a:p>
            <a:r>
              <a:rPr lang="en-US" dirty="0" smtClean="0"/>
              <a:t>Timeout – re-authenticate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26412250"/>
              </p:ext>
            </p:extLst>
          </p:nvPr>
        </p:nvGraphicFramePr>
        <p:xfrm>
          <a:off x="228598" y="1295400"/>
          <a:ext cx="9677402" cy="5499075"/>
        </p:xfrm>
        <a:graphic>
          <a:graphicData uri="http://schemas.openxmlformats.org/drawingml/2006/table">
            <a:tbl>
              <a:tblPr/>
              <a:tblGrid>
                <a:gridCol w="4086014"/>
                <a:gridCol w="3440854"/>
                <a:gridCol w="1075267"/>
                <a:gridCol w="1075267"/>
              </a:tblGrid>
              <a:tr h="1075192">
                <a:tc gridSpan="2">
                  <a:txBody>
                    <a:bodyPr/>
                    <a:lstStyle/>
                    <a:p>
                      <a:r>
                        <a:rPr lang="en-US" sz="2400" dirty="0">
                          <a:effectLst/>
                        </a:rPr>
                        <a:t> </a:t>
                      </a:r>
                    </a:p>
                  </a:txBody>
                  <a:tcPr marL="52448" marR="98341" marT="65560" marB="6556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hMerge="1">
                  <a:txBody>
                    <a:bodyPr/>
                    <a:lstStyle/>
                    <a:p>
                      <a:endParaRPr lang="en-US"/>
                    </a:p>
                  </a:txBody>
                  <a:tcPr/>
                </a:tc>
                <a:tc>
                  <a:txBody>
                    <a:bodyPr/>
                    <a:lstStyle/>
                    <a:p>
                      <a:r>
                        <a:rPr lang="en-US" sz="2400" dirty="0" smtClean="0">
                          <a:effectLst/>
                        </a:rPr>
                        <a:t>%</a:t>
                      </a:r>
                      <a:endParaRPr lang="en-US" sz="2400" dirty="0">
                        <a:effectLst/>
                      </a:endParaRPr>
                    </a:p>
                  </a:txBody>
                  <a:tcPr marL="52448" marR="98341" marT="65560" marB="6556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r>
                        <a:rPr lang="en-US" sz="2400" dirty="0">
                          <a:effectLst/>
                        </a:rPr>
                        <a:t/>
                      </a:r>
                      <a:br>
                        <a:rPr lang="en-US" sz="2400" dirty="0">
                          <a:effectLst/>
                        </a:rPr>
                      </a:br>
                      <a:r>
                        <a:rPr lang="en-US" sz="2400" dirty="0">
                          <a:effectLst/>
                        </a:rPr>
                        <a:t>Count</a:t>
                      </a:r>
                    </a:p>
                  </a:txBody>
                  <a:tcPr marL="52448" marR="98341" marT="65560" marB="65560"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r>
              <a:tr h="697563">
                <a:tc>
                  <a:txBody>
                    <a:bodyPr/>
                    <a:lstStyle/>
                    <a:p>
                      <a:pPr algn="l"/>
                      <a:r>
                        <a:rPr lang="en-US" sz="2400" b="1" dirty="0">
                          <a:effectLst/>
                        </a:rPr>
                        <a:t>There is no re-authentication timeout</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50.0%</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7</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dirty="0">
                          <a:effectLst/>
                        </a:rPr>
                        <a:t>&lt;= 1 hour</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7.1%</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1</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dirty="0">
                          <a:effectLst/>
                        </a:rPr>
                        <a:t>&lt;= 4 hours</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21.4%</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3</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dirty="0">
                          <a:effectLst/>
                        </a:rPr>
                        <a:t>&lt;= 8 hours</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7.1%</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1</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dirty="0">
                          <a:effectLst/>
                        </a:rPr>
                        <a:t>&lt;= 12 hours</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14.3%</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2</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a:effectLst/>
                        </a:rPr>
                        <a:t>&lt;=25 hours</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 </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0.0%</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a:txBody>
                    <a:bodyPr/>
                    <a:lstStyle/>
                    <a:p>
                      <a:pPr algn="l"/>
                      <a:r>
                        <a:rPr lang="en-US" sz="2400" b="1">
                          <a:effectLst/>
                        </a:rPr>
                        <a:t>&gt; 25 hours</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 </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0.0%</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08749">
                <a:tc gridSpan="3">
                  <a:txBody>
                    <a:bodyPr/>
                    <a:lstStyle/>
                    <a:p>
                      <a:pPr algn="r"/>
                      <a:r>
                        <a:rPr lang="en-US" sz="2400" dirty="0">
                          <a:effectLst/>
                        </a:rPr>
                        <a:t>Other (please specify</a:t>
                      </a:r>
                      <a:r>
                        <a:rPr lang="en-US" sz="2400" dirty="0" smtClean="0">
                          <a:effectLst/>
                        </a:rPr>
                        <a:t>)</a:t>
                      </a:r>
                      <a:endParaRPr lang="en-US" sz="2400" dirty="0">
                        <a:effectLst/>
                      </a:endParaRP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hMerge="1">
                  <a:txBody>
                    <a:bodyPr/>
                    <a:lstStyle/>
                    <a:p>
                      <a:endParaRPr lang="en-US"/>
                    </a:p>
                  </a:txBody>
                  <a:tcPr/>
                </a:tc>
                <a:tc hMerge="1">
                  <a:txBody>
                    <a:bodyPr/>
                    <a:lstStyle/>
                    <a:p>
                      <a:endParaRPr lang="en-US"/>
                    </a:p>
                  </a:txBody>
                  <a:tcPr/>
                </a:tc>
                <a:tc>
                  <a:txBody>
                    <a:bodyPr/>
                    <a:lstStyle/>
                    <a:p>
                      <a:pPr algn="r"/>
                      <a:r>
                        <a:rPr lang="en-US" sz="2400" dirty="0">
                          <a:effectLst/>
                        </a:rPr>
                        <a:t>2</a:t>
                      </a:r>
                    </a:p>
                  </a:txBody>
                  <a:tcPr marL="52448" marR="98341" marT="65560" marB="65560"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bl>
          </a:graphicData>
        </a:graphic>
      </p:graphicFrame>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7</a:t>
            </a:fld>
            <a:endParaRPr lang="en-US" dirty="0"/>
          </a:p>
        </p:txBody>
      </p:sp>
      <p:pic>
        <p:nvPicPr>
          <p:cNvPr id="3073" name="Picture 1"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3" y="9144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3" y="9144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3" y="9144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3" y="9144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3" y="914400"/>
            <a:ext cx="114300" cy="114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Timeout warning</a:t>
            </a:r>
            <a:endParaRPr lang="en-US" dirty="0"/>
          </a:p>
        </p:txBody>
      </p:sp>
      <p:sp>
        <p:nvSpPr>
          <p:cNvPr id="3" name="Content Placeholder 2"/>
          <p:cNvSpPr>
            <a:spLocks noGrp="1"/>
          </p:cNvSpPr>
          <p:nvPr>
            <p:ph idx="1"/>
          </p:nvPr>
        </p:nvSpPr>
        <p:spPr/>
        <p:txBody>
          <a:bodyPr/>
          <a:lstStyle/>
          <a:p>
            <a:r>
              <a:rPr lang="en-US" dirty="0" err="1" smtClean="0"/>
              <a:t>Eg</a:t>
            </a:r>
            <a:r>
              <a:rPr lang="en-US" dirty="0" smtClean="0"/>
              <a:t>. popup to allow </a:t>
            </a:r>
            <a:r>
              <a:rPr lang="en-US" dirty="0" err="1" smtClean="0"/>
              <a:t>reauthenticate</a:t>
            </a:r>
            <a:r>
              <a:rPr lang="en-US" dirty="0" smtClean="0"/>
              <a:t> so no disconnect</a:t>
            </a:r>
          </a:p>
          <a:p>
            <a:r>
              <a:rPr lang="en-US" dirty="0" smtClean="0"/>
              <a:t>6 responses, 7 did not respond</a:t>
            </a:r>
          </a:p>
          <a:p>
            <a:endParaRPr lang="en-US" dirty="0" smtClean="0"/>
          </a:p>
        </p:txBody>
      </p:sp>
      <p:sp>
        <p:nvSpPr>
          <p:cNvPr id="4" name="Slide Number Placeholder 3"/>
          <p:cNvSpPr>
            <a:spLocks noGrp="1"/>
          </p:cNvSpPr>
          <p:nvPr>
            <p:ph type="sldNum" sz="quarter" idx="12"/>
          </p:nvPr>
        </p:nvSpPr>
        <p:spPr/>
        <p:txBody>
          <a:bodyPr/>
          <a:lstStyle/>
          <a:p>
            <a:pPr>
              <a:defRPr/>
            </a:pPr>
            <a:fld id="{0AE04512-5700-44B6-BE60-31B779DFF8BD}"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71771655"/>
              </p:ext>
            </p:extLst>
          </p:nvPr>
        </p:nvGraphicFramePr>
        <p:xfrm>
          <a:off x="152401" y="1981201"/>
          <a:ext cx="9525001" cy="4533472"/>
        </p:xfrm>
        <a:graphic>
          <a:graphicData uri="http://schemas.openxmlformats.org/drawingml/2006/table">
            <a:tbl>
              <a:tblPr/>
              <a:tblGrid>
                <a:gridCol w="6248399"/>
                <a:gridCol w="685800"/>
                <a:gridCol w="1532468"/>
                <a:gridCol w="1058334"/>
              </a:tblGrid>
              <a:tr h="548302">
                <a:tc gridSpan="2">
                  <a:txBody>
                    <a:bodyPr/>
                    <a:lstStyle/>
                    <a:p>
                      <a:r>
                        <a:rPr lang="en-US" sz="2400" dirty="0">
                          <a:effectLst/>
                        </a:rPr>
                        <a:t> </a:t>
                      </a:r>
                    </a:p>
                  </a:txBody>
                  <a:tcPr marL="73471" marR="137758" marT="91839" marB="91839"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hMerge="1">
                  <a:txBody>
                    <a:bodyPr/>
                    <a:lstStyle/>
                    <a:p>
                      <a:endParaRPr lang="en-US"/>
                    </a:p>
                  </a:txBody>
                  <a:tcPr/>
                </a:tc>
                <a:tc>
                  <a:txBody>
                    <a:bodyPr/>
                    <a:lstStyle/>
                    <a:p>
                      <a:r>
                        <a:rPr lang="en-US" sz="2400" dirty="0" smtClean="0">
                          <a:effectLst/>
                        </a:rPr>
                        <a:t>%</a:t>
                      </a:r>
                      <a:endParaRPr lang="en-US" sz="2400" dirty="0">
                        <a:effectLst/>
                      </a:endParaRPr>
                    </a:p>
                  </a:txBody>
                  <a:tcPr marL="73471" marR="137758" marT="91839" marB="91839"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r>
                        <a:rPr lang="en-US" sz="2400" dirty="0" smtClean="0">
                          <a:effectLst/>
                        </a:rPr>
                        <a:t>Count</a:t>
                      </a:r>
                      <a:endParaRPr lang="en-US" sz="2400" dirty="0">
                        <a:effectLst/>
                      </a:endParaRPr>
                    </a:p>
                  </a:txBody>
                  <a:tcPr marL="73471" marR="137758" marT="91839" marB="91839"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r>
              <a:tr h="745058">
                <a:tc>
                  <a:txBody>
                    <a:bodyPr/>
                    <a:lstStyle/>
                    <a:p>
                      <a:pPr algn="l"/>
                      <a:r>
                        <a:rPr lang="en-US" sz="2400" b="1" dirty="0">
                          <a:effectLst/>
                        </a:rPr>
                        <a:t>No I do not know of this capability</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dirty="0">
                        <a:effectLst/>
                      </a:endParaRP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33.3%</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2</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1042820">
                <a:tc>
                  <a:txBody>
                    <a:bodyPr/>
                    <a:lstStyle/>
                    <a:p>
                      <a:pPr algn="l"/>
                      <a:r>
                        <a:rPr lang="en-US" sz="2400" b="1" dirty="0">
                          <a:effectLst/>
                        </a:rPr>
                        <a:t>The application has such a capability built in and we use </a:t>
                      </a:r>
                      <a:r>
                        <a:rPr lang="en-US" sz="2400" b="1" dirty="0" smtClean="0">
                          <a:effectLst/>
                        </a:rPr>
                        <a:t>it (Checkpoint &amp; Juniper)</a:t>
                      </a:r>
                      <a:endParaRPr lang="en-US" sz="2400" b="1" dirty="0">
                        <a:effectLst/>
                      </a:endParaRP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dirty="0">
                        <a:effectLst/>
                      </a:endParaRP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66.7%</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4</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1042820">
                <a:tc>
                  <a:txBody>
                    <a:bodyPr/>
                    <a:lstStyle/>
                    <a:p>
                      <a:pPr algn="l"/>
                      <a:r>
                        <a:rPr lang="en-US" sz="2400" b="1" dirty="0">
                          <a:effectLst/>
                        </a:rPr>
                        <a:t>The application has such a capability, but we do NOT use it</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 </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0.0%</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811998">
                <a:tc>
                  <a:txBody>
                    <a:bodyPr/>
                    <a:lstStyle/>
                    <a:p>
                      <a:pPr algn="l"/>
                      <a:r>
                        <a:rPr lang="en-US" sz="2400" b="1">
                          <a:effectLst/>
                        </a:rPr>
                        <a:t>We implemented this feature ourself for our site</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 </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0.0%</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0</a:t>
                      </a:r>
                    </a:p>
                  </a:txBody>
                  <a:tcPr marL="73471" marR="137758" marT="91839" marB="91839"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bl>
          </a:graphicData>
        </a:graphic>
      </p:graphicFrame>
      <p:pic>
        <p:nvPicPr>
          <p:cNvPr id="4097" name="Picture 1"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9144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surveymonkey.com/i/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914400"/>
            <a:ext cx="114300" cy="114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7772400" cy="1143000"/>
          </a:xfrm>
        </p:spPr>
        <p:txBody>
          <a:bodyPr>
            <a:normAutofit fontScale="90000"/>
          </a:bodyPr>
          <a:lstStyle/>
          <a:p>
            <a:r>
              <a:rPr lang="en-US" dirty="0" smtClean="0"/>
              <a:t>Do you allow exceptions to timeouts</a:t>
            </a:r>
            <a:endParaRPr lang="en-US" dirty="0"/>
          </a:p>
        </p:txBody>
      </p:sp>
      <p:pic>
        <p:nvPicPr>
          <p:cNvPr id="5121" name="Picture 1"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075" y="11430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www.surveymonkey.com/i/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075" y="1143000"/>
            <a:ext cx="114300" cy="1143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0" y="914400"/>
            <a:ext cx="9906000" cy="685800"/>
          </a:xfrm>
        </p:spPr>
        <p:txBody>
          <a:bodyPr/>
          <a:lstStyle/>
          <a:p>
            <a:r>
              <a:rPr lang="en-US" dirty="0" smtClean="0"/>
              <a:t>Concern over managing</a:t>
            </a:r>
          </a:p>
          <a:p>
            <a:r>
              <a:rPr lang="en-US" dirty="0" smtClean="0"/>
              <a:t>6 answers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312371"/>
              </p:ext>
            </p:extLst>
          </p:nvPr>
        </p:nvGraphicFramePr>
        <p:xfrm>
          <a:off x="129711" y="2057400"/>
          <a:ext cx="9811458" cy="4588695"/>
        </p:xfrm>
        <a:graphic>
          <a:graphicData uri="http://schemas.openxmlformats.org/drawingml/2006/table">
            <a:tbl>
              <a:tblPr/>
              <a:tblGrid>
                <a:gridCol w="7354358"/>
                <a:gridCol w="276776"/>
                <a:gridCol w="1090162"/>
                <a:gridCol w="1090162"/>
              </a:tblGrid>
              <a:tr h="637233">
                <a:tc gridSpan="2">
                  <a:txBody>
                    <a:bodyPr/>
                    <a:lstStyle/>
                    <a:p>
                      <a:r>
                        <a:rPr lang="en-US" sz="2400" dirty="0">
                          <a:effectLst/>
                        </a:rPr>
                        <a:t> </a:t>
                      </a:r>
                    </a:p>
                  </a:txBody>
                  <a:tcPr marL="68525" marR="128485" marT="85656" marB="85656"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hMerge="1">
                  <a:txBody>
                    <a:bodyPr/>
                    <a:lstStyle/>
                    <a:p>
                      <a:endParaRPr lang="en-US"/>
                    </a:p>
                  </a:txBody>
                  <a:tcPr/>
                </a:tc>
                <a:tc>
                  <a:txBody>
                    <a:bodyPr/>
                    <a:lstStyle/>
                    <a:p>
                      <a:r>
                        <a:rPr lang="en-US" sz="2400" dirty="0" smtClean="0">
                          <a:effectLst/>
                        </a:rPr>
                        <a:t>%</a:t>
                      </a:r>
                      <a:endParaRPr lang="en-US" sz="2400" dirty="0">
                        <a:effectLst/>
                      </a:endParaRPr>
                    </a:p>
                  </a:txBody>
                  <a:tcPr marL="68525" marR="128485" marT="85656" marB="85656"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c>
                  <a:txBody>
                    <a:bodyPr/>
                    <a:lstStyle/>
                    <a:p>
                      <a:r>
                        <a:rPr lang="en-US" sz="2400" dirty="0" smtClean="0">
                          <a:effectLst/>
                        </a:rPr>
                        <a:t>Count</a:t>
                      </a:r>
                      <a:endParaRPr lang="en-US" sz="2400" dirty="0">
                        <a:effectLst/>
                      </a:endParaRPr>
                    </a:p>
                  </a:txBody>
                  <a:tcPr marL="68525" marR="128485" marT="85656" marB="85656" anchor="ctr">
                    <a:lnL>
                      <a:noFill/>
                    </a:lnL>
                    <a:lnR>
                      <a:noFill/>
                    </a:lnR>
                    <a:lnT>
                      <a:noFill/>
                    </a:lnT>
                    <a:lnB w="9525" cap="flat" cmpd="sng" algn="ctr">
                      <a:solidFill>
                        <a:srgbClr val="CCCCCC"/>
                      </a:solidFill>
                      <a:prstDash val="solid"/>
                      <a:round/>
                      <a:headEnd type="none" w="med" len="med"/>
                      <a:tailEnd type="none" w="med" len="med"/>
                    </a:lnB>
                    <a:solidFill>
                      <a:srgbClr val="F0EFEE"/>
                    </a:solidFill>
                  </a:tcPr>
                </a:tc>
              </a:tr>
              <a:tr h="555859">
                <a:tc>
                  <a:txBody>
                    <a:bodyPr/>
                    <a:lstStyle/>
                    <a:p>
                      <a:pPr algn="l"/>
                      <a:r>
                        <a:rPr lang="en-US" sz="2400" b="1" dirty="0">
                          <a:effectLst/>
                        </a:rPr>
                        <a:t>No, we do not have such a process</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dirty="0">
                        <a:effectLst/>
                      </a:endParaRP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83.3%</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b="1">
                          <a:effectLst/>
                        </a:rPr>
                        <a:t>5</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794861">
                <a:tc>
                  <a:txBody>
                    <a:bodyPr/>
                    <a:lstStyle/>
                    <a:p>
                      <a:pPr algn="l"/>
                      <a:r>
                        <a:rPr lang="en-US" sz="2400" b="1" dirty="0">
                          <a:effectLst/>
                        </a:rPr>
                        <a:t>We don't have one now but we are studying whether to provide one</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 </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555859">
                <a:tc>
                  <a:txBody>
                    <a:bodyPr/>
                    <a:lstStyle/>
                    <a:p>
                      <a:pPr algn="l"/>
                      <a:r>
                        <a:rPr lang="en-US" sz="2400" b="1" dirty="0">
                          <a:effectLst/>
                        </a:rPr>
                        <a:t>We have a process but it is not used</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endParaRPr lang="en-US" sz="2400">
                        <a:effectLst/>
                      </a:endParaRP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16.7%</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1</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968456">
                <a:tc>
                  <a:txBody>
                    <a:bodyPr/>
                    <a:lstStyle/>
                    <a:p>
                      <a:pPr algn="l"/>
                      <a:r>
                        <a:rPr lang="en-US" sz="2400" b="1" dirty="0">
                          <a:effectLst/>
                        </a:rPr>
                        <a:t>We have a process that grants an approved user no re-authentication timeout</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 </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a:effectLst/>
                        </a:rPr>
                        <a:t>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r h="968456">
                <a:tc>
                  <a:txBody>
                    <a:bodyPr/>
                    <a:lstStyle/>
                    <a:p>
                      <a:pPr algn="l"/>
                      <a:r>
                        <a:rPr lang="en-US" sz="2400" b="1" dirty="0">
                          <a:effectLst/>
                        </a:rPr>
                        <a:t>We have a process that grants an approved use an extended re-authentication timeout</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 </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0.0%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c>
                  <a:txBody>
                    <a:bodyPr/>
                    <a:lstStyle/>
                    <a:p>
                      <a:pPr algn="r"/>
                      <a:r>
                        <a:rPr lang="en-US" sz="2400" dirty="0">
                          <a:effectLst/>
                        </a:rPr>
                        <a:t>0</a:t>
                      </a:r>
                    </a:p>
                  </a:txBody>
                  <a:tcPr marL="68525" marR="128485" marT="85656" marB="85656" anchor="ctr">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0EFEE"/>
                    </a:solidFill>
                  </a:tcPr>
                </a:tc>
              </a:tr>
            </a:tbl>
          </a:graphicData>
        </a:graphic>
      </p:graphicFrame>
    </p:spTree>
    <p:extLst>
      <p:ext uri="{BB962C8B-B14F-4D97-AF65-F5344CB8AC3E}">
        <p14:creationId xmlns:p14="http://schemas.microsoft.com/office/powerpoint/2010/main" val="2863788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52290</TotalTime>
  <Words>789</Words>
  <Application>Microsoft Office PowerPoint</Application>
  <PresentationFormat>A4 Paper (210x297 mm)</PresentationFormat>
  <Paragraphs>143</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Design</vt:lpstr>
      <vt:lpstr>ESnet VPN Survey Nov 2011</vt:lpstr>
      <vt:lpstr>Why survey</vt:lpstr>
      <vt:lpstr>Experience</vt:lpstr>
      <vt:lpstr>Survey overview</vt:lpstr>
      <vt:lpstr>What Application do you use? </vt:lpstr>
      <vt:lpstr>Timeout – No activity</vt:lpstr>
      <vt:lpstr>Timeout – re-authenticate</vt:lpstr>
      <vt:lpstr>Timeout warning</vt:lpstr>
      <vt:lpstr>Do you allow exceptions to timeouts</vt:lpstr>
      <vt:lpstr>Other</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Revolutions in Networks and Grids for HEP and Global Science</dc:title>
  <dc:creator>Newman</dc:creator>
  <cp:lastModifiedBy>cottrell</cp:lastModifiedBy>
  <cp:revision>1582</cp:revision>
  <dcterms:created xsi:type="dcterms:W3CDTF">2005-05-28T09:22:46Z</dcterms:created>
  <dcterms:modified xsi:type="dcterms:W3CDTF">2012-01-14T20:34:46Z</dcterms:modified>
</cp:coreProperties>
</file>