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7" r:id="rId2"/>
    <p:sldId id="278" r:id="rId3"/>
    <p:sldId id="279" r:id="rId4"/>
    <p:sldId id="261" r:id="rId5"/>
    <p:sldId id="280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6" r:id="rId15"/>
    <p:sldId id="259" r:id="rId16"/>
    <p:sldId id="257" r:id="rId17"/>
    <p:sldId id="258" r:id="rId18"/>
    <p:sldId id="260" r:id="rId19"/>
    <p:sldId id="263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25" autoAdjust="0"/>
  </p:normalViewPr>
  <p:slideViewPr>
    <p:cSldViewPr>
      <p:cViewPr varScale="1">
        <p:scale>
          <a:sx n="63" d="100"/>
          <a:sy n="63" d="100"/>
        </p:scale>
        <p:origin x="-12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6071D-13DA-412C-8F74-5B1755A5EECE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45F76-9D2D-41E4-9B1A-831CEEBAE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918AB-A6F9-408F-8E38-8F0FA0930184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485D9-B9D6-4304-B803-51B80046A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SPIRES-HEP, the 40-year-old information system originally designed to provide access to preprints, or scientific papers that have not yet been published in peer-reviewed journals. Timely access to preprints can prevent duplicated effort, confirm or discount the direction of a proposed experiment or provide a vital clue to a struggling researcher, but the publication process can take weeks, months—even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485D9-B9D6-4304-B803-51B80046A4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F7BD-3F32-4E26-8560-9C461CEB3D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F7BD-3F32-4E26-8560-9C461CEB3D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C:\Users\cottrell&gt;</a:t>
            </a:r>
            <a:r>
              <a:rPr lang="en-US" dirty="0" err="1" smtClean="0"/>
              <a:t>tracert</a:t>
            </a:r>
            <a:r>
              <a:rPr lang="en-US" dirty="0" smtClean="0"/>
              <a:t> mail.alex.edu.eg</a:t>
            </a:r>
          </a:p>
          <a:p>
            <a:endParaRPr lang="en-US" dirty="0" smtClean="0"/>
          </a:p>
          <a:p>
            <a:r>
              <a:rPr lang="en-US" dirty="0" smtClean="0"/>
              <a:t>Tracing route to mail.alex.edu.eg [193.227.16.29]</a:t>
            </a:r>
          </a:p>
          <a:p>
            <a:r>
              <a:rPr lang="en-US" dirty="0" smtClean="0"/>
              <a:t>over a maximum of 30 hops:</a:t>
            </a:r>
          </a:p>
          <a:p>
            <a:endParaRPr lang="en-US" dirty="0" smtClean="0"/>
          </a:p>
          <a:p>
            <a:r>
              <a:rPr lang="en-US" dirty="0" smtClean="0"/>
              <a:t>  1     1 ms     1 ms     1 ms  10.13.11.1</a:t>
            </a:r>
          </a:p>
          <a:p>
            <a:r>
              <a:rPr lang="en-US" dirty="0" smtClean="0"/>
              <a:t>  2     1 ms    &lt;1 ms     1 ms  10.100.100.53</a:t>
            </a:r>
          </a:p>
          <a:p>
            <a:r>
              <a:rPr lang="en-US" dirty="0" smtClean="0"/>
              <a:t>  3     1 ms    &lt;1 ms    &lt;1 ms  10.0.0.3</a:t>
            </a:r>
          </a:p>
          <a:p>
            <a:r>
              <a:rPr lang="en-US" dirty="0" smtClean="0"/>
              <a:t>  4     1 ms     1 ms     1 ms  81.21.100.177</a:t>
            </a:r>
          </a:p>
          <a:p>
            <a:r>
              <a:rPr lang="en-US" dirty="0" smtClean="0"/>
              <a:t>  5    53 ms    12 ms     1 ms  10.181.28.33</a:t>
            </a:r>
          </a:p>
          <a:p>
            <a:r>
              <a:rPr lang="en-US" dirty="0" smtClean="0"/>
              <a:t>  6     2 ms    24 ms     2 ms  172.18.28.117</a:t>
            </a:r>
          </a:p>
          <a:p>
            <a:r>
              <a:rPr lang="en-US" dirty="0" smtClean="0"/>
              <a:t>  7     5 ms     6 ms     6 ms  172.20.1.162</a:t>
            </a:r>
          </a:p>
          <a:p>
            <a:r>
              <a:rPr lang="en-US" dirty="0" smtClean="0"/>
              <a:t>  8     6 ms     6 ms     8 ms  172.19.8.106</a:t>
            </a:r>
          </a:p>
          <a:p>
            <a:r>
              <a:rPr lang="en-US" dirty="0" smtClean="0"/>
              <a:t>  9     6 ms     6 ms     7 ms  10.191.8.30</a:t>
            </a:r>
          </a:p>
          <a:p>
            <a:r>
              <a:rPr lang="en-US" dirty="0" smtClean="0"/>
              <a:t> 10     6 ms     6 ms     6 ms  mail.alex.edu.eg [193.227.16.29]</a:t>
            </a:r>
          </a:p>
          <a:p>
            <a:endParaRPr lang="en-US" dirty="0" smtClean="0"/>
          </a:p>
          <a:p>
            <a:r>
              <a:rPr lang="en-US" dirty="0" smtClean="0"/>
              <a:t>Trace complete.</a:t>
            </a:r>
          </a:p>
          <a:p>
            <a:endParaRPr lang="en-US" dirty="0" smtClean="0"/>
          </a:p>
          <a:p>
            <a:r>
              <a:rPr lang="en-US" dirty="0" smtClean="0"/>
              <a:t>C:\Users\cottrell&gt;</a:t>
            </a:r>
          </a:p>
          <a:p>
            <a:endParaRPr lang="en-US" dirty="0" smtClean="0"/>
          </a:p>
          <a:p>
            <a:r>
              <a:rPr lang="en-US" dirty="0" smtClean="0"/>
              <a:t>C:\Users\cottrell&gt;</a:t>
            </a:r>
            <a:r>
              <a:rPr lang="en-US" dirty="0" err="1" smtClean="0"/>
              <a:t>tracert</a:t>
            </a:r>
            <a:r>
              <a:rPr lang="en-US" dirty="0" smtClean="0"/>
              <a:t> mail.alex.edu.ca</a:t>
            </a:r>
          </a:p>
          <a:p>
            <a:endParaRPr lang="en-US" dirty="0" smtClean="0"/>
          </a:p>
          <a:p>
            <a:r>
              <a:rPr lang="en-US" dirty="0" smtClean="0"/>
              <a:t>Tracing route to mail.alex.edu.ca [67.215.65.132]</a:t>
            </a:r>
          </a:p>
          <a:p>
            <a:r>
              <a:rPr lang="en-US" dirty="0" smtClean="0"/>
              <a:t>over a maximum of 30 hops:</a:t>
            </a:r>
          </a:p>
          <a:p>
            <a:endParaRPr lang="en-US" dirty="0" smtClean="0"/>
          </a:p>
          <a:p>
            <a:r>
              <a:rPr lang="en-US" dirty="0" smtClean="0"/>
              <a:t>  1     1 ms     1 ms     1 ms  10.13.11.1</a:t>
            </a:r>
          </a:p>
          <a:p>
            <a:r>
              <a:rPr lang="en-US" dirty="0" smtClean="0"/>
              <a:t>  2     1 ms     1 ms     1 ms  10.100.100.53</a:t>
            </a:r>
          </a:p>
          <a:p>
            <a:r>
              <a:rPr lang="en-US" dirty="0" smtClean="0"/>
              <a:t>  3     1 ms    &lt;1 ms    &lt;1 ms  10.0.0.3</a:t>
            </a:r>
          </a:p>
          <a:p>
            <a:r>
              <a:rPr lang="en-US" dirty="0" smtClean="0"/>
              <a:t>  4     1 ms     1 ms     1 ms  81.21.100.177</a:t>
            </a:r>
          </a:p>
          <a:p>
            <a:r>
              <a:rPr lang="en-US" dirty="0" smtClean="0"/>
              <a:t>  5     1 ms     1 ms     1 ms  10.181.28.33</a:t>
            </a:r>
          </a:p>
          <a:p>
            <a:r>
              <a:rPr lang="en-US" dirty="0" smtClean="0"/>
              <a:t>  6     2 ms     2 ms     2 ms  172.18.28.101</a:t>
            </a:r>
          </a:p>
          <a:p>
            <a:r>
              <a:rPr lang="en-US" dirty="0" smtClean="0"/>
              <a:t>  7     5 ms     4 ms     4 ms  172.18.231.134</a:t>
            </a:r>
          </a:p>
          <a:p>
            <a:r>
              <a:rPr lang="en-US" dirty="0" smtClean="0"/>
              <a:t>  8     2 ms     2 ms     2 ms  10.171.6.190</a:t>
            </a:r>
          </a:p>
          <a:p>
            <a:r>
              <a:rPr lang="en-US" dirty="0" smtClean="0"/>
              <a:t>  9     2 ms     2 ms     2 ms  10.172.6.189</a:t>
            </a:r>
          </a:p>
          <a:p>
            <a:r>
              <a:rPr lang="en-US" dirty="0" smtClean="0"/>
              <a:t> 10     3 ms     4 ms     3 ms  172.18.231.125</a:t>
            </a:r>
          </a:p>
          <a:p>
            <a:r>
              <a:rPr lang="en-US" dirty="0" smtClean="0"/>
              <a:t> 11    10 ms    13 ms     9 ms  172.20.1.114</a:t>
            </a:r>
          </a:p>
          <a:p>
            <a:r>
              <a:rPr lang="en-US" dirty="0" smtClean="0"/>
              <a:t> 12    72 ms    77 ms    75 ms  so-4-1-0.edge1.Marseille1.Level3.net [212.73.206</a:t>
            </a:r>
          </a:p>
          <a:p>
            <a:r>
              <a:rPr lang="en-US" dirty="0" smtClean="0"/>
              <a:t>.45]</a:t>
            </a:r>
          </a:p>
          <a:p>
            <a:r>
              <a:rPr lang="en-US" dirty="0" smtClean="0"/>
              <a:t> 13    65 ms    65 ms    69 ms  ae-4-5.bar2.Marseille1.Level3.net [4.69.148.13]</a:t>
            </a:r>
          </a:p>
          <a:p>
            <a:endParaRPr lang="en-US" dirty="0" smtClean="0"/>
          </a:p>
          <a:p>
            <a:r>
              <a:rPr lang="en-US" dirty="0" smtClean="0"/>
              <a:t> 14    72 ms    72 ms    72 ms  ae-15-15.ebr1.Frankfurt1.Level3.net [4.69.143.24</a:t>
            </a:r>
          </a:p>
          <a:p>
            <a:r>
              <a:rPr lang="en-US" dirty="0" smtClean="0"/>
              <a:t>6]</a:t>
            </a:r>
          </a:p>
          <a:p>
            <a:r>
              <a:rPr lang="en-US" dirty="0" smtClean="0"/>
              <a:t> 15    78 ms    73 ms    71 ms  ae-61-61.csw1.Frankfurt1.Level3.net [4.69.140.2]</a:t>
            </a:r>
          </a:p>
          <a:p>
            <a:endParaRPr lang="en-US" dirty="0" smtClean="0"/>
          </a:p>
          <a:p>
            <a:r>
              <a:rPr lang="en-US" dirty="0" smtClean="0"/>
              <a:t> 16    72 ms    73 ms    73 ms  ae-62-62.ebr2.Frankfurt1.Level3.net [4.69.140.17</a:t>
            </a:r>
          </a:p>
          <a:p>
            <a:r>
              <a:rPr lang="en-US" dirty="0" smtClean="0"/>
              <a:t>]</a:t>
            </a:r>
          </a:p>
          <a:p>
            <a:r>
              <a:rPr lang="en-US" dirty="0" smtClean="0"/>
              <a:t> 17   113 ms   101 ms   113 ms  ae-48-48.ebr1.Dusseldorf1.Level3.net [4.69.143.1</a:t>
            </a:r>
          </a:p>
          <a:p>
            <a:r>
              <a:rPr lang="en-US" dirty="0" smtClean="0"/>
              <a:t>77]</a:t>
            </a:r>
          </a:p>
          <a:p>
            <a:r>
              <a:rPr lang="en-US" dirty="0" smtClean="0"/>
              <a:t> 18    76 ms    72 ms    76 ms  ae-1-100.ebr2.Dusseldorf1.Level3.net [4.69.141.1</a:t>
            </a:r>
          </a:p>
          <a:p>
            <a:r>
              <a:rPr lang="en-US" dirty="0" smtClean="0"/>
              <a:t>50]</a:t>
            </a:r>
          </a:p>
          <a:p>
            <a:r>
              <a:rPr lang="en-US" dirty="0" smtClean="0"/>
              <a:t> 19    75 ms    72 ms    76 ms  ae-47-47.ebr1.Amsterdam1.Level3.net [4.69.143.20</a:t>
            </a:r>
          </a:p>
          <a:p>
            <a:r>
              <a:rPr lang="en-US" dirty="0" smtClean="0"/>
              <a:t>5]</a:t>
            </a:r>
          </a:p>
          <a:p>
            <a:r>
              <a:rPr lang="en-US" dirty="0" smtClean="0"/>
              <a:t> 20    73 ms    81 ms    72 ms  ae-1-51.edge4.Amsterdam1.Level3.net [4.69.139.13</a:t>
            </a:r>
          </a:p>
          <a:p>
            <a:r>
              <a:rPr lang="en-US" dirty="0" smtClean="0"/>
              <a:t>8]</a:t>
            </a:r>
          </a:p>
          <a:p>
            <a:r>
              <a:rPr lang="en-US" dirty="0" smtClean="0"/>
              <a:t> 21    85 ms    85 ms    86 ms  SPLICE-COMM.edge4.Amsterdam1.Level3.net [212.72.</a:t>
            </a:r>
          </a:p>
          <a:p>
            <a:r>
              <a:rPr lang="en-US" dirty="0" smtClean="0"/>
              <a:t>40.98]</a:t>
            </a:r>
          </a:p>
          <a:p>
            <a:r>
              <a:rPr lang="en-US" dirty="0" smtClean="0"/>
              <a:t> 22    74 ms    79 ms    79 ms  hit-nxdomain.opendns.com [67.215.65.132]</a:t>
            </a:r>
          </a:p>
          <a:p>
            <a:endParaRPr lang="en-US" dirty="0" smtClean="0"/>
          </a:p>
          <a:p>
            <a:r>
              <a:rPr lang="en-US" dirty="0" smtClean="0"/>
              <a:t>Trace complete.</a:t>
            </a:r>
          </a:p>
          <a:p>
            <a:endParaRPr lang="en-US" dirty="0" smtClean="0"/>
          </a:p>
          <a:p>
            <a:r>
              <a:rPr lang="en-US" dirty="0" smtClean="0"/>
              <a:t>C:\Users\cottrell&gt;ping mail.alex.edu.ca</a:t>
            </a:r>
          </a:p>
          <a:p>
            <a:endParaRPr lang="en-US" dirty="0" smtClean="0"/>
          </a:p>
          <a:p>
            <a:r>
              <a:rPr lang="en-US" dirty="0" smtClean="0"/>
              <a:t>Pinging mail.alex.edu.ca [67.215.65.132] with 32 bytes of data:</a:t>
            </a:r>
          </a:p>
          <a:p>
            <a:r>
              <a:rPr lang="en-US" dirty="0" smtClean="0"/>
              <a:t>Reply from 67.215.65.132: bytes=32 time=80ms TTL=45</a:t>
            </a:r>
          </a:p>
          <a:p>
            <a:r>
              <a:rPr lang="en-US" dirty="0" smtClean="0"/>
              <a:t>Reply from 67.215.65.132: bytes=32 time=85ms TTL=45</a:t>
            </a:r>
          </a:p>
          <a:p>
            <a:r>
              <a:rPr lang="en-US" dirty="0" smtClean="0"/>
              <a:t>Reply from 67.215.65.132: bytes=32 time=83ms TTL=45</a:t>
            </a:r>
          </a:p>
          <a:p>
            <a:r>
              <a:rPr lang="en-US" dirty="0" smtClean="0"/>
              <a:t>Reply from 67.215.65.132: bytes=32 time=90ms TTL=43</a:t>
            </a:r>
          </a:p>
          <a:p>
            <a:endParaRPr lang="en-US" dirty="0" smtClean="0"/>
          </a:p>
          <a:p>
            <a:r>
              <a:rPr lang="en-US" dirty="0" smtClean="0"/>
              <a:t>Ping statistics for 67.215.65.132:</a:t>
            </a:r>
          </a:p>
          <a:p>
            <a:r>
              <a:rPr lang="en-US" dirty="0" smtClean="0"/>
              <a:t>    Packets: Sent = 4, Received = 4, Lost = 0 (0% loss),</a:t>
            </a:r>
          </a:p>
          <a:p>
            <a:r>
              <a:rPr lang="en-US" dirty="0" smtClean="0"/>
              <a:t>Approximate round trip times in </a:t>
            </a:r>
            <a:r>
              <a:rPr lang="en-US" dirty="0" err="1" smtClean="0"/>
              <a:t>milli</a:t>
            </a:r>
            <a:r>
              <a:rPr lang="en-US" dirty="0" smtClean="0"/>
              <a:t>-seconds:</a:t>
            </a:r>
          </a:p>
          <a:p>
            <a:r>
              <a:rPr lang="en-US" dirty="0" smtClean="0"/>
              <a:t>    Minimum = 80ms, Maximum = 90ms, Average = 84ms</a:t>
            </a:r>
          </a:p>
          <a:p>
            <a:r>
              <a:rPr lang="en-US" dirty="0" smtClean="0"/>
              <a:t>C:\Users\cottrell&gt;ping www.sohag-univ.edu.eg</a:t>
            </a:r>
          </a:p>
          <a:p>
            <a:endParaRPr lang="en-US" dirty="0" smtClean="0"/>
          </a:p>
          <a:p>
            <a:r>
              <a:rPr lang="en-US" dirty="0" smtClean="0"/>
              <a:t>Pinging www.sohag-univ.edu.eg [193.227.46.15] with 32 bytes of data:</a:t>
            </a:r>
          </a:p>
          <a:p>
            <a:r>
              <a:rPr lang="en-US" dirty="0" smtClean="0"/>
              <a:t>Reply from 193.227.46.15: bytes=32 time=12ms TTL=117</a:t>
            </a:r>
          </a:p>
          <a:p>
            <a:r>
              <a:rPr lang="en-US" dirty="0" smtClean="0"/>
              <a:t>Reply from 193.227.46.15: bytes=32 time=10ms TTL=117</a:t>
            </a:r>
          </a:p>
          <a:p>
            <a:r>
              <a:rPr lang="en-US" dirty="0" smtClean="0"/>
              <a:t>Reply from 193.227.46.15: bytes=32 time=13ms TTL=117</a:t>
            </a:r>
          </a:p>
          <a:p>
            <a:r>
              <a:rPr lang="en-US" dirty="0" smtClean="0"/>
              <a:t>Reply from 193.227.46.15: bytes=32 time=12ms TTL=117</a:t>
            </a:r>
          </a:p>
          <a:p>
            <a:endParaRPr lang="en-US" dirty="0" smtClean="0"/>
          </a:p>
          <a:p>
            <a:r>
              <a:rPr lang="en-US" dirty="0" smtClean="0"/>
              <a:t>Ping statistics for 193.227.46.15:</a:t>
            </a:r>
          </a:p>
          <a:p>
            <a:r>
              <a:rPr lang="en-US" dirty="0" smtClean="0"/>
              <a:t>    Packets: Sent = 4, Received = 4, Lost = 0 (0% loss),</a:t>
            </a:r>
          </a:p>
          <a:p>
            <a:r>
              <a:rPr lang="en-US" dirty="0" smtClean="0"/>
              <a:t>Approximate round trip times in </a:t>
            </a:r>
            <a:r>
              <a:rPr lang="en-US" dirty="0" err="1" smtClean="0"/>
              <a:t>milli</a:t>
            </a:r>
            <a:r>
              <a:rPr lang="en-US" dirty="0" smtClean="0"/>
              <a:t>-seconds:</a:t>
            </a:r>
          </a:p>
          <a:p>
            <a:r>
              <a:rPr lang="en-US" dirty="0" smtClean="0"/>
              <a:t>    Minimum = 10ms, Maximum = 13ms, Average = 11ms</a:t>
            </a:r>
          </a:p>
          <a:p>
            <a:endParaRPr lang="en-US" dirty="0" smtClean="0"/>
          </a:p>
          <a:p>
            <a:r>
              <a:rPr lang="en-US" dirty="0" smtClean="0"/>
              <a:t>C:\Users\cottrell&gt;</a:t>
            </a:r>
            <a:r>
              <a:rPr lang="en-US" dirty="0" err="1" smtClean="0"/>
              <a:t>tracert</a:t>
            </a:r>
            <a:r>
              <a:rPr lang="en-US" dirty="0" smtClean="0"/>
              <a:t> www.sohag-univ.edu.eg</a:t>
            </a:r>
          </a:p>
          <a:p>
            <a:endParaRPr lang="en-US" dirty="0" smtClean="0"/>
          </a:p>
          <a:p>
            <a:r>
              <a:rPr lang="en-US" dirty="0" smtClean="0"/>
              <a:t>Tracing route to www.sohag-univ.edu.eg [193.227.46.15]</a:t>
            </a:r>
          </a:p>
          <a:p>
            <a:r>
              <a:rPr lang="en-US" dirty="0" smtClean="0"/>
              <a:t>over a maximum of 30 hops:</a:t>
            </a:r>
          </a:p>
          <a:p>
            <a:endParaRPr lang="en-US" dirty="0" smtClean="0"/>
          </a:p>
          <a:p>
            <a:r>
              <a:rPr lang="en-US" dirty="0" smtClean="0"/>
              <a:t>  1     1 ms     1 ms     1 ms  10.13.11.1</a:t>
            </a:r>
          </a:p>
          <a:p>
            <a:r>
              <a:rPr lang="en-US" dirty="0" smtClean="0"/>
              <a:t>  2     1 ms     1 ms     1 ms  10.100.100.53</a:t>
            </a:r>
          </a:p>
          <a:p>
            <a:r>
              <a:rPr lang="en-US" dirty="0" smtClean="0"/>
              <a:t>  3     1 ms    &lt;1 ms    &lt;1 ms  10.0.0.3</a:t>
            </a:r>
          </a:p>
          <a:p>
            <a:r>
              <a:rPr lang="en-US" dirty="0" smtClean="0"/>
              <a:t>  4     1 ms     1 ms     1 ms  81.21.100.177</a:t>
            </a:r>
          </a:p>
          <a:p>
            <a:r>
              <a:rPr lang="en-US" dirty="0" smtClean="0"/>
              <a:t>  5     1 ms     1 ms     1 ms  10.181.28.33</a:t>
            </a:r>
          </a:p>
          <a:p>
            <a:r>
              <a:rPr lang="en-US" dirty="0" smtClean="0"/>
              <a:t>  6     2 ms     2 ms     2 ms  172.18.28.117</a:t>
            </a:r>
          </a:p>
          <a:p>
            <a:r>
              <a:rPr lang="en-US" dirty="0" smtClean="0"/>
              <a:t>  7    12 ms    12 ms    12 ms  172.21.1.106</a:t>
            </a:r>
          </a:p>
          <a:p>
            <a:r>
              <a:rPr lang="en-US" dirty="0" smtClean="0"/>
              <a:t>  8    18 ms    17 ms    16 ms  172.21.46.106</a:t>
            </a:r>
          </a:p>
          <a:p>
            <a:r>
              <a:rPr lang="en-US" dirty="0" smtClean="0"/>
              <a:t>  9    10 ms    10 ms    12 ms  172.21.251.106</a:t>
            </a:r>
          </a:p>
          <a:p>
            <a:r>
              <a:rPr lang="en-US" dirty="0" smtClean="0"/>
              <a:t> 10    45 ms    15 ms     9 ms  10.211.99.6</a:t>
            </a:r>
          </a:p>
          <a:p>
            <a:r>
              <a:rPr lang="en-US" dirty="0" smtClean="0"/>
              <a:t> 11    10 ms     9 ms     9 ms  193.227.46.15</a:t>
            </a:r>
          </a:p>
          <a:p>
            <a:r>
              <a:rPr lang="en-US" dirty="0" smtClean="0"/>
              <a:t> 12    10 ms    12 ms    16 ms  193.227.46.15</a:t>
            </a:r>
          </a:p>
          <a:p>
            <a:endParaRPr lang="en-US" dirty="0" smtClean="0"/>
          </a:p>
          <a:p>
            <a:r>
              <a:rPr lang="en-US" dirty="0" smtClean="0"/>
              <a:t>Trace complete.</a:t>
            </a:r>
          </a:p>
          <a:p>
            <a:endParaRPr lang="en-US" dirty="0" smtClean="0"/>
          </a:p>
          <a:p>
            <a:r>
              <a:rPr lang="en-US" dirty="0" smtClean="0"/>
              <a:t>C:\Users\cottrell&gt;ping www.minia.edu.eg</a:t>
            </a:r>
          </a:p>
          <a:p>
            <a:endParaRPr lang="en-US" dirty="0" smtClean="0"/>
          </a:p>
          <a:p>
            <a:r>
              <a:rPr lang="en-US" dirty="0" smtClean="0"/>
              <a:t>Pinging www.minia.edu.eg [193.227.47.55] with 32 bytes of data:</a:t>
            </a:r>
          </a:p>
          <a:p>
            <a:r>
              <a:rPr lang="en-US" dirty="0" smtClean="0"/>
              <a:t>Reply from 193.227.47.55: bytes=32 time=14ms TTL=119</a:t>
            </a:r>
          </a:p>
          <a:p>
            <a:r>
              <a:rPr lang="en-US" dirty="0" smtClean="0"/>
              <a:t>Reply from 193.227.47.55: bytes=32 time=17ms TTL=119</a:t>
            </a:r>
          </a:p>
          <a:p>
            <a:r>
              <a:rPr lang="en-US" dirty="0" smtClean="0"/>
              <a:t>Reply from 193.227.47.55: bytes=32 time=14ms TTL=119</a:t>
            </a:r>
          </a:p>
          <a:p>
            <a:r>
              <a:rPr lang="en-US" dirty="0" smtClean="0"/>
              <a:t>Reply from 193.227.47.55: bytes=32 time=15ms TTL=119</a:t>
            </a:r>
          </a:p>
          <a:p>
            <a:endParaRPr lang="en-US" dirty="0" smtClean="0"/>
          </a:p>
          <a:p>
            <a:r>
              <a:rPr lang="en-US" dirty="0" smtClean="0"/>
              <a:t>Ping statistics for 193.227.47.55:</a:t>
            </a:r>
          </a:p>
          <a:p>
            <a:r>
              <a:rPr lang="en-US" dirty="0" smtClean="0"/>
              <a:t>    Packets: Sent = 4, Received = 4, Lost = 0 (0% loss),</a:t>
            </a:r>
          </a:p>
          <a:p>
            <a:r>
              <a:rPr lang="en-US" dirty="0" smtClean="0"/>
              <a:t>Approximate round trip times in </a:t>
            </a:r>
            <a:r>
              <a:rPr lang="en-US" dirty="0" err="1" smtClean="0"/>
              <a:t>milli</a:t>
            </a:r>
            <a:r>
              <a:rPr lang="en-US" dirty="0" smtClean="0"/>
              <a:t>-seconds:</a:t>
            </a:r>
          </a:p>
          <a:p>
            <a:r>
              <a:rPr lang="en-US" dirty="0" smtClean="0"/>
              <a:t>    Minimum = 14ms, Maximum = 17ms, Average = 15ms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F7BD-3F32-4E26-8560-9C461CEB3D1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E829-A275-428D-82F8-C64EA56D8923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18A97-8AB6-416D-B489-E7CE43067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-iepm.slac.stanford.edu/lsr/" TargetMode="External"/><Relationship Id="rId2" Type="http://schemas.openxmlformats.org/officeDocument/2006/relationships/hyperlink" Target="http://www-iepm.slac.stanford.edu/lsr/faq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-iepm.slac.stanford.edu/lsr2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-iepm.slac.stanford.edu/monitoring/bulk/sc2003/hiperf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-iepm.slac.stanford.edu/monitoring/bulk/sc2004/hiperf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usteredsystem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c.stanford.edu/history/earlyweb/history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blic.web.cern.ch/Public/" TargetMode="External"/><Relationship Id="rId4" Type="http://schemas.openxmlformats.org/officeDocument/2006/relationships/hyperlink" Target="http://www.w3.org/People/Berners-Le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ac.stanford.edu/pubs/slacpubs/6250/slac-pub-6478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c.stanford.edu/pubs/slacpubs/6250/slac-pub-6478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SLAC computing </a:t>
            </a:r>
            <a:r>
              <a:rPr lang="en-US" dirty="0" smtClean="0"/>
              <a:t>Highlights</a:t>
            </a:r>
            <a:br>
              <a:rPr lang="en-US" dirty="0" smtClean="0"/>
            </a:br>
            <a:r>
              <a:rPr lang="en-US" sz="3100" dirty="0" smtClean="0"/>
              <a:t>Les Cottrell, SLAC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After dinner talk to the Silicon Valley Tour group from Switzerland at Lakeside Restaurant, Shoreline,  Mountain View California</a:t>
            </a:r>
          </a:p>
          <a:p>
            <a:pPr algn="ctr">
              <a:buNone/>
            </a:pPr>
            <a:r>
              <a:rPr lang="en-US" dirty="0" smtClean="0"/>
              <a:t> May 13</a:t>
            </a:r>
            <a:r>
              <a:rPr lang="en-US" baseline="30000" dirty="0" smtClean="0"/>
              <a:t>th</a:t>
            </a:r>
            <a:r>
              <a:rPr lang="en-US" dirty="0" smtClean="0"/>
              <a:t>, 2011 </a:t>
            </a:r>
          </a:p>
          <a:p>
            <a:pPr>
              <a:buNone/>
            </a:pPr>
            <a:r>
              <a:rPr lang="en-US" dirty="0" smtClean="0"/>
              <a:t>Personal </a:t>
            </a:r>
            <a:r>
              <a:rPr lang="en-US" dirty="0" smtClean="0"/>
              <a:t>viewpoint of highlights in computing at SLAC</a:t>
            </a:r>
          </a:p>
          <a:p>
            <a:r>
              <a:rPr lang="en-US" dirty="0" smtClean="0"/>
              <a:t>Nobel prize winning computing</a:t>
            </a:r>
          </a:p>
          <a:p>
            <a:r>
              <a:rPr lang="en-US" dirty="0" smtClean="0"/>
              <a:t>Web at SLAC</a:t>
            </a:r>
          </a:p>
          <a:p>
            <a:r>
              <a:rPr lang="en-US" dirty="0" smtClean="0"/>
              <a:t>China’s Internet</a:t>
            </a:r>
          </a:p>
          <a:p>
            <a:r>
              <a:rPr lang="en-US" dirty="0" smtClean="0"/>
              <a:t>Record breaking network speeds</a:t>
            </a:r>
          </a:p>
          <a:p>
            <a:r>
              <a:rPr lang="en-US" dirty="0" smtClean="0"/>
              <a:t>The future and data centers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IHEP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010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was amazed to find the phone lines in place and working</a:t>
            </a:r>
          </a:p>
          <a:p>
            <a:r>
              <a:rPr lang="en-US" dirty="0" smtClean="0"/>
              <a:t>They were excited about working with                western “experts”</a:t>
            </a:r>
          </a:p>
          <a:p>
            <a:pPr lvl="1"/>
            <a:r>
              <a:rPr lang="en-US" dirty="0" smtClean="0"/>
              <a:t>Determined not to let knowledge of English impede things</a:t>
            </a:r>
          </a:p>
          <a:p>
            <a:pPr lvl="1"/>
            <a:r>
              <a:rPr lang="en-US" dirty="0" smtClean="0"/>
              <a:t>I was flattered to be considered an “expert”,                       and by their attention, friendliness and                  enthusiasm</a:t>
            </a:r>
          </a:p>
          <a:p>
            <a:r>
              <a:rPr lang="en-US" dirty="0" smtClean="0"/>
              <a:t>However, soon found that despite nods                   and smiles I was talking way too fast</a:t>
            </a:r>
          </a:p>
          <a:p>
            <a:pPr lvl="1"/>
            <a:r>
              <a:rPr lang="en-US" dirty="0" smtClean="0"/>
              <a:t>So wrote everything down as I talked, this forced me to go slowly and provided a written record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268760"/>
            <a:ext cx="2195736" cy="154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4175" y="3068960"/>
            <a:ext cx="24098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838200"/>
            <a:ext cx="718842" cy="60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Accomplishment while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686800" cy="475252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Hooked up a 9600bps modem between phone &amp; VAX 11/785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Used 2</a:t>
            </a:r>
            <a:r>
              <a:rPr lang="en-US" baseline="30000" dirty="0" smtClean="0"/>
              <a:t>nd</a:t>
            </a:r>
            <a:r>
              <a:rPr lang="en-US" dirty="0" smtClean="0"/>
              <a:t> phone line to call Charley Granieri at SLAC (15 hours apart)</a:t>
            </a:r>
          </a:p>
          <a:p>
            <a:pPr lvl="1"/>
            <a:r>
              <a:rPr lang="en-US" dirty="0" smtClean="0"/>
              <a:t>Set up asynchronous </a:t>
            </a:r>
            <a:r>
              <a:rPr lang="en-US" dirty="0" err="1" smtClean="0"/>
              <a:t>DECnet</a:t>
            </a:r>
            <a:r>
              <a:rPr lang="en-US" dirty="0" smtClean="0"/>
              <a:t> dial-up connection SLAC – IHEP</a:t>
            </a:r>
          </a:p>
          <a:p>
            <a:pPr lvl="1"/>
            <a:r>
              <a:rPr lang="en-US" dirty="0" smtClean="0"/>
              <a:t>Effective 400 bits/sec, very noisy and hard to use</a:t>
            </a:r>
          </a:p>
          <a:p>
            <a:pPr lvl="2"/>
            <a:r>
              <a:rPr lang="en-US" dirty="0" smtClean="0"/>
              <a:t> Often unable (no international line available) to make connections</a:t>
            </a:r>
          </a:p>
          <a:p>
            <a:pPr lvl="2"/>
            <a:r>
              <a:rPr lang="en-US" dirty="0" smtClean="0"/>
              <a:t>Frequent disconnects in mid-session</a:t>
            </a:r>
          </a:p>
          <a:p>
            <a:pPr lvl="1"/>
            <a:r>
              <a:rPr lang="en-US" dirty="0" smtClean="0"/>
              <a:t>$3.0/min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556792"/>
            <a:ext cx="1181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C:\Users\cottrell\AppData\Local\Microsoft\Windows\Temporary Internet Files\Content.IE5\NDWG5H7C\MC90023074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7223" y="3352800"/>
            <a:ext cx="686777" cy="870397"/>
          </a:xfrm>
          <a:prstGeom prst="rect">
            <a:avLst/>
          </a:prstGeom>
          <a:noFill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1268760"/>
            <a:ext cx="1156018" cy="135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1268760"/>
            <a:ext cx="1133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1340768"/>
            <a:ext cx="1657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691680" y="1268760"/>
            <a:ext cx="12618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IHEP</a:t>
            </a:r>
          </a:p>
          <a:p>
            <a:r>
              <a:rPr lang="en-US" dirty="0" smtClean="0"/>
              <a:t>VAX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14481" y="1628800"/>
            <a:ext cx="1441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SLAC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 bwMode="auto">
          <a:xfrm>
            <a:off x="5318760" y="1737360"/>
            <a:ext cx="1407160" cy="345440"/>
          </a:xfrm>
          <a:custGeom>
            <a:avLst/>
            <a:gdLst>
              <a:gd name="connsiteX0" fmla="*/ 0 w 1407160"/>
              <a:gd name="connsiteY0" fmla="*/ 198120 h 345440"/>
              <a:gd name="connsiteX1" fmla="*/ 304800 w 1407160"/>
              <a:gd name="connsiteY1" fmla="*/ 30480 h 345440"/>
              <a:gd name="connsiteX2" fmla="*/ 563880 w 1407160"/>
              <a:gd name="connsiteY2" fmla="*/ 15240 h 345440"/>
              <a:gd name="connsiteX3" fmla="*/ 868680 w 1407160"/>
              <a:gd name="connsiteY3" fmla="*/ 30480 h 345440"/>
              <a:gd name="connsiteX4" fmla="*/ 1158240 w 1407160"/>
              <a:gd name="connsiteY4" fmla="*/ 182880 h 345440"/>
              <a:gd name="connsiteX5" fmla="*/ 1371600 w 1407160"/>
              <a:gd name="connsiteY5" fmla="*/ 320040 h 345440"/>
              <a:gd name="connsiteX6" fmla="*/ 1371600 w 1407160"/>
              <a:gd name="connsiteY6" fmla="*/ 335280 h 34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7160" h="345440">
                <a:moveTo>
                  <a:pt x="0" y="198120"/>
                </a:moveTo>
                <a:cubicBezTo>
                  <a:pt x="105410" y="129540"/>
                  <a:pt x="210820" y="60960"/>
                  <a:pt x="304800" y="30480"/>
                </a:cubicBezTo>
                <a:cubicBezTo>
                  <a:pt x="398780" y="0"/>
                  <a:pt x="469900" y="15240"/>
                  <a:pt x="563880" y="15240"/>
                </a:cubicBezTo>
                <a:cubicBezTo>
                  <a:pt x="657860" y="15240"/>
                  <a:pt x="769620" y="2540"/>
                  <a:pt x="868680" y="30480"/>
                </a:cubicBezTo>
                <a:cubicBezTo>
                  <a:pt x="967740" y="58420"/>
                  <a:pt x="1074420" y="134620"/>
                  <a:pt x="1158240" y="182880"/>
                </a:cubicBezTo>
                <a:cubicBezTo>
                  <a:pt x="1242060" y="231140"/>
                  <a:pt x="1336040" y="294640"/>
                  <a:pt x="1371600" y="320040"/>
                </a:cubicBezTo>
                <a:cubicBezTo>
                  <a:pt x="1407160" y="345440"/>
                  <a:pt x="1389380" y="340360"/>
                  <a:pt x="1371600" y="33528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it gets really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7606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 </a:t>
            </a:r>
            <a:r>
              <a:rPr lang="en-US" dirty="0" err="1" smtClean="0"/>
              <a:t>downstation</a:t>
            </a:r>
            <a:r>
              <a:rPr lang="en-US" dirty="0" smtClean="0"/>
              <a:t> Point Reyes north of San Francisco</a:t>
            </a:r>
          </a:p>
          <a:p>
            <a:r>
              <a:rPr lang="en-US" dirty="0" smtClean="0"/>
              <a:t>China </a:t>
            </a:r>
            <a:r>
              <a:rPr lang="en-US" dirty="0" err="1" smtClean="0"/>
              <a:t>downstation</a:t>
            </a:r>
            <a:r>
              <a:rPr lang="en-US" dirty="0" smtClean="0"/>
              <a:t>  Beijing airport</a:t>
            </a:r>
          </a:p>
          <a:p>
            <a:r>
              <a:rPr lang="en-US" dirty="0" smtClean="0"/>
              <a:t>From airport microwave to BTA  bldg 801                      35km away in center of Beijing</a:t>
            </a:r>
          </a:p>
          <a:p>
            <a:r>
              <a:rPr lang="en-US" dirty="0" smtClean="0"/>
              <a:t>BTA 801 to 821 exchange bldg 2 blocks from IHEP  </a:t>
            </a:r>
          </a:p>
          <a:p>
            <a:pPr lvl="1"/>
            <a:r>
              <a:rPr lang="en-US" dirty="0" smtClean="0"/>
              <a:t>Tried infrared, the microwave but error rates to0 high, eventually got a </a:t>
            </a:r>
            <a:r>
              <a:rPr lang="en-US" dirty="0" err="1" smtClean="0"/>
              <a:t>fibre</a:t>
            </a:r>
            <a:r>
              <a:rPr lang="en-US" dirty="0" smtClean="0"/>
              <a:t> route</a:t>
            </a:r>
          </a:p>
          <a:p>
            <a:pPr lvl="1"/>
            <a:r>
              <a:rPr lang="en-US" dirty="0" smtClean="0"/>
              <a:t>Last 2 blocks there was copper, but problems with converting </a:t>
            </a:r>
            <a:r>
              <a:rPr lang="en-US" dirty="0" err="1" smtClean="0"/>
              <a:t>fibre</a:t>
            </a:r>
            <a:r>
              <a:rPr lang="en-US" dirty="0" smtClean="0"/>
              <a:t> to copper</a:t>
            </a:r>
          </a:p>
          <a:p>
            <a:pPr lvl="1"/>
            <a:r>
              <a:rPr lang="en-US" dirty="0" smtClean="0"/>
              <a:t>March 1</a:t>
            </a:r>
            <a:r>
              <a:rPr lang="en-US" baseline="30000" dirty="0" smtClean="0"/>
              <a:t>st</a:t>
            </a:r>
            <a:r>
              <a:rPr lang="en-US" dirty="0" smtClean="0"/>
              <a:t> 1993 acceptable error rates, handed over to IHEP</a:t>
            </a:r>
          </a:p>
          <a:p>
            <a:pPr lvl="1"/>
            <a:r>
              <a:rPr lang="en-US" dirty="0" smtClean="0"/>
              <a:t>Seconds later monitor program showed the SLAC </a:t>
            </a:r>
            <a:r>
              <a:rPr lang="en-US" dirty="0" err="1" smtClean="0"/>
              <a:t>DECrouter</a:t>
            </a:r>
            <a:r>
              <a:rPr lang="en-US" dirty="0" smtClean="0"/>
              <a:t> adjacent to IHEP   </a:t>
            </a:r>
          </a:p>
          <a:p>
            <a:r>
              <a:rPr lang="en-US" dirty="0" err="1" smtClean="0"/>
              <a:t>DoE</a:t>
            </a:r>
            <a:r>
              <a:rPr lang="en-US" dirty="0" smtClean="0"/>
              <a:t>/SLAC paid $50K/yr, similar from China                            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7516" y="1268761"/>
            <a:ext cx="2236483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work &amp; for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Ten times better: </a:t>
            </a:r>
          </a:p>
          <a:p>
            <a:pPr lvl="1"/>
            <a:r>
              <a:rPr lang="en-US" dirty="0" smtClean="0"/>
              <a:t>42kps file transfer</a:t>
            </a:r>
          </a:p>
          <a:p>
            <a:pPr lvl="1"/>
            <a:r>
              <a:rPr lang="en-US" dirty="0" smtClean="0"/>
              <a:t>Echo time &lt; 1 second</a:t>
            </a:r>
          </a:p>
          <a:p>
            <a:pPr lvl="1"/>
            <a:r>
              <a:rPr lang="en-US" dirty="0" smtClean="0"/>
              <a:t>Error rate 1 in 10 million</a:t>
            </a:r>
          </a:p>
          <a:p>
            <a:pPr lvl="1"/>
            <a:r>
              <a:rPr lang="en-US" dirty="0" smtClean="0"/>
              <a:t>1-2 unscheduled outages/month </a:t>
            </a:r>
          </a:p>
          <a:p>
            <a:pPr lvl="1"/>
            <a:r>
              <a:rPr lang="en-US" dirty="0" smtClean="0"/>
              <a:t>Twice yearly occulted by sun directly in line with satellite</a:t>
            </a:r>
          </a:p>
          <a:p>
            <a:r>
              <a:rPr lang="en-US" dirty="0" smtClean="0"/>
              <a:t>How was it used:</a:t>
            </a:r>
          </a:p>
          <a:p>
            <a:pPr lvl="1"/>
            <a:r>
              <a:rPr lang="en-US" dirty="0" smtClean="0"/>
              <a:t>Transfer physics data: 200MB/day (equivalent to that era’s tape cartridge – IBM 3480)</a:t>
            </a:r>
          </a:p>
          <a:p>
            <a:pPr lvl="1"/>
            <a:r>
              <a:rPr lang="en-US" dirty="0" smtClean="0"/>
              <a:t>2500 emails/day 400 sites in 21 countries via SLAC gateway</a:t>
            </a:r>
          </a:p>
          <a:p>
            <a:pPr lvl="1"/>
            <a:r>
              <a:rPr lang="en-US" dirty="0" smtClean="0"/>
              <a:t>News groups, collaboration coordination, code management</a:t>
            </a:r>
          </a:p>
          <a:p>
            <a:pPr lvl="1"/>
            <a:r>
              <a:rPr lang="en-US" dirty="0" smtClean="0"/>
              <a:t>Copying files, remote login, real-time communication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Connecting to the Internet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144000" cy="5760640"/>
          </a:xfrm>
        </p:spPr>
        <p:txBody>
          <a:bodyPr/>
          <a:lstStyle/>
          <a:p>
            <a:r>
              <a:rPr lang="en-US" sz="2400" dirty="0" smtClean="0"/>
              <a:t>Once 64kbps link established many Chinese institutions wanted to connect to IHEP to get access to Internet</a:t>
            </a:r>
          </a:p>
          <a:p>
            <a:r>
              <a:rPr lang="en-US" sz="2400" dirty="0" smtClean="0"/>
              <a:t>Jan 1994 meeting to recommend China domain naming</a:t>
            </a:r>
          </a:p>
          <a:p>
            <a:pPr lvl="1"/>
            <a:r>
              <a:rPr lang="en-US" sz="2000" dirty="0" smtClean="0"/>
              <a:t>Node.ihep.ac.cn</a:t>
            </a:r>
          </a:p>
          <a:p>
            <a:r>
              <a:rPr lang="en-US" sz="2400" dirty="0" smtClean="0"/>
              <a:t>Proposed replacing DEC routers with Cisco routers</a:t>
            </a:r>
          </a:p>
          <a:p>
            <a:pPr lvl="1"/>
            <a:r>
              <a:rPr lang="en-US" sz="2000" dirty="0" smtClean="0"/>
              <a:t>Got export licenses from US DOC</a:t>
            </a:r>
          </a:p>
          <a:p>
            <a:pPr lvl="1"/>
            <a:r>
              <a:rPr lang="en-US" sz="2000" dirty="0" smtClean="0"/>
              <a:t>Received in Beijing Feb 1994, installed in March</a:t>
            </a:r>
          </a:p>
          <a:p>
            <a:pPr lvl="1"/>
            <a:r>
              <a:rPr lang="en-US" sz="2000" dirty="0" smtClean="0"/>
              <a:t>Worldwide </a:t>
            </a:r>
            <a:r>
              <a:rPr lang="en-US" sz="2000" dirty="0" err="1" smtClean="0"/>
              <a:t>HEPnet</a:t>
            </a:r>
            <a:r>
              <a:rPr lang="en-US" sz="2000" dirty="0" smtClean="0"/>
              <a:t> connected</a:t>
            </a:r>
          </a:p>
          <a:p>
            <a:r>
              <a:rPr lang="en-US" sz="2400" dirty="0" smtClean="0"/>
              <a:t>Dec 1994 Visit by US congressman George Brown to IHEP increased US government interest</a:t>
            </a:r>
            <a:endParaRPr lang="en-US" sz="2400" dirty="0"/>
          </a:p>
          <a:p>
            <a:r>
              <a:rPr lang="en-US" sz="2400" dirty="0" smtClean="0"/>
              <a:t>Agreement for Internet to carry Chinese traffic (DOC, </a:t>
            </a:r>
            <a:r>
              <a:rPr lang="en-US" sz="2400" dirty="0" err="1" smtClean="0"/>
              <a:t>DoD</a:t>
            </a:r>
            <a:r>
              <a:rPr lang="en-US" sz="2400" dirty="0" smtClean="0"/>
              <a:t>, </a:t>
            </a:r>
            <a:r>
              <a:rPr lang="en-US" sz="2400" dirty="0" err="1" smtClean="0"/>
              <a:t>DoE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Required Internet wide-area email sent April 18, 1994, saying China connection April 25, 1995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IHEP fully </a:t>
            </a:r>
            <a:r>
              <a:rPr lang="en-US" sz="2400" dirty="0" err="1" smtClean="0">
                <a:solidFill>
                  <a:srgbClr val="FF0000"/>
                </a:solidFill>
              </a:rPr>
              <a:t>Internetted</a:t>
            </a:r>
            <a:r>
              <a:rPr lang="en-US" sz="2400" dirty="0" smtClean="0">
                <a:solidFill>
                  <a:srgbClr val="FF0000"/>
                </a:solidFill>
              </a:rPr>
              <a:t> via US West Coast interconnection point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High speed networking: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Until late 1990s all HEP data was transferred between Labs by tapes.</a:t>
            </a:r>
          </a:p>
          <a:p>
            <a:r>
              <a:rPr lang="en-US" b="1" dirty="0" smtClean="0"/>
              <a:t>Pack a 747 full of 50 </a:t>
            </a:r>
            <a:r>
              <a:rPr lang="en-US" b="1" dirty="0" err="1" smtClean="0"/>
              <a:t>Gbyte</a:t>
            </a:r>
            <a:r>
              <a:rPr lang="en-US" b="1" dirty="0" smtClean="0"/>
              <a:t> tapes, takes 10 hours to Geneva or ~ 2-4 </a:t>
            </a:r>
            <a:r>
              <a:rPr lang="en-US" b="1" dirty="0" err="1" smtClean="0"/>
              <a:t>Tbits</a:t>
            </a:r>
            <a:r>
              <a:rPr lang="en-US" b="1" dirty="0" smtClean="0"/>
              <a:t>/s</a:t>
            </a:r>
            <a:r>
              <a:rPr lang="en-US" dirty="0" smtClean="0"/>
              <a:t>, however</a:t>
            </a:r>
          </a:p>
          <a:p>
            <a:pPr lvl="1"/>
            <a:r>
              <a:rPr lang="en-US" dirty="0" smtClean="0"/>
              <a:t>Expensive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SLAC alone, producing, packaging and shipping the tapes took the full-time effort of two people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long did it take for data from SLAC to reach a researcher at CERN? Two </a:t>
            </a:r>
            <a:r>
              <a:rPr lang="en-US" dirty="0" smtClean="0"/>
              <a:t>weeks so </a:t>
            </a:r>
            <a:r>
              <a:rPr lang="en-US" b="1" dirty="0" smtClean="0"/>
              <a:t>data rate actually ~ &lt; 1Gbits/s. Assuming no errors</a:t>
            </a:r>
          </a:p>
          <a:p>
            <a:r>
              <a:rPr lang="en-US" dirty="0" smtClean="0"/>
              <a:t>This century network speed began to achieve and pass 1Gbits/s and so make it possible to use the network to transfer data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the Internet2 Land Speed Record twice 2002/3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Internet2 Land speed record 2002 in Baltimore </a:t>
            </a:r>
          </a:p>
          <a:p>
            <a:pPr lvl="1"/>
            <a:r>
              <a:rPr lang="en-US" sz="2000" dirty="0" smtClean="0">
                <a:hlinkClick r:id="rId2"/>
              </a:rPr>
              <a:t>http://www-iepm.slac.stanford.edu/lsr/faq.html</a:t>
            </a:r>
            <a:endParaRPr lang="en-US" sz="2000" dirty="0" smtClean="0"/>
          </a:p>
          <a:p>
            <a:pPr lvl="1"/>
            <a:r>
              <a:rPr lang="en-US" sz="2000" dirty="0" smtClean="0"/>
              <a:t>Big set up for SC002 to demonstrate high performance </a:t>
            </a:r>
          </a:p>
          <a:p>
            <a:pPr lvl="2"/>
            <a:r>
              <a:rPr lang="en-US" sz="1600" dirty="0" smtClean="0"/>
              <a:t>with loaned equipment from  Cisco (router), Level3  (circuits), Intel 10Gbps Ethernet interface, collaboration of SLAC, Caltech, CERN and others for SC2002</a:t>
            </a:r>
          </a:p>
          <a:p>
            <a:pPr lvl="1"/>
            <a:r>
              <a:rPr lang="en-US" sz="2000" b="1" dirty="0" smtClean="0"/>
              <a:t>First time Impromptu, hall discussion with student Antony </a:t>
            </a:r>
            <a:r>
              <a:rPr lang="en-US" sz="2000" b="1" dirty="0" err="1" smtClean="0"/>
              <a:t>Antony</a:t>
            </a:r>
            <a:r>
              <a:rPr lang="en-US" sz="2000" b="1" dirty="0" smtClean="0"/>
              <a:t>  from Amsterdam University  and almost a bit of a lark</a:t>
            </a:r>
            <a:endParaRPr lang="en-US" sz="2000" b="1" dirty="0"/>
          </a:p>
          <a:p>
            <a:pPr lvl="1"/>
            <a:r>
              <a:rPr lang="en-US" sz="2000" dirty="0" smtClean="0"/>
              <a:t>900 </a:t>
            </a:r>
            <a:r>
              <a:rPr lang="en-US" sz="2000" dirty="0" err="1" smtClean="0"/>
              <a:t>Gbps</a:t>
            </a:r>
            <a:r>
              <a:rPr lang="en-US" sz="2000" dirty="0" smtClean="0"/>
              <a:t> equivalent of 2 DVD’s/minute, Sunnyvale to Amsterdam (&lt;6000km)</a:t>
            </a:r>
          </a:p>
          <a:p>
            <a:pPr lvl="1"/>
            <a:r>
              <a:rPr lang="en-US" sz="2000" dirty="0" smtClean="0"/>
              <a:t>Repeated  Sunnyvale to Geneva in Feb 2003 at 2.38Gbits/s or a </a:t>
            </a:r>
            <a:r>
              <a:rPr lang="en-US" sz="2000" dirty="0" err="1" smtClean="0"/>
              <a:t>Tbyte</a:t>
            </a:r>
            <a:r>
              <a:rPr lang="en-US" sz="2000" dirty="0" smtClean="0"/>
              <a:t>/hour or </a:t>
            </a:r>
          </a:p>
          <a:p>
            <a:pPr lvl="2"/>
            <a:r>
              <a:rPr lang="en-US" sz="1600" dirty="0" smtClean="0"/>
              <a:t>heroic tuning of hosts, TCP stacks, team of about 20 people, but COTS hardware &amp; software</a:t>
            </a:r>
          </a:p>
          <a:p>
            <a:pPr lvl="1"/>
            <a:r>
              <a:rPr lang="en-US" sz="2000" dirty="0" smtClean="0"/>
              <a:t>Caught attention: reported in English, Spanish, Portuguese, French Dutch and </a:t>
            </a:r>
            <a:r>
              <a:rPr lang="en-US" sz="2000" dirty="0"/>
              <a:t>J</a:t>
            </a:r>
            <a:r>
              <a:rPr lang="en-US" sz="2000" dirty="0" smtClean="0"/>
              <a:t>apanese, on CNN, BBC, Wired, Nature, Times of </a:t>
            </a:r>
            <a:r>
              <a:rPr lang="en-US" sz="2000" dirty="0" err="1" smtClean="0"/>
              <a:t>india</a:t>
            </a:r>
            <a:r>
              <a:rPr lang="en-US" sz="2000" dirty="0" smtClean="0"/>
              <a:t>, Tech TV and ABC radio</a:t>
            </a:r>
          </a:p>
          <a:p>
            <a:pPr lvl="1"/>
            <a:r>
              <a:rPr lang="en-US" sz="2000" b="1" dirty="0" smtClean="0"/>
              <a:t>Guinness book of records 2004</a:t>
            </a:r>
          </a:p>
          <a:p>
            <a:pPr lvl="1"/>
            <a:r>
              <a:rPr lang="en-US" sz="2000" dirty="0" smtClean="0"/>
              <a:t>CENIC award, Internet2 record</a:t>
            </a:r>
          </a:p>
          <a:p>
            <a:pPr lvl="1"/>
            <a:r>
              <a:rPr lang="en-US" sz="2000" dirty="0" smtClean="0">
                <a:hlinkClick r:id="rId3"/>
              </a:rPr>
              <a:t>http://www-iepm.slac.stanford.edu/lsr/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4"/>
              </a:rPr>
              <a:t>http://www-iepm.slac.stanford.edu/lsr2/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Supercomputing Nov 2003 - Phoenix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SLAC, Caltech, LANL, CERN, Manchester and Amsterdam</a:t>
            </a:r>
          </a:p>
          <a:p>
            <a:r>
              <a:rPr lang="en-US" dirty="0" smtClean="0"/>
              <a:t>23Gbits/sec multiple computers (6.6 </a:t>
            </a:r>
            <a:r>
              <a:rPr lang="en-US" dirty="0" err="1" smtClean="0"/>
              <a:t>Tbytes</a:t>
            </a:r>
            <a:r>
              <a:rPr lang="en-US" dirty="0" smtClean="0"/>
              <a:t> in 48 minutes = 2000 DVDs)</a:t>
            </a:r>
          </a:p>
          <a:p>
            <a:r>
              <a:rPr lang="en-US" b="1" dirty="0" smtClean="0"/>
              <a:t>won SC2003 Bandwidth challenge</a:t>
            </a:r>
          </a:p>
          <a:p>
            <a:pPr lvl="1"/>
            <a:r>
              <a:rPr lang="en-US" dirty="0" smtClean="0"/>
              <a:t>Congratulations from US congress woman Anna Eshoo</a:t>
            </a:r>
          </a:p>
          <a:p>
            <a:r>
              <a:rPr lang="en-US" dirty="0" smtClean="0">
                <a:hlinkClick r:id="rId2"/>
              </a:rPr>
              <a:t>http://www-iepm.slac.stanford.edu/monitoring/bulk/sc2003/hiperf.html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Repeated wins at SC 2004 and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2004 (Pittsburgh):</a:t>
            </a:r>
          </a:p>
          <a:p>
            <a:pPr lvl="1"/>
            <a:r>
              <a:rPr lang="en-US" b="1" dirty="0" smtClean="0"/>
              <a:t>101.3Tbit/s  3 full length DVD movies/sec</a:t>
            </a:r>
            <a:r>
              <a:rPr lang="en-US" dirty="0" smtClean="0"/>
              <a:t>, library of congress in 14 minutes </a:t>
            </a:r>
          </a:p>
          <a:p>
            <a:pPr lvl="1"/>
            <a:r>
              <a:rPr lang="en-US" dirty="0" smtClean="0"/>
              <a:t>Used 8 10Gbps waves from multiple providers</a:t>
            </a:r>
          </a:p>
          <a:p>
            <a:pPr lvl="2"/>
            <a:r>
              <a:rPr lang="en-US" dirty="0" smtClean="0"/>
              <a:t>E.g. ~ 9Gbps from SLAC to Sunnyvale</a:t>
            </a:r>
          </a:p>
          <a:p>
            <a:pPr lvl="1"/>
            <a:r>
              <a:rPr lang="en-US" dirty="0" smtClean="0"/>
              <a:t>Limitations in bus speeds</a:t>
            </a:r>
          </a:p>
          <a:p>
            <a:r>
              <a:rPr lang="en-US" dirty="0" smtClean="0"/>
              <a:t>2005 (Seattle): </a:t>
            </a:r>
          </a:p>
          <a:p>
            <a:pPr lvl="1"/>
            <a:r>
              <a:rPr lang="en-US" dirty="0" smtClean="0"/>
              <a:t>Sun, Cisco, </a:t>
            </a:r>
            <a:r>
              <a:rPr lang="en-US" dirty="0" err="1" smtClean="0"/>
              <a:t>Ciena</a:t>
            </a:r>
            <a:r>
              <a:rPr lang="en-US" dirty="0" smtClean="0"/>
              <a:t>, </a:t>
            </a:r>
            <a:r>
              <a:rPr lang="en-US" dirty="0" err="1" smtClean="0"/>
              <a:t>Qlogic</a:t>
            </a:r>
            <a:r>
              <a:rPr lang="en-US" dirty="0" smtClean="0"/>
              <a:t>, 3Par, Internet2, </a:t>
            </a:r>
            <a:r>
              <a:rPr lang="en-US" dirty="0" err="1" smtClean="0"/>
              <a:t>Esnet</a:t>
            </a:r>
            <a:r>
              <a:rPr lang="en-US" dirty="0" smtClean="0"/>
              <a:t>, NLR, </a:t>
            </a:r>
            <a:r>
              <a:rPr lang="en-US" dirty="0" err="1" smtClean="0"/>
              <a:t>Surfnet</a:t>
            </a:r>
            <a:r>
              <a:rPr lang="en-US" dirty="0" smtClean="0"/>
              <a:t>, CANARIE, AMPATH</a:t>
            </a:r>
          </a:p>
          <a:p>
            <a:pPr lvl="1"/>
            <a:r>
              <a:rPr lang="en-US" dirty="0" smtClean="0"/>
              <a:t>22 * 10Gbps </a:t>
            </a:r>
            <a:r>
              <a:rPr lang="en-US" dirty="0" err="1" smtClean="0"/>
              <a:t>fibres</a:t>
            </a:r>
            <a:r>
              <a:rPr lang="en-US" dirty="0" smtClean="0"/>
              <a:t> (US, UK, Brazil,  Korea, Switzerland (CERN) )…</a:t>
            </a:r>
          </a:p>
          <a:p>
            <a:pPr lvl="1"/>
            <a:r>
              <a:rPr lang="en-US" dirty="0" smtClean="0"/>
              <a:t>&gt; 150.7Gbps 130 DVDs/min, Lib. of  Congress in &lt; 9 mins, </a:t>
            </a:r>
            <a:r>
              <a:rPr lang="en-US" b="1" dirty="0" smtClean="0"/>
              <a:t>serve 10,000 MPEG HDTV movies in real time</a:t>
            </a:r>
          </a:p>
          <a:p>
            <a:r>
              <a:rPr lang="en-US" dirty="0" smtClean="0">
                <a:hlinkClick r:id="rId2"/>
              </a:rPr>
              <a:t>http://www-iepm.slac.stanford.edu/monitoring/bulk/sc2004/hiperf.html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Clustered Systems</a:t>
            </a:r>
            <a:br>
              <a:rPr lang="en-US" dirty="0" smtClean="0"/>
            </a:br>
            <a:r>
              <a:rPr lang="en-US" sz="3100" dirty="0" smtClean="0">
                <a:hlinkClick r:id="rId2"/>
              </a:rPr>
              <a:t>http://www.clusteredsystems.com/</a:t>
            </a: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50TFlops in a single rack</a:t>
            </a:r>
          </a:p>
          <a:p>
            <a:pPr lvl="1"/>
            <a:r>
              <a:rPr lang="en-US" dirty="0" smtClean="0"/>
              <a:t>Using Intel </a:t>
            </a:r>
            <a:r>
              <a:rPr lang="en-US" dirty="0" err="1" smtClean="0"/>
              <a:t>Sandybridge</a:t>
            </a:r>
            <a:r>
              <a:rPr lang="en-US" dirty="0" smtClean="0"/>
              <a:t> systems, </a:t>
            </a:r>
          </a:p>
          <a:p>
            <a:pPr lvl="1"/>
            <a:r>
              <a:rPr lang="en-US" dirty="0" err="1" smtClean="0"/>
              <a:t>NextGen</a:t>
            </a:r>
            <a:r>
              <a:rPr lang="en-US" dirty="0" smtClean="0"/>
              <a:t> =&gt; GPUs</a:t>
            </a:r>
          </a:p>
          <a:p>
            <a:pPr lvl="1"/>
            <a:r>
              <a:rPr lang="en-US" dirty="0" smtClean="0"/>
              <a:t>100kW/rack</a:t>
            </a:r>
          </a:p>
          <a:p>
            <a:pPr lvl="1"/>
            <a:r>
              <a:rPr lang="en-US" dirty="0" smtClean="0"/>
              <a:t>Build showcase in fish bowl @ SLAC</a:t>
            </a:r>
          </a:p>
          <a:p>
            <a:r>
              <a:rPr lang="en-US" b="1" dirty="0" smtClean="0"/>
              <a:t>Innovative cooling:</a:t>
            </a:r>
          </a:p>
          <a:p>
            <a:pPr lvl="1"/>
            <a:r>
              <a:rPr lang="en-US" dirty="0" smtClean="0"/>
              <a:t>Conductive cold plates water cooled, </a:t>
            </a:r>
            <a:r>
              <a:rPr lang="en-US" dirty="0" err="1" smtClean="0"/>
              <a:t>fanless</a:t>
            </a:r>
            <a:endParaRPr lang="en-US" dirty="0" smtClean="0"/>
          </a:p>
          <a:p>
            <a:pPr lvl="1"/>
            <a:r>
              <a:rPr lang="en-US" dirty="0" smtClean="0"/>
              <a:t>Connected to board components by Gel packs</a:t>
            </a:r>
          </a:p>
          <a:p>
            <a:pPr lvl="1"/>
            <a:r>
              <a:rPr lang="en-US" dirty="0" smtClean="0"/>
              <a:t>Can use 60 deg F (instead of normal 40 deg F) return cooling water for further cooling </a:t>
            </a:r>
          </a:p>
          <a:p>
            <a:r>
              <a:rPr lang="en-US" b="1" dirty="0" smtClean="0"/>
              <a:t>2.5 times less power/ </a:t>
            </a:r>
            <a:r>
              <a:rPr lang="en-US" b="1" dirty="0" err="1" smtClean="0"/>
              <a:t>TFlop</a:t>
            </a:r>
            <a:r>
              <a:rPr lang="en-US" b="1" dirty="0" smtClean="0"/>
              <a:t> and less space, more green</a:t>
            </a:r>
          </a:p>
          <a:p>
            <a:r>
              <a:rPr lang="en-US" dirty="0" smtClean="0"/>
              <a:t>Disruptive technology</a:t>
            </a:r>
          </a:p>
          <a:p>
            <a:r>
              <a:rPr lang="en-US" dirty="0" smtClean="0"/>
              <a:t>Demo later this year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1967-1970 Nobel prize experiment</a:t>
            </a:r>
            <a:br>
              <a:rPr lang="en-US" dirty="0" smtClean="0"/>
            </a:br>
            <a:r>
              <a:rPr lang="en-US" dirty="0" smtClean="0"/>
              <a:t>Discovery of Quark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Use of computers for control, data acquisition, &amp; logging </a:t>
            </a:r>
            <a:r>
              <a:rPr lang="en-US" b="1" dirty="0" smtClean="0"/>
              <a:t>very new</a:t>
            </a:r>
          </a:p>
          <a:p>
            <a:r>
              <a:rPr lang="en-US" dirty="0" smtClean="0"/>
              <a:t>Programming led to need for physicist -programmers </a:t>
            </a:r>
          </a:p>
          <a:p>
            <a:r>
              <a:rPr lang="en-US" dirty="0" smtClean="0"/>
              <a:t>Acquired a computer 96kBytes, 500kHz, 400KB disk</a:t>
            </a:r>
          </a:p>
          <a:p>
            <a:pPr lvl="1"/>
            <a:r>
              <a:rPr lang="en-US" dirty="0" smtClean="0"/>
              <a:t>100,000 times less than today</a:t>
            </a:r>
          </a:p>
          <a:p>
            <a:pPr lvl="1"/>
            <a:r>
              <a:rPr lang="en-US" dirty="0" smtClean="0"/>
              <a:t>Way less than today’s </a:t>
            </a:r>
            <a:r>
              <a:rPr lang="en-US" dirty="0" err="1" smtClean="0"/>
              <a:t>iPhone</a:t>
            </a:r>
            <a:r>
              <a:rPr lang="en-US" dirty="0" smtClean="0"/>
              <a:t> more like today’s watch</a:t>
            </a:r>
          </a:p>
          <a:p>
            <a:pPr lvl="1"/>
            <a:r>
              <a:rPr lang="en-US" dirty="0" smtClean="0"/>
              <a:t>Took a large room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Stanford Research Computing Facility (SRCF)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Cost of upgrading existing computing centers designed in mainframe days is prohibitive while maintaining services </a:t>
            </a:r>
          </a:p>
          <a:p>
            <a:pPr lvl="1"/>
            <a:r>
              <a:rPr lang="en-US" b="1" dirty="0" smtClean="0"/>
              <a:t>For each $ spent on computer need another for providing power &amp; cooling</a:t>
            </a:r>
          </a:p>
          <a:p>
            <a:pPr lvl="1"/>
            <a:r>
              <a:rPr lang="en-US" b="1" dirty="0" smtClean="0"/>
              <a:t>“create world in 6 days but no installed user base”</a:t>
            </a:r>
          </a:p>
          <a:p>
            <a:r>
              <a:rPr lang="en-US" dirty="0" smtClean="0"/>
              <a:t>$43M computer center for SU located at SLAC</a:t>
            </a:r>
          </a:p>
          <a:p>
            <a:r>
              <a:rPr lang="en-US" dirty="0" smtClean="0"/>
              <a:t>break ground end CY</a:t>
            </a:r>
          </a:p>
          <a:p>
            <a:r>
              <a:rPr lang="en-US" dirty="0" smtClean="0"/>
              <a:t>Modular &amp; flexible, high density power &amp; cooling, low operational costs</a:t>
            </a:r>
          </a:p>
          <a:p>
            <a:r>
              <a:rPr lang="en-US" dirty="0" smtClean="0"/>
              <a:t>Green: take advantage of California’s temperate  climate with ambient air cooling</a:t>
            </a:r>
          </a:p>
          <a:p>
            <a:r>
              <a:rPr lang="en-US" dirty="0" smtClean="0"/>
              <a:t>Initial 2.5-3.5MW eventually 6MW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Dedicated to experiment no fashionable (at the time) time sharing</a:t>
            </a:r>
          </a:p>
          <a:p>
            <a:pPr lvl="1"/>
            <a:r>
              <a:rPr lang="en-US" dirty="0" smtClean="0"/>
              <a:t>“Like wife sharing it tends to work best in special cases”</a:t>
            </a:r>
          </a:p>
          <a:p>
            <a:r>
              <a:rPr lang="en-US" dirty="0" smtClean="0"/>
              <a:t>Programmed in FORTRAN IV with real time extensions</a:t>
            </a:r>
          </a:p>
          <a:p>
            <a:r>
              <a:rPr lang="en-US" dirty="0" smtClean="0"/>
              <a:t>Experiment would not have been possible without it.</a:t>
            </a:r>
          </a:p>
          <a:p>
            <a:pPr lvl="1"/>
            <a:r>
              <a:rPr lang="en-US" dirty="0" smtClean="0"/>
              <a:t>Had a lovely </a:t>
            </a:r>
            <a:r>
              <a:rPr lang="en-US" dirty="0" err="1" smtClean="0"/>
              <a:t>spacewar</a:t>
            </a:r>
            <a:r>
              <a:rPr lang="en-US" dirty="0" smtClean="0"/>
              <a:t> game ported from MIT with joysticks (from bubble chamber experiment)</a:t>
            </a:r>
          </a:p>
          <a:p>
            <a:pPr lvl="1"/>
            <a:r>
              <a:rPr lang="en-US" dirty="0" smtClean="0"/>
              <a:t>Much friendlier than IBM 360/91 supercomputer used for off line analysis “IBM makes good business machines”</a:t>
            </a:r>
          </a:p>
          <a:p>
            <a:r>
              <a:rPr lang="en-US" dirty="0" smtClean="0"/>
              <a:t>Kept running for 15 years 1979</a:t>
            </a:r>
          </a:p>
          <a:p>
            <a:pPr lvl="1"/>
            <a:r>
              <a:rPr lang="en-US" dirty="0" smtClean="0"/>
              <a:t>Company SDS long gone, swallowed up by Xerox </a:t>
            </a:r>
          </a:p>
          <a:p>
            <a:r>
              <a:rPr lang="en-US" dirty="0" smtClean="0"/>
              <a:t>Nobel prize awarded in 1990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Web at SLAC</a:t>
            </a:r>
            <a:br>
              <a:rPr lang="en-US" dirty="0" smtClean="0"/>
            </a:br>
            <a:r>
              <a:rPr lang="en-US" sz="2700" dirty="0" smtClean="0">
                <a:hlinkClick r:id="rId3"/>
              </a:rPr>
              <a:t>http://www.slac.stanford.edu/history/earlyweb/history.shtml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1991</a:t>
            </a:r>
          </a:p>
          <a:p>
            <a:pPr lvl="1"/>
            <a:r>
              <a:rPr lang="en-US" b="1" dirty="0" smtClean="0"/>
              <a:t>Sep 1991 Paul Kunz (physicist at SLAC) </a:t>
            </a:r>
            <a:r>
              <a:rPr lang="en-US" b="1" dirty="0"/>
              <a:t>brings word of the World Wide Web's existence to SLAC on his return from a meeting with </a:t>
            </a:r>
            <a:r>
              <a:rPr lang="en-US" b="1" dirty="0">
                <a:hlinkClick r:id="rId4"/>
              </a:rPr>
              <a:t>Tim Berners-Lee</a:t>
            </a:r>
            <a:r>
              <a:rPr lang="en-US" b="1" dirty="0"/>
              <a:t> at </a:t>
            </a:r>
            <a:r>
              <a:rPr lang="en-US" b="1" dirty="0">
                <a:hlinkClick r:id="rId5"/>
              </a:rPr>
              <a:t>CERN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Dec 12 1991 </a:t>
            </a:r>
            <a:r>
              <a:rPr lang="en-US" b="1" dirty="0"/>
              <a:t>first WWW server at SLAC (and first server outside of Europe) is successfully installed. </a:t>
            </a:r>
            <a:endParaRPr lang="en-US" b="1" dirty="0" smtClean="0"/>
          </a:p>
          <a:p>
            <a:r>
              <a:rPr lang="en-US" dirty="0" smtClean="0"/>
              <a:t>1992</a:t>
            </a:r>
            <a:endParaRPr lang="en-US" dirty="0"/>
          </a:p>
          <a:p>
            <a:pPr lvl="1"/>
            <a:r>
              <a:rPr lang="en-US" b="1" dirty="0" smtClean="0"/>
              <a:t>SPIRES-HEP, information system originally designed to provide access to preprints, or scientific papers that have not yet been published in peer-reviewed journals</a:t>
            </a:r>
            <a:r>
              <a:rPr lang="en-US" dirty="0" smtClean="0"/>
              <a:t>. Timely access to preprints can prevent duplicated effort, confirm or discount the direction of a proposed experiment or provide a vital clue to a struggling researcher, but the publication process can take weeks, months—even years.</a:t>
            </a:r>
          </a:p>
          <a:p>
            <a:pPr lvl="1"/>
            <a:r>
              <a:rPr lang="en-US" b="1" dirty="0" smtClean="0"/>
              <a:t>Only access via guest accounts, nightmare to manage</a:t>
            </a:r>
          </a:p>
          <a:p>
            <a:pPr lvl="1"/>
            <a:r>
              <a:rPr lang="en-US" b="1" dirty="0" smtClean="0"/>
              <a:t>First killer app for Web is the SLAC HEP physics preprint data base. </a:t>
            </a:r>
          </a:p>
          <a:p>
            <a:pPr lvl="2"/>
            <a:r>
              <a:rPr lang="en-US" b="1" dirty="0" smtClean="0"/>
              <a:t>No need for guest account at SLAC to access, demoed by Berners-Lee at CHEP in France in February 1992</a:t>
            </a:r>
          </a:p>
          <a:p>
            <a:pPr lvl="1"/>
            <a:r>
              <a:rPr lang="en-US" b="1" dirty="0" smtClean="0"/>
              <a:t>Formation of SLAC web wizards, Bebo was a leader/evangelist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Fall 1992 Tony Johnson of SLAC releases the </a:t>
            </a:r>
            <a:r>
              <a:rPr lang="en-US" dirty="0" err="1" smtClean="0"/>
              <a:t>MidasWWW</a:t>
            </a:r>
            <a:r>
              <a:rPr lang="en-US" dirty="0" smtClean="0"/>
              <a:t> browser. Based on X-windows, </a:t>
            </a:r>
          </a:p>
          <a:p>
            <a:pPr marL="742950" lvl="2" indent="-342900"/>
            <a:r>
              <a:rPr lang="en-US" dirty="0" smtClean="0"/>
              <a:t>allows viewing of PostScript files on the Web from Unix and VMS, and even handles compressed PostScript.</a:t>
            </a:r>
          </a:p>
          <a:p>
            <a:r>
              <a:rPr lang="en-US" dirty="0" smtClean="0"/>
              <a:t>February 1993 NCSA release Mosaic for PC</a:t>
            </a:r>
          </a:p>
          <a:p>
            <a:r>
              <a:rPr lang="en-US" dirty="0" smtClean="0"/>
              <a:t>November 1993 SLAC puts up official home page on the web with links to web pages developed by others across the laboratory.</a:t>
            </a:r>
          </a:p>
          <a:p>
            <a:r>
              <a:rPr lang="en-US" dirty="0" smtClean="0"/>
              <a:t>1994 IHEP in Beijing China becomes the first Chinese institution to have a fully operational world-wide Internet connection, when </a:t>
            </a:r>
            <a:r>
              <a:rPr lang="en-US" dirty="0" smtClean="0">
                <a:hlinkClick r:id="rId2"/>
              </a:rPr>
              <a:t>a dedicated link with SLAC</a:t>
            </a:r>
            <a:r>
              <a:rPr lang="en-US" dirty="0" smtClean="0"/>
              <a:t> () is initiated.</a:t>
            </a:r>
          </a:p>
          <a:p>
            <a:r>
              <a:rPr lang="en-US" dirty="0" smtClean="0"/>
              <a:t>Use of WWW explodes to the world beyond physics...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China’s Internet link: Early History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hlinkClick r:id="rId3"/>
              </a:rPr>
              <a:t> </a:t>
            </a:r>
            <a:r>
              <a:rPr lang="en-US" sz="2200" dirty="0" smtClean="0">
                <a:hlinkClick r:id="rId3"/>
              </a:rPr>
              <a:t>http://www.slac.stanford.edu/pubs/slacpubs/6250/slac-pub-6478.pdf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5427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1987-1991  BEPC2 (VAX 785) @ IHEP linked to CERN via packet switched data network (PSDN), dial up, email only, expensive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1475" y="0"/>
            <a:ext cx="1152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317" y="1202027"/>
            <a:ext cx="1142683" cy="121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"/>
            <a:ext cx="7667625" cy="609599"/>
          </a:xfrm>
        </p:spPr>
        <p:txBody>
          <a:bodyPr/>
          <a:lstStyle/>
          <a:p>
            <a:r>
              <a:rPr lang="en-US" sz="3200" dirty="0" smtClean="0"/>
              <a:t>Invitation</a:t>
            </a:r>
            <a:endParaRPr lang="en-US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7848600" cy="568848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"/>
              </a:spcBef>
            </a:pPr>
            <a:r>
              <a:rPr lang="en-US" dirty="0" smtClean="0"/>
              <a:t>Chinese scientists from IHEP, visit SLAC in April/May 1991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They were interested in computing and networking and as assistant director of computing I was invited to attend a meeting with them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They were particularly interested in a network connection to SLAC to support the Beijing Electron Spectrometer collaboration between IHEP, SLAC and other US institutions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With a meeting in Tokyo on Computing in High Energy Physics starting 3 weeks later, I suggest extending  my trip to a visit to IHEP in Beijing, see the world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IHEP were very supportive, invite me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085184"/>
            <a:ext cx="1259632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4148" y="2492896"/>
            <a:ext cx="1199852" cy="102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0"/>
            <a:ext cx="7092280" cy="836613"/>
          </a:xfrm>
        </p:spPr>
        <p:txBody>
          <a:bodyPr/>
          <a:lstStyle/>
          <a:p>
            <a:r>
              <a:rPr lang="en-US" dirty="0" smtClean="0"/>
              <a:t>Be Careful what you ask for…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Not knowing what to expect in Beijing </a:t>
            </a:r>
          </a:p>
          <a:p>
            <a:pPr lvl="1"/>
            <a:r>
              <a:rPr lang="en-US" b="1" dirty="0" smtClean="0"/>
              <a:t>Just 2 years after the </a:t>
            </a:r>
            <a:r>
              <a:rPr lang="en-US" b="1" dirty="0" err="1" smtClean="0"/>
              <a:t>Tianamen</a:t>
            </a:r>
            <a:r>
              <a:rPr lang="en-US" b="1" dirty="0" smtClean="0"/>
              <a:t> Square</a:t>
            </a:r>
          </a:p>
          <a:p>
            <a:pPr lvl="1"/>
            <a:r>
              <a:rPr lang="en-US" b="1" dirty="0" smtClean="0"/>
              <a:t>What was the technology available in IHEP</a:t>
            </a:r>
          </a:p>
          <a:p>
            <a:pPr lvl="1"/>
            <a:r>
              <a:rPr lang="en-US" b="1" dirty="0" smtClean="0"/>
              <a:t>I was worried…</a:t>
            </a:r>
            <a:endParaRPr lang="en-US" b="1" dirty="0"/>
          </a:p>
          <a:p>
            <a:r>
              <a:rPr lang="en-US" dirty="0" smtClean="0"/>
              <a:t>I met with </a:t>
            </a:r>
            <a:r>
              <a:rPr lang="en-US" dirty="0" err="1" smtClean="0"/>
              <a:t>Pief</a:t>
            </a:r>
            <a:r>
              <a:rPr lang="en-US" dirty="0" smtClean="0"/>
              <a:t> Panofsky the Emeritus Director of SLAC</a:t>
            </a:r>
            <a:endParaRPr lang="en-US" dirty="0"/>
          </a:p>
          <a:p>
            <a:pPr lvl="1"/>
            <a:r>
              <a:rPr lang="en-US" dirty="0" smtClean="0"/>
              <a:t>He was very encouraging</a:t>
            </a:r>
          </a:p>
          <a:p>
            <a:pPr lvl="1"/>
            <a:r>
              <a:rPr lang="en-US" dirty="0" smtClean="0"/>
              <a:t>He had this vision of how excellent networking could make a worldwide physics collaboration really work well</a:t>
            </a:r>
          </a:p>
          <a:p>
            <a:r>
              <a:rPr lang="en-US" dirty="0" smtClean="0"/>
              <a:t>But outbound IHEP international calls needed an operator</a:t>
            </a:r>
          </a:p>
          <a:p>
            <a:r>
              <a:rPr lang="en-US" dirty="0" smtClean="0"/>
              <a:t>How to make this work with a digital network …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772816"/>
            <a:ext cx="900927" cy="91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052736"/>
            <a:ext cx="952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6367" y="2852936"/>
            <a:ext cx="747633" cy="101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Users\cottrell\AppData\Local\Microsoft\Windows\Temporary Internet Files\Content.IE5\NDWG5H7C\MC9000568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9211" y="4869160"/>
            <a:ext cx="824789" cy="906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Panofsky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Panofsky called Nobel laureate T. D. Lee of Columbia for help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Request top priority to installation of 3 phones with unattended international access.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Get me  visa</a:t>
            </a:r>
          </a:p>
          <a:p>
            <a:r>
              <a:rPr lang="en-US" dirty="0" smtClean="0"/>
              <a:t>3 weeks later after the CHEP conference in Tokyo I was met at the old Beijing airport</a:t>
            </a:r>
          </a:p>
          <a:p>
            <a:pPr lvl="1"/>
            <a:r>
              <a:rPr lang="en-US" dirty="0" smtClean="0"/>
              <a:t>Taken to the Friendship Hotel used to be for Russian experts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076056" y="3284984"/>
            <a:ext cx="2376264" cy="36004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2233" y="1196752"/>
            <a:ext cx="721767" cy="115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9663" y="2895600"/>
            <a:ext cx="734337" cy="10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5275" y="5791200"/>
            <a:ext cx="12287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2481</Words>
  <Application>Microsoft Office PowerPoint</Application>
  <PresentationFormat>On-screen Show (4:3)</PresentationFormat>
  <Paragraphs>302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SLAC computing Highlights Les Cottrell, SLAC</vt:lpstr>
      <vt:lpstr>1967-1970 Nobel prize experiment Discovery of Quark</vt:lpstr>
      <vt:lpstr>Slide 3</vt:lpstr>
      <vt:lpstr>Web at SLAC http://www.slac.stanford.edu/history/earlyweb/history.shtml</vt:lpstr>
      <vt:lpstr>Explosion</vt:lpstr>
      <vt:lpstr>China’s Internet link: Early History  http://www.slac.stanford.edu/pubs/slacpubs/6250/slac-pub-6478.pdf</vt:lpstr>
      <vt:lpstr>Invitation</vt:lpstr>
      <vt:lpstr>Be Careful what you ask for…</vt:lpstr>
      <vt:lpstr>Panofsky to the Rescue</vt:lpstr>
      <vt:lpstr>Working with IHEP staff</vt:lpstr>
      <vt:lpstr>Accomplishment while there</vt:lpstr>
      <vt:lpstr>Now it gets really hard</vt:lpstr>
      <vt:lpstr>How did it work &amp; for what</vt:lpstr>
      <vt:lpstr>Connecting to the Internet</vt:lpstr>
      <vt:lpstr>High speed networking: Need</vt:lpstr>
      <vt:lpstr>Breaking the Internet2 Land Speed Record twice 2002/3</vt:lpstr>
      <vt:lpstr>Supercomputing Nov 2003 - Phoenix</vt:lpstr>
      <vt:lpstr>Repeated wins at SC 2004 and 2005</vt:lpstr>
      <vt:lpstr>Clustered Systems http://www.clusteredsystems.com/ </vt:lpstr>
      <vt:lpstr>Stanford Research Computing Facility (SRCF)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cottrell</dc:creator>
  <cp:lastModifiedBy>cottrell</cp:lastModifiedBy>
  <cp:revision>11</cp:revision>
  <dcterms:created xsi:type="dcterms:W3CDTF">2011-05-09T00:09:12Z</dcterms:created>
  <dcterms:modified xsi:type="dcterms:W3CDTF">2011-05-21T04:10:40Z</dcterms:modified>
</cp:coreProperties>
</file>