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9" r:id="rId2"/>
    <p:sldId id="260" r:id="rId3"/>
    <p:sldId id="261" r:id="rId4"/>
    <p:sldId id="332" r:id="rId5"/>
    <p:sldId id="324" r:id="rId6"/>
    <p:sldId id="328" r:id="rId7"/>
    <p:sldId id="329" r:id="rId8"/>
    <p:sldId id="310" r:id="rId9"/>
    <p:sldId id="308" r:id="rId10"/>
    <p:sldId id="309" r:id="rId11"/>
    <p:sldId id="311" r:id="rId12"/>
    <p:sldId id="330" r:id="rId13"/>
    <p:sldId id="312" r:id="rId14"/>
    <p:sldId id="313" r:id="rId15"/>
    <p:sldId id="314" r:id="rId16"/>
    <p:sldId id="315" r:id="rId17"/>
    <p:sldId id="319" r:id="rId18"/>
    <p:sldId id="318" r:id="rId19"/>
    <p:sldId id="316" r:id="rId20"/>
    <p:sldId id="317" r:id="rId21"/>
    <p:sldId id="327" r:id="rId22"/>
    <p:sldId id="331" r:id="rId23"/>
    <p:sldId id="320" r:id="rId24"/>
    <p:sldId id="321" r:id="rId25"/>
    <p:sldId id="322" r:id="rId26"/>
    <p:sldId id="323" r:id="rId27"/>
    <p:sldId id="326" r:id="rId28"/>
    <p:sldId id="325" r:id="rId29"/>
    <p:sldId id="288" r:id="rId30"/>
  </p:sldIdLst>
  <p:sldSz cx="9144000" cy="6858000" type="screen4x3"/>
  <p:notesSz cx="6858000" cy="9144000"/>
  <p:defaultTextStyle>
    <a:defPPr>
      <a:defRPr lang="en-GB"/>
    </a:defPPr>
    <a:lvl1pPr algn="ctr" rtl="0" fontAlgn="base">
      <a:spcBef>
        <a:spcPct val="0"/>
      </a:spcBef>
      <a:spcAft>
        <a:spcPct val="0"/>
      </a:spcAft>
      <a:defRPr sz="3600" b="1" kern="1200">
        <a:solidFill>
          <a:schemeClr val="tx2"/>
        </a:solidFill>
        <a:latin typeface="Arial" charset="0"/>
        <a:ea typeface="+mn-ea"/>
        <a:cs typeface="+mn-cs"/>
      </a:defRPr>
    </a:lvl1pPr>
    <a:lvl2pPr marL="457200" algn="ctr" rtl="0" fontAlgn="base">
      <a:spcBef>
        <a:spcPct val="0"/>
      </a:spcBef>
      <a:spcAft>
        <a:spcPct val="0"/>
      </a:spcAft>
      <a:defRPr sz="3600" b="1" kern="1200">
        <a:solidFill>
          <a:schemeClr val="tx2"/>
        </a:solidFill>
        <a:latin typeface="Arial" charset="0"/>
        <a:ea typeface="+mn-ea"/>
        <a:cs typeface="+mn-cs"/>
      </a:defRPr>
    </a:lvl2pPr>
    <a:lvl3pPr marL="914400" algn="ctr" rtl="0" fontAlgn="base">
      <a:spcBef>
        <a:spcPct val="0"/>
      </a:spcBef>
      <a:spcAft>
        <a:spcPct val="0"/>
      </a:spcAft>
      <a:defRPr sz="3600" b="1" kern="1200">
        <a:solidFill>
          <a:schemeClr val="tx2"/>
        </a:solidFill>
        <a:latin typeface="Arial" charset="0"/>
        <a:ea typeface="+mn-ea"/>
        <a:cs typeface="+mn-cs"/>
      </a:defRPr>
    </a:lvl3pPr>
    <a:lvl4pPr marL="1371600" algn="ctr" rtl="0" fontAlgn="base">
      <a:spcBef>
        <a:spcPct val="0"/>
      </a:spcBef>
      <a:spcAft>
        <a:spcPct val="0"/>
      </a:spcAft>
      <a:defRPr sz="3600" b="1" kern="1200">
        <a:solidFill>
          <a:schemeClr val="tx2"/>
        </a:solidFill>
        <a:latin typeface="Arial" charset="0"/>
        <a:ea typeface="+mn-ea"/>
        <a:cs typeface="+mn-cs"/>
      </a:defRPr>
    </a:lvl4pPr>
    <a:lvl5pPr marL="1828800" algn="ctr" rtl="0" fontAlgn="base">
      <a:spcBef>
        <a:spcPct val="0"/>
      </a:spcBef>
      <a:spcAft>
        <a:spcPct val="0"/>
      </a:spcAft>
      <a:defRPr sz="3600" b="1" kern="1200">
        <a:solidFill>
          <a:schemeClr val="tx2"/>
        </a:solidFill>
        <a:latin typeface="Arial" charset="0"/>
        <a:ea typeface="+mn-ea"/>
        <a:cs typeface="+mn-cs"/>
      </a:defRPr>
    </a:lvl5pPr>
    <a:lvl6pPr marL="2286000" algn="l" defTabSz="914400" rtl="0" eaLnBrk="1" latinLnBrk="0" hangingPunct="1">
      <a:defRPr sz="3600" b="1" kern="1200">
        <a:solidFill>
          <a:schemeClr val="tx2"/>
        </a:solidFill>
        <a:latin typeface="Arial" charset="0"/>
        <a:ea typeface="+mn-ea"/>
        <a:cs typeface="+mn-cs"/>
      </a:defRPr>
    </a:lvl6pPr>
    <a:lvl7pPr marL="2743200" algn="l" defTabSz="914400" rtl="0" eaLnBrk="1" latinLnBrk="0" hangingPunct="1">
      <a:defRPr sz="3600" b="1" kern="1200">
        <a:solidFill>
          <a:schemeClr val="tx2"/>
        </a:solidFill>
        <a:latin typeface="Arial" charset="0"/>
        <a:ea typeface="+mn-ea"/>
        <a:cs typeface="+mn-cs"/>
      </a:defRPr>
    </a:lvl7pPr>
    <a:lvl8pPr marL="3200400" algn="l" defTabSz="914400" rtl="0" eaLnBrk="1" latinLnBrk="0" hangingPunct="1">
      <a:defRPr sz="3600" b="1" kern="1200">
        <a:solidFill>
          <a:schemeClr val="tx2"/>
        </a:solidFill>
        <a:latin typeface="Arial" charset="0"/>
        <a:ea typeface="+mn-ea"/>
        <a:cs typeface="+mn-cs"/>
      </a:defRPr>
    </a:lvl8pPr>
    <a:lvl9pPr marL="3657600" algn="l" defTabSz="914400" rtl="0" eaLnBrk="1" latinLnBrk="0" hangingPunct="1">
      <a:defRPr sz="3600" b="1"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5" autoAdjust="0"/>
    <p:restoredTop sz="96845" autoAdjust="0"/>
  </p:normalViewPr>
  <p:slideViewPr>
    <p:cSldViewPr>
      <p:cViewPr varScale="1">
        <p:scale>
          <a:sx n="94" d="100"/>
          <a:sy n="94" d="100"/>
        </p:scale>
        <p:origin x="-708" y="-90"/>
      </p:cViewPr>
      <p:guideLst>
        <p:guide orient="horz" pos="2160"/>
        <p:guide pos="2880"/>
      </p:guideLst>
    </p:cSldViewPr>
  </p:slideViewPr>
  <p:outlineViewPr>
    <p:cViewPr>
      <p:scale>
        <a:sx n="33" d="100"/>
        <a:sy n="33" d="100"/>
      </p:scale>
      <p:origin x="0" y="269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10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GB"/>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GB"/>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018EEE95-2F29-4B9B-A7C2-7CE6308DDA86}" type="slidenum">
              <a:rPr lang="en-GB"/>
              <a:pPr/>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C275F7BD-3F32-4E26-8560-9C461CEB3D1A}"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omputerworld.com/s/article/9052520/Life_on_the_EEEdge_Daily_life_with_Asus_tiny_laptop"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computerworld.com/s/topic/122/Linux+and+Uni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50F49-BB98-4824-9087-B2EB546411AE}" type="slidenum">
              <a:rPr lang="en-US"/>
              <a:pPr/>
              <a:t>1</a:t>
            </a:fld>
            <a:endParaRPr lang="en-US"/>
          </a:p>
        </p:txBody>
      </p:sp>
      <p:sp>
        <p:nvSpPr>
          <p:cNvPr id="11266" name="Rectangle 2"/>
          <p:cNvSpPr>
            <a:spLocks noGrp="1" noRot="1" noChangeAspect="1" noChangeArrowheads="1" noTextEdit="1"/>
          </p:cNvSpPr>
          <p:nvPr>
            <p:ph type="sldImg"/>
          </p:nvPr>
        </p:nvSpPr>
        <p:spPr>
          <a:xfrm>
            <a:off x="1143000" y="682625"/>
            <a:ext cx="4572000" cy="3429000"/>
          </a:xfrm>
          <a:ln/>
        </p:spPr>
      </p:sp>
      <p:sp>
        <p:nvSpPr>
          <p:cNvPr id="11267" name="Rectangle 3"/>
          <p:cNvSpPr>
            <a:spLocks noGrp="1" noChangeArrowheads="1"/>
          </p:cNvSpPr>
          <p:nvPr>
            <p:ph type="body" idx="1"/>
          </p:nvPr>
        </p:nvSpPr>
        <p:spPr>
          <a:xfrm>
            <a:off x="912813" y="4341813"/>
            <a:ext cx="5032375" cy="4119562"/>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ABE37-4795-488C-A2AC-D8197CE70768}" type="slidenum">
              <a:rPr lang="en-US"/>
              <a:pPr/>
              <a:t>2</a:t>
            </a:fld>
            <a:endParaRPr lang="en-US"/>
          </a:p>
        </p:txBody>
      </p:sp>
      <p:sp>
        <p:nvSpPr>
          <p:cNvPr id="13314" name="Rectangle 2"/>
          <p:cNvSpPr>
            <a:spLocks noGrp="1" noRot="1" noChangeAspect="1" noChangeArrowheads="1" noTextEdit="1"/>
          </p:cNvSpPr>
          <p:nvPr>
            <p:ph type="sldImg"/>
          </p:nvPr>
        </p:nvSpPr>
        <p:spPr>
          <a:xfrm>
            <a:off x="1143000" y="682625"/>
            <a:ext cx="4572000" cy="3429000"/>
          </a:xfrm>
          <a:ln/>
        </p:spPr>
      </p:sp>
      <p:sp>
        <p:nvSpPr>
          <p:cNvPr id="13315" name="Rectangle 3"/>
          <p:cNvSpPr>
            <a:spLocks noGrp="1" noChangeArrowheads="1"/>
          </p:cNvSpPr>
          <p:nvPr>
            <p:ph type="body" idx="1"/>
          </p:nvPr>
        </p:nvSpPr>
        <p:spPr>
          <a:xfrm>
            <a:off x="912813" y="4341813"/>
            <a:ext cx="5032375" cy="4119562"/>
          </a:xfrm>
        </p:spPr>
        <p:txBody>
          <a:bodyPr/>
          <a:lstStyle/>
          <a:p>
            <a:r>
              <a:rPr lang="en-US"/>
              <a:t>Also useful for hosts and security.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Refrigerators, washing machines, coffeemakers to communicate to repair techs, </a:t>
            </a:r>
          </a:p>
          <a:p>
            <a:r>
              <a:rPr lang="en-US" dirty="0" smtClean="0"/>
              <a:t>MRI and</a:t>
            </a:r>
            <a:r>
              <a:rPr lang="en-US" baseline="0" dirty="0" smtClean="0"/>
              <a:t> CT machines to beam hi-res images to doctors or patients</a:t>
            </a:r>
            <a:endParaRPr lang="en-US" dirty="0"/>
          </a:p>
        </p:txBody>
      </p:sp>
      <p:sp>
        <p:nvSpPr>
          <p:cNvPr id="4" name="Slide Number Placeholder 3"/>
          <p:cNvSpPr>
            <a:spLocks noGrp="1"/>
          </p:cNvSpPr>
          <p:nvPr>
            <p:ph type="sldNum" sz="quarter" idx="10"/>
          </p:nvPr>
        </p:nvSpPr>
        <p:spPr/>
        <p:txBody>
          <a:bodyPr/>
          <a:lstStyle/>
          <a:p>
            <a:fld id="{C275F7BD-3F32-4E26-8560-9C461CEB3D1A}"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Kicked off in 2007 by Asus' </a:t>
            </a:r>
            <a:r>
              <a:rPr lang="en-US" dirty="0" err="1" smtClean="0">
                <a:hlinkClick r:id="rId3"/>
              </a:rPr>
              <a:t>Eee</a:t>
            </a:r>
            <a:r>
              <a:rPr lang="en-US" dirty="0" smtClean="0">
                <a:hlinkClick r:id="rId3"/>
              </a:rPr>
              <a:t> PC 701</a:t>
            </a:r>
            <a:r>
              <a:rPr lang="en-US" dirty="0" smtClean="0"/>
              <a:t>, partly fueled</a:t>
            </a:r>
            <a:r>
              <a:rPr lang="en-US" baseline="0" dirty="0" smtClean="0"/>
              <a:t> by recession, </a:t>
            </a:r>
            <a:r>
              <a:rPr lang="en-US" dirty="0" smtClean="0"/>
              <a:t>consumers "were disappointed by flimsy keyboards, unfamiliar operating systems and a lack of programs that could be run on the machines." (This was most likely an allusion to many of the first-generation </a:t>
            </a:r>
            <a:r>
              <a:rPr lang="en-US" dirty="0" err="1" smtClean="0"/>
              <a:t>netbooks</a:t>
            </a:r>
            <a:r>
              <a:rPr lang="en-US" dirty="0" smtClean="0"/>
              <a:t> being </a:t>
            </a:r>
            <a:r>
              <a:rPr lang="en-US" dirty="0" smtClean="0">
                <a:hlinkClick r:id="rId4"/>
              </a:rPr>
              <a:t>Linux</a:t>
            </a:r>
            <a:r>
              <a:rPr lang="en-US" dirty="0" smtClean="0"/>
              <a:t>-powered.) "After a remarkable rise," he continued, "</a:t>
            </a:r>
            <a:r>
              <a:rPr lang="en-US" dirty="0" err="1" smtClean="0"/>
              <a:t>netbooks</a:t>
            </a:r>
            <a:r>
              <a:rPr lang="en-US" dirty="0" smtClean="0"/>
              <a:t>' popularity may already have peaked." </a:t>
            </a:r>
            <a:endParaRPr lang="en-US" dirty="0"/>
          </a:p>
        </p:txBody>
      </p:sp>
      <p:sp>
        <p:nvSpPr>
          <p:cNvPr id="4" name="Slide Number Placeholder 3"/>
          <p:cNvSpPr>
            <a:spLocks noGrp="1"/>
          </p:cNvSpPr>
          <p:nvPr>
            <p:ph type="sldNum" sz="quarter" idx="10"/>
          </p:nvPr>
        </p:nvSpPr>
        <p:spPr/>
        <p:txBody>
          <a:bodyPr/>
          <a:lstStyle/>
          <a:p>
            <a:fld id="{C275F7BD-3F32-4E26-8560-9C461CEB3D1A}"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dirty="0" smtClean="0"/>
              <a:t>ARM (Acorn RISC machine&gt;Advance RISC machine, most popular processor in world with 1.5B sold annually)</a:t>
            </a:r>
          </a:p>
          <a:p>
            <a:pPr lvl="2"/>
            <a:r>
              <a:rPr lang="en-US" dirty="0" smtClean="0"/>
              <a:t>Used in toasters, coffee machines, shower heads</a:t>
            </a:r>
            <a:r>
              <a:rPr lang="en-US" smtClean="0"/>
              <a:t>,</a:t>
            </a:r>
            <a:r>
              <a:rPr lang="en-US" baseline="0" smtClean="0"/>
              <a:t> treadmills, pens</a:t>
            </a:r>
            <a:endParaRPr lang="en-US" baseline="0" dirty="0" smtClean="0"/>
          </a:p>
          <a:p>
            <a:pPr lvl="2"/>
            <a:r>
              <a:rPr lang="en-US" baseline="0" dirty="0" smtClean="0"/>
              <a:t>Licensed by TI, </a:t>
            </a:r>
            <a:r>
              <a:rPr lang="en-US" baseline="0" dirty="0" err="1" smtClean="0"/>
              <a:t>Qualcom</a:t>
            </a:r>
            <a:r>
              <a:rPr lang="en-US" baseline="0" dirty="0" smtClean="0"/>
              <a:t>, Marvell, have hold on mobile market an area Intel has not </a:t>
            </a:r>
            <a:r>
              <a:rPr lang="en-US" baseline="0" dirty="0" err="1" smtClean="0"/>
              <a:t>pentrated</a:t>
            </a:r>
            <a:endParaRPr lang="en-US" baseline="0" dirty="0" smtClean="0"/>
          </a:p>
          <a:p>
            <a:pPr lvl="2"/>
            <a:r>
              <a:rPr lang="en-US" baseline="0" dirty="0" smtClean="0"/>
              <a:t>LG Electronics uses ATOM from Intel in signs that will recognize age, gender &amp; other </a:t>
            </a:r>
            <a:r>
              <a:rPr lang="en-US" baseline="0" dirty="0" err="1" smtClean="0"/>
              <a:t>characteritsics</a:t>
            </a:r>
            <a:r>
              <a:rPr lang="en-US" baseline="0" dirty="0" smtClean="0"/>
              <a:t> of passer-by and change advertising pitch accordingly</a:t>
            </a:r>
            <a:endParaRPr lang="en-US" dirty="0"/>
          </a:p>
        </p:txBody>
      </p:sp>
      <p:sp>
        <p:nvSpPr>
          <p:cNvPr id="4" name="Slide Number Placeholder 3"/>
          <p:cNvSpPr>
            <a:spLocks noGrp="1"/>
          </p:cNvSpPr>
          <p:nvPr>
            <p:ph type="sldNum" sz="quarter" idx="10"/>
          </p:nvPr>
        </p:nvSpPr>
        <p:spPr/>
        <p:txBody>
          <a:bodyPr/>
          <a:lstStyle/>
          <a:p>
            <a:fld id="{C275F7BD-3F32-4E26-8560-9C461CEB3D1A}"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Bloomberg reports that Wells Fargo has approved the </a:t>
            </a:r>
            <a:r>
              <a:rPr lang="en-US" dirty="0" err="1" smtClean="0"/>
              <a:t>iPad</a:t>
            </a:r>
            <a:r>
              <a:rPr lang="en-US" dirty="0" smtClean="0"/>
              <a:t> for business use, and that SAP AG, Tellabs Inc., and Daimler AG's Mercedes-Benz unit are all using the Apple </a:t>
            </a:r>
            <a:r>
              <a:rPr lang="en-US" dirty="0" err="1" smtClean="0"/>
              <a:t>iPad</a:t>
            </a:r>
            <a:r>
              <a:rPr lang="en-US" dirty="0" smtClean="0"/>
              <a:t> for various tasks ranging from e-mail access to empowering the mobile sales force with the tools to approve shipping orders or verify auto financing options. Apple has sold more than three million </a:t>
            </a:r>
            <a:r>
              <a:rPr lang="en-US" dirty="0" err="1" smtClean="0"/>
              <a:t>iPads</a:t>
            </a:r>
            <a:r>
              <a:rPr lang="en-US" dirty="0" smtClean="0"/>
              <a:t> already, and analysts estimate that it is on track to continue selling roughly two million more tablets per month. It's a lot of estimates and speculation, but if the AT&amp;T statistic that four in ten </a:t>
            </a:r>
            <a:r>
              <a:rPr lang="en-US" dirty="0" err="1" smtClean="0"/>
              <a:t>iPhones</a:t>
            </a:r>
            <a:r>
              <a:rPr lang="en-US" dirty="0" smtClean="0"/>
              <a:t> are purchased for business use carries over to </a:t>
            </a:r>
            <a:r>
              <a:rPr lang="en-US" dirty="0" err="1" smtClean="0"/>
              <a:t>iPads</a:t>
            </a:r>
            <a:r>
              <a:rPr lang="en-US" dirty="0" smtClean="0"/>
              <a:t>, that would mean that 1.2 million of the </a:t>
            </a:r>
            <a:r>
              <a:rPr lang="en-US" dirty="0" err="1" smtClean="0"/>
              <a:t>iPads</a:t>
            </a:r>
            <a:r>
              <a:rPr lang="en-US" dirty="0" smtClean="0"/>
              <a:t> are currently being used for business purposes--and that 800k more are being added each month. A recent survey found that eight in ten business professionals rely on their </a:t>
            </a:r>
            <a:r>
              <a:rPr lang="en-US" dirty="0" err="1" smtClean="0"/>
              <a:t>smartphone</a:t>
            </a:r>
            <a:r>
              <a:rPr lang="en-US" dirty="0" smtClean="0"/>
              <a:t> as the primary business communication platform, and would rather give up coffee than surrender the </a:t>
            </a:r>
            <a:r>
              <a:rPr lang="en-US" dirty="0" err="1" smtClean="0"/>
              <a:t>smartphone</a:t>
            </a:r>
            <a:r>
              <a:rPr lang="en-US" dirty="0" smtClean="0"/>
              <a:t>. The survey also indicated that 34 percent of respondents use on the </a:t>
            </a:r>
            <a:r>
              <a:rPr lang="en-US" dirty="0" err="1" smtClean="0"/>
              <a:t>smartphone</a:t>
            </a:r>
            <a:r>
              <a:rPr lang="en-US" dirty="0" smtClean="0"/>
              <a:t> more than a PC for business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dirty="0" smtClean="0"/>
              <a:t>“When we were an agrarian nation, all cars were trucks because that’s what you needed on the farm.” </a:t>
            </a:r>
            <a:r>
              <a:rPr lang="en-US" sz="1200" dirty="0" smtClean="0"/>
              <a:t>Steve Jobs sees PCs as trucks that will be replaced by more consumer-friendly tablets that he likens to cars.</a:t>
            </a:r>
          </a:p>
          <a:p>
            <a:endParaRPr lang="en-US" dirty="0"/>
          </a:p>
        </p:txBody>
      </p:sp>
      <p:sp>
        <p:nvSpPr>
          <p:cNvPr id="4" name="Slide Number Placeholder 3"/>
          <p:cNvSpPr>
            <a:spLocks noGrp="1"/>
          </p:cNvSpPr>
          <p:nvPr>
            <p:ph type="sldNum" sz="quarter" idx="10"/>
          </p:nvPr>
        </p:nvSpPr>
        <p:spPr/>
        <p:txBody>
          <a:bodyPr/>
          <a:lstStyle/>
          <a:p>
            <a:fld id="{C275F7BD-3F32-4E26-8560-9C461CEB3D1A}"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86AFD-E685-44F0-986A-90090688BD07}" type="slidenum">
              <a:rPr lang="en-US"/>
              <a:pPr/>
              <a:t>29</a:t>
            </a:fld>
            <a:endParaRPr lang="en-US"/>
          </a:p>
        </p:txBody>
      </p:sp>
      <p:sp>
        <p:nvSpPr>
          <p:cNvPr id="44034" name="Rectangle 2"/>
          <p:cNvSpPr>
            <a:spLocks noGrp="1" noRot="1" noChangeAspect="1" noChangeArrowheads="1" noTextEdit="1"/>
          </p:cNvSpPr>
          <p:nvPr>
            <p:ph type="sldImg"/>
          </p:nvPr>
        </p:nvSpPr>
        <p:spPr>
          <a:xfrm>
            <a:off x="1143000" y="682625"/>
            <a:ext cx="4572000" cy="3429000"/>
          </a:xfrm>
          <a:ln/>
        </p:spPr>
      </p:sp>
      <p:sp>
        <p:nvSpPr>
          <p:cNvPr id="44035" name="Rectangle 3"/>
          <p:cNvSpPr>
            <a:spLocks noGrp="1" noChangeArrowheads="1"/>
          </p:cNvSpPr>
          <p:nvPr>
            <p:ph type="body" idx="1"/>
          </p:nvPr>
        </p:nvSpPr>
        <p:spPr>
          <a:xfrm>
            <a:off x="912813" y="4341813"/>
            <a:ext cx="5032375" cy="4119562"/>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GB"/>
              <a:t>Click to edit Master subtitle style</a:t>
            </a:r>
          </a:p>
        </p:txBody>
      </p:sp>
      <p:sp>
        <p:nvSpPr>
          <p:cNvPr id="6152" name="Rectangle 8"/>
          <p:cNvSpPr>
            <a:spLocks noGrp="1" noChangeArrowheads="1"/>
          </p:cNvSpPr>
          <p:nvPr>
            <p:ph type="ctrTitle"/>
          </p:nvPr>
        </p:nvSpPr>
        <p:spPr>
          <a:xfrm>
            <a:off x="684213" y="2133600"/>
            <a:ext cx="7772400" cy="1470025"/>
          </a:xfrm>
        </p:spPr>
        <p:txBody>
          <a:bodyPr/>
          <a:lstStyle>
            <a:lvl1pPr>
              <a:defRPr/>
            </a:lvl1pPr>
          </a:lstStyle>
          <a:p>
            <a:r>
              <a:rPr lang="en-GB"/>
              <a:t>Click to edit Master title style</a:t>
            </a:r>
          </a:p>
        </p:txBody>
      </p:sp>
      <p:sp>
        <p:nvSpPr>
          <p:cNvPr id="6154" name="Rectangle 10"/>
          <p:cNvSpPr>
            <a:spLocks noChangeArrowheads="1"/>
          </p:cNvSpPr>
          <p:nvPr userDrawn="1"/>
        </p:nvSpPr>
        <p:spPr bwMode="auto">
          <a:xfrm>
            <a:off x="0" y="6534150"/>
            <a:ext cx="9144000" cy="333375"/>
          </a:xfrm>
          <a:prstGeom prst="rect">
            <a:avLst/>
          </a:prstGeom>
          <a:solidFill>
            <a:schemeClr val="tx1"/>
          </a:solidFill>
          <a:ln w="9525">
            <a:solidFill>
              <a:schemeClr val="tx1"/>
            </a:solidFill>
            <a:miter lim="800000"/>
            <a:headEnd/>
            <a:tailEnd/>
          </a:ln>
          <a:effectLst/>
        </p:spPr>
        <p:txBody>
          <a:bodyPr wrap="none" anchor="ctr"/>
          <a:lstStyle/>
          <a:p>
            <a:r>
              <a:rPr lang="en-US" sz="2000" dirty="0" smtClean="0">
                <a:solidFill>
                  <a:schemeClr val="bg1"/>
                </a:solidFill>
              </a:rPr>
              <a:t>http://www.slac.stanford.edu/grp/scs/net/talk11/smartphones.pptx</a:t>
            </a:r>
            <a:endParaRPr lang="en-US" sz="2000" dirty="0">
              <a:solidFill>
                <a:schemeClr val="bg1"/>
              </a:solidFill>
            </a:endParaRPr>
          </a:p>
        </p:txBody>
      </p:sp>
      <p:sp>
        <p:nvSpPr>
          <p:cNvPr id="6156" name="Rectangle 12"/>
          <p:cNvSpPr>
            <a:spLocks noChangeArrowheads="1"/>
          </p:cNvSpPr>
          <p:nvPr userDrawn="1"/>
        </p:nvSpPr>
        <p:spPr bwMode="auto">
          <a:xfrm>
            <a:off x="1519198" y="0"/>
            <a:ext cx="6696744" cy="836613"/>
          </a:xfrm>
          <a:prstGeom prst="rect">
            <a:avLst/>
          </a:prstGeom>
          <a:gradFill rotWithShape="1">
            <a:gsLst>
              <a:gs pos="0">
                <a:schemeClr val="bg1"/>
              </a:gs>
              <a:gs pos="100000">
                <a:srgbClr val="808080"/>
              </a:gs>
            </a:gsLst>
            <a:lin ang="0" scaled="1"/>
          </a:gradFill>
          <a:ln w="9525">
            <a:noFill/>
            <a:miter lim="800000"/>
            <a:headEnd/>
            <a:tailEnd/>
          </a:ln>
          <a:effectLst/>
        </p:spPr>
        <p:txBody>
          <a:bodyPr wrap="none" anchor="ctr"/>
          <a:lstStyle/>
          <a:p>
            <a:endParaRPr lang="en-US"/>
          </a:p>
        </p:txBody>
      </p:sp>
      <p:sp>
        <p:nvSpPr>
          <p:cNvPr id="6159" name="Text Box 15"/>
          <p:cNvSpPr txBox="1">
            <a:spLocks noChangeArrowheads="1"/>
          </p:cNvSpPr>
          <p:nvPr userDrawn="1"/>
        </p:nvSpPr>
        <p:spPr bwMode="auto">
          <a:xfrm>
            <a:off x="1547664" y="0"/>
            <a:ext cx="6696744" cy="649288"/>
          </a:xfrm>
          <a:prstGeom prst="rect">
            <a:avLst/>
          </a:prstGeom>
          <a:noFill/>
          <a:ln w="9525" algn="ctr">
            <a:noFill/>
            <a:miter lim="800000"/>
            <a:headEnd/>
            <a:tailEnd/>
          </a:ln>
          <a:effectLst/>
        </p:spPr>
        <p:txBody>
          <a:bodyPr lIns="0" tIns="0" rIns="0" bIns="0"/>
          <a:lstStyle/>
          <a:p>
            <a:r>
              <a:rPr lang="fr-FR" sz="1800" b="1" kern="1200" dirty="0" smtClean="0">
                <a:solidFill>
                  <a:schemeClr val="tx1"/>
                </a:solidFill>
                <a:latin typeface="Arial" charset="0"/>
                <a:ea typeface="+mn-ea"/>
                <a:cs typeface="+mn-cs"/>
              </a:rPr>
              <a:t> l’école de  météorologie de l’espace, utilisation des outils GPS , SIG et grille de calculs</a:t>
            </a:r>
          </a:p>
          <a:p>
            <a:r>
              <a:rPr lang="en-US" sz="1800" dirty="0" smtClean="0"/>
              <a:t>Basic theory &amp; hands-on</a:t>
            </a:r>
            <a:r>
              <a:rPr lang="en-US" sz="1800" baseline="0" dirty="0" smtClean="0"/>
              <a:t> experience</a:t>
            </a:r>
            <a:endParaRPr lang="en-GB" sz="1800" dirty="0"/>
          </a:p>
        </p:txBody>
      </p:sp>
      <p:pic>
        <p:nvPicPr>
          <p:cNvPr id="4098" name="Picture 2"/>
          <p:cNvPicPr>
            <a:picLocks noChangeAspect="1" noChangeArrowheads="1"/>
          </p:cNvPicPr>
          <p:nvPr userDrawn="1"/>
        </p:nvPicPr>
        <p:blipFill>
          <a:blip r:embed="rId2" cstate="print"/>
          <a:srcRect/>
          <a:stretch>
            <a:fillRect/>
          </a:stretch>
        </p:blipFill>
        <p:spPr bwMode="auto">
          <a:xfrm>
            <a:off x="1" y="0"/>
            <a:ext cx="1619671" cy="6444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8963" y="0"/>
            <a:ext cx="2205037" cy="6092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0"/>
            <a:ext cx="6462713" cy="6092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65000">
                <a:srgbClr val="FFEFD1">
                  <a:alpha val="83000"/>
                </a:srgbClr>
              </a:gs>
              <a:gs pos="64999">
                <a:srgbClr val="F0EBD5"/>
              </a:gs>
              <a:gs pos="100000">
                <a:srgbClr val="D1C39F"/>
              </a:gs>
            </a:gsLst>
            <a:lin ang="6000000" scaled="0"/>
          </a:grad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0" y="836712"/>
            <a:ext cx="9144000" cy="5688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050" name="Picture 2"/>
          <p:cNvPicPr>
            <a:picLocks noChangeAspect="1" noChangeArrowheads="1"/>
          </p:cNvPicPr>
          <p:nvPr userDrawn="1"/>
        </p:nvPicPr>
        <p:blipFill>
          <a:blip r:embed="rId2" cstate="print"/>
          <a:srcRect/>
          <a:stretch>
            <a:fillRect/>
          </a:stretch>
        </p:blipFill>
        <p:spPr bwMode="auto">
          <a:xfrm>
            <a:off x="0" y="0"/>
            <a:ext cx="2172233" cy="83671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341438"/>
            <a:ext cx="417195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17195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1588" y="6534150"/>
            <a:ext cx="9144000" cy="33337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31" name="Rectangle 7"/>
          <p:cNvSpPr>
            <a:spLocks noChangeArrowheads="1"/>
          </p:cNvSpPr>
          <p:nvPr/>
        </p:nvSpPr>
        <p:spPr bwMode="auto">
          <a:xfrm>
            <a:off x="1476375" y="0"/>
            <a:ext cx="7667625" cy="836613"/>
          </a:xfrm>
          <a:prstGeom prst="rect">
            <a:avLst/>
          </a:prstGeom>
          <a:gradFill rotWithShape="1">
            <a:gsLst>
              <a:gs pos="0">
                <a:schemeClr val="bg1"/>
              </a:gs>
              <a:gs pos="100000">
                <a:srgbClr val="808080"/>
              </a:gs>
            </a:gsLst>
            <a:lin ang="0" scaled="1"/>
          </a:gra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323850" y="1341438"/>
            <a:ext cx="8496300"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6" name="Rectangle 2"/>
          <p:cNvSpPr>
            <a:spLocks noGrp="1" noChangeArrowheads="1"/>
          </p:cNvSpPr>
          <p:nvPr>
            <p:ph type="title"/>
          </p:nvPr>
        </p:nvSpPr>
        <p:spPr bwMode="auto">
          <a:xfrm>
            <a:off x="1476375" y="0"/>
            <a:ext cx="7667625" cy="8366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4" name="Text Box 10"/>
          <p:cNvSpPr txBox="1">
            <a:spLocks noChangeArrowheads="1"/>
          </p:cNvSpPr>
          <p:nvPr userDrawn="1"/>
        </p:nvSpPr>
        <p:spPr bwMode="auto">
          <a:xfrm>
            <a:off x="7885113" y="6518275"/>
            <a:ext cx="1295400" cy="366713"/>
          </a:xfrm>
          <a:prstGeom prst="rect">
            <a:avLst/>
          </a:prstGeom>
          <a:noFill/>
          <a:ln w="9525">
            <a:noFill/>
            <a:miter lim="800000"/>
            <a:headEnd/>
            <a:tailEnd/>
          </a:ln>
          <a:effectLst/>
        </p:spPr>
        <p:txBody>
          <a:bodyPr/>
          <a:lstStyle/>
          <a:p>
            <a:pPr algn="l">
              <a:spcBef>
                <a:spcPct val="50000"/>
              </a:spcBef>
            </a:pPr>
            <a:r>
              <a:rPr lang="en-GB" sz="1800">
                <a:solidFill>
                  <a:schemeClr val="bg1"/>
                </a:solidFill>
              </a:rPr>
              <a:t>Slide: </a:t>
            </a:r>
            <a:fld id="{AD331746-F907-4AC8-B826-87AA1A750DE2}" type="slidenum">
              <a:rPr lang="en-GB" sz="1800">
                <a:solidFill>
                  <a:schemeClr val="bg1"/>
                </a:solidFill>
              </a:rPr>
              <a:pPr algn="l">
                <a:spcBef>
                  <a:spcPct val="50000"/>
                </a:spcBef>
              </a:pPr>
              <a:t>‹N°›</a:t>
            </a:fld>
            <a:endParaRPr lang="en-GB" sz="1800">
              <a:solidFill>
                <a:schemeClr val="bg1"/>
              </a:solidFill>
            </a:endParaRPr>
          </a:p>
        </p:txBody>
      </p:sp>
      <p:sp>
        <p:nvSpPr>
          <p:cNvPr id="1037" name="Text Box 13"/>
          <p:cNvSpPr txBox="1">
            <a:spLocks noChangeArrowheads="1"/>
          </p:cNvSpPr>
          <p:nvPr userDrawn="1"/>
        </p:nvSpPr>
        <p:spPr bwMode="auto">
          <a:xfrm>
            <a:off x="107950" y="6516688"/>
            <a:ext cx="4464050" cy="366712"/>
          </a:xfrm>
          <a:prstGeom prst="rect">
            <a:avLst/>
          </a:prstGeom>
          <a:noFill/>
          <a:ln w="9525">
            <a:noFill/>
            <a:miter lim="800000"/>
            <a:headEnd/>
            <a:tailEnd/>
          </a:ln>
          <a:effectLst/>
        </p:spPr>
        <p:txBody>
          <a:bodyPr>
            <a:spAutoFit/>
          </a:bodyPr>
          <a:lstStyle/>
          <a:p>
            <a:pPr algn="l">
              <a:spcBef>
                <a:spcPct val="50000"/>
              </a:spcBef>
            </a:pPr>
            <a:r>
              <a:rPr lang="en-GB" sz="1800">
                <a:solidFill>
                  <a:schemeClr val="bg1"/>
                </a:solidFill>
              </a:rPr>
              <a:t>Les Cottrell, SLAC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charset="0"/>
        </a:defRPr>
      </a:lvl2pPr>
      <a:lvl3pPr algn="ctr" rtl="0" fontAlgn="base">
        <a:spcBef>
          <a:spcPct val="0"/>
        </a:spcBef>
        <a:spcAft>
          <a:spcPct val="0"/>
        </a:spcAft>
        <a:defRPr sz="3600" b="1">
          <a:solidFill>
            <a:schemeClr val="tx2"/>
          </a:solidFill>
          <a:latin typeface="Arial" charset="0"/>
        </a:defRPr>
      </a:lvl3pPr>
      <a:lvl4pPr algn="ctr" rtl="0" fontAlgn="base">
        <a:spcBef>
          <a:spcPct val="0"/>
        </a:spcBef>
        <a:spcAft>
          <a:spcPct val="0"/>
        </a:spcAft>
        <a:defRPr sz="3600" b="1">
          <a:solidFill>
            <a:schemeClr val="tx2"/>
          </a:solidFill>
          <a:latin typeface="Arial" charset="0"/>
        </a:defRPr>
      </a:lvl4pPr>
      <a:lvl5pPr algn="ctr" rtl="0" fontAlgn="base">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CC0000"/>
        </a:buClr>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n"/>
        <a:defRPr sz="2400">
          <a:solidFill>
            <a:srgbClr val="000000"/>
          </a:solidFill>
          <a:latin typeface="+mn-lt"/>
        </a:defRPr>
      </a:lvl2pPr>
      <a:lvl3pPr marL="1143000" indent="-228600" algn="l" rtl="0" eaLnBrk="0" fontAlgn="base" hangingPunct="0">
        <a:spcBef>
          <a:spcPct val="20000"/>
        </a:spcBef>
        <a:spcAft>
          <a:spcPct val="0"/>
        </a:spcAft>
        <a:buClr>
          <a:srgbClr val="008000"/>
        </a:buClr>
        <a:buFont typeface="Wingdings" pitchFamily="2" charset="2"/>
        <a:buChar char="l"/>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eaLnBrk="0" fontAlgn="base" hangingPunct="0">
        <a:spcBef>
          <a:spcPct val="20000"/>
        </a:spcBef>
        <a:spcAft>
          <a:spcPct val="0"/>
        </a:spcAft>
        <a:buChar char="»"/>
        <a:defRPr sz="2000">
          <a:solidFill>
            <a:srgbClr val="000000"/>
          </a:solidFill>
          <a:latin typeface="+mn-lt"/>
        </a:defRPr>
      </a:lvl6pPr>
      <a:lvl7pPr marL="2971800" indent="-228600" algn="l" rtl="0" eaLnBrk="0" fontAlgn="base" hangingPunct="0">
        <a:spcBef>
          <a:spcPct val="20000"/>
        </a:spcBef>
        <a:spcAft>
          <a:spcPct val="0"/>
        </a:spcAft>
        <a:buChar char="»"/>
        <a:defRPr sz="2000">
          <a:solidFill>
            <a:srgbClr val="000000"/>
          </a:solidFill>
          <a:latin typeface="+mn-lt"/>
        </a:defRPr>
      </a:lvl7pPr>
      <a:lvl8pPr marL="3429000" indent="-228600" algn="l" rtl="0" eaLnBrk="0" fontAlgn="base" hangingPunct="0">
        <a:spcBef>
          <a:spcPct val="20000"/>
        </a:spcBef>
        <a:spcAft>
          <a:spcPct val="0"/>
        </a:spcAft>
        <a:buChar char="»"/>
        <a:defRPr sz="2000">
          <a:solidFill>
            <a:srgbClr val="000000"/>
          </a:solidFill>
          <a:latin typeface="+mn-lt"/>
        </a:defRPr>
      </a:lvl8pPr>
      <a:lvl9pPr marL="3886200" indent="-228600" algn="l" rtl="0" eaLnBrk="0" fontAlgn="base" hangingPunct="0">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MHealt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orts.tmcnet.com/news/2010/07/25/4918626.htm"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etworkworld.com/news/2010/090810-netbooks-vs-ipads----ca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etworkworld.com/news/2010/032310-wi-fi-spreading-fast-among.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Smartphon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m-science.net/" TargetMode="External"/><Relationship Id="rId5" Type="http://schemas.openxmlformats.org/officeDocument/2006/relationships/hyperlink" Target="http://blog.nielsen.com/nielsenwire/online_mobile/iphone-vs-android/" TargetMode="External"/><Relationship Id="rId4" Type="http://schemas.openxmlformats.org/officeDocument/2006/relationships/hyperlink" Target="http://en.wikipedia.org/wiki/3GPP_Long_Term_Evolu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11560" y="1196752"/>
            <a:ext cx="7848872" cy="2448272"/>
          </a:xfrm>
          <a:gradFill rotWithShape="0">
            <a:gsLst>
              <a:gs pos="0">
                <a:srgbClr val="CCFFFF"/>
              </a:gs>
              <a:gs pos="100000">
                <a:srgbClr val="CCFFFF">
                  <a:gamma/>
                  <a:shade val="78824"/>
                  <a:invGamma/>
                </a:srgbClr>
              </a:gs>
            </a:gsLst>
            <a:path path="shape">
              <a:fillToRect l="50000" t="50000" r="50000" b="50000"/>
            </a:path>
          </a:gradFill>
          <a:ln w="76200">
            <a:solidFill>
              <a:srgbClr val="FF0066"/>
            </a:solidFill>
          </a:ln>
        </p:spPr>
        <p:txBody>
          <a:bodyPr/>
          <a:lstStyle/>
          <a:p>
            <a:r>
              <a:rPr lang="fr-FR" sz="5400" noProof="0" dirty="0" smtClean="0">
                <a:solidFill>
                  <a:srgbClr val="FF0066"/>
                </a:solidFill>
              </a:rPr>
              <a:t>Smartphones &amp; autres </a:t>
            </a:r>
            <a:r>
              <a:rPr lang="fr-FR" sz="5400" noProof="0" dirty="0" smtClean="0">
                <a:solidFill>
                  <a:srgbClr val="FF0066"/>
                </a:solidFill>
              </a:rPr>
              <a:t>terminaux mobiles</a:t>
            </a:r>
            <a:endParaRPr lang="fr-FR" sz="5400" noProof="0" dirty="0">
              <a:solidFill>
                <a:srgbClr val="FF0066"/>
              </a:solidFill>
            </a:endParaRPr>
          </a:p>
        </p:txBody>
      </p:sp>
      <p:sp>
        <p:nvSpPr>
          <p:cNvPr id="9219" name="Rectangle 3"/>
          <p:cNvSpPr>
            <a:spLocks noGrp="1" noChangeArrowheads="1"/>
          </p:cNvSpPr>
          <p:nvPr>
            <p:ph type="subTitle" idx="1"/>
          </p:nvPr>
        </p:nvSpPr>
        <p:spPr>
          <a:xfrm>
            <a:off x="0" y="3573016"/>
            <a:ext cx="9144000" cy="1944216"/>
          </a:xfrm>
        </p:spPr>
        <p:txBody>
          <a:bodyPr/>
          <a:lstStyle/>
          <a:p>
            <a:r>
              <a:rPr lang="fr-FR" b="1" i="1" noProof="0" dirty="0" smtClean="0"/>
              <a:t>Les </a:t>
            </a:r>
            <a:r>
              <a:rPr lang="fr-FR" b="1" i="1" noProof="0" dirty="0" err="1" smtClean="0"/>
              <a:t>Cottrell</a:t>
            </a:r>
            <a:r>
              <a:rPr lang="fr-FR" b="1" i="1" noProof="0" dirty="0" smtClean="0"/>
              <a:t> </a:t>
            </a:r>
            <a:r>
              <a:rPr lang="fr-FR" i="1" noProof="0" dirty="0" smtClean="0"/>
              <a:t>– SLAC</a:t>
            </a:r>
          </a:p>
          <a:p>
            <a:r>
              <a:rPr lang="fr-FR" i="1" noProof="0" dirty="0" smtClean="0"/>
              <a:t>École SIG de nouvelles technologies, République Démocratique du Congo, 12-17 Septembre, organisée par l’Université de Kinshasa</a:t>
            </a:r>
            <a:endParaRPr lang="fr-FR" noProof="0" dirty="0"/>
          </a:p>
        </p:txBody>
      </p:sp>
      <p:pic>
        <p:nvPicPr>
          <p:cNvPr id="9221" name="Picture 5" descr="pinger"/>
          <p:cNvPicPr>
            <a:picLocks noChangeAspect="1" noChangeArrowheads="1"/>
          </p:cNvPicPr>
          <p:nvPr/>
        </p:nvPicPr>
        <p:blipFill>
          <a:blip r:embed="rId3" cstate="print"/>
          <a:srcRect/>
          <a:stretch>
            <a:fillRect/>
          </a:stretch>
        </p:blipFill>
        <p:spPr bwMode="auto">
          <a:xfrm>
            <a:off x="7740352" y="5565412"/>
            <a:ext cx="1403648" cy="935376"/>
          </a:xfrm>
          <a:prstGeom prst="rect">
            <a:avLst/>
          </a:prstGeom>
          <a:noFill/>
        </p:spPr>
      </p:pic>
      <p:pic>
        <p:nvPicPr>
          <p:cNvPr id="9222" name="Picture 6"/>
          <p:cNvPicPr>
            <a:picLocks noChangeAspect="1" noChangeArrowheads="1"/>
          </p:cNvPicPr>
          <p:nvPr/>
        </p:nvPicPr>
        <p:blipFill>
          <a:blip r:embed="rId4" cstate="print"/>
          <a:srcRect/>
          <a:stretch>
            <a:fillRect/>
          </a:stretch>
        </p:blipFill>
        <p:spPr bwMode="auto">
          <a:xfrm>
            <a:off x="0" y="5734050"/>
            <a:ext cx="857250" cy="828675"/>
          </a:xfrm>
          <a:prstGeom prst="rect">
            <a:avLst/>
          </a:prstGeom>
          <a:noFill/>
          <a:ln w="9525">
            <a:noFill/>
            <a:miter lim="800000"/>
            <a:headEnd/>
            <a:tailEnd/>
          </a:ln>
          <a:effectLst/>
        </p:spPr>
      </p:pic>
      <p:sp>
        <p:nvSpPr>
          <p:cNvPr id="9223" name="Text Box 7"/>
          <p:cNvSpPr txBox="1">
            <a:spLocks noChangeArrowheads="1"/>
          </p:cNvSpPr>
          <p:nvPr/>
        </p:nvSpPr>
        <p:spPr bwMode="auto">
          <a:xfrm>
            <a:off x="900113" y="5734050"/>
            <a:ext cx="7064375" cy="581025"/>
          </a:xfrm>
          <a:prstGeom prst="rect">
            <a:avLst/>
          </a:prstGeom>
          <a:noFill/>
          <a:ln w="9525">
            <a:noFill/>
            <a:miter lim="800000"/>
            <a:headEnd/>
            <a:tailEnd/>
          </a:ln>
          <a:effectLst/>
        </p:spPr>
        <p:txBody>
          <a:bodyPr>
            <a:spAutoFit/>
          </a:bodyPr>
          <a:lstStyle/>
          <a:p>
            <a:pPr>
              <a:spcBef>
                <a:spcPct val="20000"/>
              </a:spcBef>
            </a:pPr>
            <a:r>
              <a:rPr lang="en-US" sz="1600" b="0">
                <a:solidFill>
                  <a:schemeClr val="tx1"/>
                </a:solidFill>
                <a:latin typeface="Times New Roman" pitchFamily="18" charset="0"/>
              </a:rPr>
              <a:t>Partially funded by DOE/MICS Field Work Proposal on Internet End-to-end Performance Monitoring (IEPM), also supported by IUPAP</a:t>
            </a:r>
            <a:endParaRPr lang="en-US" sz="2800" b="0">
              <a:solidFill>
                <a:schemeClr val="tx1"/>
              </a:solidFill>
              <a:latin typeface="Times New Roman" pitchFamily="18" charset="0"/>
            </a:endParaRPr>
          </a:p>
        </p:txBody>
      </p:sp>
      <p:pic>
        <p:nvPicPr>
          <p:cNvPr id="8" name="il_fi" descr="http://www.sciences.uqam.ca/unikin/img/image_unikin_express/logo_unikin.jpg"/>
          <p:cNvPicPr>
            <a:picLocks noChangeAspect="1" noChangeArrowheads="1"/>
          </p:cNvPicPr>
          <p:nvPr/>
        </p:nvPicPr>
        <p:blipFill>
          <a:blip r:embed="rId5" cstate="print"/>
          <a:srcRect/>
          <a:stretch>
            <a:fillRect/>
          </a:stretch>
        </p:blipFill>
        <p:spPr bwMode="auto">
          <a:xfrm>
            <a:off x="8057584" y="0"/>
            <a:ext cx="1086416"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0"/>
            <a:ext cx="7020272" cy="836613"/>
          </a:xfrm>
        </p:spPr>
        <p:txBody>
          <a:bodyPr/>
          <a:lstStyle/>
          <a:p>
            <a:r>
              <a:rPr lang="fr-FR" sz="2400" dirty="0" smtClean="0"/>
              <a:t>La suite: Payements par terminaux mobiles</a:t>
            </a:r>
            <a:endParaRPr lang="fr-FR" sz="2400" noProof="0" dirty="0"/>
          </a:p>
        </p:txBody>
      </p:sp>
      <p:sp>
        <p:nvSpPr>
          <p:cNvPr id="3" name="Content Placeholder 2"/>
          <p:cNvSpPr>
            <a:spLocks noGrp="1"/>
          </p:cNvSpPr>
          <p:nvPr>
            <p:ph idx="1"/>
          </p:nvPr>
        </p:nvSpPr>
        <p:spPr/>
        <p:txBody>
          <a:bodyPr/>
          <a:lstStyle/>
          <a:p>
            <a:pPr lvl="1"/>
            <a:r>
              <a:rPr lang="fr-FR" noProof="0" dirty="0" smtClean="0"/>
              <a:t>Selon la GSMA il </a:t>
            </a:r>
            <a:r>
              <a:rPr lang="fr-FR" dirty="0" smtClean="0"/>
              <a:t>y aura fin 2012 1,7 million d’utilisateurs de </a:t>
            </a:r>
            <a:r>
              <a:rPr lang="fr-FR" dirty="0" smtClean="0"/>
              <a:t>téléphones </a:t>
            </a:r>
            <a:r>
              <a:rPr lang="fr-FR" dirty="0" smtClean="0"/>
              <a:t>portables qui n’ont pas de compte en banque</a:t>
            </a:r>
            <a:r>
              <a:rPr lang="fr-FR" noProof="0" dirty="0" smtClean="0"/>
              <a:t/>
            </a:r>
            <a:br>
              <a:rPr lang="fr-FR" noProof="0" dirty="0" smtClean="0"/>
            </a:br>
            <a:r>
              <a:rPr lang="fr-FR" noProof="0" dirty="0" smtClean="0"/>
              <a:t>Le marché mondial du payement en ligne, incluant les achats de marchandises, les transferts d’argent et les transactions de proche à proche, augmentera de 170 milliards de $ en 2010 à presque 630 milliards en 2014 </a:t>
            </a:r>
            <a:r>
              <a:rPr lang="fr-FR" dirty="0" smtClean="0"/>
              <a:t>selon </a:t>
            </a:r>
            <a:r>
              <a:rPr lang="fr-FR" dirty="0" err="1" smtClean="0"/>
              <a:t>Juniper</a:t>
            </a:r>
            <a:r>
              <a:rPr lang="fr-FR" dirty="0" smtClean="0"/>
              <a:t> </a:t>
            </a:r>
            <a:r>
              <a:rPr lang="fr-FR" dirty="0" err="1" smtClean="0"/>
              <a:t>Research</a:t>
            </a:r>
            <a:endParaRPr lang="fr-FR" noProof="0" dirty="0" smtClean="0"/>
          </a:p>
          <a:p>
            <a:pPr lvl="1"/>
            <a:r>
              <a:rPr lang="fr-FR" noProof="0" dirty="0" smtClean="0"/>
              <a:t>Aux USA, AT&amp;T, </a:t>
            </a:r>
            <a:r>
              <a:rPr lang="fr-FR" noProof="0" dirty="0" err="1" smtClean="0"/>
              <a:t>Verizon</a:t>
            </a:r>
            <a:r>
              <a:rPr lang="fr-FR" noProof="0" dirty="0" smtClean="0"/>
              <a:t> et T-Mobile s’associent avec </a:t>
            </a:r>
            <a:r>
              <a:rPr lang="fr-FR" noProof="0" dirty="0" err="1" smtClean="0"/>
              <a:t>Discover</a:t>
            </a:r>
            <a:r>
              <a:rPr lang="fr-FR" noProof="0" dirty="0" smtClean="0"/>
              <a:t> </a:t>
            </a:r>
            <a:r>
              <a:rPr lang="fr-FR" noProof="0" dirty="0" err="1" smtClean="0"/>
              <a:t>Card</a:t>
            </a:r>
            <a:r>
              <a:rPr lang="fr-FR" noProof="0" dirty="0" smtClean="0"/>
              <a:t> et la banque Barclays pour tester un système dans les magasins d’Atlanta et de 3 autres villes permettant aux clients de payer par téléphone – sans contact, grâce à une communication sans fil - remplaçant ainsi la carte de crédit (Il y en a 1 milliard dans les portefeuilles des américains) Source: SJ </a:t>
            </a:r>
            <a:r>
              <a:rPr lang="fr-FR" noProof="0" dirty="0" err="1" smtClean="0"/>
              <a:t>Mercury</a:t>
            </a:r>
            <a:r>
              <a:rPr lang="fr-FR" noProof="0" dirty="0" smtClean="0"/>
              <a:t> 3 Août 2010.  </a:t>
            </a:r>
            <a:r>
              <a:rPr lang="fr-FR" sz="2000" noProof="0" dirty="0" smtClean="0"/>
              <a:t>Sécurité: abordée dans quelques </a:t>
            </a:r>
            <a:r>
              <a:rPr lang="fr-FR" sz="2000" noProof="0" dirty="0" err="1" smtClean="0"/>
              <a:t>slides</a:t>
            </a:r>
            <a:endParaRPr lang="fr-FR" sz="2000" noProof="0" dirty="0" smtClean="0"/>
          </a:p>
          <a:p>
            <a:pPr lvl="1"/>
            <a:endParaRPr lang="fr-FR" noProof="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6948264" cy="908720"/>
          </a:xfrm>
        </p:spPr>
        <p:txBody>
          <a:bodyPr/>
          <a:lstStyle/>
          <a:p>
            <a:r>
              <a:rPr lang="fr-FR" noProof="0" dirty="0" smtClean="0"/>
              <a:t>La suite: Nouveaux capteurs</a:t>
            </a:r>
            <a:endParaRPr lang="fr-FR" noProof="0" dirty="0"/>
          </a:p>
        </p:txBody>
      </p:sp>
      <p:sp>
        <p:nvSpPr>
          <p:cNvPr id="3" name="Content Placeholder 2"/>
          <p:cNvSpPr>
            <a:spLocks noGrp="1"/>
          </p:cNvSpPr>
          <p:nvPr>
            <p:ph idx="1"/>
          </p:nvPr>
        </p:nvSpPr>
        <p:spPr>
          <a:xfrm>
            <a:off x="0" y="928670"/>
            <a:ext cx="9144000" cy="5596674"/>
          </a:xfrm>
        </p:spPr>
        <p:txBody>
          <a:bodyPr/>
          <a:lstStyle/>
          <a:p>
            <a:r>
              <a:rPr lang="fr-FR" sz="2400" noProof="0" dirty="0" smtClean="0"/>
              <a:t>Nouveaux capteurs et interfaces: Accéléromètre, capteurs biométriques (empruntes digitales), tactile, GPS, gyroscopes, pico projecteurs, capteurs de pressions </a:t>
            </a:r>
          </a:p>
          <a:p>
            <a:pPr lvl="1"/>
            <a:r>
              <a:rPr lang="fr-FR" sz="2000" noProof="0" dirty="0" smtClean="0"/>
              <a:t>Quelques applications clefs: Réalité augmentée, jeux et navigation</a:t>
            </a:r>
          </a:p>
          <a:p>
            <a:pPr lvl="1"/>
            <a:r>
              <a:rPr lang="fr-FR" sz="2000" noProof="0" dirty="0" err="1" smtClean="0"/>
              <a:t>ARCchart</a:t>
            </a:r>
            <a:r>
              <a:rPr lang="fr-FR" sz="2000" noProof="0" dirty="0" smtClean="0"/>
              <a:t> estime que les ventes totales de ces composants augmenteront de 653 millions d’unités vendues en 2009 à 4 milliards en 2014. Le chiffre d’affaire de la vente de ces capteurs devrait tripler d’ici 2014 pour atteindre 3,6 milliards de $ en 2014</a:t>
            </a:r>
          </a:p>
          <a:p>
            <a:r>
              <a:rPr lang="fr-FR" sz="2400" noProof="0" dirty="0" smtClean="0"/>
              <a:t>Reconnaissance de l’écriture manuscrite en </a:t>
            </a:r>
            <a:r>
              <a:rPr lang="fr-FR" sz="2400" dirty="0" smtClean="0"/>
              <a:t>utilisant directement le doigt ou un stylo</a:t>
            </a:r>
            <a:endParaRPr lang="fr-FR" sz="2400" noProof="0" dirty="0" smtClean="0"/>
          </a:p>
          <a:p>
            <a:pPr lvl="1"/>
            <a:r>
              <a:rPr lang="fr-FR" sz="2000" noProof="0" dirty="0" err="1" smtClean="0"/>
              <a:t>E.g</a:t>
            </a:r>
            <a:r>
              <a:rPr lang="fr-FR" sz="2000" noProof="0" dirty="0" smtClean="0"/>
              <a:t>. pour les langages comme </a:t>
            </a:r>
            <a:r>
              <a:rPr lang="fr-FR" sz="2000" dirty="0" smtClean="0"/>
              <a:t>le Chinois, le Japonais ou le Coréen</a:t>
            </a:r>
            <a:endParaRPr lang="fr-FR" sz="2000" noProof="0" dirty="0" smtClean="0"/>
          </a:p>
          <a:p>
            <a:pPr lvl="1"/>
            <a:r>
              <a:rPr lang="fr-FR" sz="2000" noProof="0" dirty="0" smtClean="0"/>
              <a:t>D’ici 2015, 22% de tous les équipement mobiles </a:t>
            </a:r>
            <a:r>
              <a:rPr lang="fr-FR" sz="2000" dirty="0" smtClean="0"/>
              <a:t>la supporteront</a:t>
            </a:r>
            <a:r>
              <a:rPr lang="fr-FR" sz="2000" noProof="0" dirty="0" smtClean="0"/>
              <a:t> (</a:t>
            </a:r>
            <a:r>
              <a:rPr lang="fr-FR" sz="2000" noProof="0" dirty="0" err="1" smtClean="0"/>
              <a:t>ArcChart</a:t>
            </a:r>
            <a:r>
              <a:rPr lang="fr-FR" sz="2000" noProof="0" dirty="0" smtClean="0"/>
              <a:t>)</a:t>
            </a:r>
            <a:endParaRPr lang="fr-FR" sz="2000" noProof="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0"/>
            <a:ext cx="6876256" cy="980728"/>
          </a:xfrm>
        </p:spPr>
        <p:txBody>
          <a:bodyPr/>
          <a:lstStyle/>
          <a:p>
            <a:r>
              <a:rPr lang="fr-FR" sz="2800" noProof="0" dirty="0" smtClean="0"/>
              <a:t>Communications en champs proche – </a:t>
            </a:r>
            <a:br>
              <a:rPr lang="fr-FR" sz="2800" noProof="0" dirty="0" smtClean="0"/>
            </a:br>
            <a:r>
              <a:rPr lang="fr-FR" sz="2800" noProof="0" dirty="0" err="1" smtClean="0"/>
              <a:t>Near</a:t>
            </a:r>
            <a:r>
              <a:rPr lang="fr-FR" sz="2800" noProof="0" dirty="0" smtClean="0"/>
              <a:t> Field Communications (NFC)</a:t>
            </a:r>
            <a:endParaRPr lang="fr-FR" sz="2800" noProof="0" dirty="0"/>
          </a:p>
        </p:txBody>
      </p:sp>
      <p:sp>
        <p:nvSpPr>
          <p:cNvPr id="3" name="Content Placeholder 2"/>
          <p:cNvSpPr>
            <a:spLocks noGrp="1"/>
          </p:cNvSpPr>
          <p:nvPr>
            <p:ph idx="1"/>
          </p:nvPr>
        </p:nvSpPr>
        <p:spPr>
          <a:xfrm>
            <a:off x="0" y="1000108"/>
            <a:ext cx="9144000" cy="5525236"/>
          </a:xfrm>
        </p:spPr>
        <p:txBody>
          <a:bodyPr/>
          <a:lstStyle/>
          <a:p>
            <a:endParaRPr lang="fr-FR" noProof="0" dirty="0" smtClean="0"/>
          </a:p>
          <a:p>
            <a:r>
              <a:rPr lang="fr-FR" dirty="0" smtClean="0"/>
              <a:t> Technologie de communication sans fil à courte </a:t>
            </a:r>
            <a:r>
              <a:rPr lang="fr-FR" dirty="0" smtClean="0"/>
              <a:t>portée</a:t>
            </a:r>
            <a:r>
              <a:rPr lang="fr-FR" dirty="0" smtClean="0"/>
              <a:t> -</a:t>
            </a:r>
            <a:r>
              <a:rPr lang="fr-FR" noProof="0" dirty="0" smtClean="0"/>
              <a:t> </a:t>
            </a:r>
            <a:r>
              <a:rPr lang="fr-FR" noProof="0" dirty="0" smtClean="0"/>
              <a:t>distance de 4 cm ou </a:t>
            </a:r>
            <a:r>
              <a:rPr lang="fr-FR" noProof="0" dirty="0" smtClean="0"/>
              <a:t>moins - </a:t>
            </a:r>
            <a:r>
              <a:rPr lang="fr-FR" noProof="0" dirty="0" smtClean="0"/>
              <a:t>opère à 13,56 MHz et offre</a:t>
            </a:r>
            <a:r>
              <a:rPr lang="fr-FR" dirty="0" smtClean="0"/>
              <a:t> un débit entre </a:t>
            </a:r>
            <a:r>
              <a:rPr lang="fr-FR" noProof="0" dirty="0" smtClean="0"/>
              <a:t>106 kbps et 848 kbps</a:t>
            </a:r>
          </a:p>
          <a:p>
            <a:r>
              <a:rPr lang="fr-FR" noProof="0" dirty="0" smtClean="0"/>
              <a:t> Le demandeur crée un champ de Radio Fréquence qui peut alimenter une cible passive, </a:t>
            </a:r>
            <a:r>
              <a:rPr lang="fr-FR" noProof="0" dirty="0" err="1" smtClean="0"/>
              <a:t>e.g</a:t>
            </a:r>
            <a:endParaRPr lang="fr-FR" noProof="0" dirty="0" smtClean="0"/>
          </a:p>
          <a:p>
            <a:pPr lvl="1"/>
            <a:r>
              <a:rPr lang="fr-FR" dirty="0" smtClean="0"/>
              <a:t>Étiquettes, autocollants</a:t>
            </a:r>
            <a:r>
              <a:rPr lang="fr-FR" noProof="0" dirty="0" smtClean="0"/>
              <a:t>, portes clefs, cartes sans batteries</a:t>
            </a:r>
          </a:p>
          <a:p>
            <a:r>
              <a:rPr lang="fr-FR" noProof="0" dirty="0" smtClean="0"/>
              <a:t> Supportée par les derniers modèles de téléphones sous </a:t>
            </a:r>
            <a:r>
              <a:rPr lang="fr-FR" noProof="0" dirty="0" err="1" smtClean="0"/>
              <a:t>Android</a:t>
            </a:r>
            <a:r>
              <a:rPr lang="fr-FR" noProof="0" dirty="0" smtClean="0"/>
              <a:t> 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6948264" cy="836613"/>
          </a:xfrm>
        </p:spPr>
        <p:txBody>
          <a:bodyPr/>
          <a:lstStyle/>
          <a:p>
            <a:r>
              <a:rPr lang="fr-FR" noProof="0" dirty="0" smtClean="0"/>
              <a:t>La suite: Domaine médical</a:t>
            </a:r>
            <a:endParaRPr lang="fr-FR" noProof="0" dirty="0"/>
          </a:p>
        </p:txBody>
      </p:sp>
      <p:sp>
        <p:nvSpPr>
          <p:cNvPr id="3" name="Content Placeholder 2"/>
          <p:cNvSpPr>
            <a:spLocks noGrp="1"/>
          </p:cNvSpPr>
          <p:nvPr>
            <p:ph idx="1"/>
          </p:nvPr>
        </p:nvSpPr>
        <p:spPr/>
        <p:txBody>
          <a:bodyPr/>
          <a:lstStyle/>
          <a:p>
            <a:r>
              <a:rPr lang="fr-FR" sz="2400" noProof="0" dirty="0" smtClean="0"/>
              <a:t>La santé mobile (mobile </a:t>
            </a:r>
            <a:r>
              <a:rPr lang="fr-FR" sz="2400" noProof="0" dirty="0" err="1" smtClean="0"/>
              <a:t>health</a:t>
            </a:r>
            <a:r>
              <a:rPr lang="fr-FR" sz="2400" noProof="0" dirty="0" smtClean="0"/>
              <a:t> - </a:t>
            </a:r>
            <a:r>
              <a:rPr lang="fr-FR" sz="2400" noProof="0" dirty="0" err="1" smtClean="0"/>
              <a:t>mHealth</a:t>
            </a:r>
            <a:r>
              <a:rPr lang="fr-FR" sz="2400" noProof="0" dirty="0" smtClean="0"/>
              <a:t>) est un terme utilisé pour décrire les pratiques du domaine médical et de la santé publique améliorées par des équipements mobiles. Le terme est principalement utilisé pour décrire l’utilisation de terminaux mobiles tels que les téléphones portables et les </a:t>
            </a:r>
            <a:r>
              <a:rPr lang="fr-FR" sz="2400" noProof="0" dirty="0" err="1" smtClean="0"/>
              <a:t>PDAs</a:t>
            </a:r>
            <a:r>
              <a:rPr lang="fr-FR" sz="2400" noProof="0" dirty="0" smtClean="0"/>
              <a:t> dans les services de la santé* </a:t>
            </a:r>
          </a:p>
          <a:p>
            <a:pPr lvl="1"/>
            <a:r>
              <a:rPr lang="fr-FR" noProof="0" dirty="0" smtClean="0"/>
              <a:t>Au USA la fondation pour le programme </a:t>
            </a:r>
            <a:r>
              <a:rPr lang="fr-FR" noProof="0" dirty="0" err="1" smtClean="0"/>
              <a:t>mHealth</a:t>
            </a:r>
            <a:r>
              <a:rPr lang="fr-FR" noProof="0" dirty="0" smtClean="0"/>
              <a:t> sponsorisera des projets de recherches et des études soulignant la nécessité d’investissements dans des solutions pour téléphones mobile destinées aux patients à faibles revenus et maladies chroniques. Durant les deux prochaines années la gestion du diabète sera au centre des préoccupations.</a:t>
            </a:r>
            <a:endParaRPr lang="fr-FR" dirty="0" smtClean="0"/>
          </a:p>
          <a:p>
            <a:pPr lvl="1">
              <a:buNone/>
            </a:pPr>
            <a:r>
              <a:rPr lang="fr-FR" noProof="0" dirty="0" smtClean="0"/>
              <a:t> *Source: </a:t>
            </a:r>
            <a:r>
              <a:rPr lang="fr-FR" noProof="0" dirty="0" err="1" smtClean="0"/>
              <a:t>mHealth</a:t>
            </a:r>
            <a:r>
              <a:rPr lang="fr-FR" noProof="0" dirty="0" smtClean="0"/>
              <a:t> sur wikipedia.org, </a:t>
            </a:r>
            <a:r>
              <a:rPr lang="fr-FR" noProof="0" dirty="0" smtClean="0">
                <a:hlinkClick r:id="rId2"/>
              </a:rPr>
              <a:t>http://en.wikipedia.org/wiki/MHealth</a:t>
            </a:r>
            <a:endParaRPr lang="fr-FR" noProof="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6948264" cy="836613"/>
          </a:xfrm>
        </p:spPr>
        <p:txBody>
          <a:bodyPr/>
          <a:lstStyle/>
          <a:p>
            <a:r>
              <a:rPr lang="fr-FR" dirty="0" smtClean="0"/>
              <a:t>La suite: Domaine médical</a:t>
            </a:r>
            <a:endParaRPr lang="fr-FR" noProof="0" dirty="0"/>
          </a:p>
        </p:txBody>
      </p:sp>
      <p:sp>
        <p:nvSpPr>
          <p:cNvPr id="3" name="Content Placeholder 2"/>
          <p:cNvSpPr>
            <a:spLocks noGrp="1"/>
          </p:cNvSpPr>
          <p:nvPr>
            <p:ph idx="1"/>
          </p:nvPr>
        </p:nvSpPr>
        <p:spPr/>
        <p:txBody>
          <a:bodyPr/>
          <a:lstStyle/>
          <a:p>
            <a:r>
              <a:rPr lang="fr-FR" sz="2400" noProof="0" dirty="0" smtClean="0"/>
              <a:t>Nouvelles applications:</a:t>
            </a:r>
          </a:p>
          <a:p>
            <a:pPr lvl="1"/>
            <a:r>
              <a:rPr lang="fr-FR" sz="2000" noProof="0" dirty="0" smtClean="0"/>
              <a:t> Dosage des médicaments en fonction du poids</a:t>
            </a:r>
          </a:p>
          <a:p>
            <a:pPr lvl="1"/>
            <a:r>
              <a:rPr lang="fr-FR" sz="2000" noProof="0" dirty="0" smtClean="0"/>
              <a:t> En savoir plus sur certaines maladie rares (</a:t>
            </a:r>
            <a:r>
              <a:rPr lang="fr-FR" sz="2000" noProof="0" dirty="0" err="1" smtClean="0"/>
              <a:t>Eponyms</a:t>
            </a:r>
            <a:r>
              <a:rPr lang="fr-FR" sz="2000" noProof="0" dirty="0" smtClean="0"/>
              <a:t> ou </a:t>
            </a:r>
            <a:r>
              <a:rPr lang="fr-FR" sz="2000" noProof="0" dirty="0" err="1" smtClean="0"/>
              <a:t>Wikipedia</a:t>
            </a:r>
            <a:r>
              <a:rPr lang="fr-FR" sz="2000" noProof="0" dirty="0" smtClean="0"/>
              <a:t>)</a:t>
            </a:r>
          </a:p>
          <a:p>
            <a:pPr lvl="1"/>
            <a:r>
              <a:rPr lang="fr-FR" sz="2000" noProof="0" dirty="0" smtClean="0"/>
              <a:t> Pour prédire les interactions médicamenteuses (</a:t>
            </a:r>
            <a:r>
              <a:rPr lang="fr-FR" sz="2000" noProof="0" dirty="0" err="1" smtClean="0"/>
              <a:t>Epocrates</a:t>
            </a:r>
            <a:r>
              <a:rPr lang="fr-FR" sz="2000" noProof="0" dirty="0" smtClean="0"/>
              <a:t>)</a:t>
            </a:r>
          </a:p>
          <a:p>
            <a:pPr lvl="1"/>
            <a:r>
              <a:rPr lang="fr-FR" sz="2000" noProof="0" dirty="0" smtClean="0"/>
              <a:t> Pour en savoir plus sur les essais de médicaments (Drug Trials)</a:t>
            </a:r>
          </a:p>
          <a:p>
            <a:pPr lvl="1"/>
            <a:r>
              <a:rPr lang="fr-FR" sz="2000" noProof="0" dirty="0" smtClean="0"/>
              <a:t>Nouvelles médicales majeures, outils d’apprentissage </a:t>
            </a:r>
          </a:p>
          <a:p>
            <a:pPr lvl="1"/>
            <a:r>
              <a:rPr lang="fr-FR" sz="2000" noProof="0" dirty="0" smtClean="0"/>
              <a:t>Utilisation du magnétomètre en tant que cardiographe pour surveiller l’état du cœur (U Georgia)</a:t>
            </a:r>
          </a:p>
          <a:p>
            <a:r>
              <a:rPr lang="fr-FR" sz="2400" noProof="0" dirty="0" smtClean="0"/>
              <a:t>On peut avoir une encyclopédie médicale entière dans la paume de la main, 70% des docteurs ont un téléphone portable et 80% disent qu’il est essentiel (le nouveau </a:t>
            </a:r>
            <a:r>
              <a:rPr lang="fr-FR" sz="2400" noProof="0" dirty="0" smtClean="0"/>
              <a:t>stéthoscope ?)</a:t>
            </a:r>
            <a:endParaRPr lang="fr-FR" sz="2400" noProof="0" dirty="0" smtClean="0"/>
          </a:p>
          <a:p>
            <a:r>
              <a:rPr lang="fr-FR" sz="2400" noProof="0" dirty="0" smtClean="0"/>
              <a:t>  Très important dans certaines régions isolées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6948264" cy="836613"/>
          </a:xfrm>
        </p:spPr>
        <p:txBody>
          <a:bodyPr/>
          <a:lstStyle/>
          <a:p>
            <a:r>
              <a:rPr lang="fr-FR" sz="2400" noProof="0" dirty="0" smtClean="0"/>
              <a:t>Smartphones, pas encore à la portée de tous</a:t>
            </a:r>
            <a:endParaRPr lang="fr-FR" sz="2400" noProof="0" dirty="0"/>
          </a:p>
        </p:txBody>
      </p:sp>
      <p:sp>
        <p:nvSpPr>
          <p:cNvPr id="3" name="Content Placeholder 2"/>
          <p:cNvSpPr>
            <a:spLocks noGrp="1"/>
          </p:cNvSpPr>
          <p:nvPr>
            <p:ph idx="1"/>
          </p:nvPr>
        </p:nvSpPr>
        <p:spPr/>
        <p:txBody>
          <a:bodyPr/>
          <a:lstStyle/>
          <a:p>
            <a:r>
              <a:rPr lang="fr-FR" sz="2400" noProof="0" dirty="0" smtClean="0"/>
              <a:t>Les pays en développement tel que l’</a:t>
            </a:r>
            <a:r>
              <a:rPr lang="fr-FR" sz="2400" dirty="0" smtClean="0"/>
              <a:t>Inde ont des problèmes d’électricité, peu de </a:t>
            </a:r>
            <a:r>
              <a:rPr lang="fr-FR" sz="2400" dirty="0" err="1" smtClean="0"/>
              <a:t>WiFi</a:t>
            </a:r>
            <a:r>
              <a:rPr lang="fr-FR" sz="2400" dirty="0" smtClean="0"/>
              <a:t> ou de 3G</a:t>
            </a:r>
            <a:endParaRPr lang="fr-FR" sz="2400" noProof="0" dirty="0" smtClean="0"/>
          </a:p>
          <a:p>
            <a:r>
              <a:rPr lang="fr-FR" sz="2400" dirty="0" smtClean="0"/>
              <a:t>L’autonomie des batteries (5 jours ou 30 jours en veille) est alors plus importantes que les fonctions du téléphone</a:t>
            </a:r>
            <a:endParaRPr lang="fr-FR" sz="2400" noProof="0" dirty="0" smtClean="0"/>
          </a:p>
          <a:p>
            <a:r>
              <a:rPr lang="fr-FR" sz="2400" dirty="0" smtClean="0"/>
              <a:t>Déclinaison en fonction des besoins locaux</a:t>
            </a:r>
            <a:r>
              <a:rPr lang="fr-FR" sz="2400" noProof="0" dirty="0" smtClean="0"/>
              <a:t>: </a:t>
            </a:r>
            <a:r>
              <a:rPr lang="fr-FR" sz="2400" noProof="0" dirty="0" smtClean="0"/>
              <a:t>Plusieurs</a:t>
            </a:r>
            <a:r>
              <a:rPr lang="fr-FR" sz="2400" dirty="0" smtClean="0"/>
              <a:t> </a:t>
            </a:r>
            <a:r>
              <a:rPr lang="fr-FR" sz="2400" dirty="0" smtClean="0"/>
              <a:t>numéros et cartes SIM, </a:t>
            </a:r>
            <a:r>
              <a:rPr lang="fr-FR" sz="2400" dirty="0" smtClean="0"/>
              <a:t>résistance </a:t>
            </a:r>
            <a:r>
              <a:rPr lang="fr-FR" sz="2400" dirty="0" smtClean="0"/>
              <a:t>à l’eau, radio FM, mémoire pré chargée avec des chansons</a:t>
            </a:r>
            <a:endParaRPr lang="fr-FR" sz="2400" noProof="0" dirty="0" smtClean="0"/>
          </a:p>
          <a:p>
            <a:r>
              <a:rPr lang="fr-FR" sz="2400" noProof="0" dirty="0" smtClean="0"/>
              <a:t>Fonctions standard, téléphone moins cher</a:t>
            </a:r>
          </a:p>
          <a:p>
            <a:r>
              <a:rPr lang="fr-FR" sz="2400" noProof="0" dirty="0" smtClean="0"/>
              <a:t>La frontière entre un téléphone multifonction et un </a:t>
            </a:r>
            <a:r>
              <a:rPr lang="fr-FR" sz="2400" noProof="0" dirty="0" err="1" smtClean="0"/>
              <a:t>smartphone</a:t>
            </a:r>
            <a:r>
              <a:rPr lang="fr-FR" sz="2400" noProof="0" dirty="0" smtClean="0"/>
              <a:t> devient de plus en plus floue</a:t>
            </a:r>
          </a:p>
          <a:p>
            <a:r>
              <a:rPr lang="fr-FR" sz="2400" noProof="0" dirty="0" smtClean="0"/>
              <a:t>Les pays émergents s’orientent davantage vers la téléphonie mobile que vers des lignes téléphoniques filaires</a:t>
            </a:r>
          </a:p>
          <a:p>
            <a:pPr>
              <a:buNone/>
            </a:pPr>
            <a:endParaRPr lang="fr-FR" sz="2400" noProof="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6948264" cy="836613"/>
          </a:xfrm>
        </p:spPr>
        <p:txBody>
          <a:bodyPr/>
          <a:lstStyle/>
          <a:p>
            <a:r>
              <a:rPr lang="fr-FR" noProof="0" dirty="0" smtClean="0"/>
              <a:t>Autres équipements mobiles</a:t>
            </a:r>
            <a:endParaRPr lang="fr-FR" noProof="0" dirty="0"/>
          </a:p>
        </p:txBody>
      </p:sp>
      <p:sp>
        <p:nvSpPr>
          <p:cNvPr id="3" name="Content Placeholder 2"/>
          <p:cNvSpPr>
            <a:spLocks noGrp="1"/>
          </p:cNvSpPr>
          <p:nvPr>
            <p:ph idx="1"/>
          </p:nvPr>
        </p:nvSpPr>
        <p:spPr/>
        <p:txBody>
          <a:bodyPr/>
          <a:lstStyle/>
          <a:p>
            <a:r>
              <a:rPr lang="fr-FR" noProof="0" dirty="0" smtClean="0"/>
              <a:t>Ordinateurs portables</a:t>
            </a:r>
          </a:p>
          <a:p>
            <a:r>
              <a:rPr lang="fr-FR" noProof="0" dirty="0" err="1" smtClean="0"/>
              <a:t>Netbooks</a:t>
            </a:r>
            <a:endParaRPr lang="fr-FR" noProof="0" dirty="0" smtClean="0"/>
          </a:p>
          <a:p>
            <a:pPr lvl="1"/>
            <a:r>
              <a:rPr lang="fr-FR" noProof="0" dirty="0" smtClean="0"/>
              <a:t>OLPC</a:t>
            </a:r>
          </a:p>
          <a:p>
            <a:r>
              <a:rPr lang="fr-FR" noProof="0" dirty="0" err="1" smtClean="0"/>
              <a:t>Smartbooks</a:t>
            </a:r>
            <a:endParaRPr lang="fr-FR" noProof="0" dirty="0" smtClean="0"/>
          </a:p>
          <a:p>
            <a:r>
              <a:rPr lang="fr-FR" noProof="0" dirty="0" smtClean="0"/>
              <a:t>Tablettes tactiles</a:t>
            </a:r>
          </a:p>
          <a:p>
            <a:pPr lvl="1"/>
            <a:r>
              <a:rPr lang="fr-FR" noProof="0" dirty="0" err="1" smtClean="0"/>
              <a:t>iPads</a:t>
            </a:r>
            <a:endParaRPr lang="fr-FR" noProof="0" dirty="0" smtClean="0"/>
          </a:p>
          <a:p>
            <a:pPr>
              <a:buNone/>
            </a:pPr>
            <a:endParaRPr lang="fr-FR" noProof="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0"/>
            <a:ext cx="7020272" cy="836613"/>
          </a:xfrm>
        </p:spPr>
        <p:txBody>
          <a:bodyPr/>
          <a:lstStyle/>
          <a:p>
            <a:r>
              <a:rPr lang="fr-FR" sz="2400" noProof="0" dirty="0" smtClean="0"/>
              <a:t>Ordinateurs portable et mini-pc (</a:t>
            </a:r>
            <a:r>
              <a:rPr lang="fr-FR" sz="2400" noProof="0" dirty="0" err="1" smtClean="0"/>
              <a:t>netbook</a:t>
            </a:r>
            <a:r>
              <a:rPr lang="fr-FR" sz="2400" noProof="0" dirty="0" smtClean="0"/>
              <a:t>)</a:t>
            </a:r>
            <a:endParaRPr lang="fr-FR" sz="2400" noProof="0" dirty="0"/>
          </a:p>
        </p:txBody>
      </p:sp>
      <p:sp>
        <p:nvSpPr>
          <p:cNvPr id="3" name="Content Placeholder 2"/>
          <p:cNvSpPr>
            <a:spLocks noGrp="1"/>
          </p:cNvSpPr>
          <p:nvPr>
            <p:ph idx="1"/>
          </p:nvPr>
        </p:nvSpPr>
        <p:spPr>
          <a:xfrm>
            <a:off x="0" y="836712"/>
            <a:ext cx="9144000" cy="1872208"/>
          </a:xfrm>
        </p:spPr>
        <p:txBody>
          <a:bodyPr/>
          <a:lstStyle/>
          <a:p>
            <a:r>
              <a:rPr lang="fr-FR" noProof="0" dirty="0" smtClean="0"/>
              <a:t>Les ordinateurs portables avec stations d’accueils remplacent les ordinateurs fixes</a:t>
            </a:r>
          </a:p>
          <a:p>
            <a:pPr lvl="1"/>
            <a:r>
              <a:rPr lang="fr-FR" noProof="0" dirty="0" smtClean="0"/>
              <a:t>Stations avec grands écrans</a:t>
            </a:r>
          </a:p>
          <a:p>
            <a:pPr lvl="1"/>
            <a:endParaRPr lang="fr-FR" noProof="0" dirty="0" smtClean="0"/>
          </a:p>
          <a:p>
            <a:endParaRPr lang="fr-FR" noProof="0" dirty="0" smtClean="0"/>
          </a:p>
        </p:txBody>
      </p:sp>
      <p:pic>
        <p:nvPicPr>
          <p:cNvPr id="2051" name="Picture 3"/>
          <p:cNvPicPr>
            <a:picLocks noChangeAspect="1" noChangeArrowheads="1"/>
          </p:cNvPicPr>
          <p:nvPr/>
        </p:nvPicPr>
        <p:blipFill>
          <a:blip r:embed="rId3" cstate="print"/>
          <a:srcRect/>
          <a:stretch>
            <a:fillRect/>
          </a:stretch>
        </p:blipFill>
        <p:spPr bwMode="auto">
          <a:xfrm>
            <a:off x="6783180" y="1412776"/>
            <a:ext cx="2360820" cy="2031306"/>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7136013" y="4357694"/>
            <a:ext cx="2007987" cy="1857388"/>
          </a:xfrm>
          <a:prstGeom prst="rect">
            <a:avLst/>
          </a:prstGeom>
          <a:noFill/>
          <a:ln w="9525">
            <a:noFill/>
            <a:miter lim="800000"/>
            <a:headEnd/>
            <a:tailEnd/>
          </a:ln>
        </p:spPr>
      </p:pic>
      <p:sp>
        <p:nvSpPr>
          <p:cNvPr id="8" name="TextBox 7"/>
          <p:cNvSpPr txBox="1"/>
          <p:nvPr/>
        </p:nvSpPr>
        <p:spPr>
          <a:xfrm>
            <a:off x="7715272" y="4286256"/>
            <a:ext cx="898002" cy="400110"/>
          </a:xfrm>
          <a:prstGeom prst="rect">
            <a:avLst/>
          </a:prstGeom>
          <a:noFill/>
        </p:spPr>
        <p:txBody>
          <a:bodyPr wrap="none" rtlCol="0">
            <a:spAutoFit/>
          </a:bodyPr>
          <a:lstStyle/>
          <a:p>
            <a:r>
              <a:rPr lang="en-US" sz="2000" dirty="0" smtClean="0"/>
              <a:t>OLPC</a:t>
            </a:r>
            <a:endParaRPr lang="en-US" sz="2000" dirty="0"/>
          </a:p>
        </p:txBody>
      </p:sp>
      <p:sp>
        <p:nvSpPr>
          <p:cNvPr id="9" name="Content Placeholder 2"/>
          <p:cNvSpPr txBox="1">
            <a:spLocks/>
          </p:cNvSpPr>
          <p:nvPr/>
        </p:nvSpPr>
        <p:spPr bwMode="auto">
          <a:xfrm>
            <a:off x="0" y="2132856"/>
            <a:ext cx="6715140" cy="1872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Monotype Sorts" pitchFamily="2" charset="2"/>
              <a:buChar char="u"/>
              <a:tabLst/>
              <a:defRPr/>
            </a:pPr>
            <a:r>
              <a:rPr kumimoji="0" lang="fr-FR" sz="2800" b="0" i="0" u="none" strike="noStrike" kern="0" cap="none" spc="0" normalizeH="0" baseline="0" dirty="0" err="1" smtClean="0">
                <a:ln>
                  <a:noFill/>
                </a:ln>
                <a:solidFill>
                  <a:srgbClr val="000000"/>
                </a:solidFill>
                <a:effectLst/>
                <a:uLnTx/>
                <a:uFillTx/>
                <a:latin typeface="+mn-lt"/>
                <a:ea typeface="+mn-ea"/>
                <a:cs typeface="+mn-cs"/>
              </a:rPr>
              <a:t>Netbooks</a:t>
            </a:r>
            <a:r>
              <a:rPr kumimoji="0" lang="fr-FR" sz="2800" b="0" i="0" u="none" strike="noStrike" kern="0" cap="none" spc="0" normalizeH="0" baseline="0" dirty="0" smtClean="0">
                <a:ln>
                  <a:noFill/>
                </a:ln>
                <a:solidFill>
                  <a:srgbClr val="000000"/>
                </a:solidFill>
                <a:effectLst/>
                <a:uLnTx/>
                <a:uFillTx/>
                <a:latin typeface="+mn-lt"/>
                <a:ea typeface="+mn-ea"/>
                <a:cs typeface="+mn-cs"/>
              </a:rPr>
              <a:t> (Apparus en 2007):</a:t>
            </a:r>
            <a:endParaRPr kumimoji="0" lang="fr-FR" sz="2400" b="0" i="0" u="none" strike="noStrike" kern="0" cap="none" spc="0" normalizeH="0" baseline="0" dirty="0" smtClean="0">
              <a:ln>
                <a:noFill/>
              </a:ln>
              <a:solidFill>
                <a:srgbClr val="000000"/>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kumimoji="0" lang="fr-FR" sz="2400" b="0" i="0" u="none" strike="noStrike" kern="0" cap="none" spc="0" normalizeH="0" baseline="0" dirty="0" smtClean="0">
                <a:ln>
                  <a:noFill/>
                </a:ln>
                <a:solidFill>
                  <a:srgbClr val="000000"/>
                </a:solidFill>
                <a:effectLst/>
                <a:uLnTx/>
                <a:uFillTx/>
                <a:latin typeface="+mn-lt"/>
              </a:rPr>
              <a:t>Autonomie plus importante </a:t>
            </a:r>
            <a:r>
              <a:rPr kumimoji="0" lang="fr-FR" sz="2400" b="0" i="0" u="none" strike="noStrike" kern="0" cap="none" spc="0" normalizeH="0" dirty="0" smtClean="0">
                <a:ln>
                  <a:noFill/>
                </a:ln>
                <a:solidFill>
                  <a:srgbClr val="000000"/>
                </a:solidFill>
                <a:effectLst/>
                <a:uLnTx/>
                <a:uFillTx/>
                <a:latin typeface="+mn-lt"/>
              </a:rPr>
              <a:t>(</a:t>
            </a:r>
            <a:r>
              <a:rPr kumimoji="0" lang="fr-FR" sz="2400" b="0" i="0" u="none" strike="noStrike" kern="0" cap="none" spc="0" normalizeH="0" baseline="0" dirty="0" smtClean="0">
                <a:ln>
                  <a:noFill/>
                </a:ln>
                <a:solidFill>
                  <a:srgbClr val="000000"/>
                </a:solidFill>
                <a:effectLst/>
                <a:uLnTx/>
                <a:uFillTx/>
                <a:latin typeface="+mn-lt"/>
              </a:rPr>
              <a:t>ATOM &amp; ARM chips), plus léger (1-1,3kg), petits (écran 5”-10”), moins cher (&lt; 400 $)</a:t>
            </a:r>
          </a:p>
        </p:txBody>
      </p:sp>
      <p:sp>
        <p:nvSpPr>
          <p:cNvPr id="10" name="TextBox 9"/>
          <p:cNvSpPr txBox="1"/>
          <p:nvPr/>
        </p:nvSpPr>
        <p:spPr>
          <a:xfrm>
            <a:off x="6804248" y="1916832"/>
            <a:ext cx="2493499" cy="1015663"/>
          </a:xfrm>
          <a:prstGeom prst="rect">
            <a:avLst/>
          </a:prstGeom>
          <a:noFill/>
        </p:spPr>
        <p:txBody>
          <a:bodyPr wrap="square" rtlCol="0">
            <a:spAutoFit/>
          </a:bodyPr>
          <a:lstStyle/>
          <a:p>
            <a:r>
              <a:rPr lang="en-US" sz="2000" dirty="0" smtClean="0">
                <a:solidFill>
                  <a:schemeClr val="bg1"/>
                </a:solidFill>
              </a:rPr>
              <a:t>Asus </a:t>
            </a:r>
            <a:r>
              <a:rPr lang="en-US" sz="2000" dirty="0" err="1" smtClean="0">
                <a:solidFill>
                  <a:schemeClr val="bg1"/>
                </a:solidFill>
              </a:rPr>
              <a:t>Eee</a:t>
            </a:r>
            <a:r>
              <a:rPr lang="en-US" sz="2000" dirty="0" smtClean="0">
                <a:solidFill>
                  <a:schemeClr val="bg1"/>
                </a:solidFill>
              </a:rPr>
              <a:t> PC 1005HA &amp; 15” portable</a:t>
            </a:r>
            <a:endParaRPr lang="en-US" sz="2000" dirty="0">
              <a:solidFill>
                <a:schemeClr val="bg1"/>
              </a:solidFill>
            </a:endParaRPr>
          </a:p>
        </p:txBody>
      </p:sp>
      <p:sp>
        <p:nvSpPr>
          <p:cNvPr id="11" name="Content Placeholder 2"/>
          <p:cNvSpPr txBox="1">
            <a:spLocks/>
          </p:cNvSpPr>
          <p:nvPr/>
        </p:nvSpPr>
        <p:spPr bwMode="auto">
          <a:xfrm>
            <a:off x="0" y="3786190"/>
            <a:ext cx="7643834" cy="30718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lang="fr-FR" sz="1800" b="0" kern="0" dirty="0" smtClean="0">
                <a:solidFill>
                  <a:srgbClr val="000000"/>
                </a:solidFill>
                <a:latin typeface="+mn-lt"/>
              </a:rPr>
              <a:t>Plus lent, moins de fonctions intégrées</a:t>
            </a: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lang="fr-FR" sz="1800" b="0" kern="0" dirty="0" smtClean="0">
                <a:solidFill>
                  <a:srgbClr val="000000"/>
                </a:solidFill>
                <a:latin typeface="+mn-lt"/>
              </a:rPr>
              <a:t>Principalement Windows (96%), ensuite Linux, Chrome OS, pas  d’Apple</a:t>
            </a: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lang="fr-FR" sz="1800" b="0" kern="0" dirty="0" smtClean="0">
                <a:solidFill>
                  <a:srgbClr val="000000"/>
                </a:solidFill>
                <a:latin typeface="+mn-lt"/>
              </a:rPr>
              <a:t>Partiellement  poussé par l’OLPC</a:t>
            </a: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lang="fr-FR" sz="1800" b="0" kern="0" dirty="0" smtClean="0">
                <a:solidFill>
                  <a:srgbClr val="000000"/>
                </a:solidFill>
                <a:latin typeface="+mn-lt"/>
              </a:rPr>
              <a:t>Vise les pays en développement, les écoles, les grands voyageurs</a:t>
            </a: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lang="fr-FR" sz="1800" b="0" kern="0" dirty="0" smtClean="0">
                <a:solidFill>
                  <a:srgbClr val="000000"/>
                </a:solidFill>
                <a:latin typeface="+mn-lt"/>
              </a:rPr>
              <a:t>Sorte de manœuvre marketing</a:t>
            </a: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lang="fr-FR" sz="1800" b="0" kern="0" dirty="0" smtClean="0">
                <a:solidFill>
                  <a:srgbClr val="000000"/>
                </a:solidFill>
                <a:latin typeface="+mn-lt"/>
              </a:rPr>
              <a:t>Coincé entre les ordinateurs portables plus puissant et les </a:t>
            </a:r>
            <a:r>
              <a:rPr lang="fr-FR" sz="1800" b="0" kern="0" dirty="0" err="1" smtClean="0">
                <a:solidFill>
                  <a:srgbClr val="000000"/>
                </a:solidFill>
                <a:latin typeface="+mn-lt"/>
              </a:rPr>
              <a:t>tablets</a:t>
            </a:r>
            <a:r>
              <a:rPr lang="fr-FR" sz="1800" b="0" kern="0" dirty="0" smtClean="0">
                <a:solidFill>
                  <a:srgbClr val="000000"/>
                </a:solidFill>
                <a:latin typeface="+mn-lt"/>
              </a:rPr>
              <a:t> PC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0"/>
            <a:ext cx="6732240" cy="836613"/>
          </a:xfrm>
        </p:spPr>
        <p:txBody>
          <a:bodyPr/>
          <a:lstStyle/>
          <a:p>
            <a:r>
              <a:rPr lang="fr-FR" noProof="0" smtClean="0"/>
              <a:t>Smartbooks</a:t>
            </a:r>
            <a:endParaRPr lang="fr-FR" noProof="0"/>
          </a:p>
        </p:txBody>
      </p:sp>
      <p:sp>
        <p:nvSpPr>
          <p:cNvPr id="3" name="Content Placeholder 2"/>
          <p:cNvSpPr>
            <a:spLocks noGrp="1"/>
          </p:cNvSpPr>
          <p:nvPr>
            <p:ph idx="1"/>
          </p:nvPr>
        </p:nvSpPr>
        <p:spPr/>
        <p:txBody>
          <a:bodyPr/>
          <a:lstStyle/>
          <a:p>
            <a:r>
              <a:rPr lang="fr-FR" noProof="0" dirty="0" err="1" smtClean="0"/>
              <a:t>Smartbooks</a:t>
            </a:r>
            <a:r>
              <a:rPr lang="fr-FR" noProof="0" dirty="0" smtClean="0"/>
              <a:t>: </a:t>
            </a:r>
          </a:p>
          <a:p>
            <a:pPr lvl="1"/>
            <a:r>
              <a:rPr lang="fr-FR" dirty="0" smtClean="0"/>
              <a:t>É</a:t>
            </a:r>
            <a:r>
              <a:rPr lang="fr-FR" noProof="0" dirty="0" err="1" smtClean="0"/>
              <a:t>quipement</a:t>
            </a:r>
            <a:r>
              <a:rPr lang="fr-FR" noProof="0" dirty="0" smtClean="0"/>
              <a:t> portable entre le téléphone </a:t>
            </a:r>
            <a:r>
              <a:rPr lang="fr-FR" dirty="0" smtClean="0"/>
              <a:t>et le </a:t>
            </a:r>
            <a:r>
              <a:rPr lang="fr-FR" dirty="0" err="1" smtClean="0"/>
              <a:t>netbook</a:t>
            </a:r>
            <a:endParaRPr lang="fr-FR" noProof="0" dirty="0" smtClean="0"/>
          </a:p>
          <a:p>
            <a:pPr lvl="1"/>
            <a:r>
              <a:rPr lang="fr-FR" dirty="0" smtClean="0"/>
              <a:t>Autonomie d’un jour, utilise des processeurs basse consommation</a:t>
            </a:r>
            <a:r>
              <a:rPr lang="fr-FR" noProof="0" dirty="0" smtClean="0"/>
              <a:t> (</a:t>
            </a:r>
            <a:r>
              <a:rPr lang="fr-FR" noProof="0" dirty="0" err="1" smtClean="0"/>
              <a:t>e.g</a:t>
            </a:r>
            <a:r>
              <a:rPr lang="fr-FR" noProof="0" dirty="0" smtClean="0"/>
              <a:t>. ARM), </a:t>
            </a:r>
          </a:p>
          <a:p>
            <a:pPr lvl="1"/>
            <a:r>
              <a:rPr lang="fr-FR" noProof="0" dirty="0" smtClean="0"/>
              <a:t>Certains supportent le sans fil ou l’accès internet </a:t>
            </a:r>
          </a:p>
          <a:p>
            <a:pPr lvl="1"/>
            <a:r>
              <a:rPr lang="fr-FR" noProof="0" dirty="0" smtClean="0"/>
              <a:t>L’e-Book d’Amazon dépasse déjà les ventes de livres papier</a:t>
            </a:r>
          </a:p>
          <a:p>
            <a:pPr lvl="1"/>
            <a:r>
              <a:rPr lang="fr-FR" dirty="0" smtClean="0"/>
              <a:t>Globalement l’</a:t>
            </a:r>
            <a:r>
              <a:rPr lang="fr-FR" dirty="0" err="1" smtClean="0"/>
              <a:t>iPAD</a:t>
            </a:r>
            <a:r>
              <a:rPr lang="fr-FR" dirty="0" smtClean="0"/>
              <a:t> a ravivé la compétition avec pour conséquence une baisse des prix sous les 200 $</a:t>
            </a:r>
            <a:r>
              <a:rPr lang="fr-FR" noProof="0" dirty="0" smtClean="0"/>
              <a:t> (&lt; 100 $ en 2011 pour le modèle 6" – </a:t>
            </a:r>
            <a:r>
              <a:rPr lang="fr-FR" sz="2000" noProof="0" dirty="0" smtClean="0"/>
              <a:t>Source: SJ </a:t>
            </a:r>
            <a:r>
              <a:rPr lang="fr-FR" sz="2000" noProof="0" dirty="0" err="1" smtClean="0"/>
              <a:t>Mercury</a:t>
            </a:r>
            <a:r>
              <a:rPr lang="fr-FR" sz="2000" noProof="0" dirty="0" smtClean="0"/>
              <a:t> 21/08/2010 page C3</a:t>
            </a:r>
            <a:r>
              <a:rPr lang="fr-FR" noProof="0" dirty="0" smtClean="0"/>
              <a:t>). </a:t>
            </a:r>
            <a:r>
              <a:rPr lang="fr-FR" dirty="0" smtClean="0"/>
              <a:t>Les ventes en 2010 devraient s’élever à 10 millions d’unités, contre </a:t>
            </a:r>
            <a:r>
              <a:rPr lang="fr-FR" noProof="0" dirty="0" smtClean="0"/>
              <a:t>4 million en 2009 (</a:t>
            </a:r>
            <a:r>
              <a:rPr lang="fr-FR" sz="2000" noProof="0" dirty="0" smtClean="0"/>
              <a:t>Source: Austin </a:t>
            </a:r>
            <a:r>
              <a:rPr lang="fr-FR" sz="2000" noProof="0" dirty="0" err="1" smtClean="0"/>
              <a:t>research</a:t>
            </a:r>
            <a:r>
              <a:rPr lang="fr-FR" sz="2000" noProof="0" dirty="0" smtClean="0"/>
              <a:t> </a:t>
            </a:r>
            <a:r>
              <a:rPr lang="fr-FR" sz="2000" noProof="0" dirty="0" err="1" smtClean="0"/>
              <a:t>firm</a:t>
            </a:r>
            <a:r>
              <a:rPr lang="fr-FR" sz="2000" noProof="0" dirty="0" smtClean="0"/>
              <a:t> Display </a:t>
            </a:r>
            <a:r>
              <a:rPr lang="fr-FR" sz="2000" noProof="0" dirty="0" err="1" smtClean="0"/>
              <a:t>Search</a:t>
            </a:r>
            <a:r>
              <a:rPr lang="fr-FR" noProof="0"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0"/>
            <a:ext cx="4392488" cy="836613"/>
          </a:xfrm>
        </p:spPr>
        <p:txBody>
          <a:bodyPr/>
          <a:lstStyle/>
          <a:p>
            <a:r>
              <a:rPr lang="fr-FR" noProof="0" dirty="0" err="1" smtClean="0"/>
              <a:t>Tablets</a:t>
            </a:r>
            <a:r>
              <a:rPr lang="fr-FR" noProof="0" dirty="0" smtClean="0"/>
              <a:t> PC 1/2</a:t>
            </a:r>
            <a:endParaRPr lang="fr-FR" noProof="0" dirty="0"/>
          </a:p>
        </p:txBody>
      </p:sp>
      <p:sp>
        <p:nvSpPr>
          <p:cNvPr id="3" name="Content Placeholder 2"/>
          <p:cNvSpPr>
            <a:spLocks noGrp="1"/>
          </p:cNvSpPr>
          <p:nvPr>
            <p:ph idx="1"/>
          </p:nvPr>
        </p:nvSpPr>
        <p:spPr>
          <a:xfrm>
            <a:off x="0" y="2492896"/>
            <a:ext cx="7740352" cy="2160240"/>
          </a:xfrm>
        </p:spPr>
        <p:txBody>
          <a:bodyPr/>
          <a:lstStyle/>
          <a:p>
            <a:pPr lvl="1"/>
            <a:r>
              <a:rPr lang="fr-FR" noProof="0" dirty="0" smtClean="0"/>
              <a:t>En 1993 Apple sort le Newton, PDA, </a:t>
            </a:r>
          </a:p>
          <a:p>
            <a:pPr lvl="1">
              <a:buNone/>
            </a:pPr>
            <a:r>
              <a:rPr lang="fr-FR" dirty="0" smtClean="0"/>
              <a:t>    </a:t>
            </a:r>
            <a:r>
              <a:rPr lang="fr-FR" noProof="0" dirty="0" smtClean="0"/>
              <a:t>ancêtre de l’</a:t>
            </a:r>
            <a:r>
              <a:rPr lang="fr-FR" noProof="0" dirty="0" err="1" smtClean="0"/>
              <a:t>iPAD</a:t>
            </a:r>
            <a:endParaRPr lang="fr-FR" noProof="0" dirty="0" smtClean="0"/>
          </a:p>
          <a:p>
            <a:pPr lvl="2">
              <a:buNone/>
            </a:pPr>
            <a:endParaRPr lang="fr-FR" noProof="0" dirty="0" smtClean="0"/>
          </a:p>
          <a:p>
            <a:pPr lvl="2"/>
            <a:endParaRPr lang="fr-FR" noProof="0" dirty="0" smtClean="0"/>
          </a:p>
        </p:txBody>
      </p:sp>
      <p:pic>
        <p:nvPicPr>
          <p:cNvPr id="1027" name="Picture 3"/>
          <p:cNvPicPr>
            <a:picLocks noChangeAspect="1" noChangeArrowheads="1"/>
          </p:cNvPicPr>
          <p:nvPr/>
        </p:nvPicPr>
        <p:blipFill>
          <a:blip r:embed="rId3" cstate="print"/>
          <a:srcRect/>
          <a:stretch>
            <a:fillRect/>
          </a:stretch>
        </p:blipFill>
        <p:spPr bwMode="auto">
          <a:xfrm>
            <a:off x="7000892" y="2077035"/>
            <a:ext cx="2143108" cy="1780593"/>
          </a:xfrm>
          <a:prstGeom prst="rect">
            <a:avLst/>
          </a:prstGeom>
          <a:noFill/>
          <a:ln w="9525">
            <a:noFill/>
            <a:miter lim="800000"/>
            <a:headEnd/>
            <a:tailEnd/>
          </a:ln>
        </p:spPr>
      </p:pic>
      <p:sp>
        <p:nvSpPr>
          <p:cNvPr id="6" name="Content Placeholder 2"/>
          <p:cNvSpPr txBox="1">
            <a:spLocks/>
          </p:cNvSpPr>
          <p:nvPr/>
        </p:nvSpPr>
        <p:spPr bwMode="auto">
          <a:xfrm>
            <a:off x="0" y="5085184"/>
            <a:ext cx="9144000" cy="1080120"/>
          </a:xfrm>
          <a:prstGeom prst="rect">
            <a:avLst/>
          </a:prstGeom>
          <a:solidFill>
            <a:schemeClr val="accent5">
              <a:lumMod val="9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eaLnBrk="0" hangingPunct="0">
              <a:spcBef>
                <a:spcPct val="20000"/>
              </a:spcBef>
              <a:buClr>
                <a:srgbClr val="CC0000"/>
              </a:buClr>
              <a:buFont typeface="Monotype Sorts" pitchFamily="2" charset="2"/>
              <a:buChar char="u"/>
            </a:pPr>
            <a:r>
              <a:rPr lang="fr-FR" sz="2800" b="0" kern="0" dirty="0" smtClean="0">
                <a:solidFill>
                  <a:srgbClr val="000000"/>
                </a:solidFill>
                <a:latin typeface="+mn-lt"/>
              </a:rPr>
              <a:t> Question: Quel est le processeur le plus répandu dans le monde?</a:t>
            </a:r>
            <a:endParaRPr kumimoji="0" lang="fr-FR" sz="2800" b="0" i="0" u="none" strike="noStrike" kern="0" cap="none" spc="0" normalizeH="0" baseline="0" dirty="0" smtClean="0">
              <a:ln>
                <a:noFill/>
              </a:ln>
              <a:solidFill>
                <a:srgbClr val="000000"/>
              </a:solidFill>
              <a:effectLst/>
              <a:uLnTx/>
              <a:uFillTx/>
              <a:latin typeface="+mn-lt"/>
            </a:endParaRPr>
          </a:p>
        </p:txBody>
      </p:sp>
      <p:sp>
        <p:nvSpPr>
          <p:cNvPr id="7" name="Content Placeholder 2"/>
          <p:cNvSpPr txBox="1">
            <a:spLocks/>
          </p:cNvSpPr>
          <p:nvPr/>
        </p:nvSpPr>
        <p:spPr bwMode="auto">
          <a:xfrm>
            <a:off x="0" y="772684"/>
            <a:ext cx="6786578" cy="1656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CC0000"/>
              </a:buClr>
              <a:buSzTx/>
              <a:buFont typeface="Monotype Sorts" pitchFamily="2" charset="2"/>
              <a:buChar char="u"/>
              <a:tabLst/>
              <a:defRPr/>
            </a:pPr>
            <a:r>
              <a:rPr kumimoji="0" lang="fr-FR" sz="2800" b="0" i="0" u="none" strike="noStrike" kern="0" cap="none" spc="0" normalizeH="0" baseline="0" noProof="0" dirty="0" smtClean="0">
                <a:ln>
                  <a:noFill/>
                </a:ln>
                <a:solidFill>
                  <a:srgbClr val="000000"/>
                </a:solidFill>
                <a:effectLst/>
                <a:uLnTx/>
                <a:uFillTx/>
                <a:latin typeface="+mn-lt"/>
                <a:ea typeface="+mn-ea"/>
                <a:cs typeface="+mn-cs"/>
              </a:rPr>
              <a:t>L’</a:t>
            </a:r>
            <a:r>
              <a:rPr kumimoji="0" lang="fr-FR" sz="2800" b="0" i="0" u="none" strike="noStrike" kern="0" cap="none" spc="0" normalizeH="0" baseline="0" noProof="0" dirty="0" err="1" smtClean="0">
                <a:ln>
                  <a:noFill/>
                </a:ln>
                <a:solidFill>
                  <a:srgbClr val="000000"/>
                </a:solidFill>
                <a:effectLst/>
                <a:uLnTx/>
                <a:uFillTx/>
                <a:latin typeface="+mn-lt"/>
                <a:ea typeface="+mn-ea"/>
                <a:cs typeface="+mn-cs"/>
              </a:rPr>
              <a:t>iPAD</a:t>
            </a:r>
            <a:r>
              <a:rPr kumimoji="0" lang="fr-FR" sz="2800" b="0" i="0" u="none" strike="noStrike" kern="0" cap="none" spc="0" normalizeH="0" baseline="0" noProof="0" dirty="0" smtClean="0">
                <a:ln>
                  <a:noFill/>
                </a:ln>
                <a:solidFill>
                  <a:srgbClr val="000000"/>
                </a:solidFill>
                <a:effectLst/>
                <a:uLnTx/>
                <a:uFillTx/>
                <a:latin typeface="+mn-lt"/>
                <a:ea typeface="+mn-ea"/>
                <a:cs typeface="+mn-cs"/>
              </a:rPr>
              <a:t> est sorti juste à temps </a:t>
            </a: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kumimoji="0" lang="fr-FR" sz="2400" b="0" i="0" u="none" strike="noStrike" kern="0" cap="none" spc="0" normalizeH="0" baseline="0" noProof="0" dirty="0" smtClean="0">
                <a:ln>
                  <a:noFill/>
                </a:ln>
                <a:solidFill>
                  <a:srgbClr val="000000"/>
                </a:solidFill>
                <a:effectLst/>
                <a:uLnTx/>
                <a:uFillTx/>
                <a:latin typeface="+mn-lt"/>
              </a:rPr>
              <a:t>Initié avec le </a:t>
            </a:r>
            <a:r>
              <a:rPr kumimoji="0" lang="fr-FR" sz="2400" b="0" i="0" u="none" strike="noStrike" kern="0" cap="none" spc="0" normalizeH="0" baseline="0" noProof="0" dirty="0" err="1" smtClean="0">
                <a:ln>
                  <a:noFill/>
                </a:ln>
                <a:solidFill>
                  <a:srgbClr val="000000"/>
                </a:solidFill>
                <a:effectLst/>
                <a:uLnTx/>
                <a:uFillTx/>
                <a:latin typeface="+mn-lt"/>
              </a:rPr>
              <a:t>PenPoint</a:t>
            </a:r>
            <a:r>
              <a:rPr kumimoji="0" lang="fr-FR" sz="2400" b="0" i="0" u="none" strike="noStrike" kern="0" cap="none" spc="0" normalizeH="0" baseline="0" noProof="0" dirty="0" smtClean="0">
                <a:ln>
                  <a:noFill/>
                </a:ln>
                <a:solidFill>
                  <a:srgbClr val="000000"/>
                </a:solidFill>
                <a:effectLst/>
                <a:uLnTx/>
                <a:uFillTx/>
                <a:latin typeface="+mn-lt"/>
              </a:rPr>
              <a:t> pad à la fin des</a:t>
            </a:r>
            <a:r>
              <a:rPr kumimoji="0" lang="fr-FR" sz="2400" b="0" i="0" u="none" strike="noStrike" kern="0" cap="none" spc="0" normalizeH="0" noProof="0" dirty="0" smtClean="0">
                <a:ln>
                  <a:noFill/>
                </a:ln>
                <a:solidFill>
                  <a:srgbClr val="000000"/>
                </a:solidFill>
                <a:effectLst/>
                <a:uLnTx/>
                <a:uFillTx/>
                <a:latin typeface="+mn-lt"/>
              </a:rPr>
              <a:t> années 80 avec reconnaissance</a:t>
            </a:r>
          </a:p>
          <a:p>
            <a:pPr marL="742950" marR="0" lvl="1" indent="-285750" algn="l" defTabSz="914400" rtl="0" eaLnBrk="0" fontAlgn="base" latinLnBrk="0" hangingPunct="0">
              <a:lnSpc>
                <a:spcPct val="100000"/>
              </a:lnSpc>
              <a:spcBef>
                <a:spcPct val="20000"/>
              </a:spcBef>
              <a:spcAft>
                <a:spcPct val="0"/>
              </a:spcAft>
              <a:buClr>
                <a:schemeClr val="accent2"/>
              </a:buClr>
              <a:buSzTx/>
              <a:tabLst/>
              <a:defRPr/>
            </a:pPr>
            <a:r>
              <a:rPr lang="fr-FR" sz="2400" b="0" kern="0" dirty="0" smtClean="0">
                <a:solidFill>
                  <a:srgbClr val="000000"/>
                </a:solidFill>
                <a:latin typeface="+mn-lt"/>
              </a:rPr>
              <a:t>  </a:t>
            </a:r>
            <a:r>
              <a:rPr kumimoji="0" lang="fr-FR" sz="2400" b="0" i="0" u="none" strike="noStrike" kern="0" cap="none" spc="0" normalizeH="0" noProof="0" dirty="0" smtClean="0">
                <a:ln>
                  <a:noFill/>
                </a:ln>
                <a:solidFill>
                  <a:srgbClr val="000000"/>
                </a:solidFill>
                <a:effectLst/>
                <a:uLnTx/>
                <a:uFillTx/>
                <a:latin typeface="+mn-lt"/>
              </a:rPr>
              <a:t> d’écriture</a:t>
            </a:r>
            <a:r>
              <a:rPr kumimoji="0" lang="fr-FR" sz="2400" b="0" i="0" u="none" strike="noStrike" kern="0" cap="none" spc="0" normalizeH="0" baseline="0" noProof="0" dirty="0" smtClean="0">
                <a:ln>
                  <a:noFill/>
                </a:ln>
                <a:solidFill>
                  <a:srgbClr val="000000"/>
                </a:solidFill>
                <a:effectLst/>
                <a:uLnTx/>
                <a:uFillTx/>
                <a:latin typeface="+mn-lt"/>
              </a:rPr>
              <a:t> (6 </a:t>
            </a:r>
            <a:r>
              <a:rPr lang="fr-FR" sz="2400" b="0" kern="0" dirty="0" smtClean="0">
                <a:solidFill>
                  <a:srgbClr val="000000"/>
                </a:solidFill>
                <a:latin typeface="+mn-lt"/>
              </a:rPr>
              <a:t>ans/</a:t>
            </a:r>
            <a:r>
              <a:rPr kumimoji="0" lang="fr-FR" sz="2400" b="0" i="0" u="none" strike="noStrike" kern="0" cap="none" spc="0" normalizeH="0" baseline="0" noProof="0" dirty="0" smtClean="0">
                <a:ln>
                  <a:noFill/>
                </a:ln>
                <a:solidFill>
                  <a:srgbClr val="000000"/>
                </a:solidFill>
                <a:effectLst/>
                <a:uLnTx/>
                <a:uFillTx/>
                <a:latin typeface="+mn-lt"/>
              </a:rPr>
              <a:t>75</a:t>
            </a:r>
            <a:r>
              <a:rPr kumimoji="0" lang="fr-FR" sz="2400" b="0" i="0" u="none" strike="noStrike" kern="0" cap="none" spc="0" normalizeH="0" noProof="0" dirty="0" smtClean="0">
                <a:ln>
                  <a:noFill/>
                </a:ln>
                <a:solidFill>
                  <a:srgbClr val="000000"/>
                </a:solidFill>
                <a:effectLst/>
                <a:uLnTx/>
                <a:uFillTx/>
                <a:latin typeface="+mn-lt"/>
              </a:rPr>
              <a:t> millions de $ </a:t>
            </a:r>
            <a:r>
              <a:rPr lang="fr-FR" sz="2400" b="0" kern="0" dirty="0" smtClean="0">
                <a:solidFill>
                  <a:srgbClr val="000000"/>
                </a:solidFill>
                <a:latin typeface="+mn-lt"/>
              </a:rPr>
              <a:t>évaporés</a:t>
            </a:r>
            <a:r>
              <a:rPr kumimoji="0" lang="fr-FR" sz="2400" b="0" i="0" u="none" strike="noStrike" kern="0" cap="none" spc="0" normalizeH="0" baseline="0" noProof="0" dirty="0" smtClean="0">
                <a:ln>
                  <a:noFill/>
                </a:ln>
                <a:solidFill>
                  <a:srgbClr val="000000"/>
                </a:solidFill>
                <a:effectLst/>
                <a:uLnTx/>
                <a:uFillTx/>
                <a:latin typeface="+mn-lt"/>
              </a:rPr>
              <a:t>)</a:t>
            </a:r>
          </a:p>
        </p:txBody>
      </p:sp>
      <p:sp>
        <p:nvSpPr>
          <p:cNvPr id="8" name="Content Placeholder 2"/>
          <p:cNvSpPr txBox="1">
            <a:spLocks/>
          </p:cNvSpPr>
          <p:nvPr/>
        </p:nvSpPr>
        <p:spPr bwMode="auto">
          <a:xfrm>
            <a:off x="-180528" y="3356992"/>
            <a:ext cx="9144000" cy="620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kumimoji="0" lang="fr-FR" sz="2400" b="0" i="0" u="none" strike="noStrike" kern="0" cap="none" spc="0" normalizeH="0" baseline="0" dirty="0" smtClean="0">
                <a:ln>
                  <a:noFill/>
                </a:ln>
                <a:solidFill>
                  <a:srgbClr val="000000"/>
                </a:solidFill>
                <a:effectLst/>
                <a:uLnTx/>
                <a:uFillTx/>
                <a:latin typeface="+mn-lt"/>
              </a:rPr>
              <a:t> Palm développe le Palm Pilot</a:t>
            </a:r>
          </a:p>
        </p:txBody>
      </p:sp>
      <p:pic>
        <p:nvPicPr>
          <p:cNvPr id="1028" name="Picture 4"/>
          <p:cNvPicPr>
            <a:picLocks noChangeAspect="1" noChangeArrowheads="1"/>
          </p:cNvPicPr>
          <p:nvPr/>
        </p:nvPicPr>
        <p:blipFill>
          <a:blip r:embed="rId4" cstate="print"/>
          <a:srcRect/>
          <a:stretch>
            <a:fillRect/>
          </a:stretch>
        </p:blipFill>
        <p:spPr bwMode="auto">
          <a:xfrm>
            <a:off x="6475378" y="0"/>
            <a:ext cx="2912477" cy="2060848"/>
          </a:xfrm>
          <a:prstGeom prst="rect">
            <a:avLst/>
          </a:prstGeom>
          <a:noFill/>
          <a:ln w="9525">
            <a:noFill/>
            <a:miter lim="800000"/>
            <a:headEnd/>
            <a:tailEnd/>
          </a:ln>
        </p:spPr>
      </p:pic>
      <p:sp>
        <p:nvSpPr>
          <p:cNvPr id="9" name="Content Placeholder 2"/>
          <p:cNvSpPr txBox="1">
            <a:spLocks/>
          </p:cNvSpPr>
          <p:nvPr/>
        </p:nvSpPr>
        <p:spPr bwMode="auto">
          <a:xfrm>
            <a:off x="0" y="4221088"/>
            <a:ext cx="9144000" cy="1656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eaLnBrk="0" hangingPunct="0">
              <a:spcBef>
                <a:spcPct val="20000"/>
              </a:spcBef>
              <a:buClr>
                <a:srgbClr val="CC0000"/>
              </a:buClr>
              <a:buFont typeface="Monotype Sorts" pitchFamily="2" charset="2"/>
              <a:buChar char="u"/>
            </a:pPr>
            <a:endParaRPr kumimoji="0" lang="en-US" sz="2000" b="0" i="0" u="none" strike="noStrike" kern="0" cap="none" spc="0" normalizeH="0" baseline="0" noProof="0" dirty="0" smtClean="0">
              <a:ln>
                <a:noFill/>
              </a:ln>
              <a:solidFill>
                <a:srgbClr val="000000"/>
              </a:solidFill>
              <a:effectLst/>
              <a:uLnTx/>
              <a:uFillTx/>
              <a:latin typeface="+mn-lt"/>
            </a:endParaRPr>
          </a:p>
        </p:txBody>
      </p:sp>
      <p:sp>
        <p:nvSpPr>
          <p:cNvPr id="10" name="Content Placeholder 2"/>
          <p:cNvSpPr txBox="1">
            <a:spLocks/>
          </p:cNvSpPr>
          <p:nvPr/>
        </p:nvSpPr>
        <p:spPr bwMode="auto">
          <a:xfrm>
            <a:off x="0" y="3725416"/>
            <a:ext cx="9144000" cy="1656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eaLnBrk="0" hangingPunct="0">
              <a:spcBef>
                <a:spcPct val="20000"/>
              </a:spcBef>
              <a:buClr>
                <a:srgbClr val="CC0000"/>
              </a:buClr>
              <a:buFont typeface="Monotype Sorts" pitchFamily="2" charset="2"/>
              <a:buChar char="u"/>
            </a:pPr>
            <a:r>
              <a:rPr lang="fr-FR" sz="2800" b="0" kern="0" dirty="0" smtClean="0">
                <a:solidFill>
                  <a:srgbClr val="000000"/>
                </a:solidFill>
                <a:latin typeface="+mn-lt"/>
              </a:rPr>
              <a:t>Il aurait fallut des processeurs plus rapides, moins consommateurs, moins chers, internet et du réseau sans fil </a:t>
            </a:r>
            <a:r>
              <a:rPr lang="fr-FR" sz="2000" b="0" kern="0" dirty="0" smtClean="0">
                <a:solidFill>
                  <a:srgbClr val="000000"/>
                </a:solidFill>
                <a:latin typeface="+mn-lt"/>
                <a:hlinkClick r:id="rId5"/>
              </a:rPr>
              <a:t>sports.tmcnet.com/news/2010/07/25/4918626.htm</a:t>
            </a:r>
            <a:r>
              <a:rPr lang="fr-FR" sz="2000" b="0" kern="0" dirty="0" smtClean="0">
                <a:solidFill>
                  <a:srgbClr val="000000"/>
                </a:solidFill>
                <a:latin typeface="+mn-lt"/>
              </a:rPr>
              <a:t> </a:t>
            </a:r>
            <a:r>
              <a:rPr kumimoji="0" lang="fr-FR" sz="2000" b="0" i="0" u="none" strike="noStrike" kern="0" cap="none" spc="0" normalizeH="0" baseline="0" dirty="0" smtClean="0">
                <a:ln>
                  <a:noFill/>
                </a:ln>
                <a:solidFill>
                  <a:srgbClr val="000000"/>
                </a:solidFill>
                <a:effectLst/>
                <a:uLnTx/>
                <a:uFillTx/>
                <a:latin typeface="+mn-lt"/>
              </a:rPr>
              <a:t> </a:t>
            </a:r>
          </a:p>
          <a:p>
            <a:pPr marL="342900" lvl="0" indent="-342900" algn="l" eaLnBrk="0" hangingPunct="0">
              <a:spcBef>
                <a:spcPct val="20000"/>
              </a:spcBef>
              <a:buClr>
                <a:srgbClr val="CC0000"/>
              </a:buClr>
            </a:pPr>
            <a:endParaRPr kumimoji="0" lang="fr-FR" sz="2800" b="0" i="0" u="none" strike="noStrike" kern="0" cap="none" spc="0" normalizeH="0" baseline="0" dirty="0" smtClean="0">
              <a:ln>
                <a:noFill/>
              </a:ln>
              <a:solidFill>
                <a:srgbClr val="000000"/>
              </a:solidFill>
              <a:effectLst/>
              <a:uLnTx/>
              <a:uFillTx/>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95736" y="0"/>
            <a:ext cx="6948264" cy="836613"/>
          </a:xfrm>
        </p:spPr>
        <p:txBody>
          <a:bodyPr/>
          <a:lstStyle/>
          <a:p>
            <a:r>
              <a:rPr lang="fr-FR" noProof="0" dirty="0" smtClean="0"/>
              <a:t>Plan</a:t>
            </a:r>
            <a:endParaRPr lang="fr-FR" noProof="0" dirty="0"/>
          </a:p>
        </p:txBody>
      </p:sp>
      <p:sp>
        <p:nvSpPr>
          <p:cNvPr id="12291" name="Rectangle 3"/>
          <p:cNvSpPr>
            <a:spLocks noGrp="1" noChangeArrowheads="1"/>
          </p:cNvSpPr>
          <p:nvPr>
            <p:ph type="body" idx="1"/>
          </p:nvPr>
        </p:nvSpPr>
        <p:spPr>
          <a:xfrm>
            <a:off x="0" y="908050"/>
            <a:ext cx="9144000" cy="5949950"/>
          </a:xfrm>
        </p:spPr>
        <p:txBody>
          <a:bodyPr/>
          <a:lstStyle/>
          <a:p>
            <a:pPr>
              <a:lnSpc>
                <a:spcPct val="90000"/>
              </a:lnSpc>
            </a:pPr>
            <a:r>
              <a:rPr lang="fr-FR" dirty="0" smtClean="0">
                <a:solidFill>
                  <a:srgbClr val="FF3300"/>
                </a:solidFill>
              </a:rPr>
              <a:t> Les</a:t>
            </a:r>
            <a:r>
              <a:rPr lang="fr-FR" noProof="0" dirty="0" smtClean="0">
                <a:solidFill>
                  <a:srgbClr val="FF3300"/>
                </a:solidFill>
              </a:rPr>
              <a:t> </a:t>
            </a:r>
            <a:r>
              <a:rPr lang="fr-FR" noProof="0" dirty="0" err="1" smtClean="0">
                <a:solidFill>
                  <a:srgbClr val="FF3300"/>
                </a:solidFill>
              </a:rPr>
              <a:t>smartphones</a:t>
            </a:r>
            <a:r>
              <a:rPr lang="fr-FR" noProof="0" dirty="0" smtClean="0">
                <a:solidFill>
                  <a:srgbClr val="FF3300"/>
                </a:solidFill>
              </a:rPr>
              <a:t> et leur croissance</a:t>
            </a:r>
          </a:p>
          <a:p>
            <a:pPr>
              <a:lnSpc>
                <a:spcPct val="90000"/>
              </a:lnSpc>
            </a:pPr>
            <a:r>
              <a:rPr lang="fr-FR" noProof="0" dirty="0" smtClean="0">
                <a:solidFill>
                  <a:srgbClr val="FF3300"/>
                </a:solidFill>
              </a:rPr>
              <a:t> Pourquoi sont-ils importants ?</a:t>
            </a:r>
          </a:p>
          <a:p>
            <a:pPr>
              <a:lnSpc>
                <a:spcPct val="90000"/>
              </a:lnSpc>
            </a:pPr>
            <a:r>
              <a:rPr lang="fr-FR" noProof="0" dirty="0" smtClean="0">
                <a:solidFill>
                  <a:srgbClr val="FF3300"/>
                </a:solidFill>
              </a:rPr>
              <a:t> Comment sont-ils utilisés ?</a:t>
            </a:r>
          </a:p>
          <a:p>
            <a:pPr>
              <a:lnSpc>
                <a:spcPct val="90000"/>
              </a:lnSpc>
            </a:pPr>
            <a:r>
              <a:rPr lang="fr-FR" noProof="0" dirty="0" smtClean="0">
                <a:solidFill>
                  <a:srgbClr val="FF3300"/>
                </a:solidFill>
              </a:rPr>
              <a:t> Le futur</a:t>
            </a:r>
          </a:p>
          <a:p>
            <a:pPr>
              <a:lnSpc>
                <a:spcPct val="90000"/>
              </a:lnSpc>
            </a:pPr>
            <a:r>
              <a:rPr lang="fr-FR" noProof="0" dirty="0" smtClean="0">
                <a:solidFill>
                  <a:srgbClr val="FF3300"/>
                </a:solidFill>
              </a:rPr>
              <a:t> Autres équipements mobiles</a:t>
            </a:r>
          </a:p>
          <a:p>
            <a:pPr lvl="1">
              <a:lnSpc>
                <a:spcPct val="90000"/>
              </a:lnSpc>
            </a:pPr>
            <a:r>
              <a:rPr lang="fr-FR" dirty="0" smtClean="0">
                <a:solidFill>
                  <a:srgbClr val="FF3300"/>
                </a:solidFill>
              </a:rPr>
              <a:t>Portable</a:t>
            </a:r>
            <a:r>
              <a:rPr lang="fr-FR" noProof="0" dirty="0" smtClean="0">
                <a:solidFill>
                  <a:srgbClr val="FF3300"/>
                </a:solidFill>
              </a:rPr>
              <a:t>, </a:t>
            </a:r>
            <a:r>
              <a:rPr lang="fr-FR" noProof="0" dirty="0" err="1" smtClean="0">
                <a:solidFill>
                  <a:srgbClr val="FF3300"/>
                </a:solidFill>
              </a:rPr>
              <a:t>netbooks</a:t>
            </a:r>
            <a:r>
              <a:rPr lang="fr-FR" noProof="0" dirty="0" smtClean="0">
                <a:solidFill>
                  <a:srgbClr val="FF3300"/>
                </a:solidFill>
              </a:rPr>
              <a:t>, </a:t>
            </a:r>
            <a:r>
              <a:rPr lang="fr-FR" noProof="0" dirty="0" err="1" smtClean="0">
                <a:solidFill>
                  <a:srgbClr val="FF3300"/>
                </a:solidFill>
              </a:rPr>
              <a:t>smartbooks</a:t>
            </a:r>
            <a:r>
              <a:rPr lang="fr-FR" noProof="0" dirty="0" smtClean="0">
                <a:solidFill>
                  <a:srgbClr val="FF3300"/>
                </a:solidFill>
              </a:rPr>
              <a:t>, </a:t>
            </a:r>
            <a:r>
              <a:rPr lang="fr-FR" noProof="0" dirty="0" err="1" smtClean="0">
                <a:solidFill>
                  <a:srgbClr val="FF3300"/>
                </a:solidFill>
              </a:rPr>
              <a:t>tablet</a:t>
            </a:r>
            <a:r>
              <a:rPr lang="fr-FR" noProof="0" dirty="0" smtClean="0">
                <a:solidFill>
                  <a:srgbClr val="FF3300"/>
                </a:solidFill>
              </a:rPr>
              <a:t> </a:t>
            </a:r>
            <a:r>
              <a:rPr lang="fr-FR" dirty="0" smtClean="0">
                <a:solidFill>
                  <a:srgbClr val="FF3300"/>
                </a:solidFill>
              </a:rPr>
              <a:t>PC</a:t>
            </a:r>
            <a:endParaRPr lang="fr-FR" noProof="0" dirty="0" smtClean="0">
              <a:solidFill>
                <a:srgbClr val="FF3300"/>
              </a:solidFill>
            </a:endParaRPr>
          </a:p>
          <a:p>
            <a:pPr>
              <a:lnSpc>
                <a:spcPct val="90000"/>
              </a:lnSpc>
            </a:pPr>
            <a:r>
              <a:rPr lang="fr-FR" noProof="0" dirty="0" smtClean="0">
                <a:solidFill>
                  <a:srgbClr val="FF3300"/>
                </a:solidFill>
              </a:rPr>
              <a:t> </a:t>
            </a:r>
            <a:r>
              <a:rPr lang="fr-FR" noProof="0" dirty="0" err="1" smtClean="0">
                <a:solidFill>
                  <a:srgbClr val="FF3300"/>
                </a:solidFill>
              </a:rPr>
              <a:t>WiFi</a:t>
            </a:r>
            <a:endParaRPr lang="fr-FR" noProof="0" dirty="0" smtClean="0">
              <a:solidFill>
                <a:srgbClr val="FF3300"/>
              </a:solidFill>
            </a:endParaRPr>
          </a:p>
          <a:p>
            <a:pPr lvl="1">
              <a:lnSpc>
                <a:spcPct val="90000"/>
              </a:lnSpc>
            </a:pPr>
            <a:r>
              <a:rPr lang="fr-FR" noProof="0" dirty="0" smtClean="0">
                <a:solidFill>
                  <a:srgbClr val="FF3300"/>
                </a:solidFill>
              </a:rPr>
              <a:t>Fonctionnement</a:t>
            </a:r>
          </a:p>
          <a:p>
            <a:pPr lvl="1">
              <a:lnSpc>
                <a:spcPct val="90000"/>
              </a:lnSpc>
            </a:pPr>
            <a:r>
              <a:rPr lang="fr-FR" noProof="0" dirty="0" smtClean="0">
                <a:solidFill>
                  <a:srgbClr val="FF3300"/>
                </a:solidFill>
              </a:rPr>
              <a:t>Protocoles</a:t>
            </a:r>
          </a:p>
          <a:p>
            <a:pPr lvl="1">
              <a:lnSpc>
                <a:spcPct val="90000"/>
              </a:lnSpc>
            </a:pPr>
            <a:r>
              <a:rPr lang="fr-FR" noProof="0" dirty="0" err="1" smtClean="0">
                <a:solidFill>
                  <a:srgbClr val="FF3300"/>
                </a:solidFill>
              </a:rPr>
              <a:t>WiFi</a:t>
            </a:r>
            <a:r>
              <a:rPr lang="fr-FR" noProof="0" dirty="0" smtClean="0">
                <a:solidFill>
                  <a:srgbClr val="FF3300"/>
                </a:solidFill>
              </a:rPr>
              <a:t> et </a:t>
            </a:r>
            <a:r>
              <a:rPr lang="fr-FR" noProof="0" dirty="0" err="1" smtClean="0">
                <a:solidFill>
                  <a:srgbClr val="FF3300"/>
                </a:solidFill>
              </a:rPr>
              <a:t>smartphones</a:t>
            </a:r>
            <a:endParaRPr lang="fr-FR" noProof="0" dirty="0">
              <a:solidFill>
                <a:srgbClr val="FF3300"/>
              </a:solidFill>
            </a:endParaRPr>
          </a:p>
        </p:txBody>
      </p:sp>
      <p:sp>
        <p:nvSpPr>
          <p:cNvPr id="12292" name="Rectangle 4"/>
          <p:cNvSpPr>
            <a:spLocks noChangeArrowheads="1"/>
          </p:cNvSpPr>
          <p:nvPr/>
        </p:nvSpPr>
        <p:spPr bwMode="auto">
          <a:xfrm>
            <a:off x="0" y="2492375"/>
            <a:ext cx="9144000" cy="0"/>
          </a:xfrm>
          <a:prstGeom prst="rect">
            <a:avLst/>
          </a:prstGeom>
          <a:noFill/>
          <a:ln w="9525">
            <a:noFill/>
            <a:miter lim="800000"/>
            <a:headEnd/>
            <a:tailEn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0"/>
            <a:ext cx="7020272" cy="836613"/>
          </a:xfrm>
        </p:spPr>
        <p:txBody>
          <a:bodyPr/>
          <a:lstStyle/>
          <a:p>
            <a:r>
              <a:rPr lang="fr-FR" noProof="0" dirty="0" err="1" smtClean="0"/>
              <a:t>Tablets</a:t>
            </a:r>
            <a:r>
              <a:rPr lang="fr-FR" noProof="0" dirty="0" smtClean="0"/>
              <a:t> PC 2/2</a:t>
            </a:r>
            <a:endParaRPr lang="fr-FR" noProof="0" dirty="0"/>
          </a:p>
        </p:txBody>
      </p:sp>
      <p:sp>
        <p:nvSpPr>
          <p:cNvPr id="3" name="Content Placeholder 2"/>
          <p:cNvSpPr>
            <a:spLocks noGrp="1"/>
          </p:cNvSpPr>
          <p:nvPr>
            <p:ph idx="1"/>
          </p:nvPr>
        </p:nvSpPr>
        <p:spPr>
          <a:xfrm>
            <a:off x="0" y="857232"/>
            <a:ext cx="9144000" cy="5668112"/>
          </a:xfrm>
        </p:spPr>
        <p:txBody>
          <a:bodyPr/>
          <a:lstStyle/>
          <a:p>
            <a:r>
              <a:rPr lang="fr-FR" sz="2200" noProof="0" dirty="0" err="1" smtClean="0"/>
              <a:t>Forrester</a:t>
            </a:r>
            <a:r>
              <a:rPr lang="fr-FR" sz="2200" noProof="0" dirty="0" smtClean="0"/>
              <a:t> pense que les ventes de </a:t>
            </a:r>
            <a:r>
              <a:rPr lang="fr-FR" sz="2200" noProof="0" dirty="0" err="1" smtClean="0"/>
              <a:t>tablets</a:t>
            </a:r>
            <a:r>
              <a:rPr lang="fr-FR" sz="2200" noProof="0" dirty="0" smtClean="0"/>
              <a:t> PC vont dépasser celle des </a:t>
            </a:r>
            <a:r>
              <a:rPr lang="fr-FR" sz="2200" noProof="0" dirty="0" err="1" smtClean="0"/>
              <a:t>netbook</a:t>
            </a:r>
            <a:r>
              <a:rPr lang="fr-FR" sz="2200" noProof="0" dirty="0" smtClean="0"/>
              <a:t> aux USA en 2013 </a:t>
            </a:r>
          </a:p>
          <a:p>
            <a:r>
              <a:rPr lang="fr-FR" sz="2200" noProof="0" dirty="0" smtClean="0"/>
              <a:t>Les ventes devraient atteindre 6-9 millions d’unités fin 2010 (actuellement 3M = 5% des ventes de </a:t>
            </a:r>
            <a:r>
              <a:rPr lang="fr-FR" sz="2200" noProof="0" dirty="0" err="1" smtClean="0"/>
              <a:t>netbooks</a:t>
            </a:r>
            <a:r>
              <a:rPr lang="fr-FR" sz="2200" noProof="0" dirty="0" smtClean="0"/>
              <a:t> attendues en 2010) </a:t>
            </a:r>
          </a:p>
          <a:p>
            <a:r>
              <a:rPr lang="fr-FR" sz="2200" noProof="0" dirty="0" smtClean="0"/>
              <a:t>L’</a:t>
            </a:r>
            <a:r>
              <a:rPr lang="fr-FR" sz="2200" noProof="0" dirty="0" err="1" smtClean="0"/>
              <a:t>iPAD</a:t>
            </a:r>
            <a:r>
              <a:rPr lang="fr-FR" sz="2200" noProof="0" dirty="0" smtClean="0"/>
              <a:t> est conçu comme un média de </a:t>
            </a:r>
            <a:r>
              <a:rPr lang="fr-FR" sz="2200" dirty="0" smtClean="0"/>
              <a:t>consommation pas de création, un équipement pour les loisirs mais fournissant aussi une plateforme intéressante pour travailler</a:t>
            </a:r>
            <a:endParaRPr lang="fr-FR" sz="2200" noProof="0" dirty="0" smtClean="0"/>
          </a:p>
          <a:p>
            <a:r>
              <a:rPr lang="fr-FR" sz="2200" noProof="0" dirty="0" smtClean="0"/>
              <a:t>Certains peuvent maintenant laisser l’ordinateur à la maison et compter uniquement sur le </a:t>
            </a:r>
            <a:r>
              <a:rPr lang="fr-FR" sz="2200" noProof="0" dirty="0" err="1" smtClean="0"/>
              <a:t>smartphone</a:t>
            </a:r>
            <a:r>
              <a:rPr lang="fr-FR" sz="2200" noProof="0" dirty="0" smtClean="0"/>
              <a:t> en voyage</a:t>
            </a:r>
          </a:p>
          <a:p>
            <a:r>
              <a:rPr lang="fr-FR" sz="2200" noProof="0" dirty="0" smtClean="0"/>
              <a:t>L’</a:t>
            </a:r>
            <a:r>
              <a:rPr lang="fr-FR" sz="2200" noProof="0" dirty="0" err="1" smtClean="0"/>
              <a:t>iPad</a:t>
            </a:r>
            <a:r>
              <a:rPr lang="fr-FR" sz="2200" noProof="0" dirty="0" smtClean="0"/>
              <a:t> attire ceux qui trouvent les ordinateurs classiques trop compliqués et déroutants, </a:t>
            </a:r>
            <a:r>
              <a:rPr lang="fr-FR" sz="2200" dirty="0" err="1" smtClean="0"/>
              <a:t>e.g</a:t>
            </a:r>
            <a:r>
              <a:rPr lang="fr-FR" sz="2200" dirty="0" smtClean="0"/>
              <a:t> les enfants et les séniors</a:t>
            </a:r>
            <a:endParaRPr lang="fr-FR" sz="2200" noProof="0" dirty="0" smtClean="0"/>
          </a:p>
          <a:p>
            <a:r>
              <a:rPr lang="fr-FR" sz="2200" noProof="0" dirty="0" smtClean="0"/>
              <a:t>L’</a:t>
            </a:r>
            <a:r>
              <a:rPr lang="fr-FR" sz="2200" noProof="0" dirty="0" err="1" smtClean="0"/>
              <a:t>iPad</a:t>
            </a:r>
            <a:r>
              <a:rPr lang="fr-FR" sz="2200" noProof="0" dirty="0" smtClean="0"/>
              <a:t> est </a:t>
            </a:r>
            <a:r>
              <a:rPr lang="fr-FR" sz="2200" dirty="0" smtClean="0"/>
              <a:t>moins ouvert</a:t>
            </a:r>
            <a:r>
              <a:rPr lang="fr-FR" sz="2200" noProof="0" dirty="0" smtClean="0"/>
              <a:t> (Apple </a:t>
            </a:r>
            <a:r>
              <a:rPr lang="fr-FR" sz="2200" dirty="0" smtClean="0"/>
              <a:t>gère l’</a:t>
            </a:r>
            <a:r>
              <a:rPr lang="fr-FR" sz="2200" noProof="0" dirty="0" err="1" smtClean="0"/>
              <a:t>Appstore</a:t>
            </a:r>
            <a:r>
              <a:rPr lang="fr-FR" sz="2200" noProof="0" dirty="0" smtClean="0"/>
              <a:t>) que les ordinateurs/</a:t>
            </a:r>
            <a:r>
              <a:rPr lang="fr-FR" sz="2200" noProof="0" dirty="0" err="1" smtClean="0"/>
              <a:t>netbook</a:t>
            </a:r>
            <a:endParaRPr lang="fr-FR" sz="2200" noProof="0" dirty="0" smtClean="0"/>
          </a:p>
          <a:p>
            <a:r>
              <a:rPr lang="fr-FR" sz="2200" dirty="0" smtClean="0"/>
              <a:t>Voir</a:t>
            </a:r>
            <a:r>
              <a:rPr lang="fr-FR" sz="2200" noProof="0" dirty="0" smtClean="0"/>
              <a:t> </a:t>
            </a:r>
            <a:r>
              <a:rPr lang="fr-FR" sz="2200" noProof="0" dirty="0" smtClean="0">
                <a:hlinkClick r:id="rId3"/>
              </a:rPr>
              <a:t>www.networkworld.com/news/2010/090810-netbooks-vs-ipads----can.html</a:t>
            </a:r>
            <a:r>
              <a:rPr lang="fr-FR" sz="2200" noProof="0" dirty="0" smtClean="0"/>
              <a:t> </a:t>
            </a:r>
            <a:r>
              <a:rPr lang="fr-FR" sz="2200" dirty="0" smtClean="0"/>
              <a:t>pour un comparatif</a:t>
            </a:r>
            <a:endParaRPr lang="fr-FR" sz="2200" noProof="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0"/>
            <a:ext cx="6876256" cy="836613"/>
          </a:xfrm>
        </p:spPr>
        <p:txBody>
          <a:bodyPr/>
          <a:lstStyle/>
          <a:p>
            <a:r>
              <a:rPr lang="en-US" dirty="0" err="1" smtClean="0"/>
              <a:t>Sécurité</a:t>
            </a:r>
            <a:endParaRPr lang="fr-FR" noProof="0" dirty="0"/>
          </a:p>
        </p:txBody>
      </p:sp>
      <p:sp>
        <p:nvSpPr>
          <p:cNvPr id="3" name="Content Placeholder 2"/>
          <p:cNvSpPr>
            <a:spLocks noGrp="1"/>
          </p:cNvSpPr>
          <p:nvPr>
            <p:ph idx="1"/>
          </p:nvPr>
        </p:nvSpPr>
        <p:spPr/>
        <p:txBody>
          <a:bodyPr/>
          <a:lstStyle/>
          <a:p>
            <a:r>
              <a:rPr lang="fr-FR" sz="2400" dirty="0" smtClean="0"/>
              <a:t>Aujourd’hui les meilleurs </a:t>
            </a:r>
            <a:r>
              <a:rPr lang="fr-FR" sz="2400" dirty="0" err="1" smtClean="0"/>
              <a:t>smartphones</a:t>
            </a:r>
            <a:r>
              <a:rPr lang="fr-FR" sz="2400" dirty="0" smtClean="0"/>
              <a:t> ont des processeurs &gt;= 1Gz, jusqu’a 32G de mémoire, et disposent avec la 4G de connexions &gt; 100 Mbps. Les </a:t>
            </a:r>
            <a:r>
              <a:rPr lang="fr-FR" sz="2400" dirty="0" err="1" smtClean="0"/>
              <a:t>Tablets</a:t>
            </a:r>
            <a:r>
              <a:rPr lang="fr-FR" sz="2400" dirty="0" smtClean="0"/>
              <a:t> PC dépassent déjà les ventes de PC. </a:t>
            </a:r>
          </a:p>
          <a:p>
            <a:pPr lvl="1"/>
            <a:r>
              <a:rPr lang="fr-FR" sz="2000" dirty="0" smtClean="0"/>
              <a:t>On peut s’attendre à une augmentation des malwares et spywares</a:t>
            </a:r>
          </a:p>
          <a:p>
            <a:pPr lvl="1"/>
            <a:r>
              <a:rPr lang="fr-FR" sz="2000" dirty="0" smtClean="0"/>
              <a:t>Téléphones contaminés par le web, </a:t>
            </a:r>
            <a:r>
              <a:rPr lang="fr-FR" sz="2000" dirty="0" err="1" smtClean="0"/>
              <a:t>émails</a:t>
            </a:r>
            <a:r>
              <a:rPr lang="fr-FR" sz="2000" dirty="0" smtClean="0"/>
              <a:t>, ou applications avec chevaux de Troie</a:t>
            </a:r>
          </a:p>
          <a:p>
            <a:pPr lvl="1"/>
            <a:r>
              <a:rPr lang="fr-FR" sz="2000" dirty="0" smtClean="0"/>
              <a:t>Perte de téléphones avec données critiques, personnes quittant l’entreprise (nécessité de verrouillage ou </a:t>
            </a:r>
            <a:r>
              <a:rPr lang="fr-FR" sz="2000" dirty="0" err="1" smtClean="0"/>
              <a:t>effaçage</a:t>
            </a:r>
            <a:r>
              <a:rPr lang="fr-FR" sz="2000" dirty="0" smtClean="0"/>
              <a:t> à distance)</a:t>
            </a:r>
          </a:p>
          <a:p>
            <a:pPr lvl="1"/>
            <a:r>
              <a:rPr lang="fr-FR" sz="2000" dirty="0" smtClean="0"/>
              <a:t>Limiter ou contraindre les données présentes sur le téléphone</a:t>
            </a:r>
          </a:p>
          <a:p>
            <a:pPr lvl="1"/>
            <a:r>
              <a:rPr lang="fr-FR" sz="2000" dirty="0" smtClean="0"/>
              <a:t>Données cryptées, fiables, disponibles, et seulement accessibles à qui de droit</a:t>
            </a:r>
          </a:p>
          <a:p>
            <a:pPr lvl="1"/>
            <a:r>
              <a:rPr lang="fr-FR" sz="2000" dirty="0" smtClean="0"/>
              <a:t>Les téléphones doivent être mis à jour, scanner anti-virus, images standard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0"/>
            <a:ext cx="6858016" cy="836613"/>
          </a:xfrm>
        </p:spPr>
        <p:txBody>
          <a:bodyPr/>
          <a:lstStyle/>
          <a:p>
            <a:r>
              <a:rPr lang="en-US" dirty="0" err="1" smtClean="0"/>
              <a:t>Sécurité</a:t>
            </a:r>
            <a:endParaRPr lang="fr-FR" noProof="0" dirty="0"/>
          </a:p>
        </p:txBody>
      </p:sp>
      <p:sp>
        <p:nvSpPr>
          <p:cNvPr id="3" name="Content Placeholder 2"/>
          <p:cNvSpPr>
            <a:spLocks noGrp="1"/>
          </p:cNvSpPr>
          <p:nvPr>
            <p:ph idx="1"/>
          </p:nvPr>
        </p:nvSpPr>
        <p:spPr/>
        <p:txBody>
          <a:bodyPr/>
          <a:lstStyle/>
          <a:p>
            <a:r>
              <a:rPr lang="fr-FR" dirty="0" smtClean="0"/>
              <a:t>Les départements informatiques ne sont pas prêt pour gérer ces nouveaux systèmes d’exploitations</a:t>
            </a:r>
          </a:p>
          <a:p>
            <a:pPr lvl="1"/>
            <a:r>
              <a:rPr lang="fr-FR" dirty="0" smtClean="0"/>
              <a:t>Il y a peut d’aide, beaucoup de produit apparaissent pour la gestion des flottes mobiles</a:t>
            </a:r>
          </a:p>
          <a:p>
            <a:pPr lvl="1"/>
            <a:r>
              <a:rPr lang="fr-FR" dirty="0" smtClean="0"/>
              <a:t>Dur de peser le pour (productivité améliorée pour 1 milliard de </a:t>
            </a:r>
            <a:r>
              <a:rPr lang="fr-FR" dirty="0" smtClean="0"/>
              <a:t>travailleurs </a:t>
            </a:r>
            <a:r>
              <a:rPr lang="fr-FR" dirty="0" smtClean="0"/>
              <a:t>dans le monde fin 2011 grâce à l’accès au données n’importe </a:t>
            </a:r>
            <a:r>
              <a:rPr lang="fr-FR" dirty="0" smtClean="0"/>
              <a:t>où, </a:t>
            </a:r>
            <a:r>
              <a:rPr lang="fr-FR" dirty="0" smtClean="0"/>
              <a:t>n’importe quand) et le contre (risques autour de la sécurité)</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0"/>
            <a:ext cx="6876256" cy="836613"/>
          </a:xfrm>
        </p:spPr>
        <p:txBody>
          <a:bodyPr/>
          <a:lstStyle/>
          <a:p>
            <a:pPr algn="l"/>
            <a:r>
              <a:rPr lang="fr-FR" noProof="0" dirty="0" smtClean="0"/>
              <a:t>N’oublions pas le </a:t>
            </a:r>
            <a:r>
              <a:rPr lang="fr-FR" noProof="0" dirty="0" err="1" smtClean="0"/>
              <a:t>WiFi</a:t>
            </a:r>
            <a:endParaRPr lang="fr-FR" noProof="0" dirty="0"/>
          </a:p>
        </p:txBody>
      </p:sp>
      <p:sp>
        <p:nvSpPr>
          <p:cNvPr id="3" name="Content Placeholder 2"/>
          <p:cNvSpPr>
            <a:spLocks noGrp="1"/>
          </p:cNvSpPr>
          <p:nvPr>
            <p:ph idx="1"/>
          </p:nvPr>
        </p:nvSpPr>
        <p:spPr>
          <a:xfrm>
            <a:off x="0" y="857232"/>
            <a:ext cx="6732240" cy="2571768"/>
          </a:xfrm>
        </p:spPr>
        <p:txBody>
          <a:bodyPr/>
          <a:lstStyle/>
          <a:p>
            <a:r>
              <a:rPr lang="fr-FR" noProof="0" dirty="0" smtClean="0"/>
              <a:t> Nécessite un routeur sans fil,</a:t>
            </a:r>
          </a:p>
          <a:p>
            <a:pPr>
              <a:buNone/>
            </a:pPr>
            <a:r>
              <a:rPr lang="fr-FR" dirty="0" smtClean="0"/>
              <a:t>   </a:t>
            </a:r>
            <a:r>
              <a:rPr lang="fr-FR" noProof="0" dirty="0" smtClean="0"/>
              <a:t> plusieurs en entreprise, un seul </a:t>
            </a:r>
          </a:p>
          <a:p>
            <a:pPr>
              <a:buNone/>
            </a:pPr>
            <a:r>
              <a:rPr lang="fr-FR" dirty="0" smtClean="0"/>
              <a:t>    </a:t>
            </a:r>
            <a:r>
              <a:rPr lang="fr-FR" noProof="0" dirty="0" smtClean="0"/>
              <a:t>à la maison, qui contient:</a:t>
            </a:r>
          </a:p>
          <a:p>
            <a:pPr lvl="1"/>
            <a:r>
              <a:rPr lang="fr-FR" noProof="0" dirty="0" smtClean="0"/>
              <a:t>Un port pour se connecter à </a:t>
            </a:r>
            <a:r>
              <a:rPr lang="fr-FR" dirty="0" smtClean="0"/>
              <a:t>internet</a:t>
            </a:r>
          </a:p>
          <a:p>
            <a:pPr lvl="1">
              <a:buNone/>
            </a:pPr>
            <a:r>
              <a:rPr lang="fr-FR" dirty="0" smtClean="0"/>
              <a:t>    (au modem câble/DSL)</a:t>
            </a:r>
            <a:endParaRPr lang="fr-FR" noProof="0" dirty="0" smtClean="0"/>
          </a:p>
          <a:p>
            <a:pPr lvl="1"/>
            <a:r>
              <a:rPr lang="fr-FR" dirty="0" smtClean="0"/>
              <a:t>Un</a:t>
            </a:r>
            <a:r>
              <a:rPr lang="fr-FR" noProof="0" dirty="0" smtClean="0"/>
              <a:t> routeur</a:t>
            </a:r>
          </a:p>
        </p:txBody>
      </p:sp>
      <p:pic>
        <p:nvPicPr>
          <p:cNvPr id="1026" name="Picture 2"/>
          <p:cNvPicPr>
            <a:picLocks noChangeAspect="1" noChangeArrowheads="1"/>
          </p:cNvPicPr>
          <p:nvPr/>
        </p:nvPicPr>
        <p:blipFill>
          <a:blip r:embed="rId2" cstate="print"/>
          <a:srcRect/>
          <a:stretch>
            <a:fillRect/>
          </a:stretch>
        </p:blipFill>
        <p:spPr bwMode="auto">
          <a:xfrm>
            <a:off x="6289923" y="1000108"/>
            <a:ext cx="2854077" cy="2142626"/>
          </a:xfrm>
          <a:prstGeom prst="rect">
            <a:avLst/>
          </a:prstGeom>
          <a:noFill/>
          <a:ln w="9525">
            <a:noFill/>
            <a:miter lim="800000"/>
            <a:headEnd/>
            <a:tailEnd/>
          </a:ln>
        </p:spPr>
      </p:pic>
      <p:sp>
        <p:nvSpPr>
          <p:cNvPr id="5" name="Content Placeholder 2"/>
          <p:cNvSpPr txBox="1">
            <a:spLocks/>
          </p:cNvSpPr>
          <p:nvPr/>
        </p:nvSpPr>
        <p:spPr bwMode="auto">
          <a:xfrm>
            <a:off x="0" y="3643314"/>
            <a:ext cx="9144000" cy="2954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kumimoji="0" lang="fr-FR" sz="2400" b="0" i="0" u="none" strike="noStrike" kern="0" cap="none" spc="0" normalizeH="0" baseline="0" dirty="0" smtClean="0">
                <a:ln>
                  <a:noFill/>
                </a:ln>
                <a:solidFill>
                  <a:srgbClr val="000000"/>
                </a:solidFill>
                <a:effectLst/>
                <a:uLnTx/>
                <a:uFillTx/>
                <a:latin typeface="+mn-lt"/>
              </a:rPr>
              <a:t>Un </a:t>
            </a:r>
            <a:r>
              <a:rPr kumimoji="0" lang="fr-FR" sz="2400" b="0" i="0" u="none" strike="noStrike" kern="0" cap="none" spc="0" normalizeH="0" baseline="0" dirty="0" err="1" smtClean="0">
                <a:ln>
                  <a:noFill/>
                </a:ln>
                <a:solidFill>
                  <a:srgbClr val="000000"/>
                </a:solidFill>
                <a:effectLst/>
                <a:uLnTx/>
                <a:uFillTx/>
                <a:latin typeface="+mn-lt"/>
              </a:rPr>
              <a:t>switch</a:t>
            </a:r>
            <a:r>
              <a:rPr kumimoji="0" lang="fr-FR" sz="2400" b="0" i="0" u="none" strike="noStrike" kern="0" cap="none" spc="0" normalizeH="0" baseline="0" dirty="0" smtClean="0">
                <a:ln>
                  <a:noFill/>
                </a:ln>
                <a:solidFill>
                  <a:srgbClr val="000000"/>
                </a:solidFill>
                <a:effectLst/>
                <a:uLnTx/>
                <a:uFillTx/>
                <a:latin typeface="+mn-lt"/>
              </a:rPr>
              <a:t> Ethernet</a:t>
            </a: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kumimoji="0" lang="fr-FR" sz="2400" b="0" i="0" u="none" strike="noStrike" kern="0" cap="none" spc="0" normalizeH="0" baseline="0" dirty="0" smtClean="0">
                <a:ln>
                  <a:noFill/>
                </a:ln>
                <a:solidFill>
                  <a:srgbClr val="000000"/>
                </a:solidFill>
                <a:effectLst/>
                <a:uLnTx/>
                <a:uFillTx/>
                <a:latin typeface="+mn-lt"/>
              </a:rPr>
              <a:t>Un firewall</a:t>
            </a:r>
            <a:r>
              <a:rPr kumimoji="0" lang="fr-FR" sz="2400" b="0" i="0" u="none" strike="noStrike" kern="0" cap="none" spc="0" normalizeH="0" dirty="0" smtClean="0">
                <a:ln>
                  <a:noFill/>
                </a:ln>
                <a:solidFill>
                  <a:srgbClr val="000000"/>
                </a:solidFill>
                <a:effectLst/>
                <a:uLnTx/>
                <a:uFillTx/>
                <a:latin typeface="+mn-lt"/>
              </a:rPr>
              <a:t> </a:t>
            </a:r>
            <a:r>
              <a:rPr kumimoji="0" lang="fr-FR" sz="2400" b="0" i="0" u="none" strike="noStrike" kern="0" cap="none" spc="0" normalizeH="0" baseline="0" dirty="0" smtClean="0">
                <a:ln>
                  <a:noFill/>
                </a:ln>
                <a:solidFill>
                  <a:srgbClr val="000000"/>
                </a:solidFill>
                <a:effectLst/>
                <a:uLnTx/>
                <a:uFillTx/>
                <a:latin typeface="+mn-lt"/>
              </a:rPr>
              <a:t>pour la sécurité</a:t>
            </a: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itchFamily="2" charset="2"/>
              <a:buChar char="n"/>
              <a:tabLst/>
              <a:defRPr/>
            </a:pPr>
            <a:r>
              <a:rPr kumimoji="0" lang="fr-FR" sz="2400" b="0" i="0" u="none" strike="noStrike" kern="0" cap="none" spc="0" normalizeH="0" baseline="0" dirty="0" smtClean="0">
                <a:ln>
                  <a:noFill/>
                </a:ln>
                <a:solidFill>
                  <a:srgbClr val="000000"/>
                </a:solidFill>
                <a:effectLst/>
                <a:uLnTx/>
                <a:uFillTx/>
                <a:latin typeface="+mn-lt"/>
              </a:rPr>
              <a:t>Un</a:t>
            </a:r>
            <a:r>
              <a:rPr kumimoji="0" lang="fr-FR" sz="2400" b="0" i="0" u="none" strike="noStrike" kern="0" cap="none" spc="0" normalizeH="0" dirty="0" smtClean="0">
                <a:ln>
                  <a:noFill/>
                </a:ln>
                <a:solidFill>
                  <a:srgbClr val="000000"/>
                </a:solidFill>
                <a:effectLst/>
                <a:uLnTx/>
                <a:uFillTx/>
                <a:latin typeface="+mn-lt"/>
              </a:rPr>
              <a:t> point d’accès (AP) sans fils pour les clients sans fils</a:t>
            </a:r>
            <a:endParaRPr kumimoji="0" lang="fr-FR" sz="2400" b="0" i="0" u="none" strike="noStrike" kern="0" cap="none" spc="0" normalizeH="0" baseline="0" dirty="0" smtClean="0">
              <a:ln>
                <a:noFill/>
              </a:ln>
              <a:solidFill>
                <a:srgbClr val="000000"/>
              </a:solidFill>
              <a:effectLst/>
              <a:uLnTx/>
              <a:uFillTx/>
              <a:latin typeface="+mn-lt"/>
            </a:endParaRPr>
          </a:p>
          <a:p>
            <a:pPr marL="1200150" lvl="2" indent="-285750" algn="l" eaLnBrk="0" hangingPunct="0">
              <a:spcBef>
                <a:spcPct val="20000"/>
              </a:spcBef>
              <a:buClr>
                <a:schemeClr val="accent2"/>
              </a:buClr>
              <a:buFont typeface="Wingdings" pitchFamily="2" charset="2"/>
              <a:buChar char="n"/>
            </a:pPr>
            <a:r>
              <a:rPr lang="fr-FR" sz="2400" b="0" kern="0" dirty="0" smtClean="0">
                <a:solidFill>
                  <a:srgbClr val="000000"/>
                </a:solidFill>
                <a:latin typeface="+mn-lt"/>
              </a:rPr>
              <a:t>Pour les entreprises l’AP est alimenté par le câble réseau (Power over Ethernet - </a:t>
            </a:r>
            <a:r>
              <a:rPr lang="fr-FR" sz="2400" b="0" kern="0" dirty="0" err="1" smtClean="0">
                <a:solidFill>
                  <a:srgbClr val="000000"/>
                </a:solidFill>
                <a:latin typeface="+mn-lt"/>
              </a:rPr>
              <a:t>PoE</a:t>
            </a:r>
            <a:r>
              <a:rPr lang="fr-FR" sz="2400" b="0" kern="0" dirty="0" smtClean="0">
                <a:solidFill>
                  <a:srgbClr val="000000"/>
                </a:solidFill>
                <a:latin typeface="+mn-lt"/>
              </a:rPr>
              <a:t>)</a:t>
            </a:r>
            <a:endParaRPr kumimoji="0" lang="fr-FR" sz="2400" b="0" i="0" u="none" strike="noStrike" kern="0" cap="none" spc="0" normalizeH="0" baseline="0" dirty="0" smtClean="0">
              <a:ln>
                <a:noFill/>
              </a:ln>
              <a:solidFill>
                <a:srgbClr val="000000"/>
              </a:solidFill>
              <a:effectLst/>
              <a:uLnTx/>
              <a:uFillTx/>
              <a:latin typeface="+mn-lt"/>
            </a:endParaRPr>
          </a:p>
          <a:p>
            <a:pPr marL="285750" indent="-285750" algn="l" eaLnBrk="0" hangingPunct="0">
              <a:spcBef>
                <a:spcPct val="20000"/>
              </a:spcBef>
              <a:buClr>
                <a:schemeClr val="accent2"/>
              </a:buClr>
              <a:buFont typeface="Wingdings" pitchFamily="2" charset="2"/>
              <a:buChar char="n"/>
            </a:pPr>
            <a:endParaRPr kumimoji="0" lang="fr-FR" sz="2400" b="0" i="0" u="none" strike="noStrike" kern="0" cap="none" spc="0" normalizeH="0" baseline="0" dirty="0" smtClean="0">
              <a:ln>
                <a:noFill/>
              </a:ln>
              <a:solidFill>
                <a:srgbClr val="000000"/>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
                <a:schemeClr val="accent2"/>
              </a:buClr>
              <a:buSzTx/>
              <a:tabLst/>
              <a:defRPr/>
            </a:pPr>
            <a:endParaRPr kumimoji="0" lang="fr-FR" sz="2400" b="0" i="0" u="none" strike="noStrike" kern="0" cap="none" spc="0" normalizeH="0" baseline="0" dirty="0" smtClean="0">
              <a:ln>
                <a:noFill/>
              </a:ln>
              <a:solidFill>
                <a:srgbClr val="000000"/>
              </a:solidFill>
              <a:effectLst/>
              <a:uLnTx/>
              <a:uFillTx/>
              <a:latin typeface="+mn-lt"/>
            </a:endParaRPr>
          </a:p>
          <a:p>
            <a:pPr marL="285750" indent="-285750" algn="l" eaLnBrk="0" hangingPunct="0">
              <a:spcBef>
                <a:spcPct val="20000"/>
              </a:spcBef>
              <a:buClr>
                <a:schemeClr val="accent2"/>
              </a:buClr>
            </a:pPr>
            <a:endParaRPr kumimoji="0" lang="fr-FR" sz="2400" b="0" i="0" u="none" strike="noStrike" kern="0" cap="none" spc="0" normalizeH="0" baseline="0" dirty="0">
              <a:ln>
                <a:noFill/>
              </a:ln>
              <a:solidFill>
                <a:srgbClr val="000000"/>
              </a:solidFill>
              <a:effectLst/>
              <a:uLnTx/>
              <a:uFillTx/>
              <a:latin typeface="+mn-lt"/>
            </a:endParaRPr>
          </a:p>
        </p:txBody>
      </p:sp>
      <p:sp>
        <p:nvSpPr>
          <p:cNvPr id="6" name="Cloud Callout 5"/>
          <p:cNvSpPr/>
          <p:nvPr/>
        </p:nvSpPr>
        <p:spPr bwMode="auto">
          <a:xfrm>
            <a:off x="4932040" y="5373216"/>
            <a:ext cx="914400" cy="612648"/>
          </a:xfrm>
          <a:prstGeom prst="cloud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Arial" charset="0"/>
            </a:endParaRPr>
          </a:p>
        </p:txBody>
      </p:sp>
      <p:sp>
        <p:nvSpPr>
          <p:cNvPr id="7" name="Cloud Callout 6"/>
          <p:cNvSpPr/>
          <p:nvPr/>
        </p:nvSpPr>
        <p:spPr bwMode="auto">
          <a:xfrm>
            <a:off x="7812360" y="0"/>
            <a:ext cx="914400" cy="612648"/>
          </a:xfrm>
          <a:prstGeom prst="cloud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Arial" charset="0"/>
            </a:endParaRPr>
          </a:p>
        </p:txBody>
      </p:sp>
      <p:sp>
        <p:nvSpPr>
          <p:cNvPr id="8" name="Cloud Callout 7"/>
          <p:cNvSpPr/>
          <p:nvPr/>
        </p:nvSpPr>
        <p:spPr bwMode="auto">
          <a:xfrm>
            <a:off x="7884368" y="0"/>
            <a:ext cx="1058416" cy="764704"/>
          </a:xfrm>
          <a:prstGeom prst="cloudCallout">
            <a:avLst>
              <a:gd name="adj1" fmla="val -50738"/>
              <a:gd name="adj2" fmla="val 110024"/>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chemeClr val="tx2"/>
              </a:solidFill>
              <a:effectLst/>
              <a:latin typeface="Arial" charset="0"/>
            </a:endParaRPr>
          </a:p>
        </p:txBody>
      </p:sp>
      <p:sp>
        <p:nvSpPr>
          <p:cNvPr id="10" name="Cloud Callout 9"/>
          <p:cNvSpPr/>
          <p:nvPr/>
        </p:nvSpPr>
        <p:spPr bwMode="auto">
          <a:xfrm>
            <a:off x="5508104" y="4509120"/>
            <a:ext cx="914400" cy="612648"/>
          </a:xfrm>
          <a:prstGeom prst="cloud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Arial" charset="0"/>
            </a:endParaRPr>
          </a:p>
        </p:txBody>
      </p:sp>
      <p:sp>
        <p:nvSpPr>
          <p:cNvPr id="17" name="Cloud Callout 16"/>
          <p:cNvSpPr/>
          <p:nvPr/>
        </p:nvSpPr>
        <p:spPr bwMode="auto">
          <a:xfrm>
            <a:off x="4788024" y="5949280"/>
            <a:ext cx="864096" cy="504056"/>
          </a:xfrm>
          <a:prstGeom prst="cloudCallout">
            <a:avLst>
              <a:gd name="adj1" fmla="val -9980"/>
              <a:gd name="adj2" fmla="val -4947"/>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Arial" charset="0"/>
            </a:endParaRPr>
          </a:p>
        </p:txBody>
      </p:sp>
      <p:pic>
        <p:nvPicPr>
          <p:cNvPr id="1029" name="Picture 5"/>
          <p:cNvPicPr>
            <a:picLocks noChangeAspect="1" noChangeArrowheads="1"/>
          </p:cNvPicPr>
          <p:nvPr/>
        </p:nvPicPr>
        <p:blipFill>
          <a:blip r:embed="rId3" cstate="print"/>
          <a:srcRect/>
          <a:stretch>
            <a:fillRect/>
          </a:stretch>
        </p:blipFill>
        <p:spPr bwMode="auto">
          <a:xfrm>
            <a:off x="7968455" y="0"/>
            <a:ext cx="1175545" cy="836711"/>
          </a:xfrm>
          <a:prstGeom prst="rect">
            <a:avLst/>
          </a:prstGeom>
          <a:noFill/>
          <a:ln w="9525">
            <a:noFill/>
            <a:miter lim="800000"/>
            <a:headEnd/>
            <a:tailEnd/>
          </a:ln>
        </p:spPr>
      </p:pic>
      <p:cxnSp>
        <p:nvCxnSpPr>
          <p:cNvPr id="13" name="Straight Arrow Connector 12"/>
          <p:cNvCxnSpPr/>
          <p:nvPr/>
        </p:nvCxnSpPr>
        <p:spPr bwMode="auto">
          <a:xfrm flipV="1">
            <a:off x="7429520" y="548680"/>
            <a:ext cx="886896" cy="737180"/>
          </a:xfrm>
          <a:prstGeom prst="straightConnector1">
            <a:avLst/>
          </a:prstGeom>
          <a:noFill/>
          <a:ln w="38100" cap="flat" cmpd="sng" algn="ctr">
            <a:solidFill>
              <a:srgbClr val="FF0000"/>
            </a:solidFill>
            <a:prstDash val="solid"/>
            <a:round/>
            <a:headEnd type="none" w="med" len="med"/>
            <a:tailEnd type="none" w="med" len="med"/>
          </a:ln>
          <a:effectLst/>
        </p:spPr>
      </p:cxnSp>
      <p:sp>
        <p:nvSpPr>
          <p:cNvPr id="24" name="TextBox 23"/>
          <p:cNvSpPr txBox="1"/>
          <p:nvPr/>
        </p:nvSpPr>
        <p:spPr>
          <a:xfrm>
            <a:off x="7830820" y="0"/>
            <a:ext cx="1313180" cy="461665"/>
          </a:xfrm>
          <a:prstGeom prst="rect">
            <a:avLst/>
          </a:prstGeom>
          <a:noFill/>
        </p:spPr>
        <p:txBody>
          <a:bodyPr wrap="none" rtlCol="0">
            <a:spAutoFit/>
          </a:bodyPr>
          <a:lstStyle/>
          <a:p>
            <a:r>
              <a:rPr lang="en-US" sz="2400" dirty="0" smtClean="0">
                <a:solidFill>
                  <a:schemeClr val="bg1"/>
                </a:solidFill>
              </a:rPr>
              <a:t>Internet</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0"/>
            <a:ext cx="6804248" cy="836613"/>
          </a:xfrm>
        </p:spPr>
        <p:txBody>
          <a:bodyPr/>
          <a:lstStyle/>
          <a:p>
            <a:r>
              <a:rPr lang="fr-FR" noProof="0" dirty="0" smtClean="0"/>
              <a:t>Le Wifi comment ça marche ?</a:t>
            </a:r>
            <a:endParaRPr lang="fr-FR" noProof="0" dirty="0"/>
          </a:p>
        </p:txBody>
      </p:sp>
      <p:sp>
        <p:nvSpPr>
          <p:cNvPr id="3" name="Content Placeholder 2"/>
          <p:cNvSpPr>
            <a:spLocks noGrp="1"/>
          </p:cNvSpPr>
          <p:nvPr>
            <p:ph idx="1"/>
          </p:nvPr>
        </p:nvSpPr>
        <p:spPr>
          <a:xfrm>
            <a:off x="0" y="928670"/>
            <a:ext cx="9144000" cy="5596674"/>
          </a:xfrm>
        </p:spPr>
        <p:txBody>
          <a:bodyPr/>
          <a:lstStyle/>
          <a:p>
            <a:r>
              <a:rPr lang="fr-FR" sz="2400" noProof="0" dirty="0" smtClean="0"/>
              <a:t> Grossièrement comme une radio bidirectionnelle</a:t>
            </a:r>
          </a:p>
          <a:p>
            <a:r>
              <a:rPr lang="fr-FR" sz="2400" noProof="0" dirty="0" smtClean="0"/>
              <a:t> Un adaptateur sans fils transforme le signal réseau de l’ordinateur en un signal radio et le transmet en utilisant une antenne</a:t>
            </a:r>
          </a:p>
          <a:p>
            <a:r>
              <a:rPr lang="fr-FR" sz="2400" noProof="0" dirty="0" smtClean="0"/>
              <a:t> Un routeur sans fil reçoit le signal et le décode</a:t>
            </a:r>
          </a:p>
          <a:p>
            <a:r>
              <a:rPr lang="fr-FR" sz="2400" noProof="0" dirty="0" smtClean="0"/>
              <a:t> Le routeur envoie l’information sur internet en utilisant une connexion Ethernet filaire</a:t>
            </a:r>
          </a:p>
          <a:p>
            <a:pPr lvl="1"/>
            <a:r>
              <a:rPr lang="fr-FR" sz="2000" noProof="0" dirty="0" smtClean="0"/>
              <a:t>On peut parfois alimenter le point d’accès par le câble Ethernet</a:t>
            </a:r>
          </a:p>
          <a:p>
            <a:pPr lvl="1"/>
            <a:r>
              <a:rPr lang="fr-FR" sz="2000" noProof="0" dirty="0" smtClean="0"/>
              <a:t>À la maison les données sont souvent envoyées sur internet par l’intermédiaire </a:t>
            </a:r>
            <a:r>
              <a:rPr lang="fr-FR" sz="2000" dirty="0" smtClean="0"/>
              <a:t>d’une connexion DSL ou câble</a:t>
            </a:r>
            <a:endParaRPr lang="fr-FR" sz="2000" noProof="0" dirty="0" smtClean="0"/>
          </a:p>
          <a:p>
            <a:r>
              <a:rPr lang="fr-FR" sz="2400" noProof="0" dirty="0" smtClean="0"/>
              <a:t> Fréquences</a:t>
            </a:r>
          </a:p>
          <a:p>
            <a:pPr lvl="1">
              <a:buNone/>
            </a:pPr>
            <a:r>
              <a:rPr lang="fr-FR" sz="2000" noProof="0" dirty="0" smtClean="0"/>
              <a:t> 2,4Hz &amp; 5GHz non réservées (donc peut interférer avec les micro ondes, les téléphones domestiques, certaines télécommandes etc.).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0"/>
            <a:ext cx="6876256" cy="836712"/>
          </a:xfrm>
        </p:spPr>
        <p:txBody>
          <a:bodyPr/>
          <a:lstStyle/>
          <a:p>
            <a:r>
              <a:rPr lang="fr-FR" noProof="0" dirty="0" smtClean="0"/>
              <a:t>Protocoles </a:t>
            </a:r>
            <a:r>
              <a:rPr lang="fr-FR" noProof="0" dirty="0" err="1" smtClean="0"/>
              <a:t>WiFi</a:t>
            </a:r>
            <a:endParaRPr lang="fr-FR" noProof="0" dirty="0"/>
          </a:p>
        </p:txBody>
      </p:sp>
      <p:sp>
        <p:nvSpPr>
          <p:cNvPr id="3" name="Content Placeholder 2"/>
          <p:cNvSpPr>
            <a:spLocks noGrp="1"/>
          </p:cNvSpPr>
          <p:nvPr>
            <p:ph idx="1"/>
          </p:nvPr>
        </p:nvSpPr>
        <p:spPr/>
        <p:txBody>
          <a:bodyPr/>
          <a:lstStyle/>
          <a:p>
            <a:pPr>
              <a:spcBef>
                <a:spcPts val="0"/>
              </a:spcBef>
            </a:pPr>
            <a:r>
              <a:rPr lang="fr-FR" noProof="0" dirty="0" smtClean="0"/>
              <a:t> Le Wifi devient très répandu (hot spots dans les aéroports, dans les magasins comme </a:t>
            </a:r>
            <a:r>
              <a:rPr lang="fr-FR" noProof="0" dirty="0" err="1" smtClean="0"/>
              <a:t>Starbucks</a:t>
            </a:r>
            <a:r>
              <a:rPr lang="fr-FR" noProof="0" dirty="0" smtClean="0"/>
              <a:t>, apparait dans les avions, les trains en Angleterre)</a:t>
            </a:r>
          </a:p>
          <a:p>
            <a:pPr>
              <a:spcBef>
                <a:spcPts val="0"/>
              </a:spcBef>
            </a:pPr>
            <a:r>
              <a:rPr lang="fr-FR" noProof="0" dirty="0" smtClean="0"/>
              <a:t> 802.11a (55MHz, 5GHz, OFDM), </a:t>
            </a:r>
          </a:p>
          <a:p>
            <a:pPr>
              <a:spcBef>
                <a:spcPts val="0"/>
              </a:spcBef>
            </a:pPr>
            <a:r>
              <a:rPr lang="fr-FR" noProof="0" dirty="0" smtClean="0"/>
              <a:t> 802.11b (11Mbps, 2.4Ghz, CCK), </a:t>
            </a:r>
          </a:p>
          <a:p>
            <a:pPr>
              <a:spcBef>
                <a:spcPts val="0"/>
              </a:spcBef>
            </a:pPr>
            <a:r>
              <a:rPr lang="fr-FR" noProof="0" dirty="0" smtClean="0"/>
              <a:t> 802.11g (55Mbps 24Mbps, 2.4GHz, , OFDM)</a:t>
            </a:r>
          </a:p>
          <a:p>
            <a:pPr>
              <a:spcBef>
                <a:spcPts val="0"/>
              </a:spcBef>
            </a:pPr>
            <a:r>
              <a:rPr lang="fr-FR" noProof="0" dirty="0" smtClean="0"/>
              <a:t> 802.11n (nouveau standard publié le 29 octobre </a:t>
            </a:r>
            <a:r>
              <a:rPr lang="fr-FR" dirty="0" smtClean="0"/>
              <a:t>20</a:t>
            </a:r>
            <a:r>
              <a:rPr lang="fr-FR" noProof="0" dirty="0" smtClean="0"/>
              <a:t>09 600MHz, 2.4GHz </a:t>
            </a:r>
            <a:r>
              <a:rPr lang="fr-FR" dirty="0" smtClean="0"/>
              <a:t>ou</a:t>
            </a:r>
            <a:r>
              <a:rPr lang="fr-FR" noProof="0" dirty="0" smtClean="0"/>
              <a:t> 5Ghz) </a:t>
            </a:r>
            <a:r>
              <a:rPr lang="fr-FR" dirty="0" smtClean="0"/>
              <a:t>rajoute</a:t>
            </a:r>
            <a:r>
              <a:rPr lang="fr-FR" noProof="0" dirty="0" smtClean="0"/>
              <a:t>:</a:t>
            </a:r>
          </a:p>
          <a:p>
            <a:pPr lvl="1">
              <a:spcBef>
                <a:spcPts val="0"/>
              </a:spcBef>
            </a:pPr>
            <a:r>
              <a:rPr lang="fr-FR" noProof="0" dirty="0" smtClean="0"/>
              <a:t>Réseaux maillés fiables, </a:t>
            </a:r>
            <a:r>
              <a:rPr lang="fr-FR" dirty="0" smtClean="0"/>
              <a:t>puissante variable, changement de canal automatique</a:t>
            </a:r>
            <a:endParaRPr lang="fr-FR" noProof="0" dirty="0" smtClean="0"/>
          </a:p>
          <a:p>
            <a:pPr lvl="1">
              <a:spcBef>
                <a:spcPts val="0"/>
              </a:spcBef>
            </a:pPr>
            <a:r>
              <a:rPr lang="fr-FR" noProof="0" dirty="0" smtClean="0"/>
              <a:t>Performance: Utilise 4 antennes, max 55Mbps =&gt; 600Mbps</a:t>
            </a:r>
          </a:p>
          <a:p>
            <a:pPr lvl="1">
              <a:spcBef>
                <a:spcPts val="0"/>
              </a:spcBef>
            </a:pPr>
            <a:r>
              <a:rPr lang="fr-FR" dirty="0" smtClean="0"/>
              <a:t>Meilleur sécurité</a:t>
            </a:r>
            <a:endParaRPr lang="fr-FR" noProof="0" dirty="0" smtClean="0"/>
          </a:p>
          <a:p>
            <a:pPr lvl="1">
              <a:spcBef>
                <a:spcPts val="0"/>
              </a:spcBef>
            </a:pPr>
            <a:r>
              <a:rPr lang="fr-FR" noProof="0" dirty="0" smtClean="0"/>
              <a:t>Quelle sont les conséquences pour les réseaux filaires?</a:t>
            </a:r>
          </a:p>
          <a:p>
            <a:endParaRPr lang="fr-FR" noProof="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0"/>
            <a:ext cx="6858016" cy="836613"/>
          </a:xfrm>
        </p:spPr>
        <p:txBody>
          <a:bodyPr/>
          <a:lstStyle/>
          <a:p>
            <a:r>
              <a:rPr lang="fr-FR" noProof="0" dirty="0" err="1" smtClean="0"/>
              <a:t>WiFi</a:t>
            </a:r>
            <a:r>
              <a:rPr lang="fr-FR" noProof="0" dirty="0" smtClean="0"/>
              <a:t> &amp; téléphones mobiles</a:t>
            </a:r>
            <a:endParaRPr lang="fr-FR" noProof="0" dirty="0"/>
          </a:p>
        </p:txBody>
      </p:sp>
      <p:sp>
        <p:nvSpPr>
          <p:cNvPr id="3" name="Content Placeholder 2"/>
          <p:cNvSpPr>
            <a:spLocks noGrp="1"/>
          </p:cNvSpPr>
          <p:nvPr>
            <p:ph idx="1"/>
          </p:nvPr>
        </p:nvSpPr>
        <p:spPr/>
        <p:txBody>
          <a:bodyPr/>
          <a:lstStyle/>
          <a:p>
            <a:r>
              <a:rPr lang="fr-FR" sz="2400" noProof="0" dirty="0" smtClean="0"/>
              <a:t>Les ventes de téléphone </a:t>
            </a:r>
            <a:r>
              <a:rPr lang="fr-FR" sz="2400" dirty="0" smtClean="0"/>
              <a:t>supportant le </a:t>
            </a:r>
            <a:r>
              <a:rPr lang="fr-FR" sz="2400" dirty="0" err="1" smtClean="0"/>
              <a:t>WiFi</a:t>
            </a:r>
            <a:r>
              <a:rPr lang="fr-FR" sz="2400" dirty="0" smtClean="0"/>
              <a:t> ont atteint 139,3 millions d’unités en 2009 </a:t>
            </a:r>
            <a:r>
              <a:rPr lang="fr-FR" sz="2400" dirty="0" smtClean="0"/>
              <a:t>comparées </a:t>
            </a:r>
            <a:r>
              <a:rPr lang="fr-FR" sz="2400" dirty="0" smtClean="0"/>
              <a:t>à 92,5 millions en 2008</a:t>
            </a:r>
            <a:endParaRPr lang="fr-FR" sz="2400" noProof="0" dirty="0" smtClean="0"/>
          </a:p>
          <a:p>
            <a:r>
              <a:rPr lang="fr-FR" sz="2400" noProof="0" dirty="0" smtClean="0"/>
              <a:t> </a:t>
            </a:r>
            <a:r>
              <a:rPr lang="fr-FR" sz="2400" noProof="0" dirty="0" err="1" smtClean="0"/>
              <a:t>ABI's</a:t>
            </a:r>
            <a:r>
              <a:rPr lang="fr-FR" sz="2400" noProof="0" dirty="0" smtClean="0"/>
              <a:t> </a:t>
            </a:r>
            <a:r>
              <a:rPr lang="fr-FR" sz="2400" noProof="0" dirty="0" err="1" smtClean="0"/>
              <a:t>research</a:t>
            </a:r>
            <a:r>
              <a:rPr lang="fr-FR" sz="2400" noProof="0" dirty="0" smtClean="0"/>
              <a:t> indique que les ventes annuelles vont dépasser 500 millions d’unités en 2014, 90% des téléphones supporteront alors le </a:t>
            </a:r>
            <a:r>
              <a:rPr lang="fr-FR" sz="2400" noProof="0" dirty="0" err="1" smtClean="0"/>
              <a:t>WiFi</a:t>
            </a:r>
            <a:endParaRPr lang="fr-FR" sz="2400" noProof="0" dirty="0" smtClean="0"/>
          </a:p>
          <a:p>
            <a:r>
              <a:rPr lang="fr-FR" sz="2400" noProof="0" dirty="0" smtClean="0"/>
              <a:t>Au moins un </a:t>
            </a:r>
            <a:r>
              <a:rPr lang="fr-FR" sz="2400" dirty="0" smtClean="0"/>
              <a:t>téléphone supportant le 11n</a:t>
            </a:r>
            <a:r>
              <a:rPr lang="fr-FR" sz="2400" noProof="0" dirty="0" smtClean="0"/>
              <a:t> – le Samsung </a:t>
            </a:r>
            <a:r>
              <a:rPr lang="fr-FR" sz="2400" noProof="0" dirty="0" err="1" smtClean="0"/>
              <a:t>Wave</a:t>
            </a:r>
            <a:r>
              <a:rPr lang="fr-FR" sz="2400" noProof="0" dirty="0" smtClean="0"/>
              <a:t> – est </a:t>
            </a:r>
            <a:r>
              <a:rPr lang="fr-FR" sz="2400" noProof="0" dirty="0" smtClean="0"/>
              <a:t>annoncé </a:t>
            </a:r>
            <a:endParaRPr lang="fr-FR" sz="2400" noProof="0" dirty="0" smtClean="0"/>
          </a:p>
          <a:p>
            <a:r>
              <a:rPr lang="fr-FR" sz="2400" noProof="0" dirty="0" smtClean="0"/>
              <a:t>Un réseau 11n est plus efficace et le téléphone dépense moins d’énergie </a:t>
            </a:r>
            <a:r>
              <a:rPr lang="fr-FR" sz="2400" dirty="0" smtClean="0"/>
              <a:t>en</a:t>
            </a:r>
            <a:r>
              <a:rPr lang="fr-FR" sz="2400" noProof="0" dirty="0" smtClean="0"/>
              <a:t> communiquant </a:t>
            </a:r>
            <a:r>
              <a:rPr lang="fr-FR" sz="2400" noProof="0" dirty="0" smtClean="0">
                <a:hlinkClick r:id="rId2"/>
              </a:rPr>
              <a:t>http://www.networkworld.com/news/2010/032310-wi-fi-spreading-fast-among.html</a:t>
            </a:r>
            <a:endParaRPr lang="fr-FR" sz="2400" noProof="0" dirty="0" smtClean="0"/>
          </a:p>
          <a:p>
            <a:r>
              <a:rPr lang="fr-FR" sz="2400" noProof="0" dirty="0" smtClean="0"/>
              <a:t>Si les téléphone</a:t>
            </a:r>
            <a:r>
              <a:rPr lang="fr-FR" sz="2400" dirty="0" smtClean="0"/>
              <a:t>s supportent le </a:t>
            </a:r>
            <a:r>
              <a:rPr lang="fr-FR" sz="2400" dirty="0" err="1" smtClean="0"/>
              <a:t>WiFi</a:t>
            </a:r>
            <a:r>
              <a:rPr lang="fr-FR" sz="2400" dirty="0" smtClean="0"/>
              <a:t> il n’y a plus besoin d’antennes téléphoniques</a:t>
            </a:r>
            <a:endParaRPr lang="fr-FR" sz="2400" noProof="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0"/>
            <a:ext cx="6876256" cy="836613"/>
          </a:xfrm>
        </p:spPr>
        <p:txBody>
          <a:bodyPr/>
          <a:lstStyle/>
          <a:p>
            <a:r>
              <a:rPr lang="fr-FR" noProof="0" dirty="0" smtClean="0"/>
              <a:t>Bande passante</a:t>
            </a:r>
            <a:endParaRPr lang="fr-FR" noProof="0" dirty="0"/>
          </a:p>
        </p:txBody>
      </p:sp>
      <p:sp>
        <p:nvSpPr>
          <p:cNvPr id="3" name="Content Placeholder 2"/>
          <p:cNvSpPr>
            <a:spLocks noGrp="1"/>
          </p:cNvSpPr>
          <p:nvPr>
            <p:ph idx="1"/>
          </p:nvPr>
        </p:nvSpPr>
        <p:spPr>
          <a:xfrm>
            <a:off x="0" y="928670"/>
            <a:ext cx="9144000" cy="5596674"/>
          </a:xfrm>
        </p:spPr>
        <p:txBody>
          <a:bodyPr/>
          <a:lstStyle/>
          <a:p>
            <a:r>
              <a:rPr lang="fr-FR" sz="2400" noProof="0" dirty="0" smtClean="0"/>
              <a:t>Le débit nécessaire sur </a:t>
            </a:r>
            <a:r>
              <a:rPr lang="fr-FR" sz="2400" dirty="0" err="1" smtClean="0"/>
              <a:t>S</a:t>
            </a:r>
            <a:r>
              <a:rPr lang="fr-FR" sz="2400" noProof="0" dirty="0" err="1" smtClean="0"/>
              <a:t>martphone</a:t>
            </a:r>
            <a:r>
              <a:rPr lang="fr-FR" sz="2400" noProof="0" dirty="0" smtClean="0"/>
              <a:t> pour télécharger des contenus multimédia atteint les limites des réseaux</a:t>
            </a:r>
          </a:p>
          <a:p>
            <a:pPr lvl="1"/>
            <a:r>
              <a:rPr lang="fr-FR" sz="2000" noProof="0" dirty="0" err="1" smtClean="0"/>
              <a:t>E.g</a:t>
            </a:r>
            <a:r>
              <a:rPr lang="fr-FR" sz="2000" noProof="0" dirty="0" smtClean="0"/>
              <a:t> .AT&amp;T considère qu’écouter en streaming 2,5h de musique par jour = 2,2Go/mois</a:t>
            </a:r>
          </a:p>
          <a:p>
            <a:pPr lvl="1"/>
            <a:r>
              <a:rPr lang="fr-FR" sz="2000" noProof="0" dirty="0" smtClean="0"/>
              <a:t>Streaming d’un film pour </a:t>
            </a:r>
            <a:r>
              <a:rPr lang="fr-FR" sz="2000" noProof="0" dirty="0" err="1" smtClean="0"/>
              <a:t>smartphone</a:t>
            </a:r>
            <a:r>
              <a:rPr lang="fr-FR" sz="2000" noProof="0" dirty="0" smtClean="0"/>
              <a:t> = 200 Mo</a:t>
            </a:r>
          </a:p>
          <a:p>
            <a:pPr lvl="1"/>
            <a:r>
              <a:rPr lang="fr-FR" sz="2000" noProof="0" dirty="0" smtClean="0"/>
              <a:t>L’augmentation du volume de données sur les réseaux mobiles Nord Américains atteint</a:t>
            </a:r>
            <a:r>
              <a:rPr lang="fr-FR" sz="2000" dirty="0" smtClean="0"/>
              <a:t> </a:t>
            </a:r>
            <a:r>
              <a:rPr lang="fr-FR" sz="2000" noProof="0" dirty="0" smtClean="0"/>
              <a:t>67% en 2010 et 166% en 2011</a:t>
            </a:r>
          </a:p>
          <a:p>
            <a:pPr lvl="1"/>
            <a:r>
              <a:rPr lang="fr-FR" sz="2000" noProof="0" dirty="0" smtClean="0"/>
              <a:t>Les opérateurs font marche arrière sur les forfaits illimités en données pour ralentir l’augmentation du trafic et financer la migration vers la 3G/4G</a:t>
            </a:r>
          </a:p>
          <a:p>
            <a:pPr lvl="1"/>
            <a:r>
              <a:rPr lang="fr-FR" sz="2000" noProof="0" dirty="0" smtClean="0"/>
              <a:t>Facturation au volume</a:t>
            </a:r>
          </a:p>
          <a:p>
            <a:pPr lvl="1"/>
            <a:r>
              <a:rPr lang="fr-FR" sz="2000" noProof="0" dirty="0" smtClean="0"/>
              <a:t>Peut conduire à des factures très surprenantes</a:t>
            </a:r>
          </a:p>
          <a:p>
            <a:r>
              <a:rPr lang="fr-FR" sz="2000" noProof="0" dirty="0" smtClean="0"/>
              <a:t>Le </a:t>
            </a:r>
            <a:r>
              <a:rPr lang="fr-FR" sz="2000" noProof="0" dirty="0" err="1" smtClean="0"/>
              <a:t>WiFI</a:t>
            </a:r>
            <a:r>
              <a:rPr lang="fr-FR" sz="2000" noProof="0" dirty="0" smtClean="0"/>
              <a:t> semble être une option intéressante pour réduire la charge réseau, mais les operateurs mobiles ont toujours été peu favorables au </a:t>
            </a:r>
            <a:r>
              <a:rPr lang="fr-FR" sz="2000" noProof="0" dirty="0" err="1" smtClean="0"/>
              <a:t>WiFi</a:t>
            </a:r>
            <a:endParaRPr lang="fr-FR" sz="2000" noProof="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6948264" cy="836613"/>
          </a:xfrm>
        </p:spPr>
        <p:txBody>
          <a:bodyPr/>
          <a:lstStyle/>
          <a:p>
            <a:r>
              <a:rPr lang="fr-FR" noProof="0" dirty="0" smtClean="0"/>
              <a:t>Au delà des téléphones</a:t>
            </a:r>
            <a:endParaRPr lang="fr-FR" noProof="0" dirty="0"/>
          </a:p>
        </p:txBody>
      </p:sp>
      <p:sp>
        <p:nvSpPr>
          <p:cNvPr id="3" name="Content Placeholder 2"/>
          <p:cNvSpPr>
            <a:spLocks noGrp="1"/>
          </p:cNvSpPr>
          <p:nvPr>
            <p:ph idx="1"/>
          </p:nvPr>
        </p:nvSpPr>
        <p:spPr/>
        <p:txBody>
          <a:bodyPr/>
          <a:lstStyle/>
          <a:p>
            <a:r>
              <a:rPr lang="fr-FR" noProof="0" dirty="0" smtClean="0"/>
              <a:t> </a:t>
            </a:r>
            <a:r>
              <a:rPr lang="fr-FR" noProof="0" dirty="0" err="1" smtClean="0"/>
              <a:t>Verizon</a:t>
            </a:r>
            <a:r>
              <a:rPr lang="fr-FR" noProof="0" dirty="0" smtClean="0"/>
              <a:t> </a:t>
            </a:r>
            <a:r>
              <a:rPr lang="fr-FR" dirty="0" smtClean="0"/>
              <a:t>essaye d’étendre l’utilisation du réseau 4G</a:t>
            </a:r>
            <a:r>
              <a:rPr lang="fr-FR" noProof="0" dirty="0" smtClean="0"/>
              <a:t> (1,7 </a:t>
            </a:r>
            <a:r>
              <a:rPr lang="fr-FR" noProof="0" dirty="0" err="1" smtClean="0"/>
              <a:t>Mbps</a:t>
            </a:r>
            <a:r>
              <a:rPr lang="fr-FR" noProof="0" dirty="0" smtClean="0"/>
              <a:t> =&gt; 10 </a:t>
            </a:r>
            <a:r>
              <a:rPr lang="fr-FR" noProof="0" dirty="0" err="1" smtClean="0"/>
              <a:t>Mbps</a:t>
            </a:r>
            <a:r>
              <a:rPr lang="fr-FR" noProof="0" dirty="0" smtClean="0"/>
              <a:t> et plus):</a:t>
            </a:r>
          </a:p>
          <a:p>
            <a:pPr lvl="1"/>
            <a:r>
              <a:rPr lang="fr-FR" noProof="0" dirty="0" smtClean="0"/>
              <a:t> Réfrigérateurs, machines à laver, etc. qui communiquent avec le réparateur</a:t>
            </a:r>
          </a:p>
          <a:p>
            <a:pPr lvl="1"/>
            <a:r>
              <a:rPr lang="fr-FR" noProof="0" dirty="0" smtClean="0"/>
              <a:t>Surveillance sans fils du </a:t>
            </a:r>
            <a:r>
              <a:rPr lang="fr-FR" dirty="0" smtClean="0"/>
              <a:t>taux de glucose, rythme cardiaque et autres données des patients</a:t>
            </a:r>
            <a:endParaRPr lang="fr-FR" noProof="0" dirty="0" smtClean="0"/>
          </a:p>
          <a:p>
            <a:pPr lvl="1"/>
            <a:r>
              <a:rPr lang="fr-FR" noProof="0" dirty="0" smtClean="0"/>
              <a:t>Résultats des IRM et des scanners transmis en hautes définitions aux </a:t>
            </a:r>
            <a:r>
              <a:rPr lang="fr-FR" noProof="0" dirty="0" err="1" smtClean="0"/>
              <a:t>smartphones</a:t>
            </a:r>
            <a:r>
              <a:rPr lang="fr-FR" noProof="0" dirty="0" smtClean="0"/>
              <a:t> des docteurs</a:t>
            </a:r>
          </a:p>
          <a:p>
            <a:pPr lvl="1"/>
            <a:r>
              <a:rPr lang="fr-FR" noProof="0" dirty="0" smtClean="0"/>
              <a:t>Voitures: Les enfants téléchargent des jeux vidéos et des films pour les regarder depuis le siège arrière</a:t>
            </a:r>
          </a:p>
          <a:p>
            <a:r>
              <a:rPr lang="fr-FR" noProof="0" dirty="0" smtClean="0"/>
              <a:t> </a:t>
            </a:r>
            <a:r>
              <a:rPr lang="fr-FR" noProof="0" dirty="0" smtClean="0"/>
              <a:t>Compteurs de courant intelligents</a:t>
            </a:r>
            <a:endParaRPr lang="fr-FR" noProof="0" dirty="0" smtClean="0"/>
          </a:p>
          <a:p>
            <a:endParaRPr lang="fr-FR" noProof="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67744" y="0"/>
            <a:ext cx="6876256" cy="836613"/>
          </a:xfrm>
        </p:spPr>
        <p:txBody>
          <a:bodyPr/>
          <a:lstStyle/>
          <a:p>
            <a:r>
              <a:rPr lang="fr-FR" noProof="0" dirty="0" smtClean="0"/>
              <a:t>Plus d’information</a:t>
            </a:r>
            <a:endParaRPr lang="fr-FR" noProof="0" dirty="0"/>
          </a:p>
        </p:txBody>
      </p:sp>
      <p:sp>
        <p:nvSpPr>
          <p:cNvPr id="43011" name="Rectangle 3"/>
          <p:cNvSpPr>
            <a:spLocks noGrp="1" noChangeArrowheads="1"/>
          </p:cNvSpPr>
          <p:nvPr>
            <p:ph type="body" idx="1"/>
          </p:nvPr>
        </p:nvSpPr>
        <p:spPr>
          <a:xfrm>
            <a:off x="0" y="838200"/>
            <a:ext cx="9144000" cy="6019800"/>
          </a:xfrm>
        </p:spPr>
        <p:txBody>
          <a:bodyPr/>
          <a:lstStyle/>
          <a:p>
            <a:pPr>
              <a:spcBef>
                <a:spcPct val="10000"/>
              </a:spcBef>
            </a:pPr>
            <a:r>
              <a:rPr lang="fr-FR" noProof="0" dirty="0" err="1" smtClean="0"/>
              <a:t>Wikipedia</a:t>
            </a:r>
            <a:endParaRPr lang="fr-FR" noProof="0" dirty="0" smtClean="0"/>
          </a:p>
          <a:p>
            <a:pPr lvl="1">
              <a:spcBef>
                <a:spcPct val="10000"/>
              </a:spcBef>
            </a:pPr>
            <a:r>
              <a:rPr lang="fr-FR" noProof="0" dirty="0" smtClean="0">
                <a:hlinkClick r:id="rId3"/>
              </a:rPr>
              <a:t>http://en.wikipedia.org/wiki/Smartphone</a:t>
            </a:r>
            <a:endParaRPr lang="fr-FR" noProof="0" dirty="0" smtClean="0"/>
          </a:p>
          <a:p>
            <a:pPr>
              <a:spcBef>
                <a:spcPct val="10000"/>
              </a:spcBef>
            </a:pPr>
            <a:r>
              <a:rPr lang="fr-FR" noProof="0" dirty="0" smtClean="0"/>
              <a:t>LTE</a:t>
            </a:r>
          </a:p>
          <a:p>
            <a:pPr lvl="1">
              <a:spcBef>
                <a:spcPct val="10000"/>
              </a:spcBef>
            </a:pPr>
            <a:r>
              <a:rPr lang="fr-FR" noProof="0" dirty="0" smtClean="0">
                <a:hlinkClick r:id="rId4"/>
              </a:rPr>
              <a:t>http://en.wikipedia.org/wiki/3GPP_Long_Term_Evolution</a:t>
            </a:r>
            <a:endParaRPr lang="fr-FR" noProof="0" dirty="0" smtClean="0"/>
          </a:p>
          <a:p>
            <a:pPr>
              <a:spcBef>
                <a:spcPct val="10000"/>
              </a:spcBef>
            </a:pPr>
            <a:r>
              <a:rPr lang="fr-FR" noProof="0" dirty="0" smtClean="0"/>
              <a:t>Utilisation des Smartphones (par Nielsen)</a:t>
            </a:r>
          </a:p>
          <a:p>
            <a:pPr lvl="1">
              <a:spcBef>
                <a:spcPct val="10000"/>
              </a:spcBef>
            </a:pPr>
            <a:r>
              <a:rPr lang="fr-FR" noProof="0" dirty="0" smtClean="0">
                <a:hlinkClick r:id="rId5"/>
              </a:rPr>
              <a:t>http://blog.nielsen.com/nielsenwire/online_mobile/iphone-vs-android/</a:t>
            </a:r>
            <a:endParaRPr lang="fr-FR" noProof="0" dirty="0" smtClean="0"/>
          </a:p>
          <a:p>
            <a:pPr>
              <a:spcBef>
                <a:spcPct val="10000"/>
              </a:spcBef>
            </a:pPr>
            <a:r>
              <a:rPr lang="fr-FR" noProof="0" dirty="0" smtClean="0"/>
              <a:t>M-Science: Livre </a:t>
            </a:r>
            <a:r>
              <a:rPr lang="fr-FR" noProof="0" smtClean="0"/>
              <a:t>sur l’informatique mobile </a:t>
            </a:r>
            <a:r>
              <a:rPr lang="fr-FR" noProof="0" dirty="0" smtClean="0"/>
              <a:t>pour la science</a:t>
            </a:r>
          </a:p>
          <a:p>
            <a:pPr lvl="1">
              <a:spcBef>
                <a:spcPct val="10000"/>
              </a:spcBef>
            </a:pPr>
            <a:r>
              <a:rPr lang="fr-FR" noProof="0" dirty="0" smtClean="0">
                <a:hlinkClick r:id="rId6"/>
              </a:rPr>
              <a:t>http://www.m-science.net</a:t>
            </a:r>
            <a:r>
              <a:rPr lang="fr-FR" noProof="0" dirty="0" smtClean="0"/>
              <a:t> (téléchargement gratuit)</a:t>
            </a:r>
          </a:p>
          <a:p>
            <a:pPr lvl="1">
              <a:spcBef>
                <a:spcPct val="10000"/>
              </a:spcBef>
              <a:buNone/>
            </a:pPr>
            <a:r>
              <a:rPr lang="fr-FR" noProof="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23728" y="0"/>
            <a:ext cx="7020272" cy="836613"/>
          </a:xfrm>
        </p:spPr>
        <p:txBody>
          <a:bodyPr/>
          <a:lstStyle/>
          <a:p>
            <a:r>
              <a:rPr lang="fr-FR" noProof="0" smtClean="0">
                <a:solidFill>
                  <a:srgbClr val="FF0000"/>
                </a:solidFill>
              </a:rPr>
              <a:t>Smartphones</a:t>
            </a:r>
            <a:endParaRPr lang="fr-FR" noProof="0">
              <a:solidFill>
                <a:srgbClr val="FF0000"/>
              </a:solidFill>
            </a:endParaRPr>
          </a:p>
        </p:txBody>
      </p:sp>
      <p:sp>
        <p:nvSpPr>
          <p:cNvPr id="14339" name="Rectangle 3"/>
          <p:cNvSpPr>
            <a:spLocks noGrp="1" noChangeArrowheads="1"/>
          </p:cNvSpPr>
          <p:nvPr>
            <p:ph type="body" idx="1"/>
          </p:nvPr>
        </p:nvSpPr>
        <p:spPr>
          <a:xfrm>
            <a:off x="0" y="857232"/>
            <a:ext cx="9144000" cy="6000768"/>
          </a:xfrm>
        </p:spPr>
        <p:txBody>
          <a:bodyPr/>
          <a:lstStyle/>
          <a:p>
            <a:pPr>
              <a:lnSpc>
                <a:spcPct val="90000"/>
              </a:lnSpc>
            </a:pPr>
            <a:r>
              <a:rPr lang="fr-FR" sz="2400" noProof="0" dirty="0" smtClean="0"/>
              <a:t>C’est un téléphone qui </a:t>
            </a:r>
            <a:r>
              <a:rPr lang="fr-FR" sz="2400" dirty="0" smtClean="0"/>
              <a:t>offre plus de possibilités (interface et connectivité) qu’un téléphone traditionnel</a:t>
            </a:r>
            <a:endParaRPr lang="fr-FR" sz="2400" noProof="0" dirty="0" smtClean="0"/>
          </a:p>
          <a:p>
            <a:pPr lvl="1">
              <a:lnSpc>
                <a:spcPct val="90000"/>
              </a:lnSpc>
            </a:pPr>
            <a:r>
              <a:rPr lang="fr-FR" sz="2000" noProof="0" dirty="0" smtClean="0"/>
              <a:t>= ordinateur portable avec un téléphone</a:t>
            </a:r>
          </a:p>
          <a:p>
            <a:pPr>
              <a:lnSpc>
                <a:spcPct val="90000"/>
              </a:lnSpc>
            </a:pPr>
            <a:r>
              <a:rPr lang="fr-FR" sz="2400" noProof="0" dirty="0" smtClean="0"/>
              <a:t> Le premier </a:t>
            </a:r>
            <a:r>
              <a:rPr lang="fr-FR" sz="2400" noProof="0" dirty="0" err="1" smtClean="0"/>
              <a:t>smartphone</a:t>
            </a:r>
            <a:r>
              <a:rPr lang="fr-FR" sz="2400" noProof="0" dirty="0" smtClean="0"/>
              <a:t> avec accès internet est apparu </a:t>
            </a:r>
            <a:r>
              <a:rPr lang="fr-FR" sz="2400" dirty="0" smtClean="0"/>
              <a:t>à la fin des années </a:t>
            </a:r>
            <a:r>
              <a:rPr lang="fr-FR" sz="2400" dirty="0" smtClean="0"/>
              <a:t>90 chez </a:t>
            </a:r>
            <a:r>
              <a:rPr lang="fr-FR" sz="2400" dirty="0" smtClean="0"/>
              <a:t>Nokia</a:t>
            </a:r>
            <a:endParaRPr lang="fr-FR" sz="2400" noProof="0" dirty="0" smtClean="0"/>
          </a:p>
          <a:p>
            <a:pPr>
              <a:lnSpc>
                <a:spcPct val="90000"/>
              </a:lnSpc>
            </a:pPr>
            <a:r>
              <a:rPr lang="fr-FR" sz="2400" noProof="0" dirty="0" smtClean="0"/>
              <a:t>Les </a:t>
            </a:r>
            <a:r>
              <a:rPr lang="fr-FR" sz="2400" dirty="0" smtClean="0"/>
              <a:t>combinés évoluent, support des emails, écrans plus larges, tactiles, clavier complet, caméra, reconnaissance vocale</a:t>
            </a:r>
            <a:endParaRPr lang="fr-FR" sz="2400" noProof="0" dirty="0" smtClean="0"/>
          </a:p>
          <a:p>
            <a:pPr>
              <a:lnSpc>
                <a:spcPct val="90000"/>
              </a:lnSpc>
            </a:pPr>
            <a:r>
              <a:rPr lang="fr-FR" sz="2400" noProof="0" dirty="0" smtClean="0"/>
              <a:t>Acteurs majeurs aujourd’hui:</a:t>
            </a:r>
          </a:p>
        </p:txBody>
      </p:sp>
      <p:sp>
        <p:nvSpPr>
          <p:cNvPr id="4" name="Rectangle 3"/>
          <p:cNvSpPr txBox="1">
            <a:spLocks noChangeArrowheads="1"/>
          </p:cNvSpPr>
          <p:nvPr/>
        </p:nvSpPr>
        <p:spPr bwMode="auto">
          <a:xfrm>
            <a:off x="0" y="3933056"/>
            <a:ext cx="3275856" cy="2592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90000"/>
              </a:lnSpc>
              <a:spcBef>
                <a:spcPct val="20000"/>
              </a:spcBef>
              <a:spcAft>
                <a:spcPct val="0"/>
              </a:spcAft>
              <a:buClr>
                <a:schemeClr val="accent2"/>
              </a:buClr>
              <a:buSzTx/>
              <a:buFont typeface="Wingdings" pitchFamily="2" charset="2"/>
              <a:buChar char="n"/>
              <a:tabLst/>
              <a:defRPr/>
            </a:pPr>
            <a:r>
              <a:rPr kumimoji="0" lang="fr-FR" sz="2400" b="0" i="0" u="none" strike="noStrike" kern="0" cap="none" spc="0" normalizeH="0" baseline="0" dirty="0" smtClean="0">
                <a:ln>
                  <a:noFill/>
                </a:ln>
                <a:solidFill>
                  <a:srgbClr val="000000"/>
                </a:solidFill>
                <a:effectLst/>
                <a:uLnTx/>
                <a:uFillTx/>
                <a:latin typeface="+mn-lt"/>
              </a:rPr>
              <a:t>RIM, Nokia, Ericsson, Palm, </a:t>
            </a:r>
            <a:r>
              <a:rPr kumimoji="0" lang="fr-FR" sz="2400" b="0" i="0" u="none" strike="noStrike" kern="0" cap="none" spc="0" normalizeH="0" baseline="0" dirty="0" err="1" smtClean="0">
                <a:ln>
                  <a:noFill/>
                </a:ln>
                <a:solidFill>
                  <a:srgbClr val="000000"/>
                </a:solidFill>
                <a:effectLst/>
                <a:uLnTx/>
                <a:uFillTx/>
                <a:latin typeface="+mn-lt"/>
              </a:rPr>
              <a:t>Android</a:t>
            </a:r>
            <a:r>
              <a:rPr kumimoji="0" lang="fr-FR" sz="2400" b="0" i="0" u="none" strike="noStrike" kern="0" cap="none" spc="0" normalizeH="0" baseline="0" dirty="0" smtClean="0">
                <a:ln>
                  <a:noFill/>
                </a:ln>
                <a:solidFill>
                  <a:srgbClr val="000000"/>
                </a:solidFill>
                <a:effectLst/>
                <a:uLnTx/>
                <a:uFillTx/>
                <a:latin typeface="+mn-lt"/>
              </a:rPr>
              <a:t>, </a:t>
            </a:r>
            <a:r>
              <a:rPr kumimoji="0" lang="fr-FR" sz="2400" b="0" i="0" u="none" strike="noStrike" kern="0" cap="none" spc="0" normalizeH="0" baseline="0" dirty="0" err="1" smtClean="0">
                <a:ln>
                  <a:noFill/>
                </a:ln>
                <a:solidFill>
                  <a:srgbClr val="000000"/>
                </a:solidFill>
                <a:effectLst/>
                <a:uLnTx/>
                <a:uFillTx/>
                <a:latin typeface="+mn-lt"/>
              </a:rPr>
              <a:t>iPhone</a:t>
            </a:r>
            <a:r>
              <a:rPr kumimoji="0" lang="fr-FR" sz="2400" b="0" i="0" u="none" strike="noStrike" kern="0" cap="none" spc="0" normalizeH="0" baseline="0" dirty="0" smtClean="0">
                <a:ln>
                  <a:noFill/>
                </a:ln>
                <a:solidFill>
                  <a:srgbClr val="000000"/>
                </a:solidFill>
                <a:effectLst/>
                <a:uLnTx/>
                <a:uFillTx/>
                <a:latin typeface="+mn-lt"/>
              </a:rPr>
              <a:t>, Microsoft</a:t>
            </a:r>
          </a:p>
          <a:p>
            <a:pPr marL="742950" marR="0" lvl="1" indent="-285750" algn="l" defTabSz="914400" rtl="0" eaLnBrk="0" fontAlgn="base" latinLnBrk="0" hangingPunct="0">
              <a:lnSpc>
                <a:spcPct val="90000"/>
              </a:lnSpc>
              <a:spcBef>
                <a:spcPct val="20000"/>
              </a:spcBef>
              <a:spcAft>
                <a:spcPct val="0"/>
              </a:spcAft>
              <a:buClr>
                <a:schemeClr val="accent2"/>
              </a:buClr>
              <a:buSzTx/>
              <a:buFont typeface="Wingdings" pitchFamily="2" charset="2"/>
              <a:buChar char="n"/>
              <a:tabLst/>
              <a:defRPr/>
            </a:pPr>
            <a:r>
              <a:rPr kumimoji="0" lang="fr-FR" sz="2400" b="0" i="0" u="none" strike="noStrike" kern="0" cap="none" spc="0" normalizeH="0" baseline="0" dirty="0" err="1" smtClean="0">
                <a:ln>
                  <a:noFill/>
                </a:ln>
                <a:solidFill>
                  <a:srgbClr val="000000"/>
                </a:solidFill>
                <a:effectLst/>
                <a:uLnTx/>
                <a:uFillTx/>
                <a:latin typeface="+mn-lt"/>
              </a:rPr>
              <a:t>Android</a:t>
            </a:r>
            <a:r>
              <a:rPr kumimoji="0" lang="fr-FR" sz="2400" b="0" i="0" u="none" strike="noStrike" kern="0" cap="none" spc="0" normalizeH="0" baseline="0" dirty="0" smtClean="0">
                <a:ln>
                  <a:noFill/>
                </a:ln>
                <a:solidFill>
                  <a:srgbClr val="000000"/>
                </a:solidFill>
                <a:effectLst/>
                <a:uLnTx/>
                <a:uFillTx/>
                <a:latin typeface="+mn-lt"/>
              </a:rPr>
              <a:t> dépasse Apple</a:t>
            </a:r>
          </a:p>
        </p:txBody>
      </p:sp>
      <p:pic>
        <p:nvPicPr>
          <p:cNvPr id="6" name="Picture 2"/>
          <p:cNvPicPr>
            <a:picLocks noChangeAspect="1" noChangeArrowheads="1"/>
          </p:cNvPicPr>
          <p:nvPr/>
        </p:nvPicPr>
        <p:blipFill>
          <a:blip r:embed="rId2" cstate="print"/>
          <a:srcRect/>
          <a:stretch>
            <a:fillRect/>
          </a:stretch>
        </p:blipFill>
        <p:spPr bwMode="auto">
          <a:xfrm>
            <a:off x="6215073" y="3392103"/>
            <a:ext cx="2928927" cy="3465897"/>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972026" y="3786190"/>
            <a:ext cx="2276373" cy="3071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0"/>
            <a:ext cx="7092280" cy="836613"/>
          </a:xfrm>
        </p:spPr>
        <p:txBody>
          <a:bodyPr/>
          <a:lstStyle/>
          <a:p>
            <a:r>
              <a:rPr lang="fr-FR" noProof="0" dirty="0" smtClean="0"/>
              <a:t>Comment sont-ils utilisés ?</a:t>
            </a:r>
            <a:endParaRPr lang="fr-FR" noProof="0" dirty="0"/>
          </a:p>
        </p:txBody>
      </p:sp>
      <p:sp>
        <p:nvSpPr>
          <p:cNvPr id="3" name="Content Placeholder 2"/>
          <p:cNvSpPr>
            <a:spLocks noGrp="1"/>
          </p:cNvSpPr>
          <p:nvPr>
            <p:ph idx="1"/>
          </p:nvPr>
        </p:nvSpPr>
        <p:spPr/>
        <p:txBody>
          <a:bodyPr/>
          <a:lstStyle/>
          <a:p>
            <a:pPr>
              <a:spcBef>
                <a:spcPts val="60"/>
              </a:spcBef>
            </a:pPr>
            <a:r>
              <a:rPr lang="fr-FR" noProof="0" dirty="0" smtClean="0"/>
              <a:t> Louer une voiture directement au coin de la rue</a:t>
            </a:r>
          </a:p>
          <a:p>
            <a:pPr>
              <a:spcBef>
                <a:spcPts val="60"/>
              </a:spcBef>
            </a:pPr>
            <a:r>
              <a:rPr lang="fr-FR" noProof="0" dirty="0" smtClean="0"/>
              <a:t> </a:t>
            </a:r>
            <a:r>
              <a:rPr lang="fr-FR" noProof="0" dirty="0" smtClean="0"/>
              <a:t>Itinéraires en </a:t>
            </a:r>
            <a:r>
              <a:rPr lang="fr-FR" noProof="0" dirty="0" smtClean="0"/>
              <a:t>temps réel des bus scolaires</a:t>
            </a:r>
          </a:p>
          <a:p>
            <a:pPr>
              <a:spcBef>
                <a:spcPts val="60"/>
              </a:spcBef>
            </a:pPr>
            <a:r>
              <a:rPr lang="fr-FR" noProof="0" dirty="0" smtClean="0"/>
              <a:t> Bouton d’urgence appelant une infirmière</a:t>
            </a:r>
          </a:p>
          <a:p>
            <a:pPr>
              <a:spcBef>
                <a:spcPts val="60"/>
              </a:spcBef>
            </a:pPr>
            <a:r>
              <a:rPr lang="fr-FR" noProof="0" dirty="0" smtClean="0"/>
              <a:t> Alertes (paging, </a:t>
            </a:r>
            <a:r>
              <a:rPr lang="fr-FR" noProof="0" dirty="0" err="1" smtClean="0"/>
              <a:t>sms</a:t>
            </a:r>
            <a:r>
              <a:rPr lang="fr-FR" noProof="0" dirty="0" smtClean="0"/>
              <a:t>, téléphone), email partout</a:t>
            </a:r>
          </a:p>
          <a:p>
            <a:pPr>
              <a:spcBef>
                <a:spcPts val="60"/>
              </a:spcBef>
            </a:pPr>
            <a:r>
              <a:rPr lang="fr-FR" noProof="0" dirty="0" smtClean="0"/>
              <a:t> Une aubaine pour les marchés émergents</a:t>
            </a:r>
          </a:p>
          <a:p>
            <a:pPr>
              <a:spcBef>
                <a:spcPts val="60"/>
              </a:spcBef>
            </a:pPr>
            <a:r>
              <a:rPr lang="fr-FR" noProof="0" dirty="0" smtClean="0"/>
              <a:t> Travailleurs itinérants (</a:t>
            </a:r>
            <a:r>
              <a:rPr lang="fr-FR" sz="1800" noProof="0" dirty="0" smtClean="0"/>
              <a:t>source: Août 2011, </a:t>
            </a:r>
            <a:r>
              <a:rPr lang="fr-FR" sz="1800" noProof="0" dirty="0" err="1" smtClean="0"/>
              <a:t>iPass</a:t>
            </a:r>
            <a:r>
              <a:rPr lang="fr-FR" sz="1800" noProof="0" dirty="0" smtClean="0"/>
              <a:t> Mobile </a:t>
            </a:r>
            <a:r>
              <a:rPr lang="fr-FR" sz="1800" noProof="0" dirty="0" err="1" smtClean="0"/>
              <a:t>Workforce</a:t>
            </a:r>
            <a:r>
              <a:rPr lang="fr-FR" sz="1800" noProof="0" dirty="0" smtClean="0"/>
              <a:t> Report</a:t>
            </a:r>
            <a:r>
              <a:rPr lang="fr-FR" sz="2000" noProof="0" dirty="0" smtClean="0"/>
              <a:t>):</a:t>
            </a:r>
          </a:p>
          <a:p>
            <a:pPr lvl="1"/>
            <a:r>
              <a:rPr lang="fr-FR" noProof="0" dirty="0" smtClean="0"/>
              <a:t>38% </a:t>
            </a:r>
            <a:r>
              <a:rPr lang="fr-FR" dirty="0" smtClean="0"/>
              <a:t>travaillent de chez eux avant de partir travailler,</a:t>
            </a:r>
            <a:r>
              <a:rPr lang="fr-FR" noProof="0" dirty="0" smtClean="0"/>
              <a:t> 25% durant leur trajet, 37% pendant le repas, et 37% la nuit — Tous les jours.</a:t>
            </a:r>
          </a:p>
          <a:p>
            <a:pPr lvl="1"/>
            <a:r>
              <a:rPr lang="fr-FR" noProof="0" dirty="0" smtClean="0"/>
              <a:t>75% travaillent plus grâce à une flexibilité améliorée </a:t>
            </a:r>
            <a:r>
              <a:rPr lang="fr-FR" noProof="0" dirty="0" smtClean="0"/>
              <a:t>qui leur permet </a:t>
            </a:r>
            <a:r>
              <a:rPr lang="fr-FR" noProof="0" dirty="0" smtClean="0"/>
              <a:t>d’être plus productifs et efficaces</a:t>
            </a:r>
          </a:p>
          <a:p>
            <a:pPr lvl="1"/>
            <a:r>
              <a:rPr lang="fr-FR" noProof="0" dirty="0" smtClean="0"/>
              <a:t>64% ont un meilleur rapport travail/vie personnelle</a:t>
            </a:r>
            <a:endParaRPr lang="fr-FR" noProof="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22" y="0"/>
            <a:ext cx="6786578" cy="836613"/>
          </a:xfrm>
        </p:spPr>
        <p:txBody>
          <a:bodyPr/>
          <a:lstStyle/>
          <a:p>
            <a:r>
              <a:rPr lang="fr-FR" noProof="0" dirty="0" smtClean="0"/>
              <a:t>Smartphones et applications</a:t>
            </a:r>
            <a:endParaRPr lang="fr-FR" noProof="0" dirty="0"/>
          </a:p>
        </p:txBody>
      </p:sp>
      <p:sp>
        <p:nvSpPr>
          <p:cNvPr id="3" name="Content Placeholder 2"/>
          <p:cNvSpPr>
            <a:spLocks noGrp="1"/>
          </p:cNvSpPr>
          <p:nvPr>
            <p:ph idx="1"/>
          </p:nvPr>
        </p:nvSpPr>
        <p:spPr>
          <a:xfrm>
            <a:off x="0" y="1142984"/>
            <a:ext cx="9144000" cy="5382360"/>
          </a:xfrm>
        </p:spPr>
        <p:txBody>
          <a:bodyPr/>
          <a:lstStyle/>
          <a:p>
            <a:r>
              <a:rPr lang="fr-FR" noProof="0" dirty="0" smtClean="0"/>
              <a:t>Les applications pour mobiles peuvent non seulement se vendre, mais les meilleures peuvent devenir incontournable et une poule aux œufs d’or </a:t>
            </a:r>
          </a:p>
          <a:p>
            <a:pPr lvl="1"/>
            <a:r>
              <a:rPr lang="fr-FR" noProof="0" dirty="0" smtClean="0"/>
              <a:t>Marché de 25 </a:t>
            </a:r>
            <a:r>
              <a:rPr lang="fr-FR" noProof="0" dirty="0" smtClean="0"/>
              <a:t>milliards de $ </a:t>
            </a:r>
            <a:r>
              <a:rPr lang="fr-FR" dirty="0" smtClean="0"/>
              <a:t>en 2015</a:t>
            </a:r>
            <a:endParaRPr lang="fr-FR" noProof="0" dirty="0" smtClean="0"/>
          </a:p>
          <a:p>
            <a:pPr lvl="1"/>
            <a:r>
              <a:rPr lang="fr-FR" noProof="0" dirty="0" smtClean="0"/>
              <a:t>Apple revendique 2,5 milliards de téléchargements l’année dernière</a:t>
            </a:r>
            <a:endParaRPr lang="fr-FR" noProof="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0"/>
            <a:ext cx="7020272" cy="836613"/>
          </a:xfrm>
        </p:spPr>
        <p:txBody>
          <a:bodyPr/>
          <a:lstStyle/>
          <a:p>
            <a:r>
              <a:rPr lang="fr-FR" sz="3200" noProof="0" dirty="0" smtClean="0"/>
              <a:t>Marché actuel des </a:t>
            </a:r>
            <a:r>
              <a:rPr lang="fr-FR" sz="3200" noProof="0" dirty="0" err="1" smtClean="0"/>
              <a:t>smartphones</a:t>
            </a:r>
            <a:endParaRPr lang="fr-FR" sz="3200" noProof="0" dirty="0"/>
          </a:p>
        </p:txBody>
      </p:sp>
      <p:sp>
        <p:nvSpPr>
          <p:cNvPr id="3" name="Content Placeholder 2"/>
          <p:cNvSpPr>
            <a:spLocks noGrp="1"/>
          </p:cNvSpPr>
          <p:nvPr>
            <p:ph idx="1"/>
          </p:nvPr>
        </p:nvSpPr>
        <p:spPr>
          <a:xfrm>
            <a:off x="0" y="908720"/>
            <a:ext cx="9144000" cy="5616624"/>
          </a:xfrm>
        </p:spPr>
        <p:txBody>
          <a:bodyPr/>
          <a:lstStyle/>
          <a:p>
            <a:endParaRPr lang="fr-FR" noProof="0" dirty="0" smtClean="0"/>
          </a:p>
          <a:p>
            <a:r>
              <a:rPr lang="fr-FR" noProof="0" dirty="0" smtClean="0"/>
              <a:t> Fin 2011 il y aura 672 millions d’utilisateurs de </a:t>
            </a:r>
            <a:r>
              <a:rPr lang="fr-FR" noProof="0" dirty="0" err="1" smtClean="0"/>
              <a:t>smartphones</a:t>
            </a:r>
            <a:r>
              <a:rPr lang="fr-FR" noProof="0" dirty="0" smtClean="0"/>
              <a:t> dans le monde</a:t>
            </a:r>
          </a:p>
          <a:p>
            <a:pPr lvl="1"/>
            <a:r>
              <a:rPr lang="fr-FR" noProof="0" dirty="0" smtClean="0"/>
              <a:t>Fin 2011 les ventes de </a:t>
            </a:r>
            <a:r>
              <a:rPr lang="fr-FR" noProof="0" dirty="0" err="1" smtClean="0"/>
              <a:t>smartphones</a:t>
            </a:r>
            <a:r>
              <a:rPr lang="fr-FR" noProof="0" dirty="0" smtClean="0"/>
              <a:t> dépassent celles de PC</a:t>
            </a:r>
          </a:p>
          <a:p>
            <a:pPr lvl="1"/>
            <a:r>
              <a:rPr lang="fr-FR" dirty="0" smtClean="0"/>
              <a:t>Ils représentent </a:t>
            </a:r>
            <a:r>
              <a:rPr lang="fr-FR" noProof="0" dirty="0" smtClean="0"/>
              <a:t>12,3% du nombre total de cartes SIM</a:t>
            </a:r>
          </a:p>
          <a:p>
            <a:pPr>
              <a:buNone/>
            </a:pPr>
            <a:r>
              <a:rPr lang="fr-FR" dirty="0" smtClean="0"/>
              <a:t> </a:t>
            </a:r>
          </a:p>
          <a:p>
            <a:r>
              <a:rPr lang="fr-FR" dirty="0" smtClean="0"/>
              <a:t> En 2015 le nombre d’utilisateurs de </a:t>
            </a:r>
            <a:r>
              <a:rPr lang="fr-FR" dirty="0" err="1" smtClean="0"/>
              <a:t>smartphone</a:t>
            </a:r>
            <a:r>
              <a:rPr lang="fr-FR" dirty="0" smtClean="0"/>
              <a:t> bondira à plus de 1,5 milliard</a:t>
            </a:r>
            <a:endParaRPr lang="fr-FR" noProof="0" dirty="0" smtClean="0"/>
          </a:p>
          <a:p>
            <a:pPr lvl="1"/>
            <a:r>
              <a:rPr lang="fr-FR" noProof="0" dirty="0" smtClean="0"/>
              <a:t>40% des ventes de terminaux mobiles</a:t>
            </a:r>
          </a:p>
          <a:p>
            <a:pPr lvl="1"/>
            <a:r>
              <a:rPr lang="fr-FR" noProof="0" dirty="0" smtClean="0"/>
              <a:t>24,8% des cartes SIM actives</a:t>
            </a:r>
          </a:p>
          <a:p>
            <a:pPr lvl="1">
              <a:buNone/>
            </a:pPr>
            <a:endParaRPr lang="fr-FR" noProof="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0"/>
            <a:ext cx="7020272" cy="836613"/>
          </a:xfrm>
        </p:spPr>
        <p:txBody>
          <a:bodyPr/>
          <a:lstStyle/>
          <a:p>
            <a:r>
              <a:rPr lang="fr-FR" sz="2800" noProof="0" dirty="0" smtClean="0"/>
              <a:t>Possibilités actuelles des </a:t>
            </a:r>
            <a:r>
              <a:rPr lang="fr-FR" sz="2800" noProof="0" dirty="0" err="1" smtClean="0"/>
              <a:t>smartphones</a:t>
            </a:r>
            <a:endParaRPr lang="fr-FR" sz="2800" noProof="0" dirty="0"/>
          </a:p>
        </p:txBody>
      </p:sp>
      <p:sp>
        <p:nvSpPr>
          <p:cNvPr id="3" name="Content Placeholder 2"/>
          <p:cNvSpPr>
            <a:spLocks noGrp="1"/>
          </p:cNvSpPr>
          <p:nvPr>
            <p:ph idx="1"/>
          </p:nvPr>
        </p:nvSpPr>
        <p:spPr>
          <a:xfrm>
            <a:off x="0" y="857232"/>
            <a:ext cx="9144000" cy="5500726"/>
          </a:xfrm>
        </p:spPr>
        <p:txBody>
          <a:bodyPr/>
          <a:lstStyle/>
          <a:p>
            <a:r>
              <a:rPr lang="fr-FR" sz="2400" noProof="0" dirty="0" smtClean="0"/>
              <a:t>Chipset: Processeur GHz, économie d’énergie, circuits analogiques, </a:t>
            </a:r>
            <a:r>
              <a:rPr lang="fr-FR" sz="2400" noProof="0" dirty="0" err="1" smtClean="0"/>
              <a:t>video</a:t>
            </a:r>
            <a:r>
              <a:rPr lang="fr-FR" sz="2400" noProof="0" dirty="0" smtClean="0"/>
              <a:t> </a:t>
            </a:r>
            <a:r>
              <a:rPr lang="fr-FR" sz="2400" noProof="0" dirty="0" err="1" smtClean="0"/>
              <a:t>DACs</a:t>
            </a:r>
            <a:r>
              <a:rPr lang="fr-FR" sz="2400" noProof="0" dirty="0" smtClean="0"/>
              <a:t> (D</a:t>
            </a:r>
            <a:r>
              <a:rPr lang="fr-FR" sz="2400" dirty="0" err="1" smtClean="0"/>
              <a:t>igital</a:t>
            </a:r>
            <a:r>
              <a:rPr lang="fr-FR" sz="2400" dirty="0" smtClean="0"/>
              <a:t> to </a:t>
            </a:r>
            <a:r>
              <a:rPr lang="fr-FR" sz="2400" dirty="0" err="1" smtClean="0"/>
              <a:t>Analog</a:t>
            </a:r>
            <a:r>
              <a:rPr lang="fr-FR" sz="2400" dirty="0" smtClean="0"/>
              <a:t> </a:t>
            </a:r>
            <a:r>
              <a:rPr lang="fr-FR" sz="2400" dirty="0" err="1" smtClean="0"/>
              <a:t>Converter</a:t>
            </a:r>
            <a:r>
              <a:rPr lang="fr-FR" sz="2400" dirty="0" smtClean="0"/>
              <a:t>)</a:t>
            </a:r>
            <a:endParaRPr lang="fr-FR" sz="2400" noProof="0" dirty="0" smtClean="0"/>
          </a:p>
          <a:p>
            <a:r>
              <a:rPr lang="fr-FR" sz="2400" noProof="0" dirty="0" smtClean="0"/>
              <a:t> 32Go de mémoire, débits en </a:t>
            </a:r>
            <a:r>
              <a:rPr lang="fr-FR" sz="2400" noProof="0" dirty="0" err="1" smtClean="0"/>
              <a:t>Mbps</a:t>
            </a:r>
            <a:endParaRPr lang="fr-FR" sz="2400" noProof="0" dirty="0" smtClean="0"/>
          </a:p>
          <a:p>
            <a:r>
              <a:rPr lang="fr-FR" sz="2400" noProof="0" dirty="0" smtClean="0"/>
              <a:t>Appareils photo avec capteur 5-12 </a:t>
            </a:r>
            <a:r>
              <a:rPr lang="fr-FR" sz="2400" noProof="0" dirty="0" err="1" smtClean="0"/>
              <a:t>Mpixel</a:t>
            </a:r>
            <a:r>
              <a:rPr lang="fr-FR" sz="2400" noProof="0" dirty="0" smtClean="0"/>
              <a:t>, lumière LED, gyroscope, accéléromètre, magnétomètre</a:t>
            </a:r>
          </a:p>
          <a:p>
            <a:r>
              <a:rPr lang="fr-FR" sz="2400" noProof="0" dirty="0" smtClean="0"/>
              <a:t> </a:t>
            </a:r>
            <a:r>
              <a:rPr lang="fr-FR" sz="2400" dirty="0" smtClean="0"/>
              <a:t>É</a:t>
            </a:r>
            <a:r>
              <a:rPr lang="fr-FR" sz="2400" noProof="0" dirty="0" err="1" smtClean="0"/>
              <a:t>xemples</a:t>
            </a:r>
            <a:r>
              <a:rPr lang="fr-FR" sz="2400" noProof="0" dirty="0" smtClean="0"/>
              <a:t> </a:t>
            </a:r>
            <a:r>
              <a:rPr lang="fr-FR" sz="2400" noProof="0" dirty="0" smtClean="0"/>
              <a:t>d’utilisations scientifiques:</a:t>
            </a:r>
          </a:p>
          <a:p>
            <a:pPr lvl="1"/>
            <a:r>
              <a:rPr lang="fr-FR" sz="2000" noProof="0" dirty="0" smtClean="0"/>
              <a:t>Surveillance et contrôle d’équipements à distance (</a:t>
            </a:r>
            <a:r>
              <a:rPr lang="fr-FR" sz="2000" noProof="0" dirty="0" err="1" smtClean="0"/>
              <a:t>Agilent</a:t>
            </a:r>
            <a:r>
              <a:rPr lang="fr-FR" sz="2000" noProof="0" dirty="0" smtClean="0"/>
              <a:t>)</a:t>
            </a:r>
          </a:p>
          <a:p>
            <a:pPr lvl="1"/>
            <a:r>
              <a:rPr lang="fr-FR" sz="2000" noProof="0" dirty="0" smtClean="0"/>
              <a:t>Capture </a:t>
            </a:r>
            <a:r>
              <a:rPr lang="fr-FR" sz="2000" noProof="0" dirty="0" smtClean="0"/>
              <a:t>d’images microscopiques de sang </a:t>
            </a:r>
            <a:r>
              <a:rPr lang="fr-FR" sz="2000" noProof="0" dirty="0" smtClean="0"/>
              <a:t>infecté par la Malaria en forêt Amazonienne (UCLA)</a:t>
            </a:r>
          </a:p>
          <a:p>
            <a:pPr lvl="1"/>
            <a:r>
              <a:rPr lang="fr-FR" sz="2000" noProof="0" dirty="0" smtClean="0"/>
              <a:t>Applications pour astronautes utilisant un gyroscope tridimensionnel, accéléromètres et appareil photo: Calcul de la position de la navette, son altitude et la courbure de la terre </a:t>
            </a:r>
            <a:r>
              <a:rPr lang="fr-FR" sz="2000" dirty="0" smtClean="0"/>
              <a:t>avec un</a:t>
            </a:r>
            <a:r>
              <a:rPr lang="fr-FR" sz="2000" noProof="0" dirty="0" smtClean="0"/>
              <a:t> </a:t>
            </a:r>
            <a:r>
              <a:rPr lang="fr-FR" sz="2000" noProof="0" dirty="0" err="1" smtClean="0"/>
              <a:t>iPhone</a:t>
            </a:r>
            <a:r>
              <a:rPr lang="fr-FR" sz="2000" noProof="0" dirty="0" smtClean="0"/>
              <a:t> à 750$ + </a:t>
            </a:r>
            <a:r>
              <a:rPr lang="fr-FR" sz="2000" dirty="0" smtClean="0"/>
              <a:t>une application à </a:t>
            </a:r>
            <a:r>
              <a:rPr lang="fr-FR" sz="2000" noProof="0" dirty="0" smtClean="0"/>
              <a:t>0,99$ (NASA)</a:t>
            </a:r>
          </a:p>
          <a:p>
            <a:pPr lvl="2"/>
            <a:r>
              <a:rPr lang="fr-FR" sz="2000" noProof="0" dirty="0" smtClean="0"/>
              <a:t>2 </a:t>
            </a:r>
            <a:r>
              <a:rPr lang="fr-FR" sz="2000" noProof="0" dirty="0" err="1" smtClean="0"/>
              <a:t>iPhones</a:t>
            </a:r>
            <a:r>
              <a:rPr lang="fr-FR" sz="2000" noProof="0" dirty="0" smtClean="0"/>
              <a:t> ont été envoyé dans la station spatiale internationale</a:t>
            </a:r>
          </a:p>
          <a:p>
            <a:endParaRPr lang="fr-FR" sz="2400" noProof="0" dirty="0" smtClean="0"/>
          </a:p>
          <a:p>
            <a:endParaRPr lang="fr-FR" sz="2400" noProof="0" dirty="0" smtClean="0"/>
          </a:p>
          <a:p>
            <a:pPr>
              <a:buNone/>
            </a:pPr>
            <a:endParaRPr lang="fr-FR" sz="2400"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0"/>
            <a:ext cx="6929454" cy="857232"/>
          </a:xfrm>
        </p:spPr>
        <p:txBody>
          <a:bodyPr/>
          <a:lstStyle/>
          <a:p>
            <a:r>
              <a:rPr lang="fr-FR" noProof="0" dirty="0" smtClean="0"/>
              <a:t>La suite: Services localisés</a:t>
            </a:r>
            <a:endParaRPr lang="fr-FR" noProof="0" dirty="0"/>
          </a:p>
        </p:txBody>
      </p:sp>
      <p:sp>
        <p:nvSpPr>
          <p:cNvPr id="3" name="Content Placeholder 2"/>
          <p:cNvSpPr>
            <a:spLocks noGrp="1"/>
          </p:cNvSpPr>
          <p:nvPr>
            <p:ph idx="1"/>
          </p:nvPr>
        </p:nvSpPr>
        <p:spPr>
          <a:xfrm>
            <a:off x="0" y="836712"/>
            <a:ext cx="9144000" cy="2475656"/>
          </a:xfrm>
        </p:spPr>
        <p:txBody>
          <a:bodyPr/>
          <a:lstStyle/>
          <a:p>
            <a:r>
              <a:rPr lang="fr-FR" sz="2400" noProof="0" dirty="0" smtClean="0"/>
              <a:t>Utilisent le GPS, le </a:t>
            </a:r>
            <a:r>
              <a:rPr lang="fr-FR" sz="2400" noProof="0" dirty="0" err="1" smtClean="0"/>
              <a:t>WiFi</a:t>
            </a:r>
            <a:r>
              <a:rPr lang="fr-FR" sz="2400" noProof="0" dirty="0" smtClean="0"/>
              <a:t> ou la radio cellulaires pour localiser</a:t>
            </a:r>
          </a:p>
          <a:p>
            <a:r>
              <a:rPr lang="fr-FR" sz="2400" noProof="0" dirty="0" err="1" smtClean="0"/>
              <a:t>iSuppli</a:t>
            </a:r>
            <a:r>
              <a:rPr lang="fr-FR" sz="2400" dirty="0" smtClean="0"/>
              <a:t> prévoit que 79,9% des </a:t>
            </a:r>
            <a:r>
              <a:rPr lang="fr-FR" sz="2400" dirty="0" err="1" smtClean="0"/>
              <a:t>smartphones</a:t>
            </a:r>
            <a:r>
              <a:rPr lang="fr-FR" sz="2400" dirty="0" smtClean="0"/>
              <a:t> vendus fin 2011 auront un GPS</a:t>
            </a:r>
            <a:endParaRPr lang="fr-FR" sz="2400" noProof="0" dirty="0" smtClean="0"/>
          </a:p>
          <a:p>
            <a:r>
              <a:rPr lang="fr-FR" sz="2400" noProof="0" dirty="0" smtClean="0"/>
              <a:t>Permet au client d’avoir plus d’information</a:t>
            </a:r>
          </a:p>
          <a:p>
            <a:r>
              <a:rPr lang="fr-FR" sz="2400" noProof="0" dirty="0" smtClean="0"/>
              <a:t>Publicités ciblé</a:t>
            </a:r>
            <a:r>
              <a:rPr lang="fr-FR" sz="2400" dirty="0" smtClean="0"/>
              <a:t>es (destinataires et contenus) en fonction de la position</a:t>
            </a:r>
            <a:endParaRPr lang="fr-FR" sz="2400" noProof="0" dirty="0" smtClean="0"/>
          </a:p>
          <a:p>
            <a:r>
              <a:rPr lang="fr-FR" sz="2400" noProof="0" dirty="0" smtClean="0"/>
              <a:t>Alertes locales &amp;</a:t>
            </a:r>
            <a:br>
              <a:rPr lang="fr-FR" sz="2400" noProof="0" dirty="0" smtClean="0"/>
            </a:br>
            <a:r>
              <a:rPr lang="fr-FR" sz="2400" noProof="0" dirty="0" smtClean="0"/>
              <a:t>offres spéciales des</a:t>
            </a:r>
          </a:p>
          <a:p>
            <a:pPr>
              <a:buNone/>
            </a:pPr>
            <a:r>
              <a:rPr lang="fr-FR" sz="2400" dirty="0" smtClean="0"/>
              <a:t>   </a:t>
            </a:r>
            <a:r>
              <a:rPr lang="fr-FR" sz="2400" noProof="0" dirty="0" smtClean="0"/>
              <a:t> magasins alentours</a:t>
            </a:r>
          </a:p>
          <a:p>
            <a:pPr>
              <a:buNone/>
            </a:pPr>
            <a:r>
              <a:rPr lang="fr-FR" sz="2400" dirty="0" smtClean="0"/>
              <a:t>  Favorise une diffusion </a:t>
            </a:r>
          </a:p>
          <a:p>
            <a:pPr>
              <a:buNone/>
            </a:pPr>
            <a:r>
              <a:rPr lang="fr-FR" sz="2400" dirty="0" smtClean="0"/>
              <a:t>  de publicités plus</a:t>
            </a:r>
          </a:p>
          <a:p>
            <a:pPr>
              <a:buNone/>
            </a:pPr>
            <a:r>
              <a:rPr lang="fr-FR" sz="2400" dirty="0" smtClean="0"/>
              <a:t>  pertinentes et</a:t>
            </a:r>
          </a:p>
          <a:p>
            <a:pPr>
              <a:buNone/>
            </a:pPr>
            <a:r>
              <a:rPr lang="fr-FR" sz="2400" dirty="0" smtClean="0"/>
              <a:t>  intéressantes</a:t>
            </a:r>
            <a:r>
              <a:rPr lang="fr-FR" sz="2400" noProof="0" dirty="0" smtClean="0"/>
              <a:t/>
            </a:r>
            <a:br>
              <a:rPr lang="fr-FR" sz="2400" noProof="0" dirty="0" smtClean="0"/>
            </a:br>
            <a:endParaRPr lang="fr-FR" sz="2400" noProof="0" dirty="0" smtClean="0"/>
          </a:p>
          <a:p>
            <a:endParaRPr lang="fr-FR" sz="2400" noProof="0" dirty="0"/>
          </a:p>
        </p:txBody>
      </p:sp>
      <p:pic>
        <p:nvPicPr>
          <p:cNvPr id="1026" name="Picture 2"/>
          <p:cNvPicPr>
            <a:picLocks noChangeAspect="1" noChangeArrowheads="1"/>
          </p:cNvPicPr>
          <p:nvPr/>
        </p:nvPicPr>
        <p:blipFill>
          <a:blip r:embed="rId2" cstate="print"/>
          <a:srcRect/>
          <a:stretch>
            <a:fillRect/>
          </a:stretch>
        </p:blipFill>
        <p:spPr bwMode="auto">
          <a:xfrm>
            <a:off x="3341705" y="3000373"/>
            <a:ext cx="5802295" cy="3857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6948264" cy="836613"/>
          </a:xfrm>
        </p:spPr>
        <p:txBody>
          <a:bodyPr/>
          <a:lstStyle/>
          <a:p>
            <a:r>
              <a:rPr lang="fr-FR" sz="2400" noProof="0" dirty="0" smtClean="0"/>
              <a:t>La suite: Payements par terminaux mobiles</a:t>
            </a:r>
            <a:endParaRPr lang="fr-FR" sz="2400" noProof="0" dirty="0"/>
          </a:p>
        </p:txBody>
      </p:sp>
      <p:sp>
        <p:nvSpPr>
          <p:cNvPr id="3" name="Content Placeholder 2"/>
          <p:cNvSpPr>
            <a:spLocks noGrp="1"/>
          </p:cNvSpPr>
          <p:nvPr>
            <p:ph idx="1"/>
          </p:nvPr>
        </p:nvSpPr>
        <p:spPr/>
        <p:txBody>
          <a:bodyPr/>
          <a:lstStyle/>
          <a:p>
            <a:pPr lvl="1"/>
            <a:r>
              <a:rPr lang="fr-FR" sz="2200" noProof="0" dirty="0" smtClean="0"/>
              <a:t>Les opérateurs, souvent en partenariat avec les banques, les fournisseurs de cartes bancaires et les services de paiements en ligne, développent des plateformes et des applications proposant des services de payements par terminaux mobiles</a:t>
            </a:r>
          </a:p>
          <a:p>
            <a:pPr lvl="1"/>
            <a:r>
              <a:rPr lang="fr-FR" sz="2200" noProof="0" dirty="0" smtClean="0"/>
              <a:t>Le volume mondial des paiements par mobiles s’</a:t>
            </a:r>
            <a:r>
              <a:rPr lang="fr-FR" sz="2200" dirty="0" smtClean="0"/>
              <a:t>é</a:t>
            </a:r>
            <a:r>
              <a:rPr lang="fr-FR" sz="2200" noProof="0" dirty="0" smtClean="0"/>
              <a:t>lève à 68,7 milliards de $ en 2009 alors qu’il était de 45,6 milliards en 2008. Il devrait être multiplié par 9 pour atteindre 633,4 milliards fin 2014</a:t>
            </a:r>
          </a:p>
          <a:p>
            <a:pPr lvl="1"/>
            <a:r>
              <a:rPr lang="fr-FR" sz="2200" noProof="0" dirty="0" smtClean="0"/>
              <a:t>En 2009, il y avait 81,3 millions d’utilisateurs du payement par mobiles dans le monde, ce nombre devrait être multiplié par plus de 6 pour atteindre presque 490 millions fin 2014, </a:t>
            </a:r>
            <a:r>
              <a:rPr lang="fr-FR" sz="2200" noProof="0" dirty="0" err="1" smtClean="0"/>
              <a:t>i.e</a:t>
            </a:r>
            <a:r>
              <a:rPr lang="fr-FR" sz="2200" noProof="0" dirty="0" smtClean="0"/>
              <a:t> 8% de pénétration mondiale. De simple services de SMS à des services de tickets par codes </a:t>
            </a:r>
            <a:r>
              <a:rPr lang="fr-FR" sz="2200" dirty="0" smtClean="0"/>
              <a:t>barre ou idéogrammes</a:t>
            </a:r>
            <a:r>
              <a:rPr lang="fr-FR" sz="2200" noProof="0" dirty="0" smtClean="0"/>
              <a:t>, les services de paiement par mobile ont fait beaucoup de chemin mais restent dans un état d’ébauche comparés à beaucoup d’autres services disponibles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600" b="1"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7269</TotalTime>
  <Words>2982</Words>
  <Application>Microsoft Office PowerPoint</Application>
  <PresentationFormat>Affichage à l'écran (4:3)</PresentationFormat>
  <Paragraphs>246</Paragraphs>
  <Slides>29</Slides>
  <Notes>7</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Default Design</vt:lpstr>
      <vt:lpstr>Smartphones &amp; autres terminaux mobiles</vt:lpstr>
      <vt:lpstr>Plan</vt:lpstr>
      <vt:lpstr>Smartphones</vt:lpstr>
      <vt:lpstr>Comment sont-ils utilisés ?</vt:lpstr>
      <vt:lpstr>Smartphones et applications</vt:lpstr>
      <vt:lpstr>Marché actuel des smartphones</vt:lpstr>
      <vt:lpstr>Possibilités actuelles des smartphones</vt:lpstr>
      <vt:lpstr>La suite: Services localisés</vt:lpstr>
      <vt:lpstr>La suite: Payements par terminaux mobiles</vt:lpstr>
      <vt:lpstr>La suite: Payements par terminaux mobiles</vt:lpstr>
      <vt:lpstr>La suite: Nouveaux capteurs</vt:lpstr>
      <vt:lpstr>Communications en champs proche –  Near Field Communications (NFC)</vt:lpstr>
      <vt:lpstr>La suite: Domaine médical</vt:lpstr>
      <vt:lpstr>La suite: Domaine médical</vt:lpstr>
      <vt:lpstr>Smartphones, pas encore à la portée de tous</vt:lpstr>
      <vt:lpstr>Autres équipements mobiles</vt:lpstr>
      <vt:lpstr>Ordinateurs portable et mini-pc (netbook)</vt:lpstr>
      <vt:lpstr>Smartbooks</vt:lpstr>
      <vt:lpstr>Tablets PC 1/2</vt:lpstr>
      <vt:lpstr>Tablets PC 2/2</vt:lpstr>
      <vt:lpstr>Sécurité</vt:lpstr>
      <vt:lpstr>Sécurité</vt:lpstr>
      <vt:lpstr>N’oublions pas le WiFi</vt:lpstr>
      <vt:lpstr>Le Wifi comment ça marche ?</vt:lpstr>
      <vt:lpstr>Protocoles WiFi</vt:lpstr>
      <vt:lpstr>WiFi &amp; téléphones mobiles</vt:lpstr>
      <vt:lpstr>Bande passante</vt:lpstr>
      <vt:lpstr>Au delà des téléphones</vt:lpstr>
      <vt:lpstr>Plus d’information</vt:lpstr>
    </vt:vector>
  </TitlesOfParts>
  <Company>Daresbury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Guillaume Cessieux</dc:creator>
  <cp:lastModifiedBy>g</cp:lastModifiedBy>
  <cp:revision>344</cp:revision>
  <dcterms:created xsi:type="dcterms:W3CDTF">2004-05-27T17:17:16Z</dcterms:created>
  <dcterms:modified xsi:type="dcterms:W3CDTF">2011-09-12T00:33:31Z</dcterms:modified>
</cp:coreProperties>
</file>