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76" r:id="rId4"/>
    <p:sldId id="257" r:id="rId5"/>
    <p:sldId id="258" r:id="rId6"/>
    <p:sldId id="279" r:id="rId7"/>
    <p:sldId id="259" r:id="rId8"/>
    <p:sldId id="260" r:id="rId9"/>
    <p:sldId id="278" r:id="rId10"/>
    <p:sldId id="261" r:id="rId11"/>
    <p:sldId id="275" r:id="rId12"/>
    <p:sldId id="277" r:id="rId13"/>
    <p:sldId id="286" r:id="rId14"/>
    <p:sldId id="262" r:id="rId15"/>
    <p:sldId id="263" r:id="rId16"/>
    <p:sldId id="264" r:id="rId17"/>
    <p:sldId id="265" r:id="rId18"/>
    <p:sldId id="287" r:id="rId19"/>
    <p:sldId id="266" r:id="rId20"/>
    <p:sldId id="267" r:id="rId21"/>
    <p:sldId id="268" r:id="rId22"/>
    <p:sldId id="269" r:id="rId23"/>
    <p:sldId id="274" r:id="rId24"/>
    <p:sldId id="270" r:id="rId25"/>
    <p:sldId id="272" r:id="rId26"/>
    <p:sldId id="271" r:id="rId27"/>
    <p:sldId id="280" r:id="rId28"/>
    <p:sldId id="273" r:id="rId29"/>
    <p:sldId id="281"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5D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45" autoAdjust="0"/>
    <p:restoredTop sz="65487" autoAdjust="0"/>
  </p:normalViewPr>
  <p:slideViewPr>
    <p:cSldViewPr>
      <p:cViewPr varScale="1">
        <p:scale>
          <a:sx n="57" d="100"/>
          <a:sy n="57" d="100"/>
        </p:scale>
        <p:origin x="-6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1C6EE-DFB5-4B35-A85B-C5353F8D0714}" type="datetimeFigureOut">
              <a:rPr lang="en-US" smtClean="0"/>
              <a:pPr/>
              <a:t>8/30/2011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75DA6-A366-4AFC-BB10-0A8525B39E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groups.google.com/groups?threadm=5312@medusa.cs.purdue.edu"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livinginternet.com/i/iw_unix.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isco.com/en/US/solutions/collateral/ns341/ns525/ns537/ns705/ns827/white_paper_c11-481360_ns827_Networking_Solutions_White_Paper.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Introduce self, </a:t>
            </a:r>
          </a:p>
          <a:p>
            <a:endParaRPr lang="en-US" dirty="0" smtClean="0"/>
          </a:p>
          <a:p>
            <a:r>
              <a:rPr lang="en-US" dirty="0" smtClean="0"/>
              <a:t>Where are you from, what are you studying, degree level, knowledge of English, plans for future</a:t>
            </a:r>
          </a:p>
          <a:p>
            <a:endParaRPr lang="en-US" dirty="0" smtClean="0"/>
          </a:p>
          <a:p>
            <a:r>
              <a:rPr lang="en-US" dirty="0" smtClean="0"/>
              <a:t>Course</a:t>
            </a:r>
            <a:r>
              <a:rPr lang="en-US" baseline="0" dirty="0" smtClean="0"/>
              <a:t> aim to provide background for understanding some of the major bases for today’s Information Age: </a:t>
            </a:r>
          </a:p>
          <a:p>
            <a:r>
              <a:rPr lang="en-US" baseline="0" dirty="0" smtClean="0"/>
              <a:t>	Internet and communications</a:t>
            </a:r>
          </a:p>
          <a:p>
            <a:r>
              <a:rPr lang="en-US" baseline="0" dirty="0" smtClean="0"/>
              <a:t>	Mobility</a:t>
            </a:r>
          </a:p>
          <a:p>
            <a:r>
              <a:rPr lang="en-US" baseline="0" dirty="0" smtClean="0"/>
              <a:t>Bear in mind that unlike the Industrial age, in the Information age the investment to get started is much lower: do not need canals, roads, railways, coal, steel etc; can set up in business with an Internet connection and some computers (e.g. Google, Yahoo, </a:t>
            </a:r>
            <a:r>
              <a:rPr lang="en-US" baseline="0" dirty="0" err="1" smtClean="0"/>
              <a:t>Facebook</a:t>
            </a:r>
            <a:r>
              <a:rPr lang="en-US" baseline="0" dirty="0" smtClean="0"/>
              <a:t> …). Also the business is not tied to static physical communication structures (roads, railways etc.) or access to raw materials, but can easily be moved and outsourced. Further the pace of technology is such that leapfrogging is possible, e.g. no need for a wired phone infrastructure to each house, use wireless; lifetimes of computers are 3-4 years then obsolete not worth maintaining. In the 30 years since 1980 we have been through at least 10 different copper cabling and 2 optical </a:t>
            </a:r>
            <a:r>
              <a:rPr lang="en-US" baseline="0" dirty="0" err="1" smtClean="0"/>
              <a:t>fibre</a:t>
            </a:r>
            <a:r>
              <a:rPr lang="en-US" baseline="0" dirty="0" smtClean="0"/>
              <a:t> schemes for networking. This could be good for developing nations since they can leap in with the newest technology.</a:t>
            </a:r>
            <a:endParaRPr lang="en-US" dirty="0" smtClean="0"/>
          </a:p>
          <a:p>
            <a:endParaRPr lang="en-US" dirty="0" smtClean="0"/>
          </a:p>
          <a:p>
            <a:r>
              <a:rPr lang="en-US" dirty="0" smtClean="0"/>
              <a:t>I will be covering the Internet</a:t>
            </a:r>
            <a:r>
              <a:rPr lang="en-US" baseline="0" dirty="0" smtClean="0"/>
              <a:t> from it beginnings, its current state and usage, and the directions it is moving in</a:t>
            </a:r>
            <a:endParaRPr lang="en-US" dirty="0" smtClean="0"/>
          </a:p>
          <a:p>
            <a:endParaRPr lang="en-US" baseline="0" dirty="0" smtClean="0"/>
          </a:p>
          <a:p>
            <a:r>
              <a:rPr lang="en-US" baseline="0" dirty="0" smtClean="0"/>
              <a:t>Similarly I will cover </a:t>
            </a:r>
            <a:r>
              <a:rPr lang="en-US" baseline="0" dirty="0" err="1" smtClean="0"/>
              <a:t>cellphones</a:t>
            </a:r>
            <a:r>
              <a:rPr lang="en-US" baseline="0" dirty="0" smtClean="0"/>
              <a:t> and their development into </a:t>
            </a:r>
            <a:r>
              <a:rPr lang="en-US" baseline="0" dirty="0" err="1" smtClean="0"/>
              <a:t>smartphones</a:t>
            </a:r>
            <a:r>
              <a:rPr lang="en-US" baseline="0" dirty="0" smtClean="0"/>
              <a:t>, as well as other mobility enabling devices.</a:t>
            </a:r>
          </a:p>
          <a:p>
            <a:endParaRPr lang="en-US" baseline="0" dirty="0" smtClean="0"/>
          </a:p>
          <a:p>
            <a:r>
              <a:rPr lang="en-US" dirty="0" smtClean="0"/>
              <a:t>I</a:t>
            </a:r>
            <a:r>
              <a:rPr lang="en-US" baseline="0" dirty="0" smtClean="0"/>
              <a:t> will finish up with practical information and demonstrations on debugging Internet problems, and how to measure it.</a:t>
            </a:r>
          </a:p>
          <a:p>
            <a:endParaRPr lang="en-US" baseline="0" dirty="0" smtClean="0"/>
          </a:p>
          <a:p>
            <a:r>
              <a:rPr lang="en-US" baseline="0" dirty="0" smtClean="0"/>
              <a:t>The lectures will be presented via </a:t>
            </a:r>
            <a:r>
              <a:rPr lang="en-US" baseline="0" dirty="0" err="1" smtClean="0"/>
              <a:t>Powerpoint</a:t>
            </a:r>
            <a:r>
              <a:rPr lang="en-US" baseline="0" dirty="0" smtClean="0"/>
              <a:t>. All of them are available on the Internet. The Syllabus is at: https://confluence.slac.stanford.edu/display/IEPM/Egypt+Table+of+Contents and from there you can access the presentations and follow along. The lectures are roughly 45 minutes each, so there will be 2 in each 90 minute session.</a:t>
            </a:r>
          </a:p>
          <a:p>
            <a:endParaRPr lang="en-US" baseline="0" dirty="0" smtClean="0"/>
          </a:p>
          <a:p>
            <a:r>
              <a:rPr lang="en-US" baseline="0" dirty="0" smtClean="0"/>
              <a:t>Besides the slides themselves, many of them have more information in the notes sections. </a:t>
            </a:r>
          </a:p>
          <a:p>
            <a:endParaRPr lang="en-US" baseline="0" dirty="0" smtClean="0"/>
          </a:p>
          <a:p>
            <a:r>
              <a:rPr lang="en-US" baseline="0" dirty="0" smtClean="0"/>
              <a:t>I regret I speak no Arabic and I am unsure of your strength in English so I will try and go slowly and keep to the written script most of the time.  If I start going too fast or am not talking load enough or mumble please raise your and I will try harder.</a:t>
            </a:r>
          </a:p>
          <a:p>
            <a:endParaRPr lang="en-US" baseline="0" dirty="0" smtClean="0"/>
          </a:p>
          <a:p>
            <a:r>
              <a:rPr lang="en-US" baseline="0" dirty="0" smtClean="0"/>
              <a:t>Should we get finished ahead of schedule, if there is interest I could give a lecture on </a:t>
            </a:r>
            <a:r>
              <a:rPr lang="en-US" baseline="0" dirty="0" err="1" smtClean="0"/>
              <a:t>Geolocation</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EDC75DA6-A366-4AFC-BB10-0A8525B39E0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OSI layers see: http://en.wikipedia.org/wiki/OSI_protocols</a:t>
            </a:r>
            <a:endParaRPr lang="en-US" dirty="0"/>
          </a:p>
        </p:txBody>
      </p:sp>
      <p:sp>
        <p:nvSpPr>
          <p:cNvPr id="4" name="Slide Number Placeholder 3"/>
          <p:cNvSpPr>
            <a:spLocks noGrp="1"/>
          </p:cNvSpPr>
          <p:nvPr>
            <p:ph type="sldNum" sz="quarter" idx="10"/>
          </p:nvPr>
        </p:nvSpPr>
        <p:spPr/>
        <p:txBody>
          <a:bodyPr/>
          <a:lstStyle/>
          <a:p>
            <a:fld id="{EDC75DA6-A366-4AFC-BB10-0A8525B39E0E}"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Computer viruses are self-executing, replicating programs written specifically to change the way a machine works, without the knowledge (or permission) of the operator/owner. Viruses are so called because they behave in a similar way to biological viruses. Just as biological viruses pass from person to person, replicating themselves as they go, computer viruses pass from computer to computer. Unlike most biological viruses, however - computer viruses are entirely man made.</a:t>
            </a:r>
          </a:p>
          <a:p>
            <a:endParaRPr lang="en-US" dirty="0" smtClean="0"/>
          </a:p>
          <a:p>
            <a:r>
              <a:rPr lang="en-US" dirty="0" smtClean="0"/>
              <a:t>The first worm released November 2, 1988 disabled most of the Internet then existing. Robert Morris, a Computer Science graduate student at Cornell University and (embarrassingly) son of the Chief Scientist at the National Computer Security Center, wrote a 99 line program in the C language designed to </a:t>
            </a:r>
            <a:r>
              <a:rPr lang="en-US" dirty="0" smtClean="0">
                <a:hlinkClick r:id="rId3"/>
              </a:rPr>
              <a:t>self-replicate</a:t>
            </a:r>
            <a:r>
              <a:rPr lang="en-US" dirty="0" smtClean="0"/>
              <a:t> and propagate itself from machine to machine across the Internet. The worm performed the trick by combining a bug in the debugging mode of the </a:t>
            </a:r>
            <a:r>
              <a:rPr lang="en-US" dirty="0" err="1" smtClean="0"/>
              <a:t>sendmail</a:t>
            </a:r>
            <a:r>
              <a:rPr lang="en-US" dirty="0" smtClean="0"/>
              <a:t> program used to control email on almost all Internet computers, a bug in the </a:t>
            </a:r>
            <a:r>
              <a:rPr lang="en-US" i="1" dirty="0" smtClean="0"/>
              <a:t>finger</a:t>
            </a:r>
            <a:r>
              <a:rPr lang="en-US" dirty="0" smtClean="0"/>
              <a:t> program, and the </a:t>
            </a:r>
            <a:r>
              <a:rPr lang="en-US" i="1" dirty="0" smtClean="0">
                <a:hlinkClick r:id="rId4"/>
              </a:rPr>
              <a:t>Unix</a:t>
            </a:r>
            <a:r>
              <a:rPr lang="en-US" dirty="0" smtClean="0"/>
              <a:t> </a:t>
            </a:r>
            <a:r>
              <a:rPr lang="en-US" i="1" dirty="0" err="1" smtClean="0"/>
              <a:t>rexec</a:t>
            </a:r>
            <a:r>
              <a:rPr lang="en-US" dirty="0" smtClean="0"/>
              <a:t> and </a:t>
            </a:r>
            <a:r>
              <a:rPr lang="en-US" i="1" dirty="0" err="1" smtClean="0"/>
              <a:t>rsh</a:t>
            </a:r>
            <a:r>
              <a:rPr lang="en-US" dirty="0" smtClean="0"/>
              <a:t> commands. </a:t>
            </a:r>
          </a:p>
          <a:p>
            <a:endParaRPr lang="en-US" dirty="0" smtClean="0"/>
          </a:p>
          <a:p>
            <a:r>
              <a:rPr lang="en-US" dirty="0" smtClean="0"/>
              <a:t>The difference</a:t>
            </a:r>
            <a:r>
              <a:rPr lang="en-US" baseline="0" dirty="0" smtClean="0"/>
              <a:t> between a Computer Virus, Worm and Trojan Hose, see http://www.webopedia.com/DidYouKnow/Internet/2004/virus.asp </a:t>
            </a:r>
          </a:p>
          <a:p>
            <a:endParaRPr lang="en-US" dirty="0"/>
          </a:p>
        </p:txBody>
      </p:sp>
      <p:sp>
        <p:nvSpPr>
          <p:cNvPr id="4" name="Slide Number Placeholder 3"/>
          <p:cNvSpPr>
            <a:spLocks noGrp="1"/>
          </p:cNvSpPr>
          <p:nvPr>
            <p:ph type="sldNum" sz="quarter" idx="10"/>
          </p:nvPr>
        </p:nvSpPr>
        <p:spPr/>
        <p:txBody>
          <a:bodyPr/>
          <a:lstStyle/>
          <a:p>
            <a:fld id="{EDC75DA6-A366-4AFC-BB10-0A8525B39E0E}"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IPv6 2008 see http://www.potaroo.net/ispcol/2008-04/ipv6.html</a:t>
            </a:r>
          </a:p>
          <a:p>
            <a:r>
              <a:rPr lang="en-US" dirty="0" smtClean="0"/>
              <a:t>For FIND see http://www.networkworld.com/news/2010/010410-outlook-vision.html?ts </a:t>
            </a:r>
            <a:endParaRPr lang="en-US" dirty="0"/>
          </a:p>
        </p:txBody>
      </p:sp>
      <p:sp>
        <p:nvSpPr>
          <p:cNvPr id="4" name="Slide Number Placeholder 3"/>
          <p:cNvSpPr>
            <a:spLocks noGrp="1"/>
          </p:cNvSpPr>
          <p:nvPr>
            <p:ph type="sldNum" sz="quarter" idx="10"/>
          </p:nvPr>
        </p:nvSpPr>
        <p:spPr/>
        <p:txBody>
          <a:bodyPr/>
          <a:lstStyle/>
          <a:p>
            <a:fld id="{EDC75DA6-A366-4AFC-BB10-0A8525B39E0E}"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 </a:t>
            </a:r>
            <a:r>
              <a:rPr lang="en-US" sz="1200" u="sng" kern="1200" dirty="0" smtClean="0">
                <a:solidFill>
                  <a:schemeClr val="tx1"/>
                </a:solidFill>
                <a:latin typeface="+mn-lt"/>
                <a:ea typeface="+mn-ea"/>
                <a:cs typeface="+mn-cs"/>
                <a:hlinkClick r:id="rId3"/>
              </a:rPr>
              <a:t>http://www.cisco.com/en/US/solutions/collateral/ns341/ns525/ns537/ns705/ns827/white_paper_c11-481360_ns827_Networking_Solutions_White_Paper.html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C75DA6-A366-4AFC-BB10-0A8525B39E0E}" type="slidenum">
              <a:rPr lang="en-US" smtClean="0"/>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http://www.networkworld.com/news/2010/010410-outlook-vision-predictions.html?page=1</a:t>
            </a:r>
            <a:endParaRPr lang="en-US" dirty="0"/>
          </a:p>
        </p:txBody>
      </p:sp>
      <p:sp>
        <p:nvSpPr>
          <p:cNvPr id="4" name="Slide Number Placeholder 3"/>
          <p:cNvSpPr>
            <a:spLocks noGrp="1"/>
          </p:cNvSpPr>
          <p:nvPr>
            <p:ph type="sldNum" sz="quarter" idx="10"/>
          </p:nvPr>
        </p:nvSpPr>
        <p:spPr/>
        <p:txBody>
          <a:bodyPr/>
          <a:lstStyle/>
          <a:p>
            <a:fld id="{EDC75DA6-A366-4AFC-BB10-0A8525B39E0E}"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10"/>
          <p:cNvSpPr>
            <a:spLocks noChangeArrowheads="1"/>
          </p:cNvSpPr>
          <p:nvPr userDrawn="1"/>
        </p:nvSpPr>
        <p:spPr bwMode="auto">
          <a:xfrm>
            <a:off x="0" y="6524625"/>
            <a:ext cx="9144000" cy="333375"/>
          </a:xfrm>
          <a:prstGeom prst="rect">
            <a:avLst/>
          </a:prstGeom>
          <a:solidFill>
            <a:schemeClr val="tx1"/>
          </a:solidFill>
          <a:ln w="9525">
            <a:solidFill>
              <a:schemeClr val="tx1"/>
            </a:solidFill>
            <a:miter lim="800000"/>
            <a:headEnd/>
            <a:tailEnd/>
          </a:ln>
          <a:effectLst/>
        </p:spPr>
        <p:txBody>
          <a:bodyPr wrap="none" anchor="ctr"/>
          <a:lstStyle/>
          <a:p>
            <a:pPr algn="ctr"/>
            <a:r>
              <a:rPr lang="en-US" sz="2000" dirty="0" smtClean="0">
                <a:solidFill>
                  <a:schemeClr val="bg1"/>
                </a:solidFill>
              </a:rPr>
              <a:t>http://www.slac.stanford.edu/grp/scs/net/talk11/internet-history.pptx</a:t>
            </a:r>
            <a:endParaRPr lang="en-US" sz="2000" dirty="0">
              <a:solidFill>
                <a:schemeClr val="bg1"/>
              </a:solidFill>
            </a:endParaRPr>
          </a:p>
        </p:txBody>
      </p:sp>
      <p:sp>
        <p:nvSpPr>
          <p:cNvPr id="10" name="Rectangle 12"/>
          <p:cNvSpPr>
            <a:spLocks noChangeArrowheads="1"/>
          </p:cNvSpPr>
          <p:nvPr userDrawn="1"/>
        </p:nvSpPr>
        <p:spPr bwMode="auto">
          <a:xfrm>
            <a:off x="1519198" y="0"/>
            <a:ext cx="6696744" cy="836613"/>
          </a:xfrm>
          <a:prstGeom prst="rect">
            <a:avLst/>
          </a:prstGeom>
          <a:gradFill rotWithShape="1">
            <a:gsLst>
              <a:gs pos="0">
                <a:schemeClr val="bg1"/>
              </a:gs>
              <a:gs pos="100000">
                <a:srgbClr val="808080"/>
              </a:gs>
            </a:gsLst>
            <a:lin ang="0" scaled="1"/>
          </a:gradFill>
          <a:ln w="9525">
            <a:noFill/>
            <a:miter lim="800000"/>
            <a:headEnd/>
            <a:tailEnd/>
          </a:ln>
          <a:effectLst/>
        </p:spPr>
        <p:txBody>
          <a:bodyPr wrap="none" anchor="ctr"/>
          <a:lstStyle/>
          <a:p>
            <a:endParaRPr lang="en-US"/>
          </a:p>
        </p:txBody>
      </p:sp>
      <p:sp>
        <p:nvSpPr>
          <p:cNvPr id="11" name="Text Box 15"/>
          <p:cNvSpPr txBox="1">
            <a:spLocks noChangeArrowheads="1"/>
          </p:cNvSpPr>
          <p:nvPr userDrawn="1"/>
        </p:nvSpPr>
        <p:spPr bwMode="auto">
          <a:xfrm>
            <a:off x="2133600" y="0"/>
            <a:ext cx="5181600" cy="649288"/>
          </a:xfrm>
          <a:prstGeom prst="rect">
            <a:avLst/>
          </a:prstGeom>
          <a:noFill/>
          <a:ln w="9525" algn="ctr">
            <a:noFill/>
            <a:miter lim="800000"/>
            <a:headEnd/>
            <a:tailEnd/>
          </a:ln>
          <a:effectLst/>
        </p:spPr>
        <p:txBody>
          <a:bodyPr lIns="0" tIns="0" rIns="0" bIns="0"/>
          <a:lstStyle/>
          <a:p>
            <a:r>
              <a:rPr lang="fr-FR" sz="1800" kern="1200" dirty="0" smtClean="0">
                <a:solidFill>
                  <a:schemeClr val="tx1"/>
                </a:solidFill>
                <a:latin typeface="+mn-lt"/>
                <a:ea typeface="+mn-ea"/>
                <a:cs typeface="+mn-cs"/>
              </a:rPr>
              <a:t> l’école de  météorologie de l’espace, utilisation des outils GPS , SIG et grille de calculs</a:t>
            </a:r>
          </a:p>
          <a:p>
            <a:r>
              <a:rPr lang="en-US" sz="1800" dirty="0" smtClean="0"/>
              <a:t>Basic theory &amp; hands-on</a:t>
            </a:r>
            <a:r>
              <a:rPr lang="en-US" sz="1800" baseline="0" dirty="0" smtClean="0"/>
              <a:t> experience</a:t>
            </a:r>
            <a:endParaRPr lang="en-GB" sz="1800" dirty="0"/>
          </a:p>
        </p:txBody>
      </p:sp>
      <p:pic>
        <p:nvPicPr>
          <p:cNvPr id="12" name="Picture 2"/>
          <p:cNvPicPr>
            <a:picLocks noChangeAspect="1" noChangeArrowheads="1"/>
          </p:cNvPicPr>
          <p:nvPr userDrawn="1"/>
        </p:nvPicPr>
        <p:blipFill>
          <a:blip r:embed="rId2" cstate="print"/>
          <a:srcRect/>
          <a:stretch>
            <a:fillRect/>
          </a:stretch>
        </p:blipFill>
        <p:spPr bwMode="auto">
          <a:xfrm>
            <a:off x="1" y="0"/>
            <a:ext cx="1619671" cy="6444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39DDC-43D5-4087-92D6-63E6C7159C71}" type="datetimeFigureOut">
              <a:rPr lang="en-US" smtClean="0"/>
              <a:pPr/>
              <a:t>8/30/2011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0203B-A136-4A8F-8CC3-A53188AA6D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39DDC-43D5-4087-92D6-63E6C7159C71}" type="datetimeFigureOut">
              <a:rPr lang="en-US" smtClean="0"/>
              <a:pPr/>
              <a:t>8/30/2011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0203B-A136-4A8F-8CC3-A53188AA6D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98219-E880-495E-A96D-690BC3E8EBAE}" type="datetimeFigureOut">
              <a:rPr lang="en-US" smtClean="0"/>
              <a:pPr/>
              <a:t>8/30/2011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857F9-EF91-4796-8EF0-69B0B698C2B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98219-E880-495E-A96D-690BC3E8EBAE}" type="datetimeFigureOut">
              <a:rPr lang="en-US" smtClean="0"/>
              <a:pPr/>
              <a:t>8/30/2011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857F9-EF91-4796-8EF0-69B0B698C2B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C98219-E880-495E-A96D-690BC3E8EBAE}" type="datetimeFigureOut">
              <a:rPr lang="en-US" smtClean="0"/>
              <a:pPr/>
              <a:t>8/30/2011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857F9-EF91-4796-8EF0-69B0B698C2B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98219-E880-495E-A96D-690BC3E8EBAE}" type="datetimeFigureOut">
              <a:rPr lang="en-US" smtClean="0"/>
              <a:pPr/>
              <a:t>8/30/2011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857F9-EF91-4796-8EF0-69B0B698C2B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98219-E880-495E-A96D-690BC3E8EBAE}" type="datetimeFigureOut">
              <a:rPr lang="en-US" smtClean="0"/>
              <a:pPr/>
              <a:t>8/30/2011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7857F9-EF91-4796-8EF0-69B0B698C2B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98219-E880-495E-A96D-690BC3E8EBAE}" type="datetimeFigureOut">
              <a:rPr lang="en-US" smtClean="0"/>
              <a:pPr/>
              <a:t>8/30/2011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7857F9-EF91-4796-8EF0-69B0B698C2B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98219-E880-495E-A96D-690BC3E8EBAE}" type="datetimeFigureOut">
              <a:rPr lang="en-US" smtClean="0"/>
              <a:pPr/>
              <a:t>8/30/2011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7857F9-EF91-4796-8EF0-69B0B698C2B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98219-E880-495E-A96D-690BC3E8EBAE}" type="datetimeFigureOut">
              <a:rPr lang="en-US" smtClean="0"/>
              <a:pPr/>
              <a:t>8/30/2011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857F9-EF91-4796-8EF0-69B0B698C2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39DDC-43D5-4087-92D6-63E6C7159C71}" type="datetimeFigureOut">
              <a:rPr lang="en-US" smtClean="0"/>
              <a:pPr/>
              <a:t>8/30/2011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0203B-A136-4A8F-8CC3-A53188AA6DC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98219-E880-495E-A96D-690BC3E8EBAE}" type="datetimeFigureOut">
              <a:rPr lang="en-US" smtClean="0"/>
              <a:pPr/>
              <a:t>8/30/2011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857F9-EF91-4796-8EF0-69B0B698C2B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98219-E880-495E-A96D-690BC3E8EBAE}" type="datetimeFigureOut">
              <a:rPr lang="en-US" smtClean="0"/>
              <a:pPr/>
              <a:t>8/30/2011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857F9-EF91-4796-8EF0-69B0B698C2B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98219-E880-495E-A96D-690BC3E8EBAE}" type="datetimeFigureOut">
              <a:rPr lang="en-US" smtClean="0"/>
              <a:pPr/>
              <a:t>8/30/2011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857F9-EF91-4796-8EF0-69B0B698C2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639DDC-43D5-4087-92D6-63E6C7159C71}" type="datetimeFigureOut">
              <a:rPr lang="en-US" smtClean="0"/>
              <a:pPr/>
              <a:t>8/30/2011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0203B-A136-4A8F-8CC3-A53188AA6D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639DDC-43D5-4087-92D6-63E6C7159C71}" type="datetimeFigureOut">
              <a:rPr lang="en-US" smtClean="0"/>
              <a:pPr/>
              <a:t>8/30/2011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0203B-A136-4A8F-8CC3-A53188AA6D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639DDC-43D5-4087-92D6-63E6C7159C71}" type="datetimeFigureOut">
              <a:rPr lang="en-US" smtClean="0"/>
              <a:pPr/>
              <a:t>8/30/2011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80203B-A136-4A8F-8CC3-A53188AA6D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639DDC-43D5-4087-92D6-63E6C7159C71}" type="datetimeFigureOut">
              <a:rPr lang="en-US" smtClean="0"/>
              <a:pPr/>
              <a:t>8/30/2011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80203B-A136-4A8F-8CC3-A53188AA6D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39DDC-43D5-4087-92D6-63E6C7159C71}" type="datetimeFigureOut">
              <a:rPr lang="en-US" smtClean="0"/>
              <a:pPr/>
              <a:t>8/30/2011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80203B-A136-4A8F-8CC3-A53188AA6D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39DDC-43D5-4087-92D6-63E6C7159C71}" type="datetimeFigureOut">
              <a:rPr lang="en-US" smtClean="0"/>
              <a:pPr/>
              <a:t>8/30/2011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0203B-A136-4A8F-8CC3-A53188AA6D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39DDC-43D5-4087-92D6-63E6C7159C71}" type="datetimeFigureOut">
              <a:rPr lang="en-US" smtClean="0"/>
              <a:pPr/>
              <a:t>8/30/2011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0203B-A136-4A8F-8CC3-A53188AA6D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39DDC-43D5-4087-92D6-63E6C7159C71}" type="datetimeFigureOut">
              <a:rPr lang="en-US" smtClean="0"/>
              <a:pPr/>
              <a:t>8/30/2011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0203B-A136-4A8F-8CC3-A53188AA6D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98219-E880-495E-A96D-690BC3E8EBAE}" type="datetimeFigureOut">
              <a:rPr lang="en-US" smtClean="0"/>
              <a:pPr/>
              <a:t>8/30/2011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857F9-EF91-4796-8EF0-69B0B698C2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etworkworld.com/news/2010/010410-outlook-vision-predictions.html?page=1" TargetMode="External"/><Relationship Id="rId2" Type="http://schemas.openxmlformats.org/officeDocument/2006/relationships/hyperlink" Target="http://www.cisco.com/en/US/solutions/collateral/ns341/ns525/ns537/ns705/ns827/white_paper_c11-481360_ns827_Networking_Solutions_White_Paper.html" TargetMode="External"/><Relationship Id="rId1" Type="http://schemas.openxmlformats.org/officeDocument/2006/relationships/slideLayout" Target="../slideLayouts/slideLayout2.xml"/><Relationship Id="rId5" Type="http://schemas.openxmlformats.org/officeDocument/2006/relationships/hyperlink" Target="http://news.bbc.co.uk/2/hi/technology/8552410.stm" TargetMode="External"/><Relationship Id="rId4" Type="http://schemas.openxmlformats.org/officeDocument/2006/relationships/hyperlink" Target="http://www.networkworld.com/news/2010/010410-outlook-vision.html?t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news.bbc.co.uk/2/hi/technology/8552410.stm"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Light" TargetMode="External"/><Relationship Id="rId3" Type="http://schemas.openxmlformats.org/officeDocument/2006/relationships/hyperlink" Target="http://en.wikipedia.org/wiki/Multiplexing" TargetMode="External"/><Relationship Id="rId7" Type="http://schemas.openxmlformats.org/officeDocument/2006/relationships/hyperlink" Target="http://en.wikipedia.org/wiki/Laser"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en.wikipedia.org/wiki/Wavelength" TargetMode="External"/><Relationship Id="rId5" Type="http://schemas.openxmlformats.org/officeDocument/2006/relationships/hyperlink" Target="http://en.wikipedia.org/wiki/Optical_fiber" TargetMode="External"/><Relationship Id="rId4" Type="http://schemas.openxmlformats.org/officeDocument/2006/relationships/hyperlink" Target="http://en.wikipedia.org/wiki/Optical_Carri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33400" y="1219200"/>
            <a:ext cx="7848872" cy="2448272"/>
          </a:xfrm>
          <a:prstGeom prst="rect">
            <a:avLst/>
          </a:prstGeom>
          <a:gradFill rotWithShape="0">
            <a:gsLst>
              <a:gs pos="0">
                <a:srgbClr val="CCFFFF"/>
              </a:gs>
              <a:gs pos="100000">
                <a:srgbClr val="CCFFFF">
                  <a:gamma/>
                  <a:shade val="78824"/>
                  <a:invGamma/>
                </a:srgbClr>
              </a:gs>
            </a:gsLst>
            <a:path path="shape">
              <a:fillToRect l="50000" t="50000" r="50000" b="50000"/>
            </a:path>
          </a:gradFill>
          <a:ln w="76200">
            <a:solidFill>
              <a:srgbClr val="FF0066"/>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FF0066"/>
                </a:solidFill>
                <a:effectLst/>
                <a:uLnTx/>
                <a:uFillTx/>
                <a:latin typeface="+mj-lt"/>
                <a:ea typeface="+mj-ea"/>
                <a:cs typeface="+mj-cs"/>
              </a:rPr>
              <a:t>The Internet: where did it come from,</a:t>
            </a:r>
            <a:r>
              <a:rPr kumimoji="0" lang="en-US" sz="5400" b="0" i="0" u="none" strike="noStrike" kern="1200" cap="none" spc="0" normalizeH="0" noProof="0" dirty="0" smtClean="0">
                <a:ln>
                  <a:noFill/>
                </a:ln>
                <a:solidFill>
                  <a:srgbClr val="FF0066"/>
                </a:solidFill>
                <a:effectLst/>
                <a:uLnTx/>
                <a:uFillTx/>
                <a:latin typeface="+mj-lt"/>
                <a:ea typeface="+mj-ea"/>
                <a:cs typeface="+mj-cs"/>
              </a:rPr>
              <a:t> what are </a:t>
            </a:r>
            <a:r>
              <a:rPr kumimoji="0" lang="en-US" sz="5400" b="0" i="0" u="none" strike="noStrike" kern="1200" cap="none" spc="0" normalizeH="0" noProof="0" smtClean="0">
                <a:ln>
                  <a:noFill/>
                </a:ln>
                <a:solidFill>
                  <a:srgbClr val="FF0066"/>
                </a:solidFill>
                <a:effectLst/>
                <a:uLnTx/>
                <a:uFillTx/>
                <a:latin typeface="+mj-lt"/>
                <a:ea typeface="+mj-ea"/>
                <a:cs typeface="+mj-cs"/>
              </a:rPr>
              <a:t>the challenges</a:t>
            </a:r>
            <a:endParaRPr kumimoji="0" lang="en-US" sz="5400" b="0" i="0" u="none" strike="noStrike" kern="1200" cap="none" spc="0" normalizeH="0" baseline="0" noProof="0" dirty="0">
              <a:ln>
                <a:noFill/>
              </a:ln>
              <a:solidFill>
                <a:srgbClr val="FF0066"/>
              </a:solidFill>
              <a:effectLst/>
              <a:uLnTx/>
              <a:uFillTx/>
              <a:latin typeface="+mj-lt"/>
              <a:ea typeface="+mj-ea"/>
              <a:cs typeface="+mj-cs"/>
            </a:endParaRPr>
          </a:p>
        </p:txBody>
      </p:sp>
      <p:pic>
        <p:nvPicPr>
          <p:cNvPr id="9" name="Picture 5" descr="pinger"/>
          <p:cNvPicPr>
            <a:picLocks noChangeAspect="1" noChangeArrowheads="1"/>
          </p:cNvPicPr>
          <p:nvPr/>
        </p:nvPicPr>
        <p:blipFill>
          <a:blip r:embed="rId3" cstate="print"/>
          <a:srcRect/>
          <a:stretch>
            <a:fillRect/>
          </a:stretch>
        </p:blipFill>
        <p:spPr bwMode="auto">
          <a:xfrm>
            <a:off x="7740352" y="5486400"/>
            <a:ext cx="1403648" cy="935376"/>
          </a:xfrm>
          <a:prstGeom prst="rect">
            <a:avLst/>
          </a:prstGeom>
          <a:noFill/>
        </p:spPr>
      </p:pic>
      <p:pic>
        <p:nvPicPr>
          <p:cNvPr id="10" name="Picture 6"/>
          <p:cNvPicPr>
            <a:picLocks noChangeAspect="1" noChangeArrowheads="1"/>
          </p:cNvPicPr>
          <p:nvPr/>
        </p:nvPicPr>
        <p:blipFill>
          <a:blip r:embed="rId4" cstate="print"/>
          <a:srcRect/>
          <a:stretch>
            <a:fillRect/>
          </a:stretch>
        </p:blipFill>
        <p:spPr bwMode="auto">
          <a:xfrm>
            <a:off x="0" y="5638800"/>
            <a:ext cx="857250" cy="828675"/>
          </a:xfrm>
          <a:prstGeom prst="rect">
            <a:avLst/>
          </a:prstGeom>
          <a:noFill/>
          <a:ln w="9525">
            <a:noFill/>
            <a:miter lim="800000"/>
            <a:headEnd/>
            <a:tailEnd/>
          </a:ln>
          <a:effectLst/>
        </p:spPr>
      </p:pic>
      <p:pic>
        <p:nvPicPr>
          <p:cNvPr id="2050" name="il_fi" descr="http://www.sciences.uqam.ca/unikin/img/image_unikin_express/logo_unikin.jpg"/>
          <p:cNvPicPr>
            <a:picLocks noChangeAspect="1" noChangeArrowheads="1"/>
          </p:cNvPicPr>
          <p:nvPr/>
        </p:nvPicPr>
        <p:blipFill>
          <a:blip r:embed="rId5" cstate="print"/>
          <a:srcRect/>
          <a:stretch>
            <a:fillRect/>
          </a:stretch>
        </p:blipFill>
        <p:spPr bwMode="auto">
          <a:xfrm>
            <a:off x="8130012" y="0"/>
            <a:ext cx="1013988" cy="1066800"/>
          </a:xfrm>
          <a:prstGeom prst="rect">
            <a:avLst/>
          </a:prstGeom>
          <a:noFill/>
          <a:ln w="9525">
            <a:noFill/>
            <a:miter lim="800000"/>
            <a:headEnd/>
            <a:tailEnd/>
          </a:ln>
        </p:spPr>
      </p:pic>
      <p:sp>
        <p:nvSpPr>
          <p:cNvPr id="8" name="Rectangle 3"/>
          <p:cNvSpPr txBox="1">
            <a:spLocks noChangeArrowheads="1"/>
          </p:cNvSpPr>
          <p:nvPr/>
        </p:nvSpPr>
        <p:spPr>
          <a:xfrm>
            <a:off x="0" y="3657600"/>
            <a:ext cx="9144000" cy="20574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1" u="none" strike="noStrike" kern="1200" cap="none" spc="0" normalizeH="0" baseline="0" noProof="0" dirty="0" smtClean="0">
                <a:ln>
                  <a:noFill/>
                </a:ln>
                <a:solidFill>
                  <a:schemeClr val="tx1"/>
                </a:solidFill>
                <a:effectLst/>
                <a:uLnTx/>
                <a:uFillTx/>
                <a:latin typeface="+mn-lt"/>
                <a:ea typeface="+mn-ea"/>
                <a:cs typeface="+mn-cs"/>
              </a:rPr>
              <a:t>Les Cottrell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SLAC</a:t>
            </a:r>
          </a:p>
          <a:p>
            <a:pPr algn="ctr"/>
            <a:r>
              <a:rPr lang="en-US" sz="3200" i="1" dirty="0" err="1" smtClean="0"/>
              <a:t>Ecole</a:t>
            </a:r>
            <a:r>
              <a:rPr lang="en-US" sz="3200" i="1" dirty="0" smtClean="0"/>
              <a:t> SIG at </a:t>
            </a:r>
            <a:r>
              <a:rPr lang="en-US" sz="3200" i="1" dirty="0" err="1" smtClean="0"/>
              <a:t>nouvelles</a:t>
            </a:r>
            <a:r>
              <a:rPr lang="en-US" sz="3200" i="1" smtClean="0"/>
              <a:t> Technologies </a:t>
            </a:r>
            <a:r>
              <a:rPr lang="en-US" sz="3200" i="1" dirty="0" smtClean="0"/>
              <a:t>en Democratic Republic Congo, 12-17 </a:t>
            </a:r>
            <a:r>
              <a:rPr lang="en-US" sz="3200" i="1" dirty="0" err="1" smtClean="0"/>
              <a:t>Septembre</a:t>
            </a:r>
            <a:r>
              <a:rPr lang="en-US" sz="3200" i="1" dirty="0" smtClean="0"/>
              <a:t>, </a:t>
            </a:r>
            <a:r>
              <a:rPr lang="en-US" sz="3200" i="1" dirty="0" err="1" smtClean="0"/>
              <a:t>Organisee</a:t>
            </a:r>
            <a:r>
              <a:rPr lang="en-US" sz="3200" i="1" dirty="0" smtClean="0"/>
              <a:t> par </a:t>
            </a:r>
            <a:r>
              <a:rPr lang="en-US" sz="3200" i="1" dirty="0" err="1" smtClean="0"/>
              <a:t>l’Universite</a:t>
            </a:r>
            <a:r>
              <a:rPr lang="en-US" sz="3200" i="1" dirty="0" smtClean="0"/>
              <a:t> de Kinshasa</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Internet Bandwidth Growth 2005-2010</a:t>
            </a:r>
            <a:endParaRPr lang="en-US" dirty="0"/>
          </a:p>
        </p:txBody>
      </p:sp>
      <p:sp>
        <p:nvSpPr>
          <p:cNvPr id="5" name="Content Placeholder 4"/>
          <p:cNvSpPr>
            <a:spLocks noGrp="1"/>
          </p:cNvSpPr>
          <p:nvPr>
            <p:ph idx="1"/>
          </p:nvPr>
        </p:nvSpPr>
        <p:spPr>
          <a:xfrm>
            <a:off x="0" y="1447800"/>
            <a:ext cx="9144000" cy="1600200"/>
          </a:xfrm>
        </p:spPr>
        <p:txBody>
          <a:bodyPr>
            <a:normAutofit lnSpcReduction="10000"/>
          </a:bodyPr>
          <a:lstStyle/>
          <a:p>
            <a:r>
              <a:rPr lang="en-US" dirty="0" smtClean="0"/>
              <a:t>Annual growth &gt; 50% in last few years</a:t>
            </a:r>
          </a:p>
          <a:p>
            <a:r>
              <a:rPr lang="en-US" dirty="0" smtClean="0"/>
              <a:t>i.e. almost as much capacity added in 2010 as was available in 2008 (=12.5Tbps)</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263821" y="2895600"/>
            <a:ext cx="7880179" cy="3962400"/>
          </a:xfrm>
          <a:prstGeom prst="rect">
            <a:avLst/>
          </a:prstGeom>
          <a:noFill/>
          <a:ln w="9525">
            <a:noFill/>
            <a:miter lim="800000"/>
            <a:headEnd/>
            <a:tailEnd/>
          </a:ln>
        </p:spPr>
      </p:pic>
      <p:sp>
        <p:nvSpPr>
          <p:cNvPr id="7" name="TextBox 6"/>
          <p:cNvSpPr txBox="1"/>
          <p:nvPr/>
        </p:nvSpPr>
        <p:spPr>
          <a:xfrm>
            <a:off x="2514600" y="5257800"/>
            <a:ext cx="2084289" cy="369332"/>
          </a:xfrm>
          <a:prstGeom prst="rect">
            <a:avLst/>
          </a:prstGeom>
          <a:noFill/>
        </p:spPr>
        <p:txBody>
          <a:bodyPr wrap="none" rtlCol="0">
            <a:spAutoFit/>
          </a:bodyPr>
          <a:lstStyle/>
          <a:p>
            <a:r>
              <a:rPr lang="en-US" dirty="0" smtClean="0"/>
              <a:t>From </a:t>
            </a:r>
            <a:r>
              <a:rPr lang="en-US" dirty="0" err="1" smtClean="0"/>
              <a:t>Telegeography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066800"/>
          </a:xfrm>
        </p:spPr>
        <p:txBody>
          <a:bodyPr>
            <a:normAutofit fontScale="90000"/>
          </a:bodyPr>
          <a:lstStyle/>
          <a:p>
            <a:r>
              <a:rPr lang="en-US" dirty="0" smtClean="0"/>
              <a:t>Growth: Supercomputing</a:t>
            </a:r>
            <a:br>
              <a:rPr lang="en-US" dirty="0" smtClean="0"/>
            </a:br>
            <a:r>
              <a:rPr lang="en-US" dirty="0" smtClean="0"/>
              <a:t>see http://www.top500.org/</a:t>
            </a:r>
            <a:endParaRPr lang="en-US" dirty="0"/>
          </a:p>
        </p:txBody>
      </p:sp>
      <p:sp>
        <p:nvSpPr>
          <p:cNvPr id="3" name="Content Placeholder 2"/>
          <p:cNvSpPr>
            <a:spLocks noGrp="1"/>
          </p:cNvSpPr>
          <p:nvPr>
            <p:ph idx="1"/>
          </p:nvPr>
        </p:nvSpPr>
        <p:spPr>
          <a:xfrm>
            <a:off x="5638800" y="1219200"/>
            <a:ext cx="3505200" cy="2590800"/>
          </a:xfrm>
        </p:spPr>
        <p:txBody>
          <a:bodyPr>
            <a:normAutofit fontScale="92500"/>
          </a:bodyPr>
          <a:lstStyle/>
          <a:p>
            <a:r>
              <a:rPr lang="en-US" dirty="0" smtClean="0"/>
              <a:t>Top machine pass 10PFlops in 2011</a:t>
            </a:r>
          </a:p>
          <a:p>
            <a:r>
              <a:rPr lang="en-US" dirty="0" smtClean="0"/>
              <a:t>US </a:t>
            </a:r>
            <a:r>
              <a:rPr lang="en-US" smtClean="0"/>
              <a:t>still dominates, </a:t>
            </a:r>
            <a:r>
              <a:rPr lang="en-US" dirty="0" smtClean="0"/>
              <a:t>followed </a:t>
            </a:r>
            <a:r>
              <a:rPr lang="en-US" smtClean="0"/>
              <a:t>by China, UK and France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0" y="1219200"/>
            <a:ext cx="5238750" cy="41814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486400" y="3846258"/>
            <a:ext cx="3657601" cy="30117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Compare today with 50 years ago</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296025" y="4048125"/>
            <a:ext cx="2847975" cy="2809875"/>
          </a:xfrm>
          <a:prstGeom prst="rect">
            <a:avLst/>
          </a:prstGeom>
          <a:noFill/>
          <a:ln w="9525">
            <a:noFill/>
            <a:miter lim="800000"/>
            <a:headEnd/>
            <a:tailEnd/>
          </a:ln>
        </p:spPr>
      </p:pic>
      <p:sp>
        <p:nvSpPr>
          <p:cNvPr id="3" name="Content Placeholder 2"/>
          <p:cNvSpPr>
            <a:spLocks noGrp="1"/>
          </p:cNvSpPr>
          <p:nvPr>
            <p:ph idx="1"/>
          </p:nvPr>
        </p:nvSpPr>
        <p:spPr>
          <a:xfrm>
            <a:off x="0" y="457200"/>
            <a:ext cx="9144000" cy="5029200"/>
          </a:xfrm>
        </p:spPr>
        <p:txBody>
          <a:bodyPr>
            <a:normAutofit/>
          </a:bodyPr>
          <a:lstStyle/>
          <a:p>
            <a:pPr>
              <a:spcBef>
                <a:spcPts val="600"/>
              </a:spcBef>
            </a:pPr>
            <a:r>
              <a:rPr lang="en-US" dirty="0" smtClean="0"/>
              <a:t>If we compare the IBM Stretch supercomputer  of the early 1960’s with today’s </a:t>
            </a:r>
            <a:r>
              <a:rPr lang="en-US" dirty="0" err="1" smtClean="0"/>
              <a:t>smartphone</a:t>
            </a:r>
            <a:r>
              <a:rPr lang="en-US" dirty="0" smtClean="0"/>
              <a:t> we can see we have come a long way: </a:t>
            </a:r>
          </a:p>
          <a:p>
            <a:pPr lvl="1">
              <a:spcBef>
                <a:spcPts val="600"/>
              </a:spcBef>
            </a:pPr>
            <a:r>
              <a:rPr lang="en-US" dirty="0" smtClean="0"/>
              <a:t>Smartphone is much smaller, i.e. it fits in the hand versus 2500 sq. feet;</a:t>
            </a:r>
          </a:p>
          <a:p>
            <a:pPr lvl="1">
              <a:spcBef>
                <a:spcPts val="600"/>
              </a:spcBef>
            </a:pPr>
            <a:r>
              <a:rPr lang="en-US" dirty="0" smtClean="0"/>
              <a:t>Smartphone weighs 5 oz. versus 40,000lbs;</a:t>
            </a:r>
          </a:p>
          <a:p>
            <a:pPr lvl="1">
              <a:spcBef>
                <a:spcPts val="600"/>
              </a:spcBef>
            </a:pPr>
            <a:r>
              <a:rPr lang="en-US" dirty="0" smtClean="0"/>
              <a:t>Smartphone uses 10,000 times less power;</a:t>
            </a:r>
          </a:p>
          <a:p>
            <a:pPr lvl="1">
              <a:spcBef>
                <a:spcPts val="600"/>
              </a:spcBef>
            </a:pPr>
            <a:r>
              <a:rPr lang="en-US" dirty="0" smtClean="0"/>
              <a:t>Smartphone ~ 3000 times more compute power</a:t>
            </a:r>
          </a:p>
          <a:p>
            <a:pPr lvl="1">
              <a:spcBef>
                <a:spcPts val="600"/>
              </a:spcBef>
            </a:pPr>
            <a:r>
              <a:rPr lang="en-US" dirty="0" smtClean="0"/>
              <a:t>Stretch $8M, </a:t>
            </a:r>
            <a:r>
              <a:rPr lang="en-US" dirty="0" err="1" smtClean="0"/>
              <a:t>smartphone</a:t>
            </a:r>
            <a:r>
              <a:rPr lang="en-US" dirty="0" smtClean="0"/>
              <a:t> $200</a:t>
            </a:r>
          </a:p>
          <a:p>
            <a:endParaRPr lang="en-US" dirty="0"/>
          </a:p>
        </p:txBody>
      </p:sp>
      <p:sp>
        <p:nvSpPr>
          <p:cNvPr id="6" name="TextBox 5"/>
          <p:cNvSpPr txBox="1"/>
          <p:nvPr/>
        </p:nvSpPr>
        <p:spPr>
          <a:xfrm>
            <a:off x="7010400" y="6400800"/>
            <a:ext cx="1077539" cy="369332"/>
          </a:xfrm>
          <a:prstGeom prst="rect">
            <a:avLst/>
          </a:prstGeom>
          <a:noFill/>
        </p:spPr>
        <p:txBody>
          <a:bodyPr wrap="none" rtlCol="0">
            <a:spAutoFit/>
          </a:bodyPr>
          <a:lstStyle/>
          <a:p>
            <a:r>
              <a:rPr lang="en-US" dirty="0" smtClean="0"/>
              <a:t>30 ft long</a:t>
            </a: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4343400" y="5029200"/>
            <a:ext cx="1454517" cy="16906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Success</a:t>
            </a:r>
            <a:endParaRPr lang="en-US" dirty="0"/>
          </a:p>
        </p:txBody>
      </p:sp>
      <p:sp>
        <p:nvSpPr>
          <p:cNvPr id="3" name="Content Placeholder 2"/>
          <p:cNvSpPr>
            <a:spLocks noGrp="1"/>
          </p:cNvSpPr>
          <p:nvPr>
            <p:ph idx="1"/>
          </p:nvPr>
        </p:nvSpPr>
        <p:spPr>
          <a:xfrm>
            <a:off x="0" y="685800"/>
            <a:ext cx="9144000" cy="4906963"/>
          </a:xfrm>
        </p:spPr>
        <p:txBody>
          <a:bodyPr/>
          <a:lstStyle/>
          <a:p>
            <a:r>
              <a:rPr lang="en-US" dirty="0" smtClean="0"/>
              <a:t>The Internet has successfully scaled from a few users to over a billion and speed increases of seven orders of magnitude (56kbps=&gt;100Gbps backbone)</a:t>
            </a:r>
          </a:p>
          <a:p>
            <a:r>
              <a:rPr lang="en-US" dirty="0" smtClean="0"/>
              <a:t>From a research and education </a:t>
            </a:r>
            <a:br>
              <a:rPr lang="en-US" dirty="0" smtClean="0"/>
            </a:br>
            <a:r>
              <a:rPr lang="en-US" dirty="0" smtClean="0"/>
              <a:t>network to a commercial </a:t>
            </a:r>
            <a:br>
              <a:rPr lang="en-US" dirty="0" smtClean="0"/>
            </a:br>
            <a:r>
              <a:rPr lang="en-US" dirty="0" smtClean="0"/>
              <a:t>network used worldwide</a:t>
            </a:r>
          </a:p>
          <a:p>
            <a:r>
              <a:rPr lang="en-US" dirty="0" smtClean="0"/>
              <a:t>However there are challenges…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748093" y="2332037"/>
            <a:ext cx="3395907" cy="4525963"/>
          </a:xfrm>
          <a:prstGeom prst="rect">
            <a:avLst/>
          </a:prstGeom>
          <a:noFill/>
          <a:ln w="9525">
            <a:noFill/>
            <a:miter lim="800000"/>
            <a:headEnd/>
            <a:tailEnd/>
          </a:ln>
        </p:spPr>
      </p:pic>
      <p:sp>
        <p:nvSpPr>
          <p:cNvPr id="5" name="Rectangular Callout 4"/>
          <p:cNvSpPr/>
          <p:nvPr/>
        </p:nvSpPr>
        <p:spPr>
          <a:xfrm>
            <a:off x="6510093" y="2941637"/>
            <a:ext cx="1219200" cy="688848"/>
          </a:xfrm>
          <a:prstGeom prst="wedgeRectCallout">
            <a:avLst>
              <a:gd name="adj1" fmla="val 160562"/>
              <a:gd name="adj2" fmla="val -486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2.09B Mar 2011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en-US" dirty="0" smtClean="0"/>
              <a:t>Challenges: Address space</a:t>
            </a:r>
            <a:endParaRPr lang="en-US" dirty="0"/>
          </a:p>
        </p:txBody>
      </p:sp>
      <p:sp>
        <p:nvSpPr>
          <p:cNvPr id="3" name="Content Placeholder 2"/>
          <p:cNvSpPr>
            <a:spLocks noGrp="1"/>
          </p:cNvSpPr>
          <p:nvPr>
            <p:ph idx="1"/>
          </p:nvPr>
        </p:nvSpPr>
        <p:spPr>
          <a:xfrm>
            <a:off x="0" y="990600"/>
            <a:ext cx="9144000" cy="5135563"/>
          </a:xfrm>
        </p:spPr>
        <p:txBody>
          <a:bodyPr>
            <a:normAutofit lnSpcReduction="10000"/>
          </a:bodyPr>
          <a:lstStyle/>
          <a:p>
            <a:r>
              <a:rPr lang="en-US" dirty="0" smtClean="0"/>
              <a:t>IPv4 address space 32 bits ~ 4 billion addresses fine for initial usage but IANA ran out Feb 2011, APNIC Apr 2011</a:t>
            </a:r>
          </a:p>
          <a:p>
            <a:pPr lvl="1"/>
            <a:r>
              <a:rPr lang="en-US" dirty="0" smtClean="0"/>
              <a:t>Recognized in 1991: By-passes evolved: private addresses (e.g. NATs), CIDR blocks etc. </a:t>
            </a:r>
          </a:p>
          <a:p>
            <a:pPr lvl="1"/>
            <a:r>
              <a:rPr lang="en-US" dirty="0" smtClean="0"/>
              <a:t>Even with that will run out in next couple of years </a:t>
            </a:r>
          </a:p>
          <a:p>
            <a:r>
              <a:rPr lang="en-US" dirty="0" smtClean="0"/>
              <a:t>Initially mainly a problem for later Internet deployment regions (China, India …)</a:t>
            </a:r>
          </a:p>
          <a:p>
            <a:r>
              <a:rPr lang="en-US" dirty="0" smtClean="0"/>
              <a:t>Not backward compatible, not as mature as IPv4 (target for crackers), will run both for many years so added complexity,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Challenges: Mobility</a:t>
            </a:r>
            <a:endParaRPr lang="en-US" dirty="0"/>
          </a:p>
        </p:txBody>
      </p:sp>
      <p:sp>
        <p:nvSpPr>
          <p:cNvPr id="3" name="Content Placeholder 2"/>
          <p:cNvSpPr>
            <a:spLocks noGrp="1"/>
          </p:cNvSpPr>
          <p:nvPr>
            <p:ph idx="1"/>
          </p:nvPr>
        </p:nvSpPr>
        <p:spPr>
          <a:xfrm>
            <a:off x="0" y="533400"/>
            <a:ext cx="9144000" cy="6324600"/>
          </a:xfrm>
        </p:spPr>
        <p:txBody>
          <a:bodyPr>
            <a:normAutofit/>
          </a:bodyPr>
          <a:lstStyle/>
          <a:p>
            <a:r>
              <a:rPr lang="en-US" dirty="0" smtClean="0"/>
              <a:t>Computers used to be big and did not move</a:t>
            </a:r>
          </a:p>
          <a:p>
            <a:r>
              <a:rPr lang="en-US" dirty="0" smtClean="0"/>
              <a:t>As move need to change IP addresses</a:t>
            </a:r>
          </a:p>
          <a:p>
            <a:pPr lvl="1"/>
            <a:r>
              <a:rPr lang="en-US" dirty="0" smtClean="0"/>
              <a:t>This can look like a hi-jack so need trust mechanism</a:t>
            </a:r>
          </a:p>
          <a:p>
            <a:pPr lvl="1"/>
            <a:r>
              <a:rPr lang="en-US" dirty="0" smtClean="0"/>
              <a:t>Topology can change</a:t>
            </a:r>
          </a:p>
          <a:p>
            <a:r>
              <a:rPr lang="en-US" dirty="0" smtClean="0"/>
              <a:t>Need persistence across links going up &amp; down</a:t>
            </a:r>
          </a:p>
          <a:p>
            <a:pPr lvl="1"/>
            <a:r>
              <a:rPr lang="en-US" dirty="0" smtClean="0"/>
              <a:t>Delay &amp; disruption tolerance (e.g. for space flights)</a:t>
            </a:r>
          </a:p>
          <a:p>
            <a:pPr lvl="1"/>
            <a:r>
              <a:rPr lang="en-US" dirty="0" smtClean="0"/>
              <a:t>No session layer in TCP/IP so left to application or just disconnect and start again</a:t>
            </a:r>
          </a:p>
          <a:p>
            <a:r>
              <a:rPr lang="en-US" dirty="0" smtClean="0"/>
              <a:t>Mesh, sensor nets, self-organizing networks</a:t>
            </a:r>
          </a:p>
          <a:p>
            <a:pPr lvl="1"/>
            <a:r>
              <a:rPr lang="en-US" dirty="0" smtClean="0"/>
              <a:t>Bad guy may join, e.g. military position overrun, enemy gets  device, pretends to be friend</a:t>
            </a:r>
          </a:p>
          <a:p>
            <a:pPr>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Challenges: Trust</a:t>
            </a:r>
            <a:endParaRPr lang="en-US" dirty="0"/>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smtClean="0"/>
              <a:t>Initial trust relationship badly broken</a:t>
            </a:r>
          </a:p>
          <a:p>
            <a:pPr lvl="1"/>
            <a:r>
              <a:rPr lang="en-US" dirty="0" smtClean="0"/>
              <a:t>Not everyone has everyone else’s best interest in mind</a:t>
            </a:r>
          </a:p>
          <a:p>
            <a:pPr lvl="1"/>
            <a:r>
              <a:rPr lang="en-US" dirty="0" smtClean="0"/>
              <a:t>Organized crime, state sponsored intelligence gathering, cyber-warfare</a:t>
            </a:r>
          </a:p>
          <a:p>
            <a:r>
              <a:rPr lang="en-US" dirty="0" smtClean="0"/>
              <a:t>Naïve </a:t>
            </a:r>
            <a:r>
              <a:rPr lang="en-US" dirty="0" smtClean="0"/>
              <a:t>OS’, </a:t>
            </a:r>
            <a:r>
              <a:rPr lang="en-US" dirty="0" err="1" smtClean="0"/>
              <a:t>unpatched</a:t>
            </a:r>
            <a:r>
              <a:rPr lang="en-US" dirty="0" smtClean="0"/>
              <a:t> systems, browsers, users</a:t>
            </a:r>
          </a:p>
          <a:p>
            <a:r>
              <a:rPr lang="en-US" dirty="0" smtClean="0"/>
              <a:t>Routing mistakes (e.g. black holes), DNS needs to have trust of others (DNSSEC)</a:t>
            </a:r>
          </a:p>
          <a:p>
            <a:r>
              <a:rPr lang="en-US" dirty="0" smtClean="0"/>
              <a:t>Freedom of information </a:t>
            </a:r>
            <a:r>
              <a:rPr lang="en-US" dirty="0" err="1" smtClean="0"/>
              <a:t>vs</a:t>
            </a:r>
            <a:r>
              <a:rPr lang="en-US" dirty="0" smtClean="0"/>
              <a:t> privacy (e.g. </a:t>
            </a:r>
            <a:r>
              <a:rPr lang="en-US" dirty="0" err="1" smtClean="0"/>
              <a:t>wikileaks</a:t>
            </a:r>
            <a:r>
              <a:rPr lang="en-US" dirty="0" smtClean="0"/>
              <a:t>)</a:t>
            </a:r>
          </a:p>
          <a:p>
            <a:pPr lvl="1"/>
            <a:r>
              <a:rPr lang="en-US" dirty="0" smtClean="0"/>
              <a:t>Google (</a:t>
            </a:r>
            <a:r>
              <a:rPr lang="en-US" dirty="0" err="1" smtClean="0"/>
              <a:t>gmail</a:t>
            </a:r>
            <a:r>
              <a:rPr lang="en-US" dirty="0" smtClean="0"/>
              <a:t> has all your emails), </a:t>
            </a:r>
            <a:r>
              <a:rPr lang="en-US" dirty="0" err="1" smtClean="0"/>
              <a:t>Facebook</a:t>
            </a:r>
            <a:r>
              <a:rPr lang="en-US" dirty="0" smtClean="0"/>
              <a:t> have a good idea of  who your friends are where you live, work, spend your free time, your health, love life, political leaning</a:t>
            </a:r>
          </a:p>
          <a:p>
            <a:pPr lvl="1"/>
            <a:r>
              <a:rPr lang="en-US" dirty="0" smtClean="0"/>
              <a:t>Branching  out into your </a:t>
            </a:r>
            <a:r>
              <a:rPr lang="en-US" dirty="0" err="1" smtClean="0"/>
              <a:t>realtime</a:t>
            </a:r>
            <a:r>
              <a:rPr lang="en-US" dirty="0" smtClean="0"/>
              <a:t> GPS location</a:t>
            </a:r>
          </a:p>
          <a:p>
            <a:r>
              <a:rPr lang="en-US" dirty="0" smtClean="0"/>
              <a:t>Lack of tools for strong authentication needed for  Grids &amp; cloud computing</a:t>
            </a:r>
          </a:p>
          <a:p>
            <a:pPr lvl="1"/>
            <a:r>
              <a:rPr lang="en-US" dirty="0" smtClean="0"/>
              <a:t>Cloud computing to generate $45.5 billion in revenue by </a:t>
            </a:r>
            <a:r>
              <a:rPr lang="en-US" dirty="0" smtClean="0"/>
              <a:t>2015</a:t>
            </a:r>
          </a:p>
          <a:p>
            <a:r>
              <a:rPr lang="en-US" dirty="0" smtClean="0"/>
              <a:t>Prevalence of spam, viruses, worms, malware, Trojan horses, DOS, DDOS</a:t>
            </a:r>
          </a:p>
          <a:p>
            <a:pPr lvl="1"/>
            <a:r>
              <a:rPr lang="en-US" dirty="0" smtClean="0"/>
              <a:t>Attack traffic from 1: Russia, 2: US, 3: China, 4 Brazil </a:t>
            </a:r>
            <a:r>
              <a:rPr lang="en-US" dirty="0" smtClean="0"/>
              <a:t>…</a:t>
            </a:r>
            <a:endParaRPr lang="en-US" dirty="0" smtClean="0"/>
          </a:p>
          <a:p>
            <a:pPr lvl="1"/>
            <a:endParaRPr lang="en-US" dirty="0" smtClean="0"/>
          </a:p>
          <a:p>
            <a:pPr lvl="2"/>
            <a:endParaRPr lang="en-US" dirty="0" smtClean="0"/>
          </a:p>
          <a:p>
            <a:pPr lvl="2"/>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Challenges SPAM</a:t>
            </a:r>
            <a:endParaRPr lang="en-US" dirty="0"/>
          </a:p>
        </p:txBody>
      </p:sp>
      <p:sp>
        <p:nvSpPr>
          <p:cNvPr id="3" name="Content Placeholder 2"/>
          <p:cNvSpPr>
            <a:spLocks noGrp="1"/>
          </p:cNvSpPr>
          <p:nvPr>
            <p:ph idx="1"/>
          </p:nvPr>
        </p:nvSpPr>
        <p:spPr>
          <a:xfrm>
            <a:off x="0" y="533401"/>
            <a:ext cx="8686800" cy="3048000"/>
          </a:xfrm>
        </p:spPr>
        <p:txBody>
          <a:bodyPr>
            <a:normAutofit/>
          </a:bodyPr>
          <a:lstStyle/>
          <a:p>
            <a:r>
              <a:rPr lang="en-US" dirty="0" smtClean="0"/>
              <a:t>2003: </a:t>
            </a:r>
            <a:r>
              <a:rPr lang="en-US" dirty="0" smtClean="0"/>
              <a:t>an estimated 15 </a:t>
            </a:r>
            <a:r>
              <a:rPr lang="en-US" dirty="0" smtClean="0"/>
              <a:t>B </a:t>
            </a:r>
            <a:r>
              <a:rPr lang="en-US" dirty="0" smtClean="0"/>
              <a:t>spam messages were sent over the Internet daily. </a:t>
            </a:r>
            <a:endParaRPr lang="en-US" dirty="0" smtClean="0"/>
          </a:p>
          <a:p>
            <a:pPr lvl="1"/>
            <a:r>
              <a:rPr lang="en-US" dirty="0" smtClean="0"/>
              <a:t>45</a:t>
            </a:r>
            <a:r>
              <a:rPr lang="en-US" dirty="0" smtClean="0"/>
              <a:t>% of all e-mail messages </a:t>
            </a:r>
            <a:r>
              <a:rPr lang="en-US" dirty="0" smtClean="0"/>
              <a:t>= </a:t>
            </a:r>
            <a:r>
              <a:rPr lang="en-US" dirty="0" smtClean="0"/>
              <a:t>unsolicited pitches for things such as drugs and penny stocks. </a:t>
            </a:r>
            <a:endParaRPr lang="en-US" dirty="0" smtClean="0"/>
          </a:p>
          <a:p>
            <a:r>
              <a:rPr lang="en-US" dirty="0" smtClean="0"/>
              <a:t>2008: 164 B </a:t>
            </a:r>
            <a:r>
              <a:rPr lang="en-US" dirty="0" smtClean="0"/>
              <a:t>spam messages </a:t>
            </a:r>
            <a:r>
              <a:rPr lang="en-US" dirty="0" smtClean="0"/>
              <a:t>daily</a:t>
            </a:r>
            <a:r>
              <a:rPr lang="en-US" dirty="0" smtClean="0"/>
              <a:t>, </a:t>
            </a:r>
            <a:r>
              <a:rPr lang="en-US" dirty="0" smtClean="0"/>
              <a:t>=97% </a:t>
            </a:r>
            <a:r>
              <a:rPr lang="en-US" smtClean="0"/>
              <a:t>of email.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73205" y="3886200"/>
            <a:ext cx="8457085" cy="2743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63562"/>
          </a:xfrm>
        </p:spPr>
        <p:txBody>
          <a:bodyPr>
            <a:normAutofit fontScale="90000"/>
          </a:bodyPr>
          <a:lstStyle/>
          <a:p>
            <a:r>
              <a:rPr lang="en-US" dirty="0" smtClean="0"/>
              <a:t>Challenges: others</a:t>
            </a:r>
            <a:endParaRPr lang="en-US" dirty="0"/>
          </a:p>
        </p:txBody>
      </p:sp>
      <p:sp>
        <p:nvSpPr>
          <p:cNvPr id="3" name="Content Placeholder 2"/>
          <p:cNvSpPr>
            <a:spLocks noGrp="1"/>
          </p:cNvSpPr>
          <p:nvPr>
            <p:ph idx="1"/>
          </p:nvPr>
        </p:nvSpPr>
        <p:spPr>
          <a:xfrm>
            <a:off x="0" y="1371600"/>
            <a:ext cx="9144000" cy="5029200"/>
          </a:xfrm>
        </p:spPr>
        <p:txBody>
          <a:bodyPr/>
          <a:lstStyle/>
          <a:p>
            <a:r>
              <a:rPr lang="en-US" dirty="0" smtClean="0"/>
              <a:t>Lack of effective broadcast and multicast, still mainly use </a:t>
            </a:r>
            <a:r>
              <a:rPr lang="en-US" dirty="0" err="1" smtClean="0"/>
              <a:t>unicast</a:t>
            </a:r>
            <a:endParaRPr lang="en-US" dirty="0" smtClean="0"/>
          </a:p>
          <a:p>
            <a:r>
              <a:rPr lang="en-US" dirty="0" smtClean="0"/>
              <a:t>How to redo a functioning production network critical to the global economy while it continues to run</a:t>
            </a:r>
          </a:p>
          <a:p>
            <a:pPr lvl="1"/>
            <a:r>
              <a:rPr lang="en-US" dirty="0" smtClean="0"/>
              <a:t>Happened once before when the Internet took over from phone network, so how does it happen next time?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Internet NG Challenges</a:t>
            </a:r>
            <a:endParaRPr lang="en-US" dirty="0"/>
          </a:p>
        </p:txBody>
      </p:sp>
      <p:sp>
        <p:nvSpPr>
          <p:cNvPr id="3" name="Content Placeholder 2"/>
          <p:cNvSpPr>
            <a:spLocks noGrp="1"/>
          </p:cNvSpPr>
          <p:nvPr>
            <p:ph idx="1"/>
          </p:nvPr>
        </p:nvSpPr>
        <p:spPr>
          <a:xfrm>
            <a:off x="0" y="609600"/>
            <a:ext cx="9144000" cy="6248400"/>
          </a:xfrm>
        </p:spPr>
        <p:txBody>
          <a:bodyPr>
            <a:normAutofit fontScale="85000" lnSpcReduction="10000"/>
          </a:bodyPr>
          <a:lstStyle/>
          <a:p>
            <a:r>
              <a:rPr lang="en-US" dirty="0" smtClean="0"/>
              <a:t>Deploy IPv6, start 1991, in 2008 0.4% TCP/IP traffic was IPv6 </a:t>
            </a:r>
          </a:p>
          <a:p>
            <a:r>
              <a:rPr lang="en-US" dirty="0" smtClean="0"/>
              <a:t>To borrow from John Lennon: "Imagine there's no latency, no spam or phishing, a community of trust. Imagine all the people, able to get online".</a:t>
            </a:r>
          </a:p>
          <a:p>
            <a:r>
              <a:rPr lang="en-US" dirty="0" smtClean="0"/>
              <a:t>The goal is audacious: </a:t>
            </a:r>
          </a:p>
          <a:p>
            <a:pPr lvl="1"/>
            <a:r>
              <a:rPr lang="en-US" dirty="0" smtClean="0"/>
              <a:t>To create an Internet without so many security breaches, with better trust and built-in identity management. </a:t>
            </a:r>
          </a:p>
          <a:p>
            <a:pPr lvl="1"/>
            <a:r>
              <a:rPr lang="en-US" dirty="0" smtClean="0"/>
              <a:t>Researchers are trying to build an Internet that's more reliable, higher performing and better able to manage </a:t>
            </a:r>
            <a:r>
              <a:rPr lang="en-US" b="1" dirty="0" err="1" smtClean="0">
                <a:solidFill>
                  <a:srgbClr val="0070C0"/>
                </a:solidFill>
              </a:rPr>
              <a:t>exabytes</a:t>
            </a:r>
            <a:r>
              <a:rPr lang="en-US" dirty="0" smtClean="0"/>
              <a:t> of content. </a:t>
            </a:r>
          </a:p>
          <a:p>
            <a:pPr lvl="1"/>
            <a:r>
              <a:rPr lang="en-US" dirty="0" smtClean="0"/>
              <a:t>And they're hoping to build an Internet that extends connectivity to the most remote regions of the world, perhaps to other planets.</a:t>
            </a:r>
          </a:p>
          <a:p>
            <a:r>
              <a:rPr lang="en-US" dirty="0" smtClean="0"/>
              <a:t>Future Internet Design (FIND) funded by NSF to get and implement a vision for 2020</a:t>
            </a:r>
          </a:p>
          <a:p>
            <a:pPr lvl="1"/>
            <a:r>
              <a:rPr lang="en-US" dirty="0" smtClean="0"/>
              <a:t>Launched 50 projects ($0.5-1M) in 2006, now (2010) being narrowed down to 2-4 with up to $9M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Brief history</a:t>
            </a:r>
          </a:p>
          <a:p>
            <a:r>
              <a:rPr lang="en-US" dirty="0" smtClean="0"/>
              <a:t>Design goals</a:t>
            </a:r>
          </a:p>
          <a:p>
            <a:r>
              <a:rPr lang="en-US" dirty="0" smtClean="0"/>
              <a:t>Growth &amp; Success</a:t>
            </a:r>
          </a:p>
          <a:p>
            <a:r>
              <a:rPr lang="en-US" dirty="0" smtClean="0"/>
              <a:t>Current challenges</a:t>
            </a:r>
          </a:p>
          <a:p>
            <a:r>
              <a:rPr lang="en-US" dirty="0" smtClean="0"/>
              <a:t>Internet NG</a:t>
            </a:r>
          </a:p>
          <a:p>
            <a:r>
              <a:rPr lang="en-US" dirty="0" smtClean="0"/>
              <a:t>What is driving the changes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dirty="0" smtClean="0"/>
              <a:t>How have things changed (not your fathers Internet anymore):</a:t>
            </a:r>
            <a:endParaRPr lang="en-US" dirty="0"/>
          </a:p>
        </p:txBody>
      </p:sp>
      <p:sp>
        <p:nvSpPr>
          <p:cNvPr id="3" name="Content Placeholder 2"/>
          <p:cNvSpPr>
            <a:spLocks noGrp="1"/>
          </p:cNvSpPr>
          <p:nvPr>
            <p:ph idx="1"/>
          </p:nvPr>
        </p:nvSpPr>
        <p:spPr>
          <a:xfrm>
            <a:off x="0" y="1143000"/>
            <a:ext cx="9144000" cy="5715000"/>
          </a:xfrm>
        </p:spPr>
        <p:txBody>
          <a:bodyPr>
            <a:normAutofit fontScale="77500" lnSpcReduction="20000"/>
          </a:bodyPr>
          <a:lstStyle/>
          <a:p>
            <a:r>
              <a:rPr lang="en-US" dirty="0" smtClean="0"/>
              <a:t>Youth of today brought up with very different expectations:</a:t>
            </a:r>
          </a:p>
          <a:p>
            <a:pPr lvl="1"/>
            <a:r>
              <a:rPr lang="en-US" dirty="0" smtClean="0"/>
              <a:t>what’s a wired phone, a payphone, a modem, typewriter, encyclopedia; </a:t>
            </a:r>
          </a:p>
          <a:p>
            <a:pPr lvl="1"/>
            <a:r>
              <a:rPr lang="en-US" dirty="0" smtClean="0"/>
              <a:t>=&gt; messaging, Google searches, Multimedia Internet, video communication (YouTube), Internet access everywhere, mobility, virtual worlds, social networking (</a:t>
            </a:r>
            <a:r>
              <a:rPr lang="en-US" dirty="0" err="1" smtClean="0"/>
              <a:t>Facebook</a:t>
            </a:r>
            <a:r>
              <a:rPr lang="en-US" dirty="0" smtClean="0"/>
              <a:t>, Twitter), video games, shared information (anyone can publish) </a:t>
            </a:r>
          </a:p>
          <a:p>
            <a:r>
              <a:rPr lang="en-US" dirty="0" smtClean="0"/>
              <a:t>And they are tomorrow’s leaders.</a:t>
            </a:r>
          </a:p>
          <a:p>
            <a:r>
              <a:rPr lang="en-US" dirty="0" smtClean="0"/>
              <a:t>In 1998 75% of all Internet users were Americans, now &lt; 15%.</a:t>
            </a:r>
          </a:p>
          <a:p>
            <a:r>
              <a:rPr lang="en-US" dirty="0" smtClean="0"/>
              <a:t>2014 global IP traffic will exceed 767 </a:t>
            </a:r>
            <a:r>
              <a:rPr lang="en-US" dirty="0" err="1" smtClean="0"/>
              <a:t>Exabytes</a:t>
            </a:r>
            <a:r>
              <a:rPr lang="en-US" dirty="0" smtClean="0"/>
              <a:t>  (10^18, ¾ </a:t>
            </a:r>
            <a:r>
              <a:rPr lang="en-US" dirty="0" err="1" smtClean="0"/>
              <a:t>zettabyte</a:t>
            </a:r>
            <a:r>
              <a:rPr lang="en-US" dirty="0" smtClean="0"/>
              <a:t>) </a:t>
            </a:r>
          </a:p>
          <a:p>
            <a:pPr lvl="1"/>
            <a:r>
              <a:rPr lang="en-US" dirty="0" smtClean="0"/>
              <a:t>CAGR 34% 2009-2014</a:t>
            </a:r>
          </a:p>
          <a:p>
            <a:pPr lvl="1"/>
            <a:r>
              <a:rPr lang="en-US" dirty="0" smtClean="0"/>
              <a:t>2014 </a:t>
            </a:r>
            <a:r>
              <a:rPr lang="en-US" dirty="0" err="1" smtClean="0"/>
              <a:t>avg</a:t>
            </a:r>
            <a:r>
              <a:rPr lang="en-US" dirty="0" smtClean="0"/>
              <a:t> monthly traffic = 32M people streaming Avatar movie in 3D continuously for whole month</a:t>
            </a:r>
          </a:p>
          <a:p>
            <a:r>
              <a:rPr lang="en-US" dirty="0" smtClean="0"/>
              <a:t>Web pages quintupled in size since 2003, objects/page increase by 14%/year, response time bad for low </a:t>
            </a:r>
            <a:r>
              <a:rPr lang="en-US" dirty="0" err="1" smtClean="0"/>
              <a:t>bw</a:t>
            </a:r>
            <a:r>
              <a:rPr lang="en-US" dirty="0" smtClean="0"/>
              <a:t> users, for others </a:t>
            </a:r>
            <a:r>
              <a:rPr lang="en-US" dirty="0" err="1" smtClean="0"/>
              <a:t>bw</a:t>
            </a:r>
            <a:r>
              <a:rPr lang="en-US" dirty="0" smtClean="0"/>
              <a:t> kept pace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Changes: Ubiquity/ Mobility</a:t>
            </a:r>
            <a:endParaRPr lang="en-US" dirty="0"/>
          </a:p>
        </p:txBody>
      </p:sp>
      <p:sp>
        <p:nvSpPr>
          <p:cNvPr id="3" name="Content Placeholder 2"/>
          <p:cNvSpPr>
            <a:spLocks noGrp="1"/>
          </p:cNvSpPr>
          <p:nvPr>
            <p:ph idx="1"/>
          </p:nvPr>
        </p:nvSpPr>
        <p:spPr>
          <a:xfrm>
            <a:off x="0" y="762000"/>
            <a:ext cx="9144000" cy="6096000"/>
          </a:xfrm>
        </p:spPr>
        <p:txBody>
          <a:bodyPr/>
          <a:lstStyle/>
          <a:p>
            <a:r>
              <a:rPr lang="en-US" dirty="0" err="1" smtClean="0"/>
              <a:t>Smartphones</a:t>
            </a:r>
            <a:r>
              <a:rPr lang="en-US" dirty="0" smtClean="0"/>
              <a:t> (see other talk)</a:t>
            </a:r>
          </a:p>
          <a:p>
            <a:r>
              <a:rPr lang="en-US" dirty="0" err="1" smtClean="0"/>
              <a:t>WiFi</a:t>
            </a:r>
            <a:endParaRPr lang="en-US" dirty="0" smtClean="0"/>
          </a:p>
          <a:p>
            <a:r>
              <a:rPr lang="en-US" dirty="0" smtClean="0"/>
              <a:t>257M mobile broadband subscriber in 2007</a:t>
            </a:r>
          </a:p>
          <a:p>
            <a:pPr lvl="1"/>
            <a:r>
              <a:rPr lang="en-US" dirty="0" smtClean="0"/>
              <a:t>85% increase yearly, 2.5B by 2014</a:t>
            </a:r>
          </a:p>
          <a:p>
            <a:r>
              <a:rPr lang="en-US" dirty="0" smtClean="0"/>
              <a:t>GPS and </a:t>
            </a:r>
            <a:r>
              <a:rPr lang="en-US" dirty="0" err="1" smtClean="0"/>
              <a:t>geolocation</a:t>
            </a:r>
            <a:endParaRPr lang="en-US" dirty="0" smtClean="0"/>
          </a:p>
          <a:p>
            <a:pPr lvl="1"/>
            <a:r>
              <a:rPr lang="en-US" dirty="0" smtClean="0"/>
              <a:t>For language, currency selection, targeted advertising</a:t>
            </a:r>
          </a:p>
          <a:p>
            <a:r>
              <a:rPr lang="en-US" dirty="0" smtClean="0"/>
              <a:t>end 2010 60% of US commercial aircraft (out of 3500 total planes) will have </a:t>
            </a:r>
            <a:r>
              <a:rPr lang="en-US" dirty="0" err="1" smtClean="0"/>
              <a:t>WiFi</a:t>
            </a:r>
            <a:endParaRPr lang="en-US" dirty="0" smtClean="0"/>
          </a:p>
          <a:p>
            <a:r>
              <a:rPr lang="en-US" dirty="0" smtClean="0"/>
              <a:t>Universities &gt; businesses &gt; homes (broadband DSL, Cable, FTTH)</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2895600" cy="2057400"/>
          </a:xfrm>
        </p:spPr>
        <p:txBody>
          <a:bodyPr>
            <a:normAutofit fontScale="90000"/>
          </a:bodyPr>
          <a:lstStyle/>
          <a:p>
            <a:r>
              <a:rPr lang="en-US" dirty="0" smtClean="0"/>
              <a:t>Broadband Coverage</a:t>
            </a:r>
            <a:br>
              <a:rPr lang="en-US" dirty="0" smtClean="0"/>
            </a:br>
            <a:r>
              <a:rPr lang="en-US" dirty="0" err="1" smtClean="0"/>
              <a:t>Akamai</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381000"/>
            <a:ext cx="3028572" cy="217142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905000" y="2362200"/>
            <a:ext cx="1724025" cy="27717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857625" y="0"/>
            <a:ext cx="5286375" cy="21336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962525" y="2209800"/>
            <a:ext cx="4181475" cy="2638425"/>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6854336" y="4953000"/>
            <a:ext cx="2289663" cy="1905000"/>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2895600" y="4086225"/>
            <a:ext cx="2762250" cy="2771775"/>
          </a:xfrm>
          <a:prstGeom prst="rect">
            <a:avLst/>
          </a:prstGeom>
          <a:noFill/>
          <a:ln w="9525">
            <a:noFill/>
            <a:miter lim="800000"/>
            <a:headEnd/>
            <a:tailEnd/>
          </a:ln>
        </p:spPr>
      </p:pic>
      <p:sp>
        <p:nvSpPr>
          <p:cNvPr id="11" name="Rectangle 10"/>
          <p:cNvSpPr/>
          <p:nvPr/>
        </p:nvSpPr>
        <p:spPr>
          <a:xfrm>
            <a:off x="3657600" y="2362200"/>
            <a:ext cx="1371600" cy="838200"/>
          </a:xfrm>
          <a:prstGeom prst="rect">
            <a:avLst/>
          </a:prstGeom>
          <a:solidFill>
            <a:srgbClr val="F715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2Mbps</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Voice</a:t>
            </a:r>
            <a:endParaRPr lang="en-US" dirty="0"/>
          </a:p>
        </p:txBody>
      </p:sp>
      <p:sp>
        <p:nvSpPr>
          <p:cNvPr id="3" name="Content Placeholder 2"/>
          <p:cNvSpPr>
            <a:spLocks noGrp="1"/>
          </p:cNvSpPr>
          <p:nvPr>
            <p:ph idx="1"/>
          </p:nvPr>
        </p:nvSpPr>
        <p:spPr/>
        <p:txBody>
          <a:bodyPr/>
          <a:lstStyle/>
          <a:p>
            <a:r>
              <a:rPr lang="en-US" dirty="0" smtClean="0"/>
              <a:t>VoIP, e.g. Skype, originally to save phone cost</a:t>
            </a:r>
          </a:p>
          <a:p>
            <a:pPr lvl="1"/>
            <a:r>
              <a:rPr lang="en-US" dirty="0" smtClean="0"/>
              <a:t>40M US consumers use VoIP to communicate</a:t>
            </a:r>
          </a:p>
          <a:p>
            <a:r>
              <a:rPr lang="en-US" dirty="0" smtClean="0"/>
              <a:t>Skype uses open Internet</a:t>
            </a:r>
          </a:p>
          <a:p>
            <a:r>
              <a:rPr lang="en-US" dirty="0" smtClean="0"/>
              <a:t>Integration with other apps/services</a:t>
            </a:r>
          </a:p>
          <a:p>
            <a:pPr lvl="1"/>
            <a:r>
              <a:rPr lang="en-US" dirty="0" smtClean="0"/>
              <a:t>Presence, GPS, RFID, </a:t>
            </a:r>
            <a:r>
              <a:rPr lang="en-US" dirty="0" err="1" smtClean="0"/>
              <a:t>Wifi</a:t>
            </a: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Changes: Video</a:t>
            </a:r>
            <a:endParaRPr lang="en-US" dirty="0"/>
          </a:p>
        </p:txBody>
      </p:sp>
      <p:sp>
        <p:nvSpPr>
          <p:cNvPr id="3" name="Content Placeholder 2"/>
          <p:cNvSpPr>
            <a:spLocks noGrp="1"/>
          </p:cNvSpPr>
          <p:nvPr>
            <p:ph idx="1"/>
          </p:nvPr>
        </p:nvSpPr>
        <p:spPr>
          <a:xfrm>
            <a:off x="0" y="609600"/>
            <a:ext cx="9144000" cy="2362200"/>
          </a:xfrm>
        </p:spPr>
        <p:txBody>
          <a:bodyPr>
            <a:normAutofit fontScale="77500" lnSpcReduction="20000"/>
          </a:bodyPr>
          <a:lstStyle/>
          <a:p>
            <a:r>
              <a:rPr lang="en-US" dirty="0" smtClean="0"/>
              <a:t>Digital cameras everywhere (hit mass market in 2000), can do video</a:t>
            </a:r>
          </a:p>
          <a:p>
            <a:r>
              <a:rPr lang="en-US" dirty="0" smtClean="0"/>
              <a:t>GPU’s can process video</a:t>
            </a:r>
          </a:p>
          <a:p>
            <a:r>
              <a:rPr lang="en-US" dirty="0" smtClean="0"/>
              <a:t>Cost of storage dropped  by factor 10,000 in 17 years</a:t>
            </a:r>
          </a:p>
          <a:p>
            <a:r>
              <a:rPr lang="en-US" dirty="0" smtClean="0"/>
              <a:t>Video traffic exceeds P2P traffic by end 2010</a:t>
            </a:r>
          </a:p>
          <a:p>
            <a:r>
              <a:rPr lang="en-US" dirty="0" smtClean="0"/>
              <a:t>Video community exceeds 1B by end 2010</a:t>
            </a:r>
          </a:p>
        </p:txBody>
      </p:sp>
      <p:pic>
        <p:nvPicPr>
          <p:cNvPr id="1026" name="Picture 2"/>
          <p:cNvPicPr>
            <a:picLocks noChangeAspect="1" noChangeArrowheads="1"/>
          </p:cNvPicPr>
          <p:nvPr/>
        </p:nvPicPr>
        <p:blipFill>
          <a:blip r:embed="rId3" cstate="print"/>
          <a:srcRect/>
          <a:stretch>
            <a:fillRect/>
          </a:stretch>
        </p:blipFill>
        <p:spPr bwMode="auto">
          <a:xfrm>
            <a:off x="4752975" y="2790825"/>
            <a:ext cx="4391025" cy="4067175"/>
          </a:xfrm>
          <a:prstGeom prst="rect">
            <a:avLst/>
          </a:prstGeom>
          <a:noFill/>
          <a:ln w="9525">
            <a:noFill/>
            <a:miter lim="800000"/>
            <a:headEnd/>
            <a:tailEnd/>
          </a:ln>
        </p:spPr>
      </p:pic>
      <p:sp>
        <p:nvSpPr>
          <p:cNvPr id="5" name="Content Placeholder 2"/>
          <p:cNvSpPr txBox="1">
            <a:spLocks/>
          </p:cNvSpPr>
          <p:nvPr/>
        </p:nvSpPr>
        <p:spPr>
          <a:xfrm>
            <a:off x="0" y="2743200"/>
            <a:ext cx="4876800" cy="38100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Internet video now 1/3 of Internet consumer traffic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sum of all forms of video (TV, video on demand, Internet, and P2P) will exceed 91 percent of global consumer traffic by 2014.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Mobile video has the highest growth rate of any application category measured within the mobile sphere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5791200" y="2971800"/>
            <a:ext cx="2123082" cy="369332"/>
          </a:xfrm>
          <a:prstGeom prst="rect">
            <a:avLst/>
          </a:prstGeom>
          <a:noFill/>
        </p:spPr>
        <p:txBody>
          <a:bodyPr wrap="none" rtlCol="0">
            <a:spAutoFit/>
          </a:bodyPr>
          <a:lstStyle/>
          <a:p>
            <a:r>
              <a:rPr lang="en-US" dirty="0" smtClean="0"/>
              <a:t>From </a:t>
            </a:r>
            <a:r>
              <a:rPr lang="en-US" dirty="0" err="1" smtClean="0"/>
              <a:t>TeleGeography</a:t>
            </a:r>
            <a:endParaRPr lang="en-US" dirty="0"/>
          </a:p>
        </p:txBody>
      </p:sp>
      <p:sp>
        <p:nvSpPr>
          <p:cNvPr id="7" name="TextBox 6"/>
          <p:cNvSpPr txBox="1"/>
          <p:nvPr/>
        </p:nvSpPr>
        <p:spPr>
          <a:xfrm>
            <a:off x="533400" y="6150114"/>
            <a:ext cx="5029200" cy="707886"/>
          </a:xfrm>
          <a:prstGeom prst="rect">
            <a:avLst/>
          </a:prstGeom>
          <a:solidFill>
            <a:srgbClr val="FFFF00"/>
          </a:solidFill>
        </p:spPr>
        <p:txBody>
          <a:bodyPr wrap="square" rtlCol="0">
            <a:spAutoFit/>
          </a:bodyPr>
          <a:lstStyle/>
          <a:p>
            <a:r>
              <a:rPr lang="en-US" sz="2000" dirty="0" smtClean="0"/>
              <a:t>Streamed &amp; buffered audio/video + online</a:t>
            </a:r>
          </a:p>
          <a:p>
            <a:r>
              <a:rPr lang="en-US" sz="2000" dirty="0" smtClean="0"/>
              <a:t>File storage +P2P =52% most of which is video</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Changes: end user I/O</a:t>
            </a:r>
            <a:endParaRPr lang="en-US" dirty="0"/>
          </a:p>
        </p:txBody>
      </p:sp>
      <p:sp>
        <p:nvSpPr>
          <p:cNvPr id="3" name="Content Placeholder 2"/>
          <p:cNvSpPr>
            <a:spLocks noGrp="1"/>
          </p:cNvSpPr>
          <p:nvPr>
            <p:ph idx="1"/>
          </p:nvPr>
        </p:nvSpPr>
        <p:spPr>
          <a:xfrm>
            <a:off x="0" y="1143000"/>
            <a:ext cx="9144000" cy="4983163"/>
          </a:xfrm>
        </p:spPr>
        <p:txBody>
          <a:bodyPr>
            <a:normAutofit fontScale="62500" lnSpcReduction="20000"/>
          </a:bodyPr>
          <a:lstStyle/>
          <a:p>
            <a:r>
              <a:rPr lang="en-US" dirty="0" smtClean="0"/>
              <a:t>Paper tape &gt; punched cards &gt; ASCII text terminals &gt; desktop PCs</a:t>
            </a:r>
          </a:p>
          <a:p>
            <a:r>
              <a:rPr lang="en-US" dirty="0" smtClean="0"/>
              <a:t>Cables: phone copper twisted pair, thick coax, thin coax, twisted pair, fibre</a:t>
            </a:r>
          </a:p>
          <a:p>
            <a:r>
              <a:rPr lang="en-US" dirty="0" smtClean="0"/>
              <a:t>Laptops with docking stations replace desktop PCs, </a:t>
            </a:r>
            <a:r>
              <a:rPr lang="en-US" dirty="0" err="1" smtClean="0"/>
              <a:t>netbooks</a:t>
            </a:r>
            <a:r>
              <a:rPr lang="en-US" dirty="0" smtClean="0"/>
              <a:t> and OLPC cut into laptops, then:</a:t>
            </a:r>
          </a:p>
          <a:p>
            <a:r>
              <a:rPr lang="en-US" dirty="0" err="1" smtClean="0"/>
              <a:t>Smartphones</a:t>
            </a:r>
            <a:r>
              <a:rPr lang="en-US" dirty="0" smtClean="0"/>
              <a:t>, </a:t>
            </a:r>
            <a:r>
              <a:rPr lang="en-US" dirty="0" err="1" smtClean="0"/>
              <a:t>Smartbooks</a:t>
            </a:r>
            <a:r>
              <a:rPr lang="en-US" dirty="0" smtClean="0"/>
              <a:t> (between cell phones and </a:t>
            </a:r>
            <a:r>
              <a:rPr lang="en-US" dirty="0" err="1" smtClean="0"/>
              <a:t>netbooks</a:t>
            </a:r>
            <a:r>
              <a:rPr lang="en-US" dirty="0" smtClean="0"/>
              <a:t>)</a:t>
            </a:r>
          </a:p>
          <a:p>
            <a:pPr lvl="1"/>
            <a:r>
              <a:rPr lang="en-US" dirty="0" smtClean="0"/>
              <a:t>Aim for battery of 1 day or more (e.g. ARM processors, power mgmt)</a:t>
            </a:r>
          </a:p>
          <a:p>
            <a:pPr lvl="1"/>
            <a:r>
              <a:rPr lang="en-US" dirty="0" smtClean="0"/>
              <a:t>Amazon e-Books  already overtaken hardcover sales, Kindle sales tripled over last year (Jul’10)</a:t>
            </a:r>
          </a:p>
          <a:p>
            <a:r>
              <a:rPr lang="en-US" dirty="0" err="1" smtClean="0"/>
              <a:t>iPAD</a:t>
            </a:r>
            <a:r>
              <a:rPr lang="en-US" dirty="0" smtClean="0"/>
              <a:t> got its  timing just right:</a:t>
            </a:r>
          </a:p>
          <a:p>
            <a:pPr lvl="1"/>
            <a:r>
              <a:rPr lang="en-US" dirty="0" smtClean="0"/>
              <a:t>Go introduced </a:t>
            </a:r>
            <a:r>
              <a:rPr lang="en-US" dirty="0" err="1" smtClean="0"/>
              <a:t>Penpoint</a:t>
            </a:r>
            <a:r>
              <a:rPr lang="en-US" dirty="0" smtClean="0"/>
              <a:t> in late 1980’s, 6 years later &amp; $75M in venture capital it evaporated</a:t>
            </a:r>
          </a:p>
          <a:p>
            <a:pPr lvl="1"/>
            <a:r>
              <a:rPr lang="en-US" dirty="0" smtClean="0"/>
              <a:t>Apple developed Newton in 1990’s it evaporated</a:t>
            </a:r>
          </a:p>
          <a:p>
            <a:pPr lvl="1"/>
            <a:r>
              <a:rPr lang="en-US" dirty="0" smtClean="0"/>
              <a:t>Then Palm Pilot</a:t>
            </a:r>
          </a:p>
          <a:p>
            <a:pPr lvl="1"/>
            <a:r>
              <a:rPr lang="en-US" dirty="0" err="1" smtClean="0"/>
              <a:t>iPAD</a:t>
            </a:r>
            <a:r>
              <a:rPr lang="en-US" dirty="0" smtClean="0"/>
              <a:t> required faster processors, lower power, lower component costs, the Internet and robust wireless networks</a:t>
            </a:r>
          </a:p>
          <a:p>
            <a:r>
              <a:rPr lang="en-US" dirty="0" err="1" smtClean="0"/>
              <a:t>iPAD</a:t>
            </a:r>
            <a:r>
              <a:rPr lang="en-US" dirty="0" smtClean="0"/>
              <a:t> interface simple, characters large, appeals to elderly</a:t>
            </a:r>
          </a:p>
          <a:p>
            <a:r>
              <a:rPr lang="en-US" dirty="0" smtClean="0"/>
              <a:t>Tablets predicted to outsell </a:t>
            </a:r>
            <a:r>
              <a:rPr lang="en-US" dirty="0" err="1" smtClean="0"/>
              <a:t>netbooks</a:t>
            </a:r>
            <a:r>
              <a:rPr lang="en-US" dirty="0" smtClean="0"/>
              <a:t> in US in 2013, and 20% of all PC sales in 2015</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Net Neutrality</a:t>
            </a:r>
            <a:endParaRPr lang="en-US" dirty="0"/>
          </a:p>
        </p:txBody>
      </p:sp>
      <p:sp>
        <p:nvSpPr>
          <p:cNvPr id="3" name="Content Placeholder 2"/>
          <p:cNvSpPr>
            <a:spLocks noGrp="1"/>
          </p:cNvSpPr>
          <p:nvPr>
            <p:ph idx="1"/>
          </p:nvPr>
        </p:nvSpPr>
        <p:spPr>
          <a:xfrm>
            <a:off x="0" y="533400"/>
            <a:ext cx="9144000" cy="6324600"/>
          </a:xfrm>
        </p:spPr>
        <p:txBody>
          <a:bodyPr>
            <a:normAutofit fontScale="92500" lnSpcReduction="10000"/>
          </a:bodyPr>
          <a:lstStyle/>
          <a:p>
            <a:r>
              <a:rPr lang="en-US" dirty="0" smtClean="0"/>
              <a:t>15 years ago internet wide-open platform unifying space, free of charge, anyone could use</a:t>
            </a:r>
          </a:p>
          <a:p>
            <a:pPr lvl="1"/>
            <a:r>
              <a:rPr lang="en-US" dirty="0" smtClean="0"/>
              <a:t>Before islands: AOL, </a:t>
            </a:r>
            <a:r>
              <a:rPr lang="en-US" dirty="0" err="1" smtClean="0"/>
              <a:t>Compuserve</a:t>
            </a:r>
            <a:r>
              <a:rPr lang="en-US" dirty="0" smtClean="0"/>
              <a:t>, SNA, </a:t>
            </a:r>
            <a:r>
              <a:rPr lang="en-US" dirty="0" err="1" smtClean="0"/>
              <a:t>DecNet</a:t>
            </a:r>
            <a:r>
              <a:rPr lang="en-US" dirty="0" smtClean="0"/>
              <a:t>, Bitnet …</a:t>
            </a:r>
          </a:p>
          <a:p>
            <a:pPr lvl="1"/>
            <a:r>
              <a:rPr lang="en-US" dirty="0" smtClean="0"/>
              <a:t>Internet net of nets: more that join = more benefits</a:t>
            </a:r>
          </a:p>
          <a:p>
            <a:pPr lvl="2"/>
            <a:r>
              <a:rPr lang="en-US" b="1" dirty="0" smtClean="0">
                <a:solidFill>
                  <a:srgbClr val="0070C0"/>
                </a:solidFill>
              </a:rPr>
              <a:t>What is Metcalf’s law?</a:t>
            </a:r>
          </a:p>
          <a:p>
            <a:pPr lvl="1"/>
            <a:r>
              <a:rPr lang="en-US" dirty="0" smtClean="0"/>
              <a:t>C.f. computing dominated by Microsoft</a:t>
            </a:r>
          </a:p>
          <a:p>
            <a:r>
              <a:rPr lang="en-US" dirty="0" smtClean="0"/>
              <a:t>Now in danger of being Balkanized by:</a:t>
            </a:r>
          </a:p>
          <a:p>
            <a:pPr lvl="1"/>
            <a:r>
              <a:rPr lang="en-US" dirty="0" smtClean="0"/>
              <a:t>Governments: Blackberry, </a:t>
            </a:r>
            <a:r>
              <a:rPr lang="en-US" dirty="0" err="1" smtClean="0"/>
              <a:t>Greatwall</a:t>
            </a:r>
            <a:r>
              <a:rPr lang="en-US" dirty="0" smtClean="0"/>
              <a:t> &amp; Google in China, blocking of child porn (Australia)</a:t>
            </a:r>
          </a:p>
          <a:p>
            <a:pPr lvl="1"/>
            <a:r>
              <a:rPr lang="en-US" dirty="0" smtClean="0"/>
              <a:t>IT companies build own territories: can’t download </a:t>
            </a:r>
            <a:r>
              <a:rPr lang="en-US" dirty="0" err="1" smtClean="0"/>
              <a:t>Hulu</a:t>
            </a:r>
            <a:r>
              <a:rPr lang="en-US" dirty="0" smtClean="0"/>
              <a:t> video from Europe, </a:t>
            </a:r>
            <a:r>
              <a:rPr lang="en-US" dirty="0" err="1" smtClean="0"/>
              <a:t>Facebook</a:t>
            </a:r>
            <a:r>
              <a:rPr lang="en-US" dirty="0" smtClean="0"/>
              <a:t> &amp; Apple control which apps can run</a:t>
            </a:r>
          </a:p>
          <a:p>
            <a:pPr lvl="1"/>
            <a:r>
              <a:rPr lang="en-US" dirty="0" smtClean="0"/>
              <a:t>Network owners treat different traffic differently vs. best effort, could it lead to abuse. Being pushed by carriers. </a:t>
            </a:r>
          </a:p>
          <a:p>
            <a:pPr lvl="1"/>
            <a:r>
              <a:rPr lang="en-US" dirty="0" smtClean="0"/>
              <a:t>NATs: new apps require NATs to </a:t>
            </a:r>
            <a:r>
              <a:rPr lang="en-US" dirty="0" err="1" smtClean="0"/>
              <a:t>accomodate</a:t>
            </a:r>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Changes: Others</a:t>
            </a:r>
            <a:endParaRPr lang="en-US" dirty="0"/>
          </a:p>
        </p:txBody>
      </p:sp>
      <p:sp>
        <p:nvSpPr>
          <p:cNvPr id="3" name="Content Placeholder 2"/>
          <p:cNvSpPr>
            <a:spLocks noGrp="1"/>
          </p:cNvSpPr>
          <p:nvPr>
            <p:ph idx="1"/>
          </p:nvPr>
        </p:nvSpPr>
        <p:spPr>
          <a:xfrm>
            <a:off x="0" y="685800"/>
            <a:ext cx="9144000" cy="6172200"/>
          </a:xfrm>
        </p:spPr>
        <p:txBody>
          <a:bodyPr>
            <a:normAutofit/>
          </a:bodyPr>
          <a:lstStyle/>
          <a:p>
            <a:r>
              <a:rPr lang="en-US" dirty="0" smtClean="0"/>
              <a:t>Controlling smart power grid</a:t>
            </a:r>
          </a:p>
          <a:p>
            <a:r>
              <a:rPr lang="en-US" dirty="0" smtClean="0"/>
              <a:t>Government to citizen communications</a:t>
            </a:r>
          </a:p>
          <a:p>
            <a:r>
              <a:rPr lang="en-US" dirty="0" smtClean="0"/>
              <a:t>Banking, financing etc</a:t>
            </a:r>
          </a:p>
          <a:p>
            <a:r>
              <a:rPr lang="en-US" dirty="0" smtClean="0"/>
              <a:t>Need to be greener</a:t>
            </a:r>
          </a:p>
          <a:p>
            <a:pPr lvl="1"/>
            <a:r>
              <a:rPr lang="en-US" dirty="0" smtClean="0"/>
              <a:t>Energy doubled  2000-2006</a:t>
            </a:r>
          </a:p>
          <a:p>
            <a:pPr lvl="1"/>
            <a:r>
              <a:rPr lang="en-US" dirty="0" smtClean="0"/>
              <a:t>Growing slower than traffic volumes</a:t>
            </a:r>
          </a:p>
          <a:p>
            <a:r>
              <a:rPr lang="en-US" dirty="0" smtClean="0"/>
              <a:t>Management needs to be more automated</a:t>
            </a:r>
          </a:p>
          <a:p>
            <a:r>
              <a:rPr lang="en-US" dirty="0" smtClean="0"/>
              <a:t>Increased services in cloud</a:t>
            </a:r>
          </a:p>
          <a:p>
            <a:r>
              <a:rPr lang="en-US" dirty="0" smtClean="0"/>
              <a:t>Storage: $70 for 1TB in Aug ’00 would have cost $300M in ’81 (factor of 1million in 25 years)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2"/>
          </a:xfrm>
        </p:spPr>
        <p:txBody>
          <a:bodyPr/>
          <a:lstStyle/>
          <a:p>
            <a:r>
              <a:rPr lang="en-US" dirty="0" smtClean="0"/>
              <a:t>Phone/Internet convergence</a:t>
            </a:r>
            <a:endParaRPr lang="en-US" dirty="0"/>
          </a:p>
        </p:txBody>
      </p:sp>
      <p:sp>
        <p:nvSpPr>
          <p:cNvPr id="3" name="Content Placeholder 2"/>
          <p:cNvSpPr>
            <a:spLocks noGrp="1"/>
          </p:cNvSpPr>
          <p:nvPr>
            <p:ph idx="1"/>
          </p:nvPr>
        </p:nvSpPr>
        <p:spPr>
          <a:xfrm>
            <a:off x="0" y="685800"/>
            <a:ext cx="9144000" cy="1828801"/>
          </a:xfrm>
        </p:spPr>
        <p:txBody>
          <a:bodyPr>
            <a:normAutofit fontScale="92500" lnSpcReduction="10000"/>
          </a:bodyPr>
          <a:lstStyle/>
          <a:p>
            <a:r>
              <a:rPr lang="en-US" sz="2800" dirty="0" smtClean="0"/>
              <a:t>Mobiles passed fixed in 2001, fixed stopped growing</a:t>
            </a:r>
          </a:p>
          <a:p>
            <a:r>
              <a:rPr lang="en-US" sz="2800" dirty="0" smtClean="0"/>
              <a:t>Mobiles = population in 2011</a:t>
            </a:r>
          </a:p>
          <a:p>
            <a:r>
              <a:rPr lang="en-US" sz="2800" dirty="0" smtClean="0"/>
              <a:t>Internet users = population in 2020  (slower growth)</a:t>
            </a:r>
          </a:p>
          <a:p>
            <a:r>
              <a:rPr lang="en-US" sz="2800" dirty="0" err="1" smtClean="0"/>
              <a:t>Smartphones</a:t>
            </a:r>
            <a:r>
              <a:rPr lang="en-US" sz="2800" dirty="0" smtClean="0"/>
              <a:t> need Internet and at same time enable its spread</a:t>
            </a:r>
            <a:endParaRPr lang="en-US" sz="2800" dirty="0"/>
          </a:p>
        </p:txBody>
      </p:sp>
      <p:pic>
        <p:nvPicPr>
          <p:cNvPr id="4" name="Picture 2"/>
          <p:cNvPicPr>
            <a:picLocks noChangeAspect="1" noChangeArrowheads="1"/>
          </p:cNvPicPr>
          <p:nvPr/>
        </p:nvPicPr>
        <p:blipFill>
          <a:blip r:embed="rId2" cstate="print"/>
          <a:srcRect/>
          <a:stretch>
            <a:fillRect/>
          </a:stretch>
        </p:blipFill>
        <p:spPr bwMode="auto">
          <a:xfrm>
            <a:off x="2724425" y="2514600"/>
            <a:ext cx="6419575" cy="4343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715962"/>
          </a:xfrm>
        </p:spPr>
        <p:txBody>
          <a:bodyPr>
            <a:normAutofit fontScale="90000"/>
          </a:bodyPr>
          <a:lstStyle/>
          <a:p>
            <a:r>
              <a:rPr lang="en-US" dirty="0" smtClean="0"/>
              <a:t>More Information</a:t>
            </a:r>
            <a:endParaRPr lang="en-US" dirty="0"/>
          </a:p>
        </p:txBody>
      </p:sp>
      <p:sp>
        <p:nvSpPr>
          <p:cNvPr id="3" name="Content Placeholder 2"/>
          <p:cNvSpPr>
            <a:spLocks noGrp="1"/>
          </p:cNvSpPr>
          <p:nvPr>
            <p:ph idx="1"/>
          </p:nvPr>
        </p:nvSpPr>
        <p:spPr>
          <a:xfrm>
            <a:off x="0" y="609600"/>
            <a:ext cx="9144000" cy="5516563"/>
          </a:xfrm>
        </p:spPr>
        <p:txBody>
          <a:bodyPr>
            <a:normAutofit lnSpcReduction="10000"/>
          </a:bodyPr>
          <a:lstStyle/>
          <a:p>
            <a:r>
              <a:rPr lang="en-US" dirty="0" smtClean="0"/>
              <a:t>Video predictions from Cisco</a:t>
            </a:r>
          </a:p>
          <a:p>
            <a:pPr lvl="1"/>
            <a:r>
              <a:rPr lang="en-US" sz="2400" u="sng" dirty="0" smtClean="0">
                <a:hlinkClick r:id="rId2"/>
              </a:rPr>
              <a:t>www.cisco.com/en/US/solutions/collateral/ns341/ns525/ns537/ns705/ns827/white_paper_c11-481360_ns827_Networking_Solutions_White_Paper.htm</a:t>
            </a:r>
            <a:r>
              <a:rPr lang="en-US" u="sng" dirty="0" smtClean="0">
                <a:hlinkClick r:id="rId2"/>
              </a:rPr>
              <a:t>l</a:t>
            </a:r>
            <a:endParaRPr lang="en-US" u="sng" dirty="0" smtClean="0"/>
          </a:p>
          <a:p>
            <a:r>
              <a:rPr lang="en-US" u="sng" dirty="0" smtClean="0"/>
              <a:t>Predictions from Network World</a:t>
            </a:r>
          </a:p>
          <a:p>
            <a:pPr lvl="1"/>
            <a:r>
              <a:rPr lang="en-US" dirty="0" smtClean="0">
                <a:hlinkClick r:id="rId3"/>
              </a:rPr>
              <a:t>http://www.networkworld.com/news/2010/010410-outlook-vision-predictions.html?page=1</a:t>
            </a:r>
            <a:r>
              <a:rPr lang="en-US" dirty="0" smtClean="0"/>
              <a:t> </a:t>
            </a:r>
          </a:p>
          <a:p>
            <a:r>
              <a:rPr lang="en-US" dirty="0" smtClean="0"/>
              <a:t>Future Internet</a:t>
            </a:r>
          </a:p>
          <a:p>
            <a:pPr lvl="1"/>
            <a:r>
              <a:rPr lang="en-US" dirty="0" smtClean="0">
                <a:hlinkClick r:id="rId4"/>
              </a:rPr>
              <a:t>www.networkworld.com/news/2010/010410-outlook-vision.html?ts</a:t>
            </a:r>
            <a:r>
              <a:rPr lang="en-US" dirty="0" smtClean="0"/>
              <a:t>   </a:t>
            </a:r>
          </a:p>
          <a:p>
            <a:r>
              <a:rPr lang="en-US" dirty="0" smtClean="0"/>
              <a:t>Map of Internet penetration 1998-2010</a:t>
            </a:r>
          </a:p>
          <a:p>
            <a:pPr lvl="1"/>
            <a:r>
              <a:rPr lang="en-US" dirty="0" smtClean="0">
                <a:hlinkClick r:id="rId5"/>
              </a:rPr>
              <a:t>news.bbc.co.uk/2/hi/technology/8552410.stm</a:t>
            </a:r>
            <a:endParaRPr lang="en-US" dirty="0" smtClean="0"/>
          </a:p>
          <a:p>
            <a:pPr lvl="1"/>
            <a:endParaRPr lang="en-US" dirty="0" smtClean="0"/>
          </a:p>
          <a:p>
            <a:pPr lvl="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1961 Vision from Bell Phone System</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495850" y="1295400"/>
            <a:ext cx="7648150" cy="5562600"/>
          </a:xfrm>
          <a:prstGeom prst="rect">
            <a:avLst/>
          </a:prstGeom>
          <a:noFill/>
          <a:ln w="9525">
            <a:noFill/>
            <a:miter lim="800000"/>
            <a:headEnd/>
            <a:tailEnd/>
          </a:ln>
        </p:spPr>
      </p:pic>
      <p:sp>
        <p:nvSpPr>
          <p:cNvPr id="5" name="Content Placeholder 4"/>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t>The start</a:t>
            </a:r>
            <a:endParaRPr lang="en-US" dirty="0"/>
          </a:p>
        </p:txBody>
      </p:sp>
      <p:sp>
        <p:nvSpPr>
          <p:cNvPr id="3" name="Content Placeholder 2"/>
          <p:cNvSpPr>
            <a:spLocks noGrp="1"/>
          </p:cNvSpPr>
          <p:nvPr>
            <p:ph idx="1"/>
          </p:nvPr>
        </p:nvSpPr>
        <p:spPr>
          <a:xfrm>
            <a:off x="0" y="381000"/>
            <a:ext cx="9144000" cy="2438400"/>
          </a:xfrm>
        </p:spPr>
        <p:txBody>
          <a:bodyPr>
            <a:normAutofit lnSpcReduction="10000"/>
          </a:bodyPr>
          <a:lstStyle/>
          <a:p>
            <a:r>
              <a:rPr lang="en-US" dirty="0" smtClean="0"/>
              <a:t>1965: Larry Roberts and Thomas </a:t>
            </a:r>
            <a:r>
              <a:rPr lang="en-US" dirty="0" err="1" smtClean="0"/>
              <a:t>Marill</a:t>
            </a:r>
            <a:r>
              <a:rPr lang="en-US" dirty="0" smtClean="0"/>
              <a:t> create the first wide area connection via telephone line, turns out to be inefficient and costly. </a:t>
            </a:r>
            <a:r>
              <a:rPr lang="en-US" dirty="0" err="1" smtClean="0"/>
              <a:t>Kleinrock</a:t>
            </a:r>
            <a:r>
              <a:rPr lang="en-US" dirty="0" smtClean="0"/>
              <a:t> predicts that packet switching (developed by </a:t>
            </a:r>
            <a:r>
              <a:rPr lang="en-US" dirty="0" err="1" smtClean="0"/>
              <a:t>Baran</a:t>
            </a:r>
            <a:r>
              <a:rPr lang="en-US" dirty="0" smtClean="0"/>
              <a:t>, Davies, </a:t>
            </a:r>
            <a:r>
              <a:rPr lang="en-US" dirty="0" err="1" smtClean="0"/>
              <a:t>Kleinrock</a:t>
            </a:r>
            <a:r>
              <a:rPr lang="en-US" dirty="0" smtClean="0"/>
              <a:t> et. al.) more promising</a:t>
            </a:r>
          </a:p>
        </p:txBody>
      </p:sp>
      <p:pic>
        <p:nvPicPr>
          <p:cNvPr id="1026" name="Picture 2"/>
          <p:cNvPicPr>
            <a:picLocks noChangeAspect="1" noChangeArrowheads="1"/>
          </p:cNvPicPr>
          <p:nvPr/>
        </p:nvPicPr>
        <p:blipFill>
          <a:blip r:embed="rId2" cstate="print"/>
          <a:srcRect/>
          <a:stretch>
            <a:fillRect/>
          </a:stretch>
        </p:blipFill>
        <p:spPr bwMode="auto">
          <a:xfrm>
            <a:off x="5592974" y="2514600"/>
            <a:ext cx="3551026" cy="3390900"/>
          </a:xfrm>
          <a:prstGeom prst="rect">
            <a:avLst/>
          </a:prstGeom>
          <a:noFill/>
          <a:ln w="9525">
            <a:noFill/>
            <a:miter lim="800000"/>
            <a:headEnd/>
            <a:tailEnd/>
          </a:ln>
        </p:spPr>
      </p:pic>
      <p:sp>
        <p:nvSpPr>
          <p:cNvPr id="5" name="Content Placeholder 2"/>
          <p:cNvSpPr txBox="1">
            <a:spLocks/>
          </p:cNvSpPr>
          <p:nvPr/>
        </p:nvSpPr>
        <p:spPr>
          <a:xfrm>
            <a:off x="0" y="2743200"/>
            <a:ext cx="5943600" cy="441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1969: the original Internet created and had 4 nodes, UCLA, Stanford Research Institute, MIT, Utah, 50kbit backbone (today scaled up a million times) </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15962"/>
          </a:xfrm>
        </p:spPr>
        <p:txBody>
          <a:bodyPr>
            <a:normAutofit fontScale="90000"/>
          </a:bodyPr>
          <a:lstStyle/>
          <a:p>
            <a:r>
              <a:rPr lang="en-US" dirty="0" smtClean="0"/>
              <a:t>Early days</a:t>
            </a:r>
            <a:endParaRPr lang="en-US" dirty="0"/>
          </a:p>
        </p:txBody>
      </p:sp>
      <p:sp>
        <p:nvSpPr>
          <p:cNvPr id="3" name="Content Placeholder 2"/>
          <p:cNvSpPr>
            <a:spLocks noGrp="1"/>
          </p:cNvSpPr>
          <p:nvPr>
            <p:ph idx="1"/>
          </p:nvPr>
        </p:nvSpPr>
        <p:spPr>
          <a:xfrm>
            <a:off x="533400" y="2209800"/>
            <a:ext cx="8229600" cy="4343400"/>
          </a:xfrm>
        </p:spPr>
        <p:txBody>
          <a:bodyPr/>
          <a:lstStyle/>
          <a:p>
            <a:r>
              <a:rPr lang="en-US" dirty="0" smtClean="0"/>
              <a:t>1972</a:t>
            </a:r>
          </a:p>
          <a:p>
            <a:pPr lvl="0">
              <a:defRPr/>
            </a:pPr>
            <a:r>
              <a:rPr lang="en-US" dirty="0" smtClean="0"/>
              <a:t>1983 400 nodes, </a:t>
            </a:r>
          </a:p>
          <a:p>
            <a:pPr lvl="0">
              <a:defRPr/>
            </a:pPr>
            <a:r>
              <a:rPr lang="en-US" dirty="0" smtClean="0"/>
              <a:t>Now 750M (many more hidden behind NATs, FW etc.)</a:t>
            </a:r>
          </a:p>
          <a:p>
            <a:endParaRPr lang="en-US"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810000" y="616726"/>
            <a:ext cx="5114925" cy="293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Design goals</a:t>
            </a:r>
            <a:endParaRPr lang="en-US" dirty="0"/>
          </a:p>
        </p:txBody>
      </p:sp>
      <p:sp>
        <p:nvSpPr>
          <p:cNvPr id="3" name="Content Placeholder 2"/>
          <p:cNvSpPr>
            <a:spLocks noGrp="1"/>
          </p:cNvSpPr>
          <p:nvPr>
            <p:ph idx="1"/>
          </p:nvPr>
        </p:nvSpPr>
        <p:spPr>
          <a:xfrm>
            <a:off x="0" y="685800"/>
            <a:ext cx="9144000" cy="5440363"/>
          </a:xfrm>
        </p:spPr>
        <p:txBody>
          <a:bodyPr>
            <a:noAutofit/>
          </a:bodyPr>
          <a:lstStyle/>
          <a:p>
            <a:r>
              <a:rPr lang="en-US" sz="2400" dirty="0" smtClean="0"/>
              <a:t>Built as a collaboration of global proportions, independent stand on own, self managed autonomous systems, decentralized (chaotic, no central control/management cf. phone system), </a:t>
            </a:r>
          </a:p>
          <a:p>
            <a:r>
              <a:rPr lang="en-US" sz="2400" dirty="0" smtClean="0"/>
              <a:t>best effort, no guarantees, recovery from losses, pipelining (TCP), host flow control, checksums</a:t>
            </a:r>
          </a:p>
          <a:p>
            <a:r>
              <a:rPr lang="en-US" sz="2400" dirty="0" smtClean="0"/>
              <a:t>non-proprietary (c.f. SNA, </a:t>
            </a:r>
            <a:r>
              <a:rPr lang="en-US" sz="2400" dirty="0" err="1" smtClean="0"/>
              <a:t>DECnet</a:t>
            </a:r>
            <a:r>
              <a:rPr lang="en-US" sz="2400" dirty="0" smtClean="0"/>
              <a:t>, XNS …),</a:t>
            </a:r>
          </a:p>
          <a:p>
            <a:r>
              <a:rPr lang="en-US" sz="2400" dirty="0" smtClean="0"/>
              <a:t> little focus on security (if had focused on this it might never have happened),</a:t>
            </a:r>
          </a:p>
          <a:p>
            <a:r>
              <a:rPr lang="en-US" sz="2400" dirty="0" smtClean="0"/>
              <a:t> simple black boxes (routers connect nets) that do not retain information about the individual flows, </a:t>
            </a:r>
          </a:p>
          <a:p>
            <a:r>
              <a:rPr lang="en-US" sz="2400" dirty="0" smtClean="0"/>
              <a:t>packets inside envelopes, layering (independent of each other, i.e. middle layers don’t know if lower layers are wireless, satellite, copper, </a:t>
            </a:r>
            <a:r>
              <a:rPr lang="en-US" sz="2400" dirty="0" err="1" smtClean="0"/>
              <a:t>fibre</a:t>
            </a:r>
            <a:r>
              <a:rPr lang="en-US" sz="2400" dirty="0" smtClean="0"/>
              <a:t>, upper layer independent of applications cf. purpose designed TV broadcast networks, cable networks, telephone network, only end device knows what the contents mean).</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1096962"/>
          </a:xfrm>
        </p:spPr>
        <p:txBody>
          <a:bodyPr/>
          <a:lstStyle/>
          <a:p>
            <a:r>
              <a:rPr lang="en-US" dirty="0" smtClean="0"/>
              <a:t>Growth: users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447800"/>
            <a:ext cx="3395907" cy="452596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484161" y="0"/>
            <a:ext cx="4659839" cy="3033713"/>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481565" y="3048000"/>
            <a:ext cx="4662436" cy="2590800"/>
          </a:xfrm>
          <a:prstGeom prst="rect">
            <a:avLst/>
          </a:prstGeom>
          <a:noFill/>
          <a:ln w="9525">
            <a:noFill/>
            <a:miter lim="800000"/>
            <a:headEnd/>
            <a:tailEnd/>
          </a:ln>
        </p:spPr>
      </p:pic>
      <p:sp>
        <p:nvSpPr>
          <p:cNvPr id="7" name="Content Placeholder 2"/>
          <p:cNvSpPr txBox="1">
            <a:spLocks/>
          </p:cNvSpPr>
          <p:nvPr/>
        </p:nvSpPr>
        <p:spPr>
          <a:xfrm>
            <a:off x="0" y="6400800"/>
            <a:ext cx="9144000" cy="457200"/>
          </a:xfrm>
          <a:prstGeom prst="rect">
            <a:avLst/>
          </a:prstGeom>
        </p:spPr>
        <p:txBody>
          <a:bodyPr vert="horz" lIns="91440" tIns="45720" rIns="91440" bIns="45720" rtlCol="0">
            <a:normAutofit/>
          </a:bodyPr>
          <a:lstStyle/>
          <a:p>
            <a:pPr marL="742950" lvl="1" indent="-285750">
              <a:spcBef>
                <a:spcPct val="20000"/>
              </a:spcBef>
              <a:buFont typeface="Arial" pitchFamily="34" charset="0"/>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Maps from </a:t>
            </a:r>
            <a:r>
              <a:rPr lang="en-US" sz="2000" dirty="0" smtClean="0">
                <a:hlinkClick r:id="rId5"/>
              </a:rPr>
              <a:t>http://news.bbc.co.uk/2/hi/technology/8552410.stm</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8" name="TextBox 7"/>
          <p:cNvSpPr txBox="1"/>
          <p:nvPr/>
        </p:nvSpPr>
        <p:spPr>
          <a:xfrm>
            <a:off x="3396657" y="5791200"/>
            <a:ext cx="5747343" cy="461665"/>
          </a:xfrm>
          <a:prstGeom prst="rect">
            <a:avLst/>
          </a:prstGeom>
          <a:solidFill>
            <a:srgbClr val="FFFF00"/>
          </a:solidFill>
        </p:spPr>
        <p:txBody>
          <a:bodyPr wrap="none" rtlCol="0">
            <a:spAutoFit/>
          </a:bodyPr>
          <a:lstStyle/>
          <a:p>
            <a:r>
              <a:rPr lang="en-US" sz="2400" dirty="0" smtClean="0"/>
              <a:t>Most future growth from developing nations</a:t>
            </a:r>
            <a:endParaRPr lang="en-US" sz="2400" dirty="0"/>
          </a:p>
        </p:txBody>
      </p:sp>
      <p:sp>
        <p:nvSpPr>
          <p:cNvPr id="9" name="Rectangular Callout 8"/>
          <p:cNvSpPr/>
          <p:nvPr/>
        </p:nvSpPr>
        <p:spPr>
          <a:xfrm>
            <a:off x="762000" y="2057400"/>
            <a:ext cx="1219200" cy="688848"/>
          </a:xfrm>
          <a:prstGeom prst="wedgeRectCallout">
            <a:avLst>
              <a:gd name="adj1" fmla="val 160562"/>
              <a:gd name="adj2" fmla="val -486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2.09B Mar 2011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92162"/>
          </a:xfrm>
        </p:spPr>
        <p:txBody>
          <a:bodyPr/>
          <a:lstStyle/>
          <a:p>
            <a:r>
              <a:rPr lang="en-US" dirty="0" smtClean="0"/>
              <a:t>Growth: Devices</a:t>
            </a:r>
            <a:endParaRPr lang="en-US" dirty="0"/>
          </a:p>
        </p:txBody>
      </p:sp>
      <p:sp>
        <p:nvSpPr>
          <p:cNvPr id="3" name="Content Placeholder 2"/>
          <p:cNvSpPr>
            <a:spLocks noGrp="1"/>
          </p:cNvSpPr>
          <p:nvPr>
            <p:ph idx="1"/>
          </p:nvPr>
        </p:nvSpPr>
        <p:spPr>
          <a:xfrm>
            <a:off x="0" y="685800"/>
            <a:ext cx="9144000" cy="5440363"/>
          </a:xfrm>
        </p:spPr>
        <p:txBody>
          <a:bodyPr/>
          <a:lstStyle/>
          <a:p>
            <a:r>
              <a:rPr lang="en-US" dirty="0" smtClean="0"/>
              <a:t>August 2010: 5B devices plugged in to Internet</a:t>
            </a:r>
          </a:p>
          <a:p>
            <a:r>
              <a:rPr lang="en-US" dirty="0" smtClean="0"/>
              <a:t>In 10 years factor 4 growth</a:t>
            </a:r>
          </a:p>
          <a:p>
            <a:pPr lvl="1"/>
            <a:r>
              <a:rPr lang="en-US" dirty="0" smtClean="0"/>
              <a:t>Driven by cell phones &amp; other new classes of consumer electronics (eBooks, tablets, Internet TV, digital picture frames …)</a:t>
            </a:r>
          </a:p>
          <a:p>
            <a:pPr lvl="1"/>
            <a:r>
              <a:rPr lang="en-US" dirty="0" smtClean="0"/>
              <a:t>Even bigger is machine to machine (smart grids for energy management, surveillance &amp; public safety, traffic &amp; parking control, cars, and </a:t>
            </a:r>
            <a:r>
              <a:rPr lang="en-US" smtClean="0"/>
              <a:t>sensor nets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00400" cy="1143000"/>
          </a:xfrm>
        </p:spPr>
        <p:txBody>
          <a:bodyPr>
            <a:normAutofit fontScale="90000"/>
          </a:bodyPr>
          <a:lstStyle/>
          <a:p>
            <a:r>
              <a:rPr lang="en-US" dirty="0" smtClean="0"/>
              <a:t>Growth: bandwidth</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919800" y="0"/>
            <a:ext cx="5224200" cy="3850034"/>
          </a:xfrm>
          <a:prstGeom prst="rect">
            <a:avLst/>
          </a:prstGeom>
          <a:noFill/>
          <a:ln w="9525">
            <a:noFill/>
            <a:miter lim="800000"/>
            <a:headEnd/>
            <a:tailEnd/>
          </a:ln>
        </p:spPr>
      </p:pic>
      <p:sp>
        <p:nvSpPr>
          <p:cNvPr id="6" name="Content Placeholder 2"/>
          <p:cNvSpPr txBox="1">
            <a:spLocks/>
          </p:cNvSpPr>
          <p:nvPr/>
        </p:nvSpPr>
        <p:spPr>
          <a:xfrm>
            <a:off x="0" y="4114800"/>
            <a:ext cx="9144000" cy="3048000"/>
          </a:xfrm>
          <a:prstGeom prst="rect">
            <a:avLst/>
          </a:prstGeom>
        </p:spPr>
        <p:txBody>
          <a:bodyPr vert="horz" lIns="91440" tIns="45720" rIns="91440" bIns="45720" rtlCol="0">
            <a:normAutofit/>
          </a:bodyPr>
          <a:lstStyle/>
          <a:p>
            <a:pPr marL="285750" indent="-285750">
              <a:spcBef>
                <a:spcPct val="20000"/>
              </a:spcBef>
              <a:buFont typeface="Arial" pitchFamily="34" charset="0"/>
              <a:buChar char="–"/>
            </a:pPr>
            <a:r>
              <a:rPr lang="en-US" sz="2400" dirty="0" smtClean="0"/>
              <a:t>Dense </a:t>
            </a:r>
            <a:r>
              <a:rPr lang="en-US" sz="2400" dirty="0"/>
              <a:t>Wave Division Multiplexing (DWDM) caused breaking point in 1998 then double every 6 </a:t>
            </a:r>
            <a:r>
              <a:rPr lang="en-US" sz="2400" dirty="0" smtClean="0"/>
              <a:t>months</a:t>
            </a:r>
          </a:p>
          <a:p>
            <a:pPr marL="742950" lvl="1" indent="-285750">
              <a:spcBef>
                <a:spcPct val="20000"/>
              </a:spcBef>
              <a:buFont typeface="Arial" pitchFamily="34" charset="0"/>
              <a:buChar char="–"/>
            </a:pPr>
            <a:r>
              <a:rPr lang="en-US" sz="2400" b="1" dirty="0" smtClean="0"/>
              <a:t>wavelength-division multiplexing</a:t>
            </a:r>
            <a:r>
              <a:rPr lang="en-US" sz="2400" dirty="0" smtClean="0"/>
              <a:t> (</a:t>
            </a:r>
            <a:r>
              <a:rPr lang="en-US" sz="2400" b="1" dirty="0" smtClean="0"/>
              <a:t>WDM</a:t>
            </a:r>
            <a:r>
              <a:rPr lang="en-US" sz="2400" dirty="0" smtClean="0"/>
              <a:t>) is a technology which </a:t>
            </a:r>
            <a:r>
              <a:rPr lang="en-US" sz="2400" dirty="0" smtClean="0">
                <a:hlinkClick r:id="rId3" tooltip="Multiplexing"/>
              </a:rPr>
              <a:t>multiplexes</a:t>
            </a:r>
            <a:r>
              <a:rPr lang="en-US" sz="2400" dirty="0" smtClean="0"/>
              <a:t> multiple (up to 160) </a:t>
            </a:r>
            <a:r>
              <a:rPr lang="en-US" sz="2400" dirty="0" smtClean="0">
                <a:hlinkClick r:id="rId4" tooltip="Optical Carrier"/>
              </a:rPr>
              <a:t>optical carrier</a:t>
            </a:r>
            <a:r>
              <a:rPr lang="en-US" sz="2400" dirty="0" smtClean="0"/>
              <a:t> signals on a single </a:t>
            </a:r>
            <a:r>
              <a:rPr lang="en-US" sz="2400" dirty="0" smtClean="0">
                <a:hlinkClick r:id="rId5" tooltip="Optical fiber"/>
              </a:rPr>
              <a:t>optical fiber</a:t>
            </a:r>
            <a:r>
              <a:rPr lang="en-US" sz="2400" dirty="0" smtClean="0"/>
              <a:t> by using different </a:t>
            </a:r>
            <a:r>
              <a:rPr lang="en-US" sz="2400" dirty="0" smtClean="0">
                <a:hlinkClick r:id="rId6" tooltip="Wavelength"/>
              </a:rPr>
              <a:t>wavelengths</a:t>
            </a:r>
            <a:r>
              <a:rPr lang="en-US" sz="2400" dirty="0" smtClean="0"/>
              <a:t> (</a:t>
            </a:r>
            <a:r>
              <a:rPr lang="en-US" sz="2400" dirty="0" err="1" smtClean="0"/>
              <a:t>colours</a:t>
            </a:r>
            <a:r>
              <a:rPr lang="en-US" sz="2400" dirty="0" smtClean="0"/>
              <a:t>) of </a:t>
            </a:r>
            <a:r>
              <a:rPr lang="en-US" sz="2400" dirty="0" smtClean="0">
                <a:hlinkClick r:id="rId7" tooltip="Laser"/>
              </a:rPr>
              <a:t>laser</a:t>
            </a:r>
            <a:r>
              <a:rPr lang="en-US" sz="2400" dirty="0" smtClean="0"/>
              <a:t> </a:t>
            </a:r>
            <a:r>
              <a:rPr lang="en-US" sz="2400" dirty="0" smtClean="0">
                <a:hlinkClick r:id="rId8" tooltip="Light"/>
              </a:rPr>
              <a:t>light</a:t>
            </a:r>
            <a:r>
              <a:rPr lang="en-US" sz="2400" dirty="0" smtClean="0"/>
              <a:t> to carry different signals. This allows for a multiplication in capacity, </a:t>
            </a:r>
            <a:r>
              <a:rPr lang="en-US" sz="2400" dirty="0" err="1" smtClean="0"/>
              <a:t>e.g</a:t>
            </a:r>
            <a:r>
              <a:rPr lang="en-US" sz="2400" dirty="0" smtClean="0"/>
              <a:t> 1.6Tbps each channel 10Gbps</a:t>
            </a:r>
          </a:p>
        </p:txBody>
      </p:sp>
      <p:sp>
        <p:nvSpPr>
          <p:cNvPr id="5" name="Content Placeholder 2"/>
          <p:cNvSpPr txBox="1">
            <a:spLocks/>
          </p:cNvSpPr>
          <p:nvPr/>
        </p:nvSpPr>
        <p:spPr>
          <a:xfrm>
            <a:off x="0" y="1066800"/>
            <a:ext cx="4343400" cy="3352800"/>
          </a:xfrm>
          <a:prstGeom prst="rect">
            <a:avLst/>
          </a:prstGeom>
        </p:spPr>
        <p:txBody>
          <a:bodyPr vert="horz" lIns="91440" tIns="45720" rIns="91440" bIns="45720" rtlCol="0">
            <a:normAutofit lnSpcReduction="10000"/>
          </a:bodyPr>
          <a:lstStyle/>
          <a:p>
            <a:pPr marL="285750" indent="-285750">
              <a:spcBef>
                <a:spcPct val="20000"/>
              </a:spcBef>
              <a:buFont typeface="Arial" pitchFamily="34" charset="0"/>
              <a:buChar char="–"/>
            </a:pPr>
            <a:r>
              <a:rPr lang="en-US" sz="2400" dirty="0" smtClean="0"/>
              <a:t>voice </a:t>
            </a:r>
            <a:r>
              <a:rPr lang="en-US" sz="2400" dirty="0"/>
              <a:t>long ago overtaken by data</a:t>
            </a:r>
            <a:r>
              <a:rPr lang="en-US" sz="2400" dirty="0" smtClean="0"/>
              <a:t>,</a:t>
            </a:r>
          </a:p>
          <a:p>
            <a:pPr marL="285750" indent="-285750">
              <a:spcBef>
                <a:spcPct val="20000"/>
              </a:spcBef>
              <a:buFont typeface="Arial" pitchFamily="34" charset="0"/>
              <a:buChar char="–"/>
            </a:pPr>
            <a:r>
              <a:rPr lang="en-US" sz="2400" dirty="0" smtClean="0"/>
              <a:t>  </a:t>
            </a:r>
            <a:r>
              <a:rPr lang="en-US" sz="2400" dirty="0"/>
              <a:t>trunk speeds roughly double every 22months (driven by Moore's </a:t>
            </a:r>
            <a:r>
              <a:rPr lang="en-US" sz="2400" dirty="0" smtClean="0"/>
              <a:t>law)</a:t>
            </a:r>
          </a:p>
          <a:p>
            <a:pPr marL="285750" indent="-285750">
              <a:spcBef>
                <a:spcPct val="20000"/>
              </a:spcBef>
              <a:buFont typeface="Arial" pitchFamily="34" charset="0"/>
              <a:buChar char="–"/>
            </a:pPr>
            <a:r>
              <a:rPr lang="en-US" sz="2400" dirty="0" smtClean="0"/>
              <a:t>moved from 75bps in 1960 to 50kbps in 1970 to 10-100Gbps singe stream today (1 billion times increase)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3077</TotalTime>
  <Words>2373</Words>
  <Application>Microsoft Office PowerPoint</Application>
  <PresentationFormat>On-screen Show (4:3)</PresentationFormat>
  <Paragraphs>233</Paragraphs>
  <Slides>29</Slides>
  <Notes>6</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Custom Design</vt:lpstr>
      <vt:lpstr>Slide 1</vt:lpstr>
      <vt:lpstr>Outline</vt:lpstr>
      <vt:lpstr>1961 Vision from Bell Phone System</vt:lpstr>
      <vt:lpstr>The start</vt:lpstr>
      <vt:lpstr>Early days</vt:lpstr>
      <vt:lpstr>Design goals</vt:lpstr>
      <vt:lpstr>Growth: users</vt:lpstr>
      <vt:lpstr>Growth: Devices</vt:lpstr>
      <vt:lpstr>Growth: bandwidth</vt:lpstr>
      <vt:lpstr>International Internet Bandwidth Growth 2005-2010</vt:lpstr>
      <vt:lpstr>Growth: Supercomputing see http://www.top500.org/</vt:lpstr>
      <vt:lpstr>Compare today with 50 years ago</vt:lpstr>
      <vt:lpstr>Success</vt:lpstr>
      <vt:lpstr>Challenges: Address space</vt:lpstr>
      <vt:lpstr>Challenges: Mobility</vt:lpstr>
      <vt:lpstr>Challenges: Trust</vt:lpstr>
      <vt:lpstr>Challenges SPAM</vt:lpstr>
      <vt:lpstr>Challenges: others</vt:lpstr>
      <vt:lpstr>Internet NG Challenges</vt:lpstr>
      <vt:lpstr>How have things changed (not your fathers Internet anymore):</vt:lpstr>
      <vt:lpstr>Changes: Ubiquity/ Mobility</vt:lpstr>
      <vt:lpstr>Broadband Coverage Akamai</vt:lpstr>
      <vt:lpstr>Changes: Voice</vt:lpstr>
      <vt:lpstr>Changes: Video</vt:lpstr>
      <vt:lpstr>Changes: end user I/O</vt:lpstr>
      <vt:lpstr>Net Neutrality</vt:lpstr>
      <vt:lpstr>Changes: Others</vt:lpstr>
      <vt:lpstr>Phone/Internet convergence</vt:lpstr>
      <vt:lpstr>More Information</vt:lpstr>
    </vt:vector>
  </TitlesOfParts>
  <Company>SLAC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cottrell</dc:creator>
  <cp:lastModifiedBy>cottrell</cp:lastModifiedBy>
  <cp:revision>168</cp:revision>
  <dcterms:created xsi:type="dcterms:W3CDTF">2010-08-14T01:01:21Z</dcterms:created>
  <dcterms:modified xsi:type="dcterms:W3CDTF">2011-08-30T21:23:22Z</dcterms:modified>
</cp:coreProperties>
</file>