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3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D784B-91E7-4AFA-98F8-0D566BFD085C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8A062-2C28-4A87-9D0D-F86DDCA78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http://www.getelastic.com/8-applications-of-ip-geolocation/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8A062-2C28-4A87-9D0D-F86DDCA78F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68023-2F12-49F6-9149-3FA2F1C6A53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F4895-3A12-4DDC-9F64-7C8D97C82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2location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Geolocation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1524000"/>
            <a:ext cx="7848872" cy="2448272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shade val="7882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Geolocation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4188817"/>
            <a:ext cx="9144000" cy="1274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Cottrell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SLAC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Helwan / Egypt, Sept 18 – Oct 3, 2010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5" descr="pin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388604"/>
            <a:ext cx="1403648" cy="935376"/>
          </a:xfrm>
          <a:prstGeom prst="rect">
            <a:avLst/>
          </a:prstGeom>
          <a:noFill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57242"/>
            <a:ext cx="8572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00113" y="5557242"/>
            <a:ext cx="7064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 b="0">
                <a:solidFill>
                  <a:schemeClr val="tx1"/>
                </a:solidFill>
                <a:latin typeface="Times New Roman" pitchFamily="18" charset="0"/>
              </a:rPr>
              <a:t>Partially funded by DOE/MICS Field Work Proposal on Internet End-to-end Performance Monitoring (IEPM), also supported by IUPAP</a:t>
            </a:r>
            <a:endParaRPr lang="en-US" sz="2800" b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0"/>
            <a:ext cx="1043608" cy="1453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6534150"/>
            <a:ext cx="9144000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http://www.slac.stanford.edu/grp/scs/net/talk10/diagnosis.pptx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0" y="0"/>
            <a:ext cx="62484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0808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547664" y="0"/>
            <a:ext cx="6696744" cy="64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/>
            <a:r>
              <a:rPr lang="en-US" sz="1800" dirty="0" smtClean="0"/>
              <a:t>SPACE Weather School:</a:t>
            </a:r>
            <a:r>
              <a:rPr lang="en-US" sz="1800" baseline="0" dirty="0" smtClean="0"/>
              <a:t> </a:t>
            </a:r>
          </a:p>
          <a:p>
            <a:pPr algn="ctr"/>
            <a:r>
              <a:rPr lang="en-US" sz="1800" dirty="0" smtClean="0"/>
              <a:t>Basic theory &amp; hands-on</a:t>
            </a:r>
            <a:r>
              <a:rPr lang="en-US" sz="1800" baseline="0" dirty="0" smtClean="0"/>
              <a:t> experience</a:t>
            </a:r>
            <a:endParaRPr lang="en-GB" sz="18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1619671" cy="6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use </a:t>
            </a:r>
            <a:r>
              <a:rPr lang="en-US" i="1" dirty="0" smtClean="0"/>
              <a:t>d = alpha * RTT * 100 </a:t>
            </a:r>
            <a:r>
              <a:rPr lang="en-US" dirty="0" smtClean="0"/>
              <a:t>km</a:t>
            </a:r>
          </a:p>
          <a:p>
            <a:r>
              <a:rPr lang="en-US" i="1" dirty="0"/>
              <a:t>a</a:t>
            </a:r>
            <a:r>
              <a:rPr lang="en-US" i="1" dirty="0" smtClean="0"/>
              <a:t>lpha</a:t>
            </a:r>
            <a:r>
              <a:rPr lang="en-US" dirty="0" smtClean="0"/>
              <a:t> ~ 0.4 (km/ms)</a:t>
            </a:r>
          </a:p>
          <a:p>
            <a:r>
              <a:rPr lang="en-US" dirty="0" smtClean="0"/>
              <a:t>May try and optimize depending on landmark and target region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Need landmarks from which to make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3810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Landmark needs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be at a known location</a:t>
            </a:r>
          </a:p>
          <a:p>
            <a:pPr lvl="1"/>
            <a:r>
              <a:rPr lang="en-US" dirty="0" smtClean="0"/>
              <a:t>to respond to a request to make on-demand RTT measurements to a given target</a:t>
            </a:r>
          </a:p>
          <a:p>
            <a:r>
              <a:rPr lang="en-US" dirty="0" smtClean="0"/>
              <a:t>~ 500 sites nominally available in:</a:t>
            </a:r>
          </a:p>
          <a:p>
            <a:pPr lvl="1"/>
            <a:r>
              <a:rPr lang="en-US" dirty="0" err="1" smtClean="0"/>
              <a:t>PlanetLabs</a:t>
            </a:r>
            <a:r>
              <a:rPr lang="en-US" dirty="0" smtClean="0"/>
              <a:t> (420/81), </a:t>
            </a:r>
            <a:r>
              <a:rPr lang="en-US" dirty="0" err="1" smtClean="0"/>
              <a:t>PingER</a:t>
            </a:r>
            <a:r>
              <a:rPr lang="en-US" dirty="0" smtClean="0"/>
              <a:t> (75/50), </a:t>
            </a:r>
            <a:r>
              <a:rPr lang="en-US" dirty="0" err="1" smtClean="0"/>
              <a:t>perfSONAR</a:t>
            </a:r>
            <a:endParaRPr lang="en-US" dirty="0" smtClean="0"/>
          </a:p>
          <a:p>
            <a:pPr lvl="1"/>
            <a:r>
              <a:rPr lang="en-US" dirty="0" smtClean="0"/>
              <a:t>Many sites do  not respond, so need to monitor and disable/enable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1" y="4160071"/>
            <a:ext cx="5638800" cy="2697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Callout 4"/>
          <p:cNvSpPr/>
          <p:nvPr/>
        </p:nvSpPr>
        <p:spPr>
          <a:xfrm>
            <a:off x="2743200" y="5715000"/>
            <a:ext cx="341194" cy="381000"/>
          </a:xfrm>
          <a:prstGeom prst="wedgeEllipseCallout">
            <a:avLst>
              <a:gd name="adj1" fmla="val 5528"/>
              <a:gd name="adj2" fmla="val 10577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2667000" y="4648200"/>
            <a:ext cx="341194" cy="381000"/>
          </a:xfrm>
          <a:prstGeom prst="wedgeEllipseCallout">
            <a:avLst>
              <a:gd name="adj1" fmla="val 5528"/>
              <a:gd name="adj2" fmla="val 10577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4648200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PingER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5715000"/>
            <a:ext cx="1507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PlanetLab</a:t>
            </a:r>
            <a:r>
              <a:rPr lang="en-US" dirty="0" err="1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48941" y="6396335"/>
            <a:ext cx="4195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Locations of Enabled Landmarks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211763"/>
          </a:xfrm>
        </p:spPr>
        <p:txBody>
          <a:bodyPr/>
          <a:lstStyle/>
          <a:p>
            <a:r>
              <a:rPr lang="en-US" dirty="0" smtClean="0"/>
              <a:t>Client/users send URL with target to a “reflector”</a:t>
            </a:r>
          </a:p>
          <a:p>
            <a:r>
              <a:rPr lang="en-US" dirty="0" smtClean="0"/>
              <a:t>Reflector distributes the request to ping the target to the enabled landmarks and gets back results</a:t>
            </a:r>
          </a:p>
          <a:p>
            <a:r>
              <a:rPr lang="en-US" dirty="0" smtClean="0"/>
              <a:t>Formatted results are sent to client</a:t>
            </a:r>
          </a:p>
          <a:p>
            <a:pPr lvl="1"/>
            <a:r>
              <a:rPr lang="en-US" dirty="0" smtClean="0"/>
              <a:t>Client converts RTTs to distance, and uses various methods to extract the location</a:t>
            </a:r>
          </a:p>
          <a:p>
            <a:r>
              <a:rPr lang="en-US" dirty="0" smtClean="0"/>
              <a:t>GUI displays results of various methods and shows some details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638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Geometrical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5638800" cy="2057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Trilateration</a:t>
            </a:r>
            <a:r>
              <a:rPr lang="en-US" dirty="0" smtClean="0"/>
              <a:t> intersection of 3 circles</a:t>
            </a:r>
          </a:p>
          <a:p>
            <a:pPr lvl="1"/>
            <a:r>
              <a:rPr lang="en-US" dirty="0" smtClean="0"/>
              <a:t>Uses 3 smallest RTTs</a:t>
            </a:r>
          </a:p>
          <a:p>
            <a:r>
              <a:rPr lang="en-US" dirty="0" err="1" smtClean="0"/>
              <a:t>Multilateration</a:t>
            </a:r>
            <a:r>
              <a:rPr lang="en-US" dirty="0" smtClean="0"/>
              <a:t> uses &gt; 3 circles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476" y="3428999"/>
            <a:ext cx="3222524" cy="175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0" y="3352800"/>
            <a:ext cx="5943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Apollonius finds up to 8 circles tangential to initial 3 circles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not have to intersect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Chooses center of smallest circle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Or take inscription of all circles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175565"/>
            <a:ext cx="1523999" cy="1682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1752600"/>
            <a:ext cx="228574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1"/>
            <a:ext cx="9144000" cy="1828800"/>
          </a:xfrm>
        </p:spPr>
        <p:txBody>
          <a:bodyPr/>
          <a:lstStyle/>
          <a:p>
            <a:r>
              <a:rPr lang="en-US" dirty="0" smtClean="0"/>
              <a:t>Use maximum and minimum circles</a:t>
            </a:r>
          </a:p>
          <a:p>
            <a:pPr lvl="1"/>
            <a:r>
              <a:rPr lang="en-US" i="1" dirty="0" err="1" smtClean="0"/>
              <a:t>d</a:t>
            </a:r>
            <a:r>
              <a:rPr lang="en-US" i="1" baseline="-25000" dirty="0" err="1" smtClean="0"/>
              <a:t>max</a:t>
            </a:r>
            <a:r>
              <a:rPr lang="en-US" i="1" dirty="0" smtClean="0"/>
              <a:t> = 100 * RTT</a:t>
            </a:r>
            <a:r>
              <a:rPr lang="en-US" dirty="0" smtClean="0"/>
              <a:t> (ms) km</a:t>
            </a:r>
          </a:p>
          <a:p>
            <a:pPr lvl="1"/>
            <a:r>
              <a:rPr lang="en-US" i="1" dirty="0" err="1" smtClean="0"/>
              <a:t>d</a:t>
            </a:r>
            <a:r>
              <a:rPr lang="en-US" i="1" baseline="-25000" dirty="0" err="1" smtClean="0"/>
              <a:t>min</a:t>
            </a:r>
            <a:r>
              <a:rPr lang="en-US" i="1" dirty="0" smtClean="0"/>
              <a:t> = </a:t>
            </a:r>
            <a:r>
              <a:rPr lang="en-US" i="1" dirty="0" err="1" smtClean="0"/>
              <a:t>alpha</a:t>
            </a:r>
            <a:r>
              <a:rPr lang="en-US" i="1" baseline="-25000" dirty="0" err="1" smtClean="0"/>
              <a:t>min</a:t>
            </a:r>
            <a:r>
              <a:rPr lang="en-US" i="1" baseline="-25000" dirty="0" smtClean="0"/>
              <a:t>  </a:t>
            </a:r>
            <a:r>
              <a:rPr lang="en-US" baseline="-25000" dirty="0" smtClean="0"/>
              <a:t> </a:t>
            </a:r>
            <a:r>
              <a:rPr lang="en-US" i="1" dirty="0" smtClean="0"/>
              <a:t>* 100 * RTT (ms) + b km</a:t>
            </a:r>
            <a:endParaRPr lang="en-US" i="1" baseline="-25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14600"/>
            <a:ext cx="45720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ular Callout 4"/>
          <p:cNvSpPr/>
          <p:nvPr/>
        </p:nvSpPr>
        <p:spPr>
          <a:xfrm>
            <a:off x="762000" y="1371600"/>
            <a:ext cx="3886200" cy="457200"/>
          </a:xfrm>
          <a:prstGeom prst="wedgeRectCallout">
            <a:avLst>
              <a:gd name="adj1" fmla="val 110534"/>
              <a:gd name="adj2" fmla="val 693029"/>
            </a:avLst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81800" y="5181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2971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RTT ms</a:t>
            </a:r>
            <a:endParaRPr lang="en-US" sz="2400" dirty="0"/>
          </a:p>
        </p:txBody>
      </p:sp>
      <p:sp>
        <p:nvSpPr>
          <p:cNvPr id="11" name="Rectangular Callout 10"/>
          <p:cNvSpPr/>
          <p:nvPr/>
        </p:nvSpPr>
        <p:spPr>
          <a:xfrm>
            <a:off x="838200" y="1905000"/>
            <a:ext cx="5715000" cy="457200"/>
          </a:xfrm>
          <a:prstGeom prst="wedgeRectCallout">
            <a:avLst>
              <a:gd name="adj1" fmla="val 67950"/>
              <a:gd name="adj2" fmla="val 312701"/>
            </a:avLst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two sets of circles to further Constrain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886200" y="2895600"/>
            <a:ext cx="1905000" cy="1905000"/>
            <a:chOff x="914400" y="2286000"/>
            <a:chExt cx="2438400" cy="2438400"/>
          </a:xfrm>
        </p:grpSpPr>
        <p:sp>
          <p:nvSpPr>
            <p:cNvPr id="8" name="Flowchart: Connector 7"/>
            <p:cNvSpPr/>
            <p:nvPr/>
          </p:nvSpPr>
          <p:spPr>
            <a:xfrm>
              <a:off x="914400" y="2286000"/>
              <a:ext cx="2438400" cy="2438400"/>
            </a:xfrm>
            <a:prstGeom prst="flowChartConnecto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1204210" y="2560820"/>
              <a:ext cx="1905000" cy="190500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10200" y="2667000"/>
            <a:ext cx="2286000" cy="2286000"/>
            <a:chOff x="3048000" y="2667000"/>
            <a:chExt cx="2286000" cy="2286000"/>
          </a:xfrm>
        </p:grpSpPr>
        <p:sp>
          <p:nvSpPr>
            <p:cNvPr id="13" name="Flowchart: Connector 12"/>
            <p:cNvSpPr/>
            <p:nvPr/>
          </p:nvSpPr>
          <p:spPr>
            <a:xfrm>
              <a:off x="3048000" y="2667000"/>
              <a:ext cx="2286000" cy="2286000"/>
            </a:xfrm>
            <a:prstGeom prst="flowChartConnector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38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319697" y="2924644"/>
              <a:ext cx="1785938" cy="1785938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Flowchart: Connector 16"/>
          <p:cNvSpPr/>
          <p:nvPr/>
        </p:nvSpPr>
        <p:spPr>
          <a:xfrm>
            <a:off x="4324350" y="4248150"/>
            <a:ext cx="2438400" cy="2438400"/>
          </a:xfrm>
          <a:prstGeom prst="flowChartConnector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3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4594189" y="4514850"/>
            <a:ext cx="1905000" cy="1905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495925" y="4248150"/>
            <a:ext cx="252934" cy="200025"/>
          </a:xfrm>
          <a:custGeom>
            <a:avLst/>
            <a:gdLst>
              <a:gd name="connsiteX0" fmla="*/ 0 w 252934"/>
              <a:gd name="connsiteY0" fmla="*/ 0 h 200025"/>
              <a:gd name="connsiteX1" fmla="*/ 0 w 252934"/>
              <a:gd name="connsiteY1" fmla="*/ 0 h 200025"/>
              <a:gd name="connsiteX2" fmla="*/ 76200 w 252934"/>
              <a:gd name="connsiteY2" fmla="*/ 133350 h 200025"/>
              <a:gd name="connsiteX3" fmla="*/ 95250 w 252934"/>
              <a:gd name="connsiteY3" fmla="*/ 161925 h 200025"/>
              <a:gd name="connsiteX4" fmla="*/ 114300 w 252934"/>
              <a:gd name="connsiteY4" fmla="*/ 190500 h 200025"/>
              <a:gd name="connsiteX5" fmla="*/ 133350 w 252934"/>
              <a:gd name="connsiteY5" fmla="*/ 200025 h 200025"/>
              <a:gd name="connsiteX6" fmla="*/ 133350 w 252934"/>
              <a:gd name="connsiteY6" fmla="*/ 200025 h 200025"/>
              <a:gd name="connsiteX7" fmla="*/ 133350 w 252934"/>
              <a:gd name="connsiteY7" fmla="*/ 180975 h 200025"/>
              <a:gd name="connsiteX8" fmla="*/ 209550 w 252934"/>
              <a:gd name="connsiteY8" fmla="*/ 85725 h 200025"/>
              <a:gd name="connsiteX9" fmla="*/ 219075 w 252934"/>
              <a:gd name="connsiteY9" fmla="*/ 57150 h 200025"/>
              <a:gd name="connsiteX10" fmla="*/ 247650 w 252934"/>
              <a:gd name="connsiteY10" fmla="*/ 19050 h 200025"/>
              <a:gd name="connsiteX11" fmla="*/ 247650 w 252934"/>
              <a:gd name="connsiteY11" fmla="*/ 19050 h 200025"/>
              <a:gd name="connsiteX12" fmla="*/ 247650 w 252934"/>
              <a:gd name="connsiteY12" fmla="*/ 19050 h 200025"/>
              <a:gd name="connsiteX13" fmla="*/ 0 w 252934"/>
              <a:gd name="connsiteY13" fmla="*/ 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934" h="200025">
                <a:moveTo>
                  <a:pt x="0" y="0"/>
                </a:moveTo>
                <a:lnTo>
                  <a:pt x="0" y="0"/>
                </a:lnTo>
                <a:cubicBezTo>
                  <a:pt x="48339" y="96678"/>
                  <a:pt x="22348" y="52571"/>
                  <a:pt x="76200" y="133350"/>
                </a:cubicBezTo>
                <a:lnTo>
                  <a:pt x="95250" y="161925"/>
                </a:lnTo>
                <a:cubicBezTo>
                  <a:pt x="101600" y="171450"/>
                  <a:pt x="104061" y="185380"/>
                  <a:pt x="114300" y="190500"/>
                </a:cubicBezTo>
                <a:lnTo>
                  <a:pt x="133350" y="200025"/>
                </a:lnTo>
                <a:lnTo>
                  <a:pt x="133350" y="200025"/>
                </a:lnTo>
                <a:lnTo>
                  <a:pt x="133350" y="180975"/>
                </a:lnTo>
                <a:cubicBezTo>
                  <a:pt x="143811" y="168770"/>
                  <a:pt x="195435" y="113955"/>
                  <a:pt x="209550" y="85725"/>
                </a:cubicBezTo>
                <a:cubicBezTo>
                  <a:pt x="214040" y="76745"/>
                  <a:pt x="212803" y="64990"/>
                  <a:pt x="219075" y="57150"/>
                </a:cubicBezTo>
                <a:cubicBezTo>
                  <a:pt x="252934" y="14827"/>
                  <a:pt x="247650" y="60503"/>
                  <a:pt x="247650" y="19050"/>
                </a:cubicBezTo>
                <a:lnTo>
                  <a:pt x="247650" y="19050"/>
                </a:lnTo>
                <a:lnTo>
                  <a:pt x="24765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4229100" y="3162300"/>
            <a:ext cx="685800" cy="6096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381500" y="3924300"/>
            <a:ext cx="609600" cy="3810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14800" y="3200400"/>
            <a:ext cx="1006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en-US" sz="3200" baseline="50000" dirty="0" smtClean="0"/>
              <a:t>1</a:t>
            </a:r>
            <a:r>
              <a:rPr lang="en-US" sz="3200" baseline="-25000" dirty="0" smtClean="0"/>
              <a:t>max</a:t>
            </a:r>
            <a:endParaRPr lang="en-US" sz="32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1371600" y="3733800"/>
            <a:ext cx="3950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en-US" sz="3200" baseline="50000" dirty="0" smtClean="0"/>
              <a:t>1</a:t>
            </a:r>
            <a:r>
              <a:rPr lang="en-US" sz="3200" baseline="-25000" dirty="0" smtClean="0"/>
              <a:t>min</a:t>
            </a:r>
            <a:r>
              <a:rPr lang="en-US" sz="3200" dirty="0" smtClean="0"/>
              <a:t>= alpha*d</a:t>
            </a:r>
            <a:r>
              <a:rPr lang="en-US" sz="3200" baseline="40000" dirty="0" smtClean="0"/>
              <a:t>1</a:t>
            </a:r>
            <a:r>
              <a:rPr lang="en-US" sz="3200" baseline="-25000" dirty="0" smtClean="0"/>
              <a:t>max </a:t>
            </a:r>
            <a:r>
              <a:rPr lang="en-US" sz="3200" dirty="0" smtClean="0"/>
              <a:t>+  b</a:t>
            </a:r>
            <a:endParaRPr lang="en-US" sz="3200" dirty="0"/>
          </a:p>
        </p:txBody>
      </p:sp>
      <p:sp>
        <p:nvSpPr>
          <p:cNvPr id="37" name="Rectangular Callout 36"/>
          <p:cNvSpPr/>
          <p:nvPr/>
        </p:nvSpPr>
        <p:spPr>
          <a:xfrm>
            <a:off x="5486400" y="2057400"/>
            <a:ext cx="1828800" cy="381000"/>
          </a:xfrm>
          <a:prstGeom prst="wedgeRectCallout">
            <a:avLst>
              <a:gd name="adj1" fmla="val -81151"/>
              <a:gd name="adj2" fmla="val 415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Landmark</a:t>
            </a:r>
            <a:r>
              <a:rPr lang="en-US" sz="2800" baseline="50000" dirty="0" smtClean="0"/>
              <a:t>1</a:t>
            </a:r>
            <a:endParaRPr lang="en-US" sz="2800" baseline="50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Embedded circles may have no solution</a:t>
            </a:r>
          </a:p>
          <a:p>
            <a:r>
              <a:rPr lang="en-US" dirty="0" smtClean="0"/>
              <a:t>Landmarks or targets connected via satellite fail</a:t>
            </a:r>
          </a:p>
          <a:p>
            <a:r>
              <a:rPr lang="en-US" dirty="0" smtClean="0"/>
              <a:t>Accuracy depends on density and distribution of landmarks</a:t>
            </a:r>
          </a:p>
          <a:p>
            <a:pPr lvl="1"/>
            <a:r>
              <a:rPr lang="en-US" dirty="0" smtClean="0"/>
              <a:t>Works much better for targets in N. America and Europe</a:t>
            </a:r>
          </a:p>
          <a:p>
            <a:pPr lvl="1"/>
            <a:r>
              <a:rPr lang="en-US" dirty="0" smtClean="0"/>
              <a:t>Need more landmarks but means more network traffic</a:t>
            </a:r>
          </a:p>
          <a:p>
            <a:r>
              <a:rPr lang="en-US" dirty="0" smtClean="0"/>
              <a:t>Typical accuracy only as good as 250km for 80% of the targets </a:t>
            </a:r>
          </a:p>
          <a:p>
            <a:r>
              <a:rPr lang="en-US" dirty="0" smtClean="0"/>
              <a:t>Today database methods generally work better</a:t>
            </a:r>
          </a:p>
          <a:p>
            <a:pPr lvl="1"/>
            <a:r>
              <a:rPr lang="en-US" dirty="0" smtClean="0"/>
              <a:t>Fail for </a:t>
            </a:r>
            <a:r>
              <a:rPr lang="en-US" dirty="0" err="1" smtClean="0"/>
              <a:t>proxied</a:t>
            </a:r>
            <a:r>
              <a:rPr lang="en-US" dirty="0" smtClean="0"/>
              <a:t> hosts, </a:t>
            </a:r>
          </a:p>
          <a:p>
            <a:pPr lvl="1"/>
            <a:r>
              <a:rPr lang="en-US" dirty="0" smtClean="0"/>
              <a:t>Fail often backbone routers owned by ISP</a:t>
            </a:r>
          </a:p>
          <a:p>
            <a:pPr lvl="1"/>
            <a:r>
              <a:rPr lang="en-US" dirty="0" smtClean="0"/>
              <a:t>Replicated hosts, hotmail, Google, Yahoo etc</a:t>
            </a:r>
          </a:p>
          <a:p>
            <a:pPr lvl="1"/>
            <a:r>
              <a:rPr lang="en-US" dirty="0" smtClean="0"/>
              <a:t>Mobile hosts</a:t>
            </a:r>
          </a:p>
          <a:p>
            <a:r>
              <a:rPr lang="en-US" dirty="0" smtClean="0"/>
              <a:t>So valuable cross check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Amount of traffic directed at target may look like a DOS attack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tiering</a:t>
            </a:r>
            <a:endParaRPr lang="en-US" dirty="0" smtClean="0"/>
          </a:p>
          <a:p>
            <a:pPr lvl="1"/>
            <a:r>
              <a:rPr lang="en-US" dirty="0" smtClean="0"/>
              <a:t>Choose one or more landmarks representative of a region</a:t>
            </a:r>
          </a:p>
          <a:p>
            <a:pPr lvl="2"/>
            <a:r>
              <a:rPr lang="en-US" dirty="0" smtClean="0"/>
              <a:t>E.g. In center of region such as Chicago for N. America or Geneva for Europe</a:t>
            </a:r>
          </a:p>
          <a:p>
            <a:pPr lvl="1"/>
            <a:r>
              <a:rPr lang="en-US" dirty="0" smtClean="0"/>
              <a:t>Use such tier0 landmarks to determine region of target</a:t>
            </a:r>
          </a:p>
          <a:p>
            <a:pPr lvl="1"/>
            <a:r>
              <a:rPr lang="en-US" dirty="0" smtClean="0"/>
              <a:t>The use just the landmarks in that region to locate target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Geolocation</a:t>
            </a:r>
            <a:r>
              <a:rPr lang="en-US" dirty="0" smtClean="0"/>
              <a:t> = </a:t>
            </a:r>
            <a:r>
              <a:rPr lang="en-US" dirty="0"/>
              <a:t>estimating the latitude and </a:t>
            </a:r>
            <a:r>
              <a:rPr lang="en-US" dirty="0" smtClean="0"/>
              <a:t>longitude of </a:t>
            </a:r>
            <a:r>
              <a:rPr lang="en-US" dirty="0"/>
              <a:t>a public (IP) network interface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Importance</a:t>
            </a:r>
          </a:p>
          <a:p>
            <a:r>
              <a:rPr lang="en-US" dirty="0" smtClean="0"/>
              <a:t>How is it done</a:t>
            </a:r>
          </a:p>
          <a:p>
            <a:r>
              <a:rPr lang="en-US" dirty="0" smtClean="0"/>
              <a:t>Dynamic method</a:t>
            </a:r>
          </a:p>
          <a:p>
            <a:pPr lvl="1"/>
            <a:r>
              <a:rPr lang="en-US" dirty="0" smtClean="0"/>
              <a:t>RTT =&gt; distance </a:t>
            </a:r>
          </a:p>
          <a:p>
            <a:pPr lvl="1"/>
            <a:r>
              <a:rPr lang="en-US" dirty="0" smtClean="0"/>
              <a:t>Geometrical methods of finding location from circles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Challenges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it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16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Overlay network construction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Determine where customers are so can use targeted advertising and services</a:t>
            </a:r>
          </a:p>
          <a:p>
            <a:pPr lvl="1"/>
            <a:r>
              <a:rPr lang="en-US" dirty="0" smtClean="0"/>
              <a:t>E.g. special offers from local stores</a:t>
            </a:r>
          </a:p>
          <a:p>
            <a:r>
              <a:rPr lang="en-US" dirty="0" smtClean="0"/>
              <a:t>Direct customer to the right site</a:t>
            </a:r>
          </a:p>
          <a:p>
            <a:pPr lvl="1"/>
            <a:r>
              <a:rPr lang="en-US" dirty="0" smtClean="0"/>
              <a:t>E.g. Hotmail directs clients to appropriate replicated servers based on clients location</a:t>
            </a:r>
          </a:p>
          <a:p>
            <a:r>
              <a:rPr lang="en-US" dirty="0" smtClean="0"/>
              <a:t>Understand shopping or other patterns, consumer habits based on location</a:t>
            </a:r>
          </a:p>
          <a:p>
            <a:r>
              <a:rPr lang="en-US" dirty="0" smtClean="0"/>
              <a:t>Applying appropriate taxes, digital and territory rights</a:t>
            </a:r>
          </a:p>
          <a:p>
            <a:r>
              <a:rPr lang="en-US" dirty="0" smtClean="0"/>
              <a:t>Locate servers or suspicious hosts</a:t>
            </a:r>
            <a:endParaRPr lang="en-US" dirty="0"/>
          </a:p>
          <a:p>
            <a:r>
              <a:rPr lang="en-US" dirty="0" smtClean="0"/>
              <a:t>Language and currency choice &amp; translations</a:t>
            </a:r>
          </a:p>
          <a:p>
            <a:r>
              <a:rPr lang="en-US" dirty="0" smtClean="0"/>
              <a:t>Applications such as Visual </a:t>
            </a:r>
            <a:r>
              <a:rPr lang="en-US" dirty="0" err="1" smtClean="0"/>
              <a:t>Traceroute</a:t>
            </a:r>
            <a:r>
              <a:rPr lang="en-US" dirty="0" smtClean="0"/>
              <a:t> need to locate nodes on a map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done: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hostname:</a:t>
            </a:r>
          </a:p>
          <a:p>
            <a:pPr lvl="1"/>
            <a:r>
              <a:rPr lang="en-US" dirty="0" smtClean="0"/>
              <a:t>Top level domain may correctly identify country</a:t>
            </a:r>
          </a:p>
          <a:p>
            <a:pPr lvl="2"/>
            <a:r>
              <a:rPr lang="en-US" dirty="0" smtClean="0"/>
              <a:t>Often not true, especially developing countries use proxies in well connected locations</a:t>
            </a:r>
          </a:p>
          <a:p>
            <a:pPr lvl="1"/>
            <a:r>
              <a:rPr lang="en-US" dirty="0" smtClean="0"/>
              <a:t>Name may give clue, e.g.</a:t>
            </a:r>
          </a:p>
          <a:p>
            <a:pPr lvl="2"/>
            <a:r>
              <a:rPr lang="en-US" dirty="0" smtClean="0"/>
              <a:t> denvcr2-sunncr1.es.net router connecting Denver to Sunnyvale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is it Done: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364163"/>
          </a:xfrm>
        </p:spPr>
        <p:txBody>
          <a:bodyPr/>
          <a:lstStyle/>
          <a:p>
            <a:r>
              <a:rPr lang="en-US" dirty="0" smtClean="0"/>
              <a:t>Given an IP address lookup the Autonomous System (AS) and see where it is located</a:t>
            </a:r>
          </a:p>
          <a:p>
            <a:pPr lvl="1"/>
            <a:r>
              <a:rPr lang="en-US" dirty="0" smtClean="0"/>
              <a:t>Often gives the corporate HQ of AS not location of host</a:t>
            </a:r>
          </a:p>
          <a:p>
            <a:r>
              <a:rPr lang="en-US" dirty="0" smtClean="0"/>
              <a:t>Access to Internet registration databases (e.g. via </a:t>
            </a:r>
            <a:r>
              <a:rPr lang="en-US" dirty="0" err="1" smtClean="0"/>
              <a:t>whois</a:t>
            </a:r>
            <a:r>
              <a:rPr lang="en-US" dirty="0" smtClean="0"/>
              <a:t>) that may contain locations</a:t>
            </a:r>
          </a:p>
          <a:p>
            <a:pPr lvl="1"/>
            <a:r>
              <a:rPr lang="en-US" dirty="0" smtClean="0"/>
              <a:t>Host locations are often not registered</a:t>
            </a:r>
          </a:p>
          <a:p>
            <a:r>
              <a:rPr lang="en-US" dirty="0" smtClean="0"/>
              <a:t>Specialized location databases, e.g.</a:t>
            </a:r>
          </a:p>
          <a:p>
            <a:pPr lvl="1"/>
            <a:r>
              <a:rPr lang="en-US" dirty="0">
                <a:hlinkClick r:id="rId2"/>
              </a:rPr>
              <a:t>http://www.ip2location.com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Lot of work to keep current</a:t>
            </a:r>
          </a:p>
          <a:p>
            <a:pPr lvl="1"/>
            <a:r>
              <a:rPr lang="en-US" dirty="0" err="1" smtClean="0"/>
              <a:t>Maxmind</a:t>
            </a:r>
            <a:r>
              <a:rPr lang="en-US" dirty="0" smtClean="0"/>
              <a:t> is a database used by several services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How is it done: Dynamically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5135563"/>
          </a:xfrm>
        </p:spPr>
        <p:txBody>
          <a:bodyPr/>
          <a:lstStyle/>
          <a:p>
            <a:r>
              <a:rPr lang="en-US" dirty="0" smtClean="0"/>
              <a:t>Measure Round Trip Time (RTT) from landmarks at known locations</a:t>
            </a:r>
          </a:p>
          <a:p>
            <a:r>
              <a:rPr lang="en-US" dirty="0" smtClean="0"/>
              <a:t>Convert RTT to distance </a:t>
            </a:r>
            <a:r>
              <a:rPr lang="en-US" i="1" dirty="0" smtClean="0"/>
              <a:t>d</a:t>
            </a:r>
          </a:p>
          <a:p>
            <a:r>
              <a:rPr lang="en-US" dirty="0" smtClean="0"/>
              <a:t>Use geometrical method (e.g. </a:t>
            </a:r>
            <a:r>
              <a:rPr lang="en-US" dirty="0" err="1" smtClean="0"/>
              <a:t>trilateration</a:t>
            </a:r>
            <a:r>
              <a:rPr lang="en-US" dirty="0" smtClean="0"/>
              <a:t>) to find intersection of circles with radius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(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=1..3)</a:t>
            </a:r>
          </a:p>
          <a:p>
            <a:pPr lvl="1"/>
            <a:r>
              <a:rPr lang="en-US" dirty="0" err="1" smtClean="0"/>
              <a:t>Trilateration</a:t>
            </a:r>
            <a:r>
              <a:rPr lang="en-US" dirty="0" smtClean="0"/>
              <a:t>, </a:t>
            </a:r>
            <a:r>
              <a:rPr lang="en-US" dirty="0" err="1" smtClean="0"/>
              <a:t>multilateration</a:t>
            </a:r>
            <a:r>
              <a:rPr lang="en-US" dirty="0" smtClean="0"/>
              <a:t>, Apollonius</a:t>
            </a:r>
          </a:p>
          <a:p>
            <a:r>
              <a:rPr lang="en-US" dirty="0" smtClean="0"/>
              <a:t>Apply other constraints</a:t>
            </a:r>
          </a:p>
          <a:p>
            <a:pPr>
              <a:buNone/>
            </a:pPr>
            <a:endParaRPr lang="en-US" i="1" baseline="-25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Get distance from RTT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Roughly speed of light in copper or </a:t>
            </a:r>
            <a:r>
              <a:rPr lang="en-US" dirty="0" err="1" smtClean="0"/>
              <a:t>fibre</a:t>
            </a:r>
            <a:r>
              <a:rPr lang="en-US" dirty="0" smtClean="0"/>
              <a:t> = </a:t>
            </a:r>
          </a:p>
          <a:p>
            <a:pPr lvl="1"/>
            <a:r>
              <a:rPr lang="en-US" dirty="0" smtClean="0"/>
              <a:t>0.6 * c (velocity of light) </a:t>
            </a:r>
            <a:r>
              <a:rPr lang="en-US" dirty="0"/>
              <a:t> </a:t>
            </a:r>
            <a:r>
              <a:rPr lang="en-US" dirty="0" smtClean="0"/>
              <a:t>or RTT = 1ms ~ 100km</a:t>
            </a:r>
          </a:p>
          <a:p>
            <a:r>
              <a:rPr lang="en-US" dirty="0" smtClean="0"/>
              <a:t>However: route is not often direct</a:t>
            </a:r>
          </a:p>
          <a:p>
            <a:pPr lvl="1"/>
            <a:r>
              <a:rPr lang="en-US" dirty="0" smtClean="0"/>
              <a:t>Can go through multiple routers/switches which add </a:t>
            </a:r>
          </a:p>
          <a:p>
            <a:pPr lvl="2"/>
            <a:r>
              <a:rPr lang="en-US" dirty="0" smtClean="0"/>
              <a:t>delay to clock the packet onto the link </a:t>
            </a:r>
          </a:p>
          <a:p>
            <a:pPr lvl="3"/>
            <a:r>
              <a:rPr lang="en-US" dirty="0" smtClean="0"/>
              <a:t>e.g. 0.5ms for 1Mbps link and 60 byte packet, i.e. </a:t>
            </a:r>
          </a:p>
          <a:p>
            <a:pPr lvl="3"/>
            <a:r>
              <a:rPr lang="en-US" dirty="0" smtClean="0"/>
              <a:t>ignore for backbone (typically &gt;= </a:t>
            </a:r>
            <a:r>
              <a:rPr lang="en-US" dirty="0" err="1" smtClean="0"/>
              <a:t>Gbps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uffering in case link is busy</a:t>
            </a:r>
          </a:p>
          <a:p>
            <a:pPr lvl="3"/>
            <a:r>
              <a:rPr lang="en-US" dirty="0" smtClean="0"/>
              <a:t>Make multiple measurements, take minimum &amp; assume no buffering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 direct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2438401"/>
          </a:xfrm>
        </p:spPr>
        <p:txBody>
          <a:bodyPr>
            <a:normAutofit/>
          </a:bodyPr>
          <a:lstStyle/>
          <a:p>
            <a:r>
              <a:rPr lang="en-US" dirty="0" smtClean="0"/>
              <a:t>Seldom does the route follow a great circle path</a:t>
            </a:r>
          </a:p>
          <a:p>
            <a:pPr lvl="2"/>
            <a:r>
              <a:rPr lang="en-US" dirty="0" smtClean="0"/>
              <a:t>E.g. Europe to Japan via submarine cables going around Spain through Mediterranean, Red Sea, around Sri Lanka, Singapore, up E coast Asia to Japan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2500"/>
            <a:ext cx="28670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0475" y="3276600"/>
            <a:ext cx="53435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2819400"/>
            <a:ext cx="4114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 In US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LA to Salt Lake City via San Francisco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92720" y="5111646"/>
            <a:ext cx="2550480" cy="1004341"/>
          </a:xfrm>
          <a:custGeom>
            <a:avLst/>
            <a:gdLst>
              <a:gd name="connsiteX0" fmla="*/ 107083 w 2550480"/>
              <a:gd name="connsiteY0" fmla="*/ 0 h 1004341"/>
              <a:gd name="connsiteX1" fmla="*/ 107083 w 2550480"/>
              <a:gd name="connsiteY1" fmla="*/ 0 h 1004341"/>
              <a:gd name="connsiteX2" fmla="*/ 92093 w 2550480"/>
              <a:gd name="connsiteY2" fmla="*/ 134911 h 1004341"/>
              <a:gd name="connsiteX3" fmla="*/ 62113 w 2550480"/>
              <a:gd name="connsiteY3" fmla="*/ 254833 h 1004341"/>
              <a:gd name="connsiteX4" fmla="*/ 47123 w 2550480"/>
              <a:gd name="connsiteY4" fmla="*/ 404734 h 1004341"/>
              <a:gd name="connsiteX5" fmla="*/ 32132 w 2550480"/>
              <a:gd name="connsiteY5" fmla="*/ 449705 h 1004341"/>
              <a:gd name="connsiteX6" fmla="*/ 2152 w 2550480"/>
              <a:gd name="connsiteY6" fmla="*/ 419724 h 1004341"/>
              <a:gd name="connsiteX7" fmla="*/ 17142 w 2550480"/>
              <a:gd name="connsiteY7" fmla="*/ 359764 h 1004341"/>
              <a:gd name="connsiteX8" fmla="*/ 47123 w 2550480"/>
              <a:gd name="connsiteY8" fmla="*/ 389744 h 1004341"/>
              <a:gd name="connsiteX9" fmla="*/ 47123 w 2550480"/>
              <a:gd name="connsiteY9" fmla="*/ 464695 h 1004341"/>
              <a:gd name="connsiteX10" fmla="*/ 47123 w 2550480"/>
              <a:gd name="connsiteY10" fmla="*/ 464695 h 1004341"/>
              <a:gd name="connsiteX11" fmla="*/ 676710 w 2550480"/>
              <a:gd name="connsiteY11" fmla="*/ 464695 h 1004341"/>
              <a:gd name="connsiteX12" fmla="*/ 961523 w 2550480"/>
              <a:gd name="connsiteY12" fmla="*/ 869429 h 1004341"/>
              <a:gd name="connsiteX13" fmla="*/ 1426218 w 2550480"/>
              <a:gd name="connsiteY13" fmla="*/ 764498 h 1004341"/>
              <a:gd name="connsiteX14" fmla="*/ 1501169 w 2550480"/>
              <a:gd name="connsiteY14" fmla="*/ 1004341 h 1004341"/>
              <a:gd name="connsiteX15" fmla="*/ 1890913 w 2550480"/>
              <a:gd name="connsiteY15" fmla="*/ 959370 h 1004341"/>
              <a:gd name="connsiteX16" fmla="*/ 2190716 w 2550480"/>
              <a:gd name="connsiteY16" fmla="*/ 764498 h 1004341"/>
              <a:gd name="connsiteX17" fmla="*/ 2535490 w 2550480"/>
              <a:gd name="connsiteY17" fmla="*/ 494675 h 1004341"/>
              <a:gd name="connsiteX18" fmla="*/ 2550480 w 2550480"/>
              <a:gd name="connsiteY18" fmla="*/ 494675 h 1004341"/>
              <a:gd name="connsiteX19" fmla="*/ 2550480 w 2550480"/>
              <a:gd name="connsiteY19" fmla="*/ 494675 h 100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50480" h="1004341">
                <a:moveTo>
                  <a:pt x="107083" y="0"/>
                </a:moveTo>
                <a:lnTo>
                  <a:pt x="107083" y="0"/>
                </a:lnTo>
                <a:cubicBezTo>
                  <a:pt x="102086" y="44970"/>
                  <a:pt x="99956" y="90352"/>
                  <a:pt x="92093" y="134911"/>
                </a:cubicBezTo>
                <a:cubicBezTo>
                  <a:pt x="84932" y="175488"/>
                  <a:pt x="62113" y="254833"/>
                  <a:pt x="62113" y="254833"/>
                </a:cubicBezTo>
                <a:cubicBezTo>
                  <a:pt x="57116" y="304800"/>
                  <a:pt x="54759" y="355102"/>
                  <a:pt x="47123" y="404734"/>
                </a:cubicBezTo>
                <a:cubicBezTo>
                  <a:pt x="44720" y="420352"/>
                  <a:pt x="47122" y="444708"/>
                  <a:pt x="32132" y="449705"/>
                </a:cubicBezTo>
                <a:cubicBezTo>
                  <a:pt x="18724" y="454174"/>
                  <a:pt x="12145" y="429718"/>
                  <a:pt x="2152" y="419724"/>
                </a:cubicBezTo>
                <a:cubicBezTo>
                  <a:pt x="7149" y="399737"/>
                  <a:pt x="0" y="371192"/>
                  <a:pt x="17142" y="359764"/>
                </a:cubicBezTo>
                <a:cubicBezTo>
                  <a:pt x="28901" y="351925"/>
                  <a:pt x="43240" y="376155"/>
                  <a:pt x="47123" y="389744"/>
                </a:cubicBezTo>
                <a:cubicBezTo>
                  <a:pt x="53987" y="413766"/>
                  <a:pt x="47123" y="439711"/>
                  <a:pt x="47123" y="464695"/>
                </a:cubicBezTo>
                <a:lnTo>
                  <a:pt x="47123" y="464695"/>
                </a:lnTo>
                <a:lnTo>
                  <a:pt x="676710" y="464695"/>
                </a:lnTo>
                <a:lnTo>
                  <a:pt x="961523" y="869429"/>
                </a:lnTo>
                <a:lnTo>
                  <a:pt x="1426218" y="764498"/>
                </a:lnTo>
                <a:lnTo>
                  <a:pt x="1501169" y="1004341"/>
                </a:lnTo>
                <a:lnTo>
                  <a:pt x="1890913" y="959370"/>
                </a:lnTo>
                <a:lnTo>
                  <a:pt x="2190716" y="764498"/>
                </a:lnTo>
                <a:lnTo>
                  <a:pt x="2535490" y="494675"/>
                </a:lnTo>
                <a:lnTo>
                  <a:pt x="2550480" y="494675"/>
                </a:lnTo>
                <a:lnTo>
                  <a:pt x="2550480" y="494675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332157" y="4901784"/>
            <a:ext cx="929391" cy="704537"/>
          </a:xfrm>
          <a:custGeom>
            <a:avLst/>
            <a:gdLst>
              <a:gd name="connsiteX0" fmla="*/ 164892 w 929391"/>
              <a:gd name="connsiteY0" fmla="*/ 704537 h 704537"/>
              <a:gd name="connsiteX1" fmla="*/ 14991 w 929391"/>
              <a:gd name="connsiteY1" fmla="*/ 479685 h 704537"/>
              <a:gd name="connsiteX2" fmla="*/ 0 w 929391"/>
              <a:gd name="connsiteY2" fmla="*/ 299803 h 704537"/>
              <a:gd name="connsiteX3" fmla="*/ 119922 w 929391"/>
              <a:gd name="connsiteY3" fmla="*/ 254832 h 704537"/>
              <a:gd name="connsiteX4" fmla="*/ 119922 w 929391"/>
              <a:gd name="connsiteY4" fmla="*/ 59960 h 704537"/>
              <a:gd name="connsiteX5" fmla="*/ 554636 w 929391"/>
              <a:gd name="connsiteY5" fmla="*/ 0 h 704537"/>
              <a:gd name="connsiteX6" fmla="*/ 869430 w 929391"/>
              <a:gd name="connsiteY6" fmla="*/ 74950 h 704537"/>
              <a:gd name="connsiteX7" fmla="*/ 869430 w 929391"/>
              <a:gd name="connsiteY7" fmla="*/ 74950 h 704537"/>
              <a:gd name="connsiteX8" fmla="*/ 869430 w 929391"/>
              <a:gd name="connsiteY8" fmla="*/ 74950 h 704537"/>
              <a:gd name="connsiteX9" fmla="*/ 869430 w 929391"/>
              <a:gd name="connsiteY9" fmla="*/ 74950 h 704537"/>
              <a:gd name="connsiteX10" fmla="*/ 929391 w 929391"/>
              <a:gd name="connsiteY10" fmla="*/ 89941 h 704537"/>
              <a:gd name="connsiteX11" fmla="*/ 899410 w 929391"/>
              <a:gd name="connsiteY11" fmla="*/ 89941 h 70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9391" h="704537">
                <a:moveTo>
                  <a:pt x="164892" y="704537"/>
                </a:moveTo>
                <a:lnTo>
                  <a:pt x="14991" y="479685"/>
                </a:lnTo>
                <a:lnTo>
                  <a:pt x="0" y="299803"/>
                </a:lnTo>
                <a:lnTo>
                  <a:pt x="119922" y="254832"/>
                </a:lnTo>
                <a:lnTo>
                  <a:pt x="119922" y="59960"/>
                </a:lnTo>
                <a:lnTo>
                  <a:pt x="554636" y="0"/>
                </a:lnTo>
                <a:lnTo>
                  <a:pt x="869430" y="74950"/>
                </a:lnTo>
                <a:lnTo>
                  <a:pt x="869430" y="74950"/>
                </a:lnTo>
                <a:lnTo>
                  <a:pt x="869430" y="74950"/>
                </a:lnTo>
                <a:lnTo>
                  <a:pt x="869430" y="74950"/>
                </a:lnTo>
                <a:lnTo>
                  <a:pt x="929391" y="89941"/>
                </a:lnTo>
                <a:lnTo>
                  <a:pt x="899410" y="89941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589" y="2604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route in Germany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89" y="1351605"/>
            <a:ext cx="4648200" cy="5105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German part of the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traceroute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SLAC to DESY in Hamburg goes from Frankfurt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tto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Potsdam to Tubingen and then to Hamburg.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about 1100miles compared to a direct driving distance of ~ 300miles or 4 times the distance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indirect route is shown in red on the right.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BTW </a:t>
            </a:r>
            <a:r>
              <a:rPr lang="en-US" sz="3200" dirty="0" err="1" smtClean="0"/>
              <a:t>GeoIPTools</a:t>
            </a:r>
            <a:r>
              <a:rPr lang="en-US" sz="3200" dirty="0" smtClean="0"/>
              <a:t> placed all the routers about 30km SE of Bonn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2364" y="2065980"/>
            <a:ext cx="401002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5901564" y="4961580"/>
            <a:ext cx="1676400" cy="12954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5918291" y="2575219"/>
            <a:ext cx="1906858" cy="3523785"/>
          </a:xfrm>
          <a:custGeom>
            <a:avLst/>
            <a:gdLst>
              <a:gd name="connsiteX0" fmla="*/ 0 w 1906858"/>
              <a:gd name="connsiteY0" fmla="*/ 2408663 h 3523785"/>
              <a:gd name="connsiteX1" fmla="*/ 1906858 w 1906858"/>
              <a:gd name="connsiteY1" fmla="*/ 836341 h 3523785"/>
              <a:gd name="connsiteX2" fmla="*/ 144966 w 1906858"/>
              <a:gd name="connsiteY2" fmla="*/ 3523785 h 3523785"/>
              <a:gd name="connsiteX3" fmla="*/ 568712 w 1906858"/>
              <a:gd name="connsiteY3" fmla="*/ 0 h 3523785"/>
              <a:gd name="connsiteX4" fmla="*/ 568712 w 1906858"/>
              <a:gd name="connsiteY4" fmla="*/ 0 h 352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858" h="3523785">
                <a:moveTo>
                  <a:pt x="0" y="2408663"/>
                </a:moveTo>
                <a:lnTo>
                  <a:pt x="1906858" y="836341"/>
                </a:lnTo>
                <a:lnTo>
                  <a:pt x="144966" y="3523785"/>
                </a:lnTo>
                <a:lnTo>
                  <a:pt x="568712" y="0"/>
                </a:lnTo>
                <a:lnTo>
                  <a:pt x="568712" y="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948</Words>
  <Application>Microsoft Office PowerPoint</Application>
  <PresentationFormat>On-screen Show (4:3)</PresentationFormat>
  <Paragraphs>128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Geolocation</vt:lpstr>
      <vt:lpstr>Outline</vt:lpstr>
      <vt:lpstr>Why is it important</vt:lpstr>
      <vt:lpstr>How is it done: Heuristics</vt:lpstr>
      <vt:lpstr>How is it Done: Databases</vt:lpstr>
      <vt:lpstr>How is it done: Dynamically</vt:lpstr>
      <vt:lpstr>Get distance from RTT</vt:lpstr>
      <vt:lpstr>Non direct routes</vt:lpstr>
      <vt:lpstr>Slide 9</vt:lpstr>
      <vt:lpstr>Correction factor</vt:lpstr>
      <vt:lpstr>Need landmarks from which to make measurements</vt:lpstr>
      <vt:lpstr>Method</vt:lpstr>
      <vt:lpstr>Geometrical methods</vt:lpstr>
      <vt:lpstr>Improvements</vt:lpstr>
      <vt:lpstr>Using the two sets of circles to further Constrain result</vt:lpstr>
      <vt:lpstr>Challenges</vt:lpstr>
      <vt:lpstr>Problems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Geolocation</dc:title>
  <dc:creator>cottrell</dc:creator>
  <cp:lastModifiedBy>cottrell</cp:lastModifiedBy>
  <cp:revision>55</cp:revision>
  <dcterms:created xsi:type="dcterms:W3CDTF">2010-08-15T22:14:09Z</dcterms:created>
  <dcterms:modified xsi:type="dcterms:W3CDTF">2010-09-26T09:53:56Z</dcterms:modified>
</cp:coreProperties>
</file>