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256" r:id="rId2"/>
    <p:sldId id="271" r:id="rId3"/>
    <p:sldId id="282" r:id="rId4"/>
    <p:sldId id="257" r:id="rId5"/>
    <p:sldId id="274" r:id="rId6"/>
    <p:sldId id="283" r:id="rId7"/>
    <p:sldId id="286" r:id="rId8"/>
    <p:sldId id="284" r:id="rId9"/>
    <p:sldId id="258" r:id="rId10"/>
    <p:sldId id="259" r:id="rId11"/>
    <p:sldId id="260" r:id="rId12"/>
    <p:sldId id="261" r:id="rId13"/>
    <p:sldId id="262" r:id="rId14"/>
    <p:sldId id="263" r:id="rId15"/>
    <p:sldId id="264" r:id="rId16"/>
    <p:sldId id="265" r:id="rId17"/>
    <p:sldId id="266" r:id="rId18"/>
    <p:sldId id="267" r:id="rId19"/>
    <p:sldId id="269" r:id="rId20"/>
    <p:sldId id="270" r:id="rId21"/>
    <p:sldId id="272" r:id="rId22"/>
    <p:sldId id="287" r:id="rId23"/>
    <p:sldId id="268" r:id="rId24"/>
    <p:sldId id="278" r:id="rId25"/>
    <p:sldId id="277" r:id="rId26"/>
    <p:sldId id="273" r:id="rId27"/>
    <p:sldId id="275" r:id="rId28"/>
    <p:sldId id="280" r:id="rId29"/>
    <p:sldId id="279" r:id="rId30"/>
    <p:sldId id="289" r:id="rId31"/>
    <p:sldId id="276" r:id="rId32"/>
    <p:sldId id="288" r:id="rId33"/>
    <p:sldId id="281" r:id="rId34"/>
    <p:sldId id="285"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05" autoAdjust="0"/>
    <p:restoredTop sz="96571" autoAdjust="0"/>
  </p:normalViewPr>
  <p:slideViewPr>
    <p:cSldViewPr>
      <p:cViewPr varScale="1">
        <p:scale>
          <a:sx n="69" d="100"/>
          <a:sy n="69" d="100"/>
        </p:scale>
        <p:origin x="-630" y="-90"/>
      </p:cViewPr>
      <p:guideLst>
        <p:guide orient="horz" pos="2160"/>
        <p:guide pos="2880"/>
      </p:guideLst>
    </p:cSldViewPr>
  </p:slideViewPr>
  <p:outlineViewPr>
    <p:cViewPr>
      <p:scale>
        <a:sx n="33" d="100"/>
        <a:sy n="33" d="100"/>
      </p:scale>
      <p:origin x="0" y="32694"/>
    </p:cViewPr>
  </p:outlineViewPr>
  <p:notesTextViewPr>
    <p:cViewPr>
      <p:scale>
        <a:sx n="100" d="100"/>
        <a:sy n="100" d="100"/>
      </p:scale>
      <p:origin x="0" y="0"/>
    </p:cViewPr>
  </p:notesTextViewPr>
  <p:notesViewPr>
    <p:cSldViewPr>
      <p:cViewPr varScale="1">
        <p:scale>
          <a:sx n="60" d="100"/>
          <a:sy n="60" d="100"/>
        </p:scale>
        <p:origin x="-1920"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FB1422E-8036-4A4C-8381-F3C6BEA2314D}" type="datetimeFigureOut">
              <a:rPr lang="en-US" smtClean="0"/>
              <a:pPr/>
              <a:t>9/13/2011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73C555B-00C2-4EB8-AA88-A5167F126779}"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855C31-F754-4D95-9CF4-5471006D386F}" type="datetimeFigureOut">
              <a:rPr lang="en-US" smtClean="0"/>
              <a:pPr/>
              <a:t>9/13/2011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8E0F64-EB15-4F29-BF20-BA7B882D9BD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en.wikipedia.org/wiki/Shintaro_Uda" TargetMode="External"/><Relationship Id="rId2" Type="http://schemas.openxmlformats.org/officeDocument/2006/relationships/slide" Target="../slides/slide28.xml"/><Relationship Id="rId1" Type="http://schemas.openxmlformats.org/officeDocument/2006/relationships/notesMaster" Target="../notesMasters/notesMaster1.xml"/><Relationship Id="rId6" Type="http://schemas.openxmlformats.org/officeDocument/2006/relationships/hyperlink" Target="http://en.wikipedia.org/wiki/Hidetsugu_Yagi" TargetMode="External"/><Relationship Id="rId5" Type="http://schemas.openxmlformats.org/officeDocument/2006/relationships/hyperlink" Target="http://en.wikipedia.org/wiki/Japan" TargetMode="External"/><Relationship Id="rId4" Type="http://schemas.openxmlformats.org/officeDocument/2006/relationships/hyperlink" Target="http://en.wikipedia.org/wiki/Tohoku_University"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Questions for you to think about are</a:t>
            </a:r>
            <a:r>
              <a:rPr lang="en-US" baseline="0" dirty="0" smtClean="0"/>
              <a:t> outlined in blue.</a:t>
            </a:r>
            <a:endParaRPr lang="en-US" dirty="0"/>
          </a:p>
        </p:txBody>
      </p:sp>
      <p:sp>
        <p:nvSpPr>
          <p:cNvPr id="4" name="Slide Number Placeholder 3"/>
          <p:cNvSpPr>
            <a:spLocks noGrp="1"/>
          </p:cNvSpPr>
          <p:nvPr>
            <p:ph type="sldNum" sz="quarter" idx="10"/>
          </p:nvPr>
        </p:nvSpPr>
        <p:spPr/>
        <p:txBody>
          <a:bodyPr/>
          <a:lstStyle/>
          <a:p>
            <a:fld id="{318E0F64-EB15-4F29-BF20-BA7B882D9BD6}"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Towers: cost $120-500K, 9mos to 3 years (</a:t>
            </a:r>
            <a:r>
              <a:rPr lang="en-US" dirty="0" err="1" smtClean="0"/>
              <a:t>incl</a:t>
            </a:r>
            <a:r>
              <a:rPr lang="en-US" dirty="0" smtClean="0"/>
              <a:t> permits &amp; construction), 80’-400’, 20 people to construct</a:t>
            </a:r>
          </a:p>
          <a:p>
            <a:r>
              <a:rPr lang="en-US" dirty="0" smtClean="0"/>
              <a:t>Frequencies : low is good: potentially 2-3 times fewer cell towers for same coverage.</a:t>
            </a:r>
          </a:p>
          <a:p>
            <a:r>
              <a:rPr lang="en-US" dirty="0" smtClean="0"/>
              <a:t>FCC to free more </a:t>
            </a:r>
            <a:r>
              <a:rPr lang="en-US" dirty="0" err="1" smtClean="0"/>
              <a:t>WiFi</a:t>
            </a:r>
            <a:r>
              <a:rPr lang="en-US" dirty="0" smtClean="0"/>
              <a:t> bandwidth using the no longer used analog</a:t>
            </a:r>
            <a:r>
              <a:rPr lang="en-US" baseline="0" dirty="0" smtClean="0"/>
              <a:t> TV channels now they moved to digital.</a:t>
            </a:r>
          </a:p>
          <a:p>
            <a:r>
              <a:rPr lang="en-US" dirty="0" smtClean="0"/>
              <a:t>While the increased availability of </a:t>
            </a:r>
            <a:r>
              <a:rPr lang="en-US" dirty="0" err="1" smtClean="0"/>
              <a:t>WiFi</a:t>
            </a:r>
            <a:r>
              <a:rPr lang="en-US" dirty="0" smtClean="0"/>
              <a:t> in rural areas is one obvious application for this additional bandwidth, other possibilities include smart grids for electric distribution, remote patient management for hospitals, and larger corporate wireless networks.</a:t>
            </a:r>
          </a:p>
          <a:p>
            <a:endParaRPr lang="en-US" dirty="0"/>
          </a:p>
        </p:txBody>
      </p:sp>
      <p:sp>
        <p:nvSpPr>
          <p:cNvPr id="4" name="Slide Number Placeholder 3"/>
          <p:cNvSpPr>
            <a:spLocks noGrp="1"/>
          </p:cNvSpPr>
          <p:nvPr>
            <p:ph type="sldNum" sz="quarter" idx="10"/>
          </p:nvPr>
        </p:nvSpPr>
        <p:spPr/>
        <p:txBody>
          <a:bodyPr/>
          <a:lstStyle/>
          <a:p>
            <a:fld id="{318E0F64-EB15-4F29-BF20-BA7B882D9BD6}"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Processors see http://www.rethink-wireless.com/2010/08/10/ti-flies-ahead-arm-pack-eagle-deal.htm</a:t>
            </a:r>
          </a:p>
          <a:p>
            <a:r>
              <a:rPr lang="en-US" dirty="0" smtClean="0"/>
              <a:t>ARM=Acorn RISC Machine =&gt; Advanced RISC Machine </a:t>
            </a:r>
            <a:endParaRPr lang="en-US" dirty="0"/>
          </a:p>
        </p:txBody>
      </p:sp>
      <p:sp>
        <p:nvSpPr>
          <p:cNvPr id="4" name="Slide Number Placeholder 3"/>
          <p:cNvSpPr>
            <a:spLocks noGrp="1"/>
          </p:cNvSpPr>
          <p:nvPr>
            <p:ph type="sldNum" sz="quarter" idx="10"/>
          </p:nvPr>
        </p:nvSpPr>
        <p:spPr/>
        <p:txBody>
          <a:bodyPr/>
          <a:lstStyle/>
          <a:p>
            <a:fld id="{318E0F64-EB15-4F29-BF20-BA7B882D9BD6}" type="slidenum">
              <a:rPr lang="en-US" smtClean="0"/>
              <a:pPr/>
              <a:t>24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http://en.wikipedia.org/wiki/List_of_mobile_network_operators -</a:t>
            </a:r>
            <a:endParaRPr lang="en-US" dirty="0"/>
          </a:p>
        </p:txBody>
      </p:sp>
      <p:sp>
        <p:nvSpPr>
          <p:cNvPr id="4" name="Slide Number Placeholder 3"/>
          <p:cNvSpPr>
            <a:spLocks noGrp="1"/>
          </p:cNvSpPr>
          <p:nvPr>
            <p:ph type="sldNum" sz="quarter" idx="10"/>
          </p:nvPr>
        </p:nvSpPr>
        <p:spPr/>
        <p:txBody>
          <a:bodyPr/>
          <a:lstStyle/>
          <a:p>
            <a:fld id="{318E0F64-EB15-4F29-BF20-BA7B882D9BD6}" type="slidenum">
              <a:rPr lang="en-US" smtClean="0"/>
              <a:pPr/>
              <a:t>25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Grey </a:t>
            </a:r>
            <a:r>
              <a:rPr lang="en-US" smtClean="0"/>
              <a:t>is roaming</a:t>
            </a:r>
            <a:endParaRPr lang="en-US"/>
          </a:p>
        </p:txBody>
      </p:sp>
      <p:sp>
        <p:nvSpPr>
          <p:cNvPr id="4" name="Slide Number Placeholder 3"/>
          <p:cNvSpPr>
            <a:spLocks noGrp="1"/>
          </p:cNvSpPr>
          <p:nvPr>
            <p:ph type="sldNum" sz="quarter" idx="10"/>
          </p:nvPr>
        </p:nvSpPr>
        <p:spPr/>
        <p:txBody>
          <a:bodyPr/>
          <a:lstStyle/>
          <a:p>
            <a:fld id="{318E0F64-EB15-4F29-BF20-BA7B882D9BD6}" type="slidenum">
              <a:rPr lang="en-US" smtClean="0"/>
              <a:pPr/>
              <a:t>26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See http://en.wikipedia.org/wiki/DBm for definition of -</a:t>
            </a:r>
            <a:r>
              <a:rPr lang="en-US" dirty="0" err="1" smtClean="0"/>
              <a:t>dBmW</a:t>
            </a:r>
            <a:endParaRPr lang="en-US" dirty="0" smtClean="0"/>
          </a:p>
          <a:p>
            <a:endParaRPr lang="en-US" dirty="0" smtClean="0"/>
          </a:p>
          <a:p>
            <a:r>
              <a:rPr lang="en-US" dirty="0" smtClean="0"/>
              <a:t>Most of the information is from you can see the bars display freeze at 2 or 3 bars even if the signal is lost. This usually happens because the phone is scanning. </a:t>
            </a:r>
          </a:p>
          <a:p>
            <a:r>
              <a:rPr lang="en-US" dirty="0" smtClean="0"/>
              <a:t>http://forums.wirelessadvisor.com/general-wireless-discussion/11301-signal-strength-db-vs-bars.html</a:t>
            </a:r>
          </a:p>
          <a:p>
            <a:r>
              <a:rPr lang="en-US" dirty="0" smtClean="0"/>
              <a:t>It is important to know that the bars display doesn't get updated as quick as the </a:t>
            </a:r>
            <a:r>
              <a:rPr lang="en-US" dirty="0" err="1" smtClean="0"/>
              <a:t>dBm</a:t>
            </a:r>
            <a:r>
              <a:rPr lang="en-US" dirty="0" smtClean="0"/>
              <a:t> reading in the Test Field screens, so it doesn't always match. </a:t>
            </a:r>
          </a:p>
          <a:p>
            <a:endParaRPr lang="en-US" dirty="0" smtClean="0"/>
          </a:p>
          <a:p>
            <a:r>
              <a:rPr lang="en-US" dirty="0" smtClean="0"/>
              <a:t>Apple </a:t>
            </a:r>
            <a:r>
              <a:rPr lang="en-US" dirty="0" err="1" smtClean="0"/>
              <a:t>iPhone</a:t>
            </a:r>
            <a:r>
              <a:rPr lang="en-US" dirty="0" smtClean="0"/>
              <a:t> bars to –dB loss from http://www.boygeniusreport.com/2010/06/30/iphone-4-bars-to-signal-strength-mapped-antenna-issue-partially-explained/</a:t>
            </a:r>
            <a:endParaRPr lang="en-US" dirty="0"/>
          </a:p>
        </p:txBody>
      </p:sp>
      <p:sp>
        <p:nvSpPr>
          <p:cNvPr id="4" name="Slide Number Placeholder 3"/>
          <p:cNvSpPr>
            <a:spLocks noGrp="1"/>
          </p:cNvSpPr>
          <p:nvPr>
            <p:ph type="sldNum" sz="quarter" idx="10"/>
          </p:nvPr>
        </p:nvSpPr>
        <p:spPr/>
        <p:txBody>
          <a:bodyPr/>
          <a:lstStyle/>
          <a:p>
            <a:fld id="{318E0F64-EB15-4F29-BF20-BA7B882D9BD6}" type="slidenum">
              <a:rPr lang="en-US" smtClean="0"/>
              <a:pPr/>
              <a:t>27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The </a:t>
            </a:r>
            <a:r>
              <a:rPr lang="en-US" sz="1200" b="0" i="0" kern="1200" dirty="0" err="1" smtClean="0">
                <a:solidFill>
                  <a:schemeClr val="tx1"/>
                </a:solidFill>
                <a:latin typeface="+mn-lt"/>
                <a:ea typeface="+mn-ea"/>
                <a:cs typeface="+mn-cs"/>
              </a:rPr>
              <a:t>Yagi-Uda</a:t>
            </a:r>
            <a:r>
              <a:rPr lang="en-US" sz="1200" b="0" i="0" kern="1200" dirty="0" smtClean="0">
                <a:solidFill>
                  <a:schemeClr val="tx1"/>
                </a:solidFill>
                <a:latin typeface="+mn-lt"/>
                <a:ea typeface="+mn-ea"/>
                <a:cs typeface="+mn-cs"/>
              </a:rPr>
              <a:t> array was invented in 1926 by </a:t>
            </a:r>
            <a:r>
              <a:rPr lang="en-US" sz="1200" b="0" i="0" u="none" strike="noStrike" kern="1200" dirty="0" err="1" smtClean="0">
                <a:solidFill>
                  <a:schemeClr val="tx1"/>
                </a:solidFill>
                <a:latin typeface="+mn-lt"/>
                <a:ea typeface="+mn-ea"/>
                <a:cs typeface="+mn-cs"/>
                <a:hlinkClick r:id="rId3" tooltip="Shintaro Uda"/>
              </a:rPr>
              <a:t>Shintaro</a:t>
            </a:r>
            <a:r>
              <a:rPr lang="en-US" sz="1200" b="0" i="0" u="none" strike="noStrike" kern="1200" dirty="0" smtClean="0">
                <a:solidFill>
                  <a:schemeClr val="tx1"/>
                </a:solidFill>
                <a:latin typeface="+mn-lt"/>
                <a:ea typeface="+mn-ea"/>
                <a:cs typeface="+mn-cs"/>
                <a:hlinkClick r:id="rId3" tooltip="Shintaro Uda"/>
              </a:rPr>
              <a:t> </a:t>
            </a:r>
            <a:r>
              <a:rPr lang="en-US" sz="1200" b="0" i="0" u="none" strike="noStrike" kern="1200" dirty="0" err="1" smtClean="0">
                <a:solidFill>
                  <a:schemeClr val="tx1"/>
                </a:solidFill>
                <a:latin typeface="+mn-lt"/>
                <a:ea typeface="+mn-ea"/>
                <a:cs typeface="+mn-cs"/>
                <a:hlinkClick r:id="rId3" tooltip="Shintaro Uda"/>
              </a:rPr>
              <a:t>Uda</a:t>
            </a:r>
            <a:r>
              <a:rPr lang="en-US" sz="1200" b="0" i="0" kern="1200" dirty="0" smtClean="0">
                <a:solidFill>
                  <a:schemeClr val="tx1"/>
                </a:solidFill>
                <a:latin typeface="+mn-lt"/>
                <a:ea typeface="+mn-ea"/>
                <a:cs typeface="+mn-cs"/>
              </a:rPr>
              <a:t> of </a:t>
            </a:r>
            <a:r>
              <a:rPr lang="en-US" sz="1200" b="0" i="0" u="none" strike="noStrike" kern="1200" dirty="0" smtClean="0">
                <a:solidFill>
                  <a:schemeClr val="tx1"/>
                </a:solidFill>
                <a:latin typeface="+mn-lt"/>
                <a:ea typeface="+mn-ea"/>
                <a:cs typeface="+mn-cs"/>
                <a:hlinkClick r:id="rId4" tooltip="Tohoku University"/>
              </a:rPr>
              <a:t>Tohoku Imperial University</a:t>
            </a:r>
            <a:r>
              <a:rPr lang="en-US" sz="1200" b="0" i="0" kern="1200" dirty="0" smtClean="0">
                <a:solidFill>
                  <a:schemeClr val="tx1"/>
                </a:solidFill>
                <a:latin typeface="+mn-lt"/>
                <a:ea typeface="+mn-ea"/>
                <a:cs typeface="+mn-cs"/>
              </a:rPr>
              <a:t>, </a:t>
            </a:r>
            <a:r>
              <a:rPr lang="en-US" sz="1200" b="0" i="0" u="none" strike="noStrike" kern="1200" dirty="0" smtClean="0">
                <a:solidFill>
                  <a:schemeClr val="tx1"/>
                </a:solidFill>
                <a:latin typeface="+mn-lt"/>
                <a:ea typeface="+mn-ea"/>
                <a:cs typeface="+mn-cs"/>
                <a:hlinkClick r:id="rId5" tooltip="Japan"/>
              </a:rPr>
              <a:t>Japan</a:t>
            </a:r>
            <a:r>
              <a:rPr lang="en-US" sz="1200" b="0" i="0" kern="1200" dirty="0" smtClean="0">
                <a:solidFill>
                  <a:schemeClr val="tx1"/>
                </a:solidFill>
                <a:latin typeface="+mn-lt"/>
                <a:ea typeface="+mn-ea"/>
                <a:cs typeface="+mn-cs"/>
              </a:rPr>
              <a:t>, with a lesser role played by his colleague </a:t>
            </a:r>
            <a:r>
              <a:rPr lang="en-US" sz="1200" b="0" i="0" u="none" strike="noStrike" kern="1200" dirty="0" err="1" smtClean="0">
                <a:solidFill>
                  <a:schemeClr val="tx1"/>
                </a:solidFill>
                <a:latin typeface="+mn-lt"/>
                <a:ea typeface="+mn-ea"/>
                <a:cs typeface="+mn-cs"/>
                <a:hlinkClick r:id="rId6" tooltip="Hidetsugu Yagi"/>
              </a:rPr>
              <a:t>Hidetsugu</a:t>
            </a:r>
            <a:r>
              <a:rPr lang="en-US" sz="1200" b="0" i="0" u="none" strike="noStrike" kern="1200" dirty="0" smtClean="0">
                <a:solidFill>
                  <a:schemeClr val="tx1"/>
                </a:solidFill>
                <a:latin typeface="+mn-lt"/>
                <a:ea typeface="+mn-ea"/>
                <a:cs typeface="+mn-cs"/>
                <a:hlinkClick r:id="rId6" tooltip="Hidetsugu Yagi"/>
              </a:rPr>
              <a:t> </a:t>
            </a:r>
            <a:r>
              <a:rPr lang="en-US" sz="1200" b="0" i="0" u="none" strike="noStrike" kern="1200" dirty="0" err="1" smtClean="0">
                <a:solidFill>
                  <a:schemeClr val="tx1"/>
                </a:solidFill>
                <a:latin typeface="+mn-lt"/>
                <a:ea typeface="+mn-ea"/>
                <a:cs typeface="+mn-cs"/>
                <a:hlinkClick r:id="rId6" tooltip="Hidetsugu Yagi"/>
              </a:rPr>
              <a:t>Yagi</a:t>
            </a:r>
            <a:r>
              <a:rPr lang="en-US" sz="1200" b="0" i="0" kern="1200" dirty="0" smtClean="0">
                <a:solidFill>
                  <a:schemeClr val="tx1"/>
                </a:solidFill>
                <a:latin typeface="+mn-lt"/>
                <a:ea typeface="+mn-ea"/>
                <a:cs typeface="+mn-cs"/>
              </a:rPr>
              <a:t>. However the "</a:t>
            </a:r>
            <a:r>
              <a:rPr lang="en-US" sz="1200" b="0" i="0" kern="1200" dirty="0" err="1" smtClean="0">
                <a:solidFill>
                  <a:schemeClr val="tx1"/>
                </a:solidFill>
                <a:latin typeface="+mn-lt"/>
                <a:ea typeface="+mn-ea"/>
                <a:cs typeface="+mn-cs"/>
              </a:rPr>
              <a:t>Yagi</a:t>
            </a:r>
            <a:r>
              <a:rPr lang="en-US" sz="1200" b="0" i="0" kern="1200" dirty="0" smtClean="0">
                <a:solidFill>
                  <a:schemeClr val="tx1"/>
                </a:solidFill>
                <a:latin typeface="+mn-lt"/>
                <a:ea typeface="+mn-ea"/>
                <a:cs typeface="+mn-cs"/>
              </a:rPr>
              <a:t>" name has become more familiar with the name of </a:t>
            </a:r>
            <a:r>
              <a:rPr lang="en-US" sz="1200" b="0" i="0" kern="1200" dirty="0" err="1" smtClean="0">
                <a:solidFill>
                  <a:schemeClr val="tx1"/>
                </a:solidFill>
                <a:latin typeface="+mn-lt"/>
                <a:ea typeface="+mn-ea"/>
                <a:cs typeface="+mn-cs"/>
              </a:rPr>
              <a:t>Uda</a:t>
            </a:r>
            <a:r>
              <a:rPr lang="en-US" sz="1200" b="0" i="0" kern="1200" dirty="0" smtClean="0">
                <a:solidFill>
                  <a:schemeClr val="tx1"/>
                </a:solidFill>
                <a:latin typeface="+mn-lt"/>
                <a:ea typeface="+mn-ea"/>
                <a:cs typeface="+mn-cs"/>
              </a:rPr>
              <a:t> often omitted.</a:t>
            </a:r>
            <a:endParaRPr lang="en-US" dirty="0"/>
          </a:p>
        </p:txBody>
      </p:sp>
      <p:sp>
        <p:nvSpPr>
          <p:cNvPr id="4" name="Slide Number Placeholder 3"/>
          <p:cNvSpPr>
            <a:spLocks noGrp="1"/>
          </p:cNvSpPr>
          <p:nvPr>
            <p:ph type="sldNum" sz="quarter" idx="10"/>
          </p:nvPr>
        </p:nvSpPr>
        <p:spPr/>
        <p:txBody>
          <a:bodyPr/>
          <a:lstStyle/>
          <a:p>
            <a:fld id="{318E0F64-EB15-4F29-BF20-BA7B882D9BD6}" type="slidenum">
              <a:rPr lang="en-US" smtClean="0"/>
              <a:pPr/>
              <a:t>28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Looks like AT&amp;T</a:t>
            </a:r>
            <a:r>
              <a:rPr lang="en-US" baseline="0" dirty="0" smtClean="0"/>
              <a:t> will buy up T-Mobile.</a:t>
            </a:r>
            <a:endParaRPr lang="en-US" dirty="0"/>
          </a:p>
        </p:txBody>
      </p:sp>
      <p:sp>
        <p:nvSpPr>
          <p:cNvPr id="4" name="Slide Number Placeholder 3"/>
          <p:cNvSpPr>
            <a:spLocks noGrp="1"/>
          </p:cNvSpPr>
          <p:nvPr>
            <p:ph type="sldNum" sz="quarter" idx="10"/>
          </p:nvPr>
        </p:nvSpPr>
        <p:spPr/>
        <p:txBody>
          <a:bodyPr/>
          <a:lstStyle/>
          <a:p>
            <a:fld id="{318E0F64-EB15-4F29-BF20-BA7B882D9BD6}" type="slidenum">
              <a:rPr lang="en-US" smtClean="0"/>
              <a:pPr/>
              <a:t>29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See http://www.seas.harvard.edu/courses/es96/spring1997/web_page/health/fccregs.htm</a:t>
            </a:r>
          </a:p>
          <a:p>
            <a:r>
              <a:rPr lang="en-US" dirty="0" smtClean="0"/>
              <a:t>FCC guidelines for radiation emissions from radio frequency transmitters operating at a frequency range of 300KHz - 100GHz are based on ANSI/IEEE C95.1-1992. It includes Maximum Permissible Exposure (MPE) limits for the power density and magnetic and electric field strength from FCC regulated RF transmitters. The guideline also contains limits for the partial body absorption from portable transmitting devices. </a:t>
            </a:r>
          </a:p>
          <a:p>
            <a:endParaRPr lang="en-US" dirty="0" smtClean="0"/>
          </a:p>
          <a:p>
            <a:r>
              <a:rPr lang="en-US" dirty="0" smtClean="0"/>
              <a:t>RTT= round trip</a:t>
            </a:r>
            <a:r>
              <a:rPr lang="en-US" baseline="0" dirty="0" smtClean="0"/>
              <a:t> time = temps </a:t>
            </a:r>
            <a:r>
              <a:rPr lang="en-US" baseline="0" dirty="0" err="1" smtClean="0"/>
              <a:t>d’aller</a:t>
            </a:r>
            <a:r>
              <a:rPr lang="en-US" baseline="0" dirty="0" smtClean="0"/>
              <a:t> retour</a:t>
            </a:r>
            <a:endParaRPr lang="en-US" dirty="0"/>
          </a:p>
        </p:txBody>
      </p:sp>
      <p:sp>
        <p:nvSpPr>
          <p:cNvPr id="4" name="Slide Number Placeholder 3"/>
          <p:cNvSpPr>
            <a:spLocks noGrp="1"/>
          </p:cNvSpPr>
          <p:nvPr>
            <p:ph type="sldNum" sz="quarter" idx="10"/>
          </p:nvPr>
        </p:nvSpPr>
        <p:spPr/>
        <p:txBody>
          <a:bodyPr/>
          <a:lstStyle/>
          <a:p>
            <a:fld id="{318E0F64-EB15-4F29-BF20-BA7B882D9BD6}" type="slidenum">
              <a:rPr lang="en-US" smtClean="0"/>
              <a:pPr/>
              <a:t>31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Rectangle 10"/>
          <p:cNvSpPr>
            <a:spLocks noChangeArrowheads="1"/>
          </p:cNvSpPr>
          <p:nvPr userDrawn="1"/>
        </p:nvSpPr>
        <p:spPr bwMode="auto">
          <a:xfrm>
            <a:off x="0" y="6534150"/>
            <a:ext cx="9144000" cy="333375"/>
          </a:xfrm>
          <a:prstGeom prst="rect">
            <a:avLst/>
          </a:prstGeom>
          <a:solidFill>
            <a:schemeClr val="tx1"/>
          </a:solidFill>
          <a:ln w="9525">
            <a:solidFill>
              <a:schemeClr val="tx1"/>
            </a:solidFill>
            <a:miter lim="800000"/>
            <a:headEnd/>
            <a:tailEnd/>
          </a:ln>
          <a:effectLst/>
        </p:spPr>
        <p:txBody>
          <a:bodyPr wrap="none" anchor="ctr"/>
          <a:lstStyle/>
          <a:p>
            <a:pPr algn="ctr"/>
            <a:r>
              <a:rPr lang="en-US" sz="2000" dirty="0" smtClean="0">
                <a:solidFill>
                  <a:schemeClr val="bg1"/>
                </a:solidFill>
              </a:rPr>
              <a:t>http://www.slac.stanford.edu/grp/scs/net/talk11/cellphones-work.pptx</a:t>
            </a:r>
            <a:endParaRPr lang="en-US" sz="2000" dirty="0">
              <a:solidFill>
                <a:schemeClr val="bg1"/>
              </a:solidFill>
            </a:endParaRPr>
          </a:p>
        </p:txBody>
      </p:sp>
      <p:sp>
        <p:nvSpPr>
          <p:cNvPr id="8" name="Text Box 15"/>
          <p:cNvSpPr txBox="1">
            <a:spLocks noChangeArrowheads="1"/>
          </p:cNvSpPr>
          <p:nvPr userDrawn="1"/>
        </p:nvSpPr>
        <p:spPr bwMode="auto">
          <a:xfrm>
            <a:off x="1676400" y="0"/>
            <a:ext cx="6324600" cy="914400"/>
          </a:xfrm>
          <a:prstGeom prst="rect">
            <a:avLst/>
          </a:prstGeom>
          <a:gradFill flip="none" rotWithShape="1">
            <a:gsLst>
              <a:gs pos="0">
                <a:schemeClr val="tx1">
                  <a:lumMod val="50000"/>
                  <a:lumOff val="50000"/>
                  <a:tint val="66000"/>
                  <a:satMod val="160000"/>
                </a:schemeClr>
              </a:gs>
              <a:gs pos="50000">
                <a:schemeClr val="tx1">
                  <a:lumMod val="50000"/>
                  <a:lumOff val="50000"/>
                  <a:tint val="44500"/>
                  <a:satMod val="160000"/>
                </a:schemeClr>
              </a:gs>
              <a:gs pos="100000">
                <a:schemeClr val="tx1">
                  <a:lumMod val="50000"/>
                  <a:lumOff val="50000"/>
                  <a:tint val="23500"/>
                  <a:satMod val="160000"/>
                </a:schemeClr>
              </a:gs>
            </a:gsLst>
            <a:lin ang="10800000" scaled="1"/>
            <a:tileRect/>
          </a:gradFill>
          <a:ln w="9525" algn="ctr">
            <a:noFill/>
            <a:miter lim="800000"/>
            <a:headEnd/>
            <a:tailEnd/>
          </a:ln>
          <a:effectLst/>
        </p:spPr>
        <p:txBody>
          <a:bodyPr lIns="0" tIns="0" rIns="0" bIns="0"/>
          <a:lstStyle/>
          <a:p>
            <a:r>
              <a:rPr lang="fr-FR" sz="1800" kern="1200" dirty="0" smtClean="0">
                <a:solidFill>
                  <a:schemeClr val="tx1"/>
                </a:solidFill>
                <a:latin typeface="+mn-lt"/>
                <a:ea typeface="+mn-ea"/>
                <a:cs typeface="+mn-cs"/>
              </a:rPr>
              <a:t> l’école de  météorologie de l’espace, utilisation des outils GPS , SIG et grille de calculs:</a:t>
            </a:r>
          </a:p>
          <a:p>
            <a:r>
              <a:rPr lang="en-US" sz="1800" dirty="0" smtClean="0"/>
              <a:t>Basic theory &amp; hands-on</a:t>
            </a:r>
            <a:r>
              <a:rPr lang="en-US" sz="1800" baseline="0" dirty="0" smtClean="0"/>
              <a:t> experience</a:t>
            </a:r>
            <a:endParaRPr lang="en-GB" sz="1800" dirty="0"/>
          </a:p>
        </p:txBody>
      </p:sp>
      <p:pic>
        <p:nvPicPr>
          <p:cNvPr id="9" name="Picture 2"/>
          <p:cNvPicPr>
            <a:picLocks noChangeAspect="1" noChangeArrowheads="1"/>
          </p:cNvPicPr>
          <p:nvPr userDrawn="1"/>
        </p:nvPicPr>
        <p:blipFill>
          <a:blip r:embed="rId2" cstate="print"/>
          <a:srcRect/>
          <a:stretch>
            <a:fillRect/>
          </a:stretch>
        </p:blipFill>
        <p:spPr bwMode="auto">
          <a:xfrm>
            <a:off x="1" y="0"/>
            <a:ext cx="1619671" cy="644450"/>
          </a:xfrm>
          <a:prstGeom prst="rect">
            <a:avLst/>
          </a:prstGeom>
          <a:noFill/>
          <a:ln w="9525">
            <a:noFill/>
            <a:miter lim="800000"/>
            <a:headEnd/>
            <a:tailEnd/>
          </a:ln>
        </p:spPr>
      </p:pic>
      <p:pic>
        <p:nvPicPr>
          <p:cNvPr id="1026" name="il_fi" descr="http://www.sciences.uqam.ca/unikin/img/image_unikin_express/logo_unikin.jpg"/>
          <p:cNvPicPr>
            <a:picLocks noChangeAspect="1" noChangeArrowheads="1"/>
          </p:cNvPicPr>
          <p:nvPr userDrawn="1"/>
        </p:nvPicPr>
        <p:blipFill>
          <a:blip r:embed="rId3" cstate="print"/>
          <a:srcRect/>
          <a:stretch>
            <a:fillRect/>
          </a:stretch>
        </p:blipFill>
        <p:spPr bwMode="auto">
          <a:xfrm>
            <a:off x="8057584" y="0"/>
            <a:ext cx="1086416" cy="114300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2A6073-7693-427A-8325-5D989E0D44D0}" type="datetimeFigureOut">
              <a:rPr lang="en-US" smtClean="0"/>
              <a:pPr/>
              <a:t>9/13/2011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D6A864-15D3-40C4-B73D-D213DA0D9AE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2A6073-7693-427A-8325-5D989E0D44D0}" type="datetimeFigureOut">
              <a:rPr lang="en-US" smtClean="0"/>
              <a:pPr/>
              <a:t>9/13/2011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D6A864-15D3-40C4-B73D-D213DA0D9AE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2A6073-7693-427A-8325-5D989E0D44D0}" type="datetimeFigureOut">
              <a:rPr lang="en-US" smtClean="0"/>
              <a:pPr/>
              <a:t>9/13/2011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D6A864-15D3-40C4-B73D-D213DA0D9AE8}" type="slidenum">
              <a:rPr lang="en-US" smtClean="0"/>
              <a:pPr/>
              <a:t>‹#›</a:t>
            </a:fld>
            <a:endParaRPr lang="en-US"/>
          </a:p>
        </p:txBody>
      </p:sp>
      <p:sp>
        <p:nvSpPr>
          <p:cNvPr id="7" name="Rectangle 10"/>
          <p:cNvSpPr>
            <a:spLocks noChangeArrowheads="1"/>
          </p:cNvSpPr>
          <p:nvPr userDrawn="1"/>
        </p:nvSpPr>
        <p:spPr bwMode="auto">
          <a:xfrm>
            <a:off x="-8" y="6534150"/>
            <a:ext cx="9144008" cy="333375"/>
          </a:xfrm>
          <a:prstGeom prst="rect">
            <a:avLst/>
          </a:prstGeom>
          <a:solidFill>
            <a:schemeClr val="tx1"/>
          </a:solidFill>
          <a:ln w="9525">
            <a:solidFill>
              <a:schemeClr val="tx1"/>
            </a:solidFill>
            <a:miter lim="800000"/>
            <a:headEnd/>
            <a:tailEnd/>
          </a:ln>
          <a:effectLst/>
        </p:spPr>
        <p:txBody>
          <a:bodyPr wrap="none" anchor="ctr"/>
          <a:lstStyle/>
          <a:p>
            <a:pPr algn="ctr"/>
            <a:r>
              <a:rPr lang="en-US" sz="2000" dirty="0" smtClean="0">
                <a:solidFill>
                  <a:schemeClr val="bg1"/>
                </a:solidFill>
              </a:rPr>
              <a:t>http://www.slac.stanford.edu/grp/scs/net/talk11/cellphones-work.pptx</a:t>
            </a:r>
            <a:endParaRPr lang="en-US" sz="2000" dirty="0">
              <a:solidFill>
                <a:schemeClr val="bg1"/>
              </a:solidFill>
            </a:endParaRPr>
          </a:p>
        </p:txBody>
      </p:sp>
      <p:sp>
        <p:nvSpPr>
          <p:cNvPr id="8" name="Text Box 15"/>
          <p:cNvSpPr txBox="1">
            <a:spLocks noChangeArrowheads="1"/>
          </p:cNvSpPr>
          <p:nvPr userDrawn="1"/>
        </p:nvSpPr>
        <p:spPr bwMode="auto">
          <a:xfrm>
            <a:off x="1676400" y="0"/>
            <a:ext cx="7467600" cy="649288"/>
          </a:xfrm>
          <a:prstGeom prst="rect">
            <a:avLst/>
          </a:prstGeom>
          <a:gradFill flip="none" rotWithShape="1">
            <a:gsLst>
              <a:gs pos="0">
                <a:schemeClr val="tx1">
                  <a:lumMod val="50000"/>
                  <a:lumOff val="50000"/>
                  <a:tint val="66000"/>
                  <a:satMod val="160000"/>
                </a:schemeClr>
              </a:gs>
              <a:gs pos="50000">
                <a:schemeClr val="tx1">
                  <a:lumMod val="50000"/>
                  <a:lumOff val="50000"/>
                  <a:tint val="44500"/>
                  <a:satMod val="160000"/>
                </a:schemeClr>
              </a:gs>
              <a:gs pos="100000">
                <a:schemeClr val="tx1">
                  <a:lumMod val="50000"/>
                  <a:lumOff val="50000"/>
                  <a:tint val="23500"/>
                  <a:satMod val="160000"/>
                </a:schemeClr>
              </a:gs>
            </a:gsLst>
            <a:lin ang="10800000" scaled="1"/>
            <a:tileRect/>
          </a:gradFill>
          <a:ln w="9525" algn="ctr">
            <a:noFill/>
            <a:miter lim="800000"/>
            <a:headEnd/>
            <a:tailEnd/>
          </a:ln>
          <a:effectLst/>
        </p:spPr>
        <p:txBody>
          <a:bodyPr lIns="0" tIns="0" rIns="0" bIns="0"/>
          <a:lstStyle/>
          <a:p>
            <a:pPr algn="ctr"/>
            <a:endParaRPr lang="en-GB" sz="1800" dirty="0"/>
          </a:p>
        </p:txBody>
      </p:sp>
      <p:pic>
        <p:nvPicPr>
          <p:cNvPr id="9" name="Picture 2"/>
          <p:cNvPicPr>
            <a:picLocks noChangeAspect="1" noChangeArrowheads="1"/>
          </p:cNvPicPr>
          <p:nvPr userDrawn="1"/>
        </p:nvPicPr>
        <p:blipFill>
          <a:blip r:embed="rId2" cstate="print"/>
          <a:srcRect/>
          <a:stretch>
            <a:fillRect/>
          </a:stretch>
        </p:blipFill>
        <p:spPr bwMode="auto">
          <a:xfrm>
            <a:off x="0" y="0"/>
            <a:ext cx="1676400" cy="644450"/>
          </a:xfrm>
          <a:prstGeom prst="rect">
            <a:avLst/>
          </a:prstGeom>
          <a:noFill/>
          <a:ln w="9525">
            <a:noFill/>
            <a:miter lim="800000"/>
            <a:headEnd/>
            <a:tailEnd/>
          </a:ln>
        </p:spPr>
      </p:pic>
      <p:sp>
        <p:nvSpPr>
          <p:cNvPr id="10" name="Title 1"/>
          <p:cNvSpPr>
            <a:spLocks noGrp="1"/>
          </p:cNvSpPr>
          <p:nvPr>
            <p:ph type="title"/>
          </p:nvPr>
        </p:nvSpPr>
        <p:spPr>
          <a:xfrm>
            <a:off x="1676400" y="0"/>
            <a:ext cx="7467600" cy="685800"/>
          </a:xfrm>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2A6073-7693-427A-8325-5D989E0D44D0}" type="datetimeFigureOut">
              <a:rPr lang="en-US" smtClean="0"/>
              <a:pPr/>
              <a:t>9/13/2011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D6A864-15D3-40C4-B73D-D213DA0D9AE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F2A6073-7693-427A-8325-5D989E0D44D0}" type="datetimeFigureOut">
              <a:rPr lang="en-US" smtClean="0"/>
              <a:pPr/>
              <a:t>9/13/2011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D6A864-15D3-40C4-B73D-D213DA0D9AE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F2A6073-7693-427A-8325-5D989E0D44D0}" type="datetimeFigureOut">
              <a:rPr lang="en-US" smtClean="0"/>
              <a:pPr/>
              <a:t>9/13/2011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D6A864-15D3-40C4-B73D-D213DA0D9AE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F2A6073-7693-427A-8325-5D989E0D44D0}" type="datetimeFigureOut">
              <a:rPr lang="en-US" smtClean="0"/>
              <a:pPr/>
              <a:t>9/13/2011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D6A864-15D3-40C4-B73D-D213DA0D9AE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2A6073-7693-427A-8325-5D989E0D44D0}" type="datetimeFigureOut">
              <a:rPr lang="en-US" smtClean="0"/>
              <a:pPr/>
              <a:t>9/13/2011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D6A864-15D3-40C4-B73D-D213DA0D9AE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2A6073-7693-427A-8325-5D989E0D44D0}" type="datetimeFigureOut">
              <a:rPr lang="en-US" smtClean="0"/>
              <a:pPr/>
              <a:t>9/13/2011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D6A864-15D3-40C4-B73D-D213DA0D9AE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2A6073-7693-427A-8325-5D989E0D44D0}" type="datetimeFigureOut">
              <a:rPr lang="en-US" smtClean="0"/>
              <a:pPr/>
              <a:t>9/13/2011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D6A864-15D3-40C4-B73D-D213DA0D9AE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2A6073-7693-427A-8325-5D989E0D44D0}" type="datetimeFigureOut">
              <a:rPr lang="en-US" smtClean="0"/>
              <a:pPr/>
              <a:t>9/13/2011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D6A864-15D3-40C4-B73D-D213DA0D9AE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en.wikipedia.org/wiki/List_of_mobile_network_operator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hyperlink" Target="http://www.wirelessadvisor.com/coupon/?tmobilesit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pcworld.com/article/172944/terrestar_satellite_phone_coming_to_atandt.html"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news.cnet.com/FBI-taps-cell-phone-mic-as-eavesdropping-tool/2100-1029_3-6140191.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networkworld.com/news/2011/082911-irenes-wrath-leaves-6500-cell-250217.html?source=NWWNLE_nlt_daily_am_2011-08-30" TargetMode="External"/><Relationship Id="rId2" Type="http://schemas.openxmlformats.org/officeDocument/2006/relationships/hyperlink" Target="http://electronics.howstuffworks.com/cell-phone1.ht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www.networkworld.com/slideshows/2009/092509-cell-tower.html"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hyperlink" Target="http://openbts.sourceforge.net/"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rdmag.com/New-To-Market/2011/04/Communications-AT-T-starts-selling-cell-tower-in-a-suitcase/"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FR" noProof="0" smtClean="0"/>
              <a:t>How cell phones work</a:t>
            </a:r>
            <a:endParaRPr lang="fr-FR" noProof="0"/>
          </a:p>
        </p:txBody>
      </p:sp>
      <p:sp>
        <p:nvSpPr>
          <p:cNvPr id="5" name="Rectangle 3"/>
          <p:cNvSpPr>
            <a:spLocks noGrp="1" noChangeArrowheads="1"/>
          </p:cNvSpPr>
          <p:nvPr>
            <p:ph type="subTitle" idx="1"/>
          </p:nvPr>
        </p:nvSpPr>
        <p:spPr>
          <a:xfrm>
            <a:off x="0" y="4038600"/>
            <a:ext cx="9144000" cy="1274763"/>
          </a:xfrm>
        </p:spPr>
        <p:txBody>
          <a:bodyPr>
            <a:normAutofit fontScale="70000" lnSpcReduction="20000"/>
          </a:bodyPr>
          <a:lstStyle/>
          <a:p>
            <a:r>
              <a:rPr lang="fr-FR" b="1" i="1" noProof="0" dirty="0" smtClean="0"/>
              <a:t>Les </a:t>
            </a:r>
            <a:r>
              <a:rPr lang="fr-FR" b="1" i="1" noProof="0" dirty="0" err="1" smtClean="0"/>
              <a:t>Cottrell</a:t>
            </a:r>
            <a:r>
              <a:rPr lang="fr-FR" b="1" i="1" noProof="0" dirty="0" smtClean="0"/>
              <a:t> </a:t>
            </a:r>
            <a:r>
              <a:rPr lang="fr-FR" i="1" noProof="0" dirty="0" smtClean="0"/>
              <a:t>– SLAC</a:t>
            </a:r>
            <a:br>
              <a:rPr lang="fr-FR" i="1" noProof="0" dirty="0" smtClean="0"/>
            </a:br>
            <a:r>
              <a:rPr lang="fr-FR" i="1" dirty="0" smtClean="0"/>
              <a:t>É</a:t>
            </a:r>
            <a:r>
              <a:rPr lang="fr-FR" i="1" noProof="0" dirty="0" err="1" smtClean="0"/>
              <a:t>cole</a:t>
            </a:r>
            <a:r>
              <a:rPr lang="fr-FR" i="1" noProof="0" dirty="0" smtClean="0"/>
              <a:t> SIG de nouvelles Technologies, République Démocratique du Congo, 12-17 Septembre, </a:t>
            </a:r>
            <a:r>
              <a:rPr lang="fr-FR" i="1" dirty="0" smtClean="0"/>
              <a:t>o</a:t>
            </a:r>
            <a:r>
              <a:rPr lang="fr-FR" i="1" noProof="0" dirty="0" err="1" smtClean="0"/>
              <a:t>rganisée</a:t>
            </a:r>
            <a:r>
              <a:rPr lang="fr-FR" i="1" noProof="0" dirty="0" smtClean="0"/>
              <a:t> par l’Université de Kinshasa</a:t>
            </a:r>
            <a:endParaRPr lang="fr-FR" noProof="0" dirty="0" smtClean="0"/>
          </a:p>
          <a:p>
            <a:r>
              <a:rPr lang="fr-FR" dirty="0" err="1" smtClean="0"/>
              <a:t>Translated</a:t>
            </a:r>
            <a:r>
              <a:rPr lang="fr-FR" dirty="0" smtClean="0"/>
              <a:t> by Guillaume </a:t>
            </a:r>
            <a:r>
              <a:rPr lang="fr-FR" dirty="0" err="1" smtClean="0"/>
              <a:t>Cesieux</a:t>
            </a:r>
            <a:r>
              <a:rPr lang="fr-FR" dirty="0" smtClean="0"/>
              <a:t>, SLAC</a:t>
            </a:r>
          </a:p>
          <a:p>
            <a:endParaRPr lang="fr-FR" i="1" noProof="0" dirty="0" smtClean="0"/>
          </a:p>
        </p:txBody>
      </p:sp>
      <p:pic>
        <p:nvPicPr>
          <p:cNvPr id="6" name="Picture 5" descr="pinger"/>
          <p:cNvPicPr>
            <a:picLocks noChangeAspect="1" noChangeArrowheads="1"/>
          </p:cNvPicPr>
          <p:nvPr/>
        </p:nvPicPr>
        <p:blipFill>
          <a:blip r:embed="rId3" cstate="print"/>
          <a:srcRect/>
          <a:stretch>
            <a:fillRect/>
          </a:stretch>
        </p:blipFill>
        <p:spPr bwMode="auto">
          <a:xfrm>
            <a:off x="7740352" y="5565412"/>
            <a:ext cx="1403648" cy="935376"/>
          </a:xfrm>
          <a:prstGeom prst="rect">
            <a:avLst/>
          </a:prstGeom>
          <a:noFill/>
        </p:spPr>
      </p:pic>
      <p:pic>
        <p:nvPicPr>
          <p:cNvPr id="7" name="Picture 6"/>
          <p:cNvPicPr>
            <a:picLocks noChangeAspect="1" noChangeArrowheads="1"/>
          </p:cNvPicPr>
          <p:nvPr/>
        </p:nvPicPr>
        <p:blipFill>
          <a:blip r:embed="rId4" cstate="print"/>
          <a:srcRect/>
          <a:stretch>
            <a:fillRect/>
          </a:stretch>
        </p:blipFill>
        <p:spPr bwMode="auto">
          <a:xfrm>
            <a:off x="0" y="5734050"/>
            <a:ext cx="857250" cy="828675"/>
          </a:xfrm>
          <a:prstGeom prst="rect">
            <a:avLst/>
          </a:prstGeom>
          <a:noFill/>
          <a:ln w="9525">
            <a:noFill/>
            <a:miter lim="800000"/>
            <a:headEnd/>
            <a:tailEnd/>
          </a:ln>
          <a:effectLst/>
        </p:spPr>
      </p:pic>
      <p:sp>
        <p:nvSpPr>
          <p:cNvPr id="8" name="Text Box 7"/>
          <p:cNvSpPr txBox="1">
            <a:spLocks noChangeArrowheads="1"/>
          </p:cNvSpPr>
          <p:nvPr/>
        </p:nvSpPr>
        <p:spPr bwMode="auto">
          <a:xfrm>
            <a:off x="900113" y="5734050"/>
            <a:ext cx="7064375" cy="581025"/>
          </a:xfrm>
          <a:prstGeom prst="rect">
            <a:avLst/>
          </a:prstGeom>
          <a:noFill/>
          <a:ln w="9525">
            <a:noFill/>
            <a:miter lim="800000"/>
            <a:headEnd/>
            <a:tailEnd/>
          </a:ln>
          <a:effectLst/>
        </p:spPr>
        <p:txBody>
          <a:bodyPr>
            <a:spAutoFit/>
          </a:bodyPr>
          <a:lstStyle/>
          <a:p>
            <a:pPr>
              <a:spcBef>
                <a:spcPct val="20000"/>
              </a:spcBef>
            </a:pPr>
            <a:r>
              <a:rPr lang="en-US" sz="1600" b="0">
                <a:solidFill>
                  <a:schemeClr val="tx1"/>
                </a:solidFill>
                <a:latin typeface="Times New Roman" pitchFamily="18" charset="0"/>
              </a:rPr>
              <a:t>Partially funded by DOE/MICS Field Work Proposal on Internet End-to-end Performance Monitoring (IEPM), also supported by IUPAP</a:t>
            </a:r>
            <a:endParaRPr lang="en-US" sz="2800" b="0">
              <a:solidFill>
                <a:schemeClr val="tx1"/>
              </a:solidFill>
              <a:latin typeface="Times New Roman" pitchFamily="18" charset="0"/>
            </a:endParaRPr>
          </a:p>
        </p:txBody>
      </p:sp>
      <p:sp>
        <p:nvSpPr>
          <p:cNvPr id="10" name="Rectangle 2"/>
          <p:cNvSpPr txBox="1">
            <a:spLocks noChangeArrowheads="1"/>
          </p:cNvSpPr>
          <p:nvPr/>
        </p:nvSpPr>
        <p:spPr>
          <a:xfrm>
            <a:off x="304800" y="1447800"/>
            <a:ext cx="7848872" cy="2448272"/>
          </a:xfrm>
          <a:prstGeom prst="rect">
            <a:avLst/>
          </a:prstGeom>
          <a:gradFill rotWithShape="0">
            <a:gsLst>
              <a:gs pos="0">
                <a:srgbClr val="CCFFFF"/>
              </a:gs>
              <a:gs pos="100000">
                <a:srgbClr val="CCFFFF">
                  <a:gamma/>
                  <a:shade val="78824"/>
                  <a:invGamma/>
                </a:srgbClr>
              </a:gs>
            </a:gsLst>
            <a:path path="shape">
              <a:fillToRect l="50000" t="50000" r="50000" b="50000"/>
            </a:path>
          </a:gradFill>
          <a:ln w="76200">
            <a:solidFill>
              <a:srgbClr val="FF0066"/>
            </a:solid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5400" dirty="0" smtClean="0">
                <a:solidFill>
                  <a:srgbClr val="FF0066"/>
                </a:solidFill>
                <a:latin typeface="+mj-lt"/>
                <a:ea typeface="+mj-ea"/>
                <a:cs typeface="+mj-cs"/>
              </a:rPr>
              <a:t>Les téléphones portables</a:t>
            </a:r>
            <a:endParaRPr kumimoji="0" lang="fr-FR" sz="5400" b="0" i="0" u="none" strike="noStrike" kern="1200" cap="none" spc="0" normalizeH="0" baseline="0" dirty="0">
              <a:ln>
                <a:noFill/>
              </a:ln>
              <a:solidFill>
                <a:srgbClr val="FF0066"/>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275"/>
            <a:ext cx="8686800" cy="831275"/>
          </a:xfrm>
        </p:spPr>
        <p:txBody>
          <a:bodyPr>
            <a:normAutofit/>
          </a:bodyPr>
          <a:lstStyle/>
          <a:p>
            <a:pPr algn="r"/>
            <a:r>
              <a:rPr lang="fr-FR" sz="3600" noProof="0" dirty="0" smtClean="0"/>
              <a:t>Déplacement d’une cellule à une autre</a:t>
            </a:r>
            <a:endParaRPr lang="fr-FR" sz="3600" noProof="0" dirty="0"/>
          </a:p>
        </p:txBody>
      </p:sp>
      <p:sp>
        <p:nvSpPr>
          <p:cNvPr id="3" name="Content Placeholder 2"/>
          <p:cNvSpPr>
            <a:spLocks noGrp="1"/>
          </p:cNvSpPr>
          <p:nvPr>
            <p:ph idx="1"/>
          </p:nvPr>
        </p:nvSpPr>
        <p:spPr/>
        <p:txBody>
          <a:bodyPr/>
          <a:lstStyle/>
          <a:p>
            <a:endParaRPr lang="en-US" dirty="0"/>
          </a:p>
        </p:txBody>
      </p:sp>
      <p:sp>
        <p:nvSpPr>
          <p:cNvPr id="5" name="Hexagon 4"/>
          <p:cNvSpPr/>
          <p:nvPr/>
        </p:nvSpPr>
        <p:spPr>
          <a:xfrm>
            <a:off x="1981200" y="4495800"/>
            <a:ext cx="2169459" cy="1676400"/>
          </a:xfrm>
          <a:prstGeom prst="hexagon">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Hexagon 5"/>
          <p:cNvSpPr/>
          <p:nvPr/>
        </p:nvSpPr>
        <p:spPr>
          <a:xfrm>
            <a:off x="3581400" y="3657600"/>
            <a:ext cx="2169459" cy="1676400"/>
          </a:xfrm>
          <a:prstGeom prst="hexagon">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Hexagon 6"/>
          <p:cNvSpPr/>
          <p:nvPr/>
        </p:nvSpPr>
        <p:spPr>
          <a:xfrm>
            <a:off x="3581400" y="1981200"/>
            <a:ext cx="2169459" cy="1676400"/>
          </a:xfrm>
          <a:prstGeom prst="hexagon">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p:cNvSpPr/>
          <p:nvPr/>
        </p:nvSpPr>
        <p:spPr>
          <a:xfrm>
            <a:off x="5257800" y="1295400"/>
            <a:ext cx="2169459" cy="167640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a:off x="2438400" y="1295400"/>
            <a:ext cx="3581400" cy="4876800"/>
          </a:xfrm>
          <a:custGeom>
            <a:avLst/>
            <a:gdLst>
              <a:gd name="connsiteX0" fmla="*/ 0 w 3279913"/>
              <a:gd name="connsiteY0" fmla="*/ 4638261 h 4638261"/>
              <a:gd name="connsiteX1" fmla="*/ 39756 w 3279913"/>
              <a:gd name="connsiteY1" fmla="*/ 4449417 h 4638261"/>
              <a:gd name="connsiteX2" fmla="*/ 39756 w 3279913"/>
              <a:gd name="connsiteY2" fmla="*/ 4449417 h 4638261"/>
              <a:gd name="connsiteX3" fmla="*/ 367748 w 3279913"/>
              <a:gd name="connsiteY3" fmla="*/ 4051852 h 4638261"/>
              <a:gd name="connsiteX4" fmla="*/ 904461 w 3279913"/>
              <a:gd name="connsiteY4" fmla="*/ 3783496 h 4638261"/>
              <a:gd name="connsiteX5" fmla="*/ 1590261 w 3279913"/>
              <a:gd name="connsiteY5" fmla="*/ 3415748 h 4638261"/>
              <a:gd name="connsiteX6" fmla="*/ 2494722 w 3279913"/>
              <a:gd name="connsiteY6" fmla="*/ 2521226 h 4638261"/>
              <a:gd name="connsiteX7" fmla="*/ 2594113 w 3279913"/>
              <a:gd name="connsiteY7" fmla="*/ 1636643 h 4638261"/>
              <a:gd name="connsiteX8" fmla="*/ 2912165 w 3279913"/>
              <a:gd name="connsiteY8" fmla="*/ 503582 h 4638261"/>
              <a:gd name="connsiteX9" fmla="*/ 3220278 w 3279913"/>
              <a:gd name="connsiteY9" fmla="*/ 76200 h 4638261"/>
              <a:gd name="connsiteX10" fmla="*/ 3269974 w 3279913"/>
              <a:gd name="connsiteY10" fmla="*/ 46382 h 4638261"/>
              <a:gd name="connsiteX11" fmla="*/ 3250095 w 3279913"/>
              <a:gd name="connsiteY11" fmla="*/ 36443 h 4638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79913" h="4638261">
                <a:moveTo>
                  <a:pt x="0" y="4638261"/>
                </a:moveTo>
                <a:lnTo>
                  <a:pt x="39756" y="4449417"/>
                </a:lnTo>
                <a:lnTo>
                  <a:pt x="39756" y="4449417"/>
                </a:lnTo>
                <a:cubicBezTo>
                  <a:pt x="94421" y="4383156"/>
                  <a:pt x="223631" y="4162839"/>
                  <a:pt x="367748" y="4051852"/>
                </a:cubicBezTo>
                <a:cubicBezTo>
                  <a:pt x="511865" y="3940865"/>
                  <a:pt x="700709" y="3889513"/>
                  <a:pt x="904461" y="3783496"/>
                </a:cubicBezTo>
                <a:cubicBezTo>
                  <a:pt x="1108213" y="3677479"/>
                  <a:pt x="1325218" y="3626126"/>
                  <a:pt x="1590261" y="3415748"/>
                </a:cubicBezTo>
                <a:cubicBezTo>
                  <a:pt x="1855304" y="3205370"/>
                  <a:pt x="2327413" y="2817743"/>
                  <a:pt x="2494722" y="2521226"/>
                </a:cubicBezTo>
                <a:cubicBezTo>
                  <a:pt x="2662031" y="2224709"/>
                  <a:pt x="2524539" y="1972917"/>
                  <a:pt x="2594113" y="1636643"/>
                </a:cubicBezTo>
                <a:cubicBezTo>
                  <a:pt x="2663687" y="1300369"/>
                  <a:pt x="2807804" y="763656"/>
                  <a:pt x="2912165" y="503582"/>
                </a:cubicBezTo>
                <a:cubicBezTo>
                  <a:pt x="3016526" y="243508"/>
                  <a:pt x="3160643" y="152400"/>
                  <a:pt x="3220278" y="76200"/>
                </a:cubicBezTo>
                <a:cubicBezTo>
                  <a:pt x="3279913" y="0"/>
                  <a:pt x="3265005" y="53008"/>
                  <a:pt x="3269974" y="46382"/>
                </a:cubicBezTo>
                <a:cubicBezTo>
                  <a:pt x="3274943" y="39756"/>
                  <a:pt x="3262519" y="38099"/>
                  <a:pt x="3250095" y="36443"/>
                </a:cubicBezTo>
              </a:path>
            </a:pathLst>
          </a:custGeom>
          <a:ln w="762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6" name="Group 25"/>
          <p:cNvGrpSpPr/>
          <p:nvPr/>
        </p:nvGrpSpPr>
        <p:grpSpPr>
          <a:xfrm>
            <a:off x="2819400" y="4038600"/>
            <a:ext cx="304800" cy="1143000"/>
            <a:chOff x="6705600" y="5334000"/>
            <a:chExt cx="304800" cy="1143000"/>
          </a:xfrm>
        </p:grpSpPr>
        <p:cxnSp>
          <p:nvCxnSpPr>
            <p:cNvPr id="10" name="Straight Connector 9"/>
            <p:cNvCxnSpPr/>
            <p:nvPr/>
          </p:nvCxnSpPr>
          <p:spPr>
            <a:xfrm rot="5400000" flipH="1" flipV="1">
              <a:off x="6324600" y="5943600"/>
              <a:ext cx="106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6362700" y="5905500"/>
              <a:ext cx="106680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705600" y="5410200"/>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6629400" y="5410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6934200" y="5410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858000" y="6477000"/>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a:off x="4572000" y="3505200"/>
            <a:ext cx="304800" cy="1143000"/>
            <a:chOff x="6705600" y="5334000"/>
            <a:chExt cx="304800" cy="1143000"/>
          </a:xfrm>
        </p:grpSpPr>
        <p:cxnSp>
          <p:nvCxnSpPr>
            <p:cNvPr id="28" name="Straight Connector 27"/>
            <p:cNvCxnSpPr/>
            <p:nvPr/>
          </p:nvCxnSpPr>
          <p:spPr>
            <a:xfrm rot="5400000" flipH="1" flipV="1">
              <a:off x="6324600" y="5943600"/>
              <a:ext cx="106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6362700" y="5905500"/>
              <a:ext cx="106680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705600" y="5410200"/>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6629400" y="5410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6934200" y="5410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58000" y="6477000"/>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4419600" y="1905000"/>
            <a:ext cx="304800" cy="1143000"/>
            <a:chOff x="6705600" y="5334000"/>
            <a:chExt cx="304800" cy="1143000"/>
          </a:xfrm>
        </p:grpSpPr>
        <p:cxnSp>
          <p:nvCxnSpPr>
            <p:cNvPr id="35" name="Straight Connector 34"/>
            <p:cNvCxnSpPr/>
            <p:nvPr/>
          </p:nvCxnSpPr>
          <p:spPr>
            <a:xfrm rot="5400000" flipH="1" flipV="1">
              <a:off x="6324600" y="5943600"/>
              <a:ext cx="106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6200000" flipH="1">
              <a:off x="6362700" y="5905500"/>
              <a:ext cx="106680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6705600" y="5410200"/>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6629400" y="5410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6934200" y="5410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6858000" y="6477000"/>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1" name="Group 40"/>
          <p:cNvGrpSpPr/>
          <p:nvPr/>
        </p:nvGrpSpPr>
        <p:grpSpPr>
          <a:xfrm>
            <a:off x="6172200" y="1143000"/>
            <a:ext cx="304800" cy="1143000"/>
            <a:chOff x="6705600" y="5334000"/>
            <a:chExt cx="304800" cy="1143000"/>
          </a:xfrm>
        </p:grpSpPr>
        <p:cxnSp>
          <p:nvCxnSpPr>
            <p:cNvPr id="42" name="Straight Connector 41"/>
            <p:cNvCxnSpPr/>
            <p:nvPr/>
          </p:nvCxnSpPr>
          <p:spPr>
            <a:xfrm rot="5400000" flipH="1" flipV="1">
              <a:off x="6324600" y="5943600"/>
              <a:ext cx="106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6200000" flipH="1">
              <a:off x="6362700" y="5905500"/>
              <a:ext cx="106680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6705600" y="5410200"/>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6629400" y="5410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6934200" y="5410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858000" y="6477000"/>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8" name="Rectangle 47"/>
          <p:cNvSpPr/>
          <p:nvPr/>
        </p:nvSpPr>
        <p:spPr>
          <a:xfrm>
            <a:off x="6400800" y="4419600"/>
            <a:ext cx="990600" cy="685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6463746" y="4572000"/>
            <a:ext cx="990600" cy="369332"/>
          </a:xfrm>
          <a:prstGeom prst="rect">
            <a:avLst/>
          </a:prstGeom>
          <a:noFill/>
        </p:spPr>
        <p:txBody>
          <a:bodyPr wrap="square" rtlCol="0">
            <a:spAutoFit/>
          </a:bodyPr>
          <a:lstStyle/>
          <a:p>
            <a:r>
              <a:rPr lang="en-US" dirty="0" smtClean="0">
                <a:solidFill>
                  <a:schemeClr val="bg1"/>
                </a:solidFill>
              </a:rPr>
              <a:t>MTSO</a:t>
            </a:r>
            <a:endParaRPr lang="en-US" dirty="0">
              <a:solidFill>
                <a:schemeClr val="bg1"/>
              </a:solidFill>
            </a:endParaRPr>
          </a:p>
        </p:txBody>
      </p:sp>
      <p:cxnSp>
        <p:nvCxnSpPr>
          <p:cNvPr id="51" name="Elbow Connector 50"/>
          <p:cNvCxnSpPr/>
          <p:nvPr/>
        </p:nvCxnSpPr>
        <p:spPr>
          <a:xfrm flipV="1">
            <a:off x="3048000" y="4800600"/>
            <a:ext cx="3352800" cy="38100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Elbow Connector 52"/>
          <p:cNvCxnSpPr/>
          <p:nvPr/>
        </p:nvCxnSpPr>
        <p:spPr>
          <a:xfrm rot="16200000" flipH="1">
            <a:off x="5600700" y="3086100"/>
            <a:ext cx="2133600" cy="533400"/>
          </a:xfrm>
          <a:prstGeom prst="bentConnector3">
            <a:avLst>
              <a:gd name="adj1"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Elbow Connector 54"/>
          <p:cNvCxnSpPr/>
          <p:nvPr/>
        </p:nvCxnSpPr>
        <p:spPr>
          <a:xfrm>
            <a:off x="4648200" y="3048000"/>
            <a:ext cx="1752600" cy="144780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Elbow Connector 56"/>
          <p:cNvCxnSpPr>
            <a:endCxn id="49" idx="1"/>
          </p:cNvCxnSpPr>
          <p:nvPr/>
        </p:nvCxnSpPr>
        <p:spPr>
          <a:xfrm>
            <a:off x="4800600" y="4648200"/>
            <a:ext cx="1663146" cy="108466"/>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051" name="Picture 3" descr="C:\Documents and Settings\cottrell\Local Settings\Temporary Internet Files\Content.IE5\VJTBRD4K\MC900440353[1].png"/>
          <p:cNvPicPr>
            <a:picLocks noChangeAspect="1" noChangeArrowheads="1"/>
          </p:cNvPicPr>
          <p:nvPr/>
        </p:nvPicPr>
        <p:blipFill>
          <a:blip r:embed="rId2" cstate="print"/>
          <a:srcRect/>
          <a:stretch>
            <a:fillRect/>
          </a:stretch>
        </p:blipFill>
        <p:spPr bwMode="auto">
          <a:xfrm rot="19176412">
            <a:off x="5458438" y="1411997"/>
            <a:ext cx="751488" cy="425321"/>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Content Placeholder 44"/>
          <p:cNvSpPr>
            <a:spLocks noGrp="1"/>
          </p:cNvSpPr>
          <p:nvPr>
            <p:ph idx="1"/>
          </p:nvPr>
        </p:nvSpPr>
        <p:spPr/>
        <p:txBody>
          <a:bodyPr/>
          <a:lstStyle/>
          <a:p>
            <a:endParaRPr lang="en-US"/>
          </a:p>
        </p:txBody>
      </p:sp>
      <p:sp>
        <p:nvSpPr>
          <p:cNvPr id="44" name="Title 43"/>
          <p:cNvSpPr>
            <a:spLocks noGrp="1"/>
          </p:cNvSpPr>
          <p:nvPr>
            <p:ph type="title"/>
          </p:nvPr>
        </p:nvSpPr>
        <p:spPr/>
        <p:txBody>
          <a:bodyPr>
            <a:normAutofit fontScale="90000"/>
          </a:bodyPr>
          <a:lstStyle/>
          <a:p>
            <a:endParaRPr lang="fr-FR" noProof="0"/>
          </a:p>
        </p:txBody>
      </p:sp>
      <p:sp>
        <p:nvSpPr>
          <p:cNvPr id="4" name="Hexagon 3"/>
          <p:cNvSpPr/>
          <p:nvPr/>
        </p:nvSpPr>
        <p:spPr>
          <a:xfrm>
            <a:off x="1981200" y="4495800"/>
            <a:ext cx="2169459" cy="1676400"/>
          </a:xfrm>
          <a:prstGeom prst="hexagon">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Hexagon 4"/>
          <p:cNvSpPr/>
          <p:nvPr/>
        </p:nvSpPr>
        <p:spPr>
          <a:xfrm>
            <a:off x="3581400" y="3657600"/>
            <a:ext cx="2169459" cy="1676400"/>
          </a:xfrm>
          <a:prstGeom prst="hexagon">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Hexagon 5"/>
          <p:cNvSpPr/>
          <p:nvPr/>
        </p:nvSpPr>
        <p:spPr>
          <a:xfrm>
            <a:off x="3581400" y="1981200"/>
            <a:ext cx="2169459" cy="1676400"/>
          </a:xfrm>
          <a:prstGeom prst="hexag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Hexagon 6"/>
          <p:cNvSpPr/>
          <p:nvPr/>
        </p:nvSpPr>
        <p:spPr>
          <a:xfrm>
            <a:off x="5257800" y="1295400"/>
            <a:ext cx="2169459" cy="1676400"/>
          </a:xfrm>
          <a:prstGeom prst="hexagon">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438400" y="1295400"/>
            <a:ext cx="3581400" cy="4876800"/>
          </a:xfrm>
          <a:custGeom>
            <a:avLst/>
            <a:gdLst>
              <a:gd name="connsiteX0" fmla="*/ 0 w 3279913"/>
              <a:gd name="connsiteY0" fmla="*/ 4638261 h 4638261"/>
              <a:gd name="connsiteX1" fmla="*/ 39756 w 3279913"/>
              <a:gd name="connsiteY1" fmla="*/ 4449417 h 4638261"/>
              <a:gd name="connsiteX2" fmla="*/ 39756 w 3279913"/>
              <a:gd name="connsiteY2" fmla="*/ 4449417 h 4638261"/>
              <a:gd name="connsiteX3" fmla="*/ 367748 w 3279913"/>
              <a:gd name="connsiteY3" fmla="*/ 4051852 h 4638261"/>
              <a:gd name="connsiteX4" fmla="*/ 904461 w 3279913"/>
              <a:gd name="connsiteY4" fmla="*/ 3783496 h 4638261"/>
              <a:gd name="connsiteX5" fmla="*/ 1590261 w 3279913"/>
              <a:gd name="connsiteY5" fmla="*/ 3415748 h 4638261"/>
              <a:gd name="connsiteX6" fmla="*/ 2494722 w 3279913"/>
              <a:gd name="connsiteY6" fmla="*/ 2521226 h 4638261"/>
              <a:gd name="connsiteX7" fmla="*/ 2594113 w 3279913"/>
              <a:gd name="connsiteY7" fmla="*/ 1636643 h 4638261"/>
              <a:gd name="connsiteX8" fmla="*/ 2912165 w 3279913"/>
              <a:gd name="connsiteY8" fmla="*/ 503582 h 4638261"/>
              <a:gd name="connsiteX9" fmla="*/ 3220278 w 3279913"/>
              <a:gd name="connsiteY9" fmla="*/ 76200 h 4638261"/>
              <a:gd name="connsiteX10" fmla="*/ 3269974 w 3279913"/>
              <a:gd name="connsiteY10" fmla="*/ 46382 h 4638261"/>
              <a:gd name="connsiteX11" fmla="*/ 3250095 w 3279913"/>
              <a:gd name="connsiteY11" fmla="*/ 36443 h 4638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79913" h="4638261">
                <a:moveTo>
                  <a:pt x="0" y="4638261"/>
                </a:moveTo>
                <a:lnTo>
                  <a:pt x="39756" y="4449417"/>
                </a:lnTo>
                <a:lnTo>
                  <a:pt x="39756" y="4449417"/>
                </a:lnTo>
                <a:cubicBezTo>
                  <a:pt x="94421" y="4383156"/>
                  <a:pt x="223631" y="4162839"/>
                  <a:pt x="367748" y="4051852"/>
                </a:cubicBezTo>
                <a:cubicBezTo>
                  <a:pt x="511865" y="3940865"/>
                  <a:pt x="700709" y="3889513"/>
                  <a:pt x="904461" y="3783496"/>
                </a:cubicBezTo>
                <a:cubicBezTo>
                  <a:pt x="1108213" y="3677479"/>
                  <a:pt x="1325218" y="3626126"/>
                  <a:pt x="1590261" y="3415748"/>
                </a:cubicBezTo>
                <a:cubicBezTo>
                  <a:pt x="1855304" y="3205370"/>
                  <a:pt x="2327413" y="2817743"/>
                  <a:pt x="2494722" y="2521226"/>
                </a:cubicBezTo>
                <a:cubicBezTo>
                  <a:pt x="2662031" y="2224709"/>
                  <a:pt x="2524539" y="1972917"/>
                  <a:pt x="2594113" y="1636643"/>
                </a:cubicBezTo>
                <a:cubicBezTo>
                  <a:pt x="2663687" y="1300369"/>
                  <a:pt x="2807804" y="763656"/>
                  <a:pt x="2912165" y="503582"/>
                </a:cubicBezTo>
                <a:cubicBezTo>
                  <a:pt x="3016526" y="243508"/>
                  <a:pt x="3160643" y="152400"/>
                  <a:pt x="3220278" y="76200"/>
                </a:cubicBezTo>
                <a:cubicBezTo>
                  <a:pt x="3279913" y="0"/>
                  <a:pt x="3265005" y="53008"/>
                  <a:pt x="3269974" y="46382"/>
                </a:cubicBezTo>
                <a:cubicBezTo>
                  <a:pt x="3274943" y="39756"/>
                  <a:pt x="3262519" y="38099"/>
                  <a:pt x="3250095" y="36443"/>
                </a:cubicBezTo>
              </a:path>
            </a:pathLst>
          </a:custGeom>
          <a:ln w="762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9" name="Group 8"/>
          <p:cNvGrpSpPr/>
          <p:nvPr/>
        </p:nvGrpSpPr>
        <p:grpSpPr>
          <a:xfrm>
            <a:off x="2819400" y="4038600"/>
            <a:ext cx="304800" cy="1143000"/>
            <a:chOff x="6705600" y="5334000"/>
            <a:chExt cx="304800" cy="1143000"/>
          </a:xfrm>
        </p:grpSpPr>
        <p:cxnSp>
          <p:nvCxnSpPr>
            <p:cNvPr id="10" name="Straight Connector 9"/>
            <p:cNvCxnSpPr/>
            <p:nvPr/>
          </p:nvCxnSpPr>
          <p:spPr>
            <a:xfrm rot="5400000" flipH="1" flipV="1">
              <a:off x="6324600" y="5943600"/>
              <a:ext cx="106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6200000" flipH="1">
              <a:off x="6362700" y="5905500"/>
              <a:ext cx="106680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705600" y="5410200"/>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6629400" y="5410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6934200" y="5410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858000" y="6477000"/>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4572000" y="3505200"/>
            <a:ext cx="304800" cy="1143000"/>
            <a:chOff x="6705600" y="5334000"/>
            <a:chExt cx="304800" cy="1143000"/>
          </a:xfrm>
        </p:grpSpPr>
        <p:cxnSp>
          <p:nvCxnSpPr>
            <p:cNvPr id="17" name="Straight Connector 16"/>
            <p:cNvCxnSpPr/>
            <p:nvPr/>
          </p:nvCxnSpPr>
          <p:spPr>
            <a:xfrm rot="5400000" flipH="1" flipV="1">
              <a:off x="6324600" y="5943600"/>
              <a:ext cx="106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362700" y="5905500"/>
              <a:ext cx="106680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705600" y="5410200"/>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6629400" y="5410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6934200" y="5410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858000" y="6477000"/>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4419600" y="1905000"/>
            <a:ext cx="304800" cy="1143000"/>
            <a:chOff x="6705600" y="5334000"/>
            <a:chExt cx="304800" cy="1143000"/>
          </a:xfrm>
        </p:grpSpPr>
        <p:cxnSp>
          <p:nvCxnSpPr>
            <p:cNvPr id="24" name="Straight Connector 23"/>
            <p:cNvCxnSpPr/>
            <p:nvPr/>
          </p:nvCxnSpPr>
          <p:spPr>
            <a:xfrm rot="5400000" flipH="1" flipV="1">
              <a:off x="6324600" y="5943600"/>
              <a:ext cx="106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6362700" y="5905500"/>
              <a:ext cx="106680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705600" y="5410200"/>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6629400" y="5410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6934200" y="5410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858000" y="6477000"/>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 name="Group 29"/>
          <p:cNvGrpSpPr/>
          <p:nvPr/>
        </p:nvGrpSpPr>
        <p:grpSpPr>
          <a:xfrm>
            <a:off x="6172200" y="1143000"/>
            <a:ext cx="304800" cy="1143000"/>
            <a:chOff x="6705600" y="5334000"/>
            <a:chExt cx="304800" cy="1143000"/>
          </a:xfrm>
        </p:grpSpPr>
        <p:cxnSp>
          <p:nvCxnSpPr>
            <p:cNvPr id="31" name="Straight Connector 30"/>
            <p:cNvCxnSpPr/>
            <p:nvPr/>
          </p:nvCxnSpPr>
          <p:spPr>
            <a:xfrm rot="5400000" flipH="1" flipV="1">
              <a:off x="6324600" y="5943600"/>
              <a:ext cx="106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6200000" flipH="1">
              <a:off x="6362700" y="5905500"/>
              <a:ext cx="106680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705600" y="5410200"/>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6629400" y="5410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a:off x="6934200" y="5410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6858000" y="6477000"/>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7" name="Rectangle 36"/>
          <p:cNvSpPr/>
          <p:nvPr/>
        </p:nvSpPr>
        <p:spPr>
          <a:xfrm>
            <a:off x="6400800" y="4419600"/>
            <a:ext cx="990600" cy="685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6463746" y="4572000"/>
            <a:ext cx="990600" cy="369332"/>
          </a:xfrm>
          <a:prstGeom prst="rect">
            <a:avLst/>
          </a:prstGeom>
          <a:noFill/>
        </p:spPr>
        <p:txBody>
          <a:bodyPr wrap="square" rtlCol="0">
            <a:spAutoFit/>
          </a:bodyPr>
          <a:lstStyle/>
          <a:p>
            <a:r>
              <a:rPr lang="en-US" dirty="0" smtClean="0">
                <a:solidFill>
                  <a:schemeClr val="bg1"/>
                </a:solidFill>
              </a:rPr>
              <a:t>MTSO</a:t>
            </a:r>
            <a:endParaRPr lang="en-US" dirty="0">
              <a:solidFill>
                <a:schemeClr val="bg1"/>
              </a:solidFill>
            </a:endParaRPr>
          </a:p>
        </p:txBody>
      </p:sp>
      <p:cxnSp>
        <p:nvCxnSpPr>
          <p:cNvPr id="39" name="Elbow Connector 38"/>
          <p:cNvCxnSpPr/>
          <p:nvPr/>
        </p:nvCxnSpPr>
        <p:spPr>
          <a:xfrm flipV="1">
            <a:off x="3048000" y="4800600"/>
            <a:ext cx="3352800" cy="38100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Elbow Connector 39"/>
          <p:cNvCxnSpPr/>
          <p:nvPr/>
        </p:nvCxnSpPr>
        <p:spPr>
          <a:xfrm rot="16200000" flipH="1">
            <a:off x="5600700" y="3086100"/>
            <a:ext cx="2133600" cy="53340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Elbow Connector 40"/>
          <p:cNvCxnSpPr/>
          <p:nvPr/>
        </p:nvCxnSpPr>
        <p:spPr>
          <a:xfrm>
            <a:off x="4648200" y="3048000"/>
            <a:ext cx="1752600" cy="1447800"/>
          </a:xfrm>
          <a:prstGeom prst="bentConnector3">
            <a:avLst>
              <a:gd name="adj1"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Elbow Connector 41"/>
          <p:cNvCxnSpPr>
            <a:endCxn id="38" idx="1"/>
          </p:cNvCxnSpPr>
          <p:nvPr/>
        </p:nvCxnSpPr>
        <p:spPr>
          <a:xfrm>
            <a:off x="4800600" y="4648200"/>
            <a:ext cx="1663146" cy="108466"/>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43" name="Picture 3" descr="C:\Documents and Settings\cottrell\Local Settings\Temporary Internet Files\Content.IE5\VJTBRD4K\MC900440353[1].png"/>
          <p:cNvPicPr>
            <a:picLocks noChangeAspect="1" noChangeArrowheads="1"/>
          </p:cNvPicPr>
          <p:nvPr/>
        </p:nvPicPr>
        <p:blipFill>
          <a:blip r:embed="rId2" cstate="print"/>
          <a:srcRect/>
          <a:stretch>
            <a:fillRect/>
          </a:stretch>
        </p:blipFill>
        <p:spPr bwMode="auto">
          <a:xfrm rot="17735940">
            <a:off x="4925039" y="2554998"/>
            <a:ext cx="751488" cy="425321"/>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Content Placeholder 44"/>
          <p:cNvSpPr>
            <a:spLocks noGrp="1"/>
          </p:cNvSpPr>
          <p:nvPr>
            <p:ph idx="1"/>
          </p:nvPr>
        </p:nvSpPr>
        <p:spPr/>
        <p:txBody>
          <a:bodyPr/>
          <a:lstStyle/>
          <a:p>
            <a:endParaRPr lang="en-US"/>
          </a:p>
        </p:txBody>
      </p:sp>
      <p:sp>
        <p:nvSpPr>
          <p:cNvPr id="44" name="Title 43"/>
          <p:cNvSpPr>
            <a:spLocks noGrp="1"/>
          </p:cNvSpPr>
          <p:nvPr>
            <p:ph type="title"/>
          </p:nvPr>
        </p:nvSpPr>
        <p:spPr/>
        <p:txBody>
          <a:bodyPr>
            <a:normAutofit fontScale="90000"/>
          </a:bodyPr>
          <a:lstStyle/>
          <a:p>
            <a:endParaRPr lang="fr-FR" noProof="0"/>
          </a:p>
        </p:txBody>
      </p:sp>
      <p:sp>
        <p:nvSpPr>
          <p:cNvPr id="84" name="Hexagon 83"/>
          <p:cNvSpPr/>
          <p:nvPr/>
        </p:nvSpPr>
        <p:spPr>
          <a:xfrm>
            <a:off x="1981200" y="4495800"/>
            <a:ext cx="2169459" cy="1676400"/>
          </a:xfrm>
          <a:prstGeom prst="hexagon">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Hexagon 84"/>
          <p:cNvSpPr/>
          <p:nvPr/>
        </p:nvSpPr>
        <p:spPr>
          <a:xfrm>
            <a:off x="3581400" y="3657600"/>
            <a:ext cx="2169459" cy="1676400"/>
          </a:xfrm>
          <a:prstGeom prst="hexagon">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Hexagon 85"/>
          <p:cNvSpPr/>
          <p:nvPr/>
        </p:nvSpPr>
        <p:spPr>
          <a:xfrm>
            <a:off x="3581400" y="1981200"/>
            <a:ext cx="2169459" cy="1676400"/>
          </a:xfrm>
          <a:prstGeom prst="hexag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Hexagon 86"/>
          <p:cNvSpPr/>
          <p:nvPr/>
        </p:nvSpPr>
        <p:spPr>
          <a:xfrm>
            <a:off x="5257800" y="1295400"/>
            <a:ext cx="2169459" cy="1676400"/>
          </a:xfrm>
          <a:prstGeom prst="hexagon">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p:nvPr/>
        </p:nvSpPr>
        <p:spPr>
          <a:xfrm>
            <a:off x="2438400" y="1295400"/>
            <a:ext cx="3581400" cy="4876800"/>
          </a:xfrm>
          <a:custGeom>
            <a:avLst/>
            <a:gdLst>
              <a:gd name="connsiteX0" fmla="*/ 0 w 3279913"/>
              <a:gd name="connsiteY0" fmla="*/ 4638261 h 4638261"/>
              <a:gd name="connsiteX1" fmla="*/ 39756 w 3279913"/>
              <a:gd name="connsiteY1" fmla="*/ 4449417 h 4638261"/>
              <a:gd name="connsiteX2" fmla="*/ 39756 w 3279913"/>
              <a:gd name="connsiteY2" fmla="*/ 4449417 h 4638261"/>
              <a:gd name="connsiteX3" fmla="*/ 367748 w 3279913"/>
              <a:gd name="connsiteY3" fmla="*/ 4051852 h 4638261"/>
              <a:gd name="connsiteX4" fmla="*/ 904461 w 3279913"/>
              <a:gd name="connsiteY4" fmla="*/ 3783496 h 4638261"/>
              <a:gd name="connsiteX5" fmla="*/ 1590261 w 3279913"/>
              <a:gd name="connsiteY5" fmla="*/ 3415748 h 4638261"/>
              <a:gd name="connsiteX6" fmla="*/ 2494722 w 3279913"/>
              <a:gd name="connsiteY6" fmla="*/ 2521226 h 4638261"/>
              <a:gd name="connsiteX7" fmla="*/ 2594113 w 3279913"/>
              <a:gd name="connsiteY7" fmla="*/ 1636643 h 4638261"/>
              <a:gd name="connsiteX8" fmla="*/ 2912165 w 3279913"/>
              <a:gd name="connsiteY8" fmla="*/ 503582 h 4638261"/>
              <a:gd name="connsiteX9" fmla="*/ 3220278 w 3279913"/>
              <a:gd name="connsiteY9" fmla="*/ 76200 h 4638261"/>
              <a:gd name="connsiteX10" fmla="*/ 3269974 w 3279913"/>
              <a:gd name="connsiteY10" fmla="*/ 46382 h 4638261"/>
              <a:gd name="connsiteX11" fmla="*/ 3250095 w 3279913"/>
              <a:gd name="connsiteY11" fmla="*/ 36443 h 4638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79913" h="4638261">
                <a:moveTo>
                  <a:pt x="0" y="4638261"/>
                </a:moveTo>
                <a:lnTo>
                  <a:pt x="39756" y="4449417"/>
                </a:lnTo>
                <a:lnTo>
                  <a:pt x="39756" y="4449417"/>
                </a:lnTo>
                <a:cubicBezTo>
                  <a:pt x="94421" y="4383156"/>
                  <a:pt x="223631" y="4162839"/>
                  <a:pt x="367748" y="4051852"/>
                </a:cubicBezTo>
                <a:cubicBezTo>
                  <a:pt x="511865" y="3940865"/>
                  <a:pt x="700709" y="3889513"/>
                  <a:pt x="904461" y="3783496"/>
                </a:cubicBezTo>
                <a:cubicBezTo>
                  <a:pt x="1108213" y="3677479"/>
                  <a:pt x="1325218" y="3626126"/>
                  <a:pt x="1590261" y="3415748"/>
                </a:cubicBezTo>
                <a:cubicBezTo>
                  <a:pt x="1855304" y="3205370"/>
                  <a:pt x="2327413" y="2817743"/>
                  <a:pt x="2494722" y="2521226"/>
                </a:cubicBezTo>
                <a:cubicBezTo>
                  <a:pt x="2662031" y="2224709"/>
                  <a:pt x="2524539" y="1972917"/>
                  <a:pt x="2594113" y="1636643"/>
                </a:cubicBezTo>
                <a:cubicBezTo>
                  <a:pt x="2663687" y="1300369"/>
                  <a:pt x="2807804" y="763656"/>
                  <a:pt x="2912165" y="503582"/>
                </a:cubicBezTo>
                <a:cubicBezTo>
                  <a:pt x="3016526" y="243508"/>
                  <a:pt x="3160643" y="152400"/>
                  <a:pt x="3220278" y="76200"/>
                </a:cubicBezTo>
                <a:cubicBezTo>
                  <a:pt x="3279913" y="0"/>
                  <a:pt x="3265005" y="53008"/>
                  <a:pt x="3269974" y="46382"/>
                </a:cubicBezTo>
                <a:cubicBezTo>
                  <a:pt x="3274943" y="39756"/>
                  <a:pt x="3262519" y="38099"/>
                  <a:pt x="3250095" y="36443"/>
                </a:cubicBezTo>
              </a:path>
            </a:pathLst>
          </a:custGeom>
          <a:ln w="762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89" name="Group 88"/>
          <p:cNvGrpSpPr/>
          <p:nvPr/>
        </p:nvGrpSpPr>
        <p:grpSpPr>
          <a:xfrm>
            <a:off x="2819400" y="4038600"/>
            <a:ext cx="304800" cy="1143000"/>
            <a:chOff x="6705600" y="5334000"/>
            <a:chExt cx="304800" cy="1143000"/>
          </a:xfrm>
        </p:grpSpPr>
        <p:cxnSp>
          <p:nvCxnSpPr>
            <p:cNvPr id="90" name="Straight Connector 89"/>
            <p:cNvCxnSpPr/>
            <p:nvPr/>
          </p:nvCxnSpPr>
          <p:spPr>
            <a:xfrm rot="5400000" flipH="1" flipV="1">
              <a:off x="6324600" y="5943600"/>
              <a:ext cx="106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rot="16200000" flipH="1">
              <a:off x="6362700" y="5905500"/>
              <a:ext cx="106680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6705600" y="5410200"/>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rot="5400000">
              <a:off x="6629400" y="5410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rot="5400000">
              <a:off x="6934200" y="5410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6858000" y="6477000"/>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4572000" y="3505200"/>
            <a:ext cx="304800" cy="1143000"/>
            <a:chOff x="6705600" y="5334000"/>
            <a:chExt cx="304800" cy="1143000"/>
          </a:xfrm>
        </p:grpSpPr>
        <p:cxnSp>
          <p:nvCxnSpPr>
            <p:cNvPr id="97" name="Straight Connector 96"/>
            <p:cNvCxnSpPr/>
            <p:nvPr/>
          </p:nvCxnSpPr>
          <p:spPr>
            <a:xfrm rot="5400000" flipH="1" flipV="1">
              <a:off x="6324600" y="5943600"/>
              <a:ext cx="106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rot="16200000" flipH="1">
              <a:off x="6362700" y="5905500"/>
              <a:ext cx="106680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6705600" y="5410200"/>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rot="5400000">
              <a:off x="6629400" y="5410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rot="5400000">
              <a:off x="6934200" y="5410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6858000" y="6477000"/>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3" name="Group 102"/>
          <p:cNvGrpSpPr/>
          <p:nvPr/>
        </p:nvGrpSpPr>
        <p:grpSpPr>
          <a:xfrm>
            <a:off x="4419600" y="1905000"/>
            <a:ext cx="304800" cy="1143000"/>
            <a:chOff x="6705600" y="5334000"/>
            <a:chExt cx="304800" cy="1143000"/>
          </a:xfrm>
        </p:grpSpPr>
        <p:cxnSp>
          <p:nvCxnSpPr>
            <p:cNvPr id="104" name="Straight Connector 103"/>
            <p:cNvCxnSpPr/>
            <p:nvPr/>
          </p:nvCxnSpPr>
          <p:spPr>
            <a:xfrm rot="5400000" flipH="1" flipV="1">
              <a:off x="6324600" y="5943600"/>
              <a:ext cx="106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rot="16200000" flipH="1">
              <a:off x="6362700" y="5905500"/>
              <a:ext cx="106680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6705600" y="5410200"/>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rot="5400000">
              <a:off x="6629400" y="5410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5400000">
              <a:off x="6934200" y="5410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6858000" y="6477000"/>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0" name="Group 109"/>
          <p:cNvGrpSpPr/>
          <p:nvPr/>
        </p:nvGrpSpPr>
        <p:grpSpPr>
          <a:xfrm>
            <a:off x="6172200" y="1143000"/>
            <a:ext cx="304800" cy="1143000"/>
            <a:chOff x="6705600" y="5334000"/>
            <a:chExt cx="304800" cy="1143000"/>
          </a:xfrm>
        </p:grpSpPr>
        <p:cxnSp>
          <p:nvCxnSpPr>
            <p:cNvPr id="111" name="Straight Connector 110"/>
            <p:cNvCxnSpPr/>
            <p:nvPr/>
          </p:nvCxnSpPr>
          <p:spPr>
            <a:xfrm rot="5400000" flipH="1" flipV="1">
              <a:off x="6324600" y="5943600"/>
              <a:ext cx="106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rot="16200000" flipH="1">
              <a:off x="6362700" y="5905500"/>
              <a:ext cx="106680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6705600" y="5410200"/>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rot="5400000">
              <a:off x="6629400" y="5410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rot="5400000">
              <a:off x="6934200" y="5410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6858000" y="6477000"/>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7" name="Rectangle 116"/>
          <p:cNvSpPr/>
          <p:nvPr/>
        </p:nvSpPr>
        <p:spPr>
          <a:xfrm>
            <a:off x="6400800" y="4419600"/>
            <a:ext cx="990600" cy="685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p:cNvSpPr txBox="1"/>
          <p:nvPr/>
        </p:nvSpPr>
        <p:spPr>
          <a:xfrm>
            <a:off x="6463746" y="4572000"/>
            <a:ext cx="990600" cy="369332"/>
          </a:xfrm>
          <a:prstGeom prst="rect">
            <a:avLst/>
          </a:prstGeom>
          <a:noFill/>
        </p:spPr>
        <p:txBody>
          <a:bodyPr wrap="square" rtlCol="0">
            <a:spAutoFit/>
          </a:bodyPr>
          <a:lstStyle/>
          <a:p>
            <a:r>
              <a:rPr lang="en-US" dirty="0" smtClean="0">
                <a:solidFill>
                  <a:schemeClr val="bg1"/>
                </a:solidFill>
              </a:rPr>
              <a:t>MTSO</a:t>
            </a:r>
            <a:endParaRPr lang="en-US" dirty="0">
              <a:solidFill>
                <a:schemeClr val="bg1"/>
              </a:solidFill>
            </a:endParaRPr>
          </a:p>
        </p:txBody>
      </p:sp>
      <p:cxnSp>
        <p:nvCxnSpPr>
          <p:cNvPr id="119" name="Elbow Connector 118"/>
          <p:cNvCxnSpPr/>
          <p:nvPr/>
        </p:nvCxnSpPr>
        <p:spPr>
          <a:xfrm flipV="1">
            <a:off x="3048000" y="4800600"/>
            <a:ext cx="3352800" cy="38100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Elbow Connector 119"/>
          <p:cNvCxnSpPr/>
          <p:nvPr/>
        </p:nvCxnSpPr>
        <p:spPr>
          <a:xfrm rot="16200000" flipH="1">
            <a:off x="5600700" y="3086100"/>
            <a:ext cx="2133600" cy="53340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Elbow Connector 120"/>
          <p:cNvCxnSpPr/>
          <p:nvPr/>
        </p:nvCxnSpPr>
        <p:spPr>
          <a:xfrm>
            <a:off x="4648200" y="3048000"/>
            <a:ext cx="1752600" cy="1447800"/>
          </a:xfrm>
          <a:prstGeom prst="bentConnector3">
            <a:avLst>
              <a:gd name="adj1"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Elbow Connector 121"/>
          <p:cNvCxnSpPr>
            <a:endCxn id="118" idx="1"/>
          </p:cNvCxnSpPr>
          <p:nvPr/>
        </p:nvCxnSpPr>
        <p:spPr>
          <a:xfrm>
            <a:off x="4800600" y="4648200"/>
            <a:ext cx="1663146" cy="108466"/>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23" name="Picture 3" descr="C:\Documents and Settings\cottrell\Local Settings\Temporary Internet Files\Content.IE5\VJTBRD4K\MC900440353[1].png"/>
          <p:cNvPicPr>
            <a:picLocks noChangeAspect="1" noChangeArrowheads="1"/>
          </p:cNvPicPr>
          <p:nvPr/>
        </p:nvPicPr>
        <p:blipFill>
          <a:blip r:embed="rId2" cstate="print"/>
          <a:srcRect/>
          <a:stretch>
            <a:fillRect/>
          </a:stretch>
        </p:blipFill>
        <p:spPr bwMode="auto">
          <a:xfrm rot="16895269">
            <a:off x="4855190" y="3266084"/>
            <a:ext cx="751488" cy="425321"/>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Content Placeholder 44"/>
          <p:cNvSpPr>
            <a:spLocks noGrp="1"/>
          </p:cNvSpPr>
          <p:nvPr>
            <p:ph idx="1"/>
          </p:nvPr>
        </p:nvSpPr>
        <p:spPr/>
        <p:txBody>
          <a:bodyPr/>
          <a:lstStyle/>
          <a:p>
            <a:endParaRPr lang="en-US"/>
          </a:p>
        </p:txBody>
      </p:sp>
      <p:sp>
        <p:nvSpPr>
          <p:cNvPr id="44" name="Title 43"/>
          <p:cNvSpPr>
            <a:spLocks noGrp="1"/>
          </p:cNvSpPr>
          <p:nvPr>
            <p:ph type="title"/>
          </p:nvPr>
        </p:nvSpPr>
        <p:spPr/>
        <p:txBody>
          <a:bodyPr>
            <a:normAutofit fontScale="90000"/>
          </a:bodyPr>
          <a:lstStyle/>
          <a:p>
            <a:endParaRPr lang="fr-FR" noProof="0"/>
          </a:p>
        </p:txBody>
      </p:sp>
      <p:sp>
        <p:nvSpPr>
          <p:cNvPr id="4" name="Hexagon 3"/>
          <p:cNvSpPr/>
          <p:nvPr/>
        </p:nvSpPr>
        <p:spPr>
          <a:xfrm>
            <a:off x="1981200" y="4495800"/>
            <a:ext cx="2169459" cy="1676400"/>
          </a:xfrm>
          <a:prstGeom prst="hexagon">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Hexagon 4"/>
          <p:cNvSpPr/>
          <p:nvPr/>
        </p:nvSpPr>
        <p:spPr>
          <a:xfrm>
            <a:off x="3581400" y="3657600"/>
            <a:ext cx="2169459" cy="1676400"/>
          </a:xfrm>
          <a:prstGeom prst="hexag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Hexagon 5"/>
          <p:cNvSpPr/>
          <p:nvPr/>
        </p:nvSpPr>
        <p:spPr>
          <a:xfrm>
            <a:off x="3581400" y="1981200"/>
            <a:ext cx="2169459" cy="1676400"/>
          </a:xfrm>
          <a:prstGeom prst="hexagon">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Hexagon 6"/>
          <p:cNvSpPr/>
          <p:nvPr/>
        </p:nvSpPr>
        <p:spPr>
          <a:xfrm>
            <a:off x="5257800" y="1295400"/>
            <a:ext cx="2169459" cy="1676400"/>
          </a:xfrm>
          <a:prstGeom prst="hexagon">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438400" y="1295400"/>
            <a:ext cx="3581400" cy="4876800"/>
          </a:xfrm>
          <a:custGeom>
            <a:avLst/>
            <a:gdLst>
              <a:gd name="connsiteX0" fmla="*/ 0 w 3279913"/>
              <a:gd name="connsiteY0" fmla="*/ 4638261 h 4638261"/>
              <a:gd name="connsiteX1" fmla="*/ 39756 w 3279913"/>
              <a:gd name="connsiteY1" fmla="*/ 4449417 h 4638261"/>
              <a:gd name="connsiteX2" fmla="*/ 39756 w 3279913"/>
              <a:gd name="connsiteY2" fmla="*/ 4449417 h 4638261"/>
              <a:gd name="connsiteX3" fmla="*/ 367748 w 3279913"/>
              <a:gd name="connsiteY3" fmla="*/ 4051852 h 4638261"/>
              <a:gd name="connsiteX4" fmla="*/ 904461 w 3279913"/>
              <a:gd name="connsiteY4" fmla="*/ 3783496 h 4638261"/>
              <a:gd name="connsiteX5" fmla="*/ 1590261 w 3279913"/>
              <a:gd name="connsiteY5" fmla="*/ 3415748 h 4638261"/>
              <a:gd name="connsiteX6" fmla="*/ 2494722 w 3279913"/>
              <a:gd name="connsiteY6" fmla="*/ 2521226 h 4638261"/>
              <a:gd name="connsiteX7" fmla="*/ 2594113 w 3279913"/>
              <a:gd name="connsiteY7" fmla="*/ 1636643 h 4638261"/>
              <a:gd name="connsiteX8" fmla="*/ 2912165 w 3279913"/>
              <a:gd name="connsiteY8" fmla="*/ 503582 h 4638261"/>
              <a:gd name="connsiteX9" fmla="*/ 3220278 w 3279913"/>
              <a:gd name="connsiteY9" fmla="*/ 76200 h 4638261"/>
              <a:gd name="connsiteX10" fmla="*/ 3269974 w 3279913"/>
              <a:gd name="connsiteY10" fmla="*/ 46382 h 4638261"/>
              <a:gd name="connsiteX11" fmla="*/ 3250095 w 3279913"/>
              <a:gd name="connsiteY11" fmla="*/ 36443 h 4638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79913" h="4638261">
                <a:moveTo>
                  <a:pt x="0" y="4638261"/>
                </a:moveTo>
                <a:lnTo>
                  <a:pt x="39756" y="4449417"/>
                </a:lnTo>
                <a:lnTo>
                  <a:pt x="39756" y="4449417"/>
                </a:lnTo>
                <a:cubicBezTo>
                  <a:pt x="94421" y="4383156"/>
                  <a:pt x="223631" y="4162839"/>
                  <a:pt x="367748" y="4051852"/>
                </a:cubicBezTo>
                <a:cubicBezTo>
                  <a:pt x="511865" y="3940865"/>
                  <a:pt x="700709" y="3889513"/>
                  <a:pt x="904461" y="3783496"/>
                </a:cubicBezTo>
                <a:cubicBezTo>
                  <a:pt x="1108213" y="3677479"/>
                  <a:pt x="1325218" y="3626126"/>
                  <a:pt x="1590261" y="3415748"/>
                </a:cubicBezTo>
                <a:cubicBezTo>
                  <a:pt x="1855304" y="3205370"/>
                  <a:pt x="2327413" y="2817743"/>
                  <a:pt x="2494722" y="2521226"/>
                </a:cubicBezTo>
                <a:cubicBezTo>
                  <a:pt x="2662031" y="2224709"/>
                  <a:pt x="2524539" y="1972917"/>
                  <a:pt x="2594113" y="1636643"/>
                </a:cubicBezTo>
                <a:cubicBezTo>
                  <a:pt x="2663687" y="1300369"/>
                  <a:pt x="2807804" y="763656"/>
                  <a:pt x="2912165" y="503582"/>
                </a:cubicBezTo>
                <a:cubicBezTo>
                  <a:pt x="3016526" y="243508"/>
                  <a:pt x="3160643" y="152400"/>
                  <a:pt x="3220278" y="76200"/>
                </a:cubicBezTo>
                <a:cubicBezTo>
                  <a:pt x="3279913" y="0"/>
                  <a:pt x="3265005" y="53008"/>
                  <a:pt x="3269974" y="46382"/>
                </a:cubicBezTo>
                <a:cubicBezTo>
                  <a:pt x="3274943" y="39756"/>
                  <a:pt x="3262519" y="38099"/>
                  <a:pt x="3250095" y="36443"/>
                </a:cubicBezTo>
              </a:path>
            </a:pathLst>
          </a:custGeom>
          <a:ln w="762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9" name="Group 8"/>
          <p:cNvGrpSpPr/>
          <p:nvPr/>
        </p:nvGrpSpPr>
        <p:grpSpPr>
          <a:xfrm>
            <a:off x="2819400" y="4038600"/>
            <a:ext cx="304800" cy="1143000"/>
            <a:chOff x="6705600" y="5334000"/>
            <a:chExt cx="304800" cy="1143000"/>
          </a:xfrm>
        </p:grpSpPr>
        <p:cxnSp>
          <p:nvCxnSpPr>
            <p:cNvPr id="10" name="Straight Connector 9"/>
            <p:cNvCxnSpPr/>
            <p:nvPr/>
          </p:nvCxnSpPr>
          <p:spPr>
            <a:xfrm rot="5400000" flipH="1" flipV="1">
              <a:off x="6324600" y="5943600"/>
              <a:ext cx="106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6200000" flipH="1">
              <a:off x="6362700" y="5905500"/>
              <a:ext cx="106680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705600" y="5410200"/>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6629400" y="5410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6934200" y="5410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858000" y="6477000"/>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4572000" y="3505200"/>
            <a:ext cx="304800" cy="1143000"/>
            <a:chOff x="6705600" y="5334000"/>
            <a:chExt cx="304800" cy="1143000"/>
          </a:xfrm>
        </p:grpSpPr>
        <p:cxnSp>
          <p:nvCxnSpPr>
            <p:cNvPr id="17" name="Straight Connector 16"/>
            <p:cNvCxnSpPr/>
            <p:nvPr/>
          </p:nvCxnSpPr>
          <p:spPr>
            <a:xfrm rot="5400000" flipH="1" flipV="1">
              <a:off x="6324600" y="5943600"/>
              <a:ext cx="106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362700" y="5905500"/>
              <a:ext cx="106680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705600" y="5410200"/>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6629400" y="5410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6934200" y="5410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858000" y="6477000"/>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4419600" y="1905000"/>
            <a:ext cx="304800" cy="1143000"/>
            <a:chOff x="6705600" y="5334000"/>
            <a:chExt cx="304800" cy="1143000"/>
          </a:xfrm>
        </p:grpSpPr>
        <p:cxnSp>
          <p:nvCxnSpPr>
            <p:cNvPr id="24" name="Straight Connector 23"/>
            <p:cNvCxnSpPr/>
            <p:nvPr/>
          </p:nvCxnSpPr>
          <p:spPr>
            <a:xfrm rot="5400000" flipH="1" flipV="1">
              <a:off x="6324600" y="5943600"/>
              <a:ext cx="106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6362700" y="5905500"/>
              <a:ext cx="106680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705600" y="5410200"/>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6629400" y="5410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6934200" y="5410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858000" y="6477000"/>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 name="Group 29"/>
          <p:cNvGrpSpPr/>
          <p:nvPr/>
        </p:nvGrpSpPr>
        <p:grpSpPr>
          <a:xfrm>
            <a:off x="6172200" y="1143000"/>
            <a:ext cx="304800" cy="1143000"/>
            <a:chOff x="6705600" y="5334000"/>
            <a:chExt cx="304800" cy="1143000"/>
          </a:xfrm>
        </p:grpSpPr>
        <p:cxnSp>
          <p:nvCxnSpPr>
            <p:cNvPr id="31" name="Straight Connector 30"/>
            <p:cNvCxnSpPr/>
            <p:nvPr/>
          </p:nvCxnSpPr>
          <p:spPr>
            <a:xfrm rot="5400000" flipH="1" flipV="1">
              <a:off x="6324600" y="5943600"/>
              <a:ext cx="106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6200000" flipH="1">
              <a:off x="6362700" y="5905500"/>
              <a:ext cx="106680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705600" y="5410200"/>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6629400" y="5410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a:off x="6934200" y="5410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6858000" y="6477000"/>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7" name="Rectangle 36"/>
          <p:cNvSpPr/>
          <p:nvPr/>
        </p:nvSpPr>
        <p:spPr>
          <a:xfrm>
            <a:off x="6400800" y="4419600"/>
            <a:ext cx="990600" cy="685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6463746" y="4572000"/>
            <a:ext cx="990600" cy="369332"/>
          </a:xfrm>
          <a:prstGeom prst="rect">
            <a:avLst/>
          </a:prstGeom>
          <a:noFill/>
        </p:spPr>
        <p:txBody>
          <a:bodyPr wrap="square" rtlCol="0">
            <a:spAutoFit/>
          </a:bodyPr>
          <a:lstStyle/>
          <a:p>
            <a:r>
              <a:rPr lang="en-US" dirty="0" smtClean="0">
                <a:solidFill>
                  <a:schemeClr val="bg1"/>
                </a:solidFill>
              </a:rPr>
              <a:t>MTSO</a:t>
            </a:r>
            <a:endParaRPr lang="en-US" dirty="0">
              <a:solidFill>
                <a:schemeClr val="bg1"/>
              </a:solidFill>
            </a:endParaRPr>
          </a:p>
        </p:txBody>
      </p:sp>
      <p:cxnSp>
        <p:nvCxnSpPr>
          <p:cNvPr id="39" name="Elbow Connector 38"/>
          <p:cNvCxnSpPr/>
          <p:nvPr/>
        </p:nvCxnSpPr>
        <p:spPr>
          <a:xfrm flipV="1">
            <a:off x="3048000" y="4800600"/>
            <a:ext cx="3352800" cy="38100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Elbow Connector 39"/>
          <p:cNvCxnSpPr/>
          <p:nvPr/>
        </p:nvCxnSpPr>
        <p:spPr>
          <a:xfrm rot="16200000" flipH="1">
            <a:off x="5600700" y="3086100"/>
            <a:ext cx="2133600" cy="53340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Elbow Connector 40"/>
          <p:cNvCxnSpPr/>
          <p:nvPr/>
        </p:nvCxnSpPr>
        <p:spPr>
          <a:xfrm>
            <a:off x="4648200" y="3048000"/>
            <a:ext cx="1752600" cy="144780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Elbow Connector 41"/>
          <p:cNvCxnSpPr>
            <a:endCxn id="38" idx="1"/>
          </p:cNvCxnSpPr>
          <p:nvPr/>
        </p:nvCxnSpPr>
        <p:spPr>
          <a:xfrm>
            <a:off x="4800600" y="4648200"/>
            <a:ext cx="1663146" cy="108466"/>
          </a:xfrm>
          <a:prstGeom prst="bentConnector3">
            <a:avLst>
              <a:gd name="adj1" fmla="val 50000"/>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43" name="Picture 3" descr="C:\Documents and Settings\cottrell\Local Settings\Temporary Internet Files\Content.IE5\VJTBRD4K\MC900440353[1].png"/>
          <p:cNvPicPr>
            <a:picLocks noChangeAspect="1" noChangeArrowheads="1"/>
          </p:cNvPicPr>
          <p:nvPr/>
        </p:nvPicPr>
        <p:blipFill>
          <a:blip r:embed="rId2" cstate="print"/>
          <a:srcRect/>
          <a:stretch>
            <a:fillRect/>
          </a:stretch>
        </p:blipFill>
        <p:spPr bwMode="auto">
          <a:xfrm rot="19368037">
            <a:off x="4397989" y="4028085"/>
            <a:ext cx="751488" cy="425321"/>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endParaRPr lang="fr-FR" noProof="0"/>
          </a:p>
        </p:txBody>
      </p:sp>
      <p:sp>
        <p:nvSpPr>
          <p:cNvPr id="3" name="Content Placeholder 2"/>
          <p:cNvSpPr>
            <a:spLocks noGrp="1"/>
          </p:cNvSpPr>
          <p:nvPr>
            <p:ph idx="1"/>
          </p:nvPr>
        </p:nvSpPr>
        <p:spPr/>
        <p:txBody>
          <a:bodyPr/>
          <a:lstStyle/>
          <a:p>
            <a:endParaRPr lang="en-US" dirty="0"/>
          </a:p>
        </p:txBody>
      </p:sp>
      <p:sp>
        <p:nvSpPr>
          <p:cNvPr id="4" name="Hexagon 3"/>
          <p:cNvSpPr/>
          <p:nvPr/>
        </p:nvSpPr>
        <p:spPr>
          <a:xfrm>
            <a:off x="1981200" y="4495800"/>
            <a:ext cx="2169459" cy="1676400"/>
          </a:xfrm>
          <a:prstGeom prst="hexagon">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Hexagon 4"/>
          <p:cNvSpPr/>
          <p:nvPr/>
        </p:nvSpPr>
        <p:spPr>
          <a:xfrm>
            <a:off x="3581400" y="3657600"/>
            <a:ext cx="2169459" cy="1676400"/>
          </a:xfrm>
          <a:prstGeom prst="hexag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Hexagon 5"/>
          <p:cNvSpPr/>
          <p:nvPr/>
        </p:nvSpPr>
        <p:spPr>
          <a:xfrm>
            <a:off x="3581400" y="1981200"/>
            <a:ext cx="2169459" cy="1676400"/>
          </a:xfrm>
          <a:prstGeom prst="hexagon">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Hexagon 6"/>
          <p:cNvSpPr/>
          <p:nvPr/>
        </p:nvSpPr>
        <p:spPr>
          <a:xfrm>
            <a:off x="5257800" y="1295400"/>
            <a:ext cx="2169459" cy="1676400"/>
          </a:xfrm>
          <a:prstGeom prst="hexagon">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438400" y="1295400"/>
            <a:ext cx="3581400" cy="4876800"/>
          </a:xfrm>
          <a:custGeom>
            <a:avLst/>
            <a:gdLst>
              <a:gd name="connsiteX0" fmla="*/ 0 w 3279913"/>
              <a:gd name="connsiteY0" fmla="*/ 4638261 h 4638261"/>
              <a:gd name="connsiteX1" fmla="*/ 39756 w 3279913"/>
              <a:gd name="connsiteY1" fmla="*/ 4449417 h 4638261"/>
              <a:gd name="connsiteX2" fmla="*/ 39756 w 3279913"/>
              <a:gd name="connsiteY2" fmla="*/ 4449417 h 4638261"/>
              <a:gd name="connsiteX3" fmla="*/ 367748 w 3279913"/>
              <a:gd name="connsiteY3" fmla="*/ 4051852 h 4638261"/>
              <a:gd name="connsiteX4" fmla="*/ 904461 w 3279913"/>
              <a:gd name="connsiteY4" fmla="*/ 3783496 h 4638261"/>
              <a:gd name="connsiteX5" fmla="*/ 1590261 w 3279913"/>
              <a:gd name="connsiteY5" fmla="*/ 3415748 h 4638261"/>
              <a:gd name="connsiteX6" fmla="*/ 2494722 w 3279913"/>
              <a:gd name="connsiteY6" fmla="*/ 2521226 h 4638261"/>
              <a:gd name="connsiteX7" fmla="*/ 2594113 w 3279913"/>
              <a:gd name="connsiteY7" fmla="*/ 1636643 h 4638261"/>
              <a:gd name="connsiteX8" fmla="*/ 2912165 w 3279913"/>
              <a:gd name="connsiteY8" fmla="*/ 503582 h 4638261"/>
              <a:gd name="connsiteX9" fmla="*/ 3220278 w 3279913"/>
              <a:gd name="connsiteY9" fmla="*/ 76200 h 4638261"/>
              <a:gd name="connsiteX10" fmla="*/ 3269974 w 3279913"/>
              <a:gd name="connsiteY10" fmla="*/ 46382 h 4638261"/>
              <a:gd name="connsiteX11" fmla="*/ 3250095 w 3279913"/>
              <a:gd name="connsiteY11" fmla="*/ 36443 h 4638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79913" h="4638261">
                <a:moveTo>
                  <a:pt x="0" y="4638261"/>
                </a:moveTo>
                <a:lnTo>
                  <a:pt x="39756" y="4449417"/>
                </a:lnTo>
                <a:lnTo>
                  <a:pt x="39756" y="4449417"/>
                </a:lnTo>
                <a:cubicBezTo>
                  <a:pt x="94421" y="4383156"/>
                  <a:pt x="223631" y="4162839"/>
                  <a:pt x="367748" y="4051852"/>
                </a:cubicBezTo>
                <a:cubicBezTo>
                  <a:pt x="511865" y="3940865"/>
                  <a:pt x="700709" y="3889513"/>
                  <a:pt x="904461" y="3783496"/>
                </a:cubicBezTo>
                <a:cubicBezTo>
                  <a:pt x="1108213" y="3677479"/>
                  <a:pt x="1325218" y="3626126"/>
                  <a:pt x="1590261" y="3415748"/>
                </a:cubicBezTo>
                <a:cubicBezTo>
                  <a:pt x="1855304" y="3205370"/>
                  <a:pt x="2327413" y="2817743"/>
                  <a:pt x="2494722" y="2521226"/>
                </a:cubicBezTo>
                <a:cubicBezTo>
                  <a:pt x="2662031" y="2224709"/>
                  <a:pt x="2524539" y="1972917"/>
                  <a:pt x="2594113" y="1636643"/>
                </a:cubicBezTo>
                <a:cubicBezTo>
                  <a:pt x="2663687" y="1300369"/>
                  <a:pt x="2807804" y="763656"/>
                  <a:pt x="2912165" y="503582"/>
                </a:cubicBezTo>
                <a:cubicBezTo>
                  <a:pt x="3016526" y="243508"/>
                  <a:pt x="3160643" y="152400"/>
                  <a:pt x="3220278" y="76200"/>
                </a:cubicBezTo>
                <a:cubicBezTo>
                  <a:pt x="3279913" y="0"/>
                  <a:pt x="3265005" y="53008"/>
                  <a:pt x="3269974" y="46382"/>
                </a:cubicBezTo>
                <a:cubicBezTo>
                  <a:pt x="3274943" y="39756"/>
                  <a:pt x="3262519" y="38099"/>
                  <a:pt x="3250095" y="36443"/>
                </a:cubicBezTo>
              </a:path>
            </a:pathLst>
          </a:custGeom>
          <a:ln w="762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9" name="Group 8"/>
          <p:cNvGrpSpPr/>
          <p:nvPr/>
        </p:nvGrpSpPr>
        <p:grpSpPr>
          <a:xfrm>
            <a:off x="2819400" y="4038600"/>
            <a:ext cx="304800" cy="1143000"/>
            <a:chOff x="6705600" y="5334000"/>
            <a:chExt cx="304800" cy="1143000"/>
          </a:xfrm>
        </p:grpSpPr>
        <p:cxnSp>
          <p:nvCxnSpPr>
            <p:cNvPr id="10" name="Straight Connector 9"/>
            <p:cNvCxnSpPr/>
            <p:nvPr/>
          </p:nvCxnSpPr>
          <p:spPr>
            <a:xfrm rot="5400000" flipH="1" flipV="1">
              <a:off x="6324600" y="5943600"/>
              <a:ext cx="106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6200000" flipH="1">
              <a:off x="6362700" y="5905500"/>
              <a:ext cx="106680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705600" y="5410200"/>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6629400" y="5410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6934200" y="5410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858000" y="6477000"/>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4572000" y="3505200"/>
            <a:ext cx="304800" cy="1143000"/>
            <a:chOff x="6705600" y="5334000"/>
            <a:chExt cx="304800" cy="1143000"/>
          </a:xfrm>
        </p:grpSpPr>
        <p:cxnSp>
          <p:nvCxnSpPr>
            <p:cNvPr id="17" name="Straight Connector 16"/>
            <p:cNvCxnSpPr/>
            <p:nvPr/>
          </p:nvCxnSpPr>
          <p:spPr>
            <a:xfrm rot="5400000" flipH="1" flipV="1">
              <a:off x="6324600" y="5943600"/>
              <a:ext cx="106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362700" y="5905500"/>
              <a:ext cx="106680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705600" y="5410200"/>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6629400" y="5410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6934200" y="5410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858000" y="6477000"/>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4419600" y="1905000"/>
            <a:ext cx="304800" cy="1143000"/>
            <a:chOff x="6705600" y="5334000"/>
            <a:chExt cx="304800" cy="1143000"/>
          </a:xfrm>
        </p:grpSpPr>
        <p:cxnSp>
          <p:nvCxnSpPr>
            <p:cNvPr id="24" name="Straight Connector 23"/>
            <p:cNvCxnSpPr/>
            <p:nvPr/>
          </p:nvCxnSpPr>
          <p:spPr>
            <a:xfrm rot="5400000" flipH="1" flipV="1">
              <a:off x="6324600" y="5943600"/>
              <a:ext cx="106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6362700" y="5905500"/>
              <a:ext cx="106680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705600" y="5410200"/>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6629400" y="5410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6934200" y="5410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858000" y="6477000"/>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 name="Group 29"/>
          <p:cNvGrpSpPr/>
          <p:nvPr/>
        </p:nvGrpSpPr>
        <p:grpSpPr>
          <a:xfrm>
            <a:off x="6172200" y="1143000"/>
            <a:ext cx="304800" cy="1143000"/>
            <a:chOff x="6705600" y="5334000"/>
            <a:chExt cx="304800" cy="1143000"/>
          </a:xfrm>
        </p:grpSpPr>
        <p:cxnSp>
          <p:nvCxnSpPr>
            <p:cNvPr id="31" name="Straight Connector 30"/>
            <p:cNvCxnSpPr/>
            <p:nvPr/>
          </p:nvCxnSpPr>
          <p:spPr>
            <a:xfrm rot="5400000" flipH="1" flipV="1">
              <a:off x="6324600" y="5943600"/>
              <a:ext cx="106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6200000" flipH="1">
              <a:off x="6362700" y="5905500"/>
              <a:ext cx="106680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705600" y="5410200"/>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6629400" y="5410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a:off x="6934200" y="5410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6858000" y="6477000"/>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7" name="Rectangle 36"/>
          <p:cNvSpPr/>
          <p:nvPr/>
        </p:nvSpPr>
        <p:spPr>
          <a:xfrm>
            <a:off x="6400800" y="4419600"/>
            <a:ext cx="990600" cy="685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6463746" y="4572000"/>
            <a:ext cx="990600" cy="369332"/>
          </a:xfrm>
          <a:prstGeom prst="rect">
            <a:avLst/>
          </a:prstGeom>
          <a:noFill/>
        </p:spPr>
        <p:txBody>
          <a:bodyPr wrap="square" rtlCol="0">
            <a:spAutoFit/>
          </a:bodyPr>
          <a:lstStyle/>
          <a:p>
            <a:r>
              <a:rPr lang="en-US" dirty="0" smtClean="0">
                <a:solidFill>
                  <a:schemeClr val="bg1"/>
                </a:solidFill>
              </a:rPr>
              <a:t>MTSO</a:t>
            </a:r>
            <a:endParaRPr lang="en-US" dirty="0">
              <a:solidFill>
                <a:schemeClr val="bg1"/>
              </a:solidFill>
            </a:endParaRPr>
          </a:p>
        </p:txBody>
      </p:sp>
      <p:cxnSp>
        <p:nvCxnSpPr>
          <p:cNvPr id="39" name="Elbow Connector 38"/>
          <p:cNvCxnSpPr/>
          <p:nvPr/>
        </p:nvCxnSpPr>
        <p:spPr>
          <a:xfrm flipV="1">
            <a:off x="3048000" y="4800600"/>
            <a:ext cx="3352800" cy="38100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Elbow Connector 39"/>
          <p:cNvCxnSpPr/>
          <p:nvPr/>
        </p:nvCxnSpPr>
        <p:spPr>
          <a:xfrm rot="16200000" flipH="1">
            <a:off x="5600700" y="3086100"/>
            <a:ext cx="2133600" cy="53340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Elbow Connector 40"/>
          <p:cNvCxnSpPr/>
          <p:nvPr/>
        </p:nvCxnSpPr>
        <p:spPr>
          <a:xfrm>
            <a:off x="4648200" y="3048000"/>
            <a:ext cx="1752600" cy="144780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Elbow Connector 41"/>
          <p:cNvCxnSpPr/>
          <p:nvPr/>
        </p:nvCxnSpPr>
        <p:spPr>
          <a:xfrm>
            <a:off x="4800600" y="4648200"/>
            <a:ext cx="1828800" cy="76200"/>
          </a:xfrm>
          <a:prstGeom prst="bentConnector3">
            <a:avLst>
              <a:gd name="adj1" fmla="val 50000"/>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43" name="Picture 3" descr="C:\Documents and Settings\cottrell\Local Settings\Temporary Internet Files\Content.IE5\VJTBRD4K\MC900440353[1].png"/>
          <p:cNvPicPr>
            <a:picLocks noChangeAspect="1" noChangeArrowheads="1"/>
          </p:cNvPicPr>
          <p:nvPr/>
        </p:nvPicPr>
        <p:blipFill>
          <a:blip r:embed="rId2" cstate="print"/>
          <a:srcRect/>
          <a:stretch>
            <a:fillRect/>
          </a:stretch>
        </p:blipFill>
        <p:spPr bwMode="auto">
          <a:xfrm rot="19368037">
            <a:off x="3785922" y="4603502"/>
            <a:ext cx="751488" cy="425321"/>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endParaRPr lang="fr-FR" noProof="0"/>
          </a:p>
        </p:txBody>
      </p:sp>
      <p:sp>
        <p:nvSpPr>
          <p:cNvPr id="3" name="Content Placeholder 2"/>
          <p:cNvSpPr>
            <a:spLocks noGrp="1"/>
          </p:cNvSpPr>
          <p:nvPr>
            <p:ph idx="1"/>
          </p:nvPr>
        </p:nvSpPr>
        <p:spPr/>
        <p:txBody>
          <a:bodyPr/>
          <a:lstStyle/>
          <a:p>
            <a:endParaRPr lang="en-US" dirty="0"/>
          </a:p>
        </p:txBody>
      </p:sp>
      <p:sp>
        <p:nvSpPr>
          <p:cNvPr id="4" name="Hexagon 3"/>
          <p:cNvSpPr/>
          <p:nvPr/>
        </p:nvSpPr>
        <p:spPr>
          <a:xfrm>
            <a:off x="1981200" y="4495800"/>
            <a:ext cx="2169459" cy="1676400"/>
          </a:xfrm>
          <a:prstGeom prst="hexag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Hexagon 4"/>
          <p:cNvSpPr/>
          <p:nvPr/>
        </p:nvSpPr>
        <p:spPr>
          <a:xfrm>
            <a:off x="3581400" y="3657600"/>
            <a:ext cx="2169459" cy="1676400"/>
          </a:xfrm>
          <a:prstGeom prst="hexago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Hexagon 5"/>
          <p:cNvSpPr/>
          <p:nvPr/>
        </p:nvSpPr>
        <p:spPr>
          <a:xfrm>
            <a:off x="3581400" y="1981200"/>
            <a:ext cx="2169459" cy="1676400"/>
          </a:xfrm>
          <a:prstGeom prst="hexagon">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Hexagon 6"/>
          <p:cNvSpPr/>
          <p:nvPr/>
        </p:nvSpPr>
        <p:spPr>
          <a:xfrm>
            <a:off x="5257800" y="1295400"/>
            <a:ext cx="2169459" cy="1676400"/>
          </a:xfrm>
          <a:prstGeom prst="hexagon">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438400" y="1295400"/>
            <a:ext cx="3581400" cy="4876800"/>
          </a:xfrm>
          <a:custGeom>
            <a:avLst/>
            <a:gdLst>
              <a:gd name="connsiteX0" fmla="*/ 0 w 3279913"/>
              <a:gd name="connsiteY0" fmla="*/ 4638261 h 4638261"/>
              <a:gd name="connsiteX1" fmla="*/ 39756 w 3279913"/>
              <a:gd name="connsiteY1" fmla="*/ 4449417 h 4638261"/>
              <a:gd name="connsiteX2" fmla="*/ 39756 w 3279913"/>
              <a:gd name="connsiteY2" fmla="*/ 4449417 h 4638261"/>
              <a:gd name="connsiteX3" fmla="*/ 367748 w 3279913"/>
              <a:gd name="connsiteY3" fmla="*/ 4051852 h 4638261"/>
              <a:gd name="connsiteX4" fmla="*/ 904461 w 3279913"/>
              <a:gd name="connsiteY4" fmla="*/ 3783496 h 4638261"/>
              <a:gd name="connsiteX5" fmla="*/ 1590261 w 3279913"/>
              <a:gd name="connsiteY5" fmla="*/ 3415748 h 4638261"/>
              <a:gd name="connsiteX6" fmla="*/ 2494722 w 3279913"/>
              <a:gd name="connsiteY6" fmla="*/ 2521226 h 4638261"/>
              <a:gd name="connsiteX7" fmla="*/ 2594113 w 3279913"/>
              <a:gd name="connsiteY7" fmla="*/ 1636643 h 4638261"/>
              <a:gd name="connsiteX8" fmla="*/ 2912165 w 3279913"/>
              <a:gd name="connsiteY8" fmla="*/ 503582 h 4638261"/>
              <a:gd name="connsiteX9" fmla="*/ 3220278 w 3279913"/>
              <a:gd name="connsiteY9" fmla="*/ 76200 h 4638261"/>
              <a:gd name="connsiteX10" fmla="*/ 3269974 w 3279913"/>
              <a:gd name="connsiteY10" fmla="*/ 46382 h 4638261"/>
              <a:gd name="connsiteX11" fmla="*/ 3250095 w 3279913"/>
              <a:gd name="connsiteY11" fmla="*/ 36443 h 4638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79913" h="4638261">
                <a:moveTo>
                  <a:pt x="0" y="4638261"/>
                </a:moveTo>
                <a:lnTo>
                  <a:pt x="39756" y="4449417"/>
                </a:lnTo>
                <a:lnTo>
                  <a:pt x="39756" y="4449417"/>
                </a:lnTo>
                <a:cubicBezTo>
                  <a:pt x="94421" y="4383156"/>
                  <a:pt x="223631" y="4162839"/>
                  <a:pt x="367748" y="4051852"/>
                </a:cubicBezTo>
                <a:cubicBezTo>
                  <a:pt x="511865" y="3940865"/>
                  <a:pt x="700709" y="3889513"/>
                  <a:pt x="904461" y="3783496"/>
                </a:cubicBezTo>
                <a:cubicBezTo>
                  <a:pt x="1108213" y="3677479"/>
                  <a:pt x="1325218" y="3626126"/>
                  <a:pt x="1590261" y="3415748"/>
                </a:cubicBezTo>
                <a:cubicBezTo>
                  <a:pt x="1855304" y="3205370"/>
                  <a:pt x="2327413" y="2817743"/>
                  <a:pt x="2494722" y="2521226"/>
                </a:cubicBezTo>
                <a:cubicBezTo>
                  <a:pt x="2662031" y="2224709"/>
                  <a:pt x="2524539" y="1972917"/>
                  <a:pt x="2594113" y="1636643"/>
                </a:cubicBezTo>
                <a:cubicBezTo>
                  <a:pt x="2663687" y="1300369"/>
                  <a:pt x="2807804" y="763656"/>
                  <a:pt x="2912165" y="503582"/>
                </a:cubicBezTo>
                <a:cubicBezTo>
                  <a:pt x="3016526" y="243508"/>
                  <a:pt x="3160643" y="152400"/>
                  <a:pt x="3220278" y="76200"/>
                </a:cubicBezTo>
                <a:cubicBezTo>
                  <a:pt x="3279913" y="0"/>
                  <a:pt x="3265005" y="53008"/>
                  <a:pt x="3269974" y="46382"/>
                </a:cubicBezTo>
                <a:cubicBezTo>
                  <a:pt x="3274943" y="39756"/>
                  <a:pt x="3262519" y="38099"/>
                  <a:pt x="3250095" y="36443"/>
                </a:cubicBezTo>
              </a:path>
            </a:pathLst>
          </a:custGeom>
          <a:ln w="762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9" name="Group 8"/>
          <p:cNvGrpSpPr/>
          <p:nvPr/>
        </p:nvGrpSpPr>
        <p:grpSpPr>
          <a:xfrm>
            <a:off x="2819400" y="4038600"/>
            <a:ext cx="304800" cy="1143000"/>
            <a:chOff x="6705600" y="5334000"/>
            <a:chExt cx="304800" cy="1143000"/>
          </a:xfrm>
        </p:grpSpPr>
        <p:cxnSp>
          <p:nvCxnSpPr>
            <p:cNvPr id="10" name="Straight Connector 9"/>
            <p:cNvCxnSpPr/>
            <p:nvPr/>
          </p:nvCxnSpPr>
          <p:spPr>
            <a:xfrm rot="5400000" flipH="1" flipV="1">
              <a:off x="6324600" y="5943600"/>
              <a:ext cx="106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6200000" flipH="1">
              <a:off x="6362700" y="5905500"/>
              <a:ext cx="106680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705600" y="5410200"/>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6629400" y="5410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6934200" y="5410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858000" y="6477000"/>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4572000" y="3505200"/>
            <a:ext cx="304800" cy="1143000"/>
            <a:chOff x="6705600" y="5334000"/>
            <a:chExt cx="304800" cy="1143000"/>
          </a:xfrm>
        </p:grpSpPr>
        <p:cxnSp>
          <p:nvCxnSpPr>
            <p:cNvPr id="17" name="Straight Connector 16"/>
            <p:cNvCxnSpPr/>
            <p:nvPr/>
          </p:nvCxnSpPr>
          <p:spPr>
            <a:xfrm rot="5400000" flipH="1" flipV="1">
              <a:off x="6324600" y="5943600"/>
              <a:ext cx="106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362700" y="5905500"/>
              <a:ext cx="106680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705600" y="5410200"/>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6629400" y="5410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6934200" y="5410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858000" y="6477000"/>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4419600" y="1905000"/>
            <a:ext cx="304800" cy="1143000"/>
            <a:chOff x="6705600" y="5334000"/>
            <a:chExt cx="304800" cy="1143000"/>
          </a:xfrm>
        </p:grpSpPr>
        <p:cxnSp>
          <p:nvCxnSpPr>
            <p:cNvPr id="24" name="Straight Connector 23"/>
            <p:cNvCxnSpPr/>
            <p:nvPr/>
          </p:nvCxnSpPr>
          <p:spPr>
            <a:xfrm rot="5400000" flipH="1" flipV="1">
              <a:off x="6324600" y="5943600"/>
              <a:ext cx="106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6362700" y="5905500"/>
              <a:ext cx="106680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705600" y="5410200"/>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6629400" y="5410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6934200" y="5410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858000" y="6477000"/>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 name="Group 29"/>
          <p:cNvGrpSpPr/>
          <p:nvPr/>
        </p:nvGrpSpPr>
        <p:grpSpPr>
          <a:xfrm>
            <a:off x="6172200" y="1143000"/>
            <a:ext cx="304800" cy="1143000"/>
            <a:chOff x="6705600" y="5334000"/>
            <a:chExt cx="304800" cy="1143000"/>
          </a:xfrm>
        </p:grpSpPr>
        <p:cxnSp>
          <p:nvCxnSpPr>
            <p:cNvPr id="31" name="Straight Connector 30"/>
            <p:cNvCxnSpPr/>
            <p:nvPr/>
          </p:nvCxnSpPr>
          <p:spPr>
            <a:xfrm rot="5400000" flipH="1" flipV="1">
              <a:off x="6324600" y="5943600"/>
              <a:ext cx="106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6200000" flipH="1">
              <a:off x="6362700" y="5905500"/>
              <a:ext cx="106680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705600" y="5410200"/>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6629400" y="5410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a:off x="6934200" y="5410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6858000" y="6477000"/>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7" name="Rectangle 36"/>
          <p:cNvSpPr/>
          <p:nvPr/>
        </p:nvSpPr>
        <p:spPr>
          <a:xfrm>
            <a:off x="6400800" y="4419600"/>
            <a:ext cx="990600" cy="685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6463746" y="4572000"/>
            <a:ext cx="990600" cy="369332"/>
          </a:xfrm>
          <a:prstGeom prst="rect">
            <a:avLst/>
          </a:prstGeom>
          <a:noFill/>
        </p:spPr>
        <p:txBody>
          <a:bodyPr wrap="square" rtlCol="0">
            <a:spAutoFit/>
          </a:bodyPr>
          <a:lstStyle/>
          <a:p>
            <a:r>
              <a:rPr lang="en-US" dirty="0" smtClean="0">
                <a:solidFill>
                  <a:schemeClr val="bg1"/>
                </a:solidFill>
              </a:rPr>
              <a:t>MTSO</a:t>
            </a:r>
            <a:endParaRPr lang="en-US" dirty="0">
              <a:solidFill>
                <a:schemeClr val="bg1"/>
              </a:solidFill>
            </a:endParaRPr>
          </a:p>
        </p:txBody>
      </p:sp>
      <p:cxnSp>
        <p:nvCxnSpPr>
          <p:cNvPr id="39" name="Elbow Connector 38"/>
          <p:cNvCxnSpPr/>
          <p:nvPr/>
        </p:nvCxnSpPr>
        <p:spPr>
          <a:xfrm flipV="1">
            <a:off x="3048000" y="4800600"/>
            <a:ext cx="3352800" cy="381000"/>
          </a:xfrm>
          <a:prstGeom prst="bentConnector3">
            <a:avLst>
              <a:gd name="adj1"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Elbow Connector 39"/>
          <p:cNvCxnSpPr/>
          <p:nvPr/>
        </p:nvCxnSpPr>
        <p:spPr>
          <a:xfrm rot="16200000" flipH="1">
            <a:off x="5600700" y="3086100"/>
            <a:ext cx="2133600" cy="53340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Elbow Connector 40"/>
          <p:cNvCxnSpPr/>
          <p:nvPr/>
        </p:nvCxnSpPr>
        <p:spPr>
          <a:xfrm>
            <a:off x="4648200" y="3048000"/>
            <a:ext cx="1752600" cy="144780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Elbow Connector 41"/>
          <p:cNvCxnSpPr>
            <a:endCxn id="38" idx="1"/>
          </p:cNvCxnSpPr>
          <p:nvPr/>
        </p:nvCxnSpPr>
        <p:spPr>
          <a:xfrm>
            <a:off x="4800600" y="4648200"/>
            <a:ext cx="1663146" cy="108466"/>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43" name="Picture 3" descr="C:\Documents and Settings\cottrell\Local Settings\Temporary Internet Files\Content.IE5\VJTBRD4K\MC900440353[1].png"/>
          <p:cNvPicPr>
            <a:picLocks noChangeAspect="1" noChangeArrowheads="1"/>
          </p:cNvPicPr>
          <p:nvPr/>
        </p:nvPicPr>
        <p:blipFill>
          <a:blip r:embed="rId2" cstate="print"/>
          <a:srcRect/>
          <a:stretch>
            <a:fillRect/>
          </a:stretch>
        </p:blipFill>
        <p:spPr bwMode="auto">
          <a:xfrm rot="20823661">
            <a:off x="3100122" y="4908302"/>
            <a:ext cx="751488" cy="425321"/>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0"/>
            <a:ext cx="9144000" cy="5638800"/>
          </a:xfrm>
        </p:spPr>
        <p:txBody>
          <a:bodyPr>
            <a:normAutofit fontScale="92500" lnSpcReduction="20000"/>
          </a:bodyPr>
          <a:lstStyle/>
          <a:p>
            <a:r>
              <a:rPr lang="fr-FR" noProof="0" dirty="0" smtClean="0"/>
              <a:t>Si le SID sur le canal de contrôle ne correspond pas au SID enregistré sur le téléphone, on est en itinérance (Mobilité inter opérateurs – «</a:t>
            </a:r>
            <a:r>
              <a:rPr lang="fr-FR" noProof="0" dirty="0" err="1" smtClean="0"/>
              <a:t>roaming</a:t>
            </a:r>
            <a:r>
              <a:rPr lang="fr-FR" noProof="0" dirty="0" smtClean="0"/>
              <a:t>»)</a:t>
            </a:r>
          </a:p>
          <a:p>
            <a:r>
              <a:rPr lang="fr-FR" noProof="0" dirty="0" smtClean="0"/>
              <a:t>Le MTSO de la cellule hôte (</a:t>
            </a:r>
            <a:r>
              <a:rPr lang="fr-FR" noProof="0" dirty="0" err="1" smtClean="0"/>
              <a:t>roaming</a:t>
            </a:r>
            <a:r>
              <a:rPr lang="fr-FR" noProof="0" dirty="0" smtClean="0"/>
              <a:t> MTSO) contacte le MTSO de notre opérateur (home MTSO)</a:t>
            </a:r>
          </a:p>
          <a:p>
            <a:r>
              <a:rPr lang="fr-FR" noProof="0" dirty="0" smtClean="0"/>
              <a:t>Le home MTSO confirme que le SID du téléphone est OK</a:t>
            </a:r>
          </a:p>
          <a:p>
            <a:r>
              <a:rPr lang="fr-FR" noProof="0" dirty="0" smtClean="0"/>
              <a:t>Le home MTSO vérifie que le téléphone est autorisé </a:t>
            </a:r>
            <a:r>
              <a:rPr lang="fr-FR" dirty="0" smtClean="0"/>
              <a:t>à</a:t>
            </a:r>
            <a:r>
              <a:rPr lang="fr-FR" noProof="0" dirty="0" smtClean="0"/>
              <a:t> être en itinérance sur le </a:t>
            </a:r>
            <a:r>
              <a:rPr lang="fr-FR" noProof="0" dirty="0" err="1" smtClean="0"/>
              <a:t>roaming</a:t>
            </a:r>
            <a:r>
              <a:rPr lang="fr-FR" noProof="0" dirty="0" smtClean="0"/>
              <a:t> MTSO</a:t>
            </a:r>
          </a:p>
          <a:p>
            <a:r>
              <a:rPr lang="fr-FR" noProof="0" dirty="0" smtClean="0"/>
              <a:t>Tout ceci se passe en une fraction de seconde</a:t>
            </a:r>
          </a:p>
          <a:p>
            <a:r>
              <a:rPr lang="fr-FR" noProof="0" dirty="0" smtClean="0"/>
              <a:t>L’itinérance peut être très chère</a:t>
            </a:r>
          </a:p>
          <a:p>
            <a:r>
              <a:rPr lang="fr-FR" noProof="0" dirty="0" smtClean="0"/>
              <a:t>L’itinérance internationale peut nécessiter un téléphone supportant différentes technologies</a:t>
            </a:r>
            <a:endParaRPr lang="fr-FR" noProof="0" dirty="0"/>
          </a:p>
        </p:txBody>
      </p:sp>
      <p:sp>
        <p:nvSpPr>
          <p:cNvPr id="4" name="Rectangle 3"/>
          <p:cNvSpPr/>
          <p:nvPr/>
        </p:nvSpPr>
        <p:spPr>
          <a:xfrm>
            <a:off x="1275051" y="0"/>
            <a:ext cx="7868949" cy="769441"/>
          </a:xfrm>
          <a:prstGeom prst="rect">
            <a:avLst/>
          </a:prstGeom>
        </p:spPr>
        <p:txBody>
          <a:bodyPr wrap="square">
            <a:spAutoFit/>
          </a:bodyPr>
          <a:lstStyle/>
          <a:p>
            <a:pPr lvl="0" algn="ctr">
              <a:spcBef>
                <a:spcPct val="0"/>
              </a:spcBef>
            </a:pPr>
            <a:r>
              <a:rPr lang="en-US" sz="4400" dirty="0" err="1" smtClean="0">
                <a:solidFill>
                  <a:prstClr val="black"/>
                </a:solidFill>
                <a:ea typeface="+mj-ea"/>
                <a:cs typeface="+mj-cs"/>
              </a:rPr>
              <a:t>Itinérance</a:t>
            </a:r>
            <a:endParaRPr lang="en-US" sz="4400" dirty="0">
              <a:solidFill>
                <a:prstClr val="black"/>
              </a:solidFill>
              <a:ea typeface="+mj-ea"/>
              <a:cs typeface="+mj-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38200"/>
            <a:ext cx="7696200" cy="5334000"/>
          </a:xfrm>
        </p:spPr>
        <p:txBody>
          <a:bodyPr>
            <a:normAutofit fontScale="92500" lnSpcReduction="20000"/>
          </a:bodyPr>
          <a:lstStyle/>
          <a:p>
            <a:r>
              <a:rPr lang="fr-FR" noProof="0" dirty="0" smtClean="0"/>
              <a:t>1983: Advanced Mobile Phone System (AMPS) par la FCC (</a:t>
            </a:r>
            <a:r>
              <a:rPr lang="fr-FR" i="1" noProof="0" dirty="0" err="1" smtClean="0"/>
              <a:t>Federal</a:t>
            </a:r>
            <a:r>
              <a:rPr lang="fr-FR" i="1" noProof="0" dirty="0" smtClean="0"/>
              <a:t> Communications Commission)</a:t>
            </a:r>
            <a:r>
              <a:rPr lang="fr-FR" noProof="0" dirty="0" smtClean="0"/>
              <a:t> et première utilisation a Chicago</a:t>
            </a:r>
          </a:p>
          <a:p>
            <a:r>
              <a:rPr lang="fr-FR" noProof="0" dirty="0" smtClean="0"/>
              <a:t>Utilisation de la bande de fréquence 824-894MHz</a:t>
            </a:r>
          </a:p>
          <a:p>
            <a:r>
              <a:rPr lang="fr-FR" noProof="0" dirty="0" smtClean="0"/>
              <a:t>Chaque opérateur se voit assigner 832 fréquences</a:t>
            </a:r>
          </a:p>
          <a:p>
            <a:pPr lvl="1"/>
            <a:r>
              <a:rPr lang="fr-FR" noProof="0" dirty="0" smtClean="0"/>
              <a:t>790 pour la voix et 42 pour les canaux de control</a:t>
            </a:r>
          </a:p>
          <a:p>
            <a:pPr lvl="1"/>
            <a:r>
              <a:rPr lang="fr-FR" noProof="0" dirty="0" smtClean="0"/>
              <a:t>Le canal pour la voix est large de 30kHz (qualité équivalente à la téléphonie filaire)</a:t>
            </a:r>
          </a:p>
          <a:p>
            <a:pPr lvl="1"/>
            <a:r>
              <a:rPr lang="fr-FR" noProof="0" dirty="0" smtClean="0"/>
              <a:t>Chaque canal utilise 2 fréquences (émission/réception) séparées de 45 MHz</a:t>
            </a:r>
          </a:p>
          <a:p>
            <a:pPr lvl="2"/>
            <a:r>
              <a:rPr lang="fr-FR" noProof="0" dirty="0" smtClean="0"/>
              <a:t>i.e. 395 canaux pour la voix et 21 canaux de contrôles</a:t>
            </a:r>
          </a:p>
        </p:txBody>
      </p:sp>
      <p:sp>
        <p:nvSpPr>
          <p:cNvPr id="6" name="Title 5"/>
          <p:cNvSpPr>
            <a:spLocks noGrp="1"/>
          </p:cNvSpPr>
          <p:nvPr>
            <p:ph type="title"/>
          </p:nvPr>
        </p:nvSpPr>
        <p:spPr>
          <a:xfrm>
            <a:off x="1676400" y="76200"/>
            <a:ext cx="7467600" cy="609600"/>
          </a:xfrm>
        </p:spPr>
        <p:txBody>
          <a:bodyPr>
            <a:noAutofit/>
          </a:bodyPr>
          <a:lstStyle/>
          <a:p>
            <a:r>
              <a:rPr lang="fr-FR" sz="2800" noProof="0" smtClean="0"/>
              <a:t>Téléphone analogiques (1</a:t>
            </a:r>
            <a:r>
              <a:rPr lang="fr-FR" sz="2800" baseline="30000" noProof="0" smtClean="0"/>
              <a:t>ere</a:t>
            </a:r>
            <a:r>
              <a:rPr lang="fr-FR" sz="2800" noProof="0" smtClean="0"/>
              <a:t> génération)</a:t>
            </a:r>
            <a:endParaRPr lang="fr-FR" sz="2800" noProof="0"/>
          </a:p>
        </p:txBody>
      </p:sp>
      <p:pic>
        <p:nvPicPr>
          <p:cNvPr id="3074" name="Picture 2"/>
          <p:cNvPicPr>
            <a:picLocks noChangeAspect="1" noChangeArrowheads="1"/>
          </p:cNvPicPr>
          <p:nvPr/>
        </p:nvPicPr>
        <p:blipFill>
          <a:blip r:embed="rId2" cstate="print"/>
          <a:srcRect/>
          <a:stretch>
            <a:fillRect/>
          </a:stretch>
        </p:blipFill>
        <p:spPr bwMode="auto">
          <a:xfrm>
            <a:off x="7572375" y="1600200"/>
            <a:ext cx="1571625" cy="4181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6019800"/>
            <a:ext cx="5943600" cy="838200"/>
          </a:xfrm>
          <a:solidFill>
            <a:srgbClr val="FFFF00"/>
          </a:solidFill>
        </p:spPr>
        <p:txBody>
          <a:bodyPr>
            <a:normAutofit/>
          </a:bodyPr>
          <a:lstStyle/>
          <a:p>
            <a:pPr algn="l"/>
            <a:r>
              <a:rPr lang="fr-FR" sz="3600" noProof="0" dirty="0" smtClean="0"/>
              <a:t>Technologie 2G numérique</a:t>
            </a:r>
            <a:endParaRPr lang="fr-FR" sz="3600" noProof="0" dirty="0"/>
          </a:p>
        </p:txBody>
      </p:sp>
      <p:sp>
        <p:nvSpPr>
          <p:cNvPr id="3" name="Content Placeholder 2"/>
          <p:cNvSpPr>
            <a:spLocks noGrp="1"/>
          </p:cNvSpPr>
          <p:nvPr>
            <p:ph idx="4294967295"/>
          </p:nvPr>
        </p:nvSpPr>
        <p:spPr>
          <a:xfrm>
            <a:off x="0" y="0"/>
            <a:ext cx="5943600" cy="6096000"/>
          </a:xfrm>
        </p:spPr>
        <p:txBody>
          <a:bodyPr>
            <a:normAutofit fontScale="85000" lnSpcReduction="10000"/>
          </a:bodyPr>
          <a:lstStyle/>
          <a:p>
            <a:r>
              <a:rPr lang="fr-FR" noProof="0" dirty="0" smtClean="0"/>
              <a:t>Ajout de la compression, davantage de canaux dans le même spectre (3 à 10 </a:t>
            </a:r>
            <a:r>
              <a:rPr lang="fr-FR" dirty="0" smtClean="0"/>
              <a:t>fois plus</a:t>
            </a:r>
            <a:r>
              <a:rPr lang="fr-FR" noProof="0" dirty="0" smtClean="0"/>
              <a:t>)</a:t>
            </a:r>
          </a:p>
          <a:p>
            <a:pPr lvl="1"/>
            <a:r>
              <a:rPr lang="fr-FR" noProof="0" dirty="0" err="1" smtClean="0"/>
              <a:t>Frequency</a:t>
            </a:r>
            <a:r>
              <a:rPr lang="fr-FR" noProof="0" dirty="0" smtClean="0"/>
              <a:t> division multiple </a:t>
            </a:r>
            <a:r>
              <a:rPr lang="fr-FR" noProof="0" dirty="0" err="1" smtClean="0"/>
              <a:t>access</a:t>
            </a:r>
            <a:r>
              <a:rPr lang="fr-FR" noProof="0" dirty="0" smtClean="0"/>
              <a:t> (FDMA)</a:t>
            </a:r>
          </a:p>
          <a:p>
            <a:pPr lvl="2"/>
            <a:r>
              <a:rPr lang="fr-FR" noProof="0" dirty="0" smtClean="0"/>
              <a:t>Chaque communication utilise une </a:t>
            </a:r>
            <a:r>
              <a:rPr lang="fr-FR" dirty="0" smtClean="0"/>
              <a:t>fréquence séparée, non optimal, principalement utilisé pour l’analogique</a:t>
            </a:r>
            <a:r>
              <a:rPr lang="fr-FR" noProof="0" dirty="0" smtClean="0"/>
              <a:t> </a:t>
            </a:r>
          </a:p>
          <a:p>
            <a:pPr lvl="1"/>
            <a:r>
              <a:rPr lang="fr-FR" noProof="0" dirty="0" smtClean="0"/>
              <a:t>Time division multiple </a:t>
            </a:r>
            <a:r>
              <a:rPr lang="fr-FR" noProof="0" dirty="0" err="1" smtClean="0"/>
              <a:t>access</a:t>
            </a:r>
            <a:r>
              <a:rPr lang="fr-FR" noProof="0" dirty="0" smtClean="0"/>
              <a:t> (TDMA)</a:t>
            </a:r>
          </a:p>
          <a:p>
            <a:pPr lvl="2"/>
            <a:r>
              <a:rPr lang="fr-FR" noProof="0" dirty="0" smtClean="0"/>
              <a:t>Chaque communication utilise </a:t>
            </a:r>
            <a:r>
              <a:rPr lang="fr-FR" dirty="0" smtClean="0"/>
              <a:t>une fréquence donnée pendant un certain temps. C’est utilisé par la norme GSM (</a:t>
            </a:r>
            <a:r>
              <a:rPr lang="fr-FR" dirty="0" err="1" smtClean="0"/>
              <a:t>cf</a:t>
            </a:r>
            <a:r>
              <a:rPr lang="fr-FR" dirty="0" smtClean="0"/>
              <a:t> </a:t>
            </a:r>
            <a:r>
              <a:rPr lang="fr-FR" dirty="0" err="1" smtClean="0"/>
              <a:t>slide</a:t>
            </a:r>
            <a:r>
              <a:rPr lang="fr-FR" dirty="0" smtClean="0"/>
              <a:t> suivant)</a:t>
            </a:r>
            <a:endParaRPr lang="fr-FR" noProof="0" dirty="0" smtClean="0"/>
          </a:p>
          <a:p>
            <a:pPr lvl="1"/>
            <a:r>
              <a:rPr lang="fr-FR" noProof="0" dirty="0" smtClean="0"/>
              <a:t>Code division multiple </a:t>
            </a:r>
            <a:r>
              <a:rPr lang="fr-FR" noProof="0" dirty="0" err="1" smtClean="0"/>
              <a:t>access</a:t>
            </a:r>
            <a:r>
              <a:rPr lang="fr-FR" noProof="0" dirty="0" smtClean="0"/>
              <a:t> (CDMA)</a:t>
            </a:r>
          </a:p>
          <a:p>
            <a:pPr lvl="2"/>
            <a:r>
              <a:rPr lang="fr-FR" dirty="0" smtClean="0"/>
              <a:t>Utilise un code unique a chaque communication et s’étend sur</a:t>
            </a:r>
            <a:r>
              <a:rPr lang="fr-FR" noProof="0" dirty="0" smtClean="0"/>
              <a:t> toutes les fréquences disponibles. Le GPS est utilisé pour la synchronisation.</a:t>
            </a:r>
            <a:endParaRPr lang="fr-FR" noProof="0" dirty="0"/>
          </a:p>
        </p:txBody>
      </p:sp>
      <p:pic>
        <p:nvPicPr>
          <p:cNvPr id="4102" name="Picture 6"/>
          <p:cNvPicPr>
            <a:picLocks noChangeAspect="1" noChangeArrowheads="1"/>
          </p:cNvPicPr>
          <p:nvPr/>
        </p:nvPicPr>
        <p:blipFill>
          <a:blip r:embed="rId2" cstate="print"/>
          <a:srcRect/>
          <a:stretch>
            <a:fillRect/>
          </a:stretch>
        </p:blipFill>
        <p:spPr bwMode="auto">
          <a:xfrm>
            <a:off x="6510505" y="2057400"/>
            <a:ext cx="2633495" cy="2667000"/>
          </a:xfrm>
          <a:prstGeom prst="rect">
            <a:avLst/>
          </a:prstGeom>
          <a:noFill/>
          <a:ln w="9525">
            <a:noFill/>
            <a:miter lim="800000"/>
            <a:headEnd/>
            <a:tailEnd/>
          </a:ln>
        </p:spPr>
      </p:pic>
      <p:pic>
        <p:nvPicPr>
          <p:cNvPr id="4103" name="Picture 7"/>
          <p:cNvPicPr>
            <a:picLocks noChangeAspect="1" noChangeArrowheads="1"/>
          </p:cNvPicPr>
          <p:nvPr/>
        </p:nvPicPr>
        <p:blipFill>
          <a:blip r:embed="rId3" cstate="print"/>
          <a:srcRect/>
          <a:stretch>
            <a:fillRect/>
          </a:stretch>
        </p:blipFill>
        <p:spPr bwMode="auto">
          <a:xfrm>
            <a:off x="5486400" y="4329112"/>
            <a:ext cx="2594234" cy="2528888"/>
          </a:xfrm>
          <a:prstGeom prst="rect">
            <a:avLst/>
          </a:prstGeom>
          <a:noFill/>
          <a:ln w="9525">
            <a:noFill/>
            <a:miter lim="800000"/>
            <a:headEnd/>
            <a:tailEnd/>
          </a:ln>
        </p:spPr>
      </p:pic>
      <p:pic>
        <p:nvPicPr>
          <p:cNvPr id="4104" name="Picture 8"/>
          <p:cNvPicPr>
            <a:picLocks noChangeAspect="1" noChangeArrowheads="1"/>
          </p:cNvPicPr>
          <p:nvPr/>
        </p:nvPicPr>
        <p:blipFill>
          <a:blip r:embed="rId4" cstate="print"/>
          <a:srcRect/>
          <a:stretch>
            <a:fillRect/>
          </a:stretch>
        </p:blipFill>
        <p:spPr bwMode="auto">
          <a:xfrm>
            <a:off x="5943600" y="0"/>
            <a:ext cx="2362200" cy="226180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1143000"/>
          </a:xfrm>
        </p:spPr>
        <p:txBody>
          <a:bodyPr>
            <a:normAutofit fontScale="90000"/>
          </a:bodyPr>
          <a:lstStyle/>
          <a:p>
            <a:r>
              <a:rPr lang="fr-FR" noProof="0" dirty="0" smtClean="0"/>
              <a:t>Global System for Mobile communications (GSM)</a:t>
            </a:r>
            <a:endParaRPr lang="fr-FR" noProof="0" dirty="0"/>
          </a:p>
        </p:txBody>
      </p:sp>
      <p:sp>
        <p:nvSpPr>
          <p:cNvPr id="3" name="Content Placeholder 2"/>
          <p:cNvSpPr>
            <a:spLocks noGrp="1"/>
          </p:cNvSpPr>
          <p:nvPr>
            <p:ph idx="1"/>
          </p:nvPr>
        </p:nvSpPr>
        <p:spPr>
          <a:xfrm>
            <a:off x="0" y="1066800"/>
            <a:ext cx="9144000" cy="5562600"/>
          </a:xfrm>
        </p:spPr>
        <p:txBody>
          <a:bodyPr>
            <a:normAutofit fontScale="85000" lnSpcReduction="20000"/>
          </a:bodyPr>
          <a:lstStyle/>
          <a:p>
            <a:r>
              <a:rPr lang="fr-FR" dirty="0" smtClean="0"/>
              <a:t>Utilise  le système </a:t>
            </a:r>
            <a:r>
              <a:rPr lang="fr-FR" noProof="0" dirty="0" smtClean="0"/>
              <a:t>TDMA</a:t>
            </a:r>
          </a:p>
          <a:p>
            <a:r>
              <a:rPr lang="fr-FR" noProof="0" dirty="0" smtClean="0"/>
              <a:t>Utilise du cryptage pour la sécurité</a:t>
            </a:r>
          </a:p>
          <a:p>
            <a:r>
              <a:rPr lang="fr-FR" noProof="0" dirty="0" smtClean="0"/>
              <a:t>Utilise les fréquences 900 MHz et 1800 Mhz en Europe, en Australie et dans une grande partie de l’Asie et l’Afrique</a:t>
            </a:r>
          </a:p>
          <a:p>
            <a:pPr lvl="1"/>
            <a:r>
              <a:rPr lang="fr-FR" noProof="0" dirty="0" smtClean="0"/>
              <a:t>Dans d’autres pays il faut changer la carte SIM</a:t>
            </a:r>
          </a:p>
          <a:p>
            <a:pPr lvl="1"/>
            <a:r>
              <a:rPr lang="fr-FR" noProof="0" dirty="0" smtClean="0"/>
              <a:t>Fréquence plus basse = plus de portée, utilisation en zones rurales</a:t>
            </a:r>
          </a:p>
          <a:p>
            <a:r>
              <a:rPr lang="fr-FR" noProof="0" dirty="0" smtClean="0"/>
              <a:t>Malheureusement les fréquences 850MHz </a:t>
            </a:r>
            <a:r>
              <a:rPr lang="fr-FR" dirty="0" smtClean="0"/>
              <a:t>et</a:t>
            </a:r>
            <a:r>
              <a:rPr lang="fr-FR" noProof="0" dirty="0" smtClean="0"/>
              <a:t> 1900MHz sont utilisées aux USA</a:t>
            </a:r>
          </a:p>
          <a:p>
            <a:pPr lvl="1"/>
            <a:r>
              <a:rPr lang="fr-FR" noProof="0" dirty="0" smtClean="0"/>
              <a:t>Besoin d’un téléphone tri ou </a:t>
            </a:r>
            <a:r>
              <a:rPr lang="fr-FR" dirty="0" smtClean="0"/>
              <a:t>quadri-bande pour voyager en Europe</a:t>
            </a:r>
            <a:endParaRPr lang="fr-FR" noProof="0" dirty="0" smtClean="0"/>
          </a:p>
          <a:p>
            <a:r>
              <a:rPr lang="fr-FR" noProof="0" dirty="0" smtClean="0"/>
              <a:t>Certains </a:t>
            </a:r>
            <a:r>
              <a:rPr lang="fr-FR" dirty="0" smtClean="0"/>
              <a:t>opérateurs verrouillent le téléphone pour leurs services</a:t>
            </a:r>
            <a:endParaRPr lang="fr-FR" noProof="0" dirty="0" smtClean="0"/>
          </a:p>
          <a:p>
            <a:pPr lvl="1"/>
            <a:r>
              <a:rPr lang="fr-FR" noProof="0" dirty="0" smtClean="0"/>
              <a:t>Le déverrouillage nécessite un code</a:t>
            </a:r>
          </a:p>
          <a:p>
            <a:pPr lvl="1"/>
            <a:r>
              <a:rPr lang="fr-FR" noProof="0" dirty="0" smtClean="0"/>
              <a:t>La bande passante pour les données est similaire au modem (&lt; 140 kbps(GPRS </a:t>
            </a:r>
            <a:r>
              <a:rPr lang="fr-FR" noProof="0" dirty="0" err="1" smtClean="0"/>
              <a:t>aka</a:t>
            </a:r>
            <a:r>
              <a:rPr lang="fr-FR" noProof="0" dirty="0" smtClean="0"/>
              <a:t> 2.5G), typiquement &lt;= 56 kbps)</a:t>
            </a:r>
          </a:p>
        </p:txBody>
      </p:sp>
      <p:pic>
        <p:nvPicPr>
          <p:cNvPr id="6146" name="Picture 2" descr="C:\Documents and Settings\cottrell\Local Settings\Temporary Internet Files\Content.IE5\JTWC0BRR\MC900438504[1].jpg"/>
          <p:cNvPicPr>
            <a:picLocks noChangeAspect="1" noChangeArrowheads="1"/>
          </p:cNvPicPr>
          <p:nvPr/>
        </p:nvPicPr>
        <p:blipFill>
          <a:blip r:embed="rId2" cstate="print"/>
          <a:srcRect/>
          <a:stretch>
            <a:fillRect/>
          </a:stretch>
        </p:blipFill>
        <p:spPr bwMode="auto">
          <a:xfrm>
            <a:off x="8382000" y="4800600"/>
            <a:ext cx="762000" cy="739503"/>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4400"/>
            <a:ext cx="9144000" cy="5562600"/>
          </a:xfrm>
        </p:spPr>
        <p:txBody>
          <a:bodyPr>
            <a:normAutofit/>
          </a:bodyPr>
          <a:lstStyle/>
          <a:p>
            <a:r>
              <a:rPr lang="fr-FR" noProof="0" dirty="0" smtClean="0"/>
              <a:t>Avertissement</a:t>
            </a:r>
          </a:p>
          <a:p>
            <a:r>
              <a:rPr lang="fr-FR" noProof="0" dirty="0" smtClean="0"/>
              <a:t>Comment fonctionnent les téléphones </a:t>
            </a:r>
            <a:r>
              <a:rPr lang="fr-FR" dirty="0" smtClean="0"/>
              <a:t>portables</a:t>
            </a:r>
            <a:endParaRPr lang="fr-FR" noProof="0" dirty="0" smtClean="0"/>
          </a:p>
          <a:p>
            <a:r>
              <a:rPr lang="fr-FR" noProof="0" dirty="0" smtClean="0"/>
              <a:t>Historiques des technologies</a:t>
            </a:r>
          </a:p>
          <a:p>
            <a:r>
              <a:rPr lang="fr-FR" noProof="0" dirty="0" smtClean="0"/>
              <a:t>Composants des téléphone </a:t>
            </a:r>
            <a:r>
              <a:rPr lang="fr-FR" dirty="0" smtClean="0"/>
              <a:t>portables</a:t>
            </a:r>
            <a:endParaRPr lang="fr-FR" noProof="0" dirty="0" smtClean="0"/>
          </a:p>
          <a:p>
            <a:r>
              <a:rPr lang="fr-FR" noProof="0" dirty="0" smtClean="0"/>
              <a:t>Alimentation électrique</a:t>
            </a:r>
          </a:p>
          <a:p>
            <a:r>
              <a:rPr lang="fr-FR" noProof="0" dirty="0" smtClean="0"/>
              <a:t>Couverture</a:t>
            </a:r>
          </a:p>
          <a:p>
            <a:r>
              <a:rPr lang="fr-FR" noProof="0" dirty="0" smtClean="0"/>
              <a:t>Croissance</a:t>
            </a:r>
          </a:p>
          <a:p>
            <a:r>
              <a:rPr lang="fr-FR" noProof="0" dirty="0" smtClean="0"/>
              <a:t>Inquiétudes</a:t>
            </a:r>
          </a:p>
          <a:p>
            <a:r>
              <a:rPr lang="fr-FR" noProof="0" dirty="0" smtClean="0"/>
              <a:t>Bénéfices</a:t>
            </a:r>
            <a:endParaRPr lang="fr-FR" noProof="0" dirty="0"/>
          </a:p>
        </p:txBody>
      </p:sp>
      <p:sp>
        <p:nvSpPr>
          <p:cNvPr id="4" name="Title 3"/>
          <p:cNvSpPr>
            <a:spLocks noGrp="1"/>
          </p:cNvSpPr>
          <p:nvPr>
            <p:ph type="title"/>
          </p:nvPr>
        </p:nvSpPr>
        <p:spPr/>
        <p:txBody>
          <a:bodyPr>
            <a:normAutofit fontScale="90000"/>
          </a:bodyPr>
          <a:lstStyle/>
          <a:p>
            <a:r>
              <a:rPr lang="fr-FR" noProof="0" smtClean="0"/>
              <a:t>Plan</a:t>
            </a:r>
            <a:endParaRPr lang="fr-FR" noProof="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71600"/>
            <a:ext cx="9144000" cy="5181600"/>
          </a:xfrm>
        </p:spPr>
        <p:txBody>
          <a:bodyPr>
            <a:normAutofit fontScale="77500" lnSpcReduction="20000"/>
          </a:bodyPr>
          <a:lstStyle/>
          <a:p>
            <a:r>
              <a:rPr lang="fr-FR" noProof="0" dirty="0" smtClean="0"/>
              <a:t>Faite pour les téléphones multimédia = Smartphones</a:t>
            </a:r>
          </a:p>
          <a:p>
            <a:r>
              <a:rPr lang="fr-FR" noProof="0" dirty="0" smtClean="0"/>
              <a:t>Bande passante améliorée,  gestion des transferts de données</a:t>
            </a:r>
          </a:p>
          <a:p>
            <a:pPr lvl="1"/>
            <a:r>
              <a:rPr lang="fr-FR" noProof="0" dirty="0" smtClean="0"/>
              <a:t>Jusqu’a 3Mbps (15 secondes pour une chanson de 3 minutes) </a:t>
            </a:r>
            <a:r>
              <a:rPr lang="fr-FR" noProof="0" dirty="0" err="1" smtClean="0"/>
              <a:t>cf</a:t>
            </a:r>
            <a:r>
              <a:rPr lang="fr-FR" noProof="0" dirty="0" smtClean="0"/>
              <a:t> 144kbps pour la 2G</a:t>
            </a:r>
          </a:p>
          <a:p>
            <a:pPr lvl="1"/>
            <a:r>
              <a:rPr lang="fr-FR" dirty="0" smtClean="0"/>
              <a:t>Adaptée pour les applications web, fichiers audio et vidéo</a:t>
            </a:r>
            <a:endParaRPr lang="fr-FR" noProof="0" dirty="0" smtClean="0"/>
          </a:p>
          <a:p>
            <a:r>
              <a:rPr lang="fr-FR" noProof="0" dirty="0" smtClean="0"/>
              <a:t>Plusieurs protocoles d’accès</a:t>
            </a:r>
          </a:p>
          <a:p>
            <a:pPr lvl="1"/>
            <a:r>
              <a:rPr lang="fr-FR" noProof="0" dirty="0" smtClean="0"/>
              <a:t>EDGE (</a:t>
            </a:r>
            <a:r>
              <a:rPr lang="fr-FR" noProof="0" dirty="0" err="1" smtClean="0"/>
              <a:t>Enhanced</a:t>
            </a:r>
            <a:r>
              <a:rPr lang="fr-FR" noProof="0" dirty="0" smtClean="0"/>
              <a:t> Data Rates for GSM Evolution </a:t>
            </a:r>
            <a:r>
              <a:rPr lang="fr-FR" noProof="0" dirty="0" err="1" smtClean="0"/>
              <a:t>aka</a:t>
            </a:r>
            <a:r>
              <a:rPr lang="fr-FR" noProof="0" dirty="0" smtClean="0"/>
              <a:t> 2.75G)  3 fois le débit du GSM/GPRS, mise à jour facile depuis la 2G GSM, &lt; 1 </a:t>
            </a:r>
            <a:r>
              <a:rPr lang="fr-FR" noProof="0" dirty="0" err="1" smtClean="0"/>
              <a:t>Mbps</a:t>
            </a:r>
            <a:endParaRPr lang="fr-FR" noProof="0" dirty="0" smtClean="0"/>
          </a:p>
          <a:p>
            <a:pPr lvl="1"/>
            <a:r>
              <a:rPr lang="fr-FR" noProof="0" dirty="0" smtClean="0"/>
              <a:t>Basé sur du CDMA 2G</a:t>
            </a:r>
          </a:p>
          <a:p>
            <a:pPr lvl="1"/>
            <a:r>
              <a:rPr lang="fr-FR" noProof="0" dirty="0" smtClean="0"/>
              <a:t>WCDMA (UMTS) </a:t>
            </a:r>
            <a:r>
              <a:rPr lang="fr-FR" dirty="0" smtClean="0"/>
              <a:t>large bande</a:t>
            </a:r>
            <a:r>
              <a:rPr lang="fr-FR" noProof="0" dirty="0" smtClean="0"/>
              <a:t> CDMA &lt; 21 </a:t>
            </a:r>
            <a:r>
              <a:rPr lang="fr-FR" noProof="0" dirty="0" err="1" smtClean="0"/>
              <a:t>Mbps</a:t>
            </a:r>
            <a:r>
              <a:rPr lang="fr-FR" noProof="0" dirty="0" smtClean="0"/>
              <a:t> </a:t>
            </a:r>
          </a:p>
          <a:p>
            <a:pPr lvl="1"/>
            <a:r>
              <a:rPr lang="fr-FR" noProof="0" dirty="0" smtClean="0"/>
              <a:t>TD-SCDMA – Time-division </a:t>
            </a:r>
            <a:r>
              <a:rPr lang="fr-FR" noProof="0" dirty="0" err="1" smtClean="0"/>
              <a:t>Synchronous</a:t>
            </a:r>
            <a:r>
              <a:rPr lang="fr-FR" noProof="0" dirty="0" smtClean="0"/>
              <a:t> CDMA</a:t>
            </a:r>
          </a:p>
          <a:p>
            <a:pPr lvl="1"/>
            <a:r>
              <a:rPr lang="fr-FR" noProof="0" dirty="0" smtClean="0"/>
              <a:t>HSDPA (High Speed </a:t>
            </a:r>
            <a:r>
              <a:rPr lang="fr-FR" noProof="0" dirty="0" err="1" smtClean="0"/>
              <a:t>Downlink</a:t>
            </a:r>
            <a:r>
              <a:rPr lang="fr-FR" noProof="0" dirty="0" smtClean="0"/>
              <a:t> </a:t>
            </a:r>
            <a:r>
              <a:rPr lang="fr-FR" noProof="0" dirty="0" err="1" smtClean="0"/>
              <a:t>Packet</a:t>
            </a:r>
            <a:r>
              <a:rPr lang="fr-FR" noProof="0" dirty="0" smtClean="0"/>
              <a:t> Access – </a:t>
            </a:r>
            <a:r>
              <a:rPr lang="fr-FR" noProof="0" dirty="0" err="1" smtClean="0"/>
              <a:t>aka</a:t>
            </a:r>
            <a:r>
              <a:rPr lang="fr-FR" noProof="0" dirty="0" smtClean="0"/>
              <a:t> 3.5G) </a:t>
            </a:r>
            <a:r>
              <a:rPr lang="fr-FR" dirty="0" smtClean="0"/>
              <a:t>basé sur de l’UMTS, rétro compatibilité</a:t>
            </a:r>
            <a:r>
              <a:rPr lang="fr-FR" noProof="0" dirty="0" smtClean="0"/>
              <a:t> &lt; 21 </a:t>
            </a:r>
            <a:r>
              <a:rPr lang="fr-FR" noProof="0" dirty="0" err="1" smtClean="0"/>
              <a:t>Mbps</a:t>
            </a:r>
            <a:endParaRPr lang="fr-FR" noProof="0" dirty="0" smtClean="0"/>
          </a:p>
          <a:p>
            <a:pPr lvl="1"/>
            <a:r>
              <a:rPr lang="fr-FR" noProof="0" dirty="0" smtClean="0"/>
              <a:t>HSPA+ &lt; 42 </a:t>
            </a:r>
            <a:r>
              <a:rPr lang="fr-FR" noProof="0" dirty="0" err="1" smtClean="0"/>
              <a:t>Mbps</a:t>
            </a:r>
            <a:endParaRPr lang="fr-FR" noProof="0" dirty="0"/>
          </a:p>
        </p:txBody>
      </p:sp>
      <p:sp>
        <p:nvSpPr>
          <p:cNvPr id="2" name="Title 1"/>
          <p:cNvSpPr>
            <a:spLocks noGrp="1"/>
          </p:cNvSpPr>
          <p:nvPr>
            <p:ph type="title"/>
          </p:nvPr>
        </p:nvSpPr>
        <p:spPr/>
        <p:txBody>
          <a:bodyPr>
            <a:normAutofit fontScale="90000"/>
          </a:bodyPr>
          <a:lstStyle/>
          <a:p>
            <a:r>
              <a:rPr lang="fr-FR" noProof="0" dirty="0" smtClean="0"/>
              <a:t>3G (3em génération)</a:t>
            </a:r>
            <a:endParaRPr lang="fr-FR" noProof="0" dirty="0"/>
          </a:p>
        </p:txBody>
      </p:sp>
      <p:pic>
        <p:nvPicPr>
          <p:cNvPr id="7171" name="Picture 3"/>
          <p:cNvPicPr>
            <a:picLocks noChangeAspect="1" noChangeArrowheads="1"/>
          </p:cNvPicPr>
          <p:nvPr/>
        </p:nvPicPr>
        <p:blipFill>
          <a:blip r:embed="rId2" cstate="print"/>
          <a:srcRect/>
          <a:stretch>
            <a:fillRect/>
          </a:stretch>
        </p:blipFill>
        <p:spPr bwMode="auto">
          <a:xfrm>
            <a:off x="1676400" y="0"/>
            <a:ext cx="762000" cy="1426806"/>
          </a:xfrm>
          <a:prstGeom prst="rect">
            <a:avLst/>
          </a:prstGeom>
          <a:noFill/>
          <a:ln w="9525">
            <a:noFill/>
            <a:miter lim="800000"/>
            <a:headEnd/>
            <a:tailEnd/>
          </a:ln>
        </p:spPr>
      </p:pic>
      <p:pic>
        <p:nvPicPr>
          <p:cNvPr id="7173" name="Picture 5"/>
          <p:cNvPicPr>
            <a:picLocks noChangeAspect="1" noChangeArrowheads="1"/>
          </p:cNvPicPr>
          <p:nvPr/>
        </p:nvPicPr>
        <p:blipFill>
          <a:blip r:embed="rId3" cstate="print"/>
          <a:srcRect/>
          <a:stretch>
            <a:fillRect/>
          </a:stretch>
        </p:blipFill>
        <p:spPr bwMode="auto">
          <a:xfrm>
            <a:off x="8077200" y="1"/>
            <a:ext cx="1066800" cy="13180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11162"/>
          </a:xfrm>
        </p:spPr>
        <p:txBody>
          <a:bodyPr>
            <a:normAutofit fontScale="90000"/>
          </a:bodyPr>
          <a:lstStyle/>
          <a:p>
            <a:r>
              <a:rPr lang="fr-FR" noProof="0" smtClean="0"/>
              <a:t>4G</a:t>
            </a:r>
            <a:endParaRPr lang="fr-FR" noProof="0"/>
          </a:p>
        </p:txBody>
      </p:sp>
      <p:sp>
        <p:nvSpPr>
          <p:cNvPr id="3" name="Content Placeholder 2"/>
          <p:cNvSpPr>
            <a:spLocks noGrp="1"/>
          </p:cNvSpPr>
          <p:nvPr>
            <p:ph idx="1"/>
          </p:nvPr>
        </p:nvSpPr>
        <p:spPr>
          <a:xfrm>
            <a:off x="0" y="609600"/>
            <a:ext cx="9144000" cy="5943600"/>
          </a:xfrm>
        </p:spPr>
        <p:txBody>
          <a:bodyPr>
            <a:normAutofit fontScale="85000" lnSpcReduction="20000"/>
          </a:bodyPr>
          <a:lstStyle/>
          <a:p>
            <a:r>
              <a:rPr lang="fr-FR" noProof="0" dirty="0" smtClean="0"/>
              <a:t>La </a:t>
            </a:r>
            <a:r>
              <a:rPr lang="fr-FR" u="sng" noProof="0" dirty="0" smtClean="0">
                <a:solidFill>
                  <a:schemeClr val="accent1"/>
                </a:solidFill>
              </a:rPr>
              <a:t>4G</a:t>
            </a:r>
            <a:r>
              <a:rPr lang="fr-FR" noProof="0" dirty="0" smtClean="0"/>
              <a:t> est le nom donné à la prochaine génération de </a:t>
            </a:r>
            <a:r>
              <a:rPr lang="fr-FR" u="sng" noProof="0" dirty="0" smtClean="0">
                <a:solidFill>
                  <a:schemeClr val="accent1"/>
                </a:solidFill>
              </a:rPr>
              <a:t>terminaux mobiles</a:t>
            </a:r>
            <a:r>
              <a:rPr lang="fr-FR" noProof="0" dirty="0" smtClean="0"/>
              <a:t>. </a:t>
            </a:r>
            <a:r>
              <a:rPr lang="fr-FR" noProof="0" dirty="0" err="1" smtClean="0"/>
              <a:t>Ell</a:t>
            </a:r>
            <a:r>
              <a:rPr lang="fr-FR" dirty="0" smtClean="0"/>
              <a:t>e est déjà disponible auprès d’un opérateur dans quelques zones des USA depuis 2009. </a:t>
            </a:r>
            <a:r>
              <a:rPr lang="fr-FR" b="1" dirty="0" smtClean="0"/>
              <a:t>Ce n’est pas encore un standard reconnu par l’industrie</a:t>
            </a:r>
            <a:r>
              <a:rPr lang="fr-FR" dirty="0" smtClean="0"/>
              <a:t> qui constituera la 4G mobile, c’est donc pour l’instant juste un </a:t>
            </a:r>
            <a:r>
              <a:rPr lang="fr-FR" b="1" dirty="0" smtClean="0"/>
              <a:t>terme marketing</a:t>
            </a:r>
            <a:endParaRPr lang="fr-FR" noProof="0" dirty="0" smtClean="0"/>
          </a:p>
          <a:p>
            <a:r>
              <a:rPr lang="fr-FR" noProof="0" dirty="0" smtClean="0"/>
              <a:t>Deux candidats </a:t>
            </a:r>
            <a:r>
              <a:rPr lang="fr-FR" noProof="0" dirty="0" err="1" smtClean="0"/>
              <a:t>WiMAX</a:t>
            </a:r>
            <a:r>
              <a:rPr lang="fr-FR" noProof="0" dirty="0" smtClean="0"/>
              <a:t> et LTE (Long </a:t>
            </a:r>
            <a:r>
              <a:rPr lang="fr-FR" dirty="0" smtClean="0"/>
              <a:t>T</a:t>
            </a:r>
            <a:r>
              <a:rPr lang="fr-FR" noProof="0" dirty="0" err="1" smtClean="0"/>
              <a:t>erm</a:t>
            </a:r>
            <a:r>
              <a:rPr lang="fr-FR" noProof="0" dirty="0" smtClean="0"/>
              <a:t> Evolution)</a:t>
            </a:r>
          </a:p>
          <a:p>
            <a:pPr lvl="1"/>
            <a:r>
              <a:rPr lang="fr-FR" noProof="0" dirty="0" smtClean="0"/>
              <a:t>~ 100Mbps </a:t>
            </a:r>
            <a:r>
              <a:rPr lang="fr-FR" dirty="0" err="1" smtClean="0"/>
              <a:t>download</a:t>
            </a:r>
            <a:r>
              <a:rPr lang="fr-FR" noProof="0" dirty="0" smtClean="0"/>
              <a:t> 50Mbps </a:t>
            </a:r>
            <a:r>
              <a:rPr lang="fr-FR" noProof="0" dirty="0" err="1" smtClean="0"/>
              <a:t>upload</a:t>
            </a:r>
            <a:r>
              <a:rPr lang="fr-FR" noProof="0" dirty="0" smtClean="0"/>
              <a:t> sur des canaux de 20MHz</a:t>
            </a:r>
          </a:p>
          <a:p>
            <a:pPr lvl="1"/>
            <a:r>
              <a:rPr lang="fr-FR" noProof="0" dirty="0" smtClean="0"/>
              <a:t>Les tests </a:t>
            </a:r>
            <a:r>
              <a:rPr lang="fr-FR" noProof="0" dirty="0" err="1" smtClean="0"/>
              <a:t>WiMax</a:t>
            </a:r>
            <a:r>
              <a:rPr lang="fr-FR" noProof="0" dirty="0" smtClean="0"/>
              <a:t> on commencé en 2008 à Baltimore, 80 villes couvertes fin 2010, seulement 10 </a:t>
            </a:r>
            <a:r>
              <a:rPr lang="fr-FR" noProof="0" dirty="0" err="1" smtClean="0"/>
              <a:t>Mbps</a:t>
            </a:r>
            <a:endParaRPr lang="fr-FR" noProof="0" dirty="0" smtClean="0"/>
          </a:p>
          <a:p>
            <a:pPr lvl="1"/>
            <a:r>
              <a:rPr lang="fr-FR" noProof="0" dirty="0" smtClean="0"/>
              <a:t>Les tests de LTE ont commencé le 14 décembre 2009 (Stockholm, Oslo)</a:t>
            </a:r>
          </a:p>
          <a:p>
            <a:r>
              <a:rPr lang="fr-FR" noProof="0" dirty="0" smtClean="0"/>
              <a:t>Augmentation des </a:t>
            </a:r>
            <a:r>
              <a:rPr lang="fr-FR" dirty="0" smtClean="0"/>
              <a:t>vitesses de transfert de données, sécurité améliorée, HDTV, TV mobile, conçu pour être aussi utilisé par les ordinateurs pour l’accès internet,  utilisation du protocole IP, IPv6</a:t>
            </a:r>
            <a:endParaRPr lang="fr-FR" noProof="0" dirty="0" smtClean="0"/>
          </a:p>
          <a:p>
            <a:endParaRPr lang="fr-FR" noProof="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762000"/>
            <a:ext cx="9144000" cy="5638800"/>
          </a:xfrm>
        </p:spPr>
        <p:txBody>
          <a:bodyPr>
            <a:normAutofit lnSpcReduction="10000"/>
          </a:bodyPr>
          <a:lstStyle/>
          <a:p>
            <a:r>
              <a:rPr lang="fr-FR" noProof="0" dirty="0" smtClean="0"/>
              <a:t>IP </a:t>
            </a:r>
            <a:r>
              <a:rPr lang="fr-FR" dirty="0" smtClean="0"/>
              <a:t>uniquement,</a:t>
            </a:r>
            <a:r>
              <a:rPr lang="fr-FR" noProof="0" dirty="0" smtClean="0"/>
              <a:t> pour la voix et les données </a:t>
            </a:r>
          </a:p>
          <a:p>
            <a:r>
              <a:rPr lang="fr-FR" noProof="0" dirty="0" smtClean="0"/>
              <a:t>LTE offre du haut débit, peu de latence, du </a:t>
            </a:r>
            <a:r>
              <a:rPr lang="fr-FR" noProof="0" dirty="0" smtClean="0"/>
              <a:t>« </a:t>
            </a:r>
            <a:r>
              <a:rPr lang="fr-FR" noProof="0" dirty="0" err="1" smtClean="0"/>
              <a:t>plug</a:t>
            </a:r>
            <a:r>
              <a:rPr lang="fr-FR" noProof="0" dirty="0" smtClean="0"/>
              <a:t> </a:t>
            </a:r>
            <a:r>
              <a:rPr lang="fr-FR" noProof="0" dirty="0" smtClean="0"/>
              <a:t>and </a:t>
            </a:r>
            <a:r>
              <a:rPr lang="fr-FR" noProof="0" dirty="0" err="1" smtClean="0"/>
              <a:t>play</a:t>
            </a:r>
            <a:r>
              <a:rPr lang="fr-FR" noProof="0" dirty="0" smtClean="0"/>
              <a:t> »</a:t>
            </a:r>
            <a:r>
              <a:rPr lang="fr-FR" dirty="0" smtClean="0"/>
              <a:t> </a:t>
            </a:r>
            <a:r>
              <a:rPr lang="fr-FR" noProof="0" dirty="0" smtClean="0"/>
              <a:t> </a:t>
            </a:r>
            <a:r>
              <a:rPr lang="fr-FR" noProof="0" dirty="0" smtClean="0"/>
              <a:t>et une rétro compatibilité avec d’anciennes technologies</a:t>
            </a:r>
          </a:p>
          <a:p>
            <a:r>
              <a:rPr lang="fr-FR" noProof="0" dirty="0" smtClean="0"/>
              <a:t>Le standard LTE est défini comme capable de fournir 100 </a:t>
            </a:r>
            <a:r>
              <a:rPr lang="fr-FR" noProof="0" dirty="0" err="1" smtClean="0"/>
              <a:t>Mbps</a:t>
            </a:r>
            <a:r>
              <a:rPr lang="fr-FR" noProof="0" dirty="0" smtClean="0"/>
              <a:t> à 300 </a:t>
            </a:r>
            <a:r>
              <a:rPr lang="fr-FR" noProof="0" dirty="0" err="1" smtClean="0"/>
              <a:t>Mbps</a:t>
            </a:r>
            <a:r>
              <a:rPr lang="fr-FR" noProof="0" dirty="0" smtClean="0"/>
              <a:t> pour des connexions entre terminaux mobiles</a:t>
            </a:r>
          </a:p>
          <a:p>
            <a:pPr lvl="1"/>
            <a:r>
              <a:rPr lang="fr-FR" noProof="0" dirty="0" smtClean="0"/>
              <a:t>Les opérateurs annoncent du pré-LTE avec des vitesses plus faibles</a:t>
            </a:r>
          </a:p>
          <a:p>
            <a:pPr lvl="1"/>
            <a:r>
              <a:rPr lang="fr-FR" noProof="0" dirty="0" smtClean="0"/>
              <a:t>Certains annoncent de la 4G non basée sur LTE ou </a:t>
            </a:r>
            <a:r>
              <a:rPr lang="fr-FR" noProof="0" dirty="0" err="1" smtClean="0"/>
              <a:t>WiMax</a:t>
            </a:r>
            <a:endParaRPr lang="fr-FR" noProof="0" dirty="0" smtClean="0"/>
          </a:p>
          <a:p>
            <a:pPr marL="342900" lvl="1" indent="-342900">
              <a:buFont typeface="Arial" pitchFamily="34" charset="0"/>
              <a:buChar char="•"/>
            </a:pPr>
            <a:r>
              <a:rPr lang="fr-FR" sz="3200" noProof="0" dirty="0" smtClean="0"/>
              <a:t>LTE apparait gagnant face au </a:t>
            </a:r>
            <a:r>
              <a:rPr lang="fr-FR" sz="3200" noProof="0" dirty="0" err="1" smtClean="0"/>
              <a:t>WiMax</a:t>
            </a:r>
            <a:endParaRPr lang="fr-FR" sz="3200" noProof="0" dirty="0" smtClean="0"/>
          </a:p>
          <a:p>
            <a:endParaRPr lang="fr-FR" noProof="0" dirty="0"/>
          </a:p>
        </p:txBody>
      </p:sp>
      <p:sp>
        <p:nvSpPr>
          <p:cNvPr id="3" name="Title 2"/>
          <p:cNvSpPr>
            <a:spLocks noGrp="1"/>
          </p:cNvSpPr>
          <p:nvPr>
            <p:ph type="title"/>
          </p:nvPr>
        </p:nvSpPr>
        <p:spPr/>
        <p:txBody>
          <a:bodyPr>
            <a:normAutofit fontScale="90000"/>
          </a:bodyPr>
          <a:lstStyle/>
          <a:p>
            <a:r>
              <a:rPr lang="fr-FR" dirty="0" smtClean="0"/>
              <a:t>LTE - Long </a:t>
            </a:r>
            <a:r>
              <a:rPr lang="fr-FR" dirty="0" err="1" smtClean="0"/>
              <a:t>Term</a:t>
            </a:r>
            <a:r>
              <a:rPr lang="fr-FR" dirty="0" smtClean="0"/>
              <a:t> Evolution</a:t>
            </a:r>
            <a:endParaRPr lang="fr-FR" noProof="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685800"/>
          </a:xfrm>
        </p:spPr>
        <p:txBody>
          <a:bodyPr>
            <a:normAutofit fontScale="90000"/>
          </a:bodyPr>
          <a:lstStyle/>
          <a:p>
            <a:r>
              <a:rPr lang="fr-FR" dirty="0" smtClean="0"/>
              <a:t>      Anatomie d’un téléphone</a:t>
            </a:r>
            <a:endParaRPr lang="fr-FR" noProof="0" dirty="0"/>
          </a:p>
        </p:txBody>
      </p:sp>
      <p:pic>
        <p:nvPicPr>
          <p:cNvPr id="4" name="Picture 3"/>
          <p:cNvPicPr>
            <a:picLocks noChangeAspect="1" noChangeArrowheads="1"/>
          </p:cNvPicPr>
          <p:nvPr/>
        </p:nvPicPr>
        <p:blipFill>
          <a:blip r:embed="rId2" cstate="print"/>
          <a:srcRect/>
          <a:stretch>
            <a:fillRect/>
          </a:stretch>
        </p:blipFill>
        <p:spPr bwMode="auto">
          <a:xfrm>
            <a:off x="2133600" y="3200400"/>
            <a:ext cx="3686175" cy="3152775"/>
          </a:xfrm>
          <a:prstGeom prst="rect">
            <a:avLst/>
          </a:prstGeom>
          <a:noFill/>
          <a:ln w="9525">
            <a:noFill/>
            <a:miter lim="800000"/>
            <a:headEnd/>
            <a:tailEnd/>
          </a:ln>
        </p:spPr>
      </p:pic>
      <p:sp>
        <p:nvSpPr>
          <p:cNvPr id="5" name="Rectangular Callout 4"/>
          <p:cNvSpPr/>
          <p:nvPr/>
        </p:nvSpPr>
        <p:spPr>
          <a:xfrm>
            <a:off x="6019800" y="4191000"/>
            <a:ext cx="1447800" cy="381000"/>
          </a:xfrm>
          <a:prstGeom prst="wedgeRectCallout">
            <a:avLst>
              <a:gd name="adj1" fmla="val -87949"/>
              <a:gd name="adj2" fmla="val 26501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batterie</a:t>
            </a:r>
            <a:endParaRPr lang="en-US" dirty="0"/>
          </a:p>
        </p:txBody>
      </p:sp>
      <p:sp>
        <p:nvSpPr>
          <p:cNvPr id="6" name="Rectangular Callout 5"/>
          <p:cNvSpPr/>
          <p:nvPr/>
        </p:nvSpPr>
        <p:spPr>
          <a:xfrm>
            <a:off x="457200" y="3505200"/>
            <a:ext cx="914400" cy="457200"/>
          </a:xfrm>
          <a:prstGeom prst="wedgeRectCallout">
            <a:avLst>
              <a:gd name="adj1" fmla="val 255967"/>
              <a:gd name="adj2" fmla="val 251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Haut </a:t>
            </a:r>
            <a:r>
              <a:rPr lang="en-US" dirty="0" err="1" smtClean="0"/>
              <a:t>parleur</a:t>
            </a:r>
            <a:endParaRPr lang="en-US" dirty="0"/>
          </a:p>
        </p:txBody>
      </p:sp>
      <p:sp>
        <p:nvSpPr>
          <p:cNvPr id="7" name="Rectangular Callout 6"/>
          <p:cNvSpPr/>
          <p:nvPr/>
        </p:nvSpPr>
        <p:spPr>
          <a:xfrm>
            <a:off x="304800" y="4724400"/>
            <a:ext cx="1066800" cy="381000"/>
          </a:xfrm>
          <a:prstGeom prst="wedgeRectCallout">
            <a:avLst>
              <a:gd name="adj1" fmla="val 160157"/>
              <a:gd name="adj2" fmla="val 1457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Clavier</a:t>
            </a:r>
            <a:endParaRPr lang="en-US" dirty="0"/>
          </a:p>
        </p:txBody>
      </p:sp>
      <p:sp>
        <p:nvSpPr>
          <p:cNvPr id="8" name="Rectangular Callout 7"/>
          <p:cNvSpPr/>
          <p:nvPr/>
        </p:nvSpPr>
        <p:spPr>
          <a:xfrm>
            <a:off x="914400" y="6096000"/>
            <a:ext cx="1371600" cy="457200"/>
          </a:xfrm>
          <a:prstGeom prst="wedgeRectCallout">
            <a:avLst>
              <a:gd name="adj1" fmla="val 188183"/>
              <a:gd name="adj2" fmla="val -4576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microphone</a:t>
            </a:r>
            <a:endParaRPr lang="en-US" dirty="0"/>
          </a:p>
        </p:txBody>
      </p:sp>
      <p:sp>
        <p:nvSpPr>
          <p:cNvPr id="9" name="Rectangular Callout 8"/>
          <p:cNvSpPr/>
          <p:nvPr/>
        </p:nvSpPr>
        <p:spPr>
          <a:xfrm>
            <a:off x="5638800" y="3581400"/>
            <a:ext cx="1447800" cy="381000"/>
          </a:xfrm>
          <a:prstGeom prst="wedgeRectCallout">
            <a:avLst>
              <a:gd name="adj1" fmla="val -200145"/>
              <a:gd name="adj2" fmla="val 1873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Écran</a:t>
            </a:r>
            <a:r>
              <a:rPr lang="en-US" dirty="0" smtClean="0"/>
              <a:t> LCD</a:t>
            </a:r>
            <a:endParaRPr lang="en-US" dirty="0"/>
          </a:p>
        </p:txBody>
      </p:sp>
      <p:sp>
        <p:nvSpPr>
          <p:cNvPr id="10" name="Rectangular Callout 9"/>
          <p:cNvSpPr/>
          <p:nvPr/>
        </p:nvSpPr>
        <p:spPr>
          <a:xfrm>
            <a:off x="4267200" y="6324600"/>
            <a:ext cx="1981200" cy="381000"/>
          </a:xfrm>
          <a:prstGeom prst="wedgeRectCallout">
            <a:avLst>
              <a:gd name="adj1" fmla="val -54005"/>
              <a:gd name="adj2" fmla="val -2671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microprocesseur</a:t>
            </a:r>
            <a:endParaRPr lang="en-US" dirty="0"/>
          </a:p>
        </p:txBody>
      </p:sp>
      <p:pic>
        <p:nvPicPr>
          <p:cNvPr id="11" name="Picture 4"/>
          <p:cNvPicPr>
            <a:picLocks noChangeAspect="1" noChangeArrowheads="1"/>
          </p:cNvPicPr>
          <p:nvPr/>
        </p:nvPicPr>
        <p:blipFill>
          <a:blip r:embed="rId3" cstate="print"/>
          <a:srcRect/>
          <a:stretch>
            <a:fillRect/>
          </a:stretch>
        </p:blipFill>
        <p:spPr bwMode="auto">
          <a:xfrm>
            <a:off x="0" y="5676900"/>
            <a:ext cx="971550" cy="1181100"/>
          </a:xfrm>
          <a:prstGeom prst="rect">
            <a:avLst/>
          </a:prstGeom>
          <a:noFill/>
          <a:ln w="9525">
            <a:noFill/>
            <a:miter lim="800000"/>
            <a:headEnd/>
            <a:tailEnd/>
          </a:ln>
        </p:spPr>
      </p:pic>
      <p:pic>
        <p:nvPicPr>
          <p:cNvPr id="12" name="Picture 5"/>
          <p:cNvPicPr>
            <a:picLocks noChangeAspect="1" noChangeArrowheads="1"/>
          </p:cNvPicPr>
          <p:nvPr/>
        </p:nvPicPr>
        <p:blipFill>
          <a:blip r:embed="rId4" cstate="print"/>
          <a:srcRect/>
          <a:stretch>
            <a:fillRect/>
          </a:stretch>
        </p:blipFill>
        <p:spPr bwMode="auto">
          <a:xfrm>
            <a:off x="6551690" y="4933950"/>
            <a:ext cx="2420859" cy="1619250"/>
          </a:xfrm>
          <a:prstGeom prst="rect">
            <a:avLst/>
          </a:prstGeom>
          <a:noFill/>
          <a:ln w="9525">
            <a:noFill/>
            <a:miter lim="800000"/>
            <a:headEnd/>
            <a:tailEnd/>
          </a:ln>
        </p:spPr>
      </p:pic>
      <p:sp>
        <p:nvSpPr>
          <p:cNvPr id="13" name="TextBox 12"/>
          <p:cNvSpPr txBox="1"/>
          <p:nvPr/>
        </p:nvSpPr>
        <p:spPr>
          <a:xfrm>
            <a:off x="6477000" y="4572000"/>
            <a:ext cx="2514600" cy="369332"/>
          </a:xfrm>
          <a:prstGeom prst="rect">
            <a:avLst/>
          </a:prstGeom>
          <a:noFill/>
        </p:spPr>
        <p:txBody>
          <a:bodyPr wrap="square" rtlCol="0">
            <a:spAutoFit/>
          </a:bodyPr>
          <a:lstStyle/>
          <a:p>
            <a:r>
              <a:rPr lang="fr-FR" dirty="0" smtClean="0"/>
              <a:t>          Mémoire flash</a:t>
            </a:r>
            <a:endParaRPr lang="fr-FR" dirty="0"/>
          </a:p>
        </p:txBody>
      </p:sp>
      <p:sp>
        <p:nvSpPr>
          <p:cNvPr id="3" name="Content Placeholder 2"/>
          <p:cNvSpPr>
            <a:spLocks noGrp="1"/>
          </p:cNvSpPr>
          <p:nvPr>
            <p:ph idx="1"/>
          </p:nvPr>
        </p:nvSpPr>
        <p:spPr>
          <a:xfrm>
            <a:off x="0" y="685800"/>
            <a:ext cx="9144000" cy="2819400"/>
          </a:xfrm>
        </p:spPr>
        <p:txBody>
          <a:bodyPr>
            <a:normAutofit fontScale="92500" lnSpcReduction="20000"/>
          </a:bodyPr>
          <a:lstStyle/>
          <a:p>
            <a:r>
              <a:rPr lang="fr-FR" noProof="0" dirty="0" smtClean="0"/>
              <a:t>Un des équipements les plus compliqués utilisé quotidiennement</a:t>
            </a:r>
          </a:p>
          <a:p>
            <a:pPr lvl="1"/>
            <a:r>
              <a:rPr lang="fr-FR" noProof="0" dirty="0" smtClean="0"/>
              <a:t>La compression nécessite beaucoup de puissance (MIPS), </a:t>
            </a:r>
            <a:r>
              <a:rPr lang="fr-FR" dirty="0" smtClean="0"/>
              <a:t>analogique vers digital</a:t>
            </a:r>
            <a:r>
              <a:rPr lang="fr-FR" noProof="0" dirty="0" smtClean="0"/>
              <a:t>, Digital </a:t>
            </a:r>
            <a:r>
              <a:rPr lang="fr-FR" dirty="0" smtClean="0"/>
              <a:t>S</a:t>
            </a:r>
            <a:r>
              <a:rPr lang="fr-FR" noProof="0" dirty="0" err="1" smtClean="0"/>
              <a:t>ignal</a:t>
            </a:r>
            <a:r>
              <a:rPr lang="fr-FR" noProof="0" dirty="0" smtClean="0"/>
              <a:t> </a:t>
            </a:r>
            <a:r>
              <a:rPr lang="fr-FR" dirty="0" smtClean="0"/>
              <a:t>P</a:t>
            </a:r>
            <a:r>
              <a:rPr lang="fr-FR" noProof="0" dirty="0" err="1" smtClean="0"/>
              <a:t>rocessor</a:t>
            </a:r>
            <a:r>
              <a:rPr lang="fr-FR" noProof="0" dirty="0" smtClean="0"/>
              <a:t> (DSP), radio (centaines de canaux), microprocesseur, ROM, mémoire flash, gestion de l’énergie, horloge</a:t>
            </a:r>
          </a:p>
          <a:p>
            <a:pPr lvl="1"/>
            <a:r>
              <a:rPr lang="fr-FR" dirty="0" smtClean="0"/>
              <a:t>Maintenant des</a:t>
            </a:r>
            <a:r>
              <a:rPr lang="fr-FR" noProof="0" dirty="0" smtClean="0"/>
              <a:t> </a:t>
            </a:r>
            <a:r>
              <a:rPr lang="fr-FR" noProof="0" dirty="0" err="1" smtClean="0"/>
              <a:t>smartphones</a:t>
            </a:r>
            <a:endParaRPr lang="fr-FR" noProof="0" dirty="0"/>
          </a:p>
        </p:txBody>
      </p:sp>
      <p:sp>
        <p:nvSpPr>
          <p:cNvPr id="14" name="Rectangular Callout 13"/>
          <p:cNvSpPr/>
          <p:nvPr/>
        </p:nvSpPr>
        <p:spPr>
          <a:xfrm>
            <a:off x="5562600" y="3276600"/>
            <a:ext cx="990600" cy="228600"/>
          </a:xfrm>
          <a:prstGeom prst="wedgeRectCallout">
            <a:avLst>
              <a:gd name="adj1" fmla="val -134870"/>
              <a:gd name="adj2" fmla="val 1730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Antenne</a:t>
            </a:r>
            <a:endParaRPr lang="en-US" dirty="0"/>
          </a:p>
        </p:txBody>
      </p:sp>
      <p:pic>
        <p:nvPicPr>
          <p:cNvPr id="5123" name="Picture 3"/>
          <p:cNvPicPr>
            <a:picLocks noChangeAspect="1" noChangeArrowheads="1"/>
          </p:cNvPicPr>
          <p:nvPr/>
        </p:nvPicPr>
        <p:blipFill>
          <a:blip r:embed="rId5" cstate="print"/>
          <a:srcRect/>
          <a:stretch>
            <a:fillRect/>
          </a:stretch>
        </p:blipFill>
        <p:spPr bwMode="auto">
          <a:xfrm>
            <a:off x="8391525" y="2438400"/>
            <a:ext cx="752475" cy="1400175"/>
          </a:xfrm>
          <a:prstGeom prst="rect">
            <a:avLst/>
          </a:prstGeom>
          <a:noFill/>
          <a:ln w="9525">
            <a:noFill/>
            <a:miter lim="800000"/>
            <a:headEnd/>
            <a:tailEnd/>
          </a:ln>
        </p:spPr>
      </p:pic>
      <p:sp>
        <p:nvSpPr>
          <p:cNvPr id="17" name="TextBox 16"/>
          <p:cNvSpPr txBox="1"/>
          <p:nvPr/>
        </p:nvSpPr>
        <p:spPr>
          <a:xfrm>
            <a:off x="7467600" y="3733800"/>
            <a:ext cx="1676400" cy="923330"/>
          </a:xfrm>
          <a:prstGeom prst="rect">
            <a:avLst/>
          </a:prstGeom>
          <a:noFill/>
        </p:spPr>
        <p:txBody>
          <a:bodyPr wrap="square" rtlCol="0">
            <a:spAutoFit/>
          </a:bodyPr>
          <a:lstStyle/>
          <a:p>
            <a:pPr algn="r"/>
            <a:r>
              <a:rPr lang="fr-FR" dirty="0" smtClean="0"/>
              <a:t>Batterie de secours pour l’horloge</a:t>
            </a:r>
            <a:endParaRPr lang="fr-F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0"/>
            <a:ext cx="7467600" cy="609600"/>
          </a:xfrm>
        </p:spPr>
        <p:txBody>
          <a:bodyPr>
            <a:normAutofit fontScale="90000"/>
          </a:bodyPr>
          <a:lstStyle/>
          <a:p>
            <a:r>
              <a:rPr lang="fr-FR" dirty="0" smtClean="0"/>
              <a:t>C</a:t>
            </a:r>
            <a:r>
              <a:rPr lang="fr-FR" noProof="0" dirty="0" err="1" smtClean="0"/>
              <a:t>hargement</a:t>
            </a:r>
            <a:r>
              <a:rPr lang="fr-FR" noProof="0" dirty="0" smtClean="0"/>
              <a:t> du téléphone</a:t>
            </a:r>
            <a:endParaRPr lang="fr-FR" noProof="0" dirty="0"/>
          </a:p>
        </p:txBody>
      </p:sp>
      <p:sp>
        <p:nvSpPr>
          <p:cNvPr id="3" name="Content Placeholder 2"/>
          <p:cNvSpPr>
            <a:spLocks noGrp="1"/>
          </p:cNvSpPr>
          <p:nvPr>
            <p:ph idx="1"/>
          </p:nvPr>
        </p:nvSpPr>
        <p:spPr>
          <a:xfrm>
            <a:off x="0" y="609600"/>
            <a:ext cx="9144000" cy="5943600"/>
          </a:xfrm>
        </p:spPr>
        <p:txBody>
          <a:bodyPr>
            <a:normAutofit fontScale="70000" lnSpcReduction="20000"/>
          </a:bodyPr>
          <a:lstStyle/>
          <a:p>
            <a:r>
              <a:rPr lang="fr-FR" noProof="0" dirty="0" smtClean="0"/>
              <a:t>Beaucoup de constructeurs se sont </a:t>
            </a:r>
            <a:r>
              <a:rPr lang="fr-FR" dirty="0" smtClean="0"/>
              <a:t>mis d’accord </a:t>
            </a:r>
            <a:r>
              <a:rPr lang="fr-FR" noProof="0" dirty="0" smtClean="0"/>
              <a:t>sur un standard (micro-USB) pour le rechargement des téléphones. Un chargeur spécifique à chaque téléphone ne sera plus nécessaire.</a:t>
            </a:r>
          </a:p>
          <a:p>
            <a:r>
              <a:rPr lang="fr-FR" noProof="0" dirty="0" smtClean="0"/>
              <a:t>En novembre 2008 les 5 plus grands constructeurs de téléphones  - Nokia, Samsung, LG </a:t>
            </a:r>
            <a:r>
              <a:rPr lang="fr-FR" noProof="0" dirty="0" err="1" smtClean="0"/>
              <a:t>Electronics</a:t>
            </a:r>
            <a:r>
              <a:rPr lang="fr-FR" noProof="0" dirty="0" smtClean="0"/>
              <a:t>, Sony Ericsson </a:t>
            </a:r>
            <a:r>
              <a:rPr lang="fr-FR" dirty="0" smtClean="0"/>
              <a:t>et</a:t>
            </a:r>
            <a:r>
              <a:rPr lang="fr-FR" noProof="0" dirty="0" smtClean="0"/>
              <a:t> Motorola – ont mis au point une méthode de mesure de la consommation de leur chargeur en veille</a:t>
            </a:r>
          </a:p>
          <a:p>
            <a:r>
              <a:rPr lang="fr-FR" noProof="0" dirty="0" smtClean="0"/>
              <a:t>Précédemment les batteries les plus courantes </a:t>
            </a:r>
            <a:r>
              <a:rPr lang="fr-FR" dirty="0" smtClean="0"/>
              <a:t>pour téléphones étaient </a:t>
            </a:r>
            <a:r>
              <a:rPr lang="fr-FR" noProof="0" dirty="0" smtClean="0"/>
              <a:t>celles à base de nickel-hydrure métalliques</a:t>
            </a:r>
            <a:r>
              <a:rPr lang="fr-FR" dirty="0" smtClean="0"/>
              <a:t> car elles sont légères et peu encombrantes</a:t>
            </a:r>
            <a:endParaRPr lang="fr-FR" noProof="0" dirty="0" smtClean="0"/>
          </a:p>
          <a:p>
            <a:pPr lvl="1"/>
            <a:r>
              <a:rPr lang="fr-FR" noProof="0" dirty="0" smtClean="0"/>
              <a:t>Les batteries au lithium-ion sont parfois utilisées car elles sont plus légère et ne subissent pas  la perte de charge que les batteries </a:t>
            </a:r>
            <a:r>
              <a:rPr lang="fr-FR" dirty="0" smtClean="0"/>
              <a:t>au nickel-hydrure métallique peuvent avoir</a:t>
            </a:r>
            <a:endParaRPr lang="fr-FR" noProof="0" dirty="0" smtClean="0"/>
          </a:p>
          <a:p>
            <a:pPr lvl="1"/>
            <a:r>
              <a:rPr lang="fr-FR" noProof="0" dirty="0" smtClean="0"/>
              <a:t>Beaucoup de constructeurs </a:t>
            </a:r>
            <a:r>
              <a:rPr lang="fr-FR" dirty="0" smtClean="0"/>
              <a:t>utilisent désormais des batteries au lithium-polymère, par opposition aux précédentes batteries aux l</a:t>
            </a:r>
            <a:r>
              <a:rPr lang="fr-FR" noProof="0" dirty="0" err="1" smtClean="0"/>
              <a:t>ithium</a:t>
            </a:r>
            <a:r>
              <a:rPr lang="fr-FR" noProof="0" dirty="0" smtClean="0"/>
              <a:t>-Ion, le principal avantage est la légèreté et la possibilité de faire des batteries à formes non strictement carrées</a:t>
            </a:r>
          </a:p>
          <a:p>
            <a:pPr lvl="1"/>
            <a:r>
              <a:rPr lang="fr-FR" noProof="0" dirty="0" smtClean="0"/>
              <a:t>Les constructeurs testent aussi des sources d’énergies alternatives, par exemple les panneaux solaires</a:t>
            </a:r>
          </a:p>
          <a:p>
            <a:r>
              <a:rPr lang="fr-FR" noProof="0" dirty="0" smtClean="0"/>
              <a:t>Les principales contraintes pour les CPU sont une faible consommation, les architectures courantes sont ARM/</a:t>
            </a:r>
            <a:r>
              <a:rPr lang="fr-FR" noProof="0" dirty="0" err="1" smtClean="0"/>
              <a:t>Eagle</a:t>
            </a:r>
            <a:r>
              <a:rPr lang="fr-FR" noProof="0" dirty="0" smtClean="0"/>
              <a:t> (</a:t>
            </a:r>
            <a:r>
              <a:rPr lang="fr-FR" noProof="0" dirty="0" err="1" smtClean="0"/>
              <a:t>Qualcom</a:t>
            </a:r>
            <a:r>
              <a:rPr lang="fr-FR" noProof="0" dirty="0" smtClean="0"/>
              <a:t>/</a:t>
            </a:r>
            <a:r>
              <a:rPr lang="fr-FR" noProof="0" dirty="0" err="1" smtClean="0"/>
              <a:t>Snapdragon</a:t>
            </a:r>
            <a:r>
              <a:rPr lang="fr-FR" noProof="0" dirty="0" smtClean="0"/>
              <a:t>, Apple/A4, Samsung/</a:t>
            </a:r>
            <a:r>
              <a:rPr lang="fr-FR" noProof="0" dirty="0" err="1" smtClean="0"/>
              <a:t>Hummingbird</a:t>
            </a:r>
            <a:r>
              <a:rPr lang="fr-FR" noProof="0" dirty="0" smtClean="0"/>
              <a:t>, TI) </a:t>
            </a:r>
            <a:r>
              <a:rPr lang="fr-FR" dirty="0" smtClean="0"/>
              <a:t>et</a:t>
            </a:r>
            <a:r>
              <a:rPr lang="fr-FR" noProof="0" dirty="0" smtClean="0"/>
              <a:t>  Intel/ATOM.</a:t>
            </a:r>
          </a:p>
          <a:p>
            <a:endParaRPr lang="fr-FR" noProof="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990600"/>
          </a:xfrm>
        </p:spPr>
        <p:txBody>
          <a:bodyPr>
            <a:normAutofit/>
          </a:bodyPr>
          <a:lstStyle/>
          <a:p>
            <a:pPr algn="r"/>
            <a:r>
              <a:rPr lang="fr-FR" sz="3200" dirty="0" smtClean="0"/>
              <a:t>O</a:t>
            </a:r>
            <a:r>
              <a:rPr lang="fr-FR" sz="3200" noProof="0" dirty="0" err="1" smtClean="0"/>
              <a:t>pérateurs</a:t>
            </a:r>
            <a:r>
              <a:rPr lang="fr-FR" sz="3200" noProof="0" dirty="0" smtClean="0"/>
              <a:t> classés par nombre de clients</a:t>
            </a:r>
            <a:br>
              <a:rPr lang="fr-FR" sz="3200" noProof="0" dirty="0" smtClean="0"/>
            </a:br>
            <a:r>
              <a:rPr lang="fr-FR" sz="1800" noProof="0" dirty="0" smtClean="0">
                <a:hlinkClick r:id="rId3"/>
              </a:rPr>
              <a:t>http://en.wikipedia.org/wiki/List_of_mobile_network_operators</a:t>
            </a:r>
            <a:r>
              <a:rPr lang="fr-FR" sz="1800" noProof="0" dirty="0" smtClean="0"/>
              <a:t>   </a:t>
            </a:r>
            <a:endParaRPr lang="fr-FR" sz="1800" noProof="0" dirty="0"/>
          </a:p>
        </p:txBody>
      </p:sp>
      <p:sp>
        <p:nvSpPr>
          <p:cNvPr id="3" name="Content Placeholder 2"/>
          <p:cNvSpPr>
            <a:spLocks noGrp="1"/>
          </p:cNvSpPr>
          <p:nvPr>
            <p:ph idx="1"/>
          </p:nvPr>
        </p:nvSpPr>
        <p:spPr>
          <a:xfrm>
            <a:off x="0" y="914400"/>
            <a:ext cx="8686800" cy="5638800"/>
          </a:xfrm>
        </p:spPr>
        <p:txBody>
          <a:bodyPr>
            <a:normAutofit fontScale="55000" lnSpcReduction="20000"/>
          </a:bodyPr>
          <a:lstStyle/>
          <a:p>
            <a:r>
              <a:rPr lang="fr-FR" noProof="0" dirty="0" smtClean="0"/>
              <a:t>1. China Mobile – China (600 millions)</a:t>
            </a:r>
          </a:p>
          <a:p>
            <a:r>
              <a:rPr lang="fr-FR" noProof="0" dirty="0" smtClean="0"/>
              <a:t>2. Vodafone – UK (341M)</a:t>
            </a:r>
          </a:p>
          <a:p>
            <a:r>
              <a:rPr lang="fr-FR" noProof="0" dirty="0" smtClean="0"/>
              <a:t>3. </a:t>
            </a:r>
            <a:r>
              <a:rPr lang="fr-FR" noProof="0" dirty="0" err="1" smtClean="0"/>
              <a:t>Telefonica</a:t>
            </a:r>
            <a:r>
              <a:rPr lang="fr-FR" noProof="0" dirty="0" smtClean="0"/>
              <a:t>/</a:t>
            </a:r>
            <a:r>
              <a:rPr lang="fr-FR" noProof="0" dirty="0" err="1" smtClean="0"/>
              <a:t>Movistar</a:t>
            </a:r>
            <a:r>
              <a:rPr lang="fr-FR" noProof="0" dirty="0" smtClean="0"/>
              <a:t>/O2 -  Spain (290M)</a:t>
            </a:r>
          </a:p>
          <a:p>
            <a:r>
              <a:rPr lang="fr-FR" noProof="0" dirty="0" smtClean="0"/>
              <a:t>4. </a:t>
            </a:r>
            <a:r>
              <a:rPr lang="fr-FR" noProof="0" dirty="0" err="1" smtClean="0"/>
              <a:t>America</a:t>
            </a:r>
            <a:r>
              <a:rPr lang="fr-FR" noProof="0" dirty="0" smtClean="0"/>
              <a:t> </a:t>
            </a:r>
            <a:r>
              <a:rPr lang="fr-FR" noProof="0" dirty="0" err="1" smtClean="0"/>
              <a:t>Movil</a:t>
            </a:r>
            <a:r>
              <a:rPr lang="fr-FR" noProof="0" dirty="0" smtClean="0"/>
              <a:t> – Mexico (226M)</a:t>
            </a:r>
          </a:p>
          <a:p>
            <a:r>
              <a:rPr lang="fr-FR" noProof="0" dirty="0" smtClean="0"/>
              <a:t>5. Orange – France (210M)</a:t>
            </a:r>
          </a:p>
          <a:p>
            <a:r>
              <a:rPr lang="fr-FR" noProof="0" dirty="0" smtClean="0"/>
              <a:t>6. </a:t>
            </a:r>
            <a:r>
              <a:rPr lang="fr-FR" noProof="0" dirty="0" err="1" smtClean="0"/>
              <a:t>Bharti</a:t>
            </a:r>
            <a:r>
              <a:rPr lang="fr-FR" noProof="0" dirty="0" smtClean="0"/>
              <a:t> </a:t>
            </a:r>
            <a:r>
              <a:rPr lang="fr-FR" noProof="0" dirty="0" err="1" smtClean="0"/>
              <a:t>Airtel</a:t>
            </a:r>
            <a:r>
              <a:rPr lang="fr-FR" noProof="0" dirty="0" smtClean="0"/>
              <a:t> – </a:t>
            </a:r>
            <a:r>
              <a:rPr lang="fr-FR" noProof="0" dirty="0" err="1" smtClean="0"/>
              <a:t>India</a:t>
            </a:r>
            <a:r>
              <a:rPr lang="fr-FR" noProof="0" dirty="0" smtClean="0"/>
              <a:t> (208M)</a:t>
            </a:r>
          </a:p>
          <a:p>
            <a:r>
              <a:rPr lang="fr-FR" noProof="0" dirty="0" smtClean="0"/>
              <a:t>7. </a:t>
            </a:r>
            <a:r>
              <a:rPr lang="fr-FR" noProof="0" dirty="0" err="1" smtClean="0"/>
              <a:t>Telenor</a:t>
            </a:r>
            <a:r>
              <a:rPr lang="fr-FR" noProof="0" dirty="0" smtClean="0"/>
              <a:t> – </a:t>
            </a:r>
            <a:r>
              <a:rPr lang="fr-FR" noProof="0" dirty="0" err="1" smtClean="0"/>
              <a:t>Norway</a:t>
            </a:r>
            <a:r>
              <a:rPr lang="fr-FR" noProof="0" dirty="0" smtClean="0"/>
              <a:t> (204M)</a:t>
            </a:r>
          </a:p>
          <a:p>
            <a:r>
              <a:rPr lang="fr-FR" noProof="0" dirty="0" smtClean="0"/>
              <a:t>8. </a:t>
            </a:r>
            <a:r>
              <a:rPr lang="fr-FR" noProof="0" dirty="0" err="1" smtClean="0"/>
              <a:t>VimpelCom</a:t>
            </a:r>
            <a:r>
              <a:rPr lang="fr-FR" noProof="0" dirty="0" smtClean="0"/>
              <a:t> – </a:t>
            </a:r>
            <a:r>
              <a:rPr lang="fr-FR" noProof="0" dirty="0" err="1" smtClean="0"/>
              <a:t>Russia</a:t>
            </a:r>
            <a:r>
              <a:rPr lang="fr-FR" noProof="0" dirty="0" smtClean="0"/>
              <a:t> (181M)</a:t>
            </a:r>
          </a:p>
          <a:p>
            <a:r>
              <a:rPr lang="fr-FR" noProof="0" dirty="0" smtClean="0"/>
              <a:t>9. </a:t>
            </a:r>
            <a:r>
              <a:rPr lang="fr-FR" noProof="0" dirty="0" err="1" smtClean="0"/>
              <a:t>SingTel</a:t>
            </a:r>
            <a:r>
              <a:rPr lang="fr-FR" noProof="0" dirty="0" smtClean="0"/>
              <a:t> – Singapore (175M)</a:t>
            </a:r>
          </a:p>
          <a:p>
            <a:r>
              <a:rPr lang="fr-FR" noProof="0" dirty="0" smtClean="0"/>
              <a:t>10. China </a:t>
            </a:r>
            <a:r>
              <a:rPr lang="fr-FR" noProof="0" dirty="0" err="1" smtClean="0"/>
              <a:t>Unicom</a:t>
            </a:r>
            <a:r>
              <a:rPr lang="fr-FR" noProof="0" dirty="0" smtClean="0"/>
              <a:t> – China (170M)</a:t>
            </a:r>
          </a:p>
          <a:p>
            <a:r>
              <a:rPr lang="fr-FR" noProof="0" dirty="0" smtClean="0"/>
              <a:t>11. </a:t>
            </a:r>
            <a:r>
              <a:rPr lang="fr-FR" noProof="0" dirty="0" err="1" smtClean="0"/>
              <a:t>Axiata</a:t>
            </a:r>
            <a:r>
              <a:rPr lang="fr-FR" noProof="0" dirty="0" smtClean="0"/>
              <a:t> - Malaysia (160M)</a:t>
            </a:r>
          </a:p>
          <a:p>
            <a:r>
              <a:rPr lang="fr-FR" noProof="0" dirty="0" smtClean="0"/>
              <a:t>12. T-Mobile – Germany (150.9M) </a:t>
            </a:r>
          </a:p>
          <a:p>
            <a:r>
              <a:rPr lang="fr-FR" noProof="0" dirty="0" smtClean="0"/>
              <a:t>13. </a:t>
            </a:r>
            <a:r>
              <a:rPr lang="fr-FR" noProof="0" dirty="0" err="1" smtClean="0"/>
              <a:t>TeilaSonera</a:t>
            </a:r>
            <a:r>
              <a:rPr lang="fr-FR" noProof="0" dirty="0" smtClean="0"/>
              <a:t> – </a:t>
            </a:r>
            <a:r>
              <a:rPr lang="fr-FR" noProof="0" dirty="0" err="1" smtClean="0"/>
              <a:t>Sweden</a:t>
            </a:r>
            <a:r>
              <a:rPr lang="fr-FR" noProof="0" dirty="0" smtClean="0"/>
              <a:t> (160M)</a:t>
            </a:r>
          </a:p>
          <a:p>
            <a:r>
              <a:rPr lang="fr-FR" noProof="0" dirty="0" smtClean="0"/>
              <a:t>14. </a:t>
            </a:r>
            <a:r>
              <a:rPr lang="fr-FR" noProof="0" dirty="0" err="1" smtClean="0"/>
              <a:t>Saudi</a:t>
            </a:r>
            <a:r>
              <a:rPr lang="fr-FR" noProof="0" dirty="0" smtClean="0"/>
              <a:t> Telecom Co. – </a:t>
            </a:r>
            <a:r>
              <a:rPr lang="fr-FR" noProof="0" dirty="0" err="1" smtClean="0"/>
              <a:t>Saudi</a:t>
            </a:r>
            <a:r>
              <a:rPr lang="fr-FR" noProof="0" dirty="0" smtClean="0"/>
              <a:t> </a:t>
            </a:r>
            <a:r>
              <a:rPr lang="fr-FR" noProof="0" dirty="0" err="1" smtClean="0"/>
              <a:t>Arabia</a:t>
            </a:r>
            <a:r>
              <a:rPr lang="fr-FR" noProof="0" dirty="0" smtClean="0"/>
              <a:t> (139M)</a:t>
            </a:r>
          </a:p>
          <a:p>
            <a:r>
              <a:rPr lang="fr-FR" noProof="0" dirty="0" smtClean="0"/>
              <a:t>15. MTN – South </a:t>
            </a:r>
            <a:r>
              <a:rPr lang="fr-FR" noProof="0" dirty="0" err="1" smtClean="0"/>
              <a:t>Africa</a:t>
            </a:r>
            <a:r>
              <a:rPr lang="fr-FR" noProof="0" dirty="0" smtClean="0"/>
              <a:t> (137M)</a:t>
            </a:r>
          </a:p>
          <a:p>
            <a:r>
              <a:rPr lang="fr-FR" noProof="0" dirty="0" smtClean="0"/>
              <a:t>16. </a:t>
            </a:r>
            <a:r>
              <a:rPr lang="fr-FR" noProof="0" dirty="0" err="1" smtClean="0"/>
              <a:t>Etisalat</a:t>
            </a:r>
            <a:r>
              <a:rPr lang="fr-FR" noProof="0" dirty="0" smtClean="0"/>
              <a:t> – UAE (135M)</a:t>
            </a:r>
          </a:p>
          <a:p>
            <a:r>
              <a:rPr lang="fr-FR" noProof="0" dirty="0" smtClean="0"/>
              <a:t>17. </a:t>
            </a:r>
            <a:r>
              <a:rPr lang="fr-FR" noProof="0" dirty="0" err="1" smtClean="0"/>
              <a:t>Reliance</a:t>
            </a:r>
            <a:r>
              <a:rPr lang="fr-FR" noProof="0" dirty="0" smtClean="0"/>
              <a:t> – </a:t>
            </a:r>
            <a:r>
              <a:rPr lang="fr-FR" noProof="0" dirty="0" err="1" smtClean="0"/>
              <a:t>India</a:t>
            </a:r>
            <a:r>
              <a:rPr lang="fr-FR" noProof="0" dirty="0" smtClean="0"/>
              <a:t>  (102M)</a:t>
            </a:r>
          </a:p>
          <a:p>
            <a:r>
              <a:rPr lang="fr-FR" noProof="0" dirty="0" smtClean="0"/>
              <a:t>18. MTS – </a:t>
            </a:r>
            <a:r>
              <a:rPr lang="fr-FR" noProof="0" dirty="0" err="1" smtClean="0"/>
              <a:t>Russia</a:t>
            </a:r>
            <a:r>
              <a:rPr lang="fr-FR" noProof="0" dirty="0" smtClean="0"/>
              <a:t> (102M)</a:t>
            </a:r>
          </a:p>
          <a:p>
            <a:r>
              <a:rPr lang="fr-FR" noProof="0" dirty="0" smtClean="0"/>
              <a:t>19. AT&amp;T – USA  (98.6M)</a:t>
            </a:r>
          </a:p>
          <a:p>
            <a:pPr>
              <a:buNone/>
            </a:pPr>
            <a:r>
              <a:rPr lang="fr-FR" sz="2900" noProof="0" dirty="0" smtClean="0"/>
              <a:t>À titre de comparaison la plus grande couverture satellite est </a:t>
            </a:r>
            <a:r>
              <a:rPr lang="fr-FR" sz="2900" dirty="0" smtClean="0"/>
              <a:t>fournie par</a:t>
            </a:r>
            <a:r>
              <a:rPr lang="fr-FR" sz="2900" noProof="0" dirty="0" smtClean="0"/>
              <a:t> </a:t>
            </a:r>
            <a:r>
              <a:rPr lang="fr-FR" sz="2900" noProof="0" dirty="0" err="1" smtClean="0"/>
              <a:t>Globalstar</a:t>
            </a:r>
            <a:r>
              <a:rPr lang="fr-FR" sz="2900" noProof="0" dirty="0" smtClean="0"/>
              <a:t> avec 0,44 million</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4267200" cy="1447800"/>
          </a:xfr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p:spPr>
        <p:txBody>
          <a:bodyPr>
            <a:normAutofit/>
          </a:bodyPr>
          <a:lstStyle/>
          <a:p>
            <a:r>
              <a:rPr lang="fr-FR" sz="3600" noProof="0" dirty="0" smtClean="0"/>
              <a:t>La couverture dépend de l’opérateur</a:t>
            </a:r>
            <a:endParaRPr lang="fr-FR" sz="3600" noProof="0" dirty="0"/>
          </a:p>
        </p:txBody>
      </p:sp>
      <p:pic>
        <p:nvPicPr>
          <p:cNvPr id="1027" name="Picture 3"/>
          <p:cNvPicPr>
            <a:picLocks noGrp="1" noChangeAspect="1" noChangeArrowheads="1"/>
          </p:cNvPicPr>
          <p:nvPr>
            <p:ph idx="4294967295"/>
          </p:nvPr>
        </p:nvPicPr>
        <p:blipFill>
          <a:blip r:embed="rId3" cstate="print"/>
          <a:srcRect/>
          <a:stretch>
            <a:fillRect/>
          </a:stretch>
        </p:blipFill>
        <p:spPr bwMode="auto">
          <a:xfrm>
            <a:off x="4295775" y="1219200"/>
            <a:ext cx="4848225" cy="2409825"/>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0" y="2667000"/>
            <a:ext cx="4267200" cy="2653553"/>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4315496" y="4343400"/>
            <a:ext cx="4828504" cy="2514600"/>
          </a:xfrm>
          <a:prstGeom prst="rect">
            <a:avLst/>
          </a:prstGeom>
          <a:noFill/>
          <a:ln w="9525">
            <a:noFill/>
            <a:miter lim="800000"/>
            <a:headEnd/>
            <a:tailEnd/>
          </a:ln>
        </p:spPr>
      </p:pic>
      <p:sp>
        <p:nvSpPr>
          <p:cNvPr id="7" name="TextBox 6"/>
          <p:cNvSpPr txBox="1"/>
          <p:nvPr/>
        </p:nvSpPr>
        <p:spPr>
          <a:xfrm>
            <a:off x="1295400" y="1981200"/>
            <a:ext cx="1576585" cy="646331"/>
          </a:xfrm>
          <a:prstGeom prst="rect">
            <a:avLst/>
          </a:prstGeom>
          <a:noFill/>
        </p:spPr>
        <p:txBody>
          <a:bodyPr wrap="none" rtlCol="0">
            <a:spAutoFit/>
          </a:bodyPr>
          <a:lstStyle/>
          <a:p>
            <a:r>
              <a:rPr lang="en-US" sz="3600" dirty="0" smtClean="0"/>
              <a:t>Verizon</a:t>
            </a:r>
            <a:endParaRPr lang="en-US" sz="3600" dirty="0"/>
          </a:p>
        </p:txBody>
      </p:sp>
      <p:sp>
        <p:nvSpPr>
          <p:cNvPr id="8" name="TextBox 7"/>
          <p:cNvSpPr txBox="1"/>
          <p:nvPr/>
        </p:nvSpPr>
        <p:spPr>
          <a:xfrm>
            <a:off x="6324600" y="457200"/>
            <a:ext cx="1179297" cy="646331"/>
          </a:xfrm>
          <a:prstGeom prst="rect">
            <a:avLst/>
          </a:prstGeom>
          <a:noFill/>
        </p:spPr>
        <p:txBody>
          <a:bodyPr wrap="none" rtlCol="0">
            <a:spAutoFit/>
          </a:bodyPr>
          <a:lstStyle/>
          <a:p>
            <a:r>
              <a:rPr lang="en-US" sz="3600" dirty="0" smtClean="0"/>
              <a:t>AT&amp;T</a:t>
            </a:r>
            <a:endParaRPr lang="en-US" sz="3600" dirty="0"/>
          </a:p>
        </p:txBody>
      </p:sp>
      <p:sp>
        <p:nvSpPr>
          <p:cNvPr id="10" name="TextBox 9"/>
          <p:cNvSpPr txBox="1"/>
          <p:nvPr/>
        </p:nvSpPr>
        <p:spPr>
          <a:xfrm>
            <a:off x="6096000" y="3733800"/>
            <a:ext cx="1296060" cy="646331"/>
          </a:xfrm>
          <a:prstGeom prst="rect">
            <a:avLst/>
          </a:prstGeom>
          <a:noFill/>
        </p:spPr>
        <p:txBody>
          <a:bodyPr wrap="none" rtlCol="0">
            <a:spAutoFit/>
          </a:bodyPr>
          <a:lstStyle/>
          <a:p>
            <a:r>
              <a:rPr lang="en-US" sz="3600" dirty="0" smtClean="0"/>
              <a:t>Sprint</a:t>
            </a:r>
            <a:endParaRPr lang="en-US" sz="36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0"/>
            <a:ext cx="5257800" cy="563562"/>
          </a:xfrm>
        </p:spPr>
        <p:txBody>
          <a:bodyPr>
            <a:normAutofit fontScale="90000"/>
          </a:bodyPr>
          <a:lstStyle/>
          <a:p>
            <a:r>
              <a:rPr lang="fr-FR" noProof="0" dirty="0" smtClean="0"/>
              <a:t>   Couvertures et barres</a:t>
            </a:r>
            <a:endParaRPr lang="fr-FR" noProof="0" dirty="0"/>
          </a:p>
        </p:txBody>
      </p:sp>
      <p:sp>
        <p:nvSpPr>
          <p:cNvPr id="3" name="Content Placeholder 2"/>
          <p:cNvSpPr>
            <a:spLocks noGrp="1"/>
          </p:cNvSpPr>
          <p:nvPr>
            <p:ph idx="1"/>
          </p:nvPr>
        </p:nvSpPr>
        <p:spPr>
          <a:xfrm>
            <a:off x="0" y="609600"/>
            <a:ext cx="9144000" cy="6248400"/>
          </a:xfrm>
        </p:spPr>
        <p:txBody>
          <a:bodyPr>
            <a:noAutofit/>
          </a:bodyPr>
          <a:lstStyle/>
          <a:p>
            <a:r>
              <a:rPr lang="fr-FR" sz="1800" noProof="0" dirty="0" smtClean="0"/>
              <a:t>Les </a:t>
            </a:r>
            <a:r>
              <a:rPr lang="fr-FR" sz="1800" dirty="0" smtClean="0"/>
              <a:t>indicateurs en barres sont peu représentatifs de la réelle force du signal, il n’y a pas de standard</a:t>
            </a:r>
            <a:endParaRPr lang="fr-FR" sz="1800" noProof="0" dirty="0" smtClean="0"/>
          </a:p>
          <a:p>
            <a:r>
              <a:rPr lang="fr-FR" sz="1800" dirty="0" smtClean="0"/>
              <a:t>L’indicateur principal est la puissance d’accès au réseau</a:t>
            </a:r>
            <a:r>
              <a:rPr lang="fr-FR" sz="1800" noProof="0" dirty="0" smtClean="0"/>
              <a:t> </a:t>
            </a:r>
          </a:p>
          <a:p>
            <a:pPr lvl="1"/>
            <a:r>
              <a:rPr lang="fr-FR" sz="1400" noProof="0" dirty="0" smtClean="0"/>
              <a:t>Y (in dBm) = 10 *( log10(power (</a:t>
            </a:r>
            <a:r>
              <a:rPr lang="fr-FR" sz="1400" dirty="0" smtClean="0"/>
              <a:t>en</a:t>
            </a:r>
            <a:r>
              <a:rPr lang="fr-FR" sz="1400" noProof="0" dirty="0" smtClean="0"/>
              <a:t> </a:t>
            </a:r>
            <a:r>
              <a:rPr lang="fr-FR" sz="1400" noProof="0" dirty="0" err="1" smtClean="0"/>
              <a:t>mWatts</a:t>
            </a:r>
            <a:r>
              <a:rPr lang="fr-FR" sz="1400" noProof="0" dirty="0" smtClean="0"/>
              <a:t>))), 1milliwatt=0dBm, 1W=30dBm, 1 </a:t>
            </a:r>
            <a:r>
              <a:rPr lang="fr-FR" sz="1400" noProof="0" dirty="0" err="1" smtClean="0"/>
              <a:t>nanowatt</a:t>
            </a:r>
            <a:r>
              <a:rPr lang="fr-FR" sz="1400" noProof="0" dirty="0" smtClean="0"/>
              <a:t>= -60dBm etc.</a:t>
            </a:r>
          </a:p>
          <a:p>
            <a:pPr lvl="1"/>
            <a:r>
              <a:rPr lang="fr-FR" sz="1400" dirty="0" smtClean="0"/>
              <a:t>Le</a:t>
            </a:r>
            <a:r>
              <a:rPr lang="fr-FR" sz="1400" noProof="0" dirty="0" smtClean="0"/>
              <a:t> –dBm peut varier chaque minute de -10dB ou plus, ça peut dépendre du trafic, de la congestion, des technologies, du  mouvement, de la manière dont est tenu le téléphone (24.6dB to 19dB) etc.</a:t>
            </a:r>
          </a:p>
          <a:p>
            <a:r>
              <a:rPr lang="fr-FR" sz="1800" noProof="0" dirty="0" smtClean="0"/>
              <a:t>Les minima constatés avec une bonne qualité audio sont:</a:t>
            </a:r>
            <a:r>
              <a:rPr lang="fr-FR" sz="900" noProof="0" dirty="0" smtClean="0"/>
              <a:t/>
            </a:r>
            <a:br>
              <a:rPr lang="fr-FR" sz="900" noProof="0" dirty="0" smtClean="0"/>
            </a:br>
            <a:r>
              <a:rPr lang="fr-FR" sz="900" noProof="0" dirty="0" smtClean="0"/>
              <a:t>-104dBm - </a:t>
            </a:r>
            <a:r>
              <a:rPr lang="fr-FR" sz="900" noProof="0" dirty="0" err="1" smtClean="0"/>
              <a:t>Cingular</a:t>
            </a:r>
            <a:r>
              <a:rPr lang="fr-FR" sz="900" noProof="0" dirty="0" smtClean="0"/>
              <a:t> (GSM)</a:t>
            </a:r>
            <a:br>
              <a:rPr lang="fr-FR" sz="900" noProof="0" dirty="0" smtClean="0"/>
            </a:br>
            <a:r>
              <a:rPr lang="fr-FR" sz="900" noProof="0" dirty="0" smtClean="0"/>
              <a:t>-111dBm - </a:t>
            </a:r>
            <a:r>
              <a:rPr lang="fr-FR" sz="900" noProof="0" dirty="0" err="1" smtClean="0"/>
              <a:t>Cingular</a:t>
            </a:r>
            <a:r>
              <a:rPr lang="fr-FR" sz="900" noProof="0" dirty="0" smtClean="0"/>
              <a:t> (TDMA)</a:t>
            </a:r>
            <a:br>
              <a:rPr lang="fr-FR" sz="900" noProof="0" dirty="0" smtClean="0"/>
            </a:br>
            <a:r>
              <a:rPr lang="fr-FR" sz="900" noProof="0" dirty="0" smtClean="0"/>
              <a:t>-109dBm - </a:t>
            </a:r>
            <a:r>
              <a:rPr lang="fr-FR" sz="900" u="sng" noProof="0" dirty="0" smtClean="0">
                <a:hlinkClick r:id="rId3"/>
              </a:rPr>
              <a:t>T-Mobile</a:t>
            </a:r>
            <a:r>
              <a:rPr lang="fr-FR" sz="900" noProof="0" dirty="0" smtClean="0"/>
              <a:t/>
            </a:r>
            <a:br>
              <a:rPr lang="fr-FR" sz="900" noProof="0" dirty="0" smtClean="0"/>
            </a:br>
            <a:r>
              <a:rPr lang="fr-FR" sz="900" noProof="0" dirty="0" smtClean="0"/>
              <a:t>Avec une qualité dégradée ou sans son, mes minimums </a:t>
            </a:r>
            <a:r>
              <a:rPr lang="fr-FR" sz="900" dirty="0" smtClean="0"/>
              <a:t>constatés sont</a:t>
            </a:r>
            <a:r>
              <a:rPr lang="fr-FR" sz="900" noProof="0" dirty="0" smtClean="0"/>
              <a:t>:</a:t>
            </a:r>
            <a:br>
              <a:rPr lang="fr-FR" sz="900" noProof="0" dirty="0" smtClean="0"/>
            </a:br>
            <a:r>
              <a:rPr lang="fr-FR" sz="900" noProof="0" dirty="0" smtClean="0"/>
              <a:t>(Les appels </a:t>
            </a:r>
            <a:r>
              <a:rPr lang="fr-FR" sz="900" dirty="0" smtClean="0"/>
              <a:t>n’ont pas été coupé mais le son s’est dégradé quelque secondes</a:t>
            </a:r>
            <a:r>
              <a:rPr lang="fr-FR" sz="900" noProof="0" dirty="0" smtClean="0"/>
              <a:t>)</a:t>
            </a:r>
            <a:br>
              <a:rPr lang="fr-FR" sz="900" noProof="0" dirty="0" smtClean="0"/>
            </a:br>
            <a:r>
              <a:rPr lang="fr-FR" sz="900" noProof="0" dirty="0" smtClean="0"/>
              <a:t>-113dBm - </a:t>
            </a:r>
            <a:r>
              <a:rPr lang="fr-FR" sz="900" noProof="0" dirty="0" err="1" smtClean="0"/>
              <a:t>Cingular</a:t>
            </a:r>
            <a:r>
              <a:rPr lang="fr-FR" sz="900" noProof="0" dirty="0" smtClean="0"/>
              <a:t> (GSM)</a:t>
            </a:r>
            <a:br>
              <a:rPr lang="fr-FR" sz="900" noProof="0" dirty="0" smtClean="0"/>
            </a:br>
            <a:r>
              <a:rPr lang="fr-FR" sz="900" noProof="0" dirty="0" smtClean="0"/>
              <a:t>-113dBm - </a:t>
            </a:r>
            <a:r>
              <a:rPr lang="fr-FR" sz="900" noProof="0" dirty="0" err="1" smtClean="0"/>
              <a:t>Cingular</a:t>
            </a:r>
            <a:r>
              <a:rPr lang="fr-FR" sz="900" noProof="0" dirty="0" smtClean="0"/>
              <a:t> (TDMA)</a:t>
            </a:r>
            <a:br>
              <a:rPr lang="fr-FR" sz="900" noProof="0" dirty="0" smtClean="0"/>
            </a:br>
            <a:r>
              <a:rPr lang="fr-FR" sz="900" noProof="0" dirty="0" smtClean="0"/>
              <a:t>-112dBm - </a:t>
            </a:r>
            <a:r>
              <a:rPr lang="fr-FR" sz="900" u="sng" noProof="0" dirty="0" smtClean="0">
                <a:hlinkClick r:id="rId3"/>
              </a:rPr>
              <a:t>T-Mobile</a:t>
            </a:r>
            <a:r>
              <a:rPr lang="fr-FR" sz="900" noProof="0" dirty="0" smtClean="0"/>
              <a:t/>
            </a:r>
            <a:br>
              <a:rPr lang="fr-FR" sz="900" noProof="0" dirty="0" smtClean="0"/>
            </a:br>
            <a:r>
              <a:rPr lang="fr-FR" sz="900" noProof="0" dirty="0" smtClean="0"/>
              <a:t>Cela dépends vraiment de l’endroit, du codec, congestion, bruit, interférences etc.</a:t>
            </a:r>
            <a:br>
              <a:rPr lang="fr-FR" sz="900" noProof="0" dirty="0" smtClean="0"/>
            </a:br>
            <a:r>
              <a:rPr lang="fr-FR" sz="900" noProof="0" dirty="0" smtClean="0"/>
              <a:t>Signal minimum constaté pour se connecter au réseau(sans appeler):</a:t>
            </a:r>
            <a:br>
              <a:rPr lang="fr-FR" sz="900" noProof="0" dirty="0" smtClean="0"/>
            </a:br>
            <a:r>
              <a:rPr lang="fr-FR" sz="900" noProof="0" dirty="0" smtClean="0"/>
              <a:t>-117dBm - </a:t>
            </a:r>
            <a:r>
              <a:rPr lang="fr-FR" sz="900" noProof="0" dirty="0" err="1" smtClean="0"/>
              <a:t>Cingular</a:t>
            </a:r>
            <a:r>
              <a:rPr lang="fr-FR" sz="900" noProof="0" dirty="0" smtClean="0"/>
              <a:t> (GSM) </a:t>
            </a:r>
            <a:br>
              <a:rPr lang="fr-FR" sz="900" noProof="0" dirty="0" smtClean="0"/>
            </a:br>
            <a:r>
              <a:rPr lang="fr-FR" sz="900" noProof="0" dirty="0" smtClean="0"/>
              <a:t>-113dBm - </a:t>
            </a:r>
            <a:r>
              <a:rPr lang="fr-FR" sz="900" noProof="0" dirty="0" err="1" smtClean="0"/>
              <a:t>Cingular</a:t>
            </a:r>
            <a:r>
              <a:rPr lang="fr-FR" sz="900" noProof="0" dirty="0" smtClean="0"/>
              <a:t> (TDMA)</a:t>
            </a:r>
            <a:br>
              <a:rPr lang="fr-FR" sz="900" noProof="0" dirty="0" smtClean="0"/>
            </a:br>
            <a:r>
              <a:rPr lang="fr-FR" sz="900" noProof="0" dirty="0" smtClean="0"/>
              <a:t>-115dBm - T-Mobile </a:t>
            </a:r>
          </a:p>
          <a:p>
            <a:r>
              <a:rPr lang="fr-FR" sz="1800" noProof="0" dirty="0" smtClean="0"/>
              <a:t>Pour la plupart des téléphones avec 5 barres (non Apple), chaque barre représente 5dBm. Cela signifie:</a:t>
            </a:r>
            <a:r>
              <a:rPr lang="fr-FR" sz="900" noProof="0" dirty="0" smtClean="0"/>
              <a:t/>
            </a:r>
            <a:br>
              <a:rPr lang="fr-FR" sz="900" noProof="0" dirty="0" smtClean="0"/>
            </a:br>
            <a:r>
              <a:rPr lang="fr-FR" sz="1100" noProof="0" dirty="0" smtClean="0"/>
              <a:t>0 barre: Pas de signal à -100dBm	                          (&lt;-113dBm)		 	</a:t>
            </a:r>
            <a:br>
              <a:rPr lang="fr-FR" sz="1100" noProof="0" dirty="0" smtClean="0"/>
            </a:br>
            <a:r>
              <a:rPr lang="fr-FR" sz="1100" noProof="0" dirty="0" smtClean="0"/>
              <a:t>1 barre: -100dBm </a:t>
            </a:r>
            <a:r>
              <a:rPr lang="fr-FR" sz="1100" dirty="0" smtClean="0"/>
              <a:t>a</a:t>
            </a:r>
            <a:r>
              <a:rPr lang="fr-FR" sz="1100" noProof="0" dirty="0" smtClean="0"/>
              <a:t> -95dBm		(-113 dBm à -107 dBm)</a:t>
            </a:r>
            <a:br>
              <a:rPr lang="fr-FR" sz="1100" noProof="0" dirty="0" smtClean="0"/>
            </a:br>
            <a:r>
              <a:rPr lang="fr-FR" sz="1100" noProof="0" dirty="0" smtClean="0"/>
              <a:t>2 barres: -95dBm </a:t>
            </a:r>
            <a:r>
              <a:rPr lang="fr-FR" sz="1100" dirty="0" smtClean="0"/>
              <a:t>a</a:t>
            </a:r>
            <a:r>
              <a:rPr lang="fr-FR" sz="1100" noProof="0" dirty="0" smtClean="0"/>
              <a:t> -90dBm		(-107 dBm à -103 dBm)</a:t>
            </a:r>
            <a:br>
              <a:rPr lang="fr-FR" sz="1100" noProof="0" dirty="0" smtClean="0"/>
            </a:br>
            <a:r>
              <a:rPr lang="fr-FR" sz="1100" noProof="0" dirty="0" smtClean="0"/>
              <a:t>3 barres: -90dBm </a:t>
            </a:r>
            <a:r>
              <a:rPr lang="fr-FR" sz="1100" dirty="0" smtClean="0"/>
              <a:t>a</a:t>
            </a:r>
            <a:r>
              <a:rPr lang="fr-FR" sz="1100" noProof="0" dirty="0" smtClean="0"/>
              <a:t> -85dBm		(-103 dBm à -101 dBm)</a:t>
            </a:r>
            <a:br>
              <a:rPr lang="fr-FR" sz="1100" noProof="0" dirty="0" smtClean="0"/>
            </a:br>
            <a:r>
              <a:rPr lang="fr-FR" sz="1100" noProof="0" dirty="0" smtClean="0"/>
              <a:t>4 barres: -85dBm </a:t>
            </a:r>
            <a:r>
              <a:rPr lang="fr-FR" sz="1100" dirty="0" smtClean="0"/>
              <a:t>a</a:t>
            </a:r>
            <a:r>
              <a:rPr lang="fr-FR" sz="1100" noProof="0" dirty="0" smtClean="0"/>
              <a:t> -80dBm		(-101 dBm à -91 dBm)</a:t>
            </a:r>
            <a:br>
              <a:rPr lang="fr-FR" sz="1100" noProof="0" dirty="0" smtClean="0"/>
            </a:br>
            <a:r>
              <a:rPr lang="fr-FR" sz="1100" noProof="0" dirty="0" smtClean="0"/>
              <a:t>5 barres: -80dBm ou plus fort		(-91 dBm   à -51 dBm)</a:t>
            </a:r>
            <a:endParaRPr lang="fr-FR" sz="1200" noProof="0" dirty="0" smtClean="0"/>
          </a:p>
          <a:p>
            <a:r>
              <a:rPr lang="fr-FR" sz="1800" noProof="0" dirty="0" smtClean="0"/>
              <a:t>Indépendamment du nombre maximum de barres </a:t>
            </a:r>
            <a:r>
              <a:rPr lang="fr-FR" sz="1800" dirty="0" smtClean="0"/>
              <a:t>possible sur</a:t>
            </a:r>
            <a:r>
              <a:rPr lang="fr-FR" sz="1800" noProof="0" dirty="0" smtClean="0"/>
              <a:t> le téléphone, le maximum affiché l’est souvent aux alentours de -80dBm, 10pW</a:t>
            </a:r>
            <a:r>
              <a:rPr lang="fr-FR" sz="900" noProof="0" dirty="0" smtClean="0"/>
              <a:t/>
            </a:r>
            <a:br>
              <a:rPr lang="fr-FR" sz="900" noProof="0" dirty="0" smtClean="0"/>
            </a:br>
            <a:endParaRPr lang="fr-FR" sz="900" noProof="0" dirty="0"/>
          </a:p>
        </p:txBody>
      </p:sp>
      <p:pic>
        <p:nvPicPr>
          <p:cNvPr id="1026" name="Picture 2"/>
          <p:cNvPicPr>
            <a:picLocks noChangeAspect="1" noChangeArrowheads="1"/>
          </p:cNvPicPr>
          <p:nvPr/>
        </p:nvPicPr>
        <p:blipFill>
          <a:blip r:embed="rId4" cstate="print"/>
          <a:srcRect/>
          <a:stretch>
            <a:fillRect/>
          </a:stretch>
        </p:blipFill>
        <p:spPr bwMode="auto">
          <a:xfrm>
            <a:off x="8153400" y="-1"/>
            <a:ext cx="990600" cy="658601"/>
          </a:xfrm>
          <a:prstGeom prst="rect">
            <a:avLst/>
          </a:prstGeom>
          <a:noFill/>
          <a:ln w="9525">
            <a:noFill/>
            <a:miter lim="800000"/>
            <a:headEnd/>
            <a:tailEnd/>
          </a:ln>
        </p:spPr>
      </p:pic>
      <p:pic>
        <p:nvPicPr>
          <p:cNvPr id="4" name="Picture 2"/>
          <p:cNvPicPr>
            <a:picLocks noChangeAspect="1" noChangeArrowheads="1"/>
          </p:cNvPicPr>
          <p:nvPr/>
        </p:nvPicPr>
        <p:blipFill>
          <a:blip r:embed="rId5" cstate="print"/>
          <a:srcRect/>
          <a:stretch>
            <a:fillRect/>
          </a:stretch>
        </p:blipFill>
        <p:spPr bwMode="auto">
          <a:xfrm>
            <a:off x="6267450" y="2286000"/>
            <a:ext cx="2647950" cy="2124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9762"/>
          </a:xfrm>
        </p:spPr>
        <p:txBody>
          <a:bodyPr>
            <a:normAutofit fontScale="90000"/>
          </a:bodyPr>
          <a:lstStyle/>
          <a:p>
            <a:r>
              <a:rPr lang="fr-FR" noProof="0" dirty="0" smtClean="0"/>
              <a:t>Couverture intérieure</a:t>
            </a:r>
            <a:endParaRPr lang="fr-FR" noProof="0" dirty="0"/>
          </a:p>
        </p:txBody>
      </p:sp>
      <p:sp>
        <p:nvSpPr>
          <p:cNvPr id="3" name="Content Placeholder 2"/>
          <p:cNvSpPr>
            <a:spLocks noGrp="1"/>
          </p:cNvSpPr>
          <p:nvPr>
            <p:ph idx="1"/>
          </p:nvPr>
        </p:nvSpPr>
        <p:spPr>
          <a:xfrm>
            <a:off x="0" y="685800"/>
            <a:ext cx="7696200" cy="5791200"/>
          </a:xfrm>
        </p:spPr>
        <p:txBody>
          <a:bodyPr>
            <a:normAutofit fontScale="85000" lnSpcReduction="10000"/>
          </a:bodyPr>
          <a:lstStyle/>
          <a:p>
            <a:r>
              <a:rPr lang="fr-FR" noProof="0" dirty="0" smtClean="0"/>
              <a:t>On capte le signal à l’extérieur avec une antenne (omni ou directionnelle), on le transporte vers une unité centrale (par fibre optique ou généralement par câble cuivre coaxial), on régénère le signal avant de le redistribuer avec des antennes internes</a:t>
            </a:r>
          </a:p>
          <a:p>
            <a:pPr lvl="1"/>
            <a:r>
              <a:rPr lang="fr-FR" noProof="0" dirty="0" smtClean="0"/>
              <a:t>Amplificateurs de distribution intérieure</a:t>
            </a:r>
          </a:p>
          <a:p>
            <a:pPr lvl="2"/>
            <a:r>
              <a:rPr lang="fr-FR" noProof="0" dirty="0" smtClean="0"/>
              <a:t>Multi opérateur, solution complète, 1 à </a:t>
            </a:r>
            <a:r>
              <a:rPr lang="fr-FR" noProof="0" dirty="0" err="1" smtClean="0"/>
              <a:t>qq</a:t>
            </a:r>
            <a:r>
              <a:rPr lang="fr-FR" dirty="0" smtClean="0"/>
              <a:t> </a:t>
            </a:r>
            <a:r>
              <a:rPr lang="fr-FR" dirty="0" smtClean="0"/>
              <a:t>dizaines </a:t>
            </a:r>
            <a:r>
              <a:rPr lang="fr-FR" dirty="0" smtClean="0"/>
              <a:t>de k$</a:t>
            </a:r>
            <a:endParaRPr lang="fr-FR" noProof="0" dirty="0" smtClean="0"/>
          </a:p>
          <a:p>
            <a:pPr lvl="2"/>
            <a:r>
              <a:rPr lang="fr-FR" noProof="0" dirty="0" smtClean="0"/>
              <a:t>Peut interférer avec les antennes externes des opérateurs – nécessité d’accord ou de paramétrage pour solutionner le problème</a:t>
            </a:r>
          </a:p>
          <a:p>
            <a:pPr lvl="1"/>
            <a:r>
              <a:rPr lang="fr-FR" noProof="0" dirty="0" smtClean="0"/>
              <a:t>Micro (2 km), Pico (200 mètres)</a:t>
            </a:r>
          </a:p>
          <a:p>
            <a:pPr lvl="1"/>
            <a:r>
              <a:rPr lang="fr-FR" noProof="0" dirty="0" smtClean="0"/>
              <a:t>Femto (cellules de 10 mètres)</a:t>
            </a:r>
          </a:p>
          <a:p>
            <a:pPr lvl="2"/>
            <a:r>
              <a:rPr lang="fr-FR" noProof="0" dirty="0" smtClean="0"/>
              <a:t>Bon marché mais mono-opérateurs. Bien pour la maison, nécessité d’une connexion à Internet (by-pass les antennes opérateurs existantes)</a:t>
            </a:r>
            <a:endParaRPr lang="fr-FR" noProof="0" dirty="0"/>
          </a:p>
        </p:txBody>
      </p:sp>
      <p:pic>
        <p:nvPicPr>
          <p:cNvPr id="1026" name="Picture 2"/>
          <p:cNvPicPr>
            <a:picLocks noChangeAspect="1" noChangeArrowheads="1"/>
          </p:cNvPicPr>
          <p:nvPr/>
        </p:nvPicPr>
        <p:blipFill>
          <a:blip r:embed="rId3" cstate="print"/>
          <a:srcRect/>
          <a:stretch>
            <a:fillRect/>
          </a:stretch>
        </p:blipFill>
        <p:spPr bwMode="auto">
          <a:xfrm>
            <a:off x="7553325" y="1371600"/>
            <a:ext cx="1590675" cy="87630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7753350" y="609600"/>
            <a:ext cx="1390650" cy="704850"/>
          </a:xfrm>
          <a:prstGeom prst="rect">
            <a:avLst/>
          </a:prstGeom>
          <a:noFill/>
          <a:ln w="9525">
            <a:noFill/>
            <a:miter lim="800000"/>
            <a:headEnd/>
            <a:tailEnd/>
          </a:ln>
        </p:spPr>
      </p:pic>
      <p:cxnSp>
        <p:nvCxnSpPr>
          <p:cNvPr id="7" name="Straight Arrow Connector 6"/>
          <p:cNvCxnSpPr/>
          <p:nvPr/>
        </p:nvCxnSpPr>
        <p:spPr>
          <a:xfrm flipV="1">
            <a:off x="1371600" y="914400"/>
            <a:ext cx="70104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429000" y="1447800"/>
            <a:ext cx="4419600" cy="777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848600" y="2133600"/>
            <a:ext cx="614720" cy="369332"/>
          </a:xfrm>
          <a:prstGeom prst="rect">
            <a:avLst/>
          </a:prstGeom>
          <a:noFill/>
        </p:spPr>
        <p:txBody>
          <a:bodyPr wrap="none" rtlCol="0">
            <a:spAutoFit/>
          </a:bodyPr>
          <a:lstStyle/>
          <a:p>
            <a:r>
              <a:rPr lang="en-US" dirty="0" smtClean="0"/>
              <a:t>YAGI</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563562"/>
          </a:xfrm>
        </p:spPr>
        <p:txBody>
          <a:bodyPr>
            <a:normAutofit fontScale="90000"/>
          </a:bodyPr>
          <a:lstStyle/>
          <a:p>
            <a:r>
              <a:rPr lang="fr-FR" noProof="0" dirty="0" smtClean="0"/>
              <a:t>Croissance</a:t>
            </a:r>
            <a:endParaRPr lang="fr-FR" noProof="0" dirty="0"/>
          </a:p>
        </p:txBody>
      </p:sp>
      <p:sp>
        <p:nvSpPr>
          <p:cNvPr id="3" name="Content Placeholder 2"/>
          <p:cNvSpPr>
            <a:spLocks noGrp="1"/>
          </p:cNvSpPr>
          <p:nvPr>
            <p:ph idx="1"/>
          </p:nvPr>
        </p:nvSpPr>
        <p:spPr>
          <a:xfrm>
            <a:off x="0" y="609600"/>
            <a:ext cx="9144000" cy="5943600"/>
          </a:xfrm>
        </p:spPr>
        <p:txBody>
          <a:bodyPr>
            <a:normAutofit fontScale="85000" lnSpcReduction="20000"/>
          </a:bodyPr>
          <a:lstStyle/>
          <a:p>
            <a:r>
              <a:rPr lang="fr-FR" noProof="0" dirty="0" smtClean="0"/>
              <a:t>Le nombre d’appels téléphoniques mobiles </a:t>
            </a:r>
            <a:r>
              <a:rPr lang="fr-FR" dirty="0" smtClean="0"/>
              <a:t>dans le monde à atteint 5 milliards la première semaine de Juillet 2010, forte croissance en Inde et en Chine, et pourrait être triplé dès 2016 (</a:t>
            </a:r>
            <a:r>
              <a:rPr lang="fr-FR" noProof="0" dirty="0" smtClean="0"/>
              <a:t>PRTM Management Consulting)</a:t>
            </a:r>
          </a:p>
          <a:p>
            <a:r>
              <a:rPr lang="fr-FR" noProof="0" dirty="0" smtClean="0"/>
              <a:t>« Les bénéfices vont probablement croitre de 20 à 30% durant la même période » indiqua </a:t>
            </a:r>
            <a:r>
              <a:rPr lang="fr-FR" noProof="0" dirty="0" err="1" smtClean="0"/>
              <a:t>Ameet</a:t>
            </a:r>
            <a:r>
              <a:rPr lang="fr-FR" noProof="0" dirty="0" smtClean="0"/>
              <a:t> </a:t>
            </a:r>
            <a:r>
              <a:rPr lang="fr-FR" dirty="0" smtClean="0"/>
              <a:t>Shah (consultant de PRTM) durant une </a:t>
            </a:r>
            <a:r>
              <a:rPr lang="fr-FR" noProof="0" dirty="0" smtClean="0"/>
              <a:t>interview téléphonique depuis Londres. Les bénéfices actuels sont aux alentours de 900 milliards de $ selon les chercheurs de «The Mobile World»</a:t>
            </a:r>
          </a:p>
          <a:p>
            <a:r>
              <a:rPr lang="fr-FR" noProof="0" dirty="0" smtClean="0"/>
              <a:t>Les opérateurs doivent changer leurs modèles d’exploitation et doivent</a:t>
            </a:r>
            <a:r>
              <a:rPr lang="fr-FR" dirty="0" smtClean="0"/>
              <a:t> fusionner pour survivre</a:t>
            </a:r>
            <a:r>
              <a:rPr lang="fr-FR" noProof="0" dirty="0" smtClean="0"/>
              <a:t>, dit Shah. Au lieu de se concentrer sur « des services importants à prix élevés et faible volume » ils doivent se focaliser sur « des offres de masse, simples et bon marché » dit-il. Certains marchés ont eu une croissance de 150 à 200% de leur taux de pénétration comparativement à la population. Plus qu’Internet.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0"/>
            <a:ext cx="7391400" cy="685800"/>
          </a:xfrm>
        </p:spPr>
        <p:txBody>
          <a:bodyPr>
            <a:noAutofit/>
          </a:bodyPr>
          <a:lstStyle/>
          <a:p>
            <a:r>
              <a:rPr lang="fr-FR" sz="2000" b="1" noProof="0" smtClean="0"/>
              <a:t>Cette présentation n’aborde pas toutes les communications mobiles</a:t>
            </a:r>
            <a:endParaRPr lang="fr-FR" sz="2000" b="1" noProof="0"/>
          </a:p>
        </p:txBody>
      </p:sp>
      <p:sp>
        <p:nvSpPr>
          <p:cNvPr id="3" name="Content Placeholder 2"/>
          <p:cNvSpPr>
            <a:spLocks noGrp="1"/>
          </p:cNvSpPr>
          <p:nvPr>
            <p:ph idx="1"/>
          </p:nvPr>
        </p:nvSpPr>
        <p:spPr>
          <a:xfrm>
            <a:off x="0" y="609600"/>
            <a:ext cx="9144000" cy="5867400"/>
          </a:xfrm>
        </p:spPr>
        <p:txBody>
          <a:bodyPr>
            <a:normAutofit lnSpcReduction="10000"/>
          </a:bodyPr>
          <a:lstStyle/>
          <a:p>
            <a:r>
              <a:rPr lang="fr-FR" noProof="0" dirty="0" smtClean="0"/>
              <a:t>Téléphones sans fils domestiques, radio CB, pagers, téléphones de voiture, Bluetooth etc.</a:t>
            </a:r>
          </a:p>
          <a:p>
            <a:r>
              <a:rPr lang="fr-FR" noProof="0" dirty="0" smtClean="0"/>
              <a:t>Téléphones satellites (Iridium): catastrophes (Haïti), lieux hors d’atteinte: expéditions, Arctique …</a:t>
            </a:r>
          </a:p>
          <a:p>
            <a:r>
              <a:rPr lang="fr-FR" noProof="0" dirty="0" smtClean="0"/>
              <a:t>Téléphones hybrides (satellites et cellulaires) utilisant le satellite </a:t>
            </a:r>
            <a:r>
              <a:rPr lang="fr-FR" dirty="0" smtClean="0"/>
              <a:t>lorsque</a:t>
            </a:r>
            <a:r>
              <a:rPr lang="fr-FR" noProof="0" dirty="0" smtClean="0"/>
              <a:t> hors de portée d’un réseau. Ressemble à un </a:t>
            </a:r>
            <a:r>
              <a:rPr lang="fr-FR" noProof="0" dirty="0" err="1" smtClean="0"/>
              <a:t>blackberry</a:t>
            </a:r>
            <a:r>
              <a:rPr lang="fr-FR" noProof="0" dirty="0" smtClean="0"/>
              <a:t>, cher 799$ + 25$/mois de surcoût sur l’abonnement standard voix/données. Coût  d’appel standard mais passe à 4,75$/min en utilisant le satellite. Voir: </a:t>
            </a:r>
            <a:r>
              <a:rPr lang="fr-FR" noProof="0" dirty="0" smtClean="0">
                <a:hlinkClick r:id="rId2"/>
              </a:rPr>
              <a:t>http://www.pcworld.com/article/172944/terrestar_satellite_phone_coming_to_atandt.html</a:t>
            </a:r>
            <a:endParaRPr lang="fr-FR" noProof="0" dirty="0" smtClean="0"/>
          </a:p>
          <a:p>
            <a:endParaRPr lang="fr-FR" noProof="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685800"/>
            <a:ext cx="9144000" cy="5867400"/>
          </a:xfrm>
        </p:spPr>
        <p:txBody>
          <a:bodyPr>
            <a:normAutofit fontScale="92500" lnSpcReduction="20000"/>
          </a:bodyPr>
          <a:lstStyle/>
          <a:p>
            <a:r>
              <a:rPr lang="fr-FR" noProof="0" dirty="0" smtClean="0"/>
              <a:t>Aux USA il y a une </a:t>
            </a:r>
            <a:r>
              <a:rPr lang="fr-FR" dirty="0" smtClean="0"/>
              <a:t>demande</a:t>
            </a:r>
            <a:r>
              <a:rPr lang="fr-FR" noProof="0" dirty="0" smtClean="0"/>
              <a:t> croissante pour plus de bande passante pour de nouveaux services. </a:t>
            </a:r>
            <a:r>
              <a:rPr lang="fr-FR" dirty="0" smtClean="0"/>
              <a:t>P</a:t>
            </a:r>
            <a:r>
              <a:rPr lang="fr-FR" noProof="0" dirty="0" err="1" smtClean="0"/>
              <a:t>ourtant</a:t>
            </a:r>
            <a:r>
              <a:rPr lang="fr-FR" noProof="0" dirty="0" smtClean="0"/>
              <a:t> la 4G est très chère et risque de n’être déployée que par des opérateurs comme </a:t>
            </a:r>
            <a:r>
              <a:rPr lang="fr-FR" noProof="0" dirty="0" err="1" smtClean="0"/>
              <a:t>Verizon</a:t>
            </a:r>
            <a:r>
              <a:rPr lang="fr-FR" noProof="0" dirty="0" smtClean="0"/>
              <a:t> et AT&amp;T. Cela pourrait aussi priver les offres actuelles (</a:t>
            </a:r>
            <a:r>
              <a:rPr lang="fr-FR" noProof="0" dirty="0" err="1" smtClean="0"/>
              <a:t>e.g</a:t>
            </a:r>
            <a:r>
              <a:rPr lang="fr-FR" noProof="0" dirty="0" smtClean="0"/>
              <a:t> filaires) d’investissements et d’extensions. Aux USA on risque un duopole car T-Mobile et Sprint risquent de ne pas participer.</a:t>
            </a:r>
          </a:p>
          <a:p>
            <a:r>
              <a:rPr lang="fr-FR" noProof="0" dirty="0" smtClean="0"/>
              <a:t>25% des clients de 18 ans et plus ont seulement un téléphone portable</a:t>
            </a:r>
          </a:p>
          <a:p>
            <a:r>
              <a:rPr lang="fr-FR" noProof="0" dirty="0" smtClean="0"/>
              <a:t>US</a:t>
            </a:r>
            <a:r>
              <a:rPr lang="fr-FR" dirty="0" smtClean="0"/>
              <a:t>A filaire:</a:t>
            </a:r>
            <a:r>
              <a:rPr lang="fr-FR" noProof="0" dirty="0" smtClean="0"/>
              <a:t> 141 Millions, mobile </a:t>
            </a:r>
            <a:r>
              <a:rPr lang="fr-FR" noProof="0" dirty="0" smtClean="0"/>
              <a:t>286M</a:t>
            </a:r>
            <a:endParaRPr lang="fr-FR" noProof="0" dirty="0" smtClean="0"/>
          </a:p>
          <a:p>
            <a:r>
              <a:rPr lang="fr-FR" noProof="0" dirty="0" smtClean="0"/>
              <a:t>Maximum d’utilisateurs filaire: 190M fin </a:t>
            </a:r>
            <a:r>
              <a:rPr lang="fr-FR" noProof="0" dirty="0" smtClean="0"/>
              <a:t>1990</a:t>
            </a:r>
            <a:endParaRPr lang="fr-FR" sz="2000" noProof="0" dirty="0" smtClean="0">
              <a:solidFill>
                <a:schemeClr val="accent5">
                  <a:lumMod val="75000"/>
                </a:schemeClr>
              </a:solidFill>
            </a:endParaRPr>
          </a:p>
          <a:p>
            <a:r>
              <a:rPr lang="fr-FR" sz="3000" noProof="0" dirty="0" smtClean="0"/>
              <a:t>Ligne téléphonique (DSL)= 1,1MHz, câble coaxial 1GHz, fibre </a:t>
            </a:r>
            <a:r>
              <a:rPr lang="fr-FR" sz="3000" dirty="0" smtClean="0"/>
              <a:t>&gt;</a:t>
            </a:r>
            <a:r>
              <a:rPr lang="fr-FR" sz="3000" noProof="0" dirty="0" err="1" smtClean="0"/>
              <a:t>THz</a:t>
            </a:r>
            <a:endParaRPr lang="fr-FR" sz="3000" noProof="0" dirty="0"/>
          </a:p>
        </p:txBody>
      </p:sp>
      <p:sp>
        <p:nvSpPr>
          <p:cNvPr id="3" name="Title 2"/>
          <p:cNvSpPr>
            <a:spLocks noGrp="1"/>
          </p:cNvSpPr>
          <p:nvPr>
            <p:ph type="title"/>
          </p:nvPr>
        </p:nvSpPr>
        <p:spPr/>
        <p:txBody>
          <a:bodyPr>
            <a:normAutofit fontScale="90000"/>
          </a:bodyPr>
          <a:lstStyle/>
          <a:p>
            <a:endParaRPr lang="fr-FR" noProof="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609600"/>
          </a:xfrm>
        </p:spPr>
        <p:txBody>
          <a:bodyPr>
            <a:normAutofit fontScale="90000"/>
          </a:bodyPr>
          <a:lstStyle/>
          <a:p>
            <a:r>
              <a:rPr lang="fr-FR" noProof="0" dirty="0" smtClean="0"/>
              <a:t>Inquiétudes - Combiné</a:t>
            </a:r>
            <a:endParaRPr lang="fr-FR" noProof="0" dirty="0"/>
          </a:p>
        </p:txBody>
      </p:sp>
      <p:sp>
        <p:nvSpPr>
          <p:cNvPr id="3" name="Content Placeholder 2"/>
          <p:cNvSpPr>
            <a:spLocks noGrp="1"/>
          </p:cNvSpPr>
          <p:nvPr>
            <p:ph idx="1"/>
          </p:nvPr>
        </p:nvSpPr>
        <p:spPr>
          <a:xfrm>
            <a:off x="0" y="533400"/>
            <a:ext cx="9144000" cy="6324599"/>
          </a:xfrm>
        </p:spPr>
        <p:txBody>
          <a:bodyPr>
            <a:normAutofit fontScale="85000" lnSpcReduction="10000"/>
          </a:bodyPr>
          <a:lstStyle/>
          <a:p>
            <a:r>
              <a:rPr lang="fr-FR" noProof="0" dirty="0" smtClean="0"/>
              <a:t>Rayonnement</a:t>
            </a:r>
          </a:p>
          <a:p>
            <a:pPr lvl="1"/>
            <a:r>
              <a:rPr lang="fr-FR" noProof="0" dirty="0" smtClean="0"/>
              <a:t>Combiné:</a:t>
            </a:r>
          </a:p>
          <a:p>
            <a:pPr lvl="2"/>
            <a:r>
              <a:rPr lang="fr-FR" noProof="0" dirty="0" smtClean="0"/>
              <a:t>Principalement par l’antenne, proche de la tête, forte exposition</a:t>
            </a:r>
          </a:p>
          <a:p>
            <a:pPr lvl="2"/>
            <a:r>
              <a:rPr lang="fr-FR" noProof="0" dirty="0" smtClean="0"/>
              <a:t>Donc utiliser des écouteurs et un micro</a:t>
            </a:r>
          </a:p>
          <a:p>
            <a:pPr lvl="2"/>
            <a:r>
              <a:rPr lang="fr-FR" noProof="0" dirty="0" smtClean="0"/>
              <a:t>L’indicateur est le </a:t>
            </a:r>
            <a:r>
              <a:rPr lang="fr-FR" noProof="0" dirty="0" err="1" smtClean="0"/>
              <a:t>Specific</a:t>
            </a:r>
            <a:r>
              <a:rPr lang="fr-FR" noProof="0" dirty="0" smtClean="0"/>
              <a:t> Absorption rate (SAR).  Un SAR &lt; à 1,6 watts/kg de masse corporelle est considéré sans danger par </a:t>
            </a:r>
            <a:r>
              <a:rPr lang="fr-FR" dirty="0" smtClean="0"/>
              <a:t>la </a:t>
            </a:r>
            <a:r>
              <a:rPr lang="fr-FR" noProof="0" dirty="0" smtClean="0"/>
              <a:t>FCC. </a:t>
            </a:r>
            <a:r>
              <a:rPr lang="fr-FR" dirty="0" smtClean="0"/>
              <a:t>Le</a:t>
            </a:r>
            <a:r>
              <a:rPr lang="fr-FR" noProof="0" dirty="0" smtClean="0"/>
              <a:t> </a:t>
            </a:r>
            <a:r>
              <a:rPr lang="fr-FR" noProof="0" dirty="0" err="1" smtClean="0"/>
              <a:t>SARs</a:t>
            </a:r>
            <a:r>
              <a:rPr lang="fr-FR" noProof="0" dirty="0" smtClean="0"/>
              <a:t> pour les téléphones grand public se situe entre 0,1 </a:t>
            </a:r>
            <a:r>
              <a:rPr lang="fr-FR" dirty="0" smtClean="0"/>
              <a:t>et</a:t>
            </a:r>
            <a:r>
              <a:rPr lang="fr-FR" noProof="0" dirty="0" smtClean="0"/>
              <a:t> 1,59 watts/kg</a:t>
            </a:r>
          </a:p>
          <a:p>
            <a:r>
              <a:rPr lang="fr-FR" noProof="0" dirty="0" smtClean="0"/>
              <a:t>Confidentialité</a:t>
            </a:r>
          </a:p>
          <a:p>
            <a:pPr lvl="1"/>
            <a:r>
              <a:rPr lang="fr-FR" noProof="0" dirty="0" smtClean="0"/>
              <a:t>Utilisation de la triangulation basée sur le RTT vers les antennes pour découvrir la position du téléphone, allumé ou non</a:t>
            </a:r>
          </a:p>
          <a:p>
            <a:pPr lvl="1"/>
            <a:r>
              <a:rPr lang="fr-FR" noProof="0" dirty="0" smtClean="0"/>
              <a:t>Activation à distance du micro de </a:t>
            </a:r>
            <a:r>
              <a:rPr lang="fr-FR" dirty="0" smtClean="0"/>
              <a:t>certains téléphones et écoute des conversations</a:t>
            </a:r>
            <a:r>
              <a:rPr lang="fr-FR" noProof="0" dirty="0" smtClean="0"/>
              <a:t> (cf. </a:t>
            </a:r>
            <a:r>
              <a:rPr lang="fr-FR" noProof="0" dirty="0" smtClean="0">
                <a:hlinkClick r:id="rId3"/>
              </a:rPr>
              <a:t>http://news.cnet.com/FBI-taps-cell-phone-mic-as-eavesdropping-tool/2100-1029_3-6140191.html</a:t>
            </a:r>
            <a:r>
              <a:rPr lang="fr-FR" noProof="0" dirty="0" smtClean="0"/>
              <a:t>)</a:t>
            </a:r>
          </a:p>
          <a:p>
            <a:r>
              <a:rPr lang="fr-FR" noProof="0" dirty="0" smtClean="0"/>
              <a:t>Préoccupations</a:t>
            </a:r>
          </a:p>
          <a:p>
            <a:pPr lvl="1"/>
            <a:r>
              <a:rPr lang="fr-FR" noProof="0" dirty="0" smtClean="0"/>
              <a:t>Manque d’attention au volant</a:t>
            </a:r>
          </a:p>
          <a:p>
            <a:pPr lvl="1"/>
            <a:r>
              <a:rPr lang="fr-FR" dirty="0" smtClean="0"/>
              <a:t>Couper la parole</a:t>
            </a:r>
            <a:endParaRPr lang="fr-FR" noProof="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685800"/>
            <a:ext cx="9144000" cy="5791200"/>
          </a:xfrm>
        </p:spPr>
        <p:txBody>
          <a:bodyPr>
            <a:normAutofit fontScale="85000" lnSpcReduction="20000"/>
          </a:bodyPr>
          <a:lstStyle/>
          <a:p>
            <a:r>
              <a:rPr lang="fr-FR" noProof="0" dirty="0" smtClean="0"/>
              <a:t>Rayonnement</a:t>
            </a:r>
          </a:p>
          <a:p>
            <a:pPr lvl="1"/>
            <a:r>
              <a:rPr lang="fr-FR" noProof="0" dirty="0" smtClean="0"/>
              <a:t>Antenne:</a:t>
            </a:r>
          </a:p>
          <a:p>
            <a:pPr lvl="2"/>
            <a:r>
              <a:rPr lang="fr-FR" noProof="0" dirty="0" smtClean="0"/>
              <a:t>La densité de puissance est au </a:t>
            </a:r>
            <a:r>
              <a:rPr lang="fr-FR" dirty="0" smtClean="0"/>
              <a:t>maximum</a:t>
            </a:r>
            <a:r>
              <a:rPr lang="fr-FR" noProof="0" dirty="0" smtClean="0"/>
              <a:t> de</a:t>
            </a:r>
            <a:r>
              <a:rPr lang="fr-FR" dirty="0" smtClean="0"/>
              <a:t> </a:t>
            </a:r>
            <a:r>
              <a:rPr lang="fr-FR" noProof="0" dirty="0" smtClean="0"/>
              <a:t>1uW/cm² ou 0,01W/m² L’énergie moyenne rayonnée par le soleil sur la terre entière est  ~ 250W/m²/jour en ignorant les nuages, i.e. le champs électro magnétique du soleil est 25 000 fois supérieur à celui d’une antenne téléphonique</a:t>
            </a:r>
          </a:p>
          <a:p>
            <a:r>
              <a:rPr lang="fr-FR" noProof="0" dirty="0" smtClean="0"/>
              <a:t>Fiabilité</a:t>
            </a:r>
          </a:p>
          <a:p>
            <a:pPr lvl="1"/>
            <a:r>
              <a:rPr lang="fr-FR" noProof="0" dirty="0" smtClean="0"/>
              <a:t>Généralement 8 heures de secours batterie, ensuite un générateur alternatif prend le relais</a:t>
            </a:r>
          </a:p>
          <a:p>
            <a:pPr lvl="1"/>
            <a:r>
              <a:rPr lang="fr-FR" noProof="0" dirty="0" smtClean="0"/>
              <a:t>Le récent ouragan Irène sur la cote Est des </a:t>
            </a:r>
            <a:r>
              <a:rPr lang="fr-FR" dirty="0" smtClean="0"/>
              <a:t>USA à mis hors de service</a:t>
            </a:r>
            <a:r>
              <a:rPr lang="fr-FR" noProof="0" dirty="0" smtClean="0"/>
              <a:t> 6 500 antennes (44% dans l’état du Vermont) </a:t>
            </a:r>
          </a:p>
          <a:p>
            <a:pPr lvl="2"/>
            <a:r>
              <a:rPr lang="fr-FR" noProof="0" dirty="0" smtClean="0"/>
              <a:t>Principalement à cause de l’</a:t>
            </a:r>
            <a:r>
              <a:rPr lang="fr-FR" dirty="0" err="1" smtClean="0"/>
              <a:t>é</a:t>
            </a:r>
            <a:r>
              <a:rPr lang="fr-FR" noProof="0" dirty="0" err="1" smtClean="0"/>
              <a:t>lectricité</a:t>
            </a:r>
            <a:r>
              <a:rPr lang="fr-FR" noProof="0" dirty="0" smtClean="0"/>
              <a:t>, impossible d’utiliser les générateurs alternatifs à cause des inondations</a:t>
            </a:r>
          </a:p>
          <a:p>
            <a:pPr lvl="2"/>
            <a:r>
              <a:rPr lang="fr-FR" dirty="0" smtClean="0"/>
              <a:t>Antennes souvent déréglées plus qu’endommagées</a:t>
            </a:r>
            <a:endParaRPr lang="fr-FR" noProof="0" dirty="0" smtClean="0"/>
          </a:p>
          <a:p>
            <a:pPr lvl="2"/>
            <a:r>
              <a:rPr lang="fr-FR" noProof="0" dirty="0" smtClean="0"/>
              <a:t>Les inondations causent des courts circuits</a:t>
            </a:r>
          </a:p>
          <a:p>
            <a:pPr lvl="2"/>
            <a:r>
              <a:rPr lang="fr-FR" noProof="0" dirty="0" smtClean="0"/>
              <a:t>Pas de bâtiment important déconnecté, numéros d’urgence OK</a:t>
            </a:r>
          </a:p>
          <a:p>
            <a:pPr lvl="2"/>
            <a:r>
              <a:rPr lang="fr-FR" noProof="0" dirty="0" smtClean="0"/>
              <a:t>Mais 210 000 clients filaires déconnectés, câbles arrachés etc.</a:t>
            </a:r>
          </a:p>
          <a:p>
            <a:pPr lvl="1"/>
            <a:endParaRPr lang="fr-FR" noProof="0" dirty="0" smtClean="0"/>
          </a:p>
          <a:p>
            <a:endParaRPr lang="fr-FR" noProof="0" dirty="0"/>
          </a:p>
        </p:txBody>
      </p:sp>
      <p:sp>
        <p:nvSpPr>
          <p:cNvPr id="3" name="Title 2"/>
          <p:cNvSpPr>
            <a:spLocks noGrp="1"/>
          </p:cNvSpPr>
          <p:nvPr>
            <p:ph type="title"/>
          </p:nvPr>
        </p:nvSpPr>
        <p:spPr/>
        <p:txBody>
          <a:bodyPr>
            <a:normAutofit fontScale="90000"/>
          </a:bodyPr>
          <a:lstStyle/>
          <a:p>
            <a:r>
              <a:rPr lang="fr-FR" noProof="0" dirty="0" smtClean="0"/>
              <a:t>Inquiétudes - </a:t>
            </a:r>
            <a:r>
              <a:rPr lang="fr-FR" dirty="0" smtClean="0"/>
              <a:t>Antennes</a:t>
            </a:r>
            <a:endParaRPr lang="fr-FR" noProof="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5562600" y="2209800"/>
            <a:ext cx="3581400" cy="3691354"/>
            <a:chOff x="5562600" y="2286000"/>
            <a:chExt cx="3581400" cy="3615154"/>
          </a:xfrm>
        </p:grpSpPr>
        <p:sp>
          <p:nvSpPr>
            <p:cNvPr id="8" name="Rectangular Callout 7"/>
            <p:cNvSpPr/>
            <p:nvPr/>
          </p:nvSpPr>
          <p:spPr>
            <a:xfrm>
              <a:off x="5562600" y="2360626"/>
              <a:ext cx="3581400" cy="2611947"/>
            </a:xfrm>
            <a:prstGeom prst="wedgeRectCallout">
              <a:avLst>
                <a:gd name="adj1" fmla="val -75727"/>
                <a:gd name="adj2" fmla="val 7992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6"/>
            <p:cNvPicPr>
              <a:picLocks noChangeAspect="1" noChangeArrowheads="1"/>
            </p:cNvPicPr>
            <p:nvPr/>
          </p:nvPicPr>
          <p:blipFill>
            <a:blip r:embed="rId2" cstate="print"/>
            <a:srcRect/>
            <a:stretch>
              <a:fillRect/>
            </a:stretch>
          </p:blipFill>
          <p:spPr bwMode="auto">
            <a:xfrm>
              <a:off x="5562600" y="2362200"/>
              <a:ext cx="3581400" cy="2626799"/>
            </a:xfrm>
            <a:prstGeom prst="rect">
              <a:avLst/>
            </a:prstGeom>
            <a:noFill/>
            <a:ln w="9525">
              <a:noFill/>
              <a:miter lim="800000"/>
              <a:headEnd/>
              <a:tailEnd/>
            </a:ln>
          </p:spPr>
        </p:pic>
        <p:sp>
          <p:nvSpPr>
            <p:cNvPr id="5" name="Oval Callout 4"/>
            <p:cNvSpPr>
              <a:spLocks noChangeArrowheads="1"/>
            </p:cNvSpPr>
            <p:nvPr/>
          </p:nvSpPr>
          <p:spPr bwMode="auto">
            <a:xfrm>
              <a:off x="7315200" y="2286000"/>
              <a:ext cx="1828800" cy="914400"/>
            </a:xfrm>
            <a:prstGeom prst="wedgeEllipseCallout">
              <a:avLst>
                <a:gd name="adj1" fmla="val -11385"/>
                <a:gd name="adj2" fmla="val 83310"/>
              </a:avLst>
            </a:prstGeom>
            <a:solidFill>
              <a:schemeClr val="bg1">
                <a:alpha val="30000"/>
              </a:schemeClr>
            </a:solidFill>
            <a:ln w="25400" algn="ctr">
              <a:solidFill>
                <a:srgbClr val="89A4A7"/>
              </a:solidFill>
              <a:miter lim="800000"/>
              <a:headEnd/>
              <a:tailEnd/>
            </a:ln>
          </p:spPr>
          <p:txBody>
            <a:bodyPr anchor="ctr"/>
            <a:lstStyle/>
            <a:p>
              <a:pPr algn="ctr"/>
              <a:r>
                <a:rPr lang="en-US" dirty="0" smtClean="0"/>
                <a:t>Quoi pas de </a:t>
              </a:r>
              <a:r>
                <a:rPr lang="en-US" dirty="0" err="1" smtClean="0"/>
                <a:t>réseau</a:t>
              </a:r>
              <a:r>
                <a:rPr lang="en-US" dirty="0" smtClean="0"/>
                <a:t> !</a:t>
              </a:r>
              <a:endParaRPr lang="en-US" dirty="0"/>
            </a:p>
          </p:txBody>
        </p:sp>
        <p:sp>
          <p:nvSpPr>
            <p:cNvPr id="10" name="TextBox 9"/>
            <p:cNvSpPr txBox="1"/>
            <p:nvPr/>
          </p:nvSpPr>
          <p:spPr>
            <a:xfrm>
              <a:off x="5943600" y="5562600"/>
              <a:ext cx="3137590" cy="338554"/>
            </a:xfrm>
            <a:prstGeom prst="rect">
              <a:avLst/>
            </a:prstGeom>
            <a:noFill/>
          </p:spPr>
          <p:txBody>
            <a:bodyPr wrap="none" rtlCol="0">
              <a:spAutoFit/>
            </a:bodyPr>
            <a:lstStyle/>
            <a:p>
              <a:r>
                <a:rPr lang="en-US" sz="1600" dirty="0" smtClean="0"/>
                <a:t>The Economist, 26 </a:t>
              </a:r>
              <a:r>
                <a:rPr lang="en-US" sz="1600" dirty="0" err="1" smtClean="0"/>
                <a:t>Septembre</a:t>
              </a:r>
              <a:r>
                <a:rPr lang="en-US" sz="1600" dirty="0" smtClean="0"/>
                <a:t> 2009</a:t>
              </a:r>
              <a:endParaRPr lang="en-US" sz="1600" dirty="0"/>
            </a:p>
          </p:txBody>
        </p:sp>
      </p:grpSp>
      <p:sp>
        <p:nvSpPr>
          <p:cNvPr id="2" name="Title 1"/>
          <p:cNvSpPr>
            <a:spLocks noGrp="1"/>
          </p:cNvSpPr>
          <p:nvPr>
            <p:ph type="title"/>
          </p:nvPr>
        </p:nvSpPr>
        <p:spPr>
          <a:xfrm>
            <a:off x="914400" y="0"/>
            <a:ext cx="8229600" cy="563562"/>
          </a:xfrm>
        </p:spPr>
        <p:txBody>
          <a:bodyPr>
            <a:normAutofit fontScale="90000"/>
          </a:bodyPr>
          <a:lstStyle/>
          <a:p>
            <a:r>
              <a:rPr lang="fr-FR" noProof="0" dirty="0" smtClean="0"/>
              <a:t>Quelques bénéfices</a:t>
            </a:r>
            <a:endParaRPr lang="fr-FR" noProof="0" dirty="0"/>
          </a:p>
        </p:txBody>
      </p:sp>
      <p:sp>
        <p:nvSpPr>
          <p:cNvPr id="3" name="Content Placeholder 2"/>
          <p:cNvSpPr>
            <a:spLocks noGrp="1"/>
          </p:cNvSpPr>
          <p:nvPr>
            <p:ph idx="1"/>
          </p:nvPr>
        </p:nvSpPr>
        <p:spPr>
          <a:xfrm>
            <a:off x="0" y="2819400"/>
            <a:ext cx="5486400" cy="3352800"/>
          </a:xfrm>
        </p:spPr>
        <p:txBody>
          <a:bodyPr>
            <a:noAutofit/>
          </a:bodyPr>
          <a:lstStyle/>
          <a:p>
            <a:r>
              <a:rPr lang="fr-FR" sz="2200" noProof="0" dirty="0" smtClean="0"/>
              <a:t>Calcul mobile (dans le futur n’importe quel microprocesseur aura un accès sans fil)</a:t>
            </a:r>
          </a:p>
          <a:p>
            <a:r>
              <a:rPr lang="fr-FR" sz="2200" noProof="0" dirty="0" smtClean="0"/>
              <a:t>Louer une voiture directement au coin de la rue</a:t>
            </a:r>
          </a:p>
          <a:p>
            <a:r>
              <a:rPr lang="fr-FR" sz="2200" noProof="0" dirty="0" smtClean="0"/>
              <a:t>Horaires des bus scolaires en direct</a:t>
            </a:r>
          </a:p>
          <a:p>
            <a:r>
              <a:rPr lang="fr-FR" sz="2200" noProof="0" dirty="0" smtClean="0"/>
              <a:t>Travailleurs mobiles, agents de terrain</a:t>
            </a:r>
          </a:p>
          <a:p>
            <a:r>
              <a:rPr lang="fr-FR" sz="2200" noProof="0" dirty="0" smtClean="0"/>
              <a:t>Bouton d’appel d’urgence à une infirmière</a:t>
            </a:r>
          </a:p>
          <a:p>
            <a:r>
              <a:rPr lang="fr-FR" sz="2200" noProof="0" dirty="0" smtClean="0"/>
              <a:t>Même les criminels ont en besoin et protégeront le réseau</a:t>
            </a:r>
          </a:p>
        </p:txBody>
      </p:sp>
      <p:sp>
        <p:nvSpPr>
          <p:cNvPr id="7" name="Content Placeholder 2"/>
          <p:cNvSpPr txBox="1">
            <a:spLocks/>
          </p:cNvSpPr>
          <p:nvPr/>
        </p:nvSpPr>
        <p:spPr>
          <a:xfrm>
            <a:off x="0" y="685800"/>
            <a:ext cx="9144000" cy="32004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2200" b="0" i="0" u="none" strike="noStrike" kern="1200" cap="none" spc="0" normalizeH="0" baseline="0" dirty="0" smtClean="0">
                <a:ln>
                  <a:noFill/>
                </a:ln>
                <a:solidFill>
                  <a:schemeClr val="tx1"/>
                </a:solidFill>
                <a:effectLst/>
                <a:uLnTx/>
                <a:uFillTx/>
                <a:latin typeface="+mn-lt"/>
                <a:ea typeface="+mn-ea"/>
                <a:cs typeface="+mn-cs"/>
              </a:rPr>
              <a:t>Urgences,</a:t>
            </a:r>
            <a:r>
              <a:rPr kumimoji="0" lang="fr-FR" sz="2200" b="0" i="0" u="none" strike="noStrike" kern="1200" cap="none" spc="0" normalizeH="0" dirty="0" smtClean="0">
                <a:ln>
                  <a:noFill/>
                </a:ln>
                <a:solidFill>
                  <a:schemeClr val="tx1"/>
                </a:solidFill>
                <a:effectLst/>
                <a:uLnTx/>
                <a:uFillTx/>
                <a:latin typeface="+mn-lt"/>
                <a:ea typeface="+mn-ea"/>
                <a:cs typeface="+mn-cs"/>
              </a:rPr>
              <a:t> reporter un incendie</a:t>
            </a:r>
            <a:r>
              <a:rPr lang="fr-FR" sz="2200" dirty="0" smtClean="0"/>
              <a:t>, accidents – Communications alternatives</a:t>
            </a:r>
            <a:r>
              <a:rPr kumimoji="0" lang="fr-FR" sz="2200" b="0" i="0" u="none" strike="noStrike" kern="1200" cap="none" spc="0" normalizeH="0" baseline="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2200" b="0" i="0" u="none" strike="noStrike" kern="1200" cap="none" spc="0" normalizeH="0" baseline="0" dirty="0" smtClean="0">
                <a:ln>
                  <a:noFill/>
                </a:ln>
                <a:solidFill>
                  <a:schemeClr val="tx1"/>
                </a:solidFill>
                <a:effectLst/>
                <a:uLnTx/>
                <a:uFillTx/>
                <a:latin typeface="+mn-lt"/>
                <a:ea typeface="+mn-ea"/>
                <a:cs typeface="+mn-cs"/>
              </a:rPr>
              <a:t>Garder</a:t>
            </a:r>
            <a:r>
              <a:rPr kumimoji="0" lang="fr-FR" sz="2200" b="0" i="0" u="none" strike="noStrike" kern="1200" cap="none" spc="0" normalizeH="0" dirty="0" smtClean="0">
                <a:ln>
                  <a:noFill/>
                </a:ln>
                <a:solidFill>
                  <a:schemeClr val="tx1"/>
                </a:solidFill>
                <a:effectLst/>
                <a:uLnTx/>
                <a:uFillTx/>
                <a:latin typeface="+mn-lt"/>
                <a:ea typeface="+mn-ea"/>
                <a:cs typeface="+mn-cs"/>
              </a:rPr>
              <a:t> le contact</a:t>
            </a:r>
            <a:endParaRPr kumimoji="0" lang="fr-FR" sz="2200" b="0" i="0" u="none" strike="noStrike" kern="1200" cap="none" spc="0" normalizeH="0" baseline="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2200" b="0" i="0" u="none" strike="noStrike" kern="1200" cap="none" spc="0" normalizeH="0" baseline="0" dirty="0" smtClean="0">
                <a:ln>
                  <a:noFill/>
                </a:ln>
                <a:solidFill>
                  <a:schemeClr val="tx1"/>
                </a:solidFill>
                <a:effectLst/>
                <a:uLnTx/>
                <a:uFillTx/>
                <a:latin typeface="+mn-lt"/>
                <a:ea typeface="+mn-ea"/>
                <a:cs typeface="+mn-cs"/>
              </a:rPr>
              <a:t>Marchés (poissons, céréales</a:t>
            </a:r>
            <a:r>
              <a:rPr kumimoji="0" lang="fr-FR" sz="2200" b="0" i="0" u="none" strike="noStrike" kern="1200" cap="none" spc="0" normalizeH="0" dirty="0" smtClean="0">
                <a:ln>
                  <a:noFill/>
                </a:ln>
                <a:solidFill>
                  <a:schemeClr val="tx1"/>
                </a:solidFill>
                <a:effectLst/>
                <a:uLnTx/>
                <a:uFillTx/>
                <a:latin typeface="+mn-lt"/>
                <a:ea typeface="+mn-ea"/>
                <a:cs typeface="+mn-cs"/>
              </a:rPr>
              <a:t>)</a:t>
            </a:r>
            <a:r>
              <a:rPr kumimoji="0" lang="fr-FR" sz="2200" b="0" i="0" u="none" strike="noStrike" kern="1200" cap="none" spc="0" normalizeH="0" baseline="0" dirty="0" smtClean="0">
                <a:ln>
                  <a:noFill/>
                </a:ln>
                <a:solidFill>
                  <a:schemeClr val="tx1"/>
                </a:solidFill>
                <a:effectLst/>
                <a:uLnTx/>
                <a:uFillTx/>
                <a:latin typeface="+mn-lt"/>
                <a:ea typeface="+mn-ea"/>
                <a:cs typeface="+mn-cs"/>
              </a:rPr>
              <a:t>, météo, état des cultures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2200" b="0" i="0" u="none" strike="noStrike" kern="1200" cap="none" spc="0" normalizeH="0" baseline="0" dirty="0" smtClean="0">
                <a:ln>
                  <a:noFill/>
                </a:ln>
                <a:solidFill>
                  <a:schemeClr val="tx1"/>
                </a:solidFill>
                <a:effectLst/>
                <a:uLnTx/>
                <a:uFillTx/>
                <a:latin typeface="+mn-lt"/>
                <a:ea typeface="+mn-ea"/>
                <a:cs typeface="+mn-cs"/>
              </a:rPr>
              <a:t>Famille, amis, collègues etc.</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2200" b="0" i="0" u="none" strike="noStrike" kern="1200" cap="none" spc="0" normalizeH="0" baseline="0" dirty="0" smtClean="0">
                <a:ln>
                  <a:noFill/>
                </a:ln>
                <a:solidFill>
                  <a:schemeClr val="tx1"/>
                </a:solidFill>
                <a:effectLst/>
                <a:uLnTx/>
                <a:uFillTx/>
                <a:latin typeface="+mn-lt"/>
                <a:ea typeface="+mn-ea"/>
                <a:cs typeface="+mn-cs"/>
              </a:rPr>
              <a:t>Pour les victimes de violence</a:t>
            </a:r>
            <a:r>
              <a:rPr kumimoji="0" lang="fr-FR" sz="2200" b="0" i="0" u="none" strike="noStrike" kern="1200" cap="none" spc="0" normalizeH="0" dirty="0" smtClean="0">
                <a:ln>
                  <a:noFill/>
                </a:ln>
                <a:solidFill>
                  <a:schemeClr val="tx1"/>
                </a:solidFill>
                <a:effectLst/>
                <a:uLnTx/>
                <a:uFillTx/>
                <a:latin typeface="+mn-lt"/>
                <a:ea typeface="+mn-ea"/>
                <a:cs typeface="+mn-cs"/>
              </a:rPr>
              <a:t>s conjugales</a:t>
            </a:r>
            <a:endParaRPr kumimoji="0" lang="fr-FR" sz="2200" b="0" i="0" u="none" strike="noStrike" kern="1200" cap="none" spc="0" normalizeH="0" baseline="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609600"/>
            <a:ext cx="9144000" cy="5516563"/>
          </a:xfrm>
        </p:spPr>
        <p:txBody>
          <a:bodyPr/>
          <a:lstStyle/>
          <a:p>
            <a:r>
              <a:rPr lang="fr-FR" noProof="0" dirty="0" smtClean="0"/>
              <a:t>Comment fonctionnent les téléphones mobiles</a:t>
            </a:r>
          </a:p>
          <a:p>
            <a:pPr lvl="1"/>
            <a:r>
              <a:rPr lang="fr-FR" noProof="0" dirty="0" smtClean="0">
                <a:hlinkClick r:id="rId2"/>
              </a:rPr>
              <a:t>http://electronics.howstuffworks.com/cell-phone1.htm</a:t>
            </a:r>
            <a:r>
              <a:rPr lang="fr-FR" noProof="0" dirty="0" smtClean="0"/>
              <a:t>)</a:t>
            </a:r>
          </a:p>
          <a:p>
            <a:r>
              <a:rPr lang="fr-FR" noProof="0" dirty="0" smtClean="0"/>
              <a:t>D’après la FCC (</a:t>
            </a:r>
            <a:r>
              <a:rPr lang="fr-FR" noProof="0" dirty="0" err="1" smtClean="0"/>
              <a:t>Federal</a:t>
            </a:r>
            <a:r>
              <a:rPr lang="fr-FR" noProof="0" dirty="0" smtClean="0"/>
              <a:t> Communications Commission) l’ouragan Irène a endommagé 6 500 </a:t>
            </a:r>
            <a:r>
              <a:rPr lang="fr-FR" noProof="0" smtClean="0"/>
              <a:t>antennes téléphoniques </a:t>
            </a:r>
            <a:endParaRPr lang="fr-FR" noProof="0" dirty="0" smtClean="0"/>
          </a:p>
          <a:p>
            <a:pPr lvl="1"/>
            <a:r>
              <a:rPr lang="fr-FR" noProof="0" dirty="0" smtClean="0">
                <a:hlinkClick r:id="rId3"/>
              </a:rPr>
              <a:t>http://www.networkworld.com/news/2011/082911-irenes-wrath-leaves-6500-cell-250217.html?source=NWWNLE_nlt_daily_am_2011-08-30</a:t>
            </a:r>
            <a:endParaRPr lang="fr-FR" noProof="0" dirty="0"/>
          </a:p>
        </p:txBody>
      </p:sp>
      <p:sp>
        <p:nvSpPr>
          <p:cNvPr id="3" name="Title 2"/>
          <p:cNvSpPr>
            <a:spLocks noGrp="1"/>
          </p:cNvSpPr>
          <p:nvPr>
            <p:ph type="title"/>
          </p:nvPr>
        </p:nvSpPr>
        <p:spPr/>
        <p:txBody>
          <a:bodyPr>
            <a:normAutofit fontScale="90000"/>
          </a:bodyPr>
          <a:lstStyle/>
          <a:p>
            <a:r>
              <a:rPr lang="fr-FR" noProof="0" smtClean="0"/>
              <a:t>Plus d’information</a:t>
            </a:r>
            <a:endParaRPr lang="fr-FR" noProof="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cstate="print"/>
          <a:srcRect/>
          <a:stretch>
            <a:fillRect/>
          </a:stretch>
        </p:blipFill>
        <p:spPr bwMode="auto">
          <a:xfrm>
            <a:off x="7162800" y="3352800"/>
            <a:ext cx="1420586" cy="1104900"/>
          </a:xfrm>
          <a:prstGeom prst="rect">
            <a:avLst/>
          </a:prstGeom>
          <a:noFill/>
          <a:ln w="9525">
            <a:noFill/>
            <a:miter lim="800000"/>
            <a:headEnd/>
            <a:tailEnd/>
          </a:ln>
        </p:spPr>
      </p:pic>
      <p:sp>
        <p:nvSpPr>
          <p:cNvPr id="2" name="Title 1"/>
          <p:cNvSpPr>
            <a:spLocks noGrp="1"/>
          </p:cNvSpPr>
          <p:nvPr>
            <p:ph type="title"/>
          </p:nvPr>
        </p:nvSpPr>
        <p:spPr>
          <a:xfrm>
            <a:off x="457200" y="0"/>
            <a:ext cx="8229600" cy="609600"/>
          </a:xfrm>
        </p:spPr>
        <p:txBody>
          <a:bodyPr>
            <a:normAutofit fontScale="90000"/>
          </a:bodyPr>
          <a:lstStyle/>
          <a:p>
            <a:r>
              <a:rPr lang="fr-FR" noProof="0" smtClean="0"/>
              <a:t>Stations de base</a:t>
            </a:r>
            <a:endParaRPr lang="fr-FR" noProof="0"/>
          </a:p>
        </p:txBody>
      </p:sp>
      <p:sp>
        <p:nvSpPr>
          <p:cNvPr id="3" name="Content Placeholder 2"/>
          <p:cNvSpPr>
            <a:spLocks noGrp="1"/>
          </p:cNvSpPr>
          <p:nvPr>
            <p:ph idx="1"/>
          </p:nvPr>
        </p:nvSpPr>
        <p:spPr>
          <a:xfrm>
            <a:off x="0" y="533400"/>
            <a:ext cx="7924800" cy="4572000"/>
          </a:xfrm>
        </p:spPr>
        <p:txBody>
          <a:bodyPr>
            <a:normAutofit fontScale="85000" lnSpcReduction="10000"/>
          </a:bodyPr>
          <a:lstStyle/>
          <a:p>
            <a:r>
              <a:rPr lang="fr-FR" noProof="0" dirty="0" smtClean="0"/>
              <a:t>Territoire divisé en cellule de ~25 km²</a:t>
            </a:r>
          </a:p>
          <a:p>
            <a:r>
              <a:rPr lang="fr-FR" noProof="0" dirty="0" smtClean="0"/>
              <a:t>Chaque cellule a une station de base composée de:</a:t>
            </a:r>
          </a:p>
          <a:p>
            <a:pPr lvl="1"/>
            <a:r>
              <a:rPr lang="fr-FR" noProof="0" dirty="0" smtClean="0"/>
              <a:t> Une tour  (parfois déguisée), avec échelle, protection anti foudre</a:t>
            </a:r>
          </a:p>
          <a:p>
            <a:pPr lvl="1"/>
            <a:r>
              <a:rPr lang="fr-FR" noProof="0" dirty="0" smtClean="0"/>
              <a:t> Des antennes couvrant chacune 3 secteurs</a:t>
            </a:r>
          </a:p>
          <a:p>
            <a:pPr lvl="1"/>
            <a:r>
              <a:rPr lang="fr-FR" noProof="0" dirty="0" smtClean="0"/>
              <a:t>Un petit local technique contenant les équipements radio, onduleurs, climatisation etc.</a:t>
            </a:r>
          </a:p>
          <a:p>
            <a:pPr lvl="1"/>
            <a:r>
              <a:rPr lang="fr-FR" noProof="0" dirty="0" smtClean="0"/>
              <a:t>Une source d’</a:t>
            </a:r>
            <a:r>
              <a:rPr lang="fr-FR" noProof="0" dirty="0" err="1" smtClean="0"/>
              <a:t>électricit</a:t>
            </a:r>
            <a:r>
              <a:rPr lang="fr-FR" dirty="0" smtClean="0"/>
              <a:t>é</a:t>
            </a:r>
            <a:endParaRPr lang="fr-FR" noProof="0" dirty="0" smtClean="0"/>
          </a:p>
          <a:p>
            <a:pPr lvl="1"/>
            <a:r>
              <a:rPr lang="fr-FR" noProof="0" dirty="0" smtClean="0"/>
              <a:t>Une antenne GPS</a:t>
            </a:r>
          </a:p>
          <a:p>
            <a:pPr lvl="1"/>
            <a:r>
              <a:rPr lang="fr-FR" noProof="0" dirty="0" smtClean="0"/>
              <a:t>Beaucoup de câbles</a:t>
            </a:r>
          </a:p>
          <a:p>
            <a:pPr lvl="1"/>
            <a:r>
              <a:rPr lang="fr-FR" noProof="0" dirty="0" smtClean="0"/>
              <a:t>Une liaison réseau</a:t>
            </a:r>
          </a:p>
        </p:txBody>
      </p:sp>
      <p:pic>
        <p:nvPicPr>
          <p:cNvPr id="1026" name="Picture 2"/>
          <p:cNvPicPr>
            <a:picLocks noChangeAspect="1" noChangeArrowheads="1"/>
          </p:cNvPicPr>
          <p:nvPr/>
        </p:nvPicPr>
        <p:blipFill>
          <a:blip r:embed="rId3" cstate="print"/>
          <a:srcRect/>
          <a:stretch>
            <a:fillRect/>
          </a:stretch>
        </p:blipFill>
        <p:spPr bwMode="auto">
          <a:xfrm>
            <a:off x="8034338" y="0"/>
            <a:ext cx="1109662" cy="3272262"/>
          </a:xfrm>
          <a:prstGeom prst="rect">
            <a:avLst/>
          </a:prstGeom>
          <a:noFill/>
          <a:ln w="9525">
            <a:noFill/>
            <a:miter lim="800000"/>
            <a:headEnd/>
            <a:tailEnd/>
          </a:ln>
        </p:spPr>
      </p:pic>
      <p:sp>
        <p:nvSpPr>
          <p:cNvPr id="13" name="Rectangular Callout 12"/>
          <p:cNvSpPr/>
          <p:nvPr/>
        </p:nvSpPr>
        <p:spPr>
          <a:xfrm>
            <a:off x="914400" y="1524000"/>
            <a:ext cx="1066800" cy="228600"/>
          </a:xfrm>
          <a:prstGeom prst="wedgeRectCallout">
            <a:avLst>
              <a:gd name="adj1" fmla="val 653872"/>
              <a:gd name="adj2" fmla="val -273033"/>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ular Callout 11"/>
          <p:cNvSpPr/>
          <p:nvPr/>
        </p:nvSpPr>
        <p:spPr>
          <a:xfrm>
            <a:off x="914400" y="2209800"/>
            <a:ext cx="1676400" cy="304800"/>
          </a:xfrm>
          <a:prstGeom prst="wedgeRectCallout">
            <a:avLst>
              <a:gd name="adj1" fmla="val 381563"/>
              <a:gd name="adj2" fmla="val -588992"/>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ular Callout 14"/>
          <p:cNvSpPr/>
          <p:nvPr/>
        </p:nvSpPr>
        <p:spPr>
          <a:xfrm>
            <a:off x="1219200" y="2590800"/>
            <a:ext cx="2590800" cy="304800"/>
          </a:xfrm>
          <a:prstGeom prst="wedgeRectCallout">
            <a:avLst>
              <a:gd name="adj1" fmla="val 195388"/>
              <a:gd name="adj2" fmla="val 290514"/>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p:cNvPicPr>
            <a:picLocks noChangeAspect="1" noChangeArrowheads="1"/>
          </p:cNvPicPr>
          <p:nvPr/>
        </p:nvPicPr>
        <p:blipFill>
          <a:blip r:embed="rId4" cstate="print"/>
          <a:srcRect/>
          <a:stretch>
            <a:fillRect/>
          </a:stretch>
        </p:blipFill>
        <p:spPr bwMode="auto">
          <a:xfrm>
            <a:off x="5715000" y="4343400"/>
            <a:ext cx="1376718" cy="1773848"/>
          </a:xfrm>
          <a:prstGeom prst="rect">
            <a:avLst/>
          </a:prstGeom>
          <a:noFill/>
          <a:ln w="9525">
            <a:noFill/>
            <a:miter lim="800000"/>
            <a:headEnd/>
            <a:tailEnd/>
          </a:ln>
        </p:spPr>
      </p:pic>
      <p:sp>
        <p:nvSpPr>
          <p:cNvPr id="14" name="Rectangular Callout 13"/>
          <p:cNvSpPr/>
          <p:nvPr/>
        </p:nvSpPr>
        <p:spPr>
          <a:xfrm>
            <a:off x="1371600" y="3352800"/>
            <a:ext cx="2667000" cy="304800"/>
          </a:xfrm>
          <a:prstGeom prst="wedgeRectCallout">
            <a:avLst>
              <a:gd name="adj1" fmla="val 187938"/>
              <a:gd name="adj2" fmla="val 181755"/>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ular Callout 17"/>
          <p:cNvSpPr/>
          <p:nvPr/>
        </p:nvSpPr>
        <p:spPr>
          <a:xfrm>
            <a:off x="838200" y="3657600"/>
            <a:ext cx="2362200" cy="381000"/>
          </a:xfrm>
          <a:prstGeom prst="wedgeRectCallout">
            <a:avLst>
              <a:gd name="adj1" fmla="val 172471"/>
              <a:gd name="adj2" fmla="val 245605"/>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a:blip r:embed="rId5" cstate="print"/>
          <a:srcRect/>
          <a:stretch>
            <a:fillRect/>
          </a:stretch>
        </p:blipFill>
        <p:spPr bwMode="auto">
          <a:xfrm>
            <a:off x="7924800" y="5257800"/>
            <a:ext cx="838200" cy="1257300"/>
          </a:xfrm>
          <a:prstGeom prst="rect">
            <a:avLst/>
          </a:prstGeom>
          <a:noFill/>
          <a:ln w="9525">
            <a:noFill/>
            <a:miter lim="800000"/>
            <a:headEnd/>
            <a:tailEnd/>
          </a:ln>
        </p:spPr>
      </p:pic>
      <p:sp>
        <p:nvSpPr>
          <p:cNvPr id="16" name="TextBox 15"/>
          <p:cNvSpPr txBox="1"/>
          <p:nvPr/>
        </p:nvSpPr>
        <p:spPr>
          <a:xfrm>
            <a:off x="152400" y="5715000"/>
            <a:ext cx="7129388" cy="646331"/>
          </a:xfrm>
          <a:prstGeom prst="rect">
            <a:avLst/>
          </a:prstGeom>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p:spPr>
        <p:txBody>
          <a:bodyPr wrap="none" rtlCol="0">
            <a:spAutoFit/>
          </a:bodyPr>
          <a:lstStyle/>
          <a:p>
            <a:r>
              <a:rPr lang="en-US" dirty="0" err="1" smtClean="0"/>
              <a:t>Exemple</a:t>
            </a:r>
            <a:r>
              <a:rPr lang="en-US" dirty="0" smtClean="0"/>
              <a:t> </a:t>
            </a:r>
            <a:r>
              <a:rPr lang="en-US" dirty="0" err="1" smtClean="0"/>
              <a:t>d’antennes</a:t>
            </a:r>
            <a:r>
              <a:rPr lang="en-US" dirty="0" smtClean="0"/>
              <a:t> </a:t>
            </a:r>
            <a:r>
              <a:rPr lang="en-US" dirty="0" err="1" smtClean="0"/>
              <a:t>deguisées</a:t>
            </a:r>
            <a:r>
              <a:rPr lang="en-US" dirty="0" smtClean="0"/>
              <a:t>:</a:t>
            </a:r>
          </a:p>
          <a:p>
            <a:r>
              <a:rPr lang="en-US" dirty="0" smtClean="0"/>
              <a:t> </a:t>
            </a:r>
            <a:r>
              <a:rPr lang="en-US" dirty="0" smtClean="0">
                <a:hlinkClick r:id="rId6"/>
              </a:rPr>
              <a:t>http://www.networkworld.com/slideshows/2009/092509-cell-tower.html</a:t>
            </a:r>
            <a:r>
              <a:rPr lang="en-US" dirty="0" smtClean="0"/>
              <a:t> </a:t>
            </a:r>
            <a:endParaRPr lang="en-US" dirty="0"/>
          </a:p>
        </p:txBody>
      </p:sp>
      <p:sp>
        <p:nvSpPr>
          <p:cNvPr id="17" name="TextBox 16"/>
          <p:cNvSpPr txBox="1"/>
          <p:nvPr/>
        </p:nvSpPr>
        <p:spPr>
          <a:xfrm>
            <a:off x="228600" y="5105400"/>
            <a:ext cx="2740879" cy="369332"/>
          </a:xfrm>
          <a:prstGeom prst="rect">
            <a:avLst/>
          </a:prstGeom>
          <a:solidFill>
            <a:schemeClr val="accent5">
              <a:lumMod val="20000"/>
              <a:lumOff val="80000"/>
            </a:schemeClr>
          </a:solidFill>
        </p:spPr>
        <p:txBody>
          <a:bodyPr wrap="none" rtlCol="0">
            <a:spAutoFit/>
          </a:bodyPr>
          <a:lstStyle/>
          <a:p>
            <a:r>
              <a:rPr lang="en-US" dirty="0" smtClean="0"/>
              <a:t>A quoi </a:t>
            </a:r>
            <a:r>
              <a:rPr lang="en-US" dirty="0" err="1" smtClean="0"/>
              <a:t>sert</a:t>
            </a:r>
            <a:r>
              <a:rPr lang="en-US" dirty="0" smtClean="0"/>
              <a:t> </a:t>
            </a:r>
            <a:r>
              <a:rPr lang="en-US" dirty="0" err="1" smtClean="0"/>
              <a:t>l’antenne</a:t>
            </a:r>
            <a:r>
              <a:rPr lang="en-US" dirty="0" smtClean="0"/>
              <a:t> GPS?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itle 59"/>
          <p:cNvSpPr>
            <a:spLocks noGrp="1"/>
          </p:cNvSpPr>
          <p:nvPr>
            <p:ph type="title"/>
          </p:nvPr>
        </p:nvSpPr>
        <p:spPr/>
        <p:txBody>
          <a:bodyPr>
            <a:normAutofit fontScale="90000"/>
          </a:bodyPr>
          <a:lstStyle/>
          <a:p>
            <a:r>
              <a:rPr lang="fr-FR" noProof="0" smtClean="0"/>
              <a:t>Architecture</a:t>
            </a:r>
            <a:endParaRPr lang="fr-FR" noProof="0"/>
          </a:p>
        </p:txBody>
      </p:sp>
      <p:grpSp>
        <p:nvGrpSpPr>
          <p:cNvPr id="27" name="Group 26"/>
          <p:cNvGrpSpPr/>
          <p:nvPr/>
        </p:nvGrpSpPr>
        <p:grpSpPr>
          <a:xfrm>
            <a:off x="6096000" y="4210758"/>
            <a:ext cx="2947984" cy="1981200"/>
            <a:chOff x="6929440" y="4343400"/>
            <a:chExt cx="2114544" cy="1600200"/>
          </a:xfrm>
        </p:grpSpPr>
        <p:sp>
          <p:nvSpPr>
            <p:cNvPr id="5" name="Hexagon 4"/>
            <p:cNvSpPr/>
            <p:nvPr/>
          </p:nvSpPr>
          <p:spPr>
            <a:xfrm>
              <a:off x="6929440" y="5076824"/>
              <a:ext cx="603504" cy="457200"/>
            </a:xfrm>
            <a:prstGeom prst="hexag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Hexagon 5"/>
            <p:cNvSpPr/>
            <p:nvPr/>
          </p:nvSpPr>
          <p:spPr>
            <a:xfrm>
              <a:off x="7405688" y="4343400"/>
              <a:ext cx="603504" cy="457200"/>
            </a:xfrm>
            <a:prstGeom prst="hexagon">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Hexagon 6"/>
            <p:cNvSpPr/>
            <p:nvPr/>
          </p:nvSpPr>
          <p:spPr>
            <a:xfrm>
              <a:off x="7924800" y="4572000"/>
              <a:ext cx="603504" cy="457200"/>
            </a:xfrm>
            <a:prstGeom prst="hexag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p:cNvSpPr/>
            <p:nvPr/>
          </p:nvSpPr>
          <p:spPr>
            <a:xfrm>
              <a:off x="7405688" y="4800600"/>
              <a:ext cx="603504" cy="457200"/>
            </a:xfrm>
            <a:prstGeom prst="hexag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p:cNvSpPr/>
            <p:nvPr/>
          </p:nvSpPr>
          <p:spPr>
            <a:xfrm>
              <a:off x="7424736" y="5281616"/>
              <a:ext cx="603504" cy="457200"/>
            </a:xfrm>
            <a:prstGeom prst="hexag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exagon 9"/>
            <p:cNvSpPr/>
            <p:nvPr/>
          </p:nvSpPr>
          <p:spPr>
            <a:xfrm>
              <a:off x="7924800" y="5486400"/>
              <a:ext cx="603504" cy="457200"/>
            </a:xfrm>
            <a:prstGeom prst="hexag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p:cNvSpPr/>
            <p:nvPr/>
          </p:nvSpPr>
          <p:spPr>
            <a:xfrm>
              <a:off x="8424864" y="4767264"/>
              <a:ext cx="603504" cy="457200"/>
            </a:xfrm>
            <a:prstGeom prst="hexag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Hexagon 11"/>
            <p:cNvSpPr/>
            <p:nvPr/>
          </p:nvSpPr>
          <p:spPr>
            <a:xfrm>
              <a:off x="7924800" y="5029200"/>
              <a:ext cx="603504" cy="457200"/>
            </a:xfrm>
            <a:prstGeom prst="hexagon">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Hexagon 12"/>
            <p:cNvSpPr/>
            <p:nvPr/>
          </p:nvSpPr>
          <p:spPr>
            <a:xfrm>
              <a:off x="8440480" y="5246259"/>
              <a:ext cx="603504" cy="457200"/>
            </a:xfrm>
            <a:prstGeom prst="hexag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flipH="1">
            <a:off x="7086600" y="4896558"/>
            <a:ext cx="119064" cy="304800"/>
            <a:chOff x="6108694" y="4876800"/>
            <a:chExt cx="406401" cy="2103120"/>
          </a:xfrm>
        </p:grpSpPr>
        <p:cxnSp>
          <p:nvCxnSpPr>
            <p:cNvPr id="15" name="Straight Connector 14"/>
            <p:cNvCxnSpPr/>
            <p:nvPr/>
          </p:nvCxnSpPr>
          <p:spPr>
            <a:xfrm rot="5400000">
              <a:off x="5524498" y="5676901"/>
              <a:ext cx="160020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flipH="1">
              <a:off x="6108694" y="4876800"/>
              <a:ext cx="4064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6222999" y="6400796"/>
              <a:ext cx="254004" cy="579124"/>
            </a:xfrm>
            <a:prstGeom prst="rect">
              <a:avLst/>
            </a:prstGeom>
            <a:solidFill>
              <a:schemeClr val="tx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flipH="1">
            <a:off x="7162800" y="5506158"/>
            <a:ext cx="119064" cy="304800"/>
            <a:chOff x="6108694" y="4876800"/>
            <a:chExt cx="406401" cy="2103120"/>
          </a:xfrm>
        </p:grpSpPr>
        <p:cxnSp>
          <p:nvCxnSpPr>
            <p:cNvPr id="29" name="Straight Connector 28"/>
            <p:cNvCxnSpPr/>
            <p:nvPr/>
          </p:nvCxnSpPr>
          <p:spPr>
            <a:xfrm rot="5400000">
              <a:off x="5524498" y="5676901"/>
              <a:ext cx="160020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0800000" flipH="1">
              <a:off x="6108694" y="4876800"/>
              <a:ext cx="4064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6223000" y="6400798"/>
              <a:ext cx="254004" cy="579122"/>
            </a:xfrm>
            <a:prstGeom prst="rect">
              <a:avLst/>
            </a:prstGeom>
            <a:solidFill>
              <a:schemeClr val="tx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p:cNvGrpSpPr/>
          <p:nvPr/>
        </p:nvGrpSpPr>
        <p:grpSpPr>
          <a:xfrm flipH="1">
            <a:off x="6400800" y="5201358"/>
            <a:ext cx="119064" cy="304800"/>
            <a:chOff x="6108694" y="4876800"/>
            <a:chExt cx="406401" cy="2103120"/>
          </a:xfrm>
        </p:grpSpPr>
        <p:cxnSp>
          <p:nvCxnSpPr>
            <p:cNvPr id="33" name="Straight Connector 32"/>
            <p:cNvCxnSpPr/>
            <p:nvPr/>
          </p:nvCxnSpPr>
          <p:spPr>
            <a:xfrm rot="5400000">
              <a:off x="5524498" y="5676901"/>
              <a:ext cx="160020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0800000" flipH="1">
              <a:off x="6108694" y="4876800"/>
              <a:ext cx="4064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6223000" y="6400798"/>
              <a:ext cx="254004" cy="579122"/>
            </a:xfrm>
            <a:prstGeom prst="rect">
              <a:avLst/>
            </a:prstGeom>
            <a:solidFill>
              <a:schemeClr val="tx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flipH="1">
            <a:off x="7086600" y="4227690"/>
            <a:ext cx="119064" cy="304800"/>
            <a:chOff x="6108694" y="4876800"/>
            <a:chExt cx="406401" cy="2103120"/>
          </a:xfrm>
        </p:grpSpPr>
        <p:cxnSp>
          <p:nvCxnSpPr>
            <p:cNvPr id="37" name="Straight Connector 36"/>
            <p:cNvCxnSpPr/>
            <p:nvPr/>
          </p:nvCxnSpPr>
          <p:spPr>
            <a:xfrm rot="5400000">
              <a:off x="5524498" y="5676901"/>
              <a:ext cx="160020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0800000" flipH="1">
              <a:off x="6108694" y="4876800"/>
              <a:ext cx="4064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6223000" y="6400798"/>
              <a:ext cx="254004" cy="579122"/>
            </a:xfrm>
            <a:prstGeom prst="rect">
              <a:avLst/>
            </a:prstGeom>
            <a:solidFill>
              <a:schemeClr val="tx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flipH="1">
            <a:off x="7848600" y="5201358"/>
            <a:ext cx="119064" cy="304800"/>
            <a:chOff x="6108694" y="4876800"/>
            <a:chExt cx="406401" cy="2103120"/>
          </a:xfrm>
        </p:grpSpPr>
        <p:cxnSp>
          <p:nvCxnSpPr>
            <p:cNvPr id="41" name="Straight Connector 40"/>
            <p:cNvCxnSpPr/>
            <p:nvPr/>
          </p:nvCxnSpPr>
          <p:spPr>
            <a:xfrm rot="5400000">
              <a:off x="5524498" y="5676901"/>
              <a:ext cx="160020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10800000" flipH="1">
              <a:off x="6108694" y="4876800"/>
              <a:ext cx="4064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6223000" y="6400798"/>
              <a:ext cx="254004" cy="579122"/>
            </a:xfrm>
            <a:prstGeom prst="rect">
              <a:avLst/>
            </a:prstGeom>
            <a:solidFill>
              <a:schemeClr val="tx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flipH="1">
            <a:off x="7772400" y="4591758"/>
            <a:ext cx="119064" cy="304800"/>
            <a:chOff x="6108694" y="4876800"/>
            <a:chExt cx="406401" cy="2103120"/>
          </a:xfrm>
        </p:grpSpPr>
        <p:cxnSp>
          <p:nvCxnSpPr>
            <p:cNvPr id="45" name="Straight Connector 44"/>
            <p:cNvCxnSpPr/>
            <p:nvPr/>
          </p:nvCxnSpPr>
          <p:spPr>
            <a:xfrm rot="5400000">
              <a:off x="5524498" y="5676901"/>
              <a:ext cx="160020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0800000" flipH="1">
              <a:off x="6108694" y="4876800"/>
              <a:ext cx="4064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6223000" y="6400798"/>
              <a:ext cx="254004" cy="579122"/>
            </a:xfrm>
            <a:prstGeom prst="rect">
              <a:avLst/>
            </a:prstGeom>
            <a:solidFill>
              <a:schemeClr val="tx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p:cNvGrpSpPr/>
          <p:nvPr/>
        </p:nvGrpSpPr>
        <p:grpSpPr>
          <a:xfrm flipH="1">
            <a:off x="7848600" y="5751690"/>
            <a:ext cx="119064" cy="304800"/>
            <a:chOff x="6108694" y="4876800"/>
            <a:chExt cx="406401" cy="2103120"/>
          </a:xfrm>
        </p:grpSpPr>
        <p:cxnSp>
          <p:nvCxnSpPr>
            <p:cNvPr id="49" name="Straight Connector 48"/>
            <p:cNvCxnSpPr/>
            <p:nvPr/>
          </p:nvCxnSpPr>
          <p:spPr>
            <a:xfrm rot="5400000">
              <a:off x="5524498" y="5676901"/>
              <a:ext cx="160020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0800000" flipH="1">
              <a:off x="6108694" y="4876800"/>
              <a:ext cx="4064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6223000" y="6400798"/>
              <a:ext cx="254004" cy="579122"/>
            </a:xfrm>
            <a:prstGeom prst="rect">
              <a:avLst/>
            </a:prstGeom>
            <a:solidFill>
              <a:schemeClr val="tx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flipH="1">
            <a:off x="8534400" y="4896558"/>
            <a:ext cx="119064" cy="304800"/>
            <a:chOff x="6108694" y="4876800"/>
            <a:chExt cx="406401" cy="2103120"/>
          </a:xfrm>
        </p:grpSpPr>
        <p:cxnSp>
          <p:nvCxnSpPr>
            <p:cNvPr id="53" name="Straight Connector 52"/>
            <p:cNvCxnSpPr/>
            <p:nvPr/>
          </p:nvCxnSpPr>
          <p:spPr>
            <a:xfrm rot="5400000">
              <a:off x="5524498" y="5676901"/>
              <a:ext cx="160020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0800000" flipH="1">
              <a:off x="6108694" y="4876800"/>
              <a:ext cx="4064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6223000" y="6400798"/>
              <a:ext cx="254004" cy="579122"/>
            </a:xfrm>
            <a:prstGeom prst="rect">
              <a:avLst/>
            </a:prstGeom>
            <a:solidFill>
              <a:schemeClr val="tx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flipH="1">
            <a:off x="8534400" y="5429958"/>
            <a:ext cx="119064" cy="304800"/>
            <a:chOff x="6108694" y="4876800"/>
            <a:chExt cx="406401" cy="2103120"/>
          </a:xfrm>
        </p:grpSpPr>
        <p:cxnSp>
          <p:nvCxnSpPr>
            <p:cNvPr id="57" name="Straight Connector 56"/>
            <p:cNvCxnSpPr/>
            <p:nvPr/>
          </p:nvCxnSpPr>
          <p:spPr>
            <a:xfrm rot="5400000">
              <a:off x="5524498" y="5676901"/>
              <a:ext cx="160020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10800000" flipH="1">
              <a:off x="6108694" y="4876800"/>
              <a:ext cx="4064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6223000" y="6400798"/>
              <a:ext cx="254004" cy="579122"/>
            </a:xfrm>
            <a:prstGeom prst="rect">
              <a:avLst/>
            </a:prstGeom>
            <a:solidFill>
              <a:schemeClr val="tx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Content Placeholder 2"/>
          <p:cNvSpPr txBox="1">
            <a:spLocks/>
          </p:cNvSpPr>
          <p:nvPr/>
        </p:nvSpPr>
        <p:spPr>
          <a:xfrm>
            <a:off x="0" y="4495800"/>
            <a:ext cx="6705600" cy="21336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Aft>
                <a:spcPts val="0"/>
              </a:spcAft>
              <a:buClrTx/>
              <a:buSzTx/>
              <a:buFont typeface="Arial" pitchFamily="34" charset="0"/>
              <a:buChar char="•"/>
              <a:tabLst/>
              <a:defRPr/>
            </a:pPr>
            <a:r>
              <a:rPr kumimoji="0" lang="fr-FR" sz="3000" b="0" i="0" u="none" strike="noStrike" kern="1200" cap="none" spc="0" normalizeH="0" baseline="0" noProof="0" dirty="0" smtClean="0">
                <a:ln>
                  <a:noFill/>
                </a:ln>
                <a:solidFill>
                  <a:schemeClr val="tx1"/>
                </a:solidFill>
                <a:effectLst/>
                <a:uLnTx/>
                <a:uFillTx/>
                <a:latin typeface="+mn-lt"/>
                <a:ea typeface="+mn-ea"/>
                <a:cs typeface="+mn-cs"/>
              </a:rPr>
              <a:t>Tour avec</a:t>
            </a:r>
            <a:r>
              <a:rPr kumimoji="0" lang="fr-FR" sz="3000" b="0" i="0" u="none" strike="noStrike" kern="1200" cap="none" spc="0" normalizeH="0" noProof="0" dirty="0" smtClean="0">
                <a:ln>
                  <a:noFill/>
                </a:ln>
                <a:solidFill>
                  <a:schemeClr val="tx1"/>
                </a:solidFill>
                <a:effectLst/>
                <a:uLnTx/>
                <a:uFillTx/>
                <a:latin typeface="+mn-lt"/>
                <a:ea typeface="+mn-ea"/>
                <a:cs typeface="+mn-cs"/>
              </a:rPr>
              <a:t> permis</a:t>
            </a:r>
            <a:r>
              <a:rPr lang="fr-FR" sz="3000" dirty="0" smtClean="0"/>
              <a:t>, construction etc.</a:t>
            </a:r>
          </a:p>
          <a:p>
            <a:pPr marL="800100" lvl="1" indent="-342900">
              <a:buFont typeface="Arial" pitchFamily="34" charset="0"/>
              <a:buChar char="•"/>
              <a:defRPr/>
            </a:pPr>
            <a:r>
              <a:rPr lang="fr-FR" sz="3200" dirty="0" smtClean="0"/>
              <a:t> </a:t>
            </a:r>
            <a:r>
              <a:rPr kumimoji="0" lang="fr-FR" sz="2600" b="0" i="0" u="none" strike="noStrike" kern="1200" cap="none" spc="0" normalizeH="0" baseline="0" noProof="0" dirty="0" smtClean="0">
                <a:ln>
                  <a:noFill/>
                </a:ln>
                <a:solidFill>
                  <a:schemeClr val="tx1"/>
                </a:solidFill>
                <a:effectLst/>
                <a:uLnTx/>
                <a:uFillTx/>
                <a:latin typeface="+mn-lt"/>
                <a:ea typeface="+mn-ea"/>
                <a:cs typeface="+mn-cs"/>
              </a:rPr>
              <a:t>150 - 800k$</a:t>
            </a:r>
            <a:r>
              <a:rPr kumimoji="0" lang="fr-FR" sz="2600" b="0" i="0" u="none" strike="noStrike" kern="1200" cap="none" spc="0" normalizeH="0" noProof="0" dirty="0" smtClean="0">
                <a:ln>
                  <a:noFill/>
                </a:ln>
                <a:solidFill>
                  <a:schemeClr val="tx1"/>
                </a:solidFill>
                <a:effectLst/>
                <a:uLnTx/>
                <a:uFillTx/>
                <a:latin typeface="+mn-lt"/>
                <a:ea typeface="+mn-ea"/>
                <a:cs typeface="+mn-cs"/>
              </a:rPr>
              <a:t> /</a:t>
            </a:r>
            <a:r>
              <a:rPr kumimoji="0" lang="fr-FR" sz="2600" b="0" i="0" u="none" strike="noStrike" kern="1200" cap="none" spc="0" normalizeH="0" baseline="0" noProof="0" dirty="0" smtClean="0">
                <a:ln>
                  <a:noFill/>
                </a:ln>
                <a:solidFill>
                  <a:schemeClr val="tx1"/>
                </a:solidFill>
                <a:effectLst/>
                <a:uLnTx/>
                <a:uFillTx/>
                <a:latin typeface="+mn-lt"/>
                <a:ea typeface="+mn-ea"/>
                <a:cs typeface="+mn-cs"/>
              </a:rPr>
              <a:t> 9 mois – 3 ans</a:t>
            </a:r>
          </a:p>
          <a:p>
            <a:pPr marL="342900" indent="-342900">
              <a:buFont typeface="Arial" pitchFamily="34" charset="0"/>
              <a:buChar char="•"/>
              <a:defRPr/>
            </a:pPr>
            <a:r>
              <a:rPr kumimoji="0" lang="fr-FR" sz="3000" b="0" i="0" u="none" strike="noStrike" kern="1200" cap="none" spc="0" normalizeH="0" baseline="0" noProof="0" dirty="0" smtClean="0">
                <a:ln>
                  <a:noFill/>
                </a:ln>
                <a:solidFill>
                  <a:schemeClr val="tx1"/>
                </a:solidFill>
                <a:effectLst/>
                <a:uLnTx/>
                <a:uFillTx/>
                <a:latin typeface="+mn-lt"/>
                <a:ea typeface="+mn-ea"/>
                <a:cs typeface="+mn-cs"/>
              </a:rPr>
              <a:t>Plusieurs</a:t>
            </a:r>
            <a:r>
              <a:rPr kumimoji="0" lang="fr-FR" sz="3000" b="0" i="0" u="none" strike="noStrike" kern="1200" cap="none" spc="0" normalizeH="0" noProof="0" dirty="0" smtClean="0">
                <a:ln>
                  <a:noFill/>
                </a:ln>
                <a:solidFill>
                  <a:schemeClr val="tx1"/>
                </a:solidFill>
                <a:effectLst/>
                <a:uLnTx/>
                <a:uFillTx/>
                <a:latin typeface="+mn-lt"/>
                <a:ea typeface="+mn-ea"/>
                <a:cs typeface="+mn-cs"/>
              </a:rPr>
              <a:t> opérateurs peuvent partager une seule tour pour minimiser les coûts</a:t>
            </a:r>
            <a:endParaRPr kumimoji="0" lang="fr-FR" sz="3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3" name="Content Placeholder 2"/>
          <p:cNvSpPr>
            <a:spLocks noGrp="1"/>
          </p:cNvSpPr>
          <p:nvPr>
            <p:ph idx="1"/>
          </p:nvPr>
        </p:nvSpPr>
        <p:spPr>
          <a:xfrm>
            <a:off x="0" y="609600"/>
            <a:ext cx="9144000" cy="4495800"/>
          </a:xfrm>
        </p:spPr>
        <p:txBody>
          <a:bodyPr>
            <a:normAutofit fontScale="47500" lnSpcReduction="20000"/>
          </a:bodyPr>
          <a:lstStyle/>
          <a:p>
            <a:r>
              <a:rPr lang="fr-FR" sz="5100" noProof="0" dirty="0" smtClean="0"/>
              <a:t>Comme les téléphones mobiles et les stations de bases utilisent des émetteurs à faible puissance les mêmes fréquences peuvent être réutilisées dans des cellules non adjacentes</a:t>
            </a:r>
          </a:p>
          <a:p>
            <a:pPr lvl="1"/>
            <a:r>
              <a:rPr lang="fr-FR" sz="4400" noProof="0" dirty="0" smtClean="0"/>
              <a:t>Dans les zones fortement peuplées les cellules sont souvent réduites à 2-3 km de large en réduisant la puissance des émetteurs</a:t>
            </a:r>
          </a:p>
          <a:p>
            <a:pPr lvl="1"/>
            <a:r>
              <a:rPr lang="fr-FR" sz="4400" noProof="0" dirty="0" smtClean="0"/>
              <a:t>Portée maximum: Antenne en hauteur et terrain plat  ~ 30 km,  peut descendre à 5 km</a:t>
            </a:r>
          </a:p>
          <a:p>
            <a:pPr lvl="0">
              <a:buNone/>
              <a:defRPr/>
            </a:pPr>
            <a:endParaRPr lang="fr-FR" sz="4500" noProof="0" dirty="0" smtClean="0"/>
          </a:p>
          <a:p>
            <a:pPr lvl="0">
              <a:defRPr/>
            </a:pPr>
            <a:r>
              <a:rPr lang="fr-FR" sz="5100" noProof="0" dirty="0" smtClean="0"/>
              <a:t>Une seule cellule utilise 1/7em des fréquences allouées à l’opérateur, les cellules bleues peuvent réutiliser les mêmes fréquences car il n’y a pas de recouvrement</a:t>
            </a:r>
          </a:p>
          <a:p>
            <a:pPr lvl="1">
              <a:defRPr/>
            </a:pPr>
            <a:r>
              <a:rPr lang="fr-FR" sz="5100" noProof="0" dirty="0" smtClean="0"/>
              <a:t>Les cellules réservent aussi une partie de leur capacité pour les appels d’urgence</a:t>
            </a:r>
            <a:endParaRPr lang="fr-FR" sz="5100" noProof="0" dirty="0"/>
          </a:p>
        </p:txBody>
      </p:sp>
      <p:sp>
        <p:nvSpPr>
          <p:cNvPr id="62" name="TextBox 61"/>
          <p:cNvSpPr txBox="1"/>
          <p:nvPr/>
        </p:nvSpPr>
        <p:spPr>
          <a:xfrm>
            <a:off x="609600" y="2667000"/>
            <a:ext cx="8122288" cy="400110"/>
          </a:xfrm>
          <a:prstGeom prst="rect">
            <a:avLst/>
          </a:prstGeom>
          <a:solidFill>
            <a:schemeClr val="accent5">
              <a:lumMod val="20000"/>
              <a:lumOff val="80000"/>
            </a:schemeClr>
          </a:solidFill>
        </p:spPr>
        <p:txBody>
          <a:bodyPr wrap="none" rtlCol="0">
            <a:spAutoFit/>
          </a:bodyPr>
          <a:lstStyle/>
          <a:p>
            <a:r>
              <a:rPr lang="fr-FR" sz="2000" dirty="0" smtClean="0"/>
              <a:t>Quels sont les avantages des basses fréquences (850MHz contre 1800MHz)?</a:t>
            </a:r>
            <a:endParaRPr lang="fr-FR"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685801"/>
            <a:ext cx="9144000" cy="5181599"/>
          </a:xfrm>
        </p:spPr>
        <p:txBody>
          <a:bodyPr>
            <a:normAutofit fontScale="85000" lnSpcReduction="20000"/>
          </a:bodyPr>
          <a:lstStyle/>
          <a:p>
            <a:r>
              <a:rPr lang="fr-FR" noProof="0" dirty="0" err="1" smtClean="0"/>
              <a:t>OpenBTS</a:t>
            </a:r>
            <a:r>
              <a:rPr lang="fr-FR" noProof="0" dirty="0" smtClean="0"/>
              <a:t> = logiciel open-source Unix qui fournit une interface GSM aux téléphones GSM standard (G2) </a:t>
            </a:r>
          </a:p>
          <a:p>
            <a:pPr lvl="1"/>
            <a:r>
              <a:rPr lang="fr-FR" noProof="0" dirty="0" smtClean="0"/>
              <a:t>Utilise le logiciel </a:t>
            </a:r>
            <a:r>
              <a:rPr lang="fr-FR" noProof="0" dirty="0" err="1" smtClean="0"/>
              <a:t>Asterisk</a:t>
            </a:r>
            <a:r>
              <a:rPr lang="fr-FR" baseline="30000" noProof="0" dirty="0" smtClean="0"/>
              <a:t>®</a:t>
            </a:r>
            <a:r>
              <a:rPr lang="fr-FR" noProof="0" dirty="0" smtClean="0"/>
              <a:t> PBX pour gérer les appels </a:t>
            </a:r>
          </a:p>
          <a:p>
            <a:r>
              <a:rPr lang="fr-FR" noProof="0" dirty="0" smtClean="0"/>
              <a:t>La mise en place d’interfaces GSM avec de la </a:t>
            </a:r>
            <a:r>
              <a:rPr lang="fr-FR" noProof="0" dirty="0" err="1" smtClean="0"/>
              <a:t>VoIP</a:t>
            </a:r>
            <a:r>
              <a:rPr lang="fr-FR" noProof="0" dirty="0" smtClean="0"/>
              <a:t> permet de créer un nouveau type de réseau cellulaire qui peut être déployé et géré à des coûts bien plus faibles qu’avec les technologies actuelles, en particulier dans les zones rurales des pays émergents</a:t>
            </a:r>
          </a:p>
          <a:p>
            <a:pPr lvl="1"/>
            <a:r>
              <a:rPr lang="fr-FR" noProof="0" dirty="0" smtClean="0"/>
              <a:t>Installé et géré pour environ 1/10</a:t>
            </a:r>
            <a:r>
              <a:rPr lang="fr-FR" baseline="30000" noProof="0" dirty="0" smtClean="0"/>
              <a:t>em</a:t>
            </a:r>
            <a:r>
              <a:rPr lang="fr-FR" noProof="0" dirty="0" smtClean="0"/>
              <a:t> du coût des technologies actuelles </a:t>
            </a:r>
          </a:p>
          <a:p>
            <a:pPr lvl="1"/>
            <a:r>
              <a:rPr lang="fr-FR" noProof="0" dirty="0" smtClean="0"/>
              <a:t>Compatible avec la plupart des téléphones déjà disponibles sur le marché (GSM)</a:t>
            </a:r>
          </a:p>
          <a:p>
            <a:pPr lvl="1"/>
            <a:r>
              <a:rPr lang="fr-FR" noProof="0" dirty="0" smtClean="0"/>
              <a:t>La portée dépends de </a:t>
            </a:r>
          </a:p>
          <a:p>
            <a:pPr lvl="1">
              <a:buNone/>
            </a:pPr>
            <a:r>
              <a:rPr lang="fr-FR" noProof="0" dirty="0" smtClean="0"/>
              <a:t>	l’antenne</a:t>
            </a:r>
            <a:endParaRPr lang="fr-FR" noProof="0" dirty="0"/>
          </a:p>
        </p:txBody>
      </p:sp>
      <p:sp>
        <p:nvSpPr>
          <p:cNvPr id="3" name="Title 2"/>
          <p:cNvSpPr>
            <a:spLocks noGrp="1"/>
          </p:cNvSpPr>
          <p:nvPr>
            <p:ph type="title"/>
          </p:nvPr>
        </p:nvSpPr>
        <p:spPr/>
        <p:txBody>
          <a:bodyPr>
            <a:normAutofit fontScale="90000"/>
          </a:bodyPr>
          <a:lstStyle/>
          <a:p>
            <a:r>
              <a:rPr lang="fr-FR" noProof="0" dirty="0" smtClean="0"/>
              <a:t>Bon marché</a:t>
            </a:r>
            <a:endParaRPr lang="fr-FR" noProof="0" dirty="0"/>
          </a:p>
        </p:txBody>
      </p:sp>
      <p:pic>
        <p:nvPicPr>
          <p:cNvPr id="1026" name="Picture 2"/>
          <p:cNvPicPr>
            <a:picLocks noChangeAspect="1" noChangeArrowheads="1"/>
          </p:cNvPicPr>
          <p:nvPr/>
        </p:nvPicPr>
        <p:blipFill>
          <a:blip r:embed="rId2" cstate="print"/>
          <a:srcRect/>
          <a:stretch>
            <a:fillRect/>
          </a:stretch>
        </p:blipFill>
        <p:spPr bwMode="auto">
          <a:xfrm>
            <a:off x="4419600" y="4572000"/>
            <a:ext cx="3048000" cy="2286000"/>
          </a:xfrm>
          <a:prstGeom prst="rect">
            <a:avLst/>
          </a:prstGeom>
          <a:noFill/>
          <a:ln w="9525">
            <a:noFill/>
            <a:miter lim="800000"/>
            <a:headEnd/>
            <a:tailEnd/>
          </a:ln>
        </p:spPr>
      </p:pic>
      <p:sp>
        <p:nvSpPr>
          <p:cNvPr id="5" name="TextBox 4"/>
          <p:cNvSpPr txBox="1"/>
          <p:nvPr/>
        </p:nvSpPr>
        <p:spPr>
          <a:xfrm>
            <a:off x="4495800" y="6396335"/>
            <a:ext cx="2590800" cy="461665"/>
          </a:xfrm>
          <a:prstGeom prst="rect">
            <a:avLst/>
          </a:prstGeom>
          <a:noFill/>
        </p:spPr>
        <p:txBody>
          <a:bodyPr wrap="square" rtlCol="0">
            <a:spAutoFit/>
          </a:bodyPr>
          <a:lstStyle/>
          <a:p>
            <a:r>
              <a:rPr lang="en-US" sz="2400" dirty="0" err="1" smtClean="0">
                <a:solidFill>
                  <a:schemeClr val="bg1"/>
                </a:solidFill>
              </a:rPr>
              <a:t>Portée</a:t>
            </a:r>
            <a:r>
              <a:rPr lang="en-US" sz="2400" dirty="0" smtClean="0">
                <a:solidFill>
                  <a:schemeClr val="bg1"/>
                </a:solidFill>
              </a:rPr>
              <a:t>: </a:t>
            </a:r>
            <a:r>
              <a:rPr lang="en-US" sz="2400" dirty="0" err="1" smtClean="0">
                <a:solidFill>
                  <a:schemeClr val="bg1"/>
                </a:solidFill>
              </a:rPr>
              <a:t>qq</a:t>
            </a:r>
            <a:r>
              <a:rPr lang="en-US" sz="2400" dirty="0" smtClean="0">
                <a:solidFill>
                  <a:schemeClr val="bg1"/>
                </a:solidFill>
              </a:rPr>
              <a:t> km</a:t>
            </a:r>
            <a:endParaRPr lang="en-US" sz="2400" dirty="0">
              <a:solidFill>
                <a:schemeClr val="bg1"/>
              </a:solidFill>
            </a:endParaRPr>
          </a:p>
        </p:txBody>
      </p:sp>
      <p:pic>
        <p:nvPicPr>
          <p:cNvPr id="1027" name="Picture 3"/>
          <p:cNvPicPr>
            <a:picLocks noChangeAspect="1" noChangeArrowheads="1"/>
          </p:cNvPicPr>
          <p:nvPr/>
        </p:nvPicPr>
        <p:blipFill>
          <a:blip r:embed="rId3" cstate="print"/>
          <a:srcRect/>
          <a:stretch>
            <a:fillRect/>
          </a:stretch>
        </p:blipFill>
        <p:spPr bwMode="auto">
          <a:xfrm>
            <a:off x="7541669" y="4495800"/>
            <a:ext cx="1602331" cy="2362200"/>
          </a:xfrm>
          <a:prstGeom prst="rect">
            <a:avLst/>
          </a:prstGeom>
          <a:noFill/>
          <a:ln w="9525">
            <a:noFill/>
            <a:miter lim="800000"/>
            <a:headEnd/>
            <a:tailEnd/>
          </a:ln>
        </p:spPr>
      </p:pic>
      <p:sp>
        <p:nvSpPr>
          <p:cNvPr id="7" name="TextBox 6"/>
          <p:cNvSpPr txBox="1"/>
          <p:nvPr/>
        </p:nvSpPr>
        <p:spPr>
          <a:xfrm>
            <a:off x="7543800" y="4495800"/>
            <a:ext cx="1371600" cy="461665"/>
          </a:xfrm>
          <a:prstGeom prst="rect">
            <a:avLst/>
          </a:prstGeom>
          <a:noFill/>
        </p:spPr>
        <p:txBody>
          <a:bodyPr wrap="square" rtlCol="0">
            <a:spAutoFit/>
          </a:bodyPr>
          <a:lstStyle/>
          <a:p>
            <a:r>
              <a:rPr lang="en-US" sz="2400" dirty="0" smtClean="0">
                <a:solidFill>
                  <a:schemeClr val="bg1"/>
                </a:solidFill>
              </a:rPr>
              <a:t>Desert</a:t>
            </a:r>
            <a:endParaRPr lang="en-US" sz="2400" dirty="0">
              <a:solidFill>
                <a:schemeClr val="bg1"/>
              </a:solidFill>
            </a:endParaRPr>
          </a:p>
        </p:txBody>
      </p:sp>
      <p:sp>
        <p:nvSpPr>
          <p:cNvPr id="8" name="TextBox 7"/>
          <p:cNvSpPr txBox="1"/>
          <p:nvPr/>
        </p:nvSpPr>
        <p:spPr>
          <a:xfrm>
            <a:off x="0" y="5715000"/>
            <a:ext cx="4278031" cy="461665"/>
          </a:xfrm>
          <a:prstGeom prst="rect">
            <a:avLst/>
          </a:prstGeom>
          <a:noFill/>
        </p:spPr>
        <p:txBody>
          <a:bodyPr wrap="none" rtlCol="0">
            <a:spAutoFit/>
          </a:bodyPr>
          <a:lstStyle/>
          <a:p>
            <a:r>
              <a:rPr lang="en-US" sz="2400" dirty="0" smtClean="0">
                <a:hlinkClick r:id="rId4"/>
              </a:rPr>
              <a:t>http://openbts.sourceforge.net/</a:t>
            </a:r>
            <a:r>
              <a:rPr lang="en-US" sz="2400" dirty="0" smtClean="0"/>
              <a:t> </a:t>
            </a:r>
            <a:endParaRPr lang="en-US"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fr-FR" noProof="0" smtClean="0"/>
              <a:t>Antennes portables</a:t>
            </a:r>
            <a:endParaRPr lang="fr-FR" noProof="0"/>
          </a:p>
        </p:txBody>
      </p:sp>
      <p:pic>
        <p:nvPicPr>
          <p:cNvPr id="2051" name="Picture 3"/>
          <p:cNvPicPr>
            <a:picLocks noChangeAspect="1" noChangeArrowheads="1"/>
          </p:cNvPicPr>
          <p:nvPr/>
        </p:nvPicPr>
        <p:blipFill>
          <a:blip r:embed="rId2" cstate="print"/>
          <a:srcRect/>
          <a:stretch>
            <a:fillRect/>
          </a:stretch>
        </p:blipFill>
        <p:spPr bwMode="auto">
          <a:xfrm>
            <a:off x="5638801" y="4267200"/>
            <a:ext cx="3505200" cy="2206461"/>
          </a:xfrm>
          <a:prstGeom prst="rect">
            <a:avLst/>
          </a:prstGeom>
          <a:noFill/>
          <a:ln w="9525">
            <a:noFill/>
            <a:miter lim="800000"/>
            <a:headEnd/>
            <a:tailEnd/>
          </a:ln>
        </p:spPr>
      </p:pic>
      <p:sp>
        <p:nvSpPr>
          <p:cNvPr id="6" name="TextBox 5"/>
          <p:cNvSpPr txBox="1"/>
          <p:nvPr/>
        </p:nvSpPr>
        <p:spPr>
          <a:xfrm>
            <a:off x="228600" y="5481935"/>
            <a:ext cx="4582665" cy="461665"/>
          </a:xfrm>
          <a:prstGeom prst="rect">
            <a:avLst/>
          </a:prstGeom>
          <a:solidFill>
            <a:schemeClr val="accent1">
              <a:lumMod val="40000"/>
              <a:lumOff val="60000"/>
            </a:schemeClr>
          </a:solidFill>
        </p:spPr>
        <p:txBody>
          <a:bodyPr wrap="none" rtlCol="0">
            <a:spAutoFit/>
          </a:bodyPr>
          <a:lstStyle/>
          <a:p>
            <a:r>
              <a:rPr lang="fr-FR" sz="2400" dirty="0" smtClean="0"/>
              <a:t>Comment gérer qui peut l’utiliser?</a:t>
            </a:r>
            <a:endParaRPr lang="fr-FR" sz="2400" dirty="0"/>
          </a:p>
        </p:txBody>
      </p:sp>
      <p:sp>
        <p:nvSpPr>
          <p:cNvPr id="2" name="Content Placeholder 1"/>
          <p:cNvSpPr>
            <a:spLocks noGrp="1"/>
          </p:cNvSpPr>
          <p:nvPr>
            <p:ph idx="1"/>
          </p:nvPr>
        </p:nvSpPr>
        <p:spPr>
          <a:xfrm>
            <a:off x="0" y="609600"/>
            <a:ext cx="9144000" cy="4572000"/>
          </a:xfrm>
        </p:spPr>
        <p:txBody>
          <a:bodyPr>
            <a:normAutofit fontScale="92500" lnSpcReduction="20000"/>
          </a:bodyPr>
          <a:lstStyle/>
          <a:p>
            <a:r>
              <a:rPr lang="fr-FR" noProof="0" dirty="0" smtClean="0"/>
              <a:t>AT&amp;T vend désormais une antenne portative qui tient dans une valise</a:t>
            </a:r>
          </a:p>
          <a:p>
            <a:r>
              <a:rPr lang="fr-FR" noProof="0" dirty="0" smtClean="0"/>
              <a:t>Voir </a:t>
            </a:r>
            <a:r>
              <a:rPr lang="fr-FR" noProof="0" dirty="0" smtClean="0">
                <a:hlinkClick r:id="rId3"/>
              </a:rPr>
              <a:t>http://www.rdmag.com/New-To-Market/2011/04/Communications-AT-T-starts-selling-cell-tower-in-a-suitcase/</a:t>
            </a:r>
            <a:r>
              <a:rPr lang="fr-FR" noProof="0" dirty="0" smtClean="0"/>
              <a:t>,  25 </a:t>
            </a:r>
            <a:r>
              <a:rPr lang="fr-FR" dirty="0" smtClean="0"/>
              <a:t>a</a:t>
            </a:r>
            <a:r>
              <a:rPr lang="fr-FR" noProof="0" dirty="0" err="1" smtClean="0"/>
              <a:t>vril</a:t>
            </a:r>
            <a:r>
              <a:rPr lang="fr-FR" noProof="0" dirty="0" smtClean="0"/>
              <a:t> 2011</a:t>
            </a:r>
          </a:p>
          <a:p>
            <a:r>
              <a:rPr lang="fr-FR" noProof="0" dirty="0" smtClean="0"/>
              <a:t>Jusqu’à 14 appels simultanés, 15-45k$, ~1km de couverture, pour régions éloignées ou sinistrées, peut être monté sur un camion, nécessite une alimentation électrique pour fonctionner</a:t>
            </a:r>
          </a:p>
          <a:p>
            <a:r>
              <a:rPr lang="fr-FR" noProof="0" dirty="0" smtClean="0"/>
              <a:t>Pour les urgences en général sur</a:t>
            </a:r>
          </a:p>
          <a:p>
            <a:pPr>
              <a:buNone/>
            </a:pPr>
            <a:r>
              <a:rPr lang="fr-FR" noProof="0" dirty="0" smtClean="0"/>
              <a:t>    un camion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685801"/>
            <a:ext cx="9144000" cy="1752600"/>
          </a:xfrm>
        </p:spPr>
        <p:txBody>
          <a:bodyPr>
            <a:normAutofit/>
          </a:bodyPr>
          <a:lstStyle/>
          <a:p>
            <a:pPr lvl="0"/>
            <a:r>
              <a:rPr lang="fr-FR" noProof="0" dirty="0" smtClean="0"/>
              <a:t>Chaque opérateur possède, par ville, un centre téléphonique </a:t>
            </a:r>
            <a:r>
              <a:rPr lang="fr-FR" b="1" noProof="0" dirty="0" smtClean="0"/>
              <a:t>Mobile </a:t>
            </a:r>
            <a:r>
              <a:rPr lang="fr-FR" b="1" noProof="0" dirty="0" err="1" smtClean="0"/>
              <a:t>Telephone</a:t>
            </a:r>
            <a:r>
              <a:rPr lang="fr-FR" b="1" noProof="0" dirty="0" smtClean="0"/>
              <a:t> </a:t>
            </a:r>
            <a:r>
              <a:rPr lang="fr-FR" b="1" noProof="0" dirty="0" err="1" smtClean="0"/>
              <a:t>Switching</a:t>
            </a:r>
            <a:r>
              <a:rPr lang="fr-FR" b="1" noProof="0" dirty="0" smtClean="0"/>
              <a:t> Office </a:t>
            </a:r>
            <a:r>
              <a:rPr lang="fr-FR" noProof="0" dirty="0" smtClean="0"/>
              <a:t>(MTSO) qui gère les stations de bases et les appels</a:t>
            </a:r>
          </a:p>
          <a:p>
            <a:endParaRPr lang="fr-FR" noProof="0" dirty="0"/>
          </a:p>
        </p:txBody>
      </p:sp>
      <p:sp>
        <p:nvSpPr>
          <p:cNvPr id="3" name="Title 2"/>
          <p:cNvSpPr>
            <a:spLocks noGrp="1"/>
          </p:cNvSpPr>
          <p:nvPr>
            <p:ph type="title"/>
          </p:nvPr>
        </p:nvSpPr>
        <p:spPr/>
        <p:txBody>
          <a:bodyPr>
            <a:normAutofit fontScale="90000"/>
          </a:bodyPr>
          <a:lstStyle/>
          <a:p>
            <a:r>
              <a:rPr lang="fr-FR" noProof="0" dirty="0" smtClean="0"/>
              <a:t>Comment cela fonctionne ?</a:t>
            </a:r>
            <a:endParaRPr lang="fr-FR" noProof="0" dirty="0"/>
          </a:p>
        </p:txBody>
      </p:sp>
      <p:pic>
        <p:nvPicPr>
          <p:cNvPr id="1026" name="Picture 2"/>
          <p:cNvPicPr>
            <a:picLocks noChangeAspect="1" noChangeArrowheads="1"/>
          </p:cNvPicPr>
          <p:nvPr/>
        </p:nvPicPr>
        <p:blipFill>
          <a:blip r:embed="rId2" cstate="print"/>
          <a:srcRect/>
          <a:stretch>
            <a:fillRect/>
          </a:stretch>
        </p:blipFill>
        <p:spPr bwMode="auto">
          <a:xfrm>
            <a:off x="2438400" y="2505075"/>
            <a:ext cx="3781425" cy="3819525"/>
          </a:xfrm>
          <a:prstGeom prst="rect">
            <a:avLst/>
          </a:prstGeom>
          <a:noFill/>
          <a:ln w="9525">
            <a:noFill/>
            <a:miter lim="800000"/>
            <a:headEnd/>
            <a:tailEnd/>
          </a:ln>
        </p:spPr>
      </p:pic>
      <p:sp>
        <p:nvSpPr>
          <p:cNvPr id="5" name="Rectangle 4"/>
          <p:cNvSpPr/>
          <p:nvPr/>
        </p:nvSpPr>
        <p:spPr>
          <a:xfrm>
            <a:off x="2514600" y="2514600"/>
            <a:ext cx="20574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a:blip r:embed="rId3" cstate="print"/>
          <a:srcRect/>
          <a:stretch>
            <a:fillRect/>
          </a:stretch>
        </p:blipFill>
        <p:spPr bwMode="auto">
          <a:xfrm>
            <a:off x="1600200" y="3352800"/>
            <a:ext cx="1009650" cy="714832"/>
          </a:xfrm>
          <a:prstGeom prst="rect">
            <a:avLst/>
          </a:prstGeom>
          <a:noFill/>
          <a:ln w="9525">
            <a:noFill/>
            <a:miter lim="800000"/>
            <a:headEnd/>
            <a:tailEnd/>
          </a:ln>
        </p:spPr>
      </p:pic>
      <p:pic>
        <p:nvPicPr>
          <p:cNvPr id="7" name="Picture 3"/>
          <p:cNvPicPr>
            <a:picLocks noChangeAspect="1" noChangeArrowheads="1"/>
          </p:cNvPicPr>
          <p:nvPr/>
        </p:nvPicPr>
        <p:blipFill>
          <a:blip r:embed="rId3" cstate="print"/>
          <a:srcRect/>
          <a:stretch>
            <a:fillRect/>
          </a:stretch>
        </p:blipFill>
        <p:spPr bwMode="auto">
          <a:xfrm>
            <a:off x="6400800" y="4572000"/>
            <a:ext cx="1009650" cy="714832"/>
          </a:xfrm>
          <a:prstGeom prst="rect">
            <a:avLst/>
          </a:prstGeom>
          <a:noFill/>
          <a:ln w="9525">
            <a:noFill/>
            <a:miter lim="800000"/>
            <a:headEnd/>
            <a:tailEnd/>
          </a:ln>
        </p:spPr>
      </p:pic>
      <p:pic>
        <p:nvPicPr>
          <p:cNvPr id="8" name="Picture 3"/>
          <p:cNvPicPr>
            <a:picLocks noChangeAspect="1" noChangeArrowheads="1"/>
          </p:cNvPicPr>
          <p:nvPr/>
        </p:nvPicPr>
        <p:blipFill>
          <a:blip r:embed="rId3" cstate="print"/>
          <a:srcRect/>
          <a:stretch>
            <a:fillRect/>
          </a:stretch>
        </p:blipFill>
        <p:spPr bwMode="auto">
          <a:xfrm>
            <a:off x="6172200" y="3352800"/>
            <a:ext cx="1009650" cy="714832"/>
          </a:xfrm>
          <a:prstGeom prst="rect">
            <a:avLst/>
          </a:prstGeom>
          <a:noFill/>
          <a:ln w="9525">
            <a:noFill/>
            <a:miter lim="800000"/>
            <a:headEnd/>
            <a:tailEnd/>
          </a:ln>
        </p:spPr>
      </p:pic>
      <p:sp>
        <p:nvSpPr>
          <p:cNvPr id="9" name="TextBox 8"/>
          <p:cNvSpPr txBox="1"/>
          <p:nvPr/>
        </p:nvSpPr>
        <p:spPr>
          <a:xfrm>
            <a:off x="4419600" y="2743200"/>
            <a:ext cx="941412" cy="461665"/>
          </a:xfrm>
          <a:prstGeom prst="rect">
            <a:avLst/>
          </a:prstGeom>
          <a:noFill/>
        </p:spPr>
        <p:txBody>
          <a:bodyPr wrap="none" rtlCol="0">
            <a:spAutoFit/>
          </a:bodyPr>
          <a:lstStyle/>
          <a:p>
            <a:r>
              <a:rPr lang="en-US" sz="2400" dirty="0" smtClean="0"/>
              <a:t>MTSO</a:t>
            </a:r>
            <a:endParaRPr lang="en-US" sz="2400" dirty="0"/>
          </a:p>
        </p:txBody>
      </p:sp>
      <p:sp>
        <p:nvSpPr>
          <p:cNvPr id="10" name="TextBox 9"/>
          <p:cNvSpPr txBox="1"/>
          <p:nvPr/>
        </p:nvSpPr>
        <p:spPr>
          <a:xfrm>
            <a:off x="4800600" y="2895600"/>
            <a:ext cx="184731" cy="369332"/>
          </a:xfrm>
          <a:prstGeom prst="rect">
            <a:avLst/>
          </a:prstGeom>
          <a:noFill/>
        </p:spPr>
        <p:txBody>
          <a:bodyPr wrap="none" rtlCol="0">
            <a:spAutoFit/>
          </a:bodyPr>
          <a:lstStyle/>
          <a:p>
            <a:endParaRPr lang="en-US" dirty="0"/>
          </a:p>
        </p:txBody>
      </p:sp>
      <p:sp>
        <p:nvSpPr>
          <p:cNvPr id="11" name="TextBox 10"/>
          <p:cNvSpPr txBox="1"/>
          <p:nvPr/>
        </p:nvSpPr>
        <p:spPr>
          <a:xfrm>
            <a:off x="3657600" y="5638800"/>
            <a:ext cx="713978" cy="461665"/>
          </a:xfrm>
          <a:prstGeom prst="rect">
            <a:avLst/>
          </a:prstGeom>
          <a:noFill/>
        </p:spPr>
        <p:txBody>
          <a:bodyPr wrap="none" rtlCol="0">
            <a:spAutoFit/>
          </a:bodyPr>
          <a:lstStyle/>
          <a:p>
            <a:r>
              <a:rPr lang="en-US" sz="2400" dirty="0" smtClean="0"/>
              <a:t>BDA</a:t>
            </a:r>
            <a:endParaRPr lang="en-US"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9762"/>
          </a:xfrm>
        </p:spPr>
        <p:txBody>
          <a:bodyPr>
            <a:normAutofit fontScale="90000"/>
          </a:bodyPr>
          <a:lstStyle/>
          <a:p>
            <a:r>
              <a:rPr lang="fr-FR" noProof="0" smtClean="0"/>
              <a:t>Connexion</a:t>
            </a:r>
            <a:endParaRPr lang="fr-FR" noProof="0"/>
          </a:p>
        </p:txBody>
      </p:sp>
      <p:sp>
        <p:nvSpPr>
          <p:cNvPr id="3" name="Content Placeholder 2"/>
          <p:cNvSpPr>
            <a:spLocks noGrp="1"/>
          </p:cNvSpPr>
          <p:nvPr>
            <p:ph idx="1"/>
          </p:nvPr>
        </p:nvSpPr>
        <p:spPr>
          <a:xfrm>
            <a:off x="0" y="609600"/>
            <a:ext cx="9144000" cy="5943600"/>
          </a:xfrm>
        </p:spPr>
        <p:txBody>
          <a:bodyPr>
            <a:normAutofit fontScale="92500" lnSpcReduction="20000"/>
          </a:bodyPr>
          <a:lstStyle/>
          <a:p>
            <a:r>
              <a:rPr lang="fr-FR" noProof="0" dirty="0" smtClean="0"/>
              <a:t>Au démarrage le téléphone écoute sur un canal de contrôle un SID (nombre à 5 chiffres, unique pour chaque opérateur)</a:t>
            </a:r>
          </a:p>
          <a:p>
            <a:r>
              <a:rPr lang="fr-FR" noProof="0" dirty="0" smtClean="0"/>
              <a:t>Le téléphone compare avec ceux enregistrés dans le téléphone et effectue une demande d’enregistrement au MTSO qui enregistre la position du téléphone dans une base de donnée</a:t>
            </a:r>
          </a:p>
          <a:p>
            <a:r>
              <a:rPr lang="fr-FR" noProof="0" dirty="0" smtClean="0"/>
              <a:t>Quand le MTSO reçoit un appel entrant il regarde dans la base de donnée dans quelle cellule se trouve le téléphone</a:t>
            </a:r>
          </a:p>
          <a:p>
            <a:r>
              <a:rPr lang="fr-FR" noProof="0" dirty="0" smtClean="0"/>
              <a:t>Le MTSO trouve une paire de fréquences libres et la communique au téléphone par le canal de contrôle</a:t>
            </a:r>
          </a:p>
          <a:p>
            <a:r>
              <a:rPr lang="fr-FR" noProof="0" dirty="0" smtClean="0"/>
              <a:t>La station de base et le téléphone échangent sur la paire de fréquences attribuées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5384</TotalTime>
  <Words>2897</Words>
  <Application>Microsoft Office PowerPoint</Application>
  <PresentationFormat>On-screen Show (4:3)</PresentationFormat>
  <Paragraphs>285</Paragraphs>
  <Slides>34</Slides>
  <Notes>9</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How cell phones work</vt:lpstr>
      <vt:lpstr>Plan</vt:lpstr>
      <vt:lpstr>Cette présentation n’aborde pas toutes les communications mobiles</vt:lpstr>
      <vt:lpstr>Stations de base</vt:lpstr>
      <vt:lpstr>Architecture</vt:lpstr>
      <vt:lpstr>Bon marché</vt:lpstr>
      <vt:lpstr>Antennes portables</vt:lpstr>
      <vt:lpstr>Comment cela fonctionne ?</vt:lpstr>
      <vt:lpstr>Connexion</vt:lpstr>
      <vt:lpstr>Déplacement d’une cellule à une autre</vt:lpstr>
      <vt:lpstr>Slide 11</vt:lpstr>
      <vt:lpstr>Slide 12</vt:lpstr>
      <vt:lpstr>Slide 13</vt:lpstr>
      <vt:lpstr>Slide 14</vt:lpstr>
      <vt:lpstr>Slide 15</vt:lpstr>
      <vt:lpstr>Slide 16</vt:lpstr>
      <vt:lpstr>Téléphone analogiques (1ere génération)</vt:lpstr>
      <vt:lpstr>Technologie 2G numérique</vt:lpstr>
      <vt:lpstr>Global System for Mobile communications (GSM)</vt:lpstr>
      <vt:lpstr>3G (3em génération)</vt:lpstr>
      <vt:lpstr>4G</vt:lpstr>
      <vt:lpstr>LTE - Long Term Evolution</vt:lpstr>
      <vt:lpstr>      Anatomie d’un téléphone</vt:lpstr>
      <vt:lpstr>Chargement du téléphone</vt:lpstr>
      <vt:lpstr>Opérateurs classés par nombre de clients http://en.wikipedia.org/wiki/List_of_mobile_network_operators   </vt:lpstr>
      <vt:lpstr>La couverture dépend de l’opérateur</vt:lpstr>
      <vt:lpstr>   Couvertures et barres</vt:lpstr>
      <vt:lpstr>Couverture intérieure</vt:lpstr>
      <vt:lpstr>Croissance</vt:lpstr>
      <vt:lpstr>Slide 30</vt:lpstr>
      <vt:lpstr>Inquiétudes - Combiné</vt:lpstr>
      <vt:lpstr>Inquiétudes - Antennes</vt:lpstr>
      <vt:lpstr>Quelques bénéfices</vt:lpstr>
      <vt:lpstr>Plus d’information</vt:lpstr>
    </vt:vector>
  </TitlesOfParts>
  <Company>SLAC National Accelerator Laboratory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cell phones work</dc:title>
  <dc:creator>Guillaume Cessieux</dc:creator>
  <cp:lastModifiedBy>cottrell</cp:lastModifiedBy>
  <cp:revision>330</cp:revision>
  <dcterms:created xsi:type="dcterms:W3CDTF">2010-06-16T01:19:35Z</dcterms:created>
  <dcterms:modified xsi:type="dcterms:W3CDTF">2011-09-13T11:51:42Z</dcterms:modified>
</cp:coreProperties>
</file>