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5" r:id="rId2"/>
  </p:sldMasterIdLst>
  <p:notesMasterIdLst>
    <p:notesMasterId r:id="rId33"/>
  </p:notesMasterIdLst>
  <p:handoutMasterIdLst>
    <p:handoutMasterId r:id="rId34"/>
  </p:handoutMasterIdLst>
  <p:sldIdLst>
    <p:sldId id="280" r:id="rId3"/>
    <p:sldId id="401" r:id="rId4"/>
    <p:sldId id="362" r:id="rId5"/>
    <p:sldId id="380" r:id="rId6"/>
    <p:sldId id="408" r:id="rId7"/>
    <p:sldId id="395" r:id="rId8"/>
    <p:sldId id="397" r:id="rId9"/>
    <p:sldId id="405" r:id="rId10"/>
    <p:sldId id="288" r:id="rId11"/>
    <p:sldId id="400" r:id="rId12"/>
    <p:sldId id="386" r:id="rId13"/>
    <p:sldId id="413" r:id="rId14"/>
    <p:sldId id="406" r:id="rId15"/>
    <p:sldId id="402" r:id="rId16"/>
    <p:sldId id="403" r:id="rId17"/>
    <p:sldId id="373" r:id="rId18"/>
    <p:sldId id="382" r:id="rId19"/>
    <p:sldId id="374" r:id="rId20"/>
    <p:sldId id="388" r:id="rId21"/>
    <p:sldId id="389" r:id="rId22"/>
    <p:sldId id="376" r:id="rId23"/>
    <p:sldId id="377" r:id="rId24"/>
    <p:sldId id="378" r:id="rId25"/>
    <p:sldId id="398" r:id="rId26"/>
    <p:sldId id="409" r:id="rId27"/>
    <p:sldId id="411" r:id="rId28"/>
    <p:sldId id="390" r:id="rId29"/>
    <p:sldId id="379" r:id="rId30"/>
    <p:sldId id="407" r:id="rId31"/>
    <p:sldId id="410" r:id="rId32"/>
  </p:sldIdLst>
  <p:sldSz cx="9906000" cy="6858000" type="A4"/>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9900"/>
    <a:srgbClr val="CC3399"/>
    <a:srgbClr val="008000"/>
    <a:srgbClr val="0000FF"/>
    <a:srgbClr val="BFA77B"/>
    <a:srgbClr val="000000"/>
    <a:srgbClr val="091415"/>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2" autoAdjust="0"/>
    <p:restoredTop sz="74897" autoAdjust="0"/>
  </p:normalViewPr>
  <p:slideViewPr>
    <p:cSldViewPr>
      <p:cViewPr varScale="1">
        <p:scale>
          <a:sx n="88" d="100"/>
          <a:sy n="88" d="100"/>
        </p:scale>
        <p:origin x="-162"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678"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lvl1pPr>
          </a:lstStyle>
          <a:p>
            <a:pPr>
              <a:defRPr/>
            </a:pPr>
            <a:endParaRPr lang="en-US"/>
          </a:p>
        </p:txBody>
      </p:sp>
      <p:sp>
        <p:nvSpPr>
          <p:cNvPr id="1556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15565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lvl1pPr>
          </a:lstStyle>
          <a:p>
            <a:pPr>
              <a:defRPr/>
            </a:pPr>
            <a:endParaRPr lang="en-US"/>
          </a:p>
        </p:txBody>
      </p:sp>
      <p:sp>
        <p:nvSpPr>
          <p:cNvPr id="15565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C52621A7-BAF1-4DE7-9098-EBEF0F3443C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lvl1pPr>
          </a:lstStyle>
          <a:p>
            <a:pPr>
              <a:defRPr/>
            </a:pPr>
            <a:endParaRPr lang="en-US"/>
          </a:p>
        </p:txBody>
      </p:sp>
      <p:sp>
        <p:nvSpPr>
          <p:cNvPr id="1126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987425" y="695325"/>
            <a:ext cx="5021263" cy="34766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lvl1pPr>
          </a:lstStyle>
          <a:p>
            <a:pPr>
              <a:defRPr/>
            </a:pPr>
            <a:endParaRPr lang="en-US"/>
          </a:p>
        </p:txBody>
      </p:sp>
      <p:sp>
        <p:nvSpPr>
          <p:cNvPr id="11271"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763CE1A3-7A1B-4D22-B89D-0E4B69EC15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econdchurchcoventry.com/nrens-accessing-the-connectivity-revolution-for-education.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africaconnect.eu/MediaCentre/Pages/EC-fundedresearchinfrastructure.asp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lasvegassun.com/news/2010/sep/03/new-cables-tie-west-africa-closer-to-interne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hiteafrican.com/2011/02/12/ixda-and-designers-as-explorers/" TargetMode="External"/><Relationship Id="rId5" Type="http://schemas.openxmlformats.org/officeDocument/2006/relationships/hyperlink" Target="http://manypossibilities.net/african-undersea-cables/" TargetMode="External"/><Relationship Id="rId4" Type="http://schemas.openxmlformats.org/officeDocument/2006/relationships/hyperlink" Target="http://www.helium.com/items/1941257-growth-of-the-internet-in-africa?page=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lasvegassun.com/news/2010/sep/03/new-cables-tie-west-africa-closer-to-internet/" TargetMode="External"/><Relationship Id="rId3" Type="http://schemas.openxmlformats.org/officeDocument/2006/relationships/hyperlink" Target="http://findarticles.com/p/articles/mi_m1093/is_3_45/ai_86517828/" TargetMode="External"/><Relationship Id="rId7" Type="http://schemas.openxmlformats.org/officeDocument/2006/relationships/hyperlink" Target="http://www.helium.com/items/1941257-growth-of-the-internet-in-afric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reports.weforum.org/global-information-technology-report/" TargetMode="External"/><Relationship Id="rId5" Type="http://schemas.openxmlformats.org/officeDocument/2006/relationships/hyperlink" Target="http://www.infodev.org/en/Article.522.html" TargetMode="External"/><Relationship Id="rId4" Type="http://schemas.openxmlformats.org/officeDocument/2006/relationships/hyperlink" Target="http://iisit.org/Vol6/IISITv6p471-478Fong597.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EA-ME-WE_4#cite_note-REACH-2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lightwaveonline.com/networking/news/Main-One-SEACOM-link-submarine-networks-to-offer-pan-African-capacity-121248294.html?cmpid=EnlDirectMay4201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echzim.co.zw/2011/04/5-12-terabits-wacs-undersea-cable-lands-in-cape-tow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llafrica.com/stories/200908241081.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7FB557B-0563-4895-A7F4-E9E540529CDC}" type="slidenum">
              <a:rPr lang="en-US" smtClean="0"/>
              <a:pPr/>
              <a:t>1</a:t>
            </a:fld>
            <a:endParaRPr lang="en-US" smtClean="0"/>
          </a:p>
        </p:txBody>
      </p:sp>
      <p:sp>
        <p:nvSpPr>
          <p:cNvPr id="23555" name="Rectangle 2"/>
          <p:cNvSpPr>
            <a:spLocks noGrp="1" noRot="1" noChangeAspect="1" noChangeArrowheads="1" noTextEdit="1"/>
          </p:cNvSpPr>
          <p:nvPr>
            <p:ph type="sldImg"/>
          </p:nvPr>
        </p:nvSpPr>
        <p:spPr>
          <a:xfrm>
            <a:off x="989013" y="695325"/>
            <a:ext cx="5021262" cy="3476625"/>
          </a:xfrm>
          <a:ln/>
        </p:spPr>
      </p:sp>
      <p:sp>
        <p:nvSpPr>
          <p:cNvPr id="23556" name="Rectangle 3"/>
          <p:cNvSpPr>
            <a:spLocks noGrp="1" noChangeArrowheads="1"/>
          </p:cNvSpPr>
          <p:nvPr>
            <p:ph type="body" idx="1"/>
          </p:nvPr>
        </p:nvSpPr>
        <p:spPr>
          <a:xfrm>
            <a:off x="933450" y="4403725"/>
            <a:ext cx="5130800" cy="4171950"/>
          </a:xfrm>
          <a:noFill/>
          <a:ln/>
        </p:spPr>
        <p:txBody>
          <a:bodyPr/>
          <a:lstStyle/>
          <a:p>
            <a:r>
              <a:rPr lang="en-US" sz="1200" kern="1200" dirty="0" smtClean="0">
                <a:solidFill>
                  <a:schemeClr val="tx1"/>
                </a:solidFill>
                <a:latin typeface="Arial" charset="0"/>
                <a:ea typeface="+mn-ea"/>
                <a:cs typeface="+mn-cs"/>
              </a:rPr>
              <a:t>Africa is huge with over 1 billion people, speaking</a:t>
            </a:r>
            <a:r>
              <a:rPr lang="en-US" sz="1200" kern="1200" baseline="0" dirty="0" smtClean="0">
                <a:solidFill>
                  <a:schemeClr val="tx1"/>
                </a:solidFill>
                <a:latin typeface="Arial" charset="0"/>
                <a:ea typeface="+mn-ea"/>
                <a:cs typeface="+mn-cs"/>
              </a:rPr>
              <a:t> over 1000 languages, with huge rainforests and vast deserts. Yet as we shall show it badly lags behind the rest of the world in its Internet performance. This talk </a:t>
            </a:r>
            <a:r>
              <a:rPr lang="en-US" sz="1200" kern="1200" dirty="0" smtClean="0">
                <a:solidFill>
                  <a:schemeClr val="tx1"/>
                </a:solidFill>
                <a:latin typeface="Arial" charset="0"/>
                <a:ea typeface="+mn-ea"/>
                <a:cs typeface="+mn-cs"/>
              </a:rPr>
              <a:t>will show how we measure the Internet Performance. These measurements cover countries of the world containing over 99% of the world's Internet connected population. Using these measurements we  illustrate the overall Internet performance for the world in particular for: throughput, losses, jitter, Round Trip Times, availability etc. We will demonstrate the performance trends for the last 13 years, in particular illustrating how Africa is not only behind all other regions and one to two decades behind developed regions, but worse is falling further behind. We also compare our results with the International Telecommunications Union’s ICT Development Index (IDI) that measures the performance for over 150 countries.  We then focus on the promising emerging situation in Africa following the dramatic increases</a:t>
            </a:r>
            <a:r>
              <a:rPr lang="en-US" sz="1200" kern="1200" baseline="0" dirty="0" smtClean="0">
                <a:solidFill>
                  <a:schemeClr val="tx1"/>
                </a:solidFill>
                <a:latin typeface="Arial" charset="0"/>
                <a:ea typeface="+mn-ea"/>
                <a:cs typeface="+mn-cs"/>
              </a:rPr>
              <a:t> in performance due to </a:t>
            </a:r>
            <a:r>
              <a:rPr lang="en-US" sz="1200" kern="1200" dirty="0" smtClean="0">
                <a:solidFill>
                  <a:schemeClr val="tx1"/>
                </a:solidFill>
                <a:latin typeface="Arial" charset="0"/>
                <a:ea typeface="+mn-ea"/>
                <a:cs typeface="+mn-cs"/>
              </a:rPr>
              <a:t>submarine </a:t>
            </a:r>
            <a:r>
              <a:rPr lang="en-US" sz="1200" kern="1200" dirty="0" err="1" smtClean="0">
                <a:solidFill>
                  <a:schemeClr val="tx1"/>
                </a:solidFill>
                <a:latin typeface="Arial" charset="0"/>
                <a:ea typeface="+mn-ea"/>
                <a:cs typeface="+mn-cs"/>
              </a:rPr>
              <a:t>fibre</a:t>
            </a:r>
            <a:r>
              <a:rPr lang="en-US" sz="1200" kern="1200" dirty="0" smtClean="0">
                <a:solidFill>
                  <a:schemeClr val="tx1"/>
                </a:solidFill>
                <a:latin typeface="Arial" charset="0"/>
                <a:ea typeface="+mn-ea"/>
                <a:cs typeface="+mn-cs"/>
              </a:rPr>
              <a:t> connectivity that was driven partially by soccer’s 2010 World Cup in South Africa. We conclude that despite the many challenges in Africa, there is promising potential for a dramatic improvement in the near future, but there is still a long way to  go.</a:t>
            </a:r>
            <a:endParaRPr lang="en-US" sz="1200" kern="1200" dirty="0">
              <a:solidFill>
                <a:schemeClr val="tx1"/>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WACS</a:t>
            </a:r>
            <a:r>
              <a:rPr lang="en-US" baseline="0" dirty="0" smtClean="0"/>
              <a:t> </a:t>
            </a:r>
            <a:r>
              <a:rPr lang="en-US" dirty="0" smtClean="0"/>
              <a:t>Cable landed at </a:t>
            </a:r>
            <a:r>
              <a:rPr lang="en-US" dirty="0" err="1" smtClean="0"/>
              <a:t>Moanda</a:t>
            </a:r>
            <a:r>
              <a:rPr lang="en-US" dirty="0" smtClean="0"/>
              <a:t> on the coast of DRC on 19</a:t>
            </a:r>
            <a:r>
              <a:rPr lang="en-US" baseline="30000" dirty="0" smtClean="0"/>
              <a:t>th</a:t>
            </a:r>
            <a:r>
              <a:rPr lang="en-US" dirty="0" smtClean="0"/>
              <a:t> February 2011. It is lit</a:t>
            </a:r>
            <a:r>
              <a:rPr lang="en-US" baseline="0" dirty="0" smtClean="0"/>
              <a:t> (is it?) to Kinshasa with 10Gbps capacity. There is a fibre under the Congo connecting Brazzaville, so they will get connectivity. Brazzaville has plans to connect  a second cable to </a:t>
            </a:r>
            <a:r>
              <a:rPr lang="en-US" baseline="0" dirty="0" err="1" smtClean="0"/>
              <a:t>Moanda</a:t>
            </a:r>
            <a:r>
              <a:rPr lang="en-US" baseline="0" dirty="0" smtClean="0"/>
              <a:t> thus providing path redundancy to the coast. In Kinshasa they have plans to put a 60km ring of fibre connecting 11 (or is it 15?)  universities by December of 2011. The (equipment) cost of this is under $1MUS (does this include laying and terminating </a:t>
            </a:r>
            <a:r>
              <a:rPr lang="en-US" baseline="0" smtClean="0"/>
              <a:t>the fibre?).</a:t>
            </a:r>
            <a:endParaRPr lang="en-US" baseline="0" dirty="0" smtClean="0"/>
          </a:p>
          <a:p>
            <a:r>
              <a:rPr lang="en-US" baseline="0" dirty="0" smtClean="0"/>
              <a:t>Today </a:t>
            </a:r>
            <a:r>
              <a:rPr lang="en-US" baseline="0" dirty="0" err="1" smtClean="0"/>
              <a:t>UniKin</a:t>
            </a:r>
            <a:r>
              <a:rPr lang="en-US" baseline="0" dirty="0" smtClean="0"/>
              <a:t> has 8 public Internet addresses, the rest of the campus is connected via a NAT(s). The campus Internet link today is 1.5Mbps download, 512kbps upload. There are 26,000 students. There are about 800 PCs. There are about 200 users of the existing Internet. The core network is 1Gbps based on Cisco equipment. They have 5km of optical cables around the campus. The edge switch/routers  are typically connected at 100Mbps. The core is lightly loaded. The main applications on site are: mail, VoIP, virtual library and e-learning.</a:t>
            </a:r>
          </a:p>
          <a:p>
            <a:r>
              <a:rPr lang="en-US" baseline="0" dirty="0" smtClean="0"/>
              <a:t>There are dark </a:t>
            </a:r>
            <a:r>
              <a:rPr lang="en-US" baseline="0" dirty="0" err="1" smtClean="0"/>
              <a:t>fibres</a:t>
            </a:r>
            <a:r>
              <a:rPr lang="en-US" baseline="0" dirty="0" smtClean="0"/>
              <a:t> running from Kinshasa to S.E. DRC to the cities of </a:t>
            </a:r>
            <a:r>
              <a:rPr lang="fr-BE" dirty="0" smtClean="0">
                <a:solidFill>
                  <a:srgbClr val="FFFF00"/>
                </a:solidFill>
              </a:rPr>
              <a:t>Lubumbashi and </a:t>
            </a:r>
            <a:r>
              <a:rPr lang="fr-BE" dirty="0" err="1" smtClean="0">
                <a:solidFill>
                  <a:srgbClr val="FFFF00"/>
                </a:solidFill>
              </a:rPr>
              <a:t>Kasumbalosa</a:t>
            </a:r>
            <a:r>
              <a:rPr lang="fr-BE" dirty="0" smtClean="0">
                <a:solidFill>
                  <a:srgbClr val="FFFF00"/>
                </a:solidFill>
              </a:rPr>
              <a:t>. </a:t>
            </a:r>
            <a:r>
              <a:rPr lang="fr-BE" dirty="0" err="1" smtClean="0">
                <a:solidFill>
                  <a:srgbClr val="FFFF00"/>
                </a:solidFill>
              </a:rPr>
              <a:t>These</a:t>
            </a:r>
            <a:r>
              <a:rPr lang="fr-BE" dirty="0" smtClean="0">
                <a:solidFill>
                  <a:srgbClr val="FFFF00"/>
                </a:solidFill>
              </a:rPr>
              <a:t> </a:t>
            </a:r>
            <a:r>
              <a:rPr lang="fr-BE" dirty="0" err="1" smtClean="0">
                <a:solidFill>
                  <a:srgbClr val="FFFF00"/>
                </a:solidFill>
              </a:rPr>
              <a:t>two</a:t>
            </a:r>
            <a:r>
              <a:rPr lang="fr-BE" dirty="0" smtClean="0">
                <a:solidFill>
                  <a:srgbClr val="FFFF00"/>
                </a:solidFill>
              </a:rPr>
              <a:t> </a:t>
            </a:r>
            <a:r>
              <a:rPr lang="fr-BE" dirty="0" err="1" smtClean="0">
                <a:solidFill>
                  <a:srgbClr val="FFFF00"/>
                </a:solidFill>
              </a:rPr>
              <a:t>cities</a:t>
            </a:r>
            <a:r>
              <a:rPr lang="fr-BE" dirty="0" smtClean="0">
                <a:solidFill>
                  <a:srgbClr val="FFFF00"/>
                </a:solidFill>
              </a:rPr>
              <a:t> are </a:t>
            </a:r>
            <a:r>
              <a:rPr lang="fr-BE" dirty="0" err="1" smtClean="0">
                <a:solidFill>
                  <a:srgbClr val="FFFF00"/>
                </a:solidFill>
              </a:rPr>
              <a:t>quite</a:t>
            </a:r>
            <a:r>
              <a:rPr lang="fr-BE" dirty="0" smtClean="0">
                <a:solidFill>
                  <a:srgbClr val="FFFF00"/>
                </a:solidFill>
              </a:rPr>
              <a:t> close to </a:t>
            </a:r>
            <a:r>
              <a:rPr lang="fr-BE" dirty="0" err="1" smtClean="0">
                <a:solidFill>
                  <a:srgbClr val="FFFF00"/>
                </a:solidFill>
              </a:rPr>
              <a:t>each</a:t>
            </a:r>
            <a:r>
              <a:rPr lang="fr-BE" dirty="0" smtClean="0">
                <a:solidFill>
                  <a:srgbClr val="FFFF00"/>
                </a:solidFill>
              </a:rPr>
              <a:t> </a:t>
            </a:r>
            <a:r>
              <a:rPr lang="fr-BE" dirty="0" err="1" smtClean="0">
                <a:solidFill>
                  <a:srgbClr val="FFFF00"/>
                </a:solidFill>
              </a:rPr>
              <a:t>other</a:t>
            </a:r>
            <a:r>
              <a:rPr lang="fr-BE" dirty="0" smtClean="0">
                <a:solidFill>
                  <a:srgbClr val="FFFF00"/>
                </a:solidFill>
              </a:rPr>
              <a:t>. So the </a:t>
            </a:r>
            <a:r>
              <a:rPr lang="fr-BE" dirty="0" err="1" smtClean="0">
                <a:solidFill>
                  <a:srgbClr val="FFFF00"/>
                </a:solidFill>
              </a:rPr>
              <a:t>possibility</a:t>
            </a:r>
            <a:r>
              <a:rPr lang="fr-BE" dirty="0" smtClean="0">
                <a:solidFill>
                  <a:srgbClr val="FFFF00"/>
                </a:solidFill>
              </a:rPr>
              <a:t> </a:t>
            </a:r>
            <a:r>
              <a:rPr lang="fr-BE" dirty="0" err="1" smtClean="0">
                <a:solidFill>
                  <a:srgbClr val="FFFF00"/>
                </a:solidFill>
              </a:rPr>
              <a:t>exists</a:t>
            </a:r>
            <a:r>
              <a:rPr lang="fr-BE" dirty="0" smtClean="0">
                <a:solidFill>
                  <a:srgbClr val="FFFF00"/>
                </a:solidFill>
              </a:rPr>
              <a:t> to </a:t>
            </a:r>
            <a:r>
              <a:rPr lang="fr-BE" dirty="0" err="1" smtClean="0">
                <a:solidFill>
                  <a:srgbClr val="FFFF00"/>
                </a:solidFill>
              </a:rPr>
              <a:t>join</a:t>
            </a:r>
            <a:r>
              <a:rPr lang="fr-BE" baseline="0" dirty="0" smtClean="0">
                <a:solidFill>
                  <a:srgbClr val="FFFF00"/>
                </a:solidFill>
              </a:rPr>
              <a:t> </a:t>
            </a:r>
            <a:r>
              <a:rPr lang="fr-BE" baseline="0" dirty="0" err="1" smtClean="0">
                <a:solidFill>
                  <a:srgbClr val="FFFF00"/>
                </a:solidFill>
              </a:rPr>
              <a:t>them</a:t>
            </a:r>
            <a:r>
              <a:rPr lang="fr-BE" baseline="0" dirty="0" smtClean="0">
                <a:solidFill>
                  <a:srgbClr val="FFFF00"/>
                </a:solidFill>
              </a:rPr>
              <a:t> &amp; </a:t>
            </a:r>
            <a:r>
              <a:rPr lang="fr-BE" baseline="0" dirty="0" err="1" smtClean="0">
                <a:solidFill>
                  <a:srgbClr val="FFFF00"/>
                </a:solidFill>
              </a:rPr>
              <a:t>hence</a:t>
            </a:r>
            <a:r>
              <a:rPr lang="fr-BE" baseline="0" dirty="0" smtClean="0">
                <a:solidFill>
                  <a:srgbClr val="FFFF00"/>
                </a:solidFill>
              </a:rPr>
              <a:t> </a:t>
            </a:r>
            <a:r>
              <a:rPr lang="fr-BE" baseline="0" dirty="0" err="1" smtClean="0">
                <a:solidFill>
                  <a:srgbClr val="FFFF00"/>
                </a:solidFill>
              </a:rPr>
              <a:t>complete</a:t>
            </a:r>
            <a:r>
              <a:rPr lang="fr-BE" baseline="0" dirty="0" smtClean="0">
                <a:solidFill>
                  <a:srgbClr val="FFFF00"/>
                </a:solidFill>
              </a:rPr>
              <a:t> </a:t>
            </a:r>
            <a:r>
              <a:rPr lang="fr-BE" baseline="0" dirty="0" err="1" smtClean="0">
                <a:solidFill>
                  <a:srgbClr val="FFFF00"/>
                </a:solidFill>
              </a:rPr>
              <a:t>another</a:t>
            </a:r>
            <a:r>
              <a:rPr lang="fr-BE" baseline="0" dirty="0" smtClean="0">
                <a:solidFill>
                  <a:srgbClr val="FFFF00"/>
                </a:solidFill>
              </a:rPr>
              <a:t> </a:t>
            </a:r>
            <a:r>
              <a:rPr lang="fr-BE" baseline="0" dirty="0" err="1" smtClean="0">
                <a:solidFill>
                  <a:srgbClr val="FFFF00"/>
                </a:solidFill>
              </a:rPr>
              <a:t>redundant</a:t>
            </a:r>
            <a:r>
              <a:rPr lang="fr-BE" baseline="0" dirty="0" smtClean="0">
                <a:solidFill>
                  <a:srgbClr val="FFFF00"/>
                </a:solidFill>
              </a:rPr>
              <a:t> </a:t>
            </a:r>
            <a:r>
              <a:rPr lang="fr-BE" baseline="0" dirty="0" err="1" smtClean="0">
                <a:solidFill>
                  <a:srgbClr val="FFFF00"/>
                </a:solidFill>
              </a:rPr>
              <a:t>link</a:t>
            </a:r>
            <a:r>
              <a:rPr lang="fr-BE" baseline="0" dirty="0" smtClean="0">
                <a:solidFill>
                  <a:srgbClr val="FFFF00"/>
                </a:solidFill>
              </a:rPr>
              <a:t>. </a:t>
            </a:r>
            <a:r>
              <a:rPr lang="fr-BE" dirty="0" smtClean="0">
                <a:solidFill>
                  <a:srgbClr val="FFFF00"/>
                </a:solidFill>
              </a:rPr>
              <a:t>The </a:t>
            </a:r>
            <a:r>
              <a:rPr lang="fr-BE" dirty="0" err="1" smtClean="0">
                <a:solidFill>
                  <a:srgbClr val="FFFF00"/>
                </a:solidFill>
              </a:rPr>
              <a:t>Kasumbalosa</a:t>
            </a:r>
            <a:r>
              <a:rPr lang="fr-BE" dirty="0" smtClean="0">
                <a:solidFill>
                  <a:srgbClr val="FFFF00"/>
                </a:solidFill>
              </a:rPr>
              <a:t> </a:t>
            </a:r>
            <a:r>
              <a:rPr lang="fr-BE" dirty="0" err="1" smtClean="0">
                <a:solidFill>
                  <a:srgbClr val="FFFF00"/>
                </a:solidFill>
              </a:rPr>
              <a:t>path</a:t>
            </a:r>
            <a:r>
              <a:rPr lang="fr-BE" dirty="0" smtClean="0">
                <a:solidFill>
                  <a:srgbClr val="FFFF00"/>
                </a:solidFill>
              </a:rPr>
              <a:t> </a:t>
            </a:r>
            <a:r>
              <a:rPr lang="fr-BE" dirty="0" err="1" smtClean="0">
                <a:solidFill>
                  <a:srgbClr val="FFFF00"/>
                </a:solidFill>
              </a:rPr>
              <a:t>is</a:t>
            </a:r>
            <a:r>
              <a:rPr lang="fr-BE" dirty="0" smtClean="0">
                <a:solidFill>
                  <a:srgbClr val="FFFF00"/>
                </a:solidFill>
              </a:rPr>
              <a:t> </a:t>
            </a:r>
            <a:r>
              <a:rPr lang="fr-BE" dirty="0" err="1" smtClean="0">
                <a:solidFill>
                  <a:srgbClr val="FFFF00"/>
                </a:solidFill>
              </a:rPr>
              <a:t>shared</a:t>
            </a:r>
            <a:r>
              <a:rPr lang="fr-BE" dirty="0" smtClean="0">
                <a:solidFill>
                  <a:srgbClr val="FFFF00"/>
                </a:solidFill>
              </a:rPr>
              <a:t> </a:t>
            </a:r>
            <a:r>
              <a:rPr lang="fr-BE" dirty="0" err="1" smtClean="0">
                <a:solidFill>
                  <a:srgbClr val="FFFF00"/>
                </a:solidFill>
              </a:rPr>
              <a:t>with</a:t>
            </a:r>
            <a:r>
              <a:rPr lang="fr-BE" dirty="0" smtClean="0">
                <a:solidFill>
                  <a:srgbClr val="FFFF00"/>
                </a:solidFill>
              </a:rPr>
              <a:t> a power line. The</a:t>
            </a:r>
            <a:r>
              <a:rPr lang="fr-BE" baseline="0" dirty="0" smtClean="0">
                <a:solidFill>
                  <a:srgbClr val="FFFF00"/>
                </a:solidFill>
              </a:rPr>
              <a:t>re </a:t>
            </a:r>
            <a:r>
              <a:rPr lang="fr-BE" baseline="0" dirty="0" err="1" smtClean="0">
                <a:solidFill>
                  <a:srgbClr val="FFFF00"/>
                </a:solidFill>
              </a:rPr>
              <a:t>is</a:t>
            </a:r>
            <a:r>
              <a:rPr lang="fr-BE" baseline="0" dirty="0" smtClean="0">
                <a:solidFill>
                  <a:srgbClr val="FFFF00"/>
                </a:solidFill>
              </a:rPr>
              <a:t> </a:t>
            </a:r>
            <a:r>
              <a:rPr lang="fr-BE" baseline="0" dirty="0" err="1" smtClean="0">
                <a:solidFill>
                  <a:srgbClr val="FFFF00"/>
                </a:solidFill>
              </a:rPr>
              <a:t>also</a:t>
            </a:r>
            <a:r>
              <a:rPr lang="fr-BE" baseline="0" dirty="0" smtClean="0">
                <a:solidFill>
                  <a:srgbClr val="FFFF00"/>
                </a:solidFill>
              </a:rPr>
              <a:t> </a:t>
            </a:r>
            <a:r>
              <a:rPr lang="fr-BE" baseline="0" dirty="0" err="1" smtClean="0">
                <a:solidFill>
                  <a:srgbClr val="FFFF00"/>
                </a:solidFill>
              </a:rPr>
              <a:t>dark</a:t>
            </a:r>
            <a:r>
              <a:rPr lang="fr-BE" baseline="0" dirty="0" smtClean="0">
                <a:solidFill>
                  <a:srgbClr val="FFFF00"/>
                </a:solidFill>
              </a:rPr>
              <a:t> fibre to Rwanda (nb. Rwanda </a:t>
            </a:r>
            <a:r>
              <a:rPr lang="fr-BE" baseline="0" dirty="0" err="1" smtClean="0">
                <a:solidFill>
                  <a:srgbClr val="FFFF00"/>
                </a:solidFill>
              </a:rPr>
              <a:t>is</a:t>
            </a:r>
            <a:r>
              <a:rPr lang="fr-BE" baseline="0" dirty="0" smtClean="0">
                <a:solidFill>
                  <a:srgbClr val="FFFF00"/>
                </a:solidFill>
              </a:rPr>
              <a:t> </a:t>
            </a:r>
            <a:r>
              <a:rPr lang="fr-BE" baseline="0" dirty="0" err="1" smtClean="0">
                <a:solidFill>
                  <a:srgbClr val="FFFF00"/>
                </a:solidFill>
              </a:rPr>
              <a:t>fully</a:t>
            </a:r>
            <a:r>
              <a:rPr lang="fr-BE" baseline="0" dirty="0" smtClean="0">
                <a:solidFill>
                  <a:srgbClr val="FFFF00"/>
                </a:solidFill>
              </a:rPr>
              <a:t> </a:t>
            </a:r>
            <a:r>
              <a:rPr lang="fr-BE" baseline="0" dirty="0" err="1" smtClean="0">
                <a:solidFill>
                  <a:srgbClr val="FFFF00"/>
                </a:solidFill>
              </a:rPr>
              <a:t>connected</a:t>
            </a:r>
            <a:r>
              <a:rPr lang="fr-BE" baseline="0" dirty="0" smtClean="0">
                <a:solidFill>
                  <a:srgbClr val="FFFF00"/>
                </a:solidFill>
              </a:rPr>
              <a:t> to Uganda and Kenya), Angola and </a:t>
            </a:r>
            <a:r>
              <a:rPr lang="fr-BE" baseline="0" dirty="0" err="1" smtClean="0">
                <a:solidFill>
                  <a:srgbClr val="FFFF00"/>
                </a:solidFill>
              </a:rPr>
              <a:t>Zambia</a:t>
            </a:r>
            <a:endParaRPr lang="en-US" dirty="0" smtClean="0"/>
          </a:p>
        </p:txBody>
      </p:sp>
      <p:sp>
        <p:nvSpPr>
          <p:cNvPr id="27652" name="Slide Number Placeholder 3"/>
          <p:cNvSpPr>
            <a:spLocks noGrp="1"/>
          </p:cNvSpPr>
          <p:nvPr>
            <p:ph type="sldNum" sz="quarter" idx="5"/>
          </p:nvPr>
        </p:nvSpPr>
        <p:spPr>
          <a:noFill/>
        </p:spPr>
        <p:txBody>
          <a:bodyPr/>
          <a:lstStyle/>
          <a:p>
            <a:fld id="{596B284A-3FC8-43EC-927F-0DDD5E0D0244}" type="slidenum">
              <a:rPr lang="en-US" smtClean="0"/>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Safaricom</a:t>
            </a:r>
            <a:r>
              <a:rPr lang="en-US" b="1" dirty="0" smtClean="0"/>
              <a:t> and </a:t>
            </a:r>
            <a:r>
              <a:rPr lang="en-US" b="1" dirty="0" err="1" smtClean="0"/>
              <a:t>Huawei</a:t>
            </a:r>
            <a:r>
              <a:rPr lang="en-US" b="1" dirty="0" smtClean="0"/>
              <a:t> to test LTE within two months Sep 1, 2010 (From </a:t>
            </a:r>
            <a:r>
              <a:rPr lang="en-US" b="1" dirty="0" err="1" smtClean="0"/>
              <a:t>telegeography</a:t>
            </a:r>
            <a:r>
              <a:rPr lang="en-US" b="1" dirty="0" smtClean="0"/>
              <a:t>)</a:t>
            </a:r>
          </a:p>
          <a:p>
            <a:r>
              <a:rPr lang="en-US" dirty="0" err="1" smtClean="0"/>
              <a:t>Safaricom</a:t>
            </a:r>
            <a:r>
              <a:rPr lang="en-US" dirty="0" smtClean="0"/>
              <a:t>, Kenya’s largest </a:t>
            </a:r>
            <a:r>
              <a:rPr lang="en-US" dirty="0" err="1" smtClean="0"/>
              <a:t>cellco</a:t>
            </a:r>
            <a:r>
              <a:rPr lang="en-US" dirty="0" smtClean="0"/>
              <a:t> by subscribers, has announced that it will begin technical trials of 4G Long Term Evolution (LTE) technology across its network within the next two months. </a:t>
            </a:r>
            <a:r>
              <a:rPr lang="en-US" dirty="0" err="1" smtClean="0"/>
              <a:t>Safaricom</a:t>
            </a:r>
            <a:r>
              <a:rPr lang="en-US" dirty="0" smtClean="0"/>
              <a:t> has selected Chinese firm </a:t>
            </a:r>
            <a:r>
              <a:rPr lang="en-US" dirty="0" err="1" smtClean="0"/>
              <a:t>Huawei</a:t>
            </a:r>
            <a:r>
              <a:rPr lang="en-US" dirty="0" smtClean="0"/>
              <a:t> Technologies to supply its core network requirements, and to facilitate the rollout itself. The two companies have signed a three-year strategic partnership worth KES12 billion (USD141.2 million). Speaking during the signing ceremony at </a:t>
            </a:r>
            <a:r>
              <a:rPr lang="en-US" dirty="0" err="1" smtClean="0"/>
              <a:t>Huawei’s</a:t>
            </a:r>
            <a:r>
              <a:rPr lang="en-US" dirty="0" smtClean="0"/>
              <a:t> headquarters in China, </a:t>
            </a:r>
            <a:r>
              <a:rPr lang="en-US" dirty="0" err="1" smtClean="0"/>
              <a:t>Safaricom's</a:t>
            </a:r>
            <a:r>
              <a:rPr lang="en-US" dirty="0" smtClean="0"/>
              <a:t> CEO Michael Joseph told the Kenyan Broadcasting Corporation: ‘We are going to do a technical LTE trial on our spectrum to see if it suits the Kenyan market and its commercial viability. This is completely a technical trial and not a commercial trial and we are going to do the trials within our spectrum in the next two months’. Joseph also said that </a:t>
            </a:r>
            <a:r>
              <a:rPr lang="en-US" dirty="0" err="1" smtClean="0"/>
              <a:t>Safaricom</a:t>
            </a:r>
            <a:r>
              <a:rPr lang="en-US" dirty="0" smtClean="0"/>
              <a:t> is keen to overhaul its billing system and core network, whilst expanding its 3G network coverage across the country. These upgrades are expected to begin within the next six months and will be completed in two phases.</a:t>
            </a:r>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t>
            </a:r>
            <a:r>
              <a:rPr lang="en-US" dirty="0" smtClean="0">
                <a:hlinkClick r:id="rId3"/>
              </a:rPr>
              <a:t>http://www.secondchurchcoventry.com/nrens-accessing-the-connectivity-revolution-for-education.html</a:t>
            </a:r>
            <a:endParaRPr lang="en-US" dirty="0" smtClean="0"/>
          </a:p>
          <a:p>
            <a:endParaRPr lang="en-US" dirty="0" smtClean="0"/>
          </a:p>
          <a:p>
            <a:r>
              <a:rPr lang="en-US" dirty="0" smtClean="0"/>
              <a:t>Africa Connect for Sub-Saharan Africa GEANT-</a:t>
            </a:r>
            <a:r>
              <a:rPr lang="en-US" dirty="0" err="1" smtClean="0"/>
              <a:t>Ubuntunet</a:t>
            </a:r>
            <a:r>
              <a:rPr lang="en-US" dirty="0" smtClean="0"/>
              <a:t>-WACREN</a:t>
            </a:r>
            <a:r>
              <a:rPr lang="en-US" baseline="0" dirty="0" smtClean="0"/>
              <a:t> connectivity Eu14.75M over </a:t>
            </a:r>
            <a:r>
              <a:rPr lang="en-US" baseline="0" smtClean="0"/>
              <a:t>4 years, May 11, 2011 </a:t>
            </a:r>
            <a:r>
              <a:rPr lang="en-US" baseline="0" dirty="0" smtClean="0"/>
              <a:t>see </a:t>
            </a:r>
            <a:r>
              <a:rPr lang="en-US" dirty="0" smtClean="0">
                <a:hlinkClick r:id="rId4"/>
              </a:rPr>
              <a:t>http://www.africaconnect.eu/MediaCentre/Pages/EC-fundedresearchinfrastructure.aspx</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t>
            </a:r>
            <a:r>
              <a:rPr lang="en-US" dirty="0" err="1" smtClean="0"/>
              <a:t>fibre</a:t>
            </a:r>
            <a:r>
              <a:rPr lang="en-US" dirty="0" smtClean="0"/>
              <a:t> cur see https://confluence.slac.stanford.edu/display/IEPM/Effects+of+Mediterranean+Fibre+Cuts+December+2008</a:t>
            </a:r>
          </a:p>
          <a:p>
            <a:r>
              <a:rPr lang="en-US" b="1" dirty="0" smtClean="0"/>
              <a:t>Cyprus/France segment of </a:t>
            </a:r>
            <a:r>
              <a:rPr lang="en-US" b="1" dirty="0" err="1" smtClean="0"/>
              <a:t>Alexandros</a:t>
            </a:r>
            <a:r>
              <a:rPr lang="en-US" b="1" dirty="0" smtClean="0"/>
              <a:t> cable lit</a:t>
            </a:r>
          </a:p>
          <a:p>
            <a:r>
              <a:rPr lang="en-US" dirty="0" err="1" smtClean="0"/>
              <a:t>Cyta</a:t>
            </a:r>
            <a:r>
              <a:rPr lang="en-US" dirty="0" smtClean="0"/>
              <a:t> has announced the commercial launch of the Cyprus-France segment of its new submarine cable subsystem </a:t>
            </a:r>
            <a:r>
              <a:rPr lang="en-US" dirty="0" err="1" smtClean="0"/>
              <a:t>Alexandros</a:t>
            </a:r>
            <a:r>
              <a:rPr lang="en-US" dirty="0" smtClean="0"/>
              <a:t>. The cable is the result of a strategic co-operation agreement between the Cypriot </a:t>
            </a:r>
            <a:r>
              <a:rPr lang="en-US" dirty="0" err="1" smtClean="0"/>
              <a:t>telco</a:t>
            </a:r>
            <a:r>
              <a:rPr lang="en-US" dirty="0" smtClean="0"/>
              <a:t> and Telecom Egypt (TE), under which </a:t>
            </a:r>
            <a:r>
              <a:rPr lang="en-US" dirty="0" err="1" smtClean="0"/>
              <a:t>Cyta</a:t>
            </a:r>
            <a:r>
              <a:rPr lang="en-US" dirty="0" smtClean="0"/>
              <a:t> participates on an ownership basis in ??’s submarine cable system TE NORTH (TEN), which connects Egypt with France. The TEN system has been constructed by Alcatel-Lucent and </a:t>
            </a:r>
            <a:r>
              <a:rPr lang="en-US" dirty="0" err="1" smtClean="0"/>
              <a:t>utilises</a:t>
            </a:r>
            <a:r>
              <a:rPr lang="en-US" dirty="0" smtClean="0"/>
              <a:t> eight </a:t>
            </a:r>
            <a:r>
              <a:rPr lang="en-US" dirty="0" err="1" smtClean="0"/>
              <a:t>fibre</a:t>
            </a:r>
            <a:r>
              <a:rPr lang="en-US" dirty="0" smtClean="0"/>
              <a:t> pairs with total capacity of more than 10Tbps. The system is equipped with branching units which enable it to be extended to selected countries in the Mediterranean, creating a communication bridge between Europe, Africa and Asia, as well as business opportunities in the Mediterranean and Eurasia.</a:t>
            </a:r>
            <a:br>
              <a:rPr lang="en-US" dirty="0" smtClean="0"/>
            </a:br>
            <a:r>
              <a:rPr lang="en-US" dirty="0" smtClean="0"/>
              <a:t/>
            </a:r>
            <a:br>
              <a:rPr lang="en-US" dirty="0" smtClean="0"/>
            </a:br>
            <a:r>
              <a:rPr lang="en-US" dirty="0" smtClean="0"/>
              <a:t>Under the agreement, the TEN system has been extended to Cyprus via a direct branch and </a:t>
            </a:r>
            <a:r>
              <a:rPr lang="en-US" dirty="0" err="1" smtClean="0"/>
              <a:t>Cyta</a:t>
            </a:r>
            <a:r>
              <a:rPr lang="en-US" dirty="0" smtClean="0"/>
              <a:t> has acquired separate </a:t>
            </a:r>
            <a:r>
              <a:rPr lang="en-US" dirty="0" err="1" smtClean="0"/>
              <a:t>fibre</a:t>
            </a:r>
            <a:r>
              <a:rPr lang="en-US" dirty="0" smtClean="0"/>
              <a:t> pairs between Cyprus-Egypt and Cyprus-France, each with 96x10Gbps total capacity. The agreement also allows for an option of extending </a:t>
            </a:r>
            <a:r>
              <a:rPr lang="en-US" dirty="0" err="1" smtClean="0"/>
              <a:t>Alexandros</a:t>
            </a:r>
            <a:r>
              <a:rPr lang="en-US" dirty="0" smtClean="0"/>
              <a:t> to Greece. The Cyprus-Egypt segment of the subsystem will come into commercial operation in the coming few months, along with the rest of the TEN system.</a:t>
            </a:r>
            <a:endParaRPr lang="en-US" smtClean="0"/>
          </a:p>
          <a:p>
            <a:endParaRPr lang="en-US"/>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Arial" charset="0"/>
                <a:ea typeface="+mn-ea"/>
                <a:cs typeface="+mn-cs"/>
              </a:rPr>
              <a:t>WACS Cable landed at </a:t>
            </a:r>
            <a:r>
              <a:rPr lang="en-US" sz="1200" kern="1200" dirty="0" err="1" smtClean="0">
                <a:solidFill>
                  <a:schemeClr val="tx1"/>
                </a:solidFill>
                <a:latin typeface="Arial" charset="0"/>
                <a:ea typeface="+mn-ea"/>
                <a:cs typeface="+mn-cs"/>
              </a:rPr>
              <a:t>Moanda</a:t>
            </a:r>
            <a:r>
              <a:rPr lang="en-US" sz="1200" kern="1200" dirty="0" smtClean="0">
                <a:solidFill>
                  <a:schemeClr val="tx1"/>
                </a:solidFill>
                <a:latin typeface="Arial" charset="0"/>
                <a:ea typeface="+mn-ea"/>
                <a:cs typeface="+mn-cs"/>
              </a:rPr>
              <a:t> on the coast of DRC on 18th February 2011 and on 19</a:t>
            </a:r>
            <a:r>
              <a:rPr lang="en-US" sz="1200" kern="1200" baseline="30000" dirty="0" smtClean="0">
                <a:solidFill>
                  <a:schemeClr val="tx1"/>
                </a:solidFill>
                <a:latin typeface="Arial" charset="0"/>
                <a:ea typeface="+mn-ea"/>
                <a:cs typeface="+mn-cs"/>
              </a:rPr>
              <a:t>th</a:t>
            </a:r>
            <a:r>
              <a:rPr lang="en-US" sz="1200" kern="1200" dirty="0" smtClean="0">
                <a:solidFill>
                  <a:schemeClr val="tx1"/>
                </a:solidFill>
                <a:latin typeface="Arial" charset="0"/>
                <a:ea typeface="+mn-ea"/>
                <a:cs typeface="+mn-cs"/>
              </a:rPr>
              <a:t> February in Pointe Noire, on coast of Congo Brazzaville. The DRC has already built the national cable from </a:t>
            </a:r>
            <a:r>
              <a:rPr lang="en-US" sz="1200" kern="1200" dirty="0" err="1" smtClean="0">
                <a:solidFill>
                  <a:schemeClr val="tx1"/>
                </a:solidFill>
                <a:latin typeface="Arial" charset="0"/>
                <a:ea typeface="+mn-ea"/>
                <a:cs typeface="+mn-cs"/>
              </a:rPr>
              <a:t>Moanda</a:t>
            </a:r>
            <a:r>
              <a:rPr lang="en-US" sz="1200" kern="1200" dirty="0" smtClean="0">
                <a:solidFill>
                  <a:schemeClr val="tx1"/>
                </a:solidFill>
                <a:latin typeface="Arial" charset="0"/>
                <a:ea typeface="+mn-ea"/>
                <a:cs typeface="+mn-cs"/>
              </a:rPr>
              <a:t> to Kinshasa, 637 km long, a 10Gbps capacity cable, part of its national backbone. Congo Brazzaville is building its national cable from Pointe Noire to Brazzaville as well as its metropolitan ring in Brazzaville. There is a fibre between Kinshasa and Brazzaville under construction, so each of the two capitals can use the cable of the other country as redundancy if necessary. In Kinshasa, </a:t>
            </a:r>
            <a:r>
              <a:rPr lang="en-US" sz="1200" kern="1200" dirty="0" err="1" smtClean="0">
                <a:solidFill>
                  <a:schemeClr val="tx1"/>
                </a:solidFill>
                <a:latin typeface="Arial" charset="0"/>
                <a:ea typeface="+mn-ea"/>
                <a:cs typeface="+mn-cs"/>
              </a:rPr>
              <a:t>eb@le</a:t>
            </a:r>
            <a:r>
              <a:rPr lang="en-US" sz="1200" kern="1200" dirty="0" smtClean="0">
                <a:solidFill>
                  <a:schemeClr val="tx1"/>
                </a:solidFill>
                <a:latin typeface="Arial" charset="0"/>
                <a:ea typeface="+mn-ea"/>
                <a:cs typeface="+mn-cs"/>
              </a:rPr>
              <a:t>, the NREN of the DRC, has plans to put a ring of fibre connecting 15  universities by December of 2011. The cost (including optical equipment, laying and terminating the fibre) of this is under $1MUS (One Million USD).</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Today UNIKIN has 8 public Internet addresses, the rest of the campus is connected via a NAT(s). The campus Internet link today is 1.5Mbps download, 512kbps upload. There are 26,000 students. There are about 800 PCs. There are about 200 users of the existing Internet. The core network is 1Gbps based on Cisco equipment. They have 5.14 km of optical cables around the campus. The University of Kinshasa is upgrading its LAN to 1 </a:t>
            </a:r>
            <a:r>
              <a:rPr lang="en-US" sz="1200" kern="1200" dirty="0" err="1" smtClean="0">
                <a:solidFill>
                  <a:schemeClr val="tx1"/>
                </a:solidFill>
                <a:latin typeface="Arial" charset="0"/>
                <a:ea typeface="+mn-ea"/>
                <a:cs typeface="+mn-cs"/>
              </a:rPr>
              <a:t>Gbps</a:t>
            </a:r>
            <a:r>
              <a:rPr lang="en-US" sz="1200" kern="1200" dirty="0" smtClean="0">
                <a:solidFill>
                  <a:schemeClr val="tx1"/>
                </a:solidFill>
                <a:latin typeface="Arial" charset="0"/>
                <a:ea typeface="+mn-ea"/>
                <a:cs typeface="+mn-cs"/>
              </a:rPr>
              <a:t>. As a member of </a:t>
            </a:r>
            <a:r>
              <a:rPr lang="en-US" sz="1200" kern="1200" dirty="0" err="1" smtClean="0">
                <a:solidFill>
                  <a:schemeClr val="tx1"/>
                </a:solidFill>
                <a:latin typeface="Arial" charset="0"/>
                <a:ea typeface="+mn-ea"/>
                <a:cs typeface="+mn-cs"/>
              </a:rPr>
              <a:t>eb@le</a:t>
            </a:r>
            <a:r>
              <a:rPr lang="en-US" sz="1200" kern="1200" dirty="0" smtClean="0">
                <a:solidFill>
                  <a:schemeClr val="tx1"/>
                </a:solidFill>
                <a:latin typeface="Arial" charset="0"/>
                <a:ea typeface="+mn-ea"/>
                <a:cs typeface="+mn-cs"/>
              </a:rPr>
              <a:t>, UNIKIN will soon receive from </a:t>
            </a:r>
            <a:r>
              <a:rPr lang="en-US" sz="1200" kern="1200" dirty="0" err="1" smtClean="0">
                <a:solidFill>
                  <a:schemeClr val="tx1"/>
                </a:solidFill>
                <a:latin typeface="Arial" charset="0"/>
                <a:ea typeface="+mn-ea"/>
                <a:cs typeface="+mn-cs"/>
              </a:rPr>
              <a:t>eb@le</a:t>
            </a:r>
            <a:r>
              <a:rPr lang="en-US" sz="1200" kern="1200" dirty="0" smtClean="0">
                <a:solidFill>
                  <a:schemeClr val="tx1"/>
                </a:solidFill>
                <a:latin typeface="Arial" charset="0"/>
                <a:ea typeface="+mn-ea"/>
                <a:cs typeface="+mn-cs"/>
              </a:rPr>
              <a:t> IP public addresses according to the number of its students. As soon as </a:t>
            </a:r>
            <a:r>
              <a:rPr lang="en-US" sz="1200" kern="1200" dirty="0" err="1" smtClean="0">
                <a:solidFill>
                  <a:schemeClr val="tx1"/>
                </a:solidFill>
                <a:latin typeface="Arial" charset="0"/>
                <a:ea typeface="+mn-ea"/>
                <a:cs typeface="+mn-cs"/>
              </a:rPr>
              <a:t>eb@le</a:t>
            </a:r>
            <a:r>
              <a:rPr lang="en-US" sz="1200" kern="1200" dirty="0" smtClean="0">
                <a:solidFill>
                  <a:schemeClr val="tx1"/>
                </a:solidFill>
                <a:latin typeface="Arial" charset="0"/>
                <a:ea typeface="+mn-ea"/>
                <a:cs typeface="+mn-cs"/>
              </a:rPr>
              <a:t> is connected to the Kinshasa-</a:t>
            </a:r>
            <a:r>
              <a:rPr lang="en-US" sz="1200" kern="1200" dirty="0" err="1" smtClean="0">
                <a:solidFill>
                  <a:schemeClr val="tx1"/>
                </a:solidFill>
                <a:latin typeface="Arial" charset="0"/>
                <a:ea typeface="+mn-ea"/>
                <a:cs typeface="+mn-cs"/>
              </a:rPr>
              <a:t>Moanda</a:t>
            </a:r>
            <a:r>
              <a:rPr lang="en-US" sz="1200" kern="1200" dirty="0" smtClean="0">
                <a:solidFill>
                  <a:schemeClr val="tx1"/>
                </a:solidFill>
                <a:latin typeface="Arial" charset="0"/>
                <a:ea typeface="+mn-ea"/>
                <a:cs typeface="+mn-cs"/>
              </a:rPr>
              <a:t> optical fibre, UNIKIN will enjoy from broadband width connection.</a:t>
            </a:r>
          </a:p>
          <a:p>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There are 2 dark </a:t>
            </a:r>
            <a:r>
              <a:rPr lang="en-US" sz="1200" kern="1200" dirty="0" err="1" smtClean="0">
                <a:solidFill>
                  <a:schemeClr val="tx1"/>
                </a:solidFill>
                <a:latin typeface="Arial" charset="0"/>
                <a:ea typeface="+mn-ea"/>
                <a:cs typeface="+mn-cs"/>
              </a:rPr>
              <a:t>fibres</a:t>
            </a:r>
            <a:r>
              <a:rPr lang="en-US" sz="1200" kern="1200" dirty="0" smtClean="0">
                <a:solidFill>
                  <a:schemeClr val="tx1"/>
                </a:solidFill>
                <a:latin typeface="Arial" charset="0"/>
                <a:ea typeface="+mn-ea"/>
                <a:cs typeface="+mn-cs"/>
              </a:rPr>
              <a:t>: one running from Kinshasa to Lubumbashi in the S.E. of the DRC; one other from Inga to </a:t>
            </a:r>
            <a:r>
              <a:rPr lang="en-US" sz="1200" kern="1200" dirty="0" err="1" smtClean="0">
                <a:solidFill>
                  <a:schemeClr val="tx1"/>
                </a:solidFill>
                <a:latin typeface="Arial" charset="0"/>
                <a:ea typeface="+mn-ea"/>
                <a:cs typeface="+mn-cs"/>
              </a:rPr>
              <a:t>Kasumbalesa</a:t>
            </a:r>
            <a:r>
              <a:rPr lang="en-US" sz="1200" kern="1200" dirty="0" smtClean="0">
                <a:solidFill>
                  <a:schemeClr val="tx1"/>
                </a:solidFill>
                <a:latin typeface="Arial" charset="0"/>
                <a:ea typeface="+mn-ea"/>
                <a:cs typeface="+mn-cs"/>
              </a:rPr>
              <a:t> via Lubumbashi. The </a:t>
            </a:r>
            <a:r>
              <a:rPr lang="en-US" sz="1200" kern="1200" dirty="0" err="1" smtClean="0">
                <a:solidFill>
                  <a:schemeClr val="tx1"/>
                </a:solidFill>
                <a:latin typeface="Arial" charset="0"/>
                <a:ea typeface="+mn-ea"/>
                <a:cs typeface="+mn-cs"/>
              </a:rPr>
              <a:t>Kasumbalesa</a:t>
            </a:r>
            <a:r>
              <a:rPr lang="en-US" sz="1200" kern="1200" dirty="0" smtClean="0">
                <a:solidFill>
                  <a:schemeClr val="tx1"/>
                </a:solidFill>
                <a:latin typeface="Arial" charset="0"/>
                <a:ea typeface="+mn-ea"/>
                <a:cs typeface="+mn-cs"/>
              </a:rPr>
              <a:t> path is shared with a power line. </a:t>
            </a:r>
            <a:r>
              <a:rPr lang="en-US" sz="1200" kern="1200" dirty="0" err="1" smtClean="0">
                <a:solidFill>
                  <a:schemeClr val="tx1"/>
                </a:solidFill>
                <a:latin typeface="Arial" charset="0"/>
                <a:ea typeface="+mn-ea"/>
                <a:cs typeface="+mn-cs"/>
              </a:rPr>
              <a:t>Kasumbalesa</a:t>
            </a:r>
            <a:r>
              <a:rPr lang="en-US" sz="1200" kern="1200" dirty="0" smtClean="0">
                <a:solidFill>
                  <a:schemeClr val="tx1"/>
                </a:solidFill>
                <a:latin typeface="Arial" charset="0"/>
                <a:ea typeface="+mn-ea"/>
                <a:cs typeface="+mn-cs"/>
              </a:rPr>
              <a:t> is a Congolese city at the border with Zambia. There is already a cable from the Zambian city in front of </a:t>
            </a:r>
            <a:r>
              <a:rPr lang="en-US" sz="1200" kern="1200" dirty="0" err="1" smtClean="0">
                <a:solidFill>
                  <a:schemeClr val="tx1"/>
                </a:solidFill>
                <a:latin typeface="Arial" charset="0"/>
                <a:ea typeface="+mn-ea"/>
                <a:cs typeface="+mn-cs"/>
              </a:rPr>
              <a:t>Kasumbalesa</a:t>
            </a:r>
            <a:r>
              <a:rPr lang="en-US" sz="1200" kern="1200" dirty="0" smtClean="0">
                <a:solidFill>
                  <a:schemeClr val="tx1"/>
                </a:solidFill>
                <a:latin typeface="Arial" charset="0"/>
                <a:ea typeface="+mn-ea"/>
                <a:cs typeface="+mn-cs"/>
              </a:rPr>
              <a:t> to South Africa (</a:t>
            </a:r>
            <a:r>
              <a:rPr lang="en-US" sz="1200" kern="1200" dirty="0" err="1" smtClean="0">
                <a:solidFill>
                  <a:schemeClr val="tx1"/>
                </a:solidFill>
                <a:latin typeface="Arial" charset="0"/>
                <a:ea typeface="+mn-ea"/>
                <a:cs typeface="+mn-cs"/>
              </a:rPr>
              <a:t>Powergrid</a:t>
            </a:r>
            <a:r>
              <a:rPr lang="en-US" sz="1200" kern="1200" dirty="0" smtClean="0">
                <a:solidFill>
                  <a:schemeClr val="tx1"/>
                </a:solidFill>
                <a:latin typeface="Arial" charset="0"/>
                <a:ea typeface="+mn-ea"/>
                <a:cs typeface="+mn-cs"/>
              </a:rPr>
              <a:t> cable).</a:t>
            </a:r>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West Africa, for instance, </a:t>
            </a:r>
            <a:r>
              <a:rPr lang="en-US" sz="1200" b="0" i="0" u="sng" kern="1200" dirty="0" smtClean="0">
                <a:solidFill>
                  <a:schemeClr val="tx1"/>
                </a:solidFill>
                <a:latin typeface="Arial" charset="0"/>
                <a:ea typeface="+mn-ea"/>
                <a:cs typeface="+mn-cs"/>
                <a:hlinkClick r:id="rId3"/>
              </a:rPr>
              <a:t>now has</a:t>
            </a:r>
            <a:r>
              <a:rPr lang="en-US" sz="1200" b="0" i="0" kern="1200" dirty="0" smtClean="0">
                <a:solidFill>
                  <a:schemeClr val="tx1"/>
                </a:solidFill>
                <a:latin typeface="Arial" charset="0"/>
                <a:ea typeface="+mn-ea"/>
                <a:cs typeface="+mn-cs"/>
              </a:rPr>
              <a:t> (for the first time) a second submarine </a:t>
            </a:r>
            <a:r>
              <a:rPr lang="en-US" sz="1200" b="0" i="0" kern="1200" dirty="0" err="1" smtClean="0">
                <a:solidFill>
                  <a:schemeClr val="tx1"/>
                </a:solidFill>
                <a:latin typeface="Arial" charset="0"/>
                <a:ea typeface="+mn-ea"/>
                <a:cs typeface="+mn-cs"/>
              </a:rPr>
              <a:t>fibre</a:t>
            </a:r>
            <a:r>
              <a:rPr lang="en-US" sz="1200" b="0" i="0" kern="1200" dirty="0" smtClean="0">
                <a:solidFill>
                  <a:schemeClr val="tx1"/>
                </a:solidFill>
                <a:latin typeface="Arial" charset="0"/>
                <a:ea typeface="+mn-ea"/>
                <a:cs typeface="+mn-cs"/>
              </a:rPr>
              <a:t>-optic cable, and its </a:t>
            </a:r>
            <a:r>
              <a:rPr lang="en-US" sz="1200" b="0" i="0" u="sng" kern="1200" dirty="0" smtClean="0">
                <a:solidFill>
                  <a:schemeClr val="tx1"/>
                </a:solidFill>
                <a:latin typeface="Arial" charset="0"/>
                <a:ea typeface="+mn-ea"/>
                <a:cs typeface="+mn-cs"/>
                <a:hlinkClick r:id="rId4"/>
              </a:rPr>
              <a:t>bandwidth</a:t>
            </a:r>
            <a:r>
              <a:rPr lang="en-US" sz="1200" b="0" i="0" kern="1200" dirty="0" smtClean="0">
                <a:solidFill>
                  <a:schemeClr val="tx1"/>
                </a:solidFill>
                <a:latin typeface="Arial" charset="0"/>
                <a:ea typeface="+mn-ea"/>
                <a:cs typeface="+mn-cs"/>
              </a:rPr>
              <a:t> potential has now increased by six times or more. One ISP executive speculated that with new competition the ISP's megabit-per-second cost would fall from its current level, over $1600, to below $300 by next year. This would still be far more expensive than Internet connectivity in major developed countries, but it would be a fraction of the cost of last year, or even last month. </a:t>
            </a:r>
            <a:r>
              <a:rPr lang="en-US" dirty="0" smtClean="0">
                <a:hlinkClick r:id="rId4"/>
              </a:rPr>
              <a:t>http://www.helium.com/items/1941257-growth-of-the-internet-in-africa?page=2</a:t>
            </a:r>
            <a:endParaRPr lang="en-US" dirty="0" smtClean="0"/>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Specifically, I covered how </a:t>
            </a:r>
            <a:r>
              <a:rPr lang="en-US" sz="1200" b="1" i="0" kern="1200" dirty="0" smtClean="0">
                <a:solidFill>
                  <a:schemeClr val="tx1"/>
                </a:solidFill>
                <a:latin typeface="Arial" charset="0"/>
                <a:ea typeface="+mn-ea"/>
                <a:cs typeface="+mn-cs"/>
              </a:rPr>
              <a:t>bandwidth</a:t>
            </a:r>
            <a:r>
              <a:rPr lang="en-US" sz="1200" b="0" i="0" kern="1200" dirty="0" smtClean="0">
                <a:solidFill>
                  <a:schemeClr val="tx1"/>
                </a:solidFill>
                <a:latin typeface="Arial" charset="0"/>
                <a:ea typeface="+mn-ea"/>
                <a:cs typeface="+mn-cs"/>
              </a:rPr>
              <a:t> has made it difficult for people to create new sites and services, but more importantly, how the uptake of those is limited by consumer use of the internet due to costs and speeds. </a:t>
            </a:r>
            <a:r>
              <a:rPr lang="en-US" sz="1200" b="0" i="0" kern="1200" smtClean="0">
                <a:solidFill>
                  <a:schemeClr val="tx1"/>
                </a:solidFill>
                <a:latin typeface="Arial" charset="0"/>
                <a:ea typeface="+mn-ea"/>
                <a:cs typeface="+mn-cs"/>
              </a:rPr>
              <a:t>This is changing though, as </a:t>
            </a:r>
            <a:r>
              <a:rPr lang="en-US" sz="1200" b="0" i="0" u="sng" kern="1200" smtClean="0">
                <a:solidFill>
                  <a:schemeClr val="tx1"/>
                </a:solidFill>
                <a:latin typeface="Arial" charset="0"/>
                <a:ea typeface="+mn-ea"/>
                <a:cs typeface="+mn-cs"/>
                <a:hlinkClick r:id="rId5"/>
              </a:rPr>
              <a:t>tracked</a:t>
            </a:r>
            <a:r>
              <a:rPr lang="en-US" sz="1200" b="0" i="0" kern="1200" smtClean="0">
                <a:solidFill>
                  <a:schemeClr val="tx1"/>
                </a:solidFill>
                <a:latin typeface="Arial" charset="0"/>
                <a:ea typeface="+mn-ea"/>
                <a:cs typeface="+mn-cs"/>
              </a:rPr>
              <a:t> and evidenced by the lowering data costs and increased bandwidth being piped into the continent each year.</a:t>
            </a:r>
          </a:p>
          <a:p>
            <a:r>
              <a:rPr lang="en-US" sz="1200" b="0" i="0" kern="1200" dirty="0" smtClean="0">
                <a:solidFill>
                  <a:schemeClr val="tx1"/>
                </a:solidFill>
                <a:latin typeface="Arial" charset="0"/>
                <a:ea typeface="+mn-ea"/>
                <a:cs typeface="+mn-cs"/>
              </a:rPr>
              <a:t>I also covered the swiftly blurring lines between </a:t>
            </a:r>
            <a:r>
              <a:rPr lang="en-US" sz="1200" b="1" i="0" kern="1200" dirty="0" smtClean="0">
                <a:solidFill>
                  <a:schemeClr val="tx1"/>
                </a:solidFill>
                <a:latin typeface="Arial" charset="0"/>
                <a:ea typeface="+mn-ea"/>
                <a:cs typeface="+mn-cs"/>
              </a:rPr>
              <a:t>Mobile</a:t>
            </a:r>
            <a:r>
              <a:rPr lang="en-US" sz="1200" b="0" i="0" kern="1200" dirty="0" smtClean="0">
                <a:solidFill>
                  <a:schemeClr val="tx1"/>
                </a:solidFill>
                <a:latin typeface="Arial" charset="0"/>
                <a:ea typeface="+mn-ea"/>
                <a:cs typeface="+mn-cs"/>
              </a:rPr>
              <a:t> and web. How due to the fact that mobiles are the primary device for Africans and usually the first device that people have a meaningful interaction with the internet on, is creating a different type of user. How the entrepreneurs in Africa’s web space are thinking of it from a mobile context and how they build services to address their audience. Here I got into the argument of diffusion of internet penetration via the big international players like </a:t>
            </a:r>
            <a:r>
              <a:rPr lang="en-US" sz="1200" b="0" i="0" kern="1200" dirty="0" err="1" smtClean="0">
                <a:solidFill>
                  <a:schemeClr val="tx1"/>
                </a:solidFill>
                <a:latin typeface="Arial" charset="0"/>
                <a:ea typeface="+mn-ea"/>
                <a:cs typeface="+mn-cs"/>
              </a:rPr>
              <a:t>Facebook</a:t>
            </a:r>
            <a:r>
              <a:rPr lang="en-US" sz="1200" b="0" i="0" kern="1200" dirty="0" smtClean="0">
                <a:solidFill>
                  <a:schemeClr val="tx1"/>
                </a:solidFill>
                <a:latin typeface="Arial" charset="0"/>
                <a:ea typeface="+mn-ea"/>
                <a:cs typeface="+mn-cs"/>
              </a:rPr>
              <a:t> and Google through mobiles, which then open up infrastructure and cultural use making it more accessible to local startups. From</a:t>
            </a:r>
            <a:r>
              <a:rPr lang="en-US" sz="1200" b="0" i="0" kern="1200" baseline="0" dirty="0" smtClean="0">
                <a:solidFill>
                  <a:schemeClr val="tx1"/>
                </a:solidFill>
                <a:latin typeface="Arial" charset="0"/>
                <a:ea typeface="+mn-ea"/>
                <a:cs typeface="+mn-cs"/>
              </a:rPr>
              <a:t> </a:t>
            </a:r>
            <a:r>
              <a:rPr lang="en-US" dirty="0" smtClean="0">
                <a:hlinkClick r:id="rId6"/>
              </a:rPr>
              <a:t>http://whiteafrican.com/2011/02/12/ixda-and-designers-as-explorers/</a:t>
            </a:r>
            <a:endParaRPr lang="en-US" sz="1200" b="0" i="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58E7157D-5B5B-4B23-B025-7D670415CFD6}"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ICT is an enabler (banking, global issues, digital divide, climate). Need to skip straight to broadband.</a:t>
            </a:r>
            <a:r>
              <a:rPr lang="en-US" baseline="0" dirty="0" smtClean="0"/>
              <a:t> Cheaper to connect up medicine instead of building hospitals everywhere. Broadband is a basic infrastructure to meet targets of reducing poverty etc. Want in place for 2015 summit. Alexander </a:t>
            </a:r>
            <a:r>
              <a:rPr lang="en-US" baseline="0" dirty="0" err="1" smtClean="0"/>
              <a:t>Ntoko</a:t>
            </a:r>
            <a:r>
              <a:rPr lang="en-US" baseline="0" dirty="0" smtClean="0"/>
              <a:t> Chef Division de la </a:t>
            </a:r>
            <a:r>
              <a:rPr lang="en-US" baseline="0" dirty="0" err="1" smtClean="0"/>
              <a:t>strategie</a:t>
            </a:r>
            <a:r>
              <a:rPr lang="en-US" baseline="0" dirty="0" smtClean="0"/>
              <a:t> </a:t>
            </a:r>
            <a:r>
              <a:rPr lang="en-US" baseline="0" dirty="0" err="1" smtClean="0"/>
              <a:t>Institutionnelle</a:t>
            </a:r>
            <a:r>
              <a:rPr lang="en-US" baseline="0" dirty="0" smtClean="0"/>
              <a:t> (CSD) ITU &lt;alexander.ntoki@itu.int&gt; at the APS meeting April-May 2011. Governments need to be involved, not just industry. Must be high on agenda. Has to be affordable. This has to be a key objective. Has to be in terms of % of income spent. It must have security built in else it will create many problems.</a:t>
            </a:r>
          </a:p>
          <a:p>
            <a:endParaRPr lang="en-US" dirty="0" smtClean="0"/>
          </a:p>
          <a:p>
            <a:r>
              <a:rPr lang="en-US" dirty="0" smtClean="0"/>
              <a:t>Investment in information technology plays the role of a "facilitator" that allows other innovations to take place. For information technology investment to be fully effective, it has to take advantage of "network externalities." This requires that a large enough number of people and organizations make the investment and become connected to the network.</a:t>
            </a:r>
          </a:p>
          <a:p>
            <a:r>
              <a:rPr lang="en-US" dirty="0" smtClean="0"/>
              <a:t>This result, in turn, requires that users share similar levels of technical, analytical, and "problem-solving" skills. 2002, </a:t>
            </a:r>
            <a:r>
              <a:rPr lang="en-US" dirty="0" smtClean="0">
                <a:hlinkClick r:id="rId3"/>
              </a:rPr>
              <a:t>http://findarticles.com/p/articles/mi_m1093/is_3_45/ai_86517828/</a:t>
            </a:r>
            <a:endParaRPr lang="en-US" dirty="0" smtClean="0"/>
          </a:p>
          <a:p>
            <a:endParaRPr lang="en-US" dirty="0" smtClean="0"/>
          </a:p>
          <a:p>
            <a:r>
              <a:rPr lang="en-US" dirty="0" smtClean="0"/>
              <a:t>There is a significant relationship between GNI per capita (in PPP international dollars) and adoption of each ICT (mobile phone, personal computer, and telephone) with the exception of Internet technology. 2009, </a:t>
            </a:r>
            <a:r>
              <a:rPr lang="en-US" dirty="0" smtClean="0">
                <a:hlinkClick r:id="rId4"/>
              </a:rPr>
              <a:t>http://iisit.org/Vol6/IISITv6p471-478Fong597.pdf</a:t>
            </a:r>
            <a:endParaRPr lang="en-US" dirty="0" smtClean="0"/>
          </a:p>
          <a:p>
            <a:endParaRPr lang="en-US" dirty="0" smtClean="0"/>
          </a:p>
          <a:p>
            <a:r>
              <a:rPr lang="en-US" sz="1200" b="0" i="0" kern="1200" dirty="0" smtClean="0">
                <a:solidFill>
                  <a:schemeClr val="tx1"/>
                </a:solidFill>
                <a:latin typeface="Arial" charset="0"/>
                <a:ea typeface="+mn-ea"/>
                <a:cs typeface="+mn-cs"/>
              </a:rPr>
              <a:t>A World Bank / IFC report by says for every 10 percentage-point increase in high-speed Internet connections there is an increase in economic growth of 1.3 percentage points.  April 2010. </a:t>
            </a:r>
            <a:r>
              <a:rPr lang="en-US" dirty="0" smtClean="0">
                <a:hlinkClick r:id="rId5"/>
              </a:rPr>
              <a:t>http://www.infodev.org/en/Article.522.html</a:t>
            </a:r>
            <a:endParaRPr lang="en-US" dirty="0" smtClean="0"/>
          </a:p>
          <a:p>
            <a:endParaRPr lang="en-US" dirty="0" smtClean="0"/>
          </a:p>
          <a:p>
            <a:r>
              <a:rPr lang="en-US" dirty="0" smtClean="0"/>
              <a:t>The Internet and the applications riding on </a:t>
            </a:r>
            <a:r>
              <a:rPr lang="en-US" dirty="0" err="1" smtClean="0"/>
              <a:t>highspeed</a:t>
            </a:r>
            <a:r>
              <a:rPr lang="en-US" dirty="0" smtClean="0"/>
              <a:t> IP networks provide a unique and cost-effective way for economies to enhance national competitiveness  and to rise above physical and geographic constraints. Countries and cities that effectively harness the power of broadband networks are treating them as basic  infrastructure—key to competitiveness in the knowledge economy. </a:t>
            </a:r>
            <a:r>
              <a:rPr lang="en-US" dirty="0" smtClean="0">
                <a:hlinkClick r:id="rId6"/>
              </a:rPr>
              <a:t>http://reports.weforum.org/global-information-technology-report/</a:t>
            </a:r>
            <a:endParaRPr lang="en-US" dirty="0" smtClean="0"/>
          </a:p>
          <a:p>
            <a:endParaRPr lang="en-US" dirty="0" smtClean="0"/>
          </a:p>
          <a:p>
            <a:r>
              <a:rPr lang="en-US" sz="1200" b="0" i="0" kern="1200" dirty="0" smtClean="0">
                <a:solidFill>
                  <a:schemeClr val="tx1"/>
                </a:solidFill>
                <a:latin typeface="Arial" charset="0"/>
                <a:ea typeface="+mn-ea"/>
                <a:cs typeface="+mn-cs"/>
              </a:rPr>
              <a:t>Africa suffers from numerous problems which have contributed to the poorly developed state of the Internet on that continent. Much of the population is extremely poor - meaning that, even though the Internet has resulted in many new economic growth opportunities in developed countries, relatively few Africans can afford the initial investment in technology necessary to make those opportunities possible. Africa also lacks the pre-existing networks of telephone and cable lines which </a:t>
            </a:r>
            <a:r>
              <a:rPr lang="en-US" sz="1200" b="0" i="0" u="sng" kern="1200" dirty="0" smtClean="0">
                <a:solidFill>
                  <a:schemeClr val="tx1"/>
                </a:solidFill>
                <a:latin typeface="Arial" charset="0"/>
                <a:ea typeface="+mn-ea"/>
                <a:cs typeface="+mn-cs"/>
                <a:hlinkClick r:id="rId7"/>
              </a:rPr>
              <a:t>broadband</a:t>
            </a:r>
            <a:r>
              <a:rPr lang="en-US" sz="1200" b="0" i="0" kern="1200" dirty="0" smtClean="0">
                <a:solidFill>
                  <a:schemeClr val="tx1"/>
                </a:solidFill>
                <a:latin typeface="Arial" charset="0"/>
                <a:ea typeface="+mn-ea"/>
                <a:cs typeface="+mn-cs"/>
              </a:rPr>
              <a:t> has been able to move over in developed countries. Moreover, despite having a high population overall, much of the African population is dispersed into smaller communities over large distances - the sort of communities which sometimes still lack full broadband connectivity even in developed countries. As in other developing countries, many regions of Africa appear ready to leapfrog the landline stage and move directly to cellular and wireless communications - eventually.</a:t>
            </a:r>
          </a:p>
          <a:p>
            <a:r>
              <a:rPr lang="en-US" sz="1200" b="0" i="0" kern="1200" dirty="0" smtClean="0">
                <a:solidFill>
                  <a:schemeClr val="tx1"/>
                </a:solidFill>
                <a:latin typeface="Arial" charset="0"/>
                <a:ea typeface="+mn-ea"/>
                <a:cs typeface="+mn-cs"/>
              </a:rPr>
              <a:t>For the moment, the combination of very low income and very poor infrastructure has combined to create a very unfortunate situation: even as most potential Internet users' income is lower than in other regions, the cost of </a:t>
            </a:r>
            <a:r>
              <a:rPr lang="en-US" sz="1200" b="0" i="0" u="sng" kern="1200" dirty="0" smtClean="0">
                <a:solidFill>
                  <a:schemeClr val="tx1"/>
                </a:solidFill>
                <a:latin typeface="Arial" charset="0"/>
                <a:ea typeface="+mn-ea"/>
                <a:cs typeface="+mn-cs"/>
                <a:hlinkClick r:id="rId7"/>
              </a:rPr>
              <a:t>connecting to the Internet</a:t>
            </a:r>
            <a:r>
              <a:rPr lang="en-US" sz="1200" b="0" i="0" kern="1200" dirty="0" smtClean="0">
                <a:solidFill>
                  <a:schemeClr val="tx1"/>
                </a:solidFill>
                <a:latin typeface="Arial" charset="0"/>
                <a:ea typeface="+mn-ea"/>
                <a:cs typeface="+mn-cs"/>
              </a:rPr>
              <a:t> is actually much higher. According to </a:t>
            </a:r>
            <a:r>
              <a:rPr lang="en-US" sz="1200" b="0" i="0" kern="1200" dirty="0" err="1" smtClean="0">
                <a:solidFill>
                  <a:schemeClr val="tx1"/>
                </a:solidFill>
                <a:latin typeface="Arial" charset="0"/>
                <a:ea typeface="+mn-ea"/>
                <a:cs typeface="+mn-cs"/>
              </a:rPr>
              <a:t>recent</a:t>
            </a:r>
            <a:r>
              <a:rPr lang="en-US" sz="1200" b="0" i="0" u="sng" kern="1200" dirty="0" err="1" smtClean="0">
                <a:solidFill>
                  <a:schemeClr val="tx1"/>
                </a:solidFill>
                <a:latin typeface="Arial" charset="0"/>
                <a:ea typeface="+mn-ea"/>
                <a:cs typeface="+mn-cs"/>
                <a:hlinkClick r:id="rId8"/>
              </a:rPr>
              <a:t>press</a:t>
            </a:r>
            <a:r>
              <a:rPr lang="en-US" sz="1200" b="0" i="0" u="sng" kern="1200" dirty="0" smtClean="0">
                <a:solidFill>
                  <a:schemeClr val="tx1"/>
                </a:solidFill>
                <a:latin typeface="Arial" charset="0"/>
                <a:ea typeface="+mn-ea"/>
                <a:cs typeface="+mn-cs"/>
                <a:hlinkClick r:id="rId8"/>
              </a:rPr>
              <a:t> coverage</a:t>
            </a:r>
            <a:r>
              <a:rPr lang="en-US" sz="1200" b="0" i="0" kern="1200" dirty="0" smtClean="0">
                <a:solidFill>
                  <a:schemeClr val="tx1"/>
                </a:solidFill>
                <a:latin typeface="Arial" charset="0"/>
                <a:ea typeface="+mn-ea"/>
                <a:cs typeface="+mn-cs"/>
              </a:rPr>
              <a:t>, a home DSL (broadband) connection in the country of Ghana costs about $32 a month, similar to the cost in developed countries (although DSL service in Ghana is slower and less reliable). For Internet Service Providers (ISP), the cost of purchasing a megabit-per-second connection to the global Internet was a staggering $1600-$2200 - perhaps twenty times as much as an ISP would expect to pay in a major North American or European city. </a:t>
            </a:r>
          </a:p>
          <a:p>
            <a:r>
              <a:rPr lang="en-US" sz="1200" b="0" i="0" kern="1200" dirty="0" smtClean="0">
                <a:solidFill>
                  <a:schemeClr val="tx1"/>
                </a:solidFill>
                <a:latin typeface="Arial" charset="0"/>
                <a:ea typeface="+mn-ea"/>
                <a:cs typeface="+mn-cs"/>
              </a:rPr>
              <a:t>The World Economic Forum, based in </a:t>
            </a:r>
            <a:r>
              <a:rPr lang="en-US" sz="1200" b="0" i="0" kern="1200" dirty="0" err="1" smtClean="0">
                <a:solidFill>
                  <a:schemeClr val="tx1"/>
                </a:solidFill>
                <a:latin typeface="Arial" charset="0"/>
                <a:ea typeface="+mn-ea"/>
                <a:cs typeface="+mn-cs"/>
              </a:rPr>
              <a:t>Davos</a:t>
            </a:r>
            <a:r>
              <a:rPr lang="en-US" sz="1200" b="0" i="0" kern="1200" dirty="0" smtClean="0">
                <a:solidFill>
                  <a:schemeClr val="tx1"/>
                </a:solidFill>
                <a:latin typeface="Arial" charset="0"/>
                <a:ea typeface="+mn-ea"/>
                <a:cs typeface="+mn-cs"/>
              </a:rPr>
              <a:t>, Switzerland, holds that technological progress is the principal driver of innovation, productivity and efficiency.</a:t>
            </a: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Alberto Santoro (UERJ) at APS Apr-May</a:t>
            </a:r>
            <a:r>
              <a:rPr lang="en-US" sz="1200" b="0" i="0" kern="1200" baseline="0" dirty="0" smtClean="0">
                <a:solidFill>
                  <a:schemeClr val="tx1"/>
                </a:solidFill>
                <a:latin typeface="Arial" charset="0"/>
                <a:ea typeface="+mn-ea"/>
                <a:cs typeface="+mn-cs"/>
              </a:rPr>
              <a:t> 2011</a:t>
            </a:r>
            <a:r>
              <a:rPr lang="en-US" sz="1200" b="0" i="0" kern="1200" dirty="0" smtClean="0">
                <a:solidFill>
                  <a:schemeClr val="tx1"/>
                </a:solidFill>
                <a:latin typeface="Arial" charset="0"/>
                <a:ea typeface="+mn-ea"/>
                <a:cs typeface="+mn-cs"/>
              </a:rPr>
              <a:t>: proposed that connectivity/communication is a human right and has to be respected. Today most of the pressure is for improved communication by country/region. A further step is equality in access.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point represents</a:t>
            </a:r>
            <a:r>
              <a:rPr lang="en-US" baseline="0" dirty="0" smtClean="0"/>
              <a:t> a region for one year. Have not fitted to exponential so can see raw data.</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2DA9A07-489F-4BC2-AB99-8DA6C68E91D4}"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z="1000" dirty="0" smtClean="0"/>
              <a:t>Using the Mathis formula for TCP/Reno throughput we can derive an estimate of the TCP throughput from our loss and RTT measurements. These estimates are only rough since the losses experienced by TCP[1] are different from those measured by ping, also </a:t>
            </a:r>
            <a:r>
              <a:rPr lang="en-US" sz="1000" dirty="0" err="1" smtClean="0"/>
              <a:t>PingER</a:t>
            </a:r>
            <a:r>
              <a:rPr lang="en-US" sz="1000" dirty="0" smtClean="0"/>
              <a:t> only sends about 14,400 pings a month between a monitoring host / remote host pair so one cannot see monthly losses of &lt; 0.1% such as are often experienced on today’s high quality paths. In addition the RTTs on high quality paths are approaching the limits of the speed of light in a fiber, so further improvement is difficult. Finally the TCP/Reno congestion control</a:t>
            </a:r>
            <a:r>
              <a:rPr lang="en-US" sz="1000" baseline="0" dirty="0" smtClean="0"/>
              <a:t> is slowly being supplanted by more aggressive mechanisms. </a:t>
            </a:r>
            <a:r>
              <a:rPr lang="en-US" sz="1000" dirty="0" smtClean="0"/>
              <a:t>None-the-less, especially for poorer quality paths, combining loss and RTT into a single metric is very useful. Fig. 8 shows the derived TCP throughputs measured from SLAC to the world’s major regions, in some cases going back for the last 11 years. Similar plots (not shown here) are seen for the data measured from CERN in Geneva, Switzerland thus indicating that the effect is not just an anomaly associated with the measurements being from the U.S. The data for several of the developing countries only extends back for about five years and can vary greatly from month to month, so some care must be taken in interpreting the long term trends. With this caveat, it can be seen that links between the more developed regions including the U.S. and Canada, E. Asia and Europe are much better than elsewhere (3 - 10 times more throughput achievable). Regions such as Russia, S.E. Asia, S.E. Europe and Latin America appear to be 3-6 years behind. Russia and S.E. Asia are catching up slowly. However, Africa, S. Asia and C. Asia are 8-10 years behind and even worse appear to be falling further behind due to slow growth. Sites in many countries have less bandwidth than a residence in developed countries (typical residential DSL or cable bandwidths are of the order of a few hundred megabits/sec). Looking forward ten years to 2015, if the current rates of progress continue, then performance from N. America to Africa will be 1000 time worse than to Europe,  to S. Asia and C. Asia will be 100 times worse than to Europe. </a:t>
            </a:r>
          </a:p>
          <a:p>
            <a:pPr eaLnBrk="1" hangingPunct="1"/>
            <a:r>
              <a:rPr lang="en-US" sz="1000" dirty="0" smtClean="0"/>
              <a:t/>
            </a:r>
            <a:br>
              <a:rPr lang="en-US" sz="1000" dirty="0" smtClean="0"/>
            </a:br>
            <a:r>
              <a:rPr lang="en-US" altLang="ja-JP" sz="1000" dirty="0" smtClean="0"/>
              <a:t>[1] TCP deliberately provokes loss as part of its congestion detection algorithm. </a:t>
            </a:r>
          </a:p>
          <a:p>
            <a:pPr eaLnBrk="1" hangingPunct="1"/>
            <a:r>
              <a:rPr lang="en-US" sz="1000" dirty="0" smtClean="0"/>
              <a:t>[2]</a:t>
            </a:r>
            <a:r>
              <a:rPr lang="en-US" sz="1000" baseline="0" dirty="0" smtClean="0"/>
              <a:t> The derivation is based on the TCP/Reno implementation of congestion control. These days more aggressive algorithms are often used. Still the formula is a useful way to combine metrics into a quality measure which is roughly based on throughput.</a:t>
            </a: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smtClean="0"/>
          </a:p>
          <a:p>
            <a:pPr marL="228600" indent="-228600">
              <a:buAutoNum type="arabicPlain" startAt="2002"/>
            </a:pPr>
            <a:endParaRPr lang="en-US" dirty="0" smtClean="0"/>
          </a:p>
          <a:p>
            <a:pPr marL="685800" lvl="1" indent="-228600">
              <a:buAutoNum type="arabicPlain" startAt="2002"/>
            </a:pPr>
            <a:endParaRPr lang="en-US" dirty="0" smtClean="0"/>
          </a:p>
          <a:p>
            <a:pPr marL="228600" indent="-228600">
              <a:buAutoNum type="arabicPlain" startAt="2002"/>
            </a:pP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Wed 2</a:t>
            </a:r>
            <a:r>
              <a:rPr lang="en-US" sz="1200" b="0" i="0" kern="1200" baseline="30000" dirty="0" smtClean="0">
                <a:solidFill>
                  <a:schemeClr val="tx1"/>
                </a:solidFill>
                <a:latin typeface="Arial" charset="0"/>
                <a:ea typeface="+mn-ea"/>
                <a:cs typeface="+mn-cs"/>
              </a:rPr>
              <a:t>nd</a:t>
            </a:r>
            <a:r>
              <a:rPr lang="en-US" sz="1200" b="0" i="0" kern="1200" dirty="0" smtClean="0">
                <a:solidFill>
                  <a:schemeClr val="tx1"/>
                </a:solidFill>
                <a:latin typeface="Arial" charset="0"/>
                <a:ea typeface="+mn-ea"/>
                <a:cs typeface="+mn-cs"/>
              </a:rPr>
              <a:t> Feb 2011: The co-owners of the South East Asia-Middle East-Western Europe 4 (SEA-ME-WE 4) international submarine cable system have selected Alcatel-Lucent and </a:t>
            </a:r>
            <a:r>
              <a:rPr lang="en-US" sz="1200" b="0" i="0" kern="1200" dirty="0" err="1" smtClean="0">
                <a:solidFill>
                  <a:schemeClr val="tx1"/>
                </a:solidFill>
                <a:latin typeface="Arial" charset="0"/>
                <a:ea typeface="+mn-ea"/>
                <a:cs typeface="+mn-cs"/>
              </a:rPr>
              <a:t>Ciena</a:t>
            </a:r>
            <a:r>
              <a:rPr lang="en-US" sz="1200" b="0" i="0" kern="1200" dirty="0" smtClean="0">
                <a:solidFill>
                  <a:schemeClr val="tx1"/>
                </a:solidFill>
                <a:latin typeface="Arial" charset="0"/>
                <a:ea typeface="+mn-ea"/>
                <a:cs typeface="+mn-cs"/>
              </a:rPr>
              <a:t> Corporation for a network expansion project. Alcatel-Lucent was selected for an upgrade to 40Gbps (40G) transmission of all submarine segments. </a:t>
            </a:r>
            <a:r>
              <a:rPr lang="en-US" sz="1200" b="0" i="0" kern="1200" dirty="0" err="1" smtClean="0">
                <a:solidFill>
                  <a:schemeClr val="tx1"/>
                </a:solidFill>
                <a:latin typeface="Arial" charset="0"/>
                <a:ea typeface="+mn-ea"/>
                <a:cs typeface="+mn-cs"/>
              </a:rPr>
              <a:t>Ciena</a:t>
            </a:r>
            <a:r>
              <a:rPr lang="en-US" sz="1200" b="0" i="0" kern="1200" dirty="0" smtClean="0">
                <a:solidFill>
                  <a:schemeClr val="tx1"/>
                </a:solidFill>
                <a:latin typeface="Arial" charset="0"/>
                <a:ea typeface="+mn-ea"/>
                <a:cs typeface="+mn-cs"/>
              </a:rPr>
              <a:t> was selected to supply optical switching equipment for all 16 cable landing sites as well as for 100Gbps (100G) transport for an upgrade of the terrestrial link connecting Alexandria to Suez in Egypt. The deployment will commence in the first quarter of 2011, providing a substantial capacity increase to the existing cable system (ultimate capacity of 2.4Tbps per </a:t>
            </a:r>
            <a:r>
              <a:rPr lang="en-US" sz="1200" b="0" i="0" kern="1200" dirty="0" err="1" smtClean="0">
                <a:solidFill>
                  <a:schemeClr val="tx1"/>
                </a:solidFill>
                <a:latin typeface="Arial" charset="0"/>
                <a:ea typeface="+mn-ea"/>
                <a:cs typeface="+mn-cs"/>
              </a:rPr>
              <a:t>fibre</a:t>
            </a:r>
            <a:r>
              <a:rPr lang="en-US" sz="1200" b="0" i="0" kern="1200" dirty="0" smtClean="0">
                <a:solidFill>
                  <a:schemeClr val="tx1"/>
                </a:solidFill>
                <a:latin typeface="Arial" charset="0"/>
                <a:ea typeface="+mn-ea"/>
                <a:cs typeface="+mn-cs"/>
              </a:rPr>
              <a:t> pair), which supports the delivery of high speed internet and other broadband-based services along the approximately 20,000km route connecting Europe to the Middle East and South East Asia. Source: </a:t>
            </a:r>
            <a:r>
              <a:rPr lang="en-US" sz="1200" b="0" i="0" kern="1200" dirty="0" err="1" smtClean="0">
                <a:solidFill>
                  <a:schemeClr val="tx1"/>
                </a:solidFill>
                <a:latin typeface="Arial" charset="0"/>
                <a:ea typeface="+mn-ea"/>
                <a:cs typeface="+mn-cs"/>
              </a:rPr>
              <a:t>Telegeography</a:t>
            </a:r>
            <a:endParaRPr lang="en-US" sz="1200" b="0" i="0" kern="1200" dirty="0" smtClean="0">
              <a:solidFill>
                <a:schemeClr val="tx1"/>
              </a:solidFill>
              <a:latin typeface="Arial" charset="0"/>
              <a:ea typeface="+mn-ea"/>
              <a:cs typeface="+mn-cs"/>
            </a:endParaRP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SEA-ME-WE 4 has a faster rate of data transmission at 1.28 </a:t>
            </a:r>
            <a:r>
              <a:rPr lang="en-US" sz="1200" b="0" i="0" kern="1200" dirty="0" err="1" smtClean="0">
                <a:solidFill>
                  <a:schemeClr val="tx1"/>
                </a:solidFill>
                <a:latin typeface="Arial" charset="0"/>
                <a:ea typeface="+mn-ea"/>
                <a:cs typeface="+mn-cs"/>
              </a:rPr>
              <a:t>Tbit</a:t>
            </a:r>
            <a:r>
              <a:rPr lang="en-US" sz="1200" b="0" i="0" kern="1200" dirty="0" smtClean="0">
                <a:solidFill>
                  <a:schemeClr val="tx1"/>
                </a:solidFill>
                <a:latin typeface="Arial" charset="0"/>
                <a:ea typeface="+mn-ea"/>
                <a:cs typeface="+mn-cs"/>
              </a:rPr>
              <a:t>/s against SEA-ME-WE 3's 0.96 </a:t>
            </a:r>
            <a:r>
              <a:rPr lang="en-US" sz="1200" b="0" i="0" kern="1200" dirty="0" err="1" smtClean="0">
                <a:solidFill>
                  <a:schemeClr val="tx1"/>
                </a:solidFill>
                <a:latin typeface="Arial" charset="0"/>
                <a:ea typeface="+mn-ea"/>
                <a:cs typeface="+mn-cs"/>
              </a:rPr>
              <a:t>Tbit</a:t>
            </a:r>
            <a:r>
              <a:rPr lang="en-US" sz="1200" b="0" i="0" kern="1200" dirty="0" smtClean="0">
                <a:solidFill>
                  <a:schemeClr val="tx1"/>
                </a:solidFill>
                <a:latin typeface="Arial" charset="0"/>
                <a:ea typeface="+mn-ea"/>
                <a:cs typeface="+mn-cs"/>
              </a:rPr>
              <a:t>/s.</a:t>
            </a:r>
            <a:r>
              <a:rPr lang="en-US" sz="1200" b="0" i="0" u="none" strike="noStrike" kern="1200" baseline="30000" dirty="0" smtClean="0">
                <a:solidFill>
                  <a:schemeClr val="tx1"/>
                </a:solidFill>
                <a:latin typeface="Arial" charset="0"/>
                <a:ea typeface="+mn-ea"/>
                <a:cs typeface="+mn-cs"/>
                <a:hlinkClick r:id="rId3"/>
              </a:rPr>
              <a:t>[24]</a:t>
            </a:r>
            <a:r>
              <a:rPr lang="en-US" sz="1200" b="0" i="0" kern="1200" dirty="0" smtClean="0">
                <a:solidFill>
                  <a:schemeClr val="tx1"/>
                </a:solidFill>
                <a:latin typeface="Arial" charset="0"/>
                <a:ea typeface="+mn-ea"/>
                <a:cs typeface="+mn-cs"/>
              </a:rPr>
              <a:t> SEA-ME-WE 3 provides connectivity to a greater number of countries over a greater distance, but SEA-ME-WE 4 provides far higher data transmission speeds intended to accommodate increasing demand for high-speed internet access in developing countries. Source </a:t>
            </a:r>
            <a:r>
              <a:rPr lang="en-US" sz="1200" b="0" i="0" kern="1200" dirty="0" err="1" smtClean="0">
                <a:solidFill>
                  <a:schemeClr val="tx1"/>
                </a:solidFill>
                <a:latin typeface="Arial" charset="0"/>
                <a:ea typeface="+mn-ea"/>
                <a:cs typeface="+mn-cs"/>
              </a:rPr>
              <a:t>wikipedia</a:t>
            </a:r>
            <a:endParaRPr lang="en-US" sz="1200" b="0" i="0" kern="1200" dirty="0" smtClean="0">
              <a:solidFill>
                <a:schemeClr val="tx1"/>
              </a:solidFill>
              <a:latin typeface="Arial" charset="0"/>
              <a:ea typeface="+mn-ea"/>
              <a:cs typeface="+mn-cs"/>
            </a:endParaRPr>
          </a:p>
          <a:p>
            <a:endParaRPr lang="en-US" sz="1200" b="0" i="0" kern="1200" dirty="0" smtClean="0">
              <a:solidFill>
                <a:schemeClr val="tx1"/>
              </a:solidFill>
              <a:latin typeface="Arial" charset="0"/>
              <a:ea typeface="+mn-ea"/>
              <a:cs typeface="+mn-cs"/>
            </a:endParaRPr>
          </a:p>
          <a:p>
            <a:r>
              <a:rPr lang="en-US" sz="1200" b="0" i="0" kern="1200" dirty="0" err="1" smtClean="0">
                <a:solidFill>
                  <a:schemeClr val="tx1"/>
                </a:solidFill>
                <a:latin typeface="Arial" charset="0"/>
                <a:ea typeface="+mn-ea"/>
                <a:cs typeface="+mn-cs"/>
              </a:rPr>
              <a:t>Seacom</a:t>
            </a:r>
            <a:r>
              <a:rPr lang="en-US" sz="1200" b="0" i="0" kern="1200" baseline="0" dirty="0" smtClean="0">
                <a:solidFill>
                  <a:schemeClr val="tx1"/>
                </a:solidFill>
                <a:latin typeface="Arial" charset="0"/>
                <a:ea typeface="+mn-ea"/>
                <a:cs typeface="+mn-cs"/>
              </a:rPr>
              <a:t> (E. Africa) &amp; </a:t>
            </a:r>
            <a:r>
              <a:rPr lang="en-US" sz="1200" b="0" i="0" kern="1200" baseline="0" dirty="0" err="1" smtClean="0">
                <a:solidFill>
                  <a:schemeClr val="tx1"/>
                </a:solidFill>
                <a:latin typeface="Arial" charset="0"/>
                <a:ea typeface="+mn-ea"/>
                <a:cs typeface="+mn-cs"/>
              </a:rPr>
              <a:t>MainOne</a:t>
            </a:r>
            <a:r>
              <a:rPr lang="en-US" sz="1200" b="0" i="0" kern="1200" baseline="0" dirty="0" smtClean="0">
                <a:solidFill>
                  <a:schemeClr val="tx1"/>
                </a:solidFill>
                <a:latin typeface="Arial" charset="0"/>
                <a:ea typeface="+mn-ea"/>
                <a:cs typeface="+mn-cs"/>
              </a:rPr>
              <a:t> (W. Africa) connected in London so traffic can go Pan African (e.g. </a:t>
            </a:r>
            <a:r>
              <a:rPr lang="en-US" sz="1200" b="0" i="0" kern="1200" baseline="0" dirty="0" err="1" smtClean="0">
                <a:solidFill>
                  <a:schemeClr val="tx1"/>
                </a:solidFill>
                <a:latin typeface="Arial" charset="0"/>
                <a:ea typeface="+mn-ea"/>
                <a:cs typeface="+mn-cs"/>
              </a:rPr>
              <a:t>Nigreia</a:t>
            </a:r>
            <a:r>
              <a:rPr lang="en-US" sz="1200" b="0" i="0" kern="1200" baseline="0" dirty="0" smtClean="0">
                <a:solidFill>
                  <a:schemeClr val="tx1"/>
                </a:solidFill>
                <a:latin typeface="Arial" charset="0"/>
                <a:ea typeface="+mn-ea"/>
                <a:cs typeface="+mn-cs"/>
              </a:rPr>
              <a:t> to S. Africa). Eventually will also connect via S. Africa and then will have African ring. See </a:t>
            </a:r>
            <a:r>
              <a:rPr lang="en-US" dirty="0" smtClean="0">
                <a:hlinkClick r:id="rId4"/>
              </a:rPr>
              <a:t>http://www.lightwaveonline.com/networking/news/Main-One-SEACOM-link-submarine-networks-to-offer-pan-African-capacity-121248294.html?cmpid=EnlDirectMay42011</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89013" y="695325"/>
            <a:ext cx="5021262" cy="3476625"/>
          </a:xfrm>
          <a:ln/>
        </p:spPr>
      </p:sp>
      <p:sp>
        <p:nvSpPr>
          <p:cNvPr id="26627" name="Rectangle 3"/>
          <p:cNvSpPr>
            <a:spLocks noGrp="1" noChangeArrowheads="1"/>
          </p:cNvSpPr>
          <p:nvPr>
            <p:ph type="body" idx="1"/>
          </p:nvPr>
        </p:nvSpPr>
        <p:spPr>
          <a:noFill/>
          <a:ln/>
        </p:spPr>
        <p:txBody>
          <a:bodyPr lIns="92977" tIns="46490" rIns="92977" bIns="46490"/>
          <a:lstStyle/>
          <a:p>
            <a:r>
              <a:rPr lang="en-US" dirty="0" smtClean="0"/>
              <a:t>See </a:t>
            </a:r>
            <a:r>
              <a:rPr lang="en-US" dirty="0" smtClean="0">
                <a:hlinkClick r:id="rId3"/>
              </a:rPr>
              <a:t>http://www.techzim.co.zw/2011/04/5-12-terabits-wacs-undersea-cable-lands-in-cape-town/</a:t>
            </a:r>
            <a:endParaRPr lang="en-US" dirty="0" smtClean="0"/>
          </a:p>
          <a:p>
            <a:r>
              <a:rPr lang="en-US" smtClean="0"/>
              <a:t>See http://www.pccwglobal.com/network/network-map   </a:t>
            </a:r>
            <a:r>
              <a:rPr lang="en-US" dirty="0" smtClean="0"/>
              <a:t>for a map of the </a:t>
            </a:r>
            <a:r>
              <a:rPr lang="en-US" smtClean="0"/>
              <a:t>world’s undersea cables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Between the 22nd and 25th of September the RTT from SLAC to The Kigali Institute of Education host </a:t>
            </a:r>
            <a:r>
              <a:rPr lang="en-US" sz="1200" b="1" i="0" kern="1200" dirty="0" smtClean="0">
                <a:solidFill>
                  <a:schemeClr val="tx1"/>
                </a:solidFill>
                <a:latin typeface="Arial" charset="0"/>
                <a:ea typeface="+mn-ea"/>
                <a:cs typeface="+mn-cs"/>
              </a:rPr>
              <a:t>www.kie.ac.rw</a:t>
            </a:r>
            <a:r>
              <a:rPr lang="en-US" sz="1200" b="0" i="0" kern="1200" dirty="0" smtClean="0">
                <a:solidFill>
                  <a:schemeClr val="tx1"/>
                </a:solidFill>
                <a:latin typeface="Arial" charset="0"/>
                <a:ea typeface="+mn-ea"/>
                <a:cs typeface="+mn-cs"/>
              </a:rPr>
              <a:t> in </a:t>
            </a:r>
            <a:r>
              <a:rPr lang="en-US" sz="1200" b="0" i="0" kern="1200" dirty="0" err="1" smtClean="0">
                <a:solidFill>
                  <a:schemeClr val="tx1"/>
                </a:solidFill>
                <a:latin typeface="Arial" charset="0"/>
                <a:ea typeface="+mn-ea"/>
                <a:cs typeface="+mn-cs"/>
              </a:rPr>
              <a:t>Kigala</a:t>
            </a:r>
            <a:r>
              <a:rPr lang="en-US" sz="1200" b="0" i="0" kern="1200" dirty="0" smtClean="0">
                <a:solidFill>
                  <a:schemeClr val="tx1"/>
                </a:solidFill>
                <a:latin typeface="Arial" charset="0"/>
                <a:ea typeface="+mn-ea"/>
                <a:cs typeface="+mn-cs"/>
              </a:rPr>
              <a:t>, Rwanda dropped by a factor of 2 from 720msec to 320msec (see below). The </a:t>
            </a:r>
            <a:r>
              <a:rPr lang="en-US" sz="1200" b="0" i="0" kern="1200" dirty="0" smtClean="0">
                <a:solidFill>
                  <a:schemeClr val="tx1"/>
                </a:solidFill>
                <a:latin typeface="Arial" charset="0"/>
                <a:ea typeface="+mn-ea"/>
                <a:cs typeface="+mn-cs"/>
                <a:hlinkClick r:id="rId3"/>
              </a:rPr>
              <a:t>connection</a:t>
            </a:r>
            <a:r>
              <a:rPr lang="en-US" sz="1200" b="0" i="0" kern="1200" dirty="0" smtClean="0">
                <a:solidFill>
                  <a:schemeClr val="tx1"/>
                </a:solidFill>
                <a:latin typeface="Arial" charset="0"/>
                <a:ea typeface="+mn-ea"/>
                <a:cs typeface="+mn-cs"/>
              </a:rPr>
              <a:t> was through Kampala Uganda to Kenya.</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CEBB8C-B9A6-4B14-9C26-7FAEF62821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F0E593E-737B-415D-84D6-F852072796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5FBF29-4F53-4179-B8B1-352A8F4F88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943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914400"/>
            <a:ext cx="9906000" cy="53340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CC7D213-A050-4596-B68B-663D6BE1F42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BB0B57-CBCC-46DE-A097-9C78EDB096F2}" type="datetimeFigureOut">
              <a:rPr lang="en-US"/>
              <a:pPr>
                <a:defRPr/>
              </a:pPr>
              <a:t>9/20/2011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914683B-1423-4147-9F76-FE8E5CAD68B6}"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850ED9-0973-4C5C-9F80-80CF57907CAD}" type="datetimeFigureOut">
              <a:rPr lang="en-US"/>
              <a:pPr>
                <a:defRPr/>
              </a:pPr>
              <a:t>9/20/2011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7D5E229-5A60-4C4C-BF68-2C23ADBC7BF5}"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C799D1-CC10-497D-A50F-7016C4821EC9}" type="datetimeFigureOut">
              <a:rPr lang="en-US"/>
              <a:pPr>
                <a:defRPr/>
              </a:pPr>
              <a:t>9/20/2011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F548858-A9F8-414D-9BF2-FDC1B5689E5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E5A8430-9CA5-4998-B90F-D57EE466A04E}" type="datetimeFigureOut">
              <a:rPr lang="en-US"/>
              <a:pPr>
                <a:defRPr/>
              </a:pPr>
              <a:t>9/20/2011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40F1168-C4AC-4B0A-B6A5-D57F2A1FE376}"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C84F6C5-9A2F-42F6-A79C-763F51892292}" type="datetimeFigureOut">
              <a:rPr lang="en-US"/>
              <a:pPr>
                <a:defRPr/>
              </a:pPr>
              <a:t>9/20/2011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F245C750-AA28-40DB-AB3B-C42EC87145C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C06A961-DC55-4DF5-B519-CBE71105CC36}" type="datetimeFigureOut">
              <a:rPr lang="en-US"/>
              <a:pPr>
                <a:defRPr/>
              </a:pPr>
              <a:t>9/20/2011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45A46A9-B2BB-4E10-883D-841A72A37CF0}"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44DF51-ED36-4CC0-8A2E-3555940E8152}" type="datetimeFigureOut">
              <a:rPr lang="en-US"/>
              <a:pPr>
                <a:defRPr/>
              </a:pPr>
              <a:t>9/20/2011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4377F3F-214F-4E6C-85EB-692FC1696C2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AE04512-5700-44B6-BE60-31B779DFF8B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5532A8-6C61-451A-BF73-09BE3E0065E9}" type="datetimeFigureOut">
              <a:rPr lang="en-US"/>
              <a:pPr>
                <a:defRPr/>
              </a:pPr>
              <a:t>9/20/2011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B6D9050-A10E-4806-BE29-9FCF30B648F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B11C2C-7E5B-4CEA-BBB8-91361F5F1A85}" type="datetimeFigureOut">
              <a:rPr lang="en-US"/>
              <a:pPr>
                <a:defRPr/>
              </a:pPr>
              <a:t>9/20/2011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BBB686A-D5FB-4F76-8664-864AA406BE4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19CDD1-EC69-4843-A4A2-0A1B07BF5701}" type="datetimeFigureOut">
              <a:rPr lang="en-US"/>
              <a:pPr>
                <a:defRPr/>
              </a:pPr>
              <a:t>9/20/2011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12FC7A6-3CB5-4048-9F8E-861311246C2B}"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341CC5-FFAF-4451-856D-80A969108FBF}" type="datetimeFigureOut">
              <a:rPr lang="en-US"/>
              <a:pPr>
                <a:defRPr/>
              </a:pPr>
              <a:t>9/20/2011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12382EA-3835-4E1C-B6E1-629CA751F118}"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0"/>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F78620C7-C375-4761-B401-20A46495C415}" type="datetimeFigureOut">
              <a:rPr lang="en-US"/>
              <a:pPr>
                <a:defRPr/>
              </a:pPr>
              <a:t>9/20/2011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2AAFD07-B5B9-4FA3-B8DC-53800FFFA1F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EA293E3-A432-48C7-BEC9-8095124367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4876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914400"/>
            <a:ext cx="4876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0617CEF-E291-44A8-B662-7F7E6B60CC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8ED44A5-C23B-4F26-A21A-AEB965F043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1904422-7438-466C-ABBD-7ED306CA1F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5B12812-A763-41D4-BDA4-CC09FC3726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EC10552-D64B-42DC-8F78-5E10A2AE46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A87CBC9-08EA-48D4-9347-72375599DF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2133600" y="0"/>
            <a:ext cx="5943600" cy="914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0" y="914400"/>
            <a:ext cx="9906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9" name="Rectangle 9"/>
          <p:cNvSpPr>
            <a:spLocks noGrp="1" noChangeArrowheads="1"/>
          </p:cNvSpPr>
          <p:nvPr>
            <p:ph type="dt" sz="half" idx="2"/>
          </p:nvPr>
        </p:nvSpPr>
        <p:spPr bwMode="auto">
          <a:xfrm>
            <a:off x="0"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76810" name="Rectangle 10"/>
          <p:cNvSpPr>
            <a:spLocks noGrp="1" noChangeArrowheads="1"/>
          </p:cNvSpPr>
          <p:nvPr>
            <p:ph type="ftr" sz="quarter" idx="3"/>
          </p:nvPr>
        </p:nvSpPr>
        <p:spPr bwMode="auto">
          <a:xfrm>
            <a:off x="3048000"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76811" name="Rectangle 11"/>
          <p:cNvSpPr>
            <a:spLocks noGrp="1" noChangeArrowheads="1"/>
          </p:cNvSpPr>
          <p:nvPr>
            <p:ph type="sldNum" sz="quarter" idx="4"/>
          </p:nvPr>
        </p:nvSpPr>
        <p:spPr bwMode="auto">
          <a:xfrm>
            <a:off x="7594600"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3C806D5F-6816-48ED-9D06-220E219E84EB}" type="slidenum">
              <a:rPr lang="en-US" smtClean="0"/>
              <a:pPr>
                <a:defRPr/>
              </a:pPr>
              <a:t>‹#›</a:t>
            </a:fld>
            <a:endParaRPr lang="en-US" dirty="0"/>
          </a:p>
        </p:txBody>
      </p:sp>
      <p:pic>
        <p:nvPicPr>
          <p:cNvPr id="1031" name="Picture 16"/>
          <p:cNvPicPr>
            <a:picLocks noChangeAspect="1" noChangeArrowheads="1"/>
          </p:cNvPicPr>
          <p:nvPr/>
        </p:nvPicPr>
        <p:blipFill>
          <a:blip r:embed="rId14" cstate="print"/>
          <a:srcRect/>
          <a:stretch>
            <a:fillRect/>
          </a:stretch>
        </p:blipFill>
        <p:spPr bwMode="auto">
          <a:xfrm>
            <a:off x="0" y="0"/>
            <a:ext cx="2047875" cy="781050"/>
          </a:xfrm>
          <a:prstGeom prst="rect">
            <a:avLst/>
          </a:prstGeom>
          <a:noFill/>
          <a:ln w="9525">
            <a:noFill/>
            <a:miter lim="800000"/>
            <a:headEnd/>
            <a:tailEnd/>
          </a:ln>
        </p:spPr>
      </p:pic>
      <p:pic>
        <p:nvPicPr>
          <p:cNvPr id="1032" name="Picture 9"/>
          <p:cNvPicPr>
            <a:picLocks noChangeAspect="1" noChangeArrowheads="1"/>
          </p:cNvPicPr>
          <p:nvPr/>
        </p:nvPicPr>
        <p:blipFill>
          <a:blip r:embed="rId15" cstate="print"/>
          <a:srcRect/>
          <a:stretch>
            <a:fillRect/>
          </a:stretch>
        </p:blipFill>
        <p:spPr bwMode="auto">
          <a:xfrm>
            <a:off x="8991600" y="0"/>
            <a:ext cx="914400" cy="909638"/>
          </a:xfrm>
          <a:prstGeom prst="rect">
            <a:avLst/>
          </a:prstGeom>
          <a:solidFill>
            <a:srgbClr val="FFFFFF"/>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7D84EC6-7D0B-42FA-AD57-E5EF66641B54}" type="datetimeFigureOut">
              <a:rPr lang="en-US"/>
              <a:pPr>
                <a:defRPr/>
              </a:pPr>
              <a:t>9/20/2011</a:t>
            </a:fld>
            <a:endParaRPr lang="en-US"/>
          </a:p>
        </p:txBody>
      </p:sp>
      <p:sp>
        <p:nvSpPr>
          <p:cNvPr id="91141"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846BC96-ED45-441C-B6E8-5CA901F8513D}" type="slidenum">
              <a:rPr lang="en-US"/>
              <a:pPr>
                <a:defRPr/>
              </a:pPr>
              <a:t>‹#›</a:t>
            </a:fld>
            <a:endParaRPr lang="en-US"/>
          </a:p>
        </p:txBody>
      </p:sp>
      <p:pic>
        <p:nvPicPr>
          <p:cNvPr id="2054" name="Picture 6" descr="icfalogo"/>
          <p:cNvPicPr>
            <a:picLocks noChangeAspect="1" noChangeArrowheads="1"/>
          </p:cNvPicPr>
          <p:nvPr/>
        </p:nvPicPr>
        <p:blipFill>
          <a:blip r:embed="rId14"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www-iepm.slac.stanford.edu/ping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ocuments.google.com/support/spreadsheets/bin/answer.py?answer=91610" TargetMode="External"/><Relationship Id="rId2" Type="http://schemas.openxmlformats.org/officeDocument/2006/relationships/hyperlink" Target="http://www-iepm.slac.stanford.edu/pinger/pinger-metrics-motion-chart.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tu.int/ITU-D/ict/publications/idi/2009/material/IDI2009_w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manypossibilities.net/african-undersea-cables" TargetMode="External"/><Relationship Id="rId5" Type="http://schemas.openxmlformats.org/officeDocument/2006/relationships/image" Target="../media/image3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pzbAS1lXW1A" TargetMode="External"/><Relationship Id="rId3" Type="http://schemas.openxmlformats.org/officeDocument/2006/relationships/image" Target="../media/image35.png"/><Relationship Id="rId7" Type="http://schemas.openxmlformats.org/officeDocument/2006/relationships/hyperlink" Target="http://www.mainonecable.com/"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www.eassy.org/" TargetMode="External"/><Relationship Id="rId5" Type="http://schemas.openxmlformats.org/officeDocument/2006/relationships/hyperlink" Target="http://www.seacom.mu/"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ubuntunet.net/fibre-map" TargetMode="Externa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hyperlink" Target="http://gigaom.com/2008/09/09/google-invests-in-satellite-based-internet-startu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crossedcrocodiles.wordpress.com/2009/06/26/undersea-broadband-fiber-optic-cables-to-africa/" TargetMode="External"/><Relationship Id="rId4" Type="http://schemas.openxmlformats.org/officeDocument/2006/relationships/hyperlink" Target="http://www.internetevolution.com/author.asp?section_id=694&amp;doc_id=178131&am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hyperlink" Target="http://www.cablemap.info/" TargetMode="External"/><Relationship Id="rId3" Type="http://schemas.openxmlformats.org/officeDocument/2006/relationships/hyperlink" Target="https://confluence.slac.stanford.edu/display/IEPM/New+E.+Coast+of+Africa+Fibre" TargetMode="External"/><Relationship Id="rId7" Type="http://schemas.openxmlformats.org/officeDocument/2006/relationships/hyperlink" Target="http://manypossibilities.net/african-undersea-cabl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sgtw.org/?pid=1001999" TargetMode="External"/><Relationship Id="rId5" Type="http://schemas.openxmlformats.org/officeDocument/2006/relationships/hyperlink" Target="http://www.feast-project.org/documents/" TargetMode="External"/><Relationship Id="rId4" Type="http://schemas.openxmlformats.org/officeDocument/2006/relationships/hyperlink" Target="http://www.ubuntunet.n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geog.qmw.ac.uk/gbhgis/conference/cartogram.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fodev.org/en/Article.52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indarticles.com/p/articles/mi_m1093/is_3_45/ai_865178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ctrTitle"/>
          </p:nvPr>
        </p:nvSpPr>
        <p:spPr>
          <a:xfrm>
            <a:off x="0" y="2514600"/>
            <a:ext cx="9906000" cy="1828800"/>
          </a:xfrm>
        </p:spPr>
        <p:txBody>
          <a:bodyPr/>
          <a:lstStyle/>
          <a:p>
            <a:r>
              <a:rPr lang="en-US" dirty="0" smtClean="0"/>
              <a:t>Quantifying the Worldwide Digital Divide: The Emergence of Africa</a:t>
            </a:r>
          </a:p>
        </p:txBody>
      </p:sp>
      <p:sp>
        <p:nvSpPr>
          <p:cNvPr id="3083" name="Rectangle 3"/>
          <p:cNvSpPr>
            <a:spLocks noGrp="1" noChangeArrowheads="1"/>
          </p:cNvSpPr>
          <p:nvPr>
            <p:ph type="subTitle" idx="1"/>
          </p:nvPr>
        </p:nvSpPr>
        <p:spPr>
          <a:xfrm>
            <a:off x="0" y="4114800"/>
            <a:ext cx="7162800" cy="2743200"/>
          </a:xfrm>
          <a:solidFill>
            <a:srgbClr val="FFFF00"/>
          </a:solidFill>
        </p:spPr>
        <p:txBody>
          <a:bodyPr/>
          <a:lstStyle/>
          <a:p>
            <a:r>
              <a:rPr lang="en-US" i="1" dirty="0" smtClean="0"/>
              <a:t>Prepared by: R. Les Cottrell </a:t>
            </a:r>
            <a:r>
              <a:rPr lang="en-US" i="1" dirty="0" err="1" smtClean="0"/>
              <a:t>SLAC,Stanford</a:t>
            </a:r>
            <a:r>
              <a:rPr lang="en-US" i="1" dirty="0" smtClean="0"/>
              <a:t>, USA</a:t>
            </a:r>
            <a:endParaRPr lang="en-US" i="1" dirty="0" smtClean="0"/>
          </a:p>
          <a:p>
            <a:r>
              <a:rPr lang="en-US" sz="2800" i="1" dirty="0" smtClean="0"/>
              <a:t>ISPA/</a:t>
            </a:r>
            <a:r>
              <a:rPr lang="en-US" sz="2800" i="1" dirty="0" err="1" smtClean="0"/>
              <a:t>iWeek</a:t>
            </a:r>
            <a:r>
              <a:rPr lang="en-US" sz="2800" i="1" dirty="0" smtClean="0"/>
              <a:t>, Pretoria, S. Africa, Sept 21, </a:t>
            </a:r>
            <a:r>
              <a:rPr lang="en-US" sz="2800" i="1" dirty="0" smtClean="0"/>
              <a:t>2011</a:t>
            </a:r>
          </a:p>
          <a:p>
            <a:r>
              <a:rPr lang="en-US" i="1" dirty="0" smtClean="0"/>
              <a:t>cottrell@slac.stanford.edu</a:t>
            </a:r>
            <a:endParaRPr lang="en-US" i="1" dirty="0" smtClean="0"/>
          </a:p>
          <a:p>
            <a:endParaRPr lang="en-US" dirty="0" smtClean="0"/>
          </a:p>
        </p:txBody>
      </p:sp>
      <p:sp>
        <p:nvSpPr>
          <p:cNvPr id="3074" name="Slide Number Placeholder 5"/>
          <p:cNvSpPr>
            <a:spLocks noGrp="1"/>
          </p:cNvSpPr>
          <p:nvPr>
            <p:ph type="sldNum" sz="quarter" idx="12"/>
          </p:nvPr>
        </p:nvSpPr>
        <p:spPr/>
        <p:txBody>
          <a:bodyPr/>
          <a:lstStyle/>
          <a:p>
            <a:fld id="{AD75D2A7-4F12-470B-A67C-D915193FE67E}" type="slidenum">
              <a:rPr lang="en-US" smtClean="0"/>
              <a:pPr/>
              <a:t>1</a:t>
            </a:fld>
            <a:endParaRPr lang="en-US" smtClean="0"/>
          </a:p>
        </p:txBody>
      </p:sp>
      <p:pic>
        <p:nvPicPr>
          <p:cNvPr id="3077" name="Picture 31"/>
          <p:cNvPicPr>
            <a:picLocks noChangeAspect="1" noChangeArrowheads="1"/>
          </p:cNvPicPr>
          <p:nvPr/>
        </p:nvPicPr>
        <p:blipFill>
          <a:blip r:embed="rId3" cstate="print"/>
          <a:srcRect/>
          <a:stretch>
            <a:fillRect/>
          </a:stretch>
        </p:blipFill>
        <p:spPr bwMode="auto">
          <a:xfrm>
            <a:off x="5638800" y="838200"/>
            <a:ext cx="1443038" cy="1414463"/>
          </a:xfrm>
          <a:prstGeom prst="rect">
            <a:avLst/>
          </a:prstGeom>
          <a:noFill/>
          <a:ln w="9525">
            <a:noFill/>
            <a:miter lim="800000"/>
            <a:headEnd/>
            <a:tailEnd/>
          </a:ln>
        </p:spPr>
      </p:pic>
      <p:pic>
        <p:nvPicPr>
          <p:cNvPr id="3078" name="Picture 32"/>
          <p:cNvPicPr>
            <a:picLocks noChangeAspect="1" noChangeArrowheads="1"/>
          </p:cNvPicPr>
          <p:nvPr/>
        </p:nvPicPr>
        <p:blipFill>
          <a:blip r:embed="rId4" cstate="print"/>
          <a:srcRect/>
          <a:stretch>
            <a:fillRect/>
          </a:stretch>
        </p:blipFill>
        <p:spPr bwMode="auto">
          <a:xfrm>
            <a:off x="7086600" y="838200"/>
            <a:ext cx="1320800" cy="1524000"/>
          </a:xfrm>
          <a:prstGeom prst="rect">
            <a:avLst/>
          </a:prstGeom>
          <a:noFill/>
          <a:ln w="9525">
            <a:noFill/>
            <a:miter lim="800000"/>
            <a:headEnd/>
            <a:tailEnd/>
          </a:ln>
        </p:spPr>
      </p:pic>
      <p:pic>
        <p:nvPicPr>
          <p:cNvPr id="3079" name="Picture 33"/>
          <p:cNvPicPr>
            <a:picLocks noChangeAspect="1" noChangeArrowheads="1"/>
          </p:cNvPicPr>
          <p:nvPr/>
        </p:nvPicPr>
        <p:blipFill>
          <a:blip r:embed="rId5" cstate="print"/>
          <a:srcRect/>
          <a:stretch>
            <a:fillRect/>
          </a:stretch>
        </p:blipFill>
        <p:spPr bwMode="auto">
          <a:xfrm>
            <a:off x="8458200" y="914400"/>
            <a:ext cx="1447800" cy="1382713"/>
          </a:xfrm>
          <a:prstGeom prst="rect">
            <a:avLst/>
          </a:prstGeom>
          <a:noFill/>
          <a:ln w="9525">
            <a:noFill/>
            <a:round/>
            <a:headEnd/>
            <a:tailEnd/>
          </a:ln>
        </p:spPr>
      </p:pic>
      <p:pic>
        <p:nvPicPr>
          <p:cNvPr id="3080" name="Picture 34"/>
          <p:cNvPicPr>
            <a:picLocks noChangeAspect="1" noChangeArrowheads="1"/>
          </p:cNvPicPr>
          <p:nvPr/>
        </p:nvPicPr>
        <p:blipFill>
          <a:blip r:embed="rId6" cstate="print"/>
          <a:srcRect/>
          <a:stretch>
            <a:fillRect/>
          </a:stretch>
        </p:blipFill>
        <p:spPr bwMode="auto">
          <a:xfrm>
            <a:off x="8047892" y="0"/>
            <a:ext cx="965200" cy="990600"/>
          </a:xfrm>
          <a:prstGeom prst="rect">
            <a:avLst/>
          </a:prstGeom>
          <a:noFill/>
          <a:ln w="9525" algn="ctr">
            <a:noFill/>
            <a:miter lim="800000"/>
            <a:headEnd/>
            <a:tailEnd/>
          </a:ln>
        </p:spPr>
      </p:pic>
      <p:pic>
        <p:nvPicPr>
          <p:cNvPr id="3081" name="Picture 36"/>
          <p:cNvPicPr>
            <a:picLocks noChangeAspect="1" noChangeArrowheads="1"/>
          </p:cNvPicPr>
          <p:nvPr/>
        </p:nvPicPr>
        <p:blipFill>
          <a:blip r:embed="rId7" cstate="print"/>
          <a:srcRect/>
          <a:stretch>
            <a:fillRect/>
          </a:stretch>
        </p:blipFill>
        <p:spPr bwMode="auto">
          <a:xfrm>
            <a:off x="5926015" y="0"/>
            <a:ext cx="2105025" cy="450850"/>
          </a:xfrm>
          <a:prstGeom prst="rect">
            <a:avLst/>
          </a:prstGeom>
          <a:noFill/>
          <a:ln w="9525">
            <a:noFill/>
            <a:miter lim="800000"/>
            <a:headEnd/>
            <a:tailEnd/>
          </a:ln>
        </p:spPr>
      </p:pic>
      <p:pic>
        <p:nvPicPr>
          <p:cNvPr id="3084" name="Picture 19"/>
          <p:cNvPicPr>
            <a:picLocks noChangeAspect="1" noChangeArrowheads="1"/>
          </p:cNvPicPr>
          <p:nvPr/>
        </p:nvPicPr>
        <p:blipFill>
          <a:blip r:embed="rId8" cstate="print"/>
          <a:srcRect/>
          <a:stretch>
            <a:fillRect/>
          </a:stretch>
        </p:blipFill>
        <p:spPr bwMode="auto">
          <a:xfrm>
            <a:off x="7177088" y="4495800"/>
            <a:ext cx="2728912" cy="2362200"/>
          </a:xfrm>
          <a:prstGeom prst="rect">
            <a:avLst/>
          </a:prstGeom>
          <a:noFill/>
          <a:ln w="9525">
            <a:noFill/>
            <a:miter lim="800000"/>
            <a:headEnd/>
            <a:tailEnd/>
          </a:ln>
        </p:spPr>
      </p:pic>
      <p:pic>
        <p:nvPicPr>
          <p:cNvPr id="3085" name="Picture 20"/>
          <p:cNvPicPr>
            <a:picLocks noChangeAspect="1" noChangeArrowheads="1"/>
          </p:cNvPicPr>
          <p:nvPr/>
        </p:nvPicPr>
        <p:blipFill>
          <a:blip r:embed="rId9" cstate="print"/>
          <a:srcRect/>
          <a:stretch>
            <a:fillRect/>
          </a:stretch>
        </p:blipFill>
        <p:spPr bwMode="auto">
          <a:xfrm>
            <a:off x="2133600" y="914400"/>
            <a:ext cx="1828800" cy="1304925"/>
          </a:xfrm>
          <a:prstGeom prst="rect">
            <a:avLst/>
          </a:prstGeom>
          <a:noFill/>
          <a:ln w="9525">
            <a:noFill/>
            <a:miter lim="800000"/>
            <a:headEnd/>
            <a:tailEnd/>
          </a:ln>
        </p:spPr>
      </p:pic>
      <p:pic>
        <p:nvPicPr>
          <p:cNvPr id="3086" name="Picture 21"/>
          <p:cNvPicPr>
            <a:picLocks noChangeAspect="1" noChangeArrowheads="1"/>
          </p:cNvPicPr>
          <p:nvPr/>
        </p:nvPicPr>
        <p:blipFill>
          <a:blip r:embed="rId10" cstate="print"/>
          <a:srcRect/>
          <a:stretch>
            <a:fillRect/>
          </a:stretch>
        </p:blipFill>
        <p:spPr bwMode="auto">
          <a:xfrm>
            <a:off x="0" y="838200"/>
            <a:ext cx="1258888" cy="1371600"/>
          </a:xfrm>
          <a:prstGeom prst="rect">
            <a:avLst/>
          </a:prstGeom>
          <a:noFill/>
          <a:ln w="9525">
            <a:noFill/>
            <a:miter lim="800000"/>
            <a:headEnd/>
            <a:tailEnd/>
          </a:ln>
        </p:spPr>
      </p:pic>
      <p:sp>
        <p:nvSpPr>
          <p:cNvPr id="3087" name="Line 22"/>
          <p:cNvSpPr>
            <a:spLocks noChangeShapeType="1"/>
          </p:cNvSpPr>
          <p:nvPr/>
        </p:nvSpPr>
        <p:spPr bwMode="auto">
          <a:xfrm>
            <a:off x="1371600" y="1447800"/>
            <a:ext cx="685800" cy="0"/>
          </a:xfrm>
          <a:prstGeom prst="line">
            <a:avLst/>
          </a:prstGeom>
          <a:noFill/>
          <a:ln w="76200">
            <a:solidFill>
              <a:srgbClr val="A50021"/>
            </a:solidFill>
            <a:round/>
            <a:headEnd/>
            <a:tailEnd type="triangle" w="med" len="med"/>
          </a:ln>
          <a:effectLst>
            <a:prstShdw prst="shdw17" dist="17961" dir="2700000">
              <a:srgbClr val="630014"/>
            </a:prstShdw>
          </a:effectLst>
        </p:spPr>
        <p:txBody>
          <a:bodyPr/>
          <a:lstStyle/>
          <a:p>
            <a:endParaRPr lang="en-US"/>
          </a:p>
        </p:txBody>
      </p:sp>
      <p:pic>
        <p:nvPicPr>
          <p:cNvPr id="3088" name="Picture 17"/>
          <p:cNvPicPr>
            <a:picLocks noChangeAspect="1" noChangeArrowheads="1"/>
          </p:cNvPicPr>
          <p:nvPr/>
        </p:nvPicPr>
        <p:blipFill>
          <a:blip r:embed="rId11" cstate="print"/>
          <a:srcRect/>
          <a:stretch>
            <a:fillRect/>
          </a:stretch>
        </p:blipFill>
        <p:spPr bwMode="auto">
          <a:xfrm>
            <a:off x="4267200" y="1447800"/>
            <a:ext cx="1114425" cy="1114425"/>
          </a:xfrm>
          <a:prstGeom prst="rect">
            <a:avLst/>
          </a:prstGeom>
          <a:noFill/>
          <a:ln w="9525">
            <a:noFill/>
            <a:miter lim="800000"/>
            <a:headEnd/>
            <a:tailEnd/>
          </a:ln>
        </p:spPr>
      </p:pic>
      <p:pic>
        <p:nvPicPr>
          <p:cNvPr id="3095" name="Picture 23"/>
          <p:cNvPicPr>
            <a:picLocks noChangeAspect="1" noChangeArrowheads="1"/>
          </p:cNvPicPr>
          <p:nvPr/>
        </p:nvPicPr>
        <p:blipFill>
          <a:blip r:embed="rId12" cstate="print"/>
          <a:srcRect/>
          <a:stretch>
            <a:fillRect/>
          </a:stretch>
        </p:blipFill>
        <p:spPr bwMode="auto">
          <a:xfrm>
            <a:off x="2438400" y="0"/>
            <a:ext cx="876300" cy="990133"/>
          </a:xfrm>
          <a:prstGeom prst="rect">
            <a:avLst/>
          </a:prstGeom>
          <a:noFill/>
          <a:ln w="9525">
            <a:noFill/>
            <a:miter lim="800000"/>
            <a:headEnd/>
            <a:tailEnd/>
          </a:ln>
        </p:spPr>
      </p:pic>
      <p:pic>
        <p:nvPicPr>
          <p:cNvPr id="3096" name="Picture 24"/>
          <p:cNvPicPr>
            <a:picLocks noChangeAspect="1" noChangeArrowheads="1"/>
          </p:cNvPicPr>
          <p:nvPr/>
        </p:nvPicPr>
        <p:blipFill>
          <a:blip r:embed="rId13" cstate="print"/>
          <a:srcRect/>
          <a:stretch>
            <a:fillRect/>
          </a:stretch>
        </p:blipFill>
        <p:spPr bwMode="auto">
          <a:xfrm>
            <a:off x="3352800" y="0"/>
            <a:ext cx="90487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934200" cy="914400"/>
          </a:xfrm>
        </p:spPr>
        <p:txBody>
          <a:bodyPr/>
          <a:lstStyle/>
          <a:p>
            <a:r>
              <a:rPr lang="en-US" dirty="0" smtClean="0"/>
              <a:t>Mean Opinion Score MOS)</a:t>
            </a:r>
            <a:endParaRPr lang="en-US" dirty="0"/>
          </a:p>
        </p:txBody>
      </p:sp>
      <p:sp>
        <p:nvSpPr>
          <p:cNvPr id="3" name="Content Placeholder 2"/>
          <p:cNvSpPr>
            <a:spLocks noGrp="1"/>
          </p:cNvSpPr>
          <p:nvPr>
            <p:ph idx="1"/>
          </p:nvPr>
        </p:nvSpPr>
        <p:spPr>
          <a:xfrm>
            <a:off x="0" y="685800"/>
            <a:ext cx="9906000" cy="609600"/>
          </a:xfrm>
        </p:spPr>
        <p:txBody>
          <a:bodyPr/>
          <a:lstStyle/>
          <a:p>
            <a:r>
              <a:rPr lang="en-US" dirty="0" smtClean="0"/>
              <a:t>Used in phone industry to decide quality of call</a:t>
            </a:r>
          </a:p>
          <a:p>
            <a:r>
              <a:rPr lang="en-US" dirty="0" smtClean="0"/>
              <a:t>MOS = function(loss, RTT, jitter)</a:t>
            </a:r>
          </a:p>
          <a:p>
            <a:r>
              <a:rPr lang="en-US" dirty="0" smtClean="0"/>
              <a:t>5=perfect, 1= lowest perceived audible </a:t>
            </a:r>
            <a:r>
              <a:rPr lang="en-US" dirty="0" err="1" smtClean="0"/>
              <a:t>quaity</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10</a:t>
            </a:fld>
            <a:endParaRPr lang="en-US"/>
          </a:p>
        </p:txBody>
      </p:sp>
      <p:sp>
        <p:nvSpPr>
          <p:cNvPr id="6" name="Content Placeholder 2"/>
          <p:cNvSpPr txBox="1">
            <a:spLocks/>
          </p:cNvSpPr>
          <p:nvPr/>
        </p:nvSpPr>
        <p:spPr bwMode="auto">
          <a:xfrm>
            <a:off x="0" y="2362200"/>
            <a:ext cx="3276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GB" sz="3200" dirty="0" smtClean="0"/>
              <a:t>&gt;=4 is good, </a:t>
            </a:r>
          </a:p>
          <a:p>
            <a:pPr marL="342900" lvl="0" indent="-342900" eaLnBrk="0" hangingPunct="0">
              <a:spcBef>
                <a:spcPct val="20000"/>
              </a:spcBef>
              <a:buFontTx/>
              <a:buChar char="•"/>
            </a:pPr>
            <a:endParaRPr lang="en-GB" sz="3200" dirty="0" smtClean="0"/>
          </a:p>
          <a:p>
            <a:pPr marL="342900" lvl="0" indent="-342900" eaLnBrk="0" hangingPunct="0">
              <a:spcBef>
                <a:spcPct val="20000"/>
              </a:spcBef>
              <a:buFontTx/>
              <a:buChar char="•"/>
            </a:pPr>
            <a:r>
              <a:rPr lang="en-GB" sz="3200" dirty="0" smtClean="0"/>
              <a:t>3-4 is fair, </a:t>
            </a:r>
          </a:p>
          <a:p>
            <a:pPr marL="342900" lvl="0" indent="-342900" eaLnBrk="0" hangingPunct="0">
              <a:spcBef>
                <a:spcPct val="20000"/>
              </a:spcBef>
              <a:buFontTx/>
              <a:buChar char="•"/>
            </a:pPr>
            <a:endParaRPr lang="en-GB" sz="3200" dirty="0" smtClean="0"/>
          </a:p>
          <a:p>
            <a:pPr marL="342900" lvl="0" indent="-342900" eaLnBrk="0" hangingPunct="0">
              <a:spcBef>
                <a:spcPct val="20000"/>
              </a:spcBef>
              <a:buFontTx/>
              <a:buChar char="•"/>
            </a:pPr>
            <a:r>
              <a:rPr lang="en-GB" sz="3200" dirty="0" smtClean="0"/>
              <a:t>2-3 is poor etc.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8" name="Left Brace 7"/>
          <p:cNvSpPr/>
          <p:nvPr/>
        </p:nvSpPr>
        <p:spPr bwMode="auto">
          <a:xfrm>
            <a:off x="2971800" y="3352800"/>
            <a:ext cx="457200" cy="990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Left Brace 8"/>
          <p:cNvSpPr/>
          <p:nvPr/>
        </p:nvSpPr>
        <p:spPr bwMode="auto">
          <a:xfrm>
            <a:off x="2971800" y="2362200"/>
            <a:ext cx="457200" cy="990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Left Brace 9"/>
          <p:cNvSpPr/>
          <p:nvPr/>
        </p:nvSpPr>
        <p:spPr bwMode="auto">
          <a:xfrm>
            <a:off x="3001616" y="4379844"/>
            <a:ext cx="503584" cy="8779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0" y="5943600"/>
            <a:ext cx="3486660" cy="584775"/>
          </a:xfrm>
          <a:prstGeom prst="rect">
            <a:avLst/>
          </a:prstGeom>
          <a:solidFill>
            <a:srgbClr val="FFFF00"/>
          </a:solidFill>
        </p:spPr>
        <p:txBody>
          <a:bodyPr wrap="none" rtlCol="0">
            <a:spAutoFit/>
          </a:bodyPr>
          <a:lstStyle/>
          <a:p>
            <a:r>
              <a:rPr lang="en-US" sz="3200" dirty="0" smtClean="0"/>
              <a:t>Important for VoIP</a:t>
            </a:r>
            <a:endParaRPr lang="en-US" sz="3200" dirty="0"/>
          </a:p>
        </p:txBody>
      </p:sp>
      <p:cxnSp>
        <p:nvCxnSpPr>
          <p:cNvPr id="13" name="Straight Connector 12"/>
          <p:cNvCxnSpPr/>
          <p:nvPr/>
        </p:nvCxnSpPr>
        <p:spPr bwMode="auto">
          <a:xfrm rot="5400000">
            <a:off x="2209800" y="3124200"/>
            <a:ext cx="1371600" cy="0"/>
          </a:xfrm>
          <a:prstGeom prst="line">
            <a:avLst/>
          </a:prstGeom>
          <a:solidFill>
            <a:schemeClr val="accent1"/>
          </a:solidFill>
          <a:ln w="57150" cap="flat" cmpd="sng" algn="ctr">
            <a:solidFill>
              <a:srgbClr val="92D050"/>
            </a:solidFill>
            <a:prstDash val="solid"/>
            <a:round/>
            <a:headEnd type="triangle" w="med" len="med"/>
            <a:tailEnd type="triangle" w="med" len="med"/>
          </a:ln>
          <a:effectLst/>
        </p:spPr>
      </p:cxnSp>
      <p:sp>
        <p:nvSpPr>
          <p:cNvPr id="16" name="TextBox 15"/>
          <p:cNvSpPr txBox="1"/>
          <p:nvPr/>
        </p:nvSpPr>
        <p:spPr>
          <a:xfrm rot="16200000">
            <a:off x="2047428" y="2905572"/>
            <a:ext cx="1305165" cy="523220"/>
          </a:xfrm>
          <a:prstGeom prst="rect">
            <a:avLst/>
          </a:prstGeom>
          <a:noFill/>
        </p:spPr>
        <p:txBody>
          <a:bodyPr wrap="none" rtlCol="0">
            <a:spAutoFit/>
          </a:bodyPr>
          <a:lstStyle/>
          <a:p>
            <a:r>
              <a:rPr lang="en-US" sz="2800" dirty="0" smtClean="0">
                <a:solidFill>
                  <a:srgbClr val="008000"/>
                </a:solidFill>
              </a:rPr>
              <a:t>Usable</a:t>
            </a:r>
            <a:endParaRPr lang="en-US" sz="2800" dirty="0">
              <a:solidFill>
                <a:srgbClr val="008000"/>
              </a:solidFill>
            </a:endParaRPr>
          </a:p>
        </p:txBody>
      </p:sp>
      <p:sp>
        <p:nvSpPr>
          <p:cNvPr id="14" name="TextBox 13"/>
          <p:cNvSpPr txBox="1"/>
          <p:nvPr/>
        </p:nvSpPr>
        <p:spPr>
          <a:xfrm>
            <a:off x="3962400" y="6550223"/>
            <a:ext cx="5437707" cy="307777"/>
          </a:xfrm>
          <a:prstGeom prst="rect">
            <a:avLst/>
          </a:prstGeom>
          <a:noFill/>
        </p:spPr>
        <p:txBody>
          <a:bodyPr wrap="none" rtlCol="0">
            <a:spAutoFit/>
          </a:bodyPr>
          <a:lstStyle/>
          <a:p>
            <a:r>
              <a:rPr lang="en-US" sz="1400" dirty="0" smtClean="0"/>
              <a:t>From the </a:t>
            </a:r>
            <a:r>
              <a:rPr lang="en-US" sz="1400" dirty="0" err="1" smtClean="0"/>
              <a:t>PingER</a:t>
            </a:r>
            <a:r>
              <a:rPr lang="en-US" sz="1400" dirty="0" smtClean="0"/>
              <a:t> project </a:t>
            </a:r>
            <a:r>
              <a:rPr lang="en-US" sz="1400" dirty="0" smtClean="0">
                <a:hlinkClick r:id="rId3"/>
              </a:rPr>
              <a:t>http://www-iepm.slac.stanford.edu/pinger</a:t>
            </a:r>
            <a:r>
              <a:rPr lang="en-US" sz="1400" dirty="0" smtClean="0"/>
              <a:t> </a:t>
            </a:r>
            <a:endParaRPr lang="en-US" sz="1400" dirty="0"/>
          </a:p>
        </p:txBody>
      </p:sp>
      <p:pic>
        <p:nvPicPr>
          <p:cNvPr id="1026" name="Picture 2"/>
          <p:cNvPicPr>
            <a:picLocks noChangeAspect="1" noChangeArrowheads="1"/>
          </p:cNvPicPr>
          <p:nvPr/>
        </p:nvPicPr>
        <p:blipFill>
          <a:blip r:embed="rId4" cstate="print"/>
          <a:srcRect/>
          <a:stretch>
            <a:fillRect/>
          </a:stretch>
        </p:blipFill>
        <p:spPr bwMode="auto">
          <a:xfrm>
            <a:off x="3445043" y="2438400"/>
            <a:ext cx="6460957"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6248400" cy="838200"/>
          </a:xfrm>
        </p:spPr>
        <p:txBody>
          <a:bodyPr/>
          <a:lstStyle/>
          <a:p>
            <a:r>
              <a:rPr lang="en-US" dirty="0" smtClean="0"/>
              <a:t>Why does </a:t>
            </a:r>
            <a:r>
              <a:rPr lang="en-US" dirty="0" err="1" smtClean="0"/>
              <a:t>fibre</a:t>
            </a:r>
            <a:r>
              <a:rPr lang="en-US" dirty="0" smtClean="0"/>
              <a:t> matter:</a:t>
            </a:r>
          </a:p>
        </p:txBody>
      </p:sp>
      <p:sp>
        <p:nvSpPr>
          <p:cNvPr id="9219" name="Rectangle 3"/>
          <p:cNvSpPr>
            <a:spLocks noGrp="1" noChangeArrowheads="1"/>
          </p:cNvSpPr>
          <p:nvPr>
            <p:ph type="body" idx="1"/>
          </p:nvPr>
        </p:nvSpPr>
        <p:spPr>
          <a:xfrm>
            <a:off x="0" y="848360"/>
            <a:ext cx="9906000" cy="1981200"/>
          </a:xfrm>
        </p:spPr>
        <p:txBody>
          <a:bodyPr/>
          <a:lstStyle/>
          <a:p>
            <a:pPr>
              <a:lnSpc>
                <a:spcPct val="90000"/>
              </a:lnSpc>
            </a:pPr>
            <a:r>
              <a:rPr lang="en-US" sz="2400" dirty="0" smtClean="0"/>
              <a:t>GEOS (Geostationary Earth Orbit Satellite)</a:t>
            </a:r>
          </a:p>
          <a:p>
            <a:pPr lvl="1">
              <a:lnSpc>
                <a:spcPct val="90000"/>
              </a:lnSpc>
            </a:pPr>
            <a:r>
              <a:rPr lang="en-US" sz="2000" dirty="0" smtClean="0"/>
              <a:t>good coverage, but expensive in $/Mbps</a:t>
            </a:r>
          </a:p>
          <a:p>
            <a:pPr lvl="2">
              <a:lnSpc>
                <a:spcPct val="90000"/>
              </a:lnSpc>
            </a:pPr>
            <a:r>
              <a:rPr lang="en-US" sz="1800" dirty="0" smtClean="0"/>
              <a:t>broadband costs 50 times that in US, </a:t>
            </a:r>
            <a:br>
              <a:rPr lang="en-US" sz="1800" dirty="0" smtClean="0"/>
            </a:br>
            <a:r>
              <a:rPr lang="en-US" sz="1800" dirty="0" smtClean="0"/>
              <a:t>&gt;800% of monthly salary  c.f. 20% in US</a:t>
            </a:r>
          </a:p>
          <a:p>
            <a:pPr lvl="1">
              <a:lnSpc>
                <a:spcPct val="90000"/>
              </a:lnSpc>
            </a:pPr>
            <a:r>
              <a:rPr lang="en-US" sz="2000" dirty="0" smtClean="0"/>
              <a:t>&amp; long delays min RTT &gt; 450ms  easy to spot</a:t>
            </a:r>
          </a:p>
          <a:p>
            <a:pPr lvl="1">
              <a:lnSpc>
                <a:spcPct val="90000"/>
              </a:lnSpc>
            </a:pPr>
            <a:r>
              <a:rPr lang="en-US" sz="2000" dirty="0" err="1" smtClean="0"/>
              <a:t>N.b</a:t>
            </a:r>
            <a:r>
              <a:rPr lang="en-US" sz="2000" dirty="0" smtClean="0"/>
              <a:t>. RTTs &gt; 250ms v. bad for VoIP</a:t>
            </a:r>
          </a:p>
        </p:txBody>
      </p:sp>
      <p:pic>
        <p:nvPicPr>
          <p:cNvPr id="9220" name="Picture 4"/>
          <p:cNvPicPr>
            <a:picLocks noChangeAspect="1" noChangeArrowheads="1"/>
          </p:cNvPicPr>
          <p:nvPr/>
        </p:nvPicPr>
        <p:blipFill>
          <a:blip r:embed="rId2" cstate="print"/>
          <a:srcRect/>
          <a:stretch>
            <a:fillRect/>
          </a:stretch>
        </p:blipFill>
        <p:spPr bwMode="auto">
          <a:xfrm>
            <a:off x="6244070" y="0"/>
            <a:ext cx="3661929" cy="3581400"/>
          </a:xfrm>
          <a:prstGeom prst="rect">
            <a:avLst/>
          </a:prstGeom>
          <a:noFill/>
          <a:ln w="9525">
            <a:noFill/>
            <a:miter lim="800000"/>
            <a:headEnd/>
            <a:tailEnd/>
          </a:ln>
        </p:spPr>
      </p:pic>
      <p:pic>
        <p:nvPicPr>
          <p:cNvPr id="9221" name="Picture 6"/>
          <p:cNvPicPr>
            <a:picLocks noChangeAspect="1" noChangeArrowheads="1"/>
          </p:cNvPicPr>
          <p:nvPr/>
        </p:nvPicPr>
        <p:blipFill>
          <a:blip r:embed="rId3" cstate="print"/>
          <a:srcRect/>
          <a:stretch>
            <a:fillRect/>
          </a:stretch>
        </p:blipFill>
        <p:spPr bwMode="auto">
          <a:xfrm>
            <a:off x="228600" y="2924175"/>
            <a:ext cx="5581650" cy="3933825"/>
          </a:xfrm>
          <a:prstGeom prst="rect">
            <a:avLst/>
          </a:prstGeom>
          <a:noFill/>
          <a:ln w="9525">
            <a:noFill/>
            <a:miter lim="800000"/>
            <a:headEnd/>
            <a:tailEnd/>
          </a:ln>
        </p:spPr>
      </p:pic>
      <p:sp>
        <p:nvSpPr>
          <p:cNvPr id="103431" name="Text Box 7"/>
          <p:cNvSpPr txBox="1">
            <a:spLocks noChangeArrowheads="1"/>
          </p:cNvSpPr>
          <p:nvPr/>
        </p:nvSpPr>
        <p:spPr bwMode="auto">
          <a:xfrm>
            <a:off x="4632325" y="4456113"/>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en-US"/>
          </a:p>
        </p:txBody>
      </p:sp>
      <p:sp>
        <p:nvSpPr>
          <p:cNvPr id="103432" name="Rectangle 8"/>
          <p:cNvSpPr>
            <a:spLocks noChangeArrowheads="1"/>
          </p:cNvSpPr>
          <p:nvPr/>
        </p:nvSpPr>
        <p:spPr bwMode="auto">
          <a:xfrm rot="16200000">
            <a:off x="-800100" y="5676900"/>
            <a:ext cx="1981200" cy="3810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t>Minimum RTT (ms)</a:t>
            </a:r>
          </a:p>
        </p:txBody>
      </p:sp>
      <p:sp>
        <p:nvSpPr>
          <p:cNvPr id="103433" name="Rectangle 9"/>
          <p:cNvSpPr>
            <a:spLocks noChangeArrowheads="1"/>
          </p:cNvSpPr>
          <p:nvPr/>
        </p:nvSpPr>
        <p:spPr bwMode="auto">
          <a:xfrm>
            <a:off x="838200" y="5943600"/>
            <a:ext cx="4953000" cy="457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en-US"/>
              <a:t>Min- RTT from SLAC to African Countries</a:t>
            </a:r>
          </a:p>
        </p:txBody>
      </p:sp>
      <p:sp>
        <p:nvSpPr>
          <p:cNvPr id="103434" name="Line 10"/>
          <p:cNvSpPr>
            <a:spLocks noChangeShapeType="1"/>
          </p:cNvSpPr>
          <p:nvPr/>
        </p:nvSpPr>
        <p:spPr bwMode="auto">
          <a:xfrm>
            <a:off x="2438400" y="5638800"/>
            <a:ext cx="2819400" cy="0"/>
          </a:xfrm>
          <a:prstGeom prst="line">
            <a:avLst/>
          </a:prstGeom>
          <a:noFill/>
          <a:ln w="57150">
            <a:solidFill>
              <a:schemeClr val="hlink"/>
            </a:solidFill>
            <a:round/>
            <a:headEnd type="triangle" w="med" len="med"/>
            <a:tailEnd type="triangle" w="med" len="med"/>
          </a:ln>
          <a:effectLst>
            <a:prstShdw prst="shdw17" dist="17961" dir="2700000">
              <a:schemeClr val="hlink">
                <a:gamma/>
                <a:shade val="60000"/>
                <a:invGamma/>
              </a:schemeClr>
            </a:prstShdw>
          </a:effectLst>
        </p:spPr>
        <p:txBody>
          <a:bodyPr/>
          <a:lstStyle/>
          <a:p>
            <a:pPr>
              <a:defRPr/>
            </a:pPr>
            <a:endParaRPr lang="en-US"/>
          </a:p>
        </p:txBody>
      </p:sp>
      <p:sp>
        <p:nvSpPr>
          <p:cNvPr id="103435" name="Text Box 11"/>
          <p:cNvSpPr txBox="1">
            <a:spLocks noChangeArrowheads="1"/>
          </p:cNvSpPr>
          <p:nvPr/>
        </p:nvSpPr>
        <p:spPr bwMode="auto">
          <a:xfrm>
            <a:off x="3505200" y="5181600"/>
            <a:ext cx="13017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a:solidFill>
                  <a:schemeClr val="hlink"/>
                </a:solidFill>
              </a:rPr>
              <a:t>Terrestrial</a:t>
            </a:r>
          </a:p>
        </p:txBody>
      </p:sp>
      <p:sp>
        <p:nvSpPr>
          <p:cNvPr id="9227" name="Line 12"/>
          <p:cNvSpPr>
            <a:spLocks noChangeShapeType="1"/>
          </p:cNvSpPr>
          <p:nvPr/>
        </p:nvSpPr>
        <p:spPr bwMode="auto">
          <a:xfrm>
            <a:off x="838200" y="4267200"/>
            <a:ext cx="1600200" cy="0"/>
          </a:xfrm>
          <a:prstGeom prst="line">
            <a:avLst/>
          </a:prstGeom>
          <a:noFill/>
          <a:ln w="57150">
            <a:solidFill>
              <a:srgbClr val="FF0000"/>
            </a:solidFill>
            <a:round/>
            <a:headEnd type="triangle" w="med" len="med"/>
            <a:tailEnd type="triangle" w="med" len="med"/>
          </a:ln>
          <a:effectLst>
            <a:prstShdw prst="shdw17" dist="17961" dir="2700000">
              <a:srgbClr val="990000"/>
            </a:prstShdw>
          </a:effectLst>
        </p:spPr>
        <p:txBody>
          <a:bodyPr/>
          <a:lstStyle/>
          <a:p>
            <a:endParaRPr lang="en-US"/>
          </a:p>
        </p:txBody>
      </p:sp>
      <p:sp>
        <p:nvSpPr>
          <p:cNvPr id="103437" name="Text Box 13"/>
          <p:cNvSpPr txBox="1">
            <a:spLocks noChangeArrowheads="1"/>
          </p:cNvSpPr>
          <p:nvPr/>
        </p:nvSpPr>
        <p:spPr bwMode="auto">
          <a:xfrm>
            <a:off x="914400" y="3810000"/>
            <a:ext cx="844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a:solidFill>
                  <a:srgbClr val="FF0000"/>
                </a:solidFill>
              </a:rPr>
              <a:t>GEOS</a:t>
            </a:r>
          </a:p>
        </p:txBody>
      </p:sp>
      <p:sp>
        <p:nvSpPr>
          <p:cNvPr id="103440" name="AutoShape 16"/>
          <p:cNvSpPr>
            <a:spLocks noChangeArrowheads="1"/>
          </p:cNvSpPr>
          <p:nvPr/>
        </p:nvSpPr>
        <p:spPr bwMode="auto">
          <a:xfrm>
            <a:off x="2438400" y="2209800"/>
            <a:ext cx="838200" cy="2667000"/>
          </a:xfrm>
          <a:prstGeom prst="curvedLeftArrow">
            <a:avLst>
              <a:gd name="adj1" fmla="val 3663"/>
              <a:gd name="adj2" fmla="val 121805"/>
              <a:gd name="adj3" fmla="val 3593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14" name="TextBox 13"/>
          <p:cNvSpPr txBox="1"/>
          <p:nvPr/>
        </p:nvSpPr>
        <p:spPr>
          <a:xfrm>
            <a:off x="8810828" y="0"/>
            <a:ext cx="1095172" cy="584775"/>
          </a:xfrm>
          <a:prstGeom prst="rect">
            <a:avLst/>
          </a:prstGeom>
          <a:noFill/>
        </p:spPr>
        <p:txBody>
          <a:bodyPr wrap="none" rtlCol="0">
            <a:spAutoFit/>
          </a:bodyPr>
          <a:lstStyle/>
          <a:p>
            <a:r>
              <a:rPr lang="en-US" sz="3200" dirty="0" smtClean="0"/>
              <a:t>2008</a:t>
            </a:r>
            <a:endParaRPr lang="en-US" sz="3200" dirty="0"/>
          </a:p>
        </p:txBody>
      </p:sp>
      <p:sp>
        <p:nvSpPr>
          <p:cNvPr id="15" name="Left Brace 14"/>
          <p:cNvSpPr/>
          <p:nvPr/>
        </p:nvSpPr>
        <p:spPr bwMode="auto">
          <a:xfrm>
            <a:off x="6400800" y="2057400"/>
            <a:ext cx="304800" cy="6858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rot="16200000">
            <a:off x="5726420" y="2386340"/>
            <a:ext cx="1159292" cy="369332"/>
          </a:xfrm>
          <a:prstGeom prst="rect">
            <a:avLst/>
          </a:prstGeom>
          <a:noFill/>
        </p:spPr>
        <p:txBody>
          <a:bodyPr wrap="none" rtlCol="0">
            <a:spAutoFit/>
          </a:bodyPr>
          <a:lstStyle/>
          <a:p>
            <a:r>
              <a:rPr lang="en-US" dirty="0" smtClean="0"/>
              <a:t>OK to US</a:t>
            </a:r>
            <a:endParaRPr lang="en-US" dirty="0"/>
          </a:p>
        </p:txBody>
      </p:sp>
      <p:cxnSp>
        <p:nvCxnSpPr>
          <p:cNvPr id="18" name="Straight Arrow Connector 17"/>
          <p:cNvCxnSpPr>
            <a:endCxn id="15" idx="1"/>
          </p:cNvCxnSpPr>
          <p:nvPr/>
        </p:nvCxnSpPr>
        <p:spPr bwMode="auto">
          <a:xfrm flipV="1">
            <a:off x="4953000" y="2400300"/>
            <a:ext cx="1447800" cy="190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304800" y="4114800"/>
            <a:ext cx="569387" cy="369332"/>
          </a:xfrm>
          <a:prstGeom prst="rect">
            <a:avLst/>
          </a:prstGeom>
          <a:noFill/>
        </p:spPr>
        <p:txBody>
          <a:bodyPr wrap="none" rtlCol="0">
            <a:spAutoFit/>
          </a:bodyPr>
          <a:lstStyle/>
          <a:p>
            <a:r>
              <a:rPr lang="en-US" dirty="0" smtClean="0"/>
              <a:t>500</a:t>
            </a:r>
            <a:endParaRPr lang="en-US" dirty="0"/>
          </a:p>
        </p:txBody>
      </p:sp>
      <p:sp>
        <p:nvSpPr>
          <p:cNvPr id="20" name="TextBox 19"/>
          <p:cNvSpPr txBox="1"/>
          <p:nvPr/>
        </p:nvSpPr>
        <p:spPr>
          <a:xfrm>
            <a:off x="306050" y="5074170"/>
            <a:ext cx="569387" cy="369332"/>
          </a:xfrm>
          <a:prstGeom prst="rect">
            <a:avLst/>
          </a:prstGeom>
          <a:noFill/>
        </p:spPr>
        <p:txBody>
          <a:bodyPr wrap="none" rtlCol="0">
            <a:spAutoFit/>
          </a:bodyPr>
          <a:lstStyle/>
          <a:p>
            <a:r>
              <a:rPr lang="en-US" dirty="0" smtClean="0"/>
              <a:t>300</a:t>
            </a:r>
            <a:endParaRPr lang="en-US" dirty="0"/>
          </a:p>
        </p:txBody>
      </p:sp>
      <p:sp>
        <p:nvSpPr>
          <p:cNvPr id="21" name="TextBox 20"/>
          <p:cNvSpPr txBox="1"/>
          <p:nvPr/>
        </p:nvSpPr>
        <p:spPr>
          <a:xfrm>
            <a:off x="307300" y="6063520"/>
            <a:ext cx="569387" cy="369332"/>
          </a:xfrm>
          <a:prstGeom prst="rect">
            <a:avLst/>
          </a:prstGeom>
          <a:noFill/>
        </p:spPr>
        <p:txBody>
          <a:bodyPr wrap="none" rtlCol="0">
            <a:spAutoFit/>
          </a:bodyPr>
          <a:lstStyle/>
          <a:p>
            <a:r>
              <a:rPr lang="en-US" dirty="0" smtClean="0"/>
              <a:t>100</a:t>
            </a:r>
            <a:endParaRPr lang="en-US" dirty="0"/>
          </a:p>
        </p:txBody>
      </p:sp>
      <p:sp>
        <p:nvSpPr>
          <p:cNvPr id="22" name="TextBox 21"/>
          <p:cNvSpPr txBox="1"/>
          <p:nvPr/>
        </p:nvSpPr>
        <p:spPr>
          <a:xfrm>
            <a:off x="304800" y="5578840"/>
            <a:ext cx="569387" cy="369332"/>
          </a:xfrm>
          <a:prstGeom prst="rect">
            <a:avLst/>
          </a:prstGeom>
          <a:noFill/>
        </p:spPr>
        <p:txBody>
          <a:bodyPr wrap="none" rtlCol="0">
            <a:spAutoFit/>
          </a:bodyPr>
          <a:lstStyle/>
          <a:p>
            <a:r>
              <a:rPr lang="en-US" dirty="0" smtClean="0"/>
              <a:t>200</a:t>
            </a:r>
            <a:endParaRPr lang="en-US" dirty="0"/>
          </a:p>
        </p:txBody>
      </p:sp>
      <p:sp>
        <p:nvSpPr>
          <p:cNvPr id="23" name="TextBox 22"/>
          <p:cNvSpPr txBox="1"/>
          <p:nvPr/>
        </p:nvSpPr>
        <p:spPr>
          <a:xfrm>
            <a:off x="306050" y="4618220"/>
            <a:ext cx="569387" cy="369332"/>
          </a:xfrm>
          <a:prstGeom prst="rect">
            <a:avLst/>
          </a:prstGeom>
          <a:noFill/>
        </p:spPr>
        <p:txBody>
          <a:bodyPr wrap="none" rtlCol="0">
            <a:spAutoFit/>
          </a:bodyPr>
          <a:lstStyle/>
          <a:p>
            <a:r>
              <a:rPr lang="en-US" dirty="0" smtClean="0"/>
              <a:t>400</a:t>
            </a:r>
            <a:endParaRPr lang="en-US" dirty="0"/>
          </a:p>
        </p:txBody>
      </p:sp>
      <p:sp>
        <p:nvSpPr>
          <p:cNvPr id="24" name="TextBox 23"/>
          <p:cNvSpPr txBox="1"/>
          <p:nvPr/>
        </p:nvSpPr>
        <p:spPr>
          <a:xfrm>
            <a:off x="294810" y="6533638"/>
            <a:ext cx="569387" cy="369332"/>
          </a:xfrm>
          <a:prstGeom prst="rect">
            <a:avLst/>
          </a:prstGeom>
          <a:noFill/>
        </p:spPr>
        <p:txBody>
          <a:bodyPr wrap="none" rtlCol="0">
            <a:spAutoFit/>
          </a:bodyPr>
          <a:lstStyle/>
          <a:p>
            <a:r>
              <a:rPr lang="en-US" dirty="0" smtClean="0"/>
              <a:t>    0</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6934200" y="3509656"/>
            <a:ext cx="2971800" cy="3348344"/>
          </a:xfrm>
          <a:prstGeom prst="rect">
            <a:avLst/>
          </a:prstGeom>
          <a:noFill/>
          <a:ln w="9525">
            <a:noFill/>
            <a:miter lim="800000"/>
            <a:headEnd/>
            <a:tailEnd/>
          </a:ln>
        </p:spPr>
      </p:pic>
      <p:sp>
        <p:nvSpPr>
          <p:cNvPr id="27" name="TextBox 26"/>
          <p:cNvSpPr txBox="1"/>
          <p:nvPr/>
        </p:nvSpPr>
        <p:spPr>
          <a:xfrm>
            <a:off x="6934200" y="6045200"/>
            <a:ext cx="1095172" cy="584775"/>
          </a:xfrm>
          <a:prstGeom prst="rect">
            <a:avLst/>
          </a:prstGeom>
          <a:noFill/>
        </p:spPr>
        <p:txBody>
          <a:bodyPr wrap="none" rtlCol="0">
            <a:spAutoFit/>
          </a:bodyPr>
          <a:lstStyle/>
          <a:p>
            <a:r>
              <a:rPr lang="en-US" sz="3200" dirty="0" smtClean="0"/>
              <a:t>2010</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t>Then there is the cost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0319" y="957264"/>
            <a:ext cx="9883643" cy="4943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a:xfrm>
            <a:off x="0" y="685800"/>
            <a:ext cx="9906000" cy="3276600"/>
          </a:xfrm>
        </p:spPr>
        <p:txBody>
          <a:bodyPr/>
          <a:lstStyle/>
          <a:p>
            <a:pPr>
              <a:spcBef>
                <a:spcPts val="0"/>
              </a:spcBef>
            </a:pPr>
            <a:r>
              <a:rPr lang="en-US" dirty="0" smtClean="0"/>
              <a:t>Throughput </a:t>
            </a:r>
            <a:r>
              <a:rPr lang="en-US" dirty="0" err="1" smtClean="0"/>
              <a:t>vs</a:t>
            </a:r>
            <a:r>
              <a:rPr lang="en-US" dirty="0" smtClean="0"/>
              <a:t> IDI, multi-dimensional</a:t>
            </a:r>
          </a:p>
          <a:p>
            <a:pPr lvl="1">
              <a:spcBef>
                <a:spcPts val="0"/>
              </a:spcBef>
            </a:pPr>
            <a:r>
              <a:rPr lang="en-US" dirty="0" smtClean="0"/>
              <a:t>Bubble size=population, x = IDI, y =throughput</a:t>
            </a:r>
          </a:p>
          <a:p>
            <a:pPr lvl="1">
              <a:spcBef>
                <a:spcPts val="0"/>
              </a:spcBef>
            </a:pPr>
            <a:r>
              <a:rPr lang="en-US" dirty="0" smtClean="0"/>
              <a:t>Color = region</a:t>
            </a:r>
          </a:p>
          <a:p>
            <a:pPr lvl="1">
              <a:spcBef>
                <a:spcPts val="0"/>
              </a:spcBef>
            </a:pPr>
            <a:r>
              <a:rPr lang="en-US" dirty="0" smtClean="0"/>
              <a:t>Play = time</a:t>
            </a:r>
          </a:p>
          <a:p>
            <a:pPr>
              <a:spcBef>
                <a:spcPts val="0"/>
              </a:spcBef>
            </a:pPr>
            <a:r>
              <a:rPr lang="en-US" dirty="0" smtClean="0"/>
              <a:t>Click to ID point, or region</a:t>
            </a:r>
          </a:p>
          <a:p>
            <a:pPr>
              <a:spcBef>
                <a:spcPts val="0"/>
              </a:spcBef>
            </a:pPr>
            <a:r>
              <a:rPr lang="en-US" dirty="0" smtClean="0"/>
              <a:t>Choose monitoring site, time aggregation, region</a:t>
            </a:r>
          </a:p>
          <a:p>
            <a:pPr>
              <a:spcBef>
                <a:spcPts val="0"/>
              </a:spcBef>
            </a:pPr>
            <a:r>
              <a:rPr lang="en-US" dirty="0" smtClean="0"/>
              <a:t>Change axes: choose metric, log </a:t>
            </a:r>
            <a:r>
              <a:rPr lang="en-US" dirty="0" err="1" smtClean="0"/>
              <a:t>vs</a:t>
            </a:r>
            <a:r>
              <a:rPr lang="en-US" dirty="0" smtClean="0"/>
              <a:t> linear</a:t>
            </a:r>
          </a:p>
          <a:p>
            <a:pPr>
              <a:spcBef>
                <a:spcPts val="0"/>
              </a:spcBef>
            </a:pPr>
            <a:r>
              <a:rPr lang="en-US" dirty="0" smtClean="0"/>
              <a:t>Plot sorted values, see time changes</a:t>
            </a:r>
          </a:p>
          <a:p>
            <a:pPr>
              <a:spcBef>
                <a:spcPts val="0"/>
              </a:spcBef>
            </a:pPr>
            <a:r>
              <a:rPr lang="en-US" dirty="0" smtClean="0">
                <a:hlinkClick r:id="rId2"/>
              </a:rPr>
              <a:t>http://www-iepm.slac.stanford.edu/pinger/pinger-metrics-motion-chart.html</a:t>
            </a:r>
            <a:endParaRPr lang="en-US" dirty="0" smtClean="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13</a:t>
            </a:fld>
            <a:endParaRPr lang="en-US"/>
          </a:p>
        </p:txBody>
      </p:sp>
      <p:sp>
        <p:nvSpPr>
          <p:cNvPr id="5" name="TextBox 4"/>
          <p:cNvSpPr txBox="1"/>
          <p:nvPr/>
        </p:nvSpPr>
        <p:spPr>
          <a:xfrm>
            <a:off x="0" y="5410201"/>
            <a:ext cx="9906000" cy="1323439"/>
          </a:xfrm>
          <a:prstGeom prst="rect">
            <a:avLst/>
          </a:prstGeom>
          <a:solidFill>
            <a:srgbClr val="FFFF00"/>
          </a:solidFill>
          <a:ln w="38100">
            <a:solidFill>
              <a:srgbClr val="FFC000"/>
            </a:solidFill>
          </a:ln>
        </p:spPr>
        <p:txBody>
          <a:bodyPr wrap="square" rtlCol="0">
            <a:spAutoFit/>
          </a:bodyPr>
          <a:lstStyle/>
          <a:p>
            <a:r>
              <a:rPr lang="en-US" sz="2000" dirty="0" smtClean="0"/>
              <a:t>Google motion chart widget:</a:t>
            </a:r>
          </a:p>
          <a:p>
            <a:pPr lvl="1"/>
            <a:r>
              <a:rPr lang="en-US" sz="2000" dirty="0" smtClean="0">
                <a:hlinkClick r:id="rId3"/>
              </a:rPr>
              <a:t>http://documents.google.com/support/spreadsheets/bin/answer.py?answer=91610</a:t>
            </a:r>
            <a:r>
              <a:rPr lang="en-US" sz="2000" dirty="0" smtClean="0"/>
              <a:t> </a:t>
            </a:r>
          </a:p>
          <a:p>
            <a:r>
              <a:rPr lang="en-US" sz="2000" dirty="0" smtClean="0"/>
              <a:t>Data from US census bureau (population), Internet world stats (users/country), ITU (DOI), Wikipedia (CPI), UNDP (HDI)</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219200"/>
          </a:xfrm>
        </p:spPr>
        <p:txBody>
          <a:bodyPr/>
          <a:lstStyle/>
          <a:p>
            <a:r>
              <a:rPr lang="en-US" dirty="0" smtClean="0"/>
              <a:t>Compare </a:t>
            </a:r>
            <a:r>
              <a:rPr lang="en-US" dirty="0" err="1" smtClean="0"/>
              <a:t>PingER</a:t>
            </a:r>
            <a:r>
              <a:rPr lang="en-US" dirty="0" smtClean="0"/>
              <a:t> with ICT Development Index (IDI)  from ITU</a:t>
            </a:r>
            <a:endParaRPr lang="en-US" dirty="0"/>
          </a:p>
        </p:txBody>
      </p:sp>
      <p:sp>
        <p:nvSpPr>
          <p:cNvPr id="3" name="Content Placeholder 2"/>
          <p:cNvSpPr>
            <a:spLocks noGrp="1"/>
          </p:cNvSpPr>
          <p:nvPr>
            <p:ph idx="1"/>
          </p:nvPr>
        </p:nvSpPr>
        <p:spPr>
          <a:xfrm>
            <a:off x="0" y="1143000"/>
            <a:ext cx="9906000" cy="1318590"/>
          </a:xfrm>
        </p:spPr>
        <p:txBody>
          <a:bodyPr/>
          <a:lstStyle/>
          <a:p>
            <a:r>
              <a:rPr lang="en-US" dirty="0" smtClean="0"/>
              <a:t>IDI = ICT readiness + usage + skills</a:t>
            </a:r>
          </a:p>
          <a:p>
            <a:r>
              <a:rPr lang="en-US" dirty="0" smtClean="0"/>
              <a:t>Readiness (infrastructure access)</a:t>
            </a:r>
          </a:p>
          <a:p>
            <a:pPr lvl="1"/>
            <a:r>
              <a:rPr lang="en-US" dirty="0" smtClean="0"/>
              <a:t>phone (cell &amp; fixed) subscriptions, international BW, %households with computers, and % households with Internet access</a:t>
            </a:r>
          </a:p>
          <a:p>
            <a:r>
              <a:rPr lang="en-US" dirty="0" smtClean="0"/>
              <a:t>Usage (intensity of current usage)</a:t>
            </a:r>
          </a:p>
          <a:p>
            <a:pPr lvl="1"/>
            <a:r>
              <a:rPr lang="en-US" dirty="0" smtClean="0"/>
              <a:t>% population are Internet users, %mobile, and fixed broadband users</a:t>
            </a:r>
          </a:p>
          <a:p>
            <a:r>
              <a:rPr lang="en-US" dirty="0" smtClean="0"/>
              <a:t>Skills (capability)</a:t>
            </a:r>
          </a:p>
          <a:p>
            <a:pPr lvl="1"/>
            <a:r>
              <a:rPr lang="en-US" dirty="0" smtClean="0"/>
              <a:t>Literacy, secondary &amp; tertiary education </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14</a:t>
            </a:fld>
            <a:endParaRPr lang="en-US"/>
          </a:p>
        </p:txBody>
      </p:sp>
      <p:sp>
        <p:nvSpPr>
          <p:cNvPr id="8" name="TextBox 7"/>
          <p:cNvSpPr txBox="1"/>
          <p:nvPr/>
        </p:nvSpPr>
        <p:spPr>
          <a:xfrm>
            <a:off x="0" y="6400800"/>
            <a:ext cx="9906000" cy="830997"/>
          </a:xfrm>
          <a:prstGeom prst="rect">
            <a:avLst/>
          </a:prstGeom>
          <a:solidFill>
            <a:srgbClr val="FFFF00"/>
          </a:solidFill>
        </p:spPr>
        <p:txBody>
          <a:bodyPr wrap="square" rtlCol="0">
            <a:spAutoFit/>
          </a:bodyPr>
          <a:lstStyle/>
          <a:p>
            <a:r>
              <a:rPr lang="en-US" sz="2400" b="1" dirty="0" smtClean="0">
                <a:hlinkClick r:id="rId2"/>
              </a:rPr>
              <a:t>www.itu.int/ITU-D/ict/publications/idi/2009/material/IDI2009_w5.pdf</a:t>
            </a:r>
            <a:endParaRPr lang="en-US" sz="2400" b="1" dirty="0" smtClean="0"/>
          </a:p>
          <a:p>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914400"/>
          </a:xfrm>
        </p:spPr>
        <p:txBody>
          <a:bodyPr/>
          <a:lstStyle/>
          <a:p>
            <a:r>
              <a:rPr lang="en-US" dirty="0" err="1" smtClean="0"/>
              <a:t>PingER</a:t>
            </a:r>
            <a:r>
              <a:rPr lang="en-US" dirty="0" smtClean="0"/>
              <a:t> throughput &amp; IDI</a:t>
            </a:r>
            <a:endParaRPr lang="en-US" dirty="0"/>
          </a:p>
        </p:txBody>
      </p:sp>
      <p:sp>
        <p:nvSpPr>
          <p:cNvPr id="3" name="Content Placeholder 2"/>
          <p:cNvSpPr>
            <a:spLocks noGrp="1"/>
          </p:cNvSpPr>
          <p:nvPr>
            <p:ph idx="1"/>
          </p:nvPr>
        </p:nvSpPr>
        <p:spPr/>
        <p:txBody>
          <a:bodyPr/>
          <a:lstStyle/>
          <a:p>
            <a:r>
              <a:rPr lang="en-US" dirty="0" smtClean="0"/>
              <a:t>Positive correlation between </a:t>
            </a:r>
            <a:r>
              <a:rPr lang="en-US" dirty="0" err="1" smtClean="0"/>
              <a:t>PingER</a:t>
            </a:r>
            <a:r>
              <a:rPr lang="en-US" dirty="0" smtClean="0"/>
              <a:t> throughput &amp; IDI, especially for populous countries</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15</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243897" y="1938338"/>
            <a:ext cx="7662103" cy="4919662"/>
          </a:xfrm>
          <a:prstGeom prst="rect">
            <a:avLst/>
          </a:prstGeom>
          <a:noFill/>
          <a:ln w="9525">
            <a:noFill/>
            <a:miter lim="800000"/>
            <a:headEnd/>
            <a:tailEnd/>
          </a:ln>
        </p:spPr>
      </p:pic>
      <p:sp>
        <p:nvSpPr>
          <p:cNvPr id="7" name="Content Placeholder 2"/>
          <p:cNvSpPr txBox="1">
            <a:spLocks/>
          </p:cNvSpPr>
          <p:nvPr/>
        </p:nvSpPr>
        <p:spPr bwMode="auto">
          <a:xfrm>
            <a:off x="0" y="1981200"/>
            <a:ext cx="2667000" cy="44196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PingER</a:t>
            </a:r>
            <a:r>
              <a:rPr kumimoji="0" lang="en-US" sz="2400" b="0" i="0" u="none" strike="noStrike" kern="0" cap="none" spc="0" normalizeH="0" noProof="0" dirty="0" smtClean="0">
                <a:ln>
                  <a:noFill/>
                </a:ln>
                <a:solidFill>
                  <a:schemeClr val="tx1"/>
                </a:solidFill>
                <a:effectLst/>
                <a:uLnTx/>
                <a:uFillTx/>
                <a:latin typeface="+mn-lt"/>
                <a:ea typeface="+mn-ea"/>
                <a:cs typeface="+mn-cs"/>
              </a:rPr>
              <a:t> measurements automatic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No army of data gatherers &amp; statisticians</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noProof="0" dirty="0" smtClean="0">
                <a:latin typeface="+mn-lt"/>
              </a:rPr>
              <a:t>More up to date</a:t>
            </a:r>
          </a:p>
          <a:p>
            <a:pPr marL="800100" lvl="1" indent="-342900" eaLnBrk="0" hangingPunct="0">
              <a:spcBef>
                <a:spcPct val="20000"/>
              </a:spcBef>
              <a:buFontTx/>
              <a:buChar char="•"/>
            </a:pPr>
            <a:r>
              <a:rPr lang="en-US" sz="2000" kern="0" dirty="0" smtClean="0">
                <a:latin typeface="+mn-lt"/>
              </a:rPr>
              <a:t>IDI 2009 index for 2007 data</a:t>
            </a:r>
            <a:endParaRPr lang="en-US" sz="2000" kern="0" noProof="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Good validation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noProof="0" dirty="0" smtClean="0">
                <a:latin typeface="+mn-lt"/>
              </a:rPr>
              <a:t>Anomalies interesting</a:t>
            </a:r>
          </a:p>
        </p:txBody>
      </p:sp>
      <p:sp>
        <p:nvSpPr>
          <p:cNvPr id="8" name="TextBox 7"/>
          <p:cNvSpPr txBox="1"/>
          <p:nvPr/>
        </p:nvSpPr>
        <p:spPr>
          <a:xfrm>
            <a:off x="4953000" y="6216796"/>
            <a:ext cx="1603324" cy="523220"/>
          </a:xfrm>
          <a:prstGeom prst="rect">
            <a:avLst/>
          </a:prstGeom>
          <a:noFill/>
        </p:spPr>
        <p:txBody>
          <a:bodyPr wrap="none" rtlCol="0">
            <a:spAutoFit/>
          </a:bodyPr>
          <a:lstStyle/>
          <a:p>
            <a:r>
              <a:rPr lang="en-US" sz="2800" dirty="0" smtClean="0"/>
              <a:t>IDI index</a:t>
            </a:r>
            <a:endParaRPr lang="en-US" sz="2800" dirty="0"/>
          </a:p>
        </p:txBody>
      </p:sp>
      <p:sp>
        <p:nvSpPr>
          <p:cNvPr id="9" name="TextBox 8"/>
          <p:cNvSpPr txBox="1"/>
          <p:nvPr/>
        </p:nvSpPr>
        <p:spPr>
          <a:xfrm rot="16200000">
            <a:off x="395867" y="3998114"/>
            <a:ext cx="4529638" cy="461665"/>
          </a:xfrm>
          <a:prstGeom prst="rect">
            <a:avLst/>
          </a:prstGeom>
          <a:noFill/>
        </p:spPr>
        <p:txBody>
          <a:bodyPr wrap="none" rtlCol="0">
            <a:spAutoFit/>
          </a:bodyPr>
          <a:lstStyle/>
          <a:p>
            <a:r>
              <a:rPr lang="en-US" sz="2400" dirty="0" err="1" smtClean="0"/>
              <a:t>PingER</a:t>
            </a:r>
            <a:r>
              <a:rPr lang="en-US" sz="2400" dirty="0" smtClean="0"/>
              <a:t> Normalized Throughput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077200" cy="762000"/>
          </a:xfrm>
        </p:spPr>
        <p:txBody>
          <a:bodyPr/>
          <a:lstStyle/>
          <a:p>
            <a:r>
              <a:rPr lang="en-US" smtClean="0"/>
              <a:t>What is happening</a:t>
            </a:r>
          </a:p>
        </p:txBody>
      </p:sp>
      <p:sp>
        <p:nvSpPr>
          <p:cNvPr id="10243" name="Rectangle 3"/>
          <p:cNvSpPr>
            <a:spLocks noGrp="1" noChangeArrowheads="1"/>
          </p:cNvSpPr>
          <p:nvPr>
            <p:ph type="body" idx="1"/>
          </p:nvPr>
        </p:nvSpPr>
        <p:spPr>
          <a:xfrm>
            <a:off x="0" y="685800"/>
            <a:ext cx="7010400" cy="1752600"/>
          </a:xfrm>
        </p:spPr>
        <p:txBody>
          <a:bodyPr/>
          <a:lstStyle/>
          <a:p>
            <a:pPr>
              <a:lnSpc>
                <a:spcPct val="90000"/>
              </a:lnSpc>
            </a:pPr>
            <a:r>
              <a:rPr lang="en-US" smtClean="0"/>
              <a:t>Up until July 2009 only </a:t>
            </a:r>
            <a:r>
              <a:rPr lang="en-US" b="1" smtClean="0"/>
              <a:t>one</a:t>
            </a:r>
            <a:r>
              <a:rPr lang="en-US" smtClean="0"/>
              <a:t> submarine fibre optic cable to sub-Saharan Africa (SAT3) costly (</a:t>
            </a:r>
            <a:r>
              <a:rPr lang="en-US" b="1" smtClean="0"/>
              <a:t>no competition</a:t>
            </a:r>
            <a:r>
              <a:rPr lang="en-US" smtClean="0"/>
              <a:t>) &amp; </a:t>
            </a:r>
            <a:r>
              <a:rPr lang="en-US" b="1" smtClean="0"/>
              <a:t>only W. Coast</a:t>
            </a:r>
          </a:p>
        </p:txBody>
      </p:sp>
      <p:sp>
        <p:nvSpPr>
          <p:cNvPr id="10244" name="Rectangle 5"/>
          <p:cNvSpPr>
            <a:spLocks noChangeArrowheads="1"/>
          </p:cNvSpPr>
          <p:nvPr/>
        </p:nvSpPr>
        <p:spPr bwMode="auto">
          <a:xfrm>
            <a:off x="0" y="2438400"/>
            <a:ext cx="6400800" cy="4419600"/>
          </a:xfrm>
          <a:prstGeom prst="rect">
            <a:avLst/>
          </a:prstGeom>
          <a:noFill/>
          <a:ln w="9525">
            <a:solidFill>
              <a:srgbClr val="C00000"/>
            </a:solidFill>
            <a:miter lim="800000"/>
            <a:headEnd/>
            <a:tailEnd/>
          </a:ln>
        </p:spPr>
        <p:txBody>
          <a:bodyPr/>
          <a:lstStyle/>
          <a:p>
            <a:pPr marL="342900" indent="-342900" eaLnBrk="0" hangingPunct="0">
              <a:spcBef>
                <a:spcPct val="20000"/>
              </a:spcBef>
              <a:buFontTx/>
              <a:buChar char="•"/>
            </a:pPr>
            <a:r>
              <a:rPr lang="en-US" sz="3200" b="1" dirty="0">
                <a:solidFill>
                  <a:srgbClr val="FF0000"/>
                </a:solidFill>
              </a:rPr>
              <a:t>2010 Football World Cup</a:t>
            </a:r>
            <a:r>
              <a:rPr lang="en-US" sz="3200" dirty="0"/>
              <a:t> =&gt; scramble to provide </a:t>
            </a:r>
            <a:r>
              <a:rPr lang="en-US" sz="3200" dirty="0" err="1"/>
              <a:t>fibre</a:t>
            </a:r>
            <a:r>
              <a:rPr lang="en-US" sz="3200" dirty="0"/>
              <a:t> optic connections to S. Africa, both E &amp; W Coast</a:t>
            </a:r>
          </a:p>
          <a:p>
            <a:pPr marL="342900" indent="-342900" eaLnBrk="0" hangingPunct="0">
              <a:spcBef>
                <a:spcPct val="20000"/>
              </a:spcBef>
              <a:buFontTx/>
              <a:buChar char="•"/>
            </a:pPr>
            <a:r>
              <a:rPr lang="en-US" sz="3200" dirty="0"/>
              <a:t>Multiple providers = competition</a:t>
            </a:r>
          </a:p>
          <a:p>
            <a:pPr marL="342900" indent="-342900" eaLnBrk="0" hangingPunct="0">
              <a:spcBef>
                <a:spcPct val="20000"/>
              </a:spcBef>
              <a:buFontTx/>
              <a:buChar char="•"/>
            </a:pPr>
            <a:r>
              <a:rPr lang="en-US" sz="3200" dirty="0" smtClean="0">
                <a:solidFill>
                  <a:srgbClr val="000000"/>
                </a:solidFill>
              </a:rPr>
              <a:t>New Cables: </a:t>
            </a:r>
            <a:r>
              <a:rPr lang="en-US" sz="3200" dirty="0" err="1" smtClean="0">
                <a:solidFill>
                  <a:srgbClr val="FF9900"/>
                </a:solidFill>
              </a:rPr>
              <a:t>Seacom</a:t>
            </a:r>
            <a:r>
              <a:rPr lang="en-US" sz="3200" dirty="0"/>
              <a:t>, </a:t>
            </a:r>
            <a:r>
              <a:rPr lang="en-US" sz="3200" dirty="0">
                <a:solidFill>
                  <a:srgbClr val="00B050"/>
                </a:solidFill>
              </a:rPr>
              <a:t>TEAMs, </a:t>
            </a:r>
            <a:r>
              <a:rPr lang="en-US" sz="3200" dirty="0" smtClean="0">
                <a:solidFill>
                  <a:srgbClr val="C00000"/>
                </a:solidFill>
              </a:rPr>
              <a:t>Main one,</a:t>
            </a:r>
            <a:r>
              <a:rPr lang="en-US" sz="3200" dirty="0" smtClean="0">
                <a:solidFill>
                  <a:srgbClr val="00B0F0"/>
                </a:solidFill>
              </a:rPr>
              <a:t> </a:t>
            </a:r>
            <a:r>
              <a:rPr lang="en-US" sz="3200" dirty="0" err="1" smtClean="0">
                <a:solidFill>
                  <a:srgbClr val="00B0F0"/>
                </a:solidFill>
              </a:rPr>
              <a:t>EASSy</a:t>
            </a:r>
            <a:r>
              <a:rPr lang="en-US" sz="3200" dirty="0" smtClean="0">
                <a:solidFill>
                  <a:srgbClr val="00B0F0"/>
                </a:solidFill>
              </a:rPr>
              <a:t>, </a:t>
            </a:r>
            <a:r>
              <a:rPr lang="en-US" sz="3200" dirty="0" smtClean="0">
                <a:solidFill>
                  <a:srgbClr val="000000"/>
                </a:solidFill>
              </a:rPr>
              <a:t>already in production</a:t>
            </a:r>
          </a:p>
          <a:p>
            <a:pPr marL="342900" indent="-342900" eaLnBrk="0" hangingPunct="0">
              <a:spcBef>
                <a:spcPct val="20000"/>
              </a:spcBef>
              <a:buFontTx/>
              <a:buChar char="•"/>
            </a:pPr>
            <a:endParaRPr lang="en-US" sz="3200" dirty="0">
              <a:solidFill>
                <a:srgbClr val="000000"/>
              </a:solidFill>
            </a:endParaRPr>
          </a:p>
        </p:txBody>
      </p:sp>
      <p:pic>
        <p:nvPicPr>
          <p:cNvPr id="10245" name="Picture 10"/>
          <p:cNvPicPr>
            <a:picLocks noChangeAspect="1" noChangeArrowheads="1"/>
          </p:cNvPicPr>
          <p:nvPr/>
        </p:nvPicPr>
        <p:blipFill>
          <a:blip r:embed="rId3" cstate="print"/>
          <a:srcRect/>
          <a:stretch>
            <a:fillRect/>
          </a:stretch>
        </p:blipFill>
        <p:spPr bwMode="auto">
          <a:xfrm>
            <a:off x="6789738" y="0"/>
            <a:ext cx="3116262" cy="2209800"/>
          </a:xfrm>
          <a:prstGeom prst="rect">
            <a:avLst/>
          </a:prstGeom>
          <a:noFill/>
          <a:ln w="9525">
            <a:noFill/>
            <a:miter lim="800000"/>
            <a:headEnd/>
            <a:tailEnd/>
          </a:ln>
        </p:spPr>
      </p:pic>
      <p:pic>
        <p:nvPicPr>
          <p:cNvPr id="10246" name="Picture 11"/>
          <p:cNvPicPr>
            <a:picLocks noChangeAspect="1" noChangeArrowheads="1"/>
          </p:cNvPicPr>
          <p:nvPr/>
        </p:nvPicPr>
        <p:blipFill>
          <a:blip r:embed="rId4" cstate="print"/>
          <a:srcRect/>
          <a:stretch>
            <a:fillRect/>
          </a:stretch>
        </p:blipFill>
        <p:spPr bwMode="auto">
          <a:xfrm>
            <a:off x="5943600" y="2362200"/>
            <a:ext cx="885825" cy="885825"/>
          </a:xfrm>
          <a:prstGeom prst="rect">
            <a:avLst/>
          </a:prstGeom>
          <a:noFill/>
          <a:ln w="9525">
            <a:noFill/>
            <a:miter lim="800000"/>
            <a:headEnd/>
            <a:tailEnd/>
          </a:ln>
        </p:spPr>
      </p:pic>
      <p:pic>
        <p:nvPicPr>
          <p:cNvPr id="10247" name="Picture 10"/>
          <p:cNvPicPr>
            <a:picLocks noChangeAspect="1" noChangeArrowheads="1"/>
          </p:cNvPicPr>
          <p:nvPr/>
        </p:nvPicPr>
        <p:blipFill>
          <a:blip r:embed="rId5" cstate="print"/>
          <a:srcRect/>
          <a:stretch>
            <a:fillRect/>
          </a:stretch>
        </p:blipFill>
        <p:spPr bwMode="auto">
          <a:xfrm>
            <a:off x="6178550" y="3733800"/>
            <a:ext cx="3727450" cy="3124200"/>
          </a:xfrm>
          <a:prstGeom prst="rect">
            <a:avLst/>
          </a:prstGeom>
          <a:noFill/>
          <a:ln w="9525">
            <a:noFill/>
            <a:miter lim="800000"/>
            <a:headEnd/>
            <a:tailEnd/>
          </a:ln>
        </p:spPr>
      </p:pic>
      <p:cxnSp>
        <p:nvCxnSpPr>
          <p:cNvPr id="10248" name="Straight Arrow Connector 6"/>
          <p:cNvCxnSpPr>
            <a:cxnSpLocks noChangeShapeType="1"/>
          </p:cNvCxnSpPr>
          <p:nvPr/>
        </p:nvCxnSpPr>
        <p:spPr bwMode="auto">
          <a:xfrm flipV="1">
            <a:off x="5943600" y="5257800"/>
            <a:ext cx="3048000" cy="152400"/>
          </a:xfrm>
          <a:prstGeom prst="straightConnector1">
            <a:avLst/>
          </a:prstGeom>
          <a:noFill/>
          <a:ln w="38100" algn="ctr">
            <a:solidFill>
              <a:srgbClr val="00B050"/>
            </a:solidFill>
            <a:round/>
            <a:headEnd/>
            <a:tailEnd type="arrow" w="med" len="med"/>
          </a:ln>
        </p:spPr>
      </p:cxnSp>
      <p:cxnSp>
        <p:nvCxnSpPr>
          <p:cNvPr id="10249" name="Straight Arrow Connector 8"/>
          <p:cNvCxnSpPr>
            <a:cxnSpLocks noChangeShapeType="1"/>
          </p:cNvCxnSpPr>
          <p:nvPr/>
        </p:nvCxnSpPr>
        <p:spPr bwMode="auto">
          <a:xfrm>
            <a:off x="4343400" y="5486400"/>
            <a:ext cx="4343400" cy="228600"/>
          </a:xfrm>
          <a:prstGeom prst="straightConnector1">
            <a:avLst/>
          </a:prstGeom>
          <a:noFill/>
          <a:ln w="38100" algn="ctr">
            <a:solidFill>
              <a:srgbClr val="FF0000"/>
            </a:solidFill>
            <a:round/>
            <a:headEnd/>
            <a:tailEnd type="arrow" w="med" len="med"/>
          </a:ln>
        </p:spPr>
      </p:cxnSp>
      <p:cxnSp>
        <p:nvCxnSpPr>
          <p:cNvPr id="10250" name="Straight Arrow Connector 14"/>
          <p:cNvCxnSpPr>
            <a:cxnSpLocks noChangeShapeType="1"/>
          </p:cNvCxnSpPr>
          <p:nvPr/>
        </p:nvCxnSpPr>
        <p:spPr bwMode="auto">
          <a:xfrm>
            <a:off x="3581400" y="5867400"/>
            <a:ext cx="4953000" cy="228600"/>
          </a:xfrm>
          <a:prstGeom prst="straightConnector1">
            <a:avLst/>
          </a:prstGeom>
          <a:noFill/>
          <a:ln w="38100" algn="ctr">
            <a:solidFill>
              <a:srgbClr val="0070C0"/>
            </a:solidFill>
            <a:round/>
            <a:headEnd/>
            <a:tailEnd type="arrow" w="med" len="med"/>
          </a:ln>
        </p:spPr>
      </p:cxnSp>
      <p:cxnSp>
        <p:nvCxnSpPr>
          <p:cNvPr id="12" name="Straight Arrow Connector 11"/>
          <p:cNvCxnSpPr/>
          <p:nvPr/>
        </p:nvCxnSpPr>
        <p:spPr bwMode="auto">
          <a:xfrm rot="5400000">
            <a:off x="7962900" y="2933700"/>
            <a:ext cx="990600" cy="1588"/>
          </a:xfrm>
          <a:prstGeom prst="straightConnector1">
            <a:avLst/>
          </a:prstGeom>
          <a:solidFill>
            <a:schemeClr val="accent1"/>
          </a:solidFill>
          <a:ln w="76200" cap="flat" cmpd="sng" algn="ctr">
            <a:solidFill>
              <a:srgbClr val="0000FF"/>
            </a:solidFill>
            <a:prstDash val="solid"/>
            <a:round/>
            <a:headEnd type="none" w="med" len="med"/>
            <a:tailEnd type="arrow"/>
          </a:ln>
          <a:effectLst/>
        </p:spPr>
      </p:cxnSp>
      <p:sp>
        <p:nvSpPr>
          <p:cNvPr id="13" name="TextBox 12"/>
          <p:cNvSpPr txBox="1"/>
          <p:nvPr/>
        </p:nvSpPr>
        <p:spPr>
          <a:xfrm>
            <a:off x="8153400" y="533400"/>
            <a:ext cx="697627" cy="369332"/>
          </a:xfrm>
          <a:prstGeom prst="rect">
            <a:avLst/>
          </a:prstGeom>
          <a:solidFill>
            <a:schemeClr val="bg1">
              <a:alpha val="45000"/>
            </a:schemeClr>
          </a:solidFill>
        </p:spPr>
        <p:txBody>
          <a:bodyPr wrap="none" rtlCol="0">
            <a:spAutoFit/>
          </a:bodyPr>
          <a:lstStyle/>
          <a:p>
            <a:r>
              <a:rPr lang="en-US" dirty="0" smtClean="0">
                <a:solidFill>
                  <a:srgbClr val="000000"/>
                </a:solidFill>
              </a:rPr>
              <a:t>2008</a:t>
            </a:r>
            <a:endParaRPr lang="en-US" dirty="0">
              <a:solidFill>
                <a:srgbClr val="000000"/>
              </a:solidFill>
            </a:endParaRPr>
          </a:p>
        </p:txBody>
      </p:sp>
      <p:sp>
        <p:nvSpPr>
          <p:cNvPr id="14" name="TextBox 13"/>
          <p:cNvSpPr txBox="1"/>
          <p:nvPr/>
        </p:nvSpPr>
        <p:spPr>
          <a:xfrm>
            <a:off x="7696200" y="3810000"/>
            <a:ext cx="697627" cy="369332"/>
          </a:xfrm>
          <a:prstGeom prst="rect">
            <a:avLst/>
          </a:prstGeom>
          <a:solidFill>
            <a:schemeClr val="bg1">
              <a:alpha val="45000"/>
            </a:schemeClr>
          </a:solidFill>
        </p:spPr>
        <p:txBody>
          <a:bodyPr wrap="none" rtlCol="0">
            <a:spAutoFit/>
          </a:bodyPr>
          <a:lstStyle/>
          <a:p>
            <a:r>
              <a:rPr lang="en-US" dirty="0" smtClean="0">
                <a:solidFill>
                  <a:srgbClr val="000000"/>
                </a:solidFill>
              </a:rPr>
              <a:t>2012</a:t>
            </a:r>
            <a:endParaRPr lang="en-US" dirty="0">
              <a:solidFill>
                <a:srgbClr val="000000"/>
              </a:solidFill>
            </a:endParaRPr>
          </a:p>
        </p:txBody>
      </p:sp>
      <p:sp>
        <p:nvSpPr>
          <p:cNvPr id="15" name="Rectangle 57"/>
          <p:cNvSpPr>
            <a:spLocks noChangeArrowheads="1"/>
          </p:cNvSpPr>
          <p:nvPr/>
        </p:nvSpPr>
        <p:spPr bwMode="auto">
          <a:xfrm>
            <a:off x="0" y="6473825"/>
            <a:ext cx="5638800" cy="384175"/>
          </a:xfrm>
          <a:prstGeom prst="rect">
            <a:avLst/>
          </a:prstGeom>
          <a:solidFill>
            <a:srgbClr val="D1E8FF"/>
          </a:solidFill>
          <a:ln w="25400">
            <a:solidFill>
              <a:srgbClr val="000066"/>
            </a:solidFill>
            <a:miter lim="800000"/>
            <a:headEnd/>
            <a:tailEnd/>
          </a:ln>
        </p:spPr>
        <p:txBody>
          <a:bodyPr lIns="0" tIns="0" rIns="0" bIns="0"/>
          <a:lstStyle/>
          <a:p>
            <a:pPr marL="288925" indent="-228600">
              <a:lnSpc>
                <a:spcPct val="95000"/>
              </a:lnSpc>
              <a:spcBef>
                <a:spcPct val="25000"/>
              </a:spcBef>
              <a:buClr>
                <a:srgbClr val="800000"/>
              </a:buClr>
              <a:buSzPct val="110000"/>
              <a:buFont typeface="Wingdings 2" pitchFamily="18" charset="2"/>
              <a:buNone/>
            </a:pPr>
            <a:r>
              <a:rPr lang="en-US" sz="2000" b="1" dirty="0">
                <a:solidFill>
                  <a:srgbClr val="000066"/>
                </a:solidFill>
                <a:hlinkClick r:id="rId6"/>
              </a:rPr>
              <a:t>manypossibilities.net/</a:t>
            </a:r>
            <a:r>
              <a:rPr lang="en-US" sz="2000" b="1" dirty="0" err="1">
                <a:solidFill>
                  <a:srgbClr val="000066"/>
                </a:solidFill>
                <a:hlinkClick r:id="rId6"/>
              </a:rPr>
              <a:t>african</a:t>
            </a:r>
            <a:r>
              <a:rPr lang="en-US" sz="2000" b="1" dirty="0">
                <a:solidFill>
                  <a:srgbClr val="000066"/>
                </a:solidFill>
                <a:hlinkClick r:id="rId6"/>
              </a:rPr>
              <a:t>-undersea-cables</a:t>
            </a:r>
            <a:r>
              <a:rPr lang="en-US" b="1" dirty="0">
                <a:solidFill>
                  <a:srgbClr val="000066"/>
                </a:solidFill>
              </a:rPr>
              <a:t> </a:t>
            </a:r>
          </a:p>
        </p:txBody>
      </p:sp>
      <p:cxnSp>
        <p:nvCxnSpPr>
          <p:cNvPr id="18" name="Straight Arrow Connector 6"/>
          <p:cNvCxnSpPr>
            <a:cxnSpLocks noChangeShapeType="1"/>
          </p:cNvCxnSpPr>
          <p:nvPr/>
        </p:nvCxnSpPr>
        <p:spPr bwMode="auto">
          <a:xfrm flipV="1">
            <a:off x="2057400" y="4800600"/>
            <a:ext cx="4648200" cy="990600"/>
          </a:xfrm>
          <a:prstGeom prst="straightConnector1">
            <a:avLst/>
          </a:prstGeom>
          <a:noFill/>
          <a:ln w="381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14" name="Picture 60"/>
          <p:cNvPicPr>
            <a:picLocks noChangeAspect="1" noChangeArrowheads="1"/>
          </p:cNvPicPr>
          <p:nvPr/>
        </p:nvPicPr>
        <p:blipFill>
          <a:blip r:embed="rId4" cstate="print"/>
          <a:srcRect/>
          <a:stretch>
            <a:fillRect/>
          </a:stretch>
        </p:blipFill>
        <p:spPr bwMode="auto">
          <a:xfrm>
            <a:off x="1295400" y="685800"/>
            <a:ext cx="299002" cy="361950"/>
          </a:xfrm>
          <a:prstGeom prst="rect">
            <a:avLst/>
          </a:prstGeom>
          <a:noFill/>
          <a:ln w="9525">
            <a:noFill/>
            <a:miter lim="800000"/>
            <a:headEnd/>
            <a:tailEnd/>
          </a:ln>
        </p:spPr>
      </p:pic>
      <p:graphicFrame>
        <p:nvGraphicFramePr>
          <p:cNvPr id="12" name="Table 11"/>
          <p:cNvGraphicFramePr>
            <a:graphicFrameLocks noGrp="1"/>
          </p:cNvGraphicFramePr>
          <p:nvPr/>
        </p:nvGraphicFramePr>
        <p:xfrm>
          <a:off x="0" y="524107"/>
          <a:ext cx="9906002" cy="5841763"/>
        </p:xfrm>
        <a:graphic>
          <a:graphicData uri="http://schemas.openxmlformats.org/drawingml/2006/table">
            <a:tbl>
              <a:tblPr/>
              <a:tblGrid>
                <a:gridCol w="1600200"/>
                <a:gridCol w="1295400"/>
                <a:gridCol w="1219200"/>
                <a:gridCol w="1143000"/>
                <a:gridCol w="1066800"/>
                <a:gridCol w="1371600"/>
                <a:gridCol w="927842"/>
                <a:gridCol w="1281960"/>
              </a:tblGrid>
              <a:tr h="194263">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a:p>
                  </a:txBody>
                  <a:tcPr marL="51796" marR="51796" marT="25898" marB="25898"/>
                </a:tc>
              </a:tr>
              <a:tr h="673901">
                <a:tc>
                  <a:txBody>
                    <a:bodyPr/>
                    <a:lstStyle/>
                    <a:p>
                      <a:endParaRPr lang="en-US" sz="2000" dirty="0"/>
                    </a:p>
                  </a:txBody>
                  <a:tcPr marL="51796" marR="51796" marT="25898" marB="25898" anchor="ctr">
                    <a:lnL>
                      <a:noFill/>
                    </a:lnL>
                    <a:lnR>
                      <a:noFill/>
                    </a:lnR>
                    <a:lnB>
                      <a:noFill/>
                    </a:lnB>
                  </a:tcPr>
                </a:tc>
                <a:tc>
                  <a:txBody>
                    <a:bodyPr/>
                    <a:lstStyle/>
                    <a:p>
                      <a:r>
                        <a:rPr lang="en-US" sz="2400" b="0" dirty="0" err="1">
                          <a:hlinkClick r:id="rId5" tooltip="Seacom Home Page"/>
                        </a:rPr>
                        <a:t>Seacom</a:t>
                      </a:r>
                      <a:endParaRPr lang="en-US" sz="2400" b="0" dirty="0"/>
                    </a:p>
                  </a:txBody>
                  <a:tcPr marL="51796" marR="51796" marT="25898" marB="25898" anchor="ctr">
                    <a:lnL>
                      <a:noFill/>
                    </a:lnL>
                    <a:lnR>
                      <a:noFill/>
                    </a:lnR>
                    <a:lnB>
                      <a:noFill/>
                    </a:lnB>
                    <a:solidFill>
                      <a:srgbClr val="FFC000"/>
                    </a:solidFill>
                  </a:tcPr>
                </a:tc>
                <a:tc>
                  <a:txBody>
                    <a:bodyPr/>
                    <a:lstStyle/>
                    <a:p>
                      <a:r>
                        <a:rPr lang="en-US" sz="2400" b="0" dirty="0" err="1">
                          <a:hlinkClick r:id="rId6" tooltip="EASSy Project Home Page"/>
                        </a:rPr>
                        <a:t>EASSy</a:t>
                      </a:r>
                      <a:endParaRPr lang="en-US" sz="2400" b="0" dirty="0"/>
                    </a:p>
                  </a:txBody>
                  <a:tcPr marL="51796" marR="51796" marT="25898" marB="25898" anchor="ctr">
                    <a:lnL>
                      <a:noFill/>
                    </a:lnL>
                    <a:lnR>
                      <a:noFill/>
                    </a:lnR>
                    <a:lnB>
                      <a:noFill/>
                    </a:lnB>
                    <a:solidFill>
                      <a:schemeClr val="accent2">
                        <a:lumMod val="20000"/>
                        <a:lumOff val="80000"/>
                      </a:schemeClr>
                    </a:solidFill>
                  </a:tcPr>
                </a:tc>
                <a:tc>
                  <a:txBody>
                    <a:bodyPr/>
                    <a:lstStyle/>
                    <a:p>
                      <a:r>
                        <a:rPr lang="en-US" sz="2400" b="0" dirty="0"/>
                        <a:t>TEAMs</a:t>
                      </a:r>
                    </a:p>
                  </a:txBody>
                  <a:tcPr marL="51796" marR="51796" marT="25898" marB="25898" anchor="ctr">
                    <a:lnL>
                      <a:noFill/>
                    </a:lnL>
                    <a:lnR>
                      <a:noFill/>
                    </a:lnR>
                    <a:lnB>
                      <a:noFill/>
                    </a:lnB>
                    <a:solidFill>
                      <a:srgbClr val="92D050"/>
                    </a:solidFill>
                  </a:tcPr>
                </a:tc>
                <a:tc>
                  <a:txBody>
                    <a:bodyPr/>
                    <a:lstStyle/>
                    <a:p>
                      <a:r>
                        <a:rPr lang="en-US" sz="2400" b="0" dirty="0"/>
                        <a:t>WACS</a:t>
                      </a:r>
                    </a:p>
                  </a:txBody>
                  <a:tcPr marL="51796" marR="51796" marT="25898" marB="25898" anchor="ctr">
                    <a:lnL>
                      <a:noFill/>
                    </a:lnL>
                    <a:lnR>
                      <a:noFill/>
                    </a:lnR>
                    <a:lnB>
                      <a:noFill/>
                    </a:lnB>
                  </a:tcPr>
                </a:tc>
                <a:tc>
                  <a:txBody>
                    <a:bodyPr/>
                    <a:lstStyle/>
                    <a:p>
                      <a:r>
                        <a:rPr lang="en-US" sz="2400" b="0" dirty="0" err="1">
                          <a:hlinkClick r:id="rId7" tooltip="MainOne Cable - home page"/>
                        </a:rPr>
                        <a:t>MainOne</a:t>
                      </a:r>
                      <a:endParaRPr lang="en-US" sz="2400" b="0" dirty="0"/>
                    </a:p>
                  </a:txBody>
                  <a:tcPr marL="51796" marR="51796" marT="25898" marB="25898" anchor="ctr">
                    <a:lnL>
                      <a:noFill/>
                    </a:lnL>
                    <a:lnR>
                      <a:noFill/>
                    </a:lnR>
                    <a:lnB>
                      <a:noFill/>
                    </a:lnB>
                    <a:solidFill>
                      <a:srgbClr val="BFA77B"/>
                    </a:solidFill>
                  </a:tcPr>
                </a:tc>
                <a:tc>
                  <a:txBody>
                    <a:bodyPr/>
                    <a:lstStyle/>
                    <a:p>
                      <a:r>
                        <a:rPr lang="en-US" sz="2400" b="0" dirty="0"/>
                        <a:t>GLO1</a:t>
                      </a:r>
                    </a:p>
                  </a:txBody>
                  <a:tcPr marL="51796" marR="51796" marT="25898" marB="25898" anchor="ctr">
                    <a:lnL>
                      <a:noFill/>
                    </a:lnL>
                    <a:lnR>
                      <a:noFill/>
                    </a:lnR>
                    <a:lnB>
                      <a:noFill/>
                    </a:lnB>
                  </a:tcPr>
                </a:tc>
                <a:tc>
                  <a:txBody>
                    <a:bodyPr/>
                    <a:lstStyle/>
                    <a:p>
                      <a:r>
                        <a:rPr lang="en-US" sz="2400" b="0" dirty="0"/>
                        <a:t>ACE</a:t>
                      </a:r>
                    </a:p>
                  </a:txBody>
                  <a:tcPr marL="51796" marR="51796" marT="25898" marB="25898" anchor="ctr">
                    <a:lnL>
                      <a:noFill/>
                    </a:lnL>
                    <a:lnR>
                      <a:noFill/>
                    </a:lnR>
                    <a:lnB>
                      <a:noFill/>
                    </a:lnB>
                  </a:tcPr>
                </a:tc>
              </a:tr>
              <a:tr h="397244">
                <a:tc>
                  <a:txBody>
                    <a:bodyPr/>
                    <a:lstStyle/>
                    <a:p>
                      <a:r>
                        <a:rPr lang="en-US" sz="2000" b="1" dirty="0"/>
                        <a:t>Cost </a:t>
                      </a:r>
                      <a:r>
                        <a:rPr lang="en-US" sz="2000" b="1" dirty="0" smtClean="0"/>
                        <a:t>$M</a:t>
                      </a:r>
                      <a:endParaRPr lang="en-US" sz="2000" dirty="0"/>
                    </a:p>
                  </a:txBody>
                  <a:tcPr marL="51796" marR="51796" marT="25898" marB="25898">
                    <a:lnL>
                      <a:noFill/>
                    </a:lnL>
                    <a:lnR>
                      <a:noFill/>
                    </a:lnR>
                    <a:lnT>
                      <a:noFill/>
                    </a:lnT>
                    <a:lnB>
                      <a:noFill/>
                    </a:lnB>
                  </a:tcPr>
                </a:tc>
                <a:tc>
                  <a:txBody>
                    <a:bodyPr/>
                    <a:lstStyle/>
                    <a:p>
                      <a:r>
                        <a:rPr lang="en-US" sz="2400" dirty="0"/>
                        <a:t>650</a:t>
                      </a:r>
                    </a:p>
                  </a:txBody>
                  <a:tcPr marL="51796" marR="51796" marT="25898" marB="25898">
                    <a:lnL>
                      <a:noFill/>
                    </a:lnL>
                    <a:lnR>
                      <a:noFill/>
                    </a:lnR>
                    <a:lnT>
                      <a:noFill/>
                    </a:lnT>
                    <a:lnB>
                      <a:noFill/>
                    </a:lnB>
                  </a:tcPr>
                </a:tc>
                <a:tc>
                  <a:txBody>
                    <a:bodyPr/>
                    <a:lstStyle/>
                    <a:p>
                      <a:r>
                        <a:rPr lang="en-US" sz="2400"/>
                        <a:t>265</a:t>
                      </a:r>
                    </a:p>
                  </a:txBody>
                  <a:tcPr marL="51796" marR="51796" marT="25898" marB="25898">
                    <a:lnL>
                      <a:noFill/>
                    </a:lnL>
                    <a:lnR>
                      <a:noFill/>
                    </a:lnR>
                    <a:lnT>
                      <a:noFill/>
                    </a:lnT>
                    <a:lnB>
                      <a:noFill/>
                    </a:lnB>
                  </a:tcPr>
                </a:tc>
                <a:tc>
                  <a:txBody>
                    <a:bodyPr/>
                    <a:lstStyle/>
                    <a:p>
                      <a:r>
                        <a:rPr lang="en-US" sz="2400"/>
                        <a:t>130</a:t>
                      </a:r>
                    </a:p>
                  </a:txBody>
                  <a:tcPr marL="51796" marR="51796" marT="25898" marB="25898">
                    <a:lnL>
                      <a:noFill/>
                    </a:lnL>
                    <a:lnR>
                      <a:noFill/>
                    </a:lnR>
                    <a:lnT>
                      <a:noFill/>
                    </a:lnT>
                    <a:lnB>
                      <a:noFill/>
                    </a:lnB>
                  </a:tcPr>
                </a:tc>
                <a:tc>
                  <a:txBody>
                    <a:bodyPr/>
                    <a:lstStyle/>
                    <a:p>
                      <a:r>
                        <a:rPr lang="en-US" sz="2400"/>
                        <a:t>600</a:t>
                      </a:r>
                    </a:p>
                  </a:txBody>
                  <a:tcPr marL="51796" marR="51796" marT="25898" marB="25898">
                    <a:lnL>
                      <a:noFill/>
                    </a:lnL>
                    <a:lnR>
                      <a:noFill/>
                    </a:lnR>
                    <a:lnT>
                      <a:noFill/>
                    </a:lnT>
                    <a:lnB>
                      <a:noFill/>
                    </a:lnB>
                  </a:tcPr>
                </a:tc>
                <a:tc>
                  <a:txBody>
                    <a:bodyPr/>
                    <a:lstStyle/>
                    <a:p>
                      <a:r>
                        <a:rPr lang="en-US" sz="2400" dirty="0"/>
                        <a:t>240</a:t>
                      </a:r>
                    </a:p>
                  </a:txBody>
                  <a:tcPr marL="51796" marR="51796" marT="25898" marB="25898">
                    <a:lnL>
                      <a:noFill/>
                    </a:lnL>
                    <a:lnR>
                      <a:noFill/>
                    </a:lnR>
                    <a:lnT>
                      <a:noFill/>
                    </a:lnT>
                    <a:lnB>
                      <a:noFill/>
                    </a:lnB>
                  </a:tcPr>
                </a:tc>
                <a:tc>
                  <a:txBody>
                    <a:bodyPr/>
                    <a:lstStyle/>
                    <a:p>
                      <a:r>
                        <a:rPr lang="en-US" sz="2400"/>
                        <a:t>800</a:t>
                      </a:r>
                    </a:p>
                  </a:txBody>
                  <a:tcPr marL="51796" marR="51796" marT="25898" marB="25898">
                    <a:lnL>
                      <a:noFill/>
                    </a:lnL>
                    <a:lnR>
                      <a:noFill/>
                    </a:lnR>
                    <a:lnT>
                      <a:noFill/>
                    </a:lnT>
                    <a:lnB>
                      <a:noFill/>
                    </a:lnB>
                  </a:tcPr>
                </a:tc>
                <a:tc>
                  <a:txBody>
                    <a:bodyPr/>
                    <a:lstStyle/>
                    <a:p>
                      <a:r>
                        <a:rPr lang="en-US" sz="2400"/>
                        <a:t>700</a:t>
                      </a:r>
                    </a:p>
                  </a:txBody>
                  <a:tcPr marL="51796" marR="51796" marT="25898" marB="25898">
                    <a:lnL>
                      <a:noFill/>
                    </a:lnL>
                    <a:lnR>
                      <a:noFill/>
                    </a:lnR>
                    <a:lnT>
                      <a:noFill/>
                    </a:lnT>
                    <a:lnB>
                      <a:noFill/>
                    </a:lnB>
                  </a:tcPr>
                </a:tc>
              </a:tr>
              <a:tr h="397244">
                <a:tc>
                  <a:txBody>
                    <a:bodyPr/>
                    <a:lstStyle/>
                    <a:p>
                      <a:r>
                        <a:rPr lang="en-US" sz="2000" b="1"/>
                        <a:t>Length (km)</a:t>
                      </a:r>
                      <a:endParaRPr lang="en-US" sz="2000"/>
                    </a:p>
                  </a:txBody>
                  <a:tcPr marL="51796" marR="51796" marT="25898" marB="25898">
                    <a:lnL>
                      <a:noFill/>
                    </a:lnL>
                    <a:lnR>
                      <a:noFill/>
                    </a:lnR>
                    <a:lnT>
                      <a:noFill/>
                    </a:lnT>
                    <a:lnB>
                      <a:noFill/>
                    </a:lnB>
                  </a:tcPr>
                </a:tc>
                <a:tc>
                  <a:txBody>
                    <a:bodyPr/>
                    <a:lstStyle/>
                    <a:p>
                      <a:r>
                        <a:rPr lang="en-US" sz="2400" dirty="0"/>
                        <a:t>13,700</a:t>
                      </a:r>
                    </a:p>
                  </a:txBody>
                  <a:tcPr marL="51796" marR="51796" marT="25898" marB="25898">
                    <a:lnL>
                      <a:noFill/>
                    </a:lnL>
                    <a:lnR>
                      <a:noFill/>
                    </a:lnR>
                    <a:lnT>
                      <a:noFill/>
                    </a:lnT>
                    <a:lnB>
                      <a:noFill/>
                    </a:lnB>
                  </a:tcPr>
                </a:tc>
                <a:tc>
                  <a:txBody>
                    <a:bodyPr/>
                    <a:lstStyle/>
                    <a:p>
                      <a:r>
                        <a:rPr lang="en-US" sz="2400" dirty="0"/>
                        <a:t>10,000</a:t>
                      </a:r>
                    </a:p>
                  </a:txBody>
                  <a:tcPr marL="51796" marR="51796" marT="25898" marB="25898">
                    <a:lnL>
                      <a:noFill/>
                    </a:lnL>
                    <a:lnR>
                      <a:noFill/>
                    </a:lnR>
                    <a:lnT>
                      <a:noFill/>
                    </a:lnT>
                    <a:lnB>
                      <a:noFill/>
                    </a:lnB>
                  </a:tcPr>
                </a:tc>
                <a:tc>
                  <a:txBody>
                    <a:bodyPr/>
                    <a:lstStyle/>
                    <a:p>
                      <a:r>
                        <a:rPr lang="en-US" sz="2400"/>
                        <a:t>4,500</a:t>
                      </a:r>
                    </a:p>
                  </a:txBody>
                  <a:tcPr marL="51796" marR="51796" marT="25898" marB="25898">
                    <a:lnL>
                      <a:noFill/>
                    </a:lnL>
                    <a:lnR>
                      <a:noFill/>
                    </a:lnR>
                    <a:lnT>
                      <a:noFill/>
                    </a:lnT>
                    <a:lnB>
                      <a:noFill/>
                    </a:lnB>
                  </a:tcPr>
                </a:tc>
                <a:tc>
                  <a:txBody>
                    <a:bodyPr/>
                    <a:lstStyle/>
                    <a:p>
                      <a:r>
                        <a:rPr lang="en-US" sz="2400"/>
                        <a:t>14,000</a:t>
                      </a:r>
                    </a:p>
                  </a:txBody>
                  <a:tcPr marL="51796" marR="51796" marT="25898" marB="25898">
                    <a:lnL>
                      <a:noFill/>
                    </a:lnL>
                    <a:lnR>
                      <a:noFill/>
                    </a:lnR>
                    <a:lnT>
                      <a:noFill/>
                    </a:lnT>
                    <a:lnB>
                      <a:noFill/>
                    </a:lnB>
                  </a:tcPr>
                </a:tc>
                <a:tc>
                  <a:txBody>
                    <a:bodyPr/>
                    <a:lstStyle/>
                    <a:p>
                      <a:r>
                        <a:rPr lang="en-US" sz="2400"/>
                        <a:t>7,000</a:t>
                      </a:r>
                    </a:p>
                  </a:txBody>
                  <a:tcPr marL="51796" marR="51796" marT="25898" marB="25898">
                    <a:lnL>
                      <a:noFill/>
                    </a:lnL>
                    <a:lnR>
                      <a:noFill/>
                    </a:lnR>
                    <a:lnT>
                      <a:noFill/>
                    </a:lnT>
                    <a:lnB>
                      <a:noFill/>
                    </a:lnB>
                  </a:tcPr>
                </a:tc>
                <a:tc>
                  <a:txBody>
                    <a:bodyPr/>
                    <a:lstStyle/>
                    <a:p>
                      <a:r>
                        <a:rPr lang="en-US" sz="2400"/>
                        <a:t>9,500</a:t>
                      </a:r>
                    </a:p>
                  </a:txBody>
                  <a:tcPr marL="51796" marR="51796" marT="25898" marB="25898">
                    <a:lnL>
                      <a:noFill/>
                    </a:lnL>
                    <a:lnR>
                      <a:noFill/>
                    </a:lnR>
                    <a:lnT>
                      <a:noFill/>
                    </a:lnT>
                    <a:lnB>
                      <a:noFill/>
                    </a:lnB>
                  </a:tcPr>
                </a:tc>
                <a:tc>
                  <a:txBody>
                    <a:bodyPr/>
                    <a:lstStyle/>
                    <a:p>
                      <a:r>
                        <a:rPr lang="en-US" sz="2400"/>
                        <a:t>14,000</a:t>
                      </a:r>
                    </a:p>
                  </a:txBody>
                  <a:tcPr marL="51796" marR="51796" marT="25898" marB="25898">
                    <a:lnL>
                      <a:noFill/>
                    </a:lnL>
                    <a:lnR>
                      <a:noFill/>
                    </a:lnR>
                    <a:lnT>
                      <a:noFill/>
                    </a:lnT>
                    <a:lnB>
                      <a:noFill/>
                    </a:lnB>
                  </a:tcPr>
                </a:tc>
              </a:tr>
              <a:tr h="745212">
                <a:tc>
                  <a:txBody>
                    <a:bodyPr/>
                    <a:lstStyle/>
                    <a:p>
                      <a:r>
                        <a:rPr lang="en-US" sz="2000" b="1"/>
                        <a:t>Capacity</a:t>
                      </a:r>
                      <a:endParaRPr lang="en-US" sz="2000"/>
                    </a:p>
                  </a:txBody>
                  <a:tcPr marL="51796" marR="51796" marT="25898" marB="25898">
                    <a:lnL>
                      <a:noFill/>
                    </a:lnL>
                    <a:lnR>
                      <a:noFill/>
                    </a:lnR>
                    <a:lnT>
                      <a:noFill/>
                    </a:lnT>
                    <a:lnB>
                      <a:noFill/>
                    </a:lnB>
                  </a:tcPr>
                </a:tc>
                <a:tc>
                  <a:txBody>
                    <a:bodyPr/>
                    <a:lstStyle/>
                    <a:p>
                      <a:r>
                        <a:rPr lang="en-US" sz="2400" dirty="0"/>
                        <a:t>1.28 Tb/s</a:t>
                      </a:r>
                    </a:p>
                  </a:txBody>
                  <a:tcPr marL="51796" marR="51796" marT="25898" marB="25898">
                    <a:lnL>
                      <a:noFill/>
                    </a:lnL>
                    <a:lnR>
                      <a:noFill/>
                    </a:lnR>
                    <a:lnT>
                      <a:noFill/>
                    </a:lnT>
                    <a:lnB>
                      <a:noFill/>
                    </a:lnB>
                  </a:tcPr>
                </a:tc>
                <a:tc>
                  <a:txBody>
                    <a:bodyPr/>
                    <a:lstStyle/>
                    <a:p>
                      <a:r>
                        <a:rPr lang="en-US" sz="2400"/>
                        <a:t>3.84 Tb/s</a:t>
                      </a:r>
                    </a:p>
                  </a:txBody>
                  <a:tcPr marL="51796" marR="51796" marT="25898" marB="25898">
                    <a:lnL>
                      <a:noFill/>
                    </a:lnL>
                    <a:lnR>
                      <a:noFill/>
                    </a:lnR>
                    <a:lnT>
                      <a:noFill/>
                    </a:lnT>
                    <a:lnB>
                      <a:noFill/>
                    </a:lnB>
                  </a:tcPr>
                </a:tc>
                <a:tc>
                  <a:txBody>
                    <a:bodyPr/>
                    <a:lstStyle/>
                    <a:p>
                      <a:r>
                        <a:rPr lang="en-US" sz="2400" dirty="0"/>
                        <a:t>1.28 Tb/s</a:t>
                      </a:r>
                    </a:p>
                  </a:txBody>
                  <a:tcPr marL="51796" marR="51796" marT="25898" marB="25898">
                    <a:lnL>
                      <a:noFill/>
                    </a:lnL>
                    <a:lnR>
                      <a:noFill/>
                    </a:lnR>
                    <a:lnT>
                      <a:noFill/>
                    </a:lnT>
                    <a:lnB>
                      <a:noFill/>
                    </a:lnB>
                  </a:tcPr>
                </a:tc>
                <a:tc>
                  <a:txBody>
                    <a:bodyPr/>
                    <a:lstStyle/>
                    <a:p>
                      <a:r>
                        <a:rPr lang="en-US" sz="2400"/>
                        <a:t>5.12 Tb/s</a:t>
                      </a:r>
                    </a:p>
                  </a:txBody>
                  <a:tcPr marL="51796" marR="51796" marT="25898" marB="25898">
                    <a:lnL>
                      <a:noFill/>
                    </a:lnL>
                    <a:lnR>
                      <a:noFill/>
                    </a:lnR>
                    <a:lnT>
                      <a:noFill/>
                    </a:lnT>
                    <a:lnB>
                      <a:noFill/>
                    </a:lnB>
                  </a:tcPr>
                </a:tc>
                <a:tc>
                  <a:txBody>
                    <a:bodyPr/>
                    <a:lstStyle/>
                    <a:p>
                      <a:r>
                        <a:rPr lang="en-US" sz="2400"/>
                        <a:t>1.92 Tb/s</a:t>
                      </a:r>
                    </a:p>
                  </a:txBody>
                  <a:tcPr marL="51796" marR="51796" marT="25898" marB="25898">
                    <a:lnL>
                      <a:noFill/>
                    </a:lnL>
                    <a:lnR>
                      <a:noFill/>
                    </a:lnR>
                    <a:lnT>
                      <a:noFill/>
                    </a:lnT>
                    <a:lnB>
                      <a:noFill/>
                    </a:lnB>
                  </a:tcPr>
                </a:tc>
                <a:tc>
                  <a:txBody>
                    <a:bodyPr/>
                    <a:lstStyle/>
                    <a:p>
                      <a:r>
                        <a:rPr lang="en-US" sz="2400" dirty="0" smtClean="0"/>
                        <a:t>&gt;0.64 </a:t>
                      </a:r>
                      <a:r>
                        <a:rPr lang="en-US" sz="2400" dirty="0"/>
                        <a:t>Tb/s?</a:t>
                      </a:r>
                    </a:p>
                  </a:txBody>
                  <a:tcPr marL="51796" marR="51796" marT="25898" marB="25898">
                    <a:lnL>
                      <a:noFill/>
                    </a:lnL>
                    <a:lnR>
                      <a:noFill/>
                    </a:lnR>
                    <a:lnT>
                      <a:noFill/>
                    </a:lnT>
                    <a:lnB>
                      <a:noFill/>
                    </a:lnB>
                  </a:tcPr>
                </a:tc>
                <a:tc>
                  <a:txBody>
                    <a:bodyPr/>
                    <a:lstStyle/>
                    <a:p>
                      <a:r>
                        <a:rPr lang="en-US" sz="2400"/>
                        <a:t>5.12 Tb/s</a:t>
                      </a:r>
                    </a:p>
                  </a:txBody>
                  <a:tcPr marL="51796" marR="51796" marT="25898" marB="25898">
                    <a:lnL>
                      <a:noFill/>
                    </a:lnL>
                    <a:lnR>
                      <a:noFill/>
                    </a:lnR>
                    <a:lnT>
                      <a:noFill/>
                    </a:lnT>
                    <a:lnB>
                      <a:noFill/>
                    </a:lnB>
                  </a:tcPr>
                </a:tc>
              </a:tr>
              <a:tr h="745212">
                <a:tc>
                  <a:txBody>
                    <a:bodyPr/>
                    <a:lstStyle/>
                    <a:p>
                      <a:r>
                        <a:rPr lang="en-US" sz="2000" b="1"/>
                        <a:t>Completion</a:t>
                      </a:r>
                      <a:endParaRPr lang="en-US" sz="2000"/>
                    </a:p>
                  </a:txBody>
                  <a:tcPr marL="51796" marR="51796" marT="25898" marB="25898">
                    <a:lnL>
                      <a:noFill/>
                    </a:lnL>
                    <a:lnR>
                      <a:noFill/>
                    </a:lnR>
                    <a:lnT>
                      <a:noFill/>
                    </a:lnT>
                    <a:lnB>
                      <a:noFill/>
                    </a:lnB>
                  </a:tcPr>
                </a:tc>
                <a:tc>
                  <a:txBody>
                    <a:bodyPr/>
                    <a:lstStyle/>
                    <a:p>
                      <a:r>
                        <a:rPr lang="en-US" sz="2400" dirty="0"/>
                        <a:t>July 2009</a:t>
                      </a:r>
                    </a:p>
                  </a:txBody>
                  <a:tcPr marL="51796" marR="51796" marT="25898" marB="25898">
                    <a:lnL>
                      <a:noFill/>
                    </a:lnL>
                    <a:lnR>
                      <a:noFill/>
                    </a:lnR>
                    <a:lnT>
                      <a:noFill/>
                    </a:lnT>
                    <a:lnB>
                      <a:noFill/>
                    </a:lnB>
                    <a:solidFill>
                      <a:srgbClr val="92D050"/>
                    </a:solidFill>
                  </a:tcPr>
                </a:tc>
                <a:tc>
                  <a:txBody>
                    <a:bodyPr/>
                    <a:lstStyle/>
                    <a:p>
                      <a:r>
                        <a:rPr lang="en-US" sz="2400" dirty="0"/>
                        <a:t>July 2010</a:t>
                      </a:r>
                    </a:p>
                  </a:txBody>
                  <a:tcPr marL="51796" marR="51796" marT="25898" marB="25898">
                    <a:lnL>
                      <a:noFill/>
                    </a:lnL>
                    <a:lnR>
                      <a:noFill/>
                    </a:lnR>
                    <a:lnT>
                      <a:noFill/>
                    </a:lnT>
                    <a:lnB>
                      <a:noFill/>
                    </a:lnB>
                    <a:solidFill>
                      <a:srgbClr val="92D050"/>
                    </a:solidFill>
                  </a:tcPr>
                </a:tc>
                <a:tc>
                  <a:txBody>
                    <a:bodyPr/>
                    <a:lstStyle/>
                    <a:p>
                      <a:r>
                        <a:rPr lang="en-US" sz="2400" dirty="0"/>
                        <a:t>Sept 2009</a:t>
                      </a:r>
                    </a:p>
                  </a:txBody>
                  <a:tcPr marL="51796" marR="51796" marT="25898" marB="25898">
                    <a:lnL>
                      <a:noFill/>
                    </a:lnL>
                    <a:lnR>
                      <a:noFill/>
                    </a:lnR>
                    <a:lnT>
                      <a:noFill/>
                    </a:lnT>
                    <a:lnB>
                      <a:noFill/>
                    </a:lnB>
                    <a:solidFill>
                      <a:srgbClr val="92D050"/>
                    </a:solidFill>
                  </a:tcPr>
                </a:tc>
                <a:tc>
                  <a:txBody>
                    <a:bodyPr/>
                    <a:lstStyle/>
                    <a:p>
                      <a:r>
                        <a:rPr lang="en-US" sz="2400" dirty="0"/>
                        <a:t>Q3 2011</a:t>
                      </a:r>
                    </a:p>
                  </a:txBody>
                  <a:tcPr marL="51796" marR="51796" marT="25898" marB="25898">
                    <a:lnL>
                      <a:noFill/>
                    </a:lnL>
                    <a:lnR>
                      <a:noFill/>
                    </a:lnR>
                    <a:lnT>
                      <a:noFill/>
                    </a:lnT>
                    <a:lnB>
                      <a:noFill/>
                    </a:lnB>
                    <a:solidFill>
                      <a:srgbClr val="92D050"/>
                    </a:solidFill>
                  </a:tcPr>
                </a:tc>
                <a:tc>
                  <a:txBody>
                    <a:bodyPr/>
                    <a:lstStyle/>
                    <a:p>
                      <a:r>
                        <a:rPr lang="en-US" sz="2400" dirty="0"/>
                        <a:t>Q2 2010</a:t>
                      </a:r>
                    </a:p>
                  </a:txBody>
                  <a:tcPr marL="51796" marR="51796" marT="25898" marB="25898">
                    <a:lnL>
                      <a:noFill/>
                    </a:lnL>
                    <a:lnR>
                      <a:noFill/>
                    </a:lnR>
                    <a:lnT>
                      <a:noFill/>
                    </a:lnT>
                    <a:lnB>
                      <a:noFill/>
                    </a:lnB>
                    <a:solidFill>
                      <a:srgbClr val="92D050"/>
                    </a:solidFill>
                  </a:tcPr>
                </a:tc>
                <a:tc>
                  <a:txBody>
                    <a:bodyPr/>
                    <a:lstStyle/>
                    <a:p>
                      <a:r>
                        <a:rPr lang="en-US" sz="2400" dirty="0"/>
                        <a:t>Q3 2010</a:t>
                      </a:r>
                    </a:p>
                  </a:txBody>
                  <a:tcPr marL="51796" marR="51796" marT="25898" marB="25898">
                    <a:lnL>
                      <a:noFill/>
                    </a:lnL>
                    <a:lnR>
                      <a:noFill/>
                    </a:lnR>
                    <a:lnT>
                      <a:noFill/>
                    </a:lnT>
                    <a:lnB>
                      <a:noFill/>
                    </a:lnB>
                    <a:solidFill>
                      <a:srgbClr val="92D050"/>
                    </a:solidFill>
                  </a:tcPr>
                </a:tc>
                <a:tc>
                  <a:txBody>
                    <a:bodyPr/>
                    <a:lstStyle/>
                    <a:p>
                      <a:r>
                        <a:rPr lang="en-US" sz="2400" dirty="0"/>
                        <a:t>Q2 2012</a:t>
                      </a:r>
                    </a:p>
                  </a:txBody>
                  <a:tcPr marL="51796" marR="51796" marT="25898" marB="25898">
                    <a:lnL>
                      <a:noFill/>
                    </a:lnL>
                    <a:lnR>
                      <a:noFill/>
                    </a:lnR>
                    <a:lnT>
                      <a:noFill/>
                    </a:lnT>
                    <a:lnB>
                      <a:noFill/>
                    </a:lnB>
                  </a:tcPr>
                </a:tc>
              </a:tr>
              <a:tr h="2561922">
                <a:tc>
                  <a:txBody>
                    <a:bodyPr/>
                    <a:lstStyle/>
                    <a:p>
                      <a:r>
                        <a:rPr lang="en-US" sz="2000" b="1" dirty="0"/>
                        <a:t>Ownership</a:t>
                      </a:r>
                      <a:endParaRPr lang="en-US" sz="2000" dirty="0"/>
                    </a:p>
                  </a:txBody>
                  <a:tcPr marL="51796" marR="51796" marT="25898" marB="25898">
                    <a:lnL>
                      <a:noFill/>
                    </a:lnL>
                    <a:lnR>
                      <a:noFill/>
                    </a:lnR>
                    <a:lnT>
                      <a:noFill/>
                    </a:lnT>
                    <a:lnB>
                      <a:noFill/>
                    </a:lnB>
                  </a:tcPr>
                </a:tc>
                <a:tc>
                  <a:txBody>
                    <a:bodyPr/>
                    <a:lstStyle/>
                    <a:p>
                      <a:r>
                        <a:rPr lang="sv-SE" sz="2000" dirty="0"/>
                        <a:t>USA 25%</a:t>
                      </a:r>
                    </a:p>
                    <a:p>
                      <a:r>
                        <a:rPr lang="sv-SE" sz="2000" dirty="0"/>
                        <a:t>SA 50%</a:t>
                      </a:r>
                    </a:p>
                    <a:p>
                      <a:r>
                        <a:rPr lang="sv-SE" sz="2000" dirty="0"/>
                        <a:t>Kenya 25%</a:t>
                      </a:r>
                    </a:p>
                  </a:txBody>
                  <a:tcPr marL="51796" marR="51796" marT="25898" marB="25898">
                    <a:lnL>
                      <a:noFill/>
                    </a:lnL>
                    <a:lnR>
                      <a:noFill/>
                    </a:lnR>
                    <a:lnT>
                      <a:noFill/>
                    </a:lnT>
                    <a:lnB>
                      <a:noFill/>
                    </a:lnB>
                  </a:tcPr>
                </a:tc>
                <a:tc>
                  <a:txBody>
                    <a:bodyPr/>
                    <a:lstStyle/>
                    <a:p>
                      <a:r>
                        <a:rPr lang="en-US" sz="2000" dirty="0"/>
                        <a:t>African</a:t>
                      </a:r>
                    </a:p>
                    <a:p>
                      <a:r>
                        <a:rPr lang="en-US" sz="2000" dirty="0"/>
                        <a:t>Telecom</a:t>
                      </a:r>
                    </a:p>
                    <a:p>
                      <a:r>
                        <a:rPr lang="en-US" sz="2000" dirty="0"/>
                        <a:t>Operators 90%</a:t>
                      </a:r>
                    </a:p>
                  </a:txBody>
                  <a:tcPr marL="51796" marR="51796" marT="25898" marB="25898">
                    <a:lnL>
                      <a:noFill/>
                    </a:lnL>
                    <a:lnR>
                      <a:noFill/>
                    </a:lnR>
                    <a:lnT>
                      <a:noFill/>
                    </a:lnT>
                    <a:lnB>
                      <a:noFill/>
                    </a:lnB>
                  </a:tcPr>
                </a:tc>
                <a:tc>
                  <a:txBody>
                    <a:bodyPr/>
                    <a:lstStyle/>
                    <a:p>
                      <a:r>
                        <a:rPr lang="fi-FI" sz="2000" dirty="0"/>
                        <a:t>TEAMs (Kenya)  85%</a:t>
                      </a:r>
                    </a:p>
                    <a:p>
                      <a:r>
                        <a:rPr lang="fi-FI" sz="2000" dirty="0"/>
                        <a:t>Etisalaat (UAE) 15%</a:t>
                      </a:r>
                    </a:p>
                  </a:txBody>
                  <a:tcPr marL="51796" marR="51796" marT="25898" marB="25898">
                    <a:lnL>
                      <a:noFill/>
                    </a:lnL>
                    <a:lnR>
                      <a:noFill/>
                    </a:lnR>
                    <a:lnT>
                      <a:noFill/>
                    </a:lnT>
                    <a:lnB>
                      <a:noFill/>
                    </a:lnB>
                  </a:tcPr>
                </a:tc>
                <a:tc>
                  <a:txBody>
                    <a:bodyPr/>
                    <a:lstStyle/>
                    <a:p>
                      <a:r>
                        <a:rPr lang="en-US" sz="2000" dirty="0"/>
                        <a:t>Telkom</a:t>
                      </a:r>
                    </a:p>
                    <a:p>
                      <a:r>
                        <a:rPr lang="en-US" sz="2000" dirty="0"/>
                        <a:t>Vodacom</a:t>
                      </a:r>
                    </a:p>
                    <a:p>
                      <a:r>
                        <a:rPr lang="en-US" sz="2000" dirty="0"/>
                        <a:t>MTN</a:t>
                      </a:r>
                    </a:p>
                    <a:p>
                      <a:r>
                        <a:rPr lang="en-US" sz="2000" dirty="0"/>
                        <a:t>Tata (</a:t>
                      </a:r>
                      <a:r>
                        <a:rPr lang="en-US" sz="2000" dirty="0" err="1"/>
                        <a:t>Neotel</a:t>
                      </a:r>
                      <a:r>
                        <a:rPr lang="en-US" sz="2000" dirty="0"/>
                        <a:t>)</a:t>
                      </a:r>
                    </a:p>
                    <a:p>
                      <a:r>
                        <a:rPr lang="en-US" sz="2000" dirty="0" err="1"/>
                        <a:t>Infraco</a:t>
                      </a:r>
                      <a:r>
                        <a:rPr lang="en-US" sz="2000" dirty="0"/>
                        <a:t> et al</a:t>
                      </a:r>
                    </a:p>
                  </a:txBody>
                  <a:tcPr marL="51796" marR="51796" marT="25898" marB="25898">
                    <a:lnL>
                      <a:noFill/>
                    </a:lnL>
                    <a:lnR>
                      <a:noFill/>
                    </a:lnR>
                    <a:lnT>
                      <a:noFill/>
                    </a:lnT>
                    <a:lnB>
                      <a:noFill/>
                    </a:lnB>
                  </a:tcPr>
                </a:tc>
                <a:tc>
                  <a:txBody>
                    <a:bodyPr/>
                    <a:lstStyle/>
                    <a:p>
                      <a:r>
                        <a:rPr lang="en-US" sz="2000" dirty="0"/>
                        <a:t>US Nigeria, AFDB</a:t>
                      </a:r>
                    </a:p>
                  </a:txBody>
                  <a:tcPr marL="51796" marR="51796" marT="25898" marB="25898">
                    <a:lnL>
                      <a:noFill/>
                    </a:lnL>
                    <a:lnR>
                      <a:noFill/>
                    </a:lnR>
                    <a:lnT>
                      <a:noFill/>
                    </a:lnT>
                    <a:lnB>
                      <a:noFill/>
                    </a:lnB>
                  </a:tcPr>
                </a:tc>
                <a:tc>
                  <a:txBody>
                    <a:bodyPr/>
                    <a:lstStyle/>
                    <a:p>
                      <a:r>
                        <a:rPr lang="en-US" sz="2000" dirty="0" smtClean="0"/>
                        <a:t>Nigeria</a:t>
                      </a:r>
                      <a:r>
                        <a:rPr lang="en-US" sz="2000" baseline="0" dirty="0" smtClean="0"/>
                        <a:t> &amp; UK</a:t>
                      </a:r>
                      <a:endParaRPr lang="en-US" sz="2000" dirty="0"/>
                    </a:p>
                  </a:txBody>
                  <a:tcPr marL="51796" marR="51796" marT="25898" marB="25898" anchor="ctr">
                    <a:lnL>
                      <a:noFill/>
                    </a:lnL>
                    <a:lnR>
                      <a:noFill/>
                    </a:lnR>
                    <a:lnT>
                      <a:noFill/>
                    </a:lnT>
                    <a:lnB>
                      <a:noFill/>
                    </a:lnB>
                  </a:tcPr>
                </a:tc>
                <a:tc>
                  <a:txBody>
                    <a:bodyPr/>
                    <a:lstStyle/>
                    <a:p>
                      <a:r>
                        <a:rPr lang="en-US" sz="2000" dirty="0"/>
                        <a:t>France</a:t>
                      </a:r>
                      <a:br>
                        <a:rPr lang="en-US" sz="2000" dirty="0"/>
                      </a:br>
                      <a:r>
                        <a:rPr lang="en-US" sz="2000" dirty="0"/>
                        <a:t>Telecom et al</a:t>
                      </a:r>
                      <a:br>
                        <a:rPr lang="en-US" sz="2000" dirty="0"/>
                      </a:br>
                      <a:endParaRPr lang="en-US" sz="2000" dirty="0"/>
                    </a:p>
                  </a:txBody>
                  <a:tcPr marL="51796" marR="51796" marT="25898" marB="25898" anchor="ctr">
                    <a:lnL>
                      <a:noFill/>
                    </a:lnL>
                    <a:lnR>
                      <a:noFill/>
                    </a:lnR>
                    <a:lnT>
                      <a:noFill/>
                    </a:lnT>
                    <a:lnB>
                      <a:noFill/>
                    </a:lnB>
                  </a:tcPr>
                </a:tc>
              </a:tr>
            </a:tbl>
          </a:graphicData>
        </a:graphic>
      </p:graphicFrame>
      <p:sp>
        <p:nvSpPr>
          <p:cNvPr id="11266" name="Rectangle 2"/>
          <p:cNvSpPr>
            <a:spLocks noGrp="1" noChangeArrowheads="1"/>
          </p:cNvSpPr>
          <p:nvPr>
            <p:ph type="title"/>
          </p:nvPr>
        </p:nvSpPr>
        <p:spPr>
          <a:xfrm>
            <a:off x="0" y="0"/>
            <a:ext cx="9905999" cy="914400"/>
          </a:xfrm>
        </p:spPr>
        <p:txBody>
          <a:bodyPr anchorCtr="1"/>
          <a:lstStyle/>
          <a:p>
            <a:pPr eaLnBrk="1" hangingPunct="1">
              <a:lnSpc>
                <a:spcPct val="90000"/>
              </a:lnSpc>
            </a:pPr>
            <a:r>
              <a:rPr lang="en-US" b="1" dirty="0" smtClean="0">
                <a:solidFill>
                  <a:srgbClr val="800000"/>
                </a:solidFill>
              </a:rPr>
              <a:t>Plans for New Sub-Saharan</a:t>
            </a:r>
            <a:br>
              <a:rPr lang="en-US" b="1" dirty="0" smtClean="0">
                <a:solidFill>
                  <a:srgbClr val="800000"/>
                </a:solidFill>
              </a:rPr>
            </a:br>
            <a:r>
              <a:rPr lang="en-US" sz="2600" b="1" dirty="0" smtClean="0">
                <a:solidFill>
                  <a:srgbClr val="800000"/>
                </a:solidFill>
              </a:rPr>
              <a:t>Undersea Cables to Europe and India by 2011</a:t>
            </a:r>
          </a:p>
        </p:txBody>
      </p:sp>
      <p:sp>
        <p:nvSpPr>
          <p:cNvPr id="7" name="TextBox 6"/>
          <p:cNvSpPr txBox="1"/>
          <p:nvPr/>
        </p:nvSpPr>
        <p:spPr>
          <a:xfrm>
            <a:off x="0" y="6477000"/>
            <a:ext cx="9906000" cy="461665"/>
          </a:xfrm>
          <a:prstGeom prst="rect">
            <a:avLst/>
          </a:prstGeom>
          <a:noFill/>
        </p:spPr>
        <p:txBody>
          <a:bodyPr wrap="square" rtlCol="0">
            <a:spAutoFit/>
          </a:bodyPr>
          <a:lstStyle/>
          <a:p>
            <a:r>
              <a:rPr lang="en-US" sz="2400" dirty="0" smtClean="0"/>
              <a:t>Main1 on YouTube: </a:t>
            </a:r>
            <a:r>
              <a:rPr lang="en-US" sz="2400" dirty="0" smtClean="0">
                <a:hlinkClick r:id="rId8"/>
              </a:rPr>
              <a:t>http://www.youtube.com/watch?v=pzbAS1lXW1A</a:t>
            </a:r>
            <a:endParaRPr lang="en-US"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Impact: RTT etc.</a:t>
            </a:r>
          </a:p>
        </p:txBody>
      </p:sp>
      <p:sp>
        <p:nvSpPr>
          <p:cNvPr id="12291" name="Rectangle 3"/>
          <p:cNvSpPr>
            <a:spLocks noGrp="1" noChangeArrowheads="1"/>
          </p:cNvSpPr>
          <p:nvPr>
            <p:ph type="body" idx="1"/>
          </p:nvPr>
        </p:nvSpPr>
        <p:spPr>
          <a:xfrm>
            <a:off x="0" y="914400"/>
            <a:ext cx="9906000" cy="3200400"/>
          </a:xfrm>
        </p:spPr>
        <p:txBody>
          <a:bodyPr/>
          <a:lstStyle/>
          <a:p>
            <a:r>
              <a:rPr lang="en-US" sz="2800" dirty="0" smtClean="0"/>
              <a:t>As sites move their routing from GEOS to terrestrial connections, we can expect:</a:t>
            </a:r>
          </a:p>
          <a:p>
            <a:pPr lvl="1"/>
            <a:r>
              <a:rPr lang="en-US" sz="2400" dirty="0" smtClean="0"/>
              <a:t>Dramatically reduced Round Trip Time (RTT), e.g. from 700ms to 350ms – seen immediately</a:t>
            </a:r>
          </a:p>
          <a:p>
            <a:pPr lvl="1"/>
            <a:r>
              <a:rPr lang="en-US" sz="2400" dirty="0" smtClean="0"/>
              <a:t>Reduced losses and jitter due to higher bandwidth capacity and reduced contention – when routes etc. stabilized</a:t>
            </a:r>
          </a:p>
          <a:p>
            <a:r>
              <a:rPr lang="en-US" sz="2800" dirty="0" smtClean="0"/>
              <a:t>Dramatic effects seen in leading Kenyan &amp; Ugandan hosts</a:t>
            </a:r>
          </a:p>
        </p:txBody>
      </p:sp>
      <p:pic>
        <p:nvPicPr>
          <p:cNvPr id="12292" name="Picture 15"/>
          <p:cNvPicPr>
            <a:picLocks noChangeAspect="1" noChangeArrowheads="1"/>
          </p:cNvPicPr>
          <p:nvPr/>
        </p:nvPicPr>
        <p:blipFill>
          <a:blip r:embed="rId2" cstate="print"/>
          <a:srcRect/>
          <a:stretch>
            <a:fillRect/>
          </a:stretch>
        </p:blipFill>
        <p:spPr bwMode="auto">
          <a:xfrm>
            <a:off x="3886200" y="4543425"/>
            <a:ext cx="6019800" cy="2314575"/>
          </a:xfrm>
          <a:prstGeom prst="rect">
            <a:avLst/>
          </a:prstGeom>
          <a:noFill/>
          <a:ln w="9525">
            <a:noFill/>
            <a:miter lim="800000"/>
            <a:headEnd/>
            <a:tailEnd/>
          </a:ln>
        </p:spPr>
      </p:pic>
      <p:sp>
        <p:nvSpPr>
          <p:cNvPr id="12293" name="AutoShape 7"/>
          <p:cNvSpPr>
            <a:spLocks noChangeArrowheads="1"/>
          </p:cNvSpPr>
          <p:nvPr/>
        </p:nvSpPr>
        <p:spPr bwMode="auto">
          <a:xfrm>
            <a:off x="7620000" y="4953000"/>
            <a:ext cx="1143000" cy="457200"/>
          </a:xfrm>
          <a:prstGeom prst="wedgeRectCallout">
            <a:avLst>
              <a:gd name="adj1" fmla="val 19861"/>
              <a:gd name="adj2" fmla="val 132639"/>
            </a:avLst>
          </a:prstGeom>
          <a:solidFill>
            <a:schemeClr val="accent1"/>
          </a:solidFill>
          <a:ln w="9525">
            <a:noFill/>
            <a:miter lim="800000"/>
            <a:headEnd/>
            <a:tailEnd/>
          </a:ln>
          <a:effectLst>
            <a:prstShdw prst="shdw17" dist="17961" dir="2700000">
              <a:srgbClr val="708688"/>
            </a:prstShdw>
          </a:effectLst>
        </p:spPr>
        <p:txBody>
          <a:bodyPr/>
          <a:lstStyle/>
          <a:p>
            <a:pPr algn="ctr"/>
            <a:r>
              <a:rPr lang="en-US"/>
              <a:t>325ms</a:t>
            </a:r>
          </a:p>
        </p:txBody>
      </p:sp>
      <p:sp>
        <p:nvSpPr>
          <p:cNvPr id="12294" name="AutoShape 5"/>
          <p:cNvSpPr>
            <a:spLocks noChangeArrowheads="1"/>
          </p:cNvSpPr>
          <p:nvPr/>
        </p:nvSpPr>
        <p:spPr bwMode="auto">
          <a:xfrm>
            <a:off x="7391400" y="4114800"/>
            <a:ext cx="2209800" cy="609600"/>
          </a:xfrm>
          <a:prstGeom prst="wedgeRectCallout">
            <a:avLst>
              <a:gd name="adj1" fmla="val -88218"/>
              <a:gd name="adj2" fmla="val 186458"/>
            </a:avLst>
          </a:prstGeom>
          <a:solidFill>
            <a:schemeClr val="accent1"/>
          </a:solidFill>
          <a:ln w="9525">
            <a:noFill/>
            <a:miter lim="800000"/>
            <a:headEnd/>
            <a:tailEnd/>
          </a:ln>
          <a:effectLst>
            <a:prstShdw prst="shdw17" dist="17961" dir="2700000">
              <a:srgbClr val="708688"/>
            </a:prstShdw>
          </a:effectLst>
        </p:spPr>
        <p:txBody>
          <a:bodyPr/>
          <a:lstStyle/>
          <a:p>
            <a:pPr algn="ctr"/>
            <a:r>
              <a:rPr lang="en-US"/>
              <a:t>Big jump Aug 1 ’09 23:00hr</a:t>
            </a:r>
          </a:p>
        </p:txBody>
      </p:sp>
      <p:sp>
        <p:nvSpPr>
          <p:cNvPr id="9233" name="Text Box 17"/>
          <p:cNvSpPr txBox="1">
            <a:spLocks noChangeArrowheads="1"/>
          </p:cNvSpPr>
          <p:nvPr/>
        </p:nvSpPr>
        <p:spPr bwMode="auto">
          <a:xfrm>
            <a:off x="4267200" y="4343400"/>
            <a:ext cx="3067050" cy="36671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a:t>Median RTT SLAC to Kenya</a:t>
            </a:r>
          </a:p>
        </p:txBody>
      </p:sp>
      <p:sp>
        <p:nvSpPr>
          <p:cNvPr id="12296" name="Rectangle 13"/>
          <p:cNvSpPr>
            <a:spLocks noChangeArrowheads="1"/>
          </p:cNvSpPr>
          <p:nvPr/>
        </p:nvSpPr>
        <p:spPr bwMode="auto">
          <a:xfrm>
            <a:off x="3886200" y="6248400"/>
            <a:ext cx="6019800" cy="609600"/>
          </a:xfrm>
          <a:prstGeom prst="rect">
            <a:avLst/>
          </a:prstGeom>
          <a:solidFill>
            <a:schemeClr val="bg1"/>
          </a:solidFill>
          <a:ln w="9525">
            <a:noFill/>
            <a:miter lim="800000"/>
            <a:headEnd/>
            <a:tailEnd/>
          </a:ln>
        </p:spPr>
        <p:txBody>
          <a:bodyPr/>
          <a:lstStyle/>
          <a:p>
            <a:pPr marL="342900" indent="-342900" eaLnBrk="0" hangingPunct="0">
              <a:spcBef>
                <a:spcPct val="20000"/>
              </a:spcBef>
              <a:buFontTx/>
              <a:buChar char="•"/>
            </a:pPr>
            <a:r>
              <a:rPr lang="en-US" sz="2800"/>
              <a:t>Bkg color=loss Smoke=jitter</a:t>
            </a:r>
          </a:p>
        </p:txBody>
      </p:sp>
      <p:sp>
        <p:nvSpPr>
          <p:cNvPr id="12297" name="Rectangle 13"/>
          <p:cNvSpPr>
            <a:spLocks noChangeArrowheads="1"/>
          </p:cNvSpPr>
          <p:nvPr/>
        </p:nvSpPr>
        <p:spPr bwMode="auto">
          <a:xfrm>
            <a:off x="0" y="4114800"/>
            <a:ext cx="3962400" cy="2743200"/>
          </a:xfrm>
          <a:prstGeom prst="rect">
            <a:avLst/>
          </a:prstGeom>
          <a:solidFill>
            <a:srgbClr val="FFFF00"/>
          </a:solidFill>
          <a:ln w="9525">
            <a:noFill/>
            <a:miter lim="800000"/>
            <a:headEnd/>
            <a:tailEnd/>
          </a:ln>
        </p:spPr>
        <p:txBody>
          <a:bodyPr/>
          <a:lstStyle/>
          <a:p>
            <a:pPr marL="342900" indent="-342900" eaLnBrk="0" hangingPunct="0">
              <a:spcBef>
                <a:spcPct val="20000"/>
              </a:spcBef>
              <a:buFontTx/>
              <a:buChar char="•"/>
            </a:pPr>
            <a:r>
              <a:rPr lang="en-US" sz="2800" dirty="0"/>
              <a:t>RTT improves by factor 2.2</a:t>
            </a:r>
          </a:p>
          <a:p>
            <a:pPr marL="342900" indent="-342900" eaLnBrk="0" hangingPunct="0">
              <a:spcBef>
                <a:spcPct val="20000"/>
              </a:spcBef>
              <a:buFontTx/>
              <a:buChar char="•"/>
            </a:pPr>
            <a:r>
              <a:rPr lang="en-US" sz="2800" dirty="0"/>
              <a:t>Losses reduced</a:t>
            </a:r>
          </a:p>
          <a:p>
            <a:pPr marL="342900" indent="-342900" eaLnBrk="0" hangingPunct="0">
              <a:spcBef>
                <a:spcPct val="20000"/>
              </a:spcBef>
              <a:buFontTx/>
              <a:buChar char="•"/>
            </a:pPr>
            <a:r>
              <a:rPr lang="en-US" sz="2800" dirty="0" err="1"/>
              <a:t>Thruput</a:t>
            </a:r>
            <a:r>
              <a:rPr lang="en-US" sz="2800" dirty="0"/>
              <a:t>  ~1/(RTT*</a:t>
            </a:r>
            <a:r>
              <a:rPr lang="en-US" sz="2800" dirty="0" err="1"/>
              <a:t>sqrt</a:t>
            </a:r>
            <a:r>
              <a:rPr lang="en-US" sz="2800" dirty="0"/>
              <a:t>(loss)) up factor 3</a:t>
            </a:r>
          </a:p>
        </p:txBody>
      </p:sp>
      <p:sp>
        <p:nvSpPr>
          <p:cNvPr id="12298" name="AutoShape 8"/>
          <p:cNvSpPr>
            <a:spLocks noChangeArrowheads="1"/>
          </p:cNvSpPr>
          <p:nvPr/>
        </p:nvSpPr>
        <p:spPr bwMode="auto">
          <a:xfrm>
            <a:off x="3124200" y="3886200"/>
            <a:ext cx="1143000" cy="457200"/>
          </a:xfrm>
          <a:prstGeom prst="wedgeRectCallout">
            <a:avLst>
              <a:gd name="adj1" fmla="val 184028"/>
              <a:gd name="adj2" fmla="val 294792"/>
            </a:avLst>
          </a:prstGeom>
          <a:solidFill>
            <a:schemeClr val="accent1"/>
          </a:solidFill>
          <a:ln w="9525">
            <a:noFill/>
            <a:miter lim="800000"/>
            <a:headEnd/>
            <a:tailEnd/>
          </a:ln>
          <a:effectLst>
            <a:prstShdw prst="shdw17" dist="17961" dir="2700000">
              <a:srgbClr val="708688"/>
            </a:prstShdw>
          </a:effectLst>
        </p:spPr>
        <p:txBody>
          <a:bodyPr/>
          <a:lstStyle/>
          <a:p>
            <a:pPr algn="ctr"/>
            <a:r>
              <a:rPr lang="en-US"/>
              <a:t>720ms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smtClean="0"/>
              <a:t>From ICTP, Trieste, Italy</a:t>
            </a:r>
          </a:p>
        </p:txBody>
      </p:sp>
      <p:sp>
        <p:nvSpPr>
          <p:cNvPr id="13315" name="Rectangle 3"/>
          <p:cNvSpPr>
            <a:spLocks noGrp="1" noChangeArrowheads="1"/>
          </p:cNvSpPr>
          <p:nvPr>
            <p:ph type="body" idx="1"/>
          </p:nvPr>
        </p:nvSpPr>
        <p:spPr>
          <a:xfrm>
            <a:off x="0" y="914400"/>
            <a:ext cx="9906000" cy="1371600"/>
          </a:xfrm>
        </p:spPr>
        <p:txBody>
          <a:bodyPr/>
          <a:lstStyle/>
          <a:p>
            <a:r>
              <a:rPr lang="en-US" sz="2800" smtClean="0"/>
              <a:t>Even Bigger effect since closer than SLAC</a:t>
            </a:r>
          </a:p>
          <a:p>
            <a:pPr lvl="1"/>
            <a:r>
              <a:rPr lang="en-US" sz="2400" smtClean="0"/>
              <a:t>Median RTT drops 780ms to 225ms, i.e. cut by 2/3rds (3.5 times improvement)</a:t>
            </a:r>
          </a:p>
        </p:txBody>
      </p:sp>
      <p:pic>
        <p:nvPicPr>
          <p:cNvPr id="13316" name="Picture 6"/>
          <p:cNvPicPr>
            <a:picLocks noChangeAspect="1" noChangeArrowheads="1"/>
          </p:cNvPicPr>
          <p:nvPr/>
        </p:nvPicPr>
        <p:blipFill>
          <a:blip r:embed="rId2" cstate="print"/>
          <a:srcRect/>
          <a:stretch>
            <a:fillRect/>
          </a:stretch>
        </p:blipFill>
        <p:spPr bwMode="auto">
          <a:xfrm>
            <a:off x="685800" y="2133600"/>
            <a:ext cx="8543925" cy="3286125"/>
          </a:xfrm>
          <a:prstGeom prst="rect">
            <a:avLst/>
          </a:prstGeom>
          <a:noFill/>
          <a:ln w="9525">
            <a:noFill/>
            <a:miter lim="800000"/>
            <a:headEnd/>
            <a:tailEnd/>
          </a:ln>
        </p:spPr>
      </p:pic>
      <p:sp>
        <p:nvSpPr>
          <p:cNvPr id="105479" name="AutoShape 7"/>
          <p:cNvSpPr>
            <a:spLocks noChangeArrowheads="1"/>
          </p:cNvSpPr>
          <p:nvPr/>
        </p:nvSpPr>
        <p:spPr bwMode="auto">
          <a:xfrm>
            <a:off x="1905000" y="2667000"/>
            <a:ext cx="914400" cy="609600"/>
          </a:xfrm>
          <a:prstGeom prst="wedgeRectCallout">
            <a:avLst>
              <a:gd name="adj1" fmla="val -91667"/>
              <a:gd name="adj2" fmla="val 3567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Aug 2nd</a:t>
            </a:r>
          </a:p>
        </p:txBody>
      </p:sp>
      <p:sp>
        <p:nvSpPr>
          <p:cNvPr id="105480" name="AutoShape 8"/>
          <p:cNvSpPr>
            <a:spLocks noChangeArrowheads="1"/>
          </p:cNvSpPr>
          <p:nvPr/>
        </p:nvSpPr>
        <p:spPr bwMode="auto">
          <a:xfrm>
            <a:off x="7391400" y="2514600"/>
            <a:ext cx="1905000" cy="609600"/>
          </a:xfrm>
          <a:prstGeom prst="wedgeRectCallout">
            <a:avLst>
              <a:gd name="adj1" fmla="val -46500"/>
              <a:gd name="adj2" fmla="val 16536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Seems to be stabilizing</a:t>
            </a:r>
          </a:p>
        </p:txBody>
      </p:sp>
      <p:sp>
        <p:nvSpPr>
          <p:cNvPr id="105481" name="AutoShape 9"/>
          <p:cNvSpPr>
            <a:spLocks noChangeArrowheads="1"/>
          </p:cNvSpPr>
          <p:nvPr/>
        </p:nvSpPr>
        <p:spPr bwMode="auto">
          <a:xfrm>
            <a:off x="4953000" y="2590800"/>
            <a:ext cx="1905000" cy="609600"/>
          </a:xfrm>
          <a:prstGeom prst="wedgeRectCallout">
            <a:avLst>
              <a:gd name="adj1" fmla="val -7500"/>
              <a:gd name="adj2" fmla="val 13255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Still big diurnal changes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None/>
            </a:pPr>
            <a:r>
              <a:rPr lang="en-US" dirty="0" smtClean="0"/>
              <a:t>Viewpoint from </a:t>
            </a:r>
            <a:r>
              <a:rPr lang="en-US" smtClean="0"/>
              <a:t>outside to Africa </a:t>
            </a:r>
            <a:r>
              <a:rPr lang="en-US" dirty="0" smtClean="0"/>
              <a:t>as a whole, focusing on R&amp;E</a:t>
            </a:r>
          </a:p>
          <a:p>
            <a:r>
              <a:rPr lang="en-US" dirty="0" smtClean="0"/>
              <a:t>Why </a:t>
            </a:r>
            <a:r>
              <a:rPr lang="en-US" dirty="0" smtClean="0"/>
              <a:t>does Africa’s Internet performance matter?</a:t>
            </a:r>
          </a:p>
          <a:p>
            <a:r>
              <a:rPr lang="en-US" dirty="0" smtClean="0"/>
              <a:t>How do we measure performance?</a:t>
            </a:r>
          </a:p>
          <a:p>
            <a:r>
              <a:rPr lang="en-US" dirty="0" smtClean="0"/>
              <a:t>What do we find?</a:t>
            </a:r>
          </a:p>
          <a:p>
            <a:r>
              <a:rPr lang="en-US" dirty="0" smtClean="0"/>
              <a:t>What is happening and its impact</a:t>
            </a:r>
          </a:p>
          <a:p>
            <a:r>
              <a:rPr lang="en-US" dirty="0" smtClean="0"/>
              <a:t>What’s next?</a:t>
            </a:r>
          </a:p>
          <a:p>
            <a:r>
              <a:rPr lang="en-US" dirty="0" smtClean="0"/>
              <a:t>Conclusions</a:t>
            </a:r>
          </a:p>
          <a:p>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0" y="0"/>
            <a:ext cx="5943600" cy="914400"/>
          </a:xfrm>
        </p:spPr>
        <p:txBody>
          <a:bodyPr/>
          <a:lstStyle/>
          <a:p>
            <a:r>
              <a:rPr lang="en-US" smtClean="0"/>
              <a:t>Other countries</a:t>
            </a:r>
          </a:p>
        </p:txBody>
      </p:sp>
      <p:sp>
        <p:nvSpPr>
          <p:cNvPr id="14339" name="Rectangle 3"/>
          <p:cNvSpPr>
            <a:spLocks noGrp="1" noChangeArrowheads="1"/>
          </p:cNvSpPr>
          <p:nvPr>
            <p:ph type="body" idx="1"/>
          </p:nvPr>
        </p:nvSpPr>
        <p:spPr>
          <a:xfrm>
            <a:off x="0" y="0"/>
            <a:ext cx="3200400" cy="6858000"/>
          </a:xfrm>
          <a:solidFill>
            <a:srgbClr val="FFFF00"/>
          </a:solidFill>
        </p:spPr>
        <p:txBody>
          <a:bodyPr/>
          <a:lstStyle/>
          <a:p>
            <a:pPr>
              <a:lnSpc>
                <a:spcPct val="80000"/>
              </a:lnSpc>
            </a:pPr>
            <a:r>
              <a:rPr lang="en-US" sz="2800" b="1" dirty="0" smtClean="0"/>
              <a:t>Angola</a:t>
            </a:r>
            <a:r>
              <a:rPr lang="en-US" sz="2800" dirty="0" smtClean="0"/>
              <a:t> step mid-May, more stable</a:t>
            </a:r>
          </a:p>
          <a:p>
            <a:pPr>
              <a:lnSpc>
                <a:spcPct val="80000"/>
              </a:lnSpc>
            </a:pPr>
            <a:r>
              <a:rPr lang="en-US" sz="2800" b="1" dirty="0" smtClean="0"/>
              <a:t>Zambia</a:t>
            </a:r>
            <a:r>
              <a:rPr lang="en-US" sz="2800" dirty="0" smtClean="0"/>
              <a:t> one direction reduce 720&gt;550ms</a:t>
            </a:r>
          </a:p>
          <a:p>
            <a:pPr lvl="1">
              <a:lnSpc>
                <a:spcPct val="80000"/>
              </a:lnSpc>
            </a:pPr>
            <a:r>
              <a:rPr lang="en-US" sz="2400" dirty="0" smtClean="0"/>
              <a:t>Unstable, still trying?</a:t>
            </a:r>
          </a:p>
          <a:p>
            <a:pPr>
              <a:lnSpc>
                <a:spcPct val="80000"/>
              </a:lnSpc>
            </a:pPr>
            <a:r>
              <a:rPr lang="en-US" sz="2800" b="1" dirty="0" smtClean="0"/>
              <a:t>Tanzania</a:t>
            </a:r>
            <a:r>
              <a:rPr lang="en-US" sz="2800" dirty="0" smtClean="0"/>
              <a:t>, also dramatic reduction in losses</a:t>
            </a:r>
          </a:p>
          <a:p>
            <a:pPr>
              <a:lnSpc>
                <a:spcPct val="80000"/>
              </a:lnSpc>
            </a:pPr>
            <a:r>
              <a:rPr lang="en-US" sz="2800" b="1" dirty="0" smtClean="0"/>
              <a:t>Uganda</a:t>
            </a:r>
            <a:r>
              <a:rPr lang="en-US" sz="2800" dirty="0" smtClean="0"/>
              <a:t> </a:t>
            </a:r>
            <a:r>
              <a:rPr lang="en-US" sz="2800" b="1" dirty="0" smtClean="0">
                <a:solidFill>
                  <a:srgbClr val="FF0000"/>
                </a:solidFill>
              </a:rPr>
              <a:t>inland</a:t>
            </a:r>
            <a:r>
              <a:rPr lang="en-US" sz="2800" dirty="0" smtClean="0"/>
              <a:t> via Kenya, 2 step process</a:t>
            </a:r>
          </a:p>
          <a:p>
            <a:pPr>
              <a:lnSpc>
                <a:spcPct val="80000"/>
              </a:lnSpc>
            </a:pPr>
            <a:r>
              <a:rPr lang="en-US" sz="2800" dirty="0" smtClean="0"/>
              <a:t>Rwanda Sep 25</a:t>
            </a:r>
          </a:p>
          <a:p>
            <a:pPr>
              <a:lnSpc>
                <a:spcPct val="80000"/>
              </a:lnSpc>
            </a:pPr>
            <a:r>
              <a:rPr lang="en-US" sz="2800" dirty="0" smtClean="0"/>
              <a:t>Many sites still to connect</a:t>
            </a:r>
          </a:p>
        </p:txBody>
      </p:sp>
      <p:pic>
        <p:nvPicPr>
          <p:cNvPr id="14340" name="Picture 4"/>
          <p:cNvPicPr>
            <a:picLocks noChangeAspect="1" noChangeArrowheads="1"/>
          </p:cNvPicPr>
          <p:nvPr/>
        </p:nvPicPr>
        <p:blipFill>
          <a:blip r:embed="rId3" cstate="print"/>
          <a:srcRect/>
          <a:stretch>
            <a:fillRect/>
          </a:stretch>
        </p:blipFill>
        <p:spPr bwMode="auto">
          <a:xfrm>
            <a:off x="3276600" y="914400"/>
            <a:ext cx="6629400" cy="957263"/>
          </a:xfrm>
          <a:prstGeom prst="rect">
            <a:avLst/>
          </a:prstGeom>
          <a:noFill/>
          <a:ln w="9525">
            <a:noFill/>
            <a:miter lim="800000"/>
            <a:headEnd/>
            <a:tailEnd/>
          </a:ln>
        </p:spPr>
      </p:pic>
      <p:sp>
        <p:nvSpPr>
          <p:cNvPr id="106502" name="AutoShape 6"/>
          <p:cNvSpPr>
            <a:spLocks noChangeArrowheads="1"/>
          </p:cNvSpPr>
          <p:nvPr/>
        </p:nvSpPr>
        <p:spPr bwMode="auto">
          <a:xfrm>
            <a:off x="4495800" y="838200"/>
            <a:ext cx="990600" cy="304800"/>
          </a:xfrm>
          <a:prstGeom prst="wedgeRectCallout">
            <a:avLst>
              <a:gd name="adj1" fmla="val -58653"/>
              <a:gd name="adj2" fmla="val 12448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750ms</a:t>
            </a:r>
          </a:p>
        </p:txBody>
      </p:sp>
      <p:sp>
        <p:nvSpPr>
          <p:cNvPr id="106503" name="AutoShape 7"/>
          <p:cNvSpPr>
            <a:spLocks noChangeArrowheads="1"/>
          </p:cNvSpPr>
          <p:nvPr/>
        </p:nvSpPr>
        <p:spPr bwMode="auto">
          <a:xfrm>
            <a:off x="5715000" y="838200"/>
            <a:ext cx="990600" cy="304800"/>
          </a:xfrm>
          <a:prstGeom prst="wedgeRectCallout">
            <a:avLst>
              <a:gd name="adj1" fmla="val -103847"/>
              <a:gd name="adj2" fmla="val 15885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450ms</a:t>
            </a:r>
          </a:p>
        </p:txBody>
      </p:sp>
      <p:pic>
        <p:nvPicPr>
          <p:cNvPr id="14343" name="Picture 9"/>
          <p:cNvPicPr>
            <a:picLocks noChangeAspect="1" noChangeArrowheads="1"/>
          </p:cNvPicPr>
          <p:nvPr/>
        </p:nvPicPr>
        <p:blipFill>
          <a:blip r:embed="rId4" cstate="print"/>
          <a:srcRect/>
          <a:stretch>
            <a:fillRect/>
          </a:stretch>
        </p:blipFill>
        <p:spPr bwMode="auto">
          <a:xfrm>
            <a:off x="3124200" y="2057400"/>
            <a:ext cx="6310313" cy="1608138"/>
          </a:xfrm>
          <a:prstGeom prst="rect">
            <a:avLst/>
          </a:prstGeom>
          <a:noFill/>
          <a:ln w="9525">
            <a:noFill/>
            <a:miter lim="800000"/>
            <a:headEnd/>
            <a:tailEnd/>
          </a:ln>
        </p:spPr>
      </p:pic>
      <p:sp>
        <p:nvSpPr>
          <p:cNvPr id="106506" name="AutoShape 10"/>
          <p:cNvSpPr>
            <a:spLocks noChangeArrowheads="1"/>
          </p:cNvSpPr>
          <p:nvPr/>
        </p:nvSpPr>
        <p:spPr bwMode="auto">
          <a:xfrm>
            <a:off x="7162800" y="2057400"/>
            <a:ext cx="990600" cy="304800"/>
          </a:xfrm>
          <a:prstGeom prst="wedgeRectCallout">
            <a:avLst>
              <a:gd name="adj1" fmla="val -65384"/>
              <a:gd name="adj2" fmla="val 16823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Aug 20</a:t>
            </a:r>
          </a:p>
        </p:txBody>
      </p:sp>
      <p:sp>
        <p:nvSpPr>
          <p:cNvPr id="106507" name="Text Box 11"/>
          <p:cNvSpPr txBox="1">
            <a:spLocks noChangeArrowheads="1"/>
          </p:cNvSpPr>
          <p:nvPr/>
        </p:nvSpPr>
        <p:spPr bwMode="auto">
          <a:xfrm>
            <a:off x="6994525" y="950913"/>
            <a:ext cx="1809750" cy="36671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Angola</a:t>
            </a:r>
          </a:p>
        </p:txBody>
      </p:sp>
      <p:sp>
        <p:nvSpPr>
          <p:cNvPr id="106508" name="Text Box 12"/>
          <p:cNvSpPr txBox="1">
            <a:spLocks noChangeArrowheads="1"/>
          </p:cNvSpPr>
          <p:nvPr/>
        </p:nvSpPr>
        <p:spPr bwMode="auto">
          <a:xfrm>
            <a:off x="4343400" y="2971800"/>
            <a:ext cx="1860550" cy="36671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Zambia</a:t>
            </a:r>
          </a:p>
        </p:txBody>
      </p:sp>
      <p:pic>
        <p:nvPicPr>
          <p:cNvPr id="14347" name="Picture 13"/>
          <p:cNvPicPr>
            <a:picLocks noChangeAspect="1" noChangeArrowheads="1"/>
          </p:cNvPicPr>
          <p:nvPr/>
        </p:nvPicPr>
        <p:blipFill>
          <a:blip r:embed="rId5" cstate="print"/>
          <a:srcRect/>
          <a:stretch>
            <a:fillRect/>
          </a:stretch>
        </p:blipFill>
        <p:spPr bwMode="auto">
          <a:xfrm>
            <a:off x="3200400" y="3733800"/>
            <a:ext cx="5991225" cy="1550988"/>
          </a:xfrm>
          <a:prstGeom prst="rect">
            <a:avLst/>
          </a:prstGeom>
          <a:noFill/>
          <a:ln w="9525">
            <a:noFill/>
            <a:miter lim="800000"/>
            <a:headEnd/>
            <a:tailEnd/>
          </a:ln>
        </p:spPr>
      </p:pic>
      <p:sp>
        <p:nvSpPr>
          <p:cNvPr id="106510" name="Text Box 14"/>
          <p:cNvSpPr txBox="1">
            <a:spLocks noChangeArrowheads="1"/>
          </p:cNvSpPr>
          <p:nvPr/>
        </p:nvSpPr>
        <p:spPr bwMode="auto">
          <a:xfrm>
            <a:off x="4572000" y="4648200"/>
            <a:ext cx="2038350" cy="36671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Tanzania</a:t>
            </a:r>
          </a:p>
        </p:txBody>
      </p:sp>
      <p:pic>
        <p:nvPicPr>
          <p:cNvPr id="14349" name="Picture 15"/>
          <p:cNvPicPr>
            <a:picLocks noChangeAspect="1" noChangeArrowheads="1"/>
          </p:cNvPicPr>
          <p:nvPr/>
        </p:nvPicPr>
        <p:blipFill>
          <a:blip r:embed="rId6" cstate="print"/>
          <a:srcRect/>
          <a:stretch>
            <a:fillRect/>
          </a:stretch>
        </p:blipFill>
        <p:spPr bwMode="auto">
          <a:xfrm>
            <a:off x="3352800" y="5297488"/>
            <a:ext cx="6191250" cy="1560512"/>
          </a:xfrm>
          <a:prstGeom prst="rect">
            <a:avLst/>
          </a:prstGeom>
          <a:noFill/>
          <a:ln w="9525">
            <a:noFill/>
            <a:miter lim="800000"/>
            <a:headEnd/>
            <a:tailEnd/>
          </a:ln>
        </p:spPr>
      </p:pic>
      <p:sp>
        <p:nvSpPr>
          <p:cNvPr id="106512" name="Text Box 16"/>
          <p:cNvSpPr txBox="1">
            <a:spLocks noChangeArrowheads="1"/>
          </p:cNvSpPr>
          <p:nvPr/>
        </p:nvSpPr>
        <p:spPr bwMode="auto">
          <a:xfrm>
            <a:off x="5257800" y="5562600"/>
            <a:ext cx="1898650" cy="36671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Uganda</a:t>
            </a:r>
          </a:p>
        </p:txBody>
      </p:sp>
      <p:sp>
        <p:nvSpPr>
          <p:cNvPr id="106513" name="AutoShape 17"/>
          <p:cNvSpPr>
            <a:spLocks noChangeArrowheads="1"/>
          </p:cNvSpPr>
          <p:nvPr/>
        </p:nvSpPr>
        <p:spPr bwMode="auto">
          <a:xfrm>
            <a:off x="3886200" y="6400800"/>
            <a:ext cx="1600200" cy="304800"/>
          </a:xfrm>
          <a:prstGeom prst="wedgeRectCallout">
            <a:avLst>
              <a:gd name="adj1" fmla="val 92264"/>
              <a:gd name="adj2" fmla="val -109898"/>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1 direction</a:t>
            </a:r>
          </a:p>
        </p:txBody>
      </p:sp>
      <p:sp>
        <p:nvSpPr>
          <p:cNvPr id="106514" name="AutoShape 18"/>
          <p:cNvSpPr>
            <a:spLocks noChangeArrowheads="1"/>
          </p:cNvSpPr>
          <p:nvPr/>
        </p:nvSpPr>
        <p:spPr bwMode="auto">
          <a:xfrm>
            <a:off x="7239000" y="5638800"/>
            <a:ext cx="1752600" cy="304800"/>
          </a:xfrm>
          <a:prstGeom prst="wedgeRectCallout">
            <a:avLst>
              <a:gd name="adj1" fmla="val -95106"/>
              <a:gd name="adj2" fmla="val 17760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Both directions</a:t>
            </a:r>
          </a:p>
        </p:txBody>
      </p:sp>
      <p:sp>
        <p:nvSpPr>
          <p:cNvPr id="106515" name="AutoShape 19"/>
          <p:cNvSpPr>
            <a:spLocks noChangeArrowheads="1"/>
          </p:cNvSpPr>
          <p:nvPr/>
        </p:nvSpPr>
        <p:spPr bwMode="auto">
          <a:xfrm>
            <a:off x="4648200" y="3733800"/>
            <a:ext cx="990600" cy="304800"/>
          </a:xfrm>
          <a:prstGeom prst="wedgeRectCallout">
            <a:avLst>
              <a:gd name="adj1" fmla="val -75963"/>
              <a:gd name="adj2" fmla="val 13698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Sep 27</a:t>
            </a:r>
          </a:p>
        </p:txBody>
      </p:sp>
      <p:sp>
        <p:nvSpPr>
          <p:cNvPr id="106516" name="AutoShape 20"/>
          <p:cNvSpPr>
            <a:spLocks noChangeArrowheads="1"/>
          </p:cNvSpPr>
          <p:nvPr/>
        </p:nvSpPr>
        <p:spPr bwMode="auto">
          <a:xfrm>
            <a:off x="6324600" y="3200400"/>
            <a:ext cx="1600200" cy="304800"/>
          </a:xfrm>
          <a:prstGeom prst="wedgeRectCallout">
            <a:avLst>
              <a:gd name="adj1" fmla="val -4167"/>
              <a:gd name="adj2" fmla="val -16302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1 direction</a:t>
            </a:r>
          </a:p>
        </p:txBody>
      </p:sp>
      <p:sp>
        <p:nvSpPr>
          <p:cNvPr id="106517" name="AutoShape 21"/>
          <p:cNvSpPr>
            <a:spLocks noChangeArrowheads="1"/>
          </p:cNvSpPr>
          <p:nvPr/>
        </p:nvSpPr>
        <p:spPr bwMode="auto">
          <a:xfrm>
            <a:off x="8077200" y="3124200"/>
            <a:ext cx="1828800" cy="304800"/>
          </a:xfrm>
          <a:prstGeom prst="wedgeRectCallout">
            <a:avLst>
              <a:gd name="adj1" fmla="val -59375"/>
              <a:gd name="adj2" fmla="val -8177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Both directions?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3600" y="0"/>
            <a:ext cx="7772400" cy="914400"/>
          </a:xfrm>
        </p:spPr>
        <p:txBody>
          <a:bodyPr/>
          <a:lstStyle/>
          <a:p>
            <a:r>
              <a:rPr lang="en-US" dirty="0" smtClean="0"/>
              <a:t>Next Steps: Going inland</a:t>
            </a:r>
          </a:p>
        </p:txBody>
      </p:sp>
      <p:pic>
        <p:nvPicPr>
          <p:cNvPr id="15365" name="Picture 5"/>
          <p:cNvPicPr>
            <a:picLocks noChangeAspect="1" noChangeArrowheads="1"/>
          </p:cNvPicPr>
          <p:nvPr/>
        </p:nvPicPr>
        <p:blipFill>
          <a:blip r:embed="rId3" cstate="print"/>
          <a:srcRect/>
          <a:stretch>
            <a:fillRect/>
          </a:stretch>
        </p:blipFill>
        <p:spPr bwMode="auto">
          <a:xfrm>
            <a:off x="0" y="4148137"/>
            <a:ext cx="4572000" cy="2709863"/>
          </a:xfrm>
          <a:prstGeom prst="rect">
            <a:avLst/>
          </a:prstGeom>
          <a:noFill/>
          <a:ln w="9525">
            <a:noFill/>
            <a:miter lim="800000"/>
            <a:headEnd/>
            <a:tailEnd/>
          </a:ln>
        </p:spPr>
      </p:pic>
      <p:sp>
        <p:nvSpPr>
          <p:cNvPr id="154631" name="Text Box 7"/>
          <p:cNvSpPr txBox="1">
            <a:spLocks noChangeArrowheads="1"/>
          </p:cNvSpPr>
          <p:nvPr/>
        </p:nvSpPr>
        <p:spPr bwMode="auto">
          <a:xfrm>
            <a:off x="914400" y="6172200"/>
            <a:ext cx="1333500" cy="519113"/>
          </a:xfrm>
          <a:prstGeom prst="rect">
            <a:avLst/>
          </a:prstGeom>
          <a:solidFill>
            <a:schemeClr val="bg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dirty="0"/>
              <a:t>Central</a:t>
            </a:r>
          </a:p>
        </p:txBody>
      </p:sp>
      <p:pic>
        <p:nvPicPr>
          <p:cNvPr id="11" name="Picture 59"/>
          <p:cNvPicPr>
            <a:picLocks noChangeAspect="1" noChangeArrowheads="1"/>
          </p:cNvPicPr>
          <p:nvPr/>
        </p:nvPicPr>
        <p:blipFill>
          <a:blip r:embed="rId4" cstate="print"/>
          <a:srcRect/>
          <a:stretch>
            <a:fillRect/>
          </a:stretch>
        </p:blipFill>
        <p:spPr bwMode="auto">
          <a:xfrm>
            <a:off x="4849103" y="1600200"/>
            <a:ext cx="5056897" cy="5257800"/>
          </a:xfrm>
          <a:prstGeom prst="rect">
            <a:avLst/>
          </a:prstGeom>
          <a:noFill/>
          <a:ln w="9525">
            <a:noFill/>
            <a:miter lim="800000"/>
            <a:headEnd/>
            <a:tailEnd/>
          </a:ln>
        </p:spPr>
      </p:pic>
      <p:sp>
        <p:nvSpPr>
          <p:cNvPr id="12" name="Rectangle 57"/>
          <p:cNvSpPr>
            <a:spLocks noChangeArrowheads="1"/>
          </p:cNvSpPr>
          <p:nvPr/>
        </p:nvSpPr>
        <p:spPr bwMode="auto">
          <a:xfrm>
            <a:off x="0" y="3733800"/>
            <a:ext cx="4114800" cy="384175"/>
          </a:xfrm>
          <a:prstGeom prst="rect">
            <a:avLst/>
          </a:prstGeom>
          <a:solidFill>
            <a:schemeClr val="accent2">
              <a:alpha val="29000"/>
            </a:schemeClr>
          </a:solidFill>
          <a:ln w="25400">
            <a:solidFill>
              <a:srgbClr val="000066"/>
            </a:solidFill>
            <a:miter lim="800000"/>
            <a:headEnd/>
            <a:tailEnd/>
          </a:ln>
        </p:spPr>
        <p:txBody>
          <a:bodyPr lIns="0" tIns="0" rIns="0" bIns="0"/>
          <a:lstStyle/>
          <a:p>
            <a:pPr marL="288925" indent="-228600">
              <a:lnSpc>
                <a:spcPct val="95000"/>
              </a:lnSpc>
              <a:spcBef>
                <a:spcPct val="25000"/>
              </a:spcBef>
              <a:buClr>
                <a:srgbClr val="800000"/>
              </a:buClr>
              <a:buSzPct val="110000"/>
              <a:buFont typeface="Wingdings 2" pitchFamily="18" charset="2"/>
              <a:buNone/>
            </a:pPr>
            <a:r>
              <a:rPr lang="en-US" sz="2000" b="1" dirty="0">
                <a:solidFill>
                  <a:srgbClr val="000066"/>
                </a:solidFill>
              </a:rPr>
              <a:t> </a:t>
            </a:r>
            <a:r>
              <a:rPr lang="en-US" sz="2000" b="1" dirty="0">
                <a:solidFill>
                  <a:srgbClr val="000066"/>
                </a:solidFill>
                <a:hlinkClick r:id="rId5"/>
              </a:rPr>
              <a:t>www.ubuntunet.net/fibre-map</a:t>
            </a:r>
            <a:r>
              <a:rPr lang="en-US" sz="2000" b="1" dirty="0">
                <a:solidFill>
                  <a:srgbClr val="000066"/>
                </a:solidFill>
              </a:rPr>
              <a:t> </a:t>
            </a:r>
          </a:p>
        </p:txBody>
      </p:sp>
      <p:sp>
        <p:nvSpPr>
          <p:cNvPr id="14" name="TextBox 10"/>
          <p:cNvSpPr txBox="1">
            <a:spLocks noChangeArrowheads="1"/>
          </p:cNvSpPr>
          <p:nvPr/>
        </p:nvSpPr>
        <p:spPr bwMode="auto">
          <a:xfrm>
            <a:off x="4343400" y="2057400"/>
            <a:ext cx="4061753" cy="523220"/>
          </a:xfrm>
          <a:prstGeom prst="rect">
            <a:avLst/>
          </a:prstGeom>
          <a:noFill/>
          <a:ln w="9525">
            <a:noFill/>
            <a:miter lim="800000"/>
            <a:headEnd/>
            <a:tailEnd/>
          </a:ln>
        </p:spPr>
        <p:txBody>
          <a:bodyPr wrap="none">
            <a:spAutoFit/>
          </a:bodyPr>
          <a:lstStyle/>
          <a:p>
            <a:r>
              <a:rPr lang="en-US" sz="2800" dirty="0"/>
              <a:t>Inter Africa </a:t>
            </a:r>
            <a:r>
              <a:rPr lang="en-US" sz="2800" dirty="0" err="1"/>
              <a:t>fibre</a:t>
            </a:r>
            <a:r>
              <a:rPr lang="en-US" sz="2800" dirty="0"/>
              <a:t> network</a:t>
            </a:r>
          </a:p>
        </p:txBody>
      </p:sp>
      <p:sp>
        <p:nvSpPr>
          <p:cNvPr id="15370" name="Rectangle 3"/>
          <p:cNvSpPr>
            <a:spLocks noChangeArrowheads="1"/>
          </p:cNvSpPr>
          <p:nvPr/>
        </p:nvSpPr>
        <p:spPr bwMode="auto">
          <a:xfrm>
            <a:off x="0" y="683150"/>
            <a:ext cx="9906000" cy="762000"/>
          </a:xfrm>
          <a:prstGeom prst="rect">
            <a:avLst/>
          </a:prstGeom>
          <a:noFill/>
          <a:ln w="9525">
            <a:noFill/>
            <a:miter lim="800000"/>
            <a:headEnd/>
            <a:tailEnd/>
          </a:ln>
        </p:spPr>
        <p:txBody>
          <a:bodyPr/>
          <a:lstStyle/>
          <a:p>
            <a:pPr marL="91440" indent="-342900" eaLnBrk="0" hangingPunct="0">
              <a:spcBef>
                <a:spcPts val="0"/>
              </a:spcBef>
              <a:buFontTx/>
              <a:buChar char="•"/>
            </a:pPr>
            <a:r>
              <a:rPr lang="en-US" sz="2400" dirty="0"/>
              <a:t>Connect up the rest of the sites &amp; </a:t>
            </a:r>
            <a:r>
              <a:rPr lang="en-US" sz="2400" dirty="0" smtClean="0"/>
              <a:t>countries</a:t>
            </a:r>
          </a:p>
          <a:p>
            <a:pPr marL="91440" indent="-342900" eaLnBrk="0" hangingPunct="0">
              <a:spcBef>
                <a:spcPts val="0"/>
              </a:spcBef>
              <a:buFontTx/>
              <a:buChar char="•"/>
            </a:pPr>
            <a:r>
              <a:rPr lang="en-US" sz="2400" dirty="0" smtClean="0"/>
              <a:t>Extend coverage from landing points to capitals and major cites </a:t>
            </a:r>
          </a:p>
          <a:p>
            <a:pPr marL="342900" indent="-342900" eaLnBrk="0" hangingPunct="0">
              <a:spcBef>
                <a:spcPct val="20000"/>
              </a:spcBef>
            </a:pPr>
            <a:endParaRPr lang="en-US" sz="2400" dirty="0"/>
          </a:p>
        </p:txBody>
      </p:sp>
      <p:sp>
        <p:nvSpPr>
          <p:cNvPr id="15363" name="Rectangle 3"/>
          <p:cNvSpPr>
            <a:spLocks noGrp="1" noChangeArrowheads="1"/>
          </p:cNvSpPr>
          <p:nvPr>
            <p:ph type="body" idx="1"/>
          </p:nvPr>
        </p:nvSpPr>
        <p:spPr>
          <a:xfrm>
            <a:off x="0" y="1387370"/>
            <a:ext cx="2971800" cy="2270230"/>
          </a:xfrm>
        </p:spPr>
        <p:txBody>
          <a:bodyPr/>
          <a:lstStyle/>
          <a:p>
            <a:r>
              <a:rPr lang="en-US" sz="2400" dirty="0" smtClean="0"/>
              <a:t>Need </a:t>
            </a:r>
            <a:r>
              <a:rPr lang="en-US" sz="2400" dirty="0" err="1" smtClean="0"/>
              <a:t>fibre</a:t>
            </a:r>
            <a:r>
              <a:rPr lang="en-US" sz="2400" dirty="0" smtClean="0"/>
              <a:t> connections inland</a:t>
            </a:r>
          </a:p>
          <a:p>
            <a:r>
              <a:rPr lang="en-US" sz="2400" dirty="0" smtClean="0"/>
              <a:t>They exist</a:t>
            </a:r>
          </a:p>
          <a:p>
            <a:r>
              <a:rPr lang="en-US" sz="2400" dirty="0" smtClean="0"/>
              <a:t>Most universities located nearby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0"/>
            <a:ext cx="7772400" cy="914400"/>
          </a:xfrm>
        </p:spPr>
        <p:txBody>
          <a:bodyPr/>
          <a:lstStyle/>
          <a:p>
            <a:r>
              <a:rPr lang="en-US" sz="4000" smtClean="0"/>
              <a:t>Next Steps: Beyond Fibre’s reach</a:t>
            </a:r>
          </a:p>
        </p:txBody>
      </p:sp>
      <p:sp>
        <p:nvSpPr>
          <p:cNvPr id="16387" name="Rectangle 3"/>
          <p:cNvSpPr>
            <a:spLocks noGrp="1" noChangeArrowheads="1"/>
          </p:cNvSpPr>
          <p:nvPr>
            <p:ph type="body" idx="1"/>
          </p:nvPr>
        </p:nvSpPr>
        <p:spPr/>
        <p:txBody>
          <a:bodyPr/>
          <a:lstStyle/>
          <a:p>
            <a:pPr marL="91440">
              <a:spcBef>
                <a:spcPts val="0"/>
              </a:spcBef>
            </a:pPr>
            <a:r>
              <a:rPr lang="en-US" sz="2800" dirty="0" smtClean="0"/>
              <a:t>Once one has the basic </a:t>
            </a:r>
            <a:r>
              <a:rPr lang="en-US" sz="2800" dirty="0" err="1" smtClean="0"/>
              <a:t>insfrastructure</a:t>
            </a:r>
            <a:r>
              <a:rPr lang="en-US" sz="2800" dirty="0" smtClean="0"/>
              <a:t> in place (fiber to cities) and can carry the traffic for millions of users then one need the last mile to connect up those millions of users with their </a:t>
            </a:r>
            <a:r>
              <a:rPr lang="en-US" sz="2800" dirty="0" err="1" smtClean="0"/>
              <a:t>cellphones</a:t>
            </a:r>
            <a:r>
              <a:rPr lang="en-US" sz="2800" dirty="0" smtClean="0"/>
              <a:t> etc..</a:t>
            </a:r>
          </a:p>
          <a:p>
            <a:pPr marL="91440">
              <a:spcBef>
                <a:spcPts val="0"/>
              </a:spcBef>
            </a:pPr>
            <a:r>
              <a:rPr lang="en-US" sz="2800" dirty="0" smtClean="0"/>
              <a:t>In areas where </a:t>
            </a:r>
            <a:r>
              <a:rPr lang="en-US" sz="2800" dirty="0" err="1" smtClean="0"/>
              <a:t>fibre</a:t>
            </a:r>
            <a:r>
              <a:rPr lang="en-US" sz="2800" dirty="0" smtClean="0"/>
              <a:t> connections are not available (e.g. rural areas), the main contenders appear to be:</a:t>
            </a:r>
          </a:p>
          <a:p>
            <a:pPr lvl="1">
              <a:spcBef>
                <a:spcPts val="0"/>
              </a:spcBef>
            </a:pPr>
            <a:r>
              <a:rPr lang="en-US" sz="2400" dirty="0" smtClean="0"/>
              <a:t>wireless, e.g. microwave, </a:t>
            </a:r>
            <a:r>
              <a:rPr lang="en-US" sz="2400" dirty="0" err="1" smtClean="0"/>
              <a:t>cellphone</a:t>
            </a:r>
            <a:r>
              <a:rPr lang="en-US" sz="2400" dirty="0" smtClean="0"/>
              <a:t> towers, </a:t>
            </a:r>
            <a:r>
              <a:rPr lang="en-US" sz="2400" dirty="0" err="1" smtClean="0"/>
              <a:t>WiMax</a:t>
            </a:r>
            <a:r>
              <a:rPr lang="en-US" sz="2400" dirty="0" smtClean="0"/>
              <a:t> etc., </a:t>
            </a:r>
          </a:p>
          <a:p>
            <a:pPr lvl="1">
              <a:spcBef>
                <a:spcPts val="0"/>
              </a:spcBef>
            </a:pPr>
            <a:r>
              <a:rPr lang="en-US" sz="2400" b="1" dirty="0" smtClean="0"/>
              <a:t>Low Earth Orbiting Satellites</a:t>
            </a:r>
            <a:r>
              <a:rPr lang="en-US" sz="2400" dirty="0" smtClean="0"/>
              <a:t> (LEOS) for example </a:t>
            </a:r>
            <a:r>
              <a:rPr lang="en-US" sz="2400" dirty="0" smtClean="0">
                <a:hlinkClick r:id="rId3"/>
              </a:rPr>
              <a:t>Google signed up with Liberty Global and HSBC in a bid to launch 16 LEOS</a:t>
            </a:r>
            <a:r>
              <a:rPr lang="en-US" sz="2400" dirty="0" smtClean="0"/>
              <a:t> satellites, to bring high-speed internet access to Africa by end 2010,</a:t>
            </a:r>
          </a:p>
          <a:p>
            <a:pPr lvl="2">
              <a:spcBef>
                <a:spcPts val="0"/>
              </a:spcBef>
            </a:pPr>
            <a:r>
              <a:rPr lang="en-US" sz="2000" dirty="0" smtClean="0"/>
              <a:t> </a:t>
            </a:r>
            <a:r>
              <a:rPr lang="en-US" sz="2000" dirty="0" smtClean="0">
                <a:hlinkClick r:id="rId3"/>
              </a:rPr>
              <a:t>gigaom.com/2008/09/09/</a:t>
            </a:r>
            <a:r>
              <a:rPr lang="en-US" sz="2000" dirty="0" err="1" smtClean="0">
                <a:hlinkClick r:id="rId3"/>
              </a:rPr>
              <a:t>google</a:t>
            </a:r>
            <a:r>
              <a:rPr lang="en-US" sz="2000" dirty="0" smtClean="0">
                <a:hlinkClick r:id="rId3"/>
              </a:rPr>
              <a:t>-invests-in-satellite-based-internet-startup/</a:t>
            </a:r>
            <a:endParaRPr lang="en-US" sz="2000" dirty="0" smtClean="0"/>
          </a:p>
          <a:p>
            <a:pPr lvl="1">
              <a:spcBef>
                <a:spcPts val="0"/>
              </a:spcBef>
            </a:pPr>
            <a:r>
              <a:rPr lang="en-US" sz="2400" dirty="0" smtClean="0"/>
              <a:t>and </a:t>
            </a:r>
            <a:r>
              <a:rPr lang="en-US" sz="2400" b="1" dirty="0" smtClean="0">
                <a:hlinkClick r:id="rId4"/>
              </a:rPr>
              <a:t>weather balloons</a:t>
            </a:r>
            <a:endParaRPr lang="en-US" sz="2400" b="1" dirty="0" smtClean="0"/>
          </a:p>
          <a:p>
            <a:pPr lvl="2">
              <a:spcBef>
                <a:spcPts val="0"/>
              </a:spcBef>
            </a:pPr>
            <a:r>
              <a:rPr lang="en-US" sz="2000" dirty="0" smtClean="0">
                <a:hlinkClick r:id="rId4"/>
              </a:rPr>
              <a:t>www.internetevolution.com/author.asp?section_id=694&amp;doc_id=178131&amp;</a:t>
            </a:r>
            <a:endParaRPr lang="en-US" sz="2000" dirty="0" smtClean="0"/>
          </a:p>
          <a:p>
            <a:pPr lvl="2">
              <a:spcBef>
                <a:spcPts val="0"/>
              </a:spcBef>
            </a:pPr>
            <a:r>
              <a:rPr lang="en-US" sz="2000" dirty="0" smtClean="0">
                <a:hlinkClick r:id="rId5"/>
              </a:rPr>
              <a:t>http://crossedcrocodiles.wordpress.com/2009/06/26/undersea-broadband-fiber-optic-cables-to-africa/</a:t>
            </a:r>
            <a:endParaRPr lang="en-US" sz="2000" dirty="0" smtClean="0"/>
          </a:p>
          <a:p>
            <a:pPr lvl="2"/>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33600" y="0"/>
            <a:ext cx="7772400" cy="914400"/>
          </a:xfrm>
        </p:spPr>
        <p:txBody>
          <a:bodyPr/>
          <a:lstStyle/>
          <a:p>
            <a:r>
              <a:rPr lang="en-US" smtClean="0"/>
              <a:t>Next Steps: Let’s get together</a:t>
            </a:r>
          </a:p>
        </p:txBody>
      </p:sp>
      <p:sp>
        <p:nvSpPr>
          <p:cNvPr id="17411" name="Rectangle 3"/>
          <p:cNvSpPr>
            <a:spLocks noGrp="1" noChangeArrowheads="1"/>
          </p:cNvSpPr>
          <p:nvPr>
            <p:ph type="body" idx="1"/>
          </p:nvPr>
        </p:nvSpPr>
        <p:spPr>
          <a:xfrm>
            <a:off x="0" y="685800"/>
            <a:ext cx="9906000" cy="1676400"/>
          </a:xfrm>
        </p:spPr>
        <p:txBody>
          <a:bodyPr/>
          <a:lstStyle/>
          <a:p>
            <a:pPr>
              <a:lnSpc>
                <a:spcPct val="90000"/>
              </a:lnSpc>
            </a:pPr>
            <a:r>
              <a:rPr lang="en-US" dirty="0" smtClean="0"/>
              <a:t>Get leaders such as universities, academic establishments (teach the teachers) to get </a:t>
            </a:r>
            <a:r>
              <a:rPr lang="en-US" dirty="0" err="1" smtClean="0"/>
              <a:t>togeher</a:t>
            </a:r>
            <a:r>
              <a:rPr lang="en-US" dirty="0" smtClean="0"/>
              <a:t> to </a:t>
            </a:r>
            <a:r>
              <a:rPr lang="en-US" b="1" dirty="0" smtClean="0"/>
              <a:t>form NRENs for country</a:t>
            </a:r>
          </a:p>
        </p:txBody>
      </p:sp>
      <p:sp>
        <p:nvSpPr>
          <p:cNvPr id="17412" name="Rectangle 4"/>
          <p:cNvSpPr>
            <a:spLocks noChangeArrowheads="1"/>
          </p:cNvSpPr>
          <p:nvPr/>
        </p:nvSpPr>
        <p:spPr bwMode="auto">
          <a:xfrm>
            <a:off x="0" y="1955800"/>
            <a:ext cx="5943600" cy="4953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3200" b="1" dirty="0"/>
              <a:t>Bargain for cheaper rates</a:t>
            </a:r>
          </a:p>
          <a:p>
            <a:pPr marL="800100" lvl="1" indent="-342900" eaLnBrk="0" hangingPunct="0">
              <a:lnSpc>
                <a:spcPct val="90000"/>
              </a:lnSpc>
              <a:spcBef>
                <a:spcPct val="20000"/>
              </a:spcBef>
              <a:buFontTx/>
              <a:buChar char="•"/>
            </a:pPr>
            <a:r>
              <a:rPr lang="en-US" sz="3200" dirty="0"/>
              <a:t>BW most expensive worldwide ($4K/Mbps</a:t>
            </a:r>
            <a:r>
              <a:rPr lang="en-US" sz="3200" dirty="0" smtClean="0"/>
              <a:t>), dropping factor 2 in year</a:t>
            </a:r>
            <a:endParaRPr lang="en-US" sz="3200" dirty="0"/>
          </a:p>
          <a:p>
            <a:pPr marL="342900" indent="-342900" eaLnBrk="0" hangingPunct="0">
              <a:lnSpc>
                <a:spcPct val="90000"/>
              </a:lnSpc>
              <a:spcBef>
                <a:spcPct val="20000"/>
              </a:spcBef>
              <a:buFontTx/>
              <a:buChar char="•"/>
            </a:pPr>
            <a:r>
              <a:rPr lang="en-US" sz="3200" dirty="0" smtClean="0"/>
              <a:t>NRENS </a:t>
            </a:r>
            <a:r>
              <a:rPr lang="en-US" sz="3200" dirty="0"/>
              <a:t>get together to </a:t>
            </a:r>
            <a:r>
              <a:rPr lang="en-US" sz="3200" b="1" dirty="0"/>
              <a:t>create International </a:t>
            </a:r>
            <a:r>
              <a:rPr lang="en-US" sz="3200" b="1" dirty="0" err="1"/>
              <a:t>eXchange</a:t>
            </a:r>
            <a:r>
              <a:rPr lang="en-US" sz="3200" b="1" dirty="0"/>
              <a:t> Points (</a:t>
            </a:r>
            <a:r>
              <a:rPr lang="en-US" sz="3200" b="1" dirty="0" smtClean="0"/>
              <a:t>IXPs)</a:t>
            </a:r>
            <a:endParaRPr lang="en-US" sz="2800" b="1" dirty="0"/>
          </a:p>
        </p:txBody>
      </p:sp>
      <p:pic>
        <p:nvPicPr>
          <p:cNvPr id="1026" name="Picture 2"/>
          <p:cNvPicPr>
            <a:picLocks noChangeAspect="1" noChangeArrowheads="1"/>
          </p:cNvPicPr>
          <p:nvPr/>
        </p:nvPicPr>
        <p:blipFill>
          <a:blip r:embed="rId3" cstate="print"/>
          <a:srcRect/>
          <a:stretch>
            <a:fillRect/>
          </a:stretch>
        </p:blipFill>
        <p:spPr bwMode="auto">
          <a:xfrm>
            <a:off x="5639500" y="1905000"/>
            <a:ext cx="4266500" cy="4274356"/>
          </a:xfrm>
          <a:prstGeom prst="rect">
            <a:avLst/>
          </a:prstGeom>
          <a:noFill/>
          <a:ln w="9525">
            <a:noFill/>
            <a:miter lim="800000"/>
            <a:headEnd/>
            <a:tailEnd/>
          </a:ln>
        </p:spPr>
      </p:pic>
      <p:sp>
        <p:nvSpPr>
          <p:cNvPr id="6" name="Rectangle 4"/>
          <p:cNvSpPr>
            <a:spLocks noChangeArrowheads="1"/>
          </p:cNvSpPr>
          <p:nvPr/>
        </p:nvSpPr>
        <p:spPr bwMode="auto">
          <a:xfrm>
            <a:off x="0" y="5105400"/>
            <a:ext cx="7467600" cy="2133600"/>
          </a:xfrm>
          <a:prstGeom prst="rect">
            <a:avLst/>
          </a:prstGeom>
          <a:noFill/>
          <a:ln w="9525">
            <a:noFill/>
            <a:miter lim="800000"/>
            <a:headEnd/>
            <a:tailEnd/>
          </a:ln>
        </p:spPr>
        <p:txBody>
          <a:bodyPr/>
          <a:lstStyle/>
          <a:p>
            <a:pPr marL="800100" lvl="1" indent="-342900" eaLnBrk="0" hangingPunct="0">
              <a:lnSpc>
                <a:spcPct val="90000"/>
              </a:lnSpc>
              <a:spcBef>
                <a:spcPct val="20000"/>
              </a:spcBef>
              <a:buFontTx/>
              <a:buChar char="–"/>
            </a:pPr>
            <a:r>
              <a:rPr lang="en-US" sz="2800" b="1" dirty="0" smtClean="0"/>
              <a:t>Avoid </a:t>
            </a:r>
            <a:r>
              <a:rPr lang="en-US" sz="2800" b="1" dirty="0" err="1"/>
              <a:t>intercountry</a:t>
            </a:r>
            <a:r>
              <a:rPr lang="en-US" sz="2800" b="1" dirty="0"/>
              <a:t> links using expensive intercontinental links via Europe and the </a:t>
            </a:r>
            <a:r>
              <a:rPr lang="en-US" sz="2800" b="1" dirty="0" smtClean="0"/>
              <a:t>US</a:t>
            </a:r>
          </a:p>
          <a:p>
            <a:pPr marL="800100" lvl="1" indent="-342900" eaLnBrk="0" hangingPunct="0">
              <a:lnSpc>
                <a:spcPct val="90000"/>
              </a:lnSpc>
              <a:spcBef>
                <a:spcPct val="20000"/>
              </a:spcBef>
              <a:buFontTx/>
              <a:buChar char="–"/>
            </a:pPr>
            <a:r>
              <a:rPr lang="en-US" sz="2800" b="1" dirty="0" err="1" smtClean="0"/>
              <a:t>Ubuntunet</a:t>
            </a:r>
            <a:r>
              <a:rPr lang="en-US" sz="2800" b="1" dirty="0" smtClean="0"/>
              <a:t> now connected to GEANT.</a:t>
            </a: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14400"/>
          </a:xfrm>
        </p:spPr>
        <p:txBody>
          <a:bodyPr/>
          <a:lstStyle/>
          <a:p>
            <a:r>
              <a:rPr lang="en-US" dirty="0" smtClean="0"/>
              <a:t>Example: Multiple </a:t>
            </a:r>
            <a:r>
              <a:rPr lang="en-US" dirty="0" smtClean="0"/>
              <a:t>routes </a:t>
            </a:r>
            <a:r>
              <a:rPr lang="en-US" dirty="0" smtClean="0"/>
              <a:t>important</a:t>
            </a:r>
            <a:endParaRPr lang="en-US" dirty="0"/>
          </a:p>
        </p:txBody>
      </p:sp>
      <p:sp>
        <p:nvSpPr>
          <p:cNvPr id="3" name="Content Placeholder 2"/>
          <p:cNvSpPr>
            <a:spLocks noGrp="1"/>
          </p:cNvSpPr>
          <p:nvPr>
            <p:ph idx="1"/>
          </p:nvPr>
        </p:nvSpPr>
        <p:spPr>
          <a:xfrm>
            <a:off x="0" y="762000"/>
            <a:ext cx="5257800" cy="3048000"/>
          </a:xfrm>
        </p:spPr>
        <p:txBody>
          <a:bodyPr/>
          <a:lstStyle/>
          <a:p>
            <a:pPr>
              <a:spcBef>
                <a:spcPts val="0"/>
              </a:spcBef>
            </a:pPr>
            <a:r>
              <a:rPr lang="en-US" sz="2800" dirty="0" smtClean="0"/>
              <a:t>Not only for competition</a:t>
            </a:r>
          </a:p>
          <a:p>
            <a:pPr>
              <a:spcBef>
                <a:spcPts val="0"/>
              </a:spcBef>
            </a:pPr>
            <a:r>
              <a:rPr lang="en-US" sz="2800" dirty="0" smtClean="0"/>
              <a:t>Need redundancy</a:t>
            </a:r>
          </a:p>
          <a:p>
            <a:pPr>
              <a:spcBef>
                <a:spcPts val="0"/>
              </a:spcBef>
            </a:pPr>
            <a:r>
              <a:rPr lang="en-US" sz="2800" dirty="0" smtClean="0"/>
              <a:t>Mediterranean </a:t>
            </a:r>
            <a:r>
              <a:rPr lang="en-US" sz="2800" dirty="0" err="1" smtClean="0"/>
              <a:t>Fibre</a:t>
            </a:r>
            <a:r>
              <a:rPr lang="en-US" sz="2800" dirty="0" smtClean="0"/>
              <a:t> cuts</a:t>
            </a:r>
          </a:p>
          <a:p>
            <a:pPr lvl="1"/>
            <a:r>
              <a:rPr lang="en-US" sz="2400" dirty="0" smtClean="0"/>
              <a:t>Jan 2008 and Dec 2008</a:t>
            </a:r>
          </a:p>
          <a:p>
            <a:pPr lvl="1"/>
            <a:r>
              <a:rPr lang="en-US" sz="2400" dirty="0" smtClean="0"/>
              <a:t>Reduced bandwidth by over 50% to over 20 countries </a:t>
            </a:r>
          </a:p>
          <a:p>
            <a:r>
              <a:rPr lang="en-US" sz="2400" dirty="0" smtClean="0"/>
              <a:t>New cable France-Egypt Sep 1 ‘10</a:t>
            </a:r>
            <a:endParaRPr lang="en-US" sz="2400"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24</a:t>
            </a:fld>
            <a:endParaRPr lang="en-US"/>
          </a:p>
        </p:txBody>
      </p:sp>
      <p:pic>
        <p:nvPicPr>
          <p:cNvPr id="55298" name="Picture 2"/>
          <p:cNvPicPr>
            <a:picLocks noChangeAspect="1" noChangeArrowheads="1"/>
          </p:cNvPicPr>
          <p:nvPr/>
        </p:nvPicPr>
        <p:blipFill>
          <a:blip r:embed="rId3" cstate="print"/>
          <a:srcRect/>
          <a:stretch>
            <a:fillRect/>
          </a:stretch>
        </p:blipFill>
        <p:spPr bwMode="auto">
          <a:xfrm>
            <a:off x="5195621" y="914400"/>
            <a:ext cx="4742234" cy="5943600"/>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0" y="5139215"/>
            <a:ext cx="5181600" cy="170564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3810000"/>
            <a:ext cx="5254592" cy="1219200"/>
          </a:xfrm>
          <a:prstGeom prst="rect">
            <a:avLst/>
          </a:prstGeom>
          <a:noFill/>
          <a:ln w="9525">
            <a:noFill/>
            <a:miter lim="800000"/>
            <a:headEnd/>
            <a:tailEnd/>
          </a:ln>
        </p:spPr>
      </p:pic>
      <p:sp>
        <p:nvSpPr>
          <p:cNvPr id="8" name="TextBox 7"/>
          <p:cNvSpPr txBox="1"/>
          <p:nvPr/>
        </p:nvSpPr>
        <p:spPr>
          <a:xfrm>
            <a:off x="0" y="3733800"/>
            <a:ext cx="1005403" cy="369332"/>
          </a:xfrm>
          <a:prstGeom prst="rect">
            <a:avLst/>
          </a:prstGeom>
          <a:noFill/>
        </p:spPr>
        <p:txBody>
          <a:bodyPr wrap="none" rtlCol="0">
            <a:spAutoFit/>
          </a:bodyPr>
          <a:lstStyle/>
          <a:p>
            <a:r>
              <a:rPr lang="en-US" dirty="0" smtClean="0"/>
              <a:t>1000ms</a:t>
            </a:r>
            <a:endParaRPr lang="en-US" dirty="0"/>
          </a:p>
        </p:txBody>
      </p:sp>
      <p:sp>
        <p:nvSpPr>
          <p:cNvPr id="9" name="Oval Callout 8"/>
          <p:cNvSpPr/>
          <p:nvPr/>
        </p:nvSpPr>
        <p:spPr bwMode="auto">
          <a:xfrm>
            <a:off x="3200400" y="4191000"/>
            <a:ext cx="381000" cy="381000"/>
          </a:xfrm>
          <a:prstGeom prst="wedgeEllipseCallout">
            <a:avLst>
              <a:gd name="adj1" fmla="val -296128"/>
              <a:gd name="adj2" fmla="val -53971"/>
            </a:avLst>
          </a:prstGeom>
          <a:solidFill>
            <a:schemeClr val="accent1">
              <a:alpha val="1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371600" y="3886200"/>
            <a:ext cx="1838965" cy="369332"/>
          </a:xfrm>
          <a:prstGeom prst="rect">
            <a:avLst/>
          </a:prstGeom>
          <a:noFill/>
        </p:spPr>
        <p:txBody>
          <a:bodyPr wrap="none" rtlCol="0">
            <a:spAutoFit/>
          </a:bodyPr>
          <a:lstStyle/>
          <a:p>
            <a:r>
              <a:rPr lang="en-US" dirty="0" smtClean="0"/>
              <a:t>200=&gt;400msms</a:t>
            </a:r>
            <a:endParaRPr lang="en-US" dirty="0"/>
          </a:p>
        </p:txBody>
      </p:sp>
      <p:sp>
        <p:nvSpPr>
          <p:cNvPr id="11" name="Oval Callout 10"/>
          <p:cNvSpPr/>
          <p:nvPr/>
        </p:nvSpPr>
        <p:spPr bwMode="auto">
          <a:xfrm>
            <a:off x="4267200" y="3962400"/>
            <a:ext cx="381000" cy="533400"/>
          </a:xfrm>
          <a:prstGeom prst="wedgeEllipseCallout">
            <a:avLst>
              <a:gd name="adj1" fmla="val -151422"/>
              <a:gd name="adj2" fmla="val -86744"/>
            </a:avLst>
          </a:prstGeom>
          <a:solidFill>
            <a:schemeClr val="accent1">
              <a:alpha val="1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429000" y="3657600"/>
            <a:ext cx="1800493" cy="369332"/>
          </a:xfrm>
          <a:prstGeom prst="rect">
            <a:avLst/>
          </a:prstGeom>
          <a:noFill/>
        </p:spPr>
        <p:txBody>
          <a:bodyPr wrap="none" rtlCol="0">
            <a:spAutoFit/>
          </a:bodyPr>
          <a:lstStyle/>
          <a:p>
            <a:r>
              <a:rPr lang="en-US" dirty="0" smtClean="0"/>
              <a:t>Lost connection</a:t>
            </a:r>
            <a:endParaRPr lang="en-US" dirty="0"/>
          </a:p>
        </p:txBody>
      </p:sp>
      <p:sp>
        <p:nvSpPr>
          <p:cNvPr id="13" name="TextBox 12"/>
          <p:cNvSpPr txBox="1"/>
          <p:nvPr/>
        </p:nvSpPr>
        <p:spPr>
          <a:xfrm>
            <a:off x="1295400" y="4648200"/>
            <a:ext cx="2877775" cy="369332"/>
          </a:xfrm>
          <a:prstGeom prst="rect">
            <a:avLst/>
          </a:prstGeom>
          <a:noFill/>
        </p:spPr>
        <p:txBody>
          <a:bodyPr wrap="none" rtlCol="0">
            <a:spAutoFit/>
          </a:bodyPr>
          <a:lstStyle/>
          <a:p>
            <a:r>
              <a:rPr lang="en-US" dirty="0" smtClean="0"/>
              <a:t>SLAC – www.tanta.edu.eg</a:t>
            </a:r>
            <a:endParaRPr lang="en-US" dirty="0"/>
          </a:p>
        </p:txBody>
      </p:sp>
      <p:sp>
        <p:nvSpPr>
          <p:cNvPr id="14" name="TextBox 13"/>
          <p:cNvSpPr txBox="1"/>
          <p:nvPr/>
        </p:nvSpPr>
        <p:spPr>
          <a:xfrm>
            <a:off x="0" y="5002306"/>
            <a:ext cx="646331" cy="369332"/>
          </a:xfrm>
          <a:prstGeom prst="rect">
            <a:avLst/>
          </a:prstGeom>
          <a:noFill/>
        </p:spPr>
        <p:txBody>
          <a:bodyPr wrap="none" rtlCol="0">
            <a:spAutoFit/>
          </a:bodyPr>
          <a:lstStyle/>
          <a:p>
            <a:r>
              <a:rPr lang="en-US" dirty="0" smtClean="0"/>
              <a:t>50%</a:t>
            </a:r>
            <a:endParaRPr lang="en-US" dirty="0"/>
          </a:p>
        </p:txBody>
      </p:sp>
      <p:sp>
        <p:nvSpPr>
          <p:cNvPr id="15" name="TextBox 14"/>
          <p:cNvSpPr txBox="1"/>
          <p:nvPr/>
        </p:nvSpPr>
        <p:spPr>
          <a:xfrm>
            <a:off x="0" y="5638800"/>
            <a:ext cx="646331" cy="369332"/>
          </a:xfrm>
          <a:prstGeom prst="rect">
            <a:avLst/>
          </a:prstGeom>
          <a:noFill/>
        </p:spPr>
        <p:txBody>
          <a:bodyPr wrap="none" rtlCol="0">
            <a:spAutoFit/>
          </a:bodyPr>
          <a:lstStyle/>
          <a:p>
            <a:r>
              <a:rPr lang="en-US" dirty="0" smtClean="0"/>
              <a:t>20%</a:t>
            </a:r>
            <a:endParaRPr lang="en-US" dirty="0"/>
          </a:p>
        </p:txBody>
      </p:sp>
      <p:sp>
        <p:nvSpPr>
          <p:cNvPr id="16" name="TextBox 15"/>
          <p:cNvSpPr txBox="1"/>
          <p:nvPr/>
        </p:nvSpPr>
        <p:spPr>
          <a:xfrm>
            <a:off x="0" y="6096000"/>
            <a:ext cx="518091" cy="369332"/>
          </a:xfrm>
          <a:prstGeom prst="rect">
            <a:avLst/>
          </a:prstGeom>
          <a:noFill/>
        </p:spPr>
        <p:txBody>
          <a:bodyPr wrap="none" rtlCol="0">
            <a:spAutoFit/>
          </a:bodyPr>
          <a:lstStyle/>
          <a:p>
            <a:r>
              <a:rPr lang="en-US" dirty="0" smtClean="0"/>
              <a:t>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685800"/>
          </a:xfrm>
        </p:spPr>
        <p:txBody>
          <a:bodyPr/>
          <a:lstStyle/>
          <a:p>
            <a:r>
              <a:rPr lang="en-US" dirty="0" smtClean="0"/>
              <a:t>Example: N</a:t>
            </a:r>
            <a:r>
              <a:rPr lang="en-US" dirty="0" smtClean="0"/>
              <a:t>. African uprisings </a:t>
            </a:r>
            <a:r>
              <a:rPr lang="en-US" dirty="0" smtClean="0"/>
              <a:t>Jan ‘11</a:t>
            </a:r>
            <a:endParaRPr lang="en-US" dirty="0"/>
          </a:p>
        </p:txBody>
      </p:sp>
      <p:sp>
        <p:nvSpPr>
          <p:cNvPr id="3" name="Content Placeholder 2"/>
          <p:cNvSpPr>
            <a:spLocks noGrp="1"/>
          </p:cNvSpPr>
          <p:nvPr>
            <p:ph idx="1"/>
          </p:nvPr>
        </p:nvSpPr>
        <p:spPr>
          <a:xfrm>
            <a:off x="0" y="4127718"/>
            <a:ext cx="9906000" cy="1295400"/>
          </a:xfrm>
        </p:spPr>
        <p:txBody>
          <a:bodyPr/>
          <a:lstStyle/>
          <a:p>
            <a:r>
              <a:rPr lang="en-US" sz="2800" dirty="0" smtClean="0"/>
              <a:t>Impact varied: start time, recovery time, after effects</a:t>
            </a:r>
          </a:p>
          <a:p>
            <a:r>
              <a:rPr lang="en-US" sz="2800" dirty="0" smtClean="0"/>
              <a:t>Egypt University Network (EUN) down least time</a:t>
            </a:r>
          </a:p>
          <a:p>
            <a:pPr lvl="1"/>
            <a:r>
              <a:rPr lang="en-US" sz="2000" dirty="0" smtClean="0"/>
              <a:t>NARSS via </a:t>
            </a:r>
            <a:r>
              <a:rPr lang="en-US" sz="2000" dirty="0" err="1" smtClean="0"/>
              <a:t>Alternet</a:t>
            </a:r>
            <a:r>
              <a:rPr lang="en-US" sz="2000" dirty="0" smtClean="0"/>
              <a:t>-&gt;Italy-&gt;Egypt, Helwan &amp;EUN via PCCW Global</a:t>
            </a:r>
          </a:p>
          <a:p>
            <a:r>
              <a:rPr lang="en-US" sz="2800" dirty="0" smtClean="0"/>
              <a:t>Libya first went dark 06:00 Feb 19 for 3 days, then again on Mar 4</a:t>
            </a:r>
            <a:r>
              <a:rPr lang="en-US" sz="2800" baseline="30000" dirty="0" smtClean="0"/>
              <a:t>th</a:t>
            </a:r>
            <a:r>
              <a:rPr lang="en-US" sz="2800" dirty="0" smtClean="0"/>
              <a:t> more permanently</a:t>
            </a:r>
          </a:p>
          <a:p>
            <a:r>
              <a:rPr lang="en-US" sz="2800" dirty="0" smtClean="0"/>
              <a:t>Algeria, Morocco, Tripoli not noticeable</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1954212" y="576057"/>
            <a:ext cx="7951788" cy="135125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05000" y="1773725"/>
            <a:ext cx="8001001" cy="131693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905000" y="2945997"/>
            <a:ext cx="8001000" cy="1323396"/>
          </a:xfrm>
          <a:prstGeom prst="rect">
            <a:avLst/>
          </a:prstGeom>
          <a:noFill/>
          <a:ln w="9525">
            <a:noFill/>
            <a:miter lim="800000"/>
            <a:headEnd/>
            <a:tailEnd/>
          </a:ln>
        </p:spPr>
      </p:pic>
      <p:sp>
        <p:nvSpPr>
          <p:cNvPr id="8" name="TextBox 7"/>
          <p:cNvSpPr txBox="1"/>
          <p:nvPr/>
        </p:nvSpPr>
        <p:spPr>
          <a:xfrm>
            <a:off x="7086600" y="1261857"/>
            <a:ext cx="1749197" cy="369332"/>
          </a:xfrm>
          <a:prstGeom prst="rect">
            <a:avLst/>
          </a:prstGeom>
          <a:noFill/>
        </p:spPr>
        <p:txBody>
          <a:bodyPr wrap="none" rtlCol="0">
            <a:spAutoFit/>
          </a:bodyPr>
          <a:lstStyle/>
          <a:p>
            <a:r>
              <a:rPr lang="en-US" dirty="0" smtClean="0"/>
              <a:t>NARSS (Cairo)</a:t>
            </a:r>
            <a:endParaRPr lang="en-US" dirty="0"/>
          </a:p>
        </p:txBody>
      </p:sp>
      <p:sp>
        <p:nvSpPr>
          <p:cNvPr id="9" name="TextBox 8"/>
          <p:cNvSpPr txBox="1"/>
          <p:nvPr/>
        </p:nvSpPr>
        <p:spPr>
          <a:xfrm>
            <a:off x="6934200" y="1947657"/>
            <a:ext cx="1723549" cy="369332"/>
          </a:xfrm>
          <a:prstGeom prst="rect">
            <a:avLst/>
          </a:prstGeom>
          <a:noFill/>
        </p:spPr>
        <p:txBody>
          <a:bodyPr wrap="none" rtlCol="0">
            <a:spAutoFit/>
          </a:bodyPr>
          <a:lstStyle/>
          <a:p>
            <a:r>
              <a:rPr lang="en-US" dirty="0" smtClean="0"/>
              <a:t>Helwan (Cairo)</a:t>
            </a:r>
            <a:endParaRPr lang="en-US" dirty="0"/>
          </a:p>
        </p:txBody>
      </p:sp>
      <p:sp>
        <p:nvSpPr>
          <p:cNvPr id="10" name="TextBox 9"/>
          <p:cNvSpPr txBox="1"/>
          <p:nvPr/>
        </p:nvSpPr>
        <p:spPr>
          <a:xfrm>
            <a:off x="7086600" y="3090657"/>
            <a:ext cx="1441420" cy="369332"/>
          </a:xfrm>
          <a:prstGeom prst="rect">
            <a:avLst/>
          </a:prstGeom>
          <a:noFill/>
        </p:spPr>
        <p:txBody>
          <a:bodyPr wrap="none" rtlCol="0">
            <a:spAutoFit/>
          </a:bodyPr>
          <a:lstStyle/>
          <a:p>
            <a:r>
              <a:rPr lang="en-US" dirty="0" smtClean="0"/>
              <a:t>EUN (Cairo)</a:t>
            </a:r>
            <a:endParaRPr lang="en-US" dirty="0"/>
          </a:p>
        </p:txBody>
      </p:sp>
      <p:sp>
        <p:nvSpPr>
          <p:cNvPr id="11" name="Rectangular Callout 10"/>
          <p:cNvSpPr/>
          <p:nvPr/>
        </p:nvSpPr>
        <p:spPr bwMode="auto">
          <a:xfrm>
            <a:off x="0" y="3624057"/>
            <a:ext cx="1752600" cy="304800"/>
          </a:xfrm>
          <a:prstGeom prst="wedgeRectCallout">
            <a:avLst>
              <a:gd name="adj1" fmla="val 176269"/>
              <a:gd name="adj2" fmla="val -145975"/>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23:59 Jan  28</a:t>
            </a:r>
          </a:p>
        </p:txBody>
      </p:sp>
      <p:sp>
        <p:nvSpPr>
          <p:cNvPr id="12" name="Rectangular Callout 11"/>
          <p:cNvSpPr/>
          <p:nvPr/>
        </p:nvSpPr>
        <p:spPr bwMode="auto">
          <a:xfrm>
            <a:off x="0" y="1566657"/>
            <a:ext cx="1752600" cy="304800"/>
          </a:xfrm>
          <a:prstGeom prst="wedgeRectCallout">
            <a:avLst>
              <a:gd name="adj1" fmla="val 176269"/>
              <a:gd name="adj2" fmla="val -145975"/>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23:59 Jan  27</a:t>
            </a:r>
          </a:p>
        </p:txBody>
      </p:sp>
      <p:sp>
        <p:nvSpPr>
          <p:cNvPr id="13" name="Rectangular Callout 12"/>
          <p:cNvSpPr/>
          <p:nvPr/>
        </p:nvSpPr>
        <p:spPr bwMode="auto">
          <a:xfrm>
            <a:off x="0" y="2709657"/>
            <a:ext cx="1752600" cy="304800"/>
          </a:xfrm>
          <a:prstGeom prst="wedgeRectCallout">
            <a:avLst>
              <a:gd name="adj1" fmla="val 169195"/>
              <a:gd name="adj2" fmla="val -145975"/>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12:00 Jan  27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143000"/>
          </a:xfrm>
        </p:spPr>
        <p:txBody>
          <a:bodyPr/>
          <a:lstStyle/>
          <a:p>
            <a:r>
              <a:rPr lang="en-US" dirty="0" smtClean="0"/>
              <a:t>Example: DRC </a:t>
            </a:r>
            <a:r>
              <a:rPr lang="en-US" sz="2800" dirty="0" smtClean="0"/>
              <a:t>(Democratic Republic of Congo)</a:t>
            </a:r>
            <a:endParaRPr lang="en-US" sz="2800" dirty="0"/>
          </a:p>
        </p:txBody>
      </p:sp>
      <p:sp>
        <p:nvSpPr>
          <p:cNvPr id="3" name="Content Placeholder 2"/>
          <p:cNvSpPr>
            <a:spLocks noGrp="1"/>
          </p:cNvSpPr>
          <p:nvPr>
            <p:ph idx="1"/>
          </p:nvPr>
        </p:nvSpPr>
        <p:spPr>
          <a:xfrm>
            <a:off x="0" y="914400"/>
            <a:ext cx="9906000" cy="5943600"/>
          </a:xfrm>
        </p:spPr>
        <p:txBody>
          <a:bodyPr/>
          <a:lstStyle/>
          <a:p>
            <a:r>
              <a:rPr lang="en-US" dirty="0" smtClean="0"/>
              <a:t>WACS cable landed </a:t>
            </a:r>
            <a:r>
              <a:rPr lang="en-US" dirty="0" err="1" smtClean="0"/>
              <a:t>Moanda</a:t>
            </a:r>
            <a:r>
              <a:rPr lang="en-US" dirty="0" smtClean="0"/>
              <a:t>  (DRC) &amp; Point Noire (Congo Brazzaville) Feb ’11</a:t>
            </a:r>
          </a:p>
          <a:p>
            <a:r>
              <a:rPr lang="en-US" dirty="0" smtClean="0"/>
              <a:t>Already 10Gbps fibre to capital Kinshasa (637km)</a:t>
            </a:r>
          </a:p>
          <a:p>
            <a:r>
              <a:rPr lang="en-US" dirty="0" smtClean="0"/>
              <a:t>Fibre under construction to Brazzaville and </a:t>
            </a:r>
          </a:p>
          <a:p>
            <a:r>
              <a:rPr lang="en-US" dirty="0" smtClean="0"/>
              <a:t>Kinshasa across R. Congo to Brazzaville</a:t>
            </a:r>
          </a:p>
          <a:p>
            <a:r>
              <a:rPr lang="en-US" dirty="0" smtClean="0"/>
              <a:t>DRC NREN plan to connect 15 Kinshasa universities by fibre by Dec 2011</a:t>
            </a:r>
          </a:p>
          <a:p>
            <a:r>
              <a:rPr lang="en-US" dirty="0" smtClean="0"/>
              <a:t>Today </a:t>
            </a:r>
            <a:r>
              <a:rPr lang="en-US" dirty="0" err="1" smtClean="0"/>
              <a:t>UniKin</a:t>
            </a:r>
            <a:r>
              <a:rPr lang="en-US" dirty="0" smtClean="0"/>
              <a:t> has 26K students has 8 public IP addresses 1.5Mbps download, 512kbps upload to Internet</a:t>
            </a:r>
          </a:p>
          <a:p>
            <a:r>
              <a:rPr lang="en-US" dirty="0" smtClean="0"/>
              <a:t>Big changes are in store</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Conclusions</a:t>
            </a:r>
          </a:p>
        </p:txBody>
      </p:sp>
      <p:sp>
        <p:nvSpPr>
          <p:cNvPr id="20483" name="Content Placeholder 2"/>
          <p:cNvSpPr>
            <a:spLocks noGrp="1"/>
          </p:cNvSpPr>
          <p:nvPr>
            <p:ph idx="1"/>
          </p:nvPr>
        </p:nvSpPr>
        <p:spPr>
          <a:xfrm>
            <a:off x="0" y="762000"/>
            <a:ext cx="9906000" cy="6096000"/>
          </a:xfrm>
        </p:spPr>
        <p:txBody>
          <a:bodyPr/>
          <a:lstStyle/>
          <a:p>
            <a:pPr>
              <a:spcBef>
                <a:spcPts val="0"/>
              </a:spcBef>
            </a:pPr>
            <a:r>
              <a:rPr lang="en-US" sz="2800" dirty="0" smtClean="0"/>
              <a:t>Many problems: electricity, skills, disease, wars, poverty, conflict, protectionist policies, corruption </a:t>
            </a:r>
          </a:p>
          <a:p>
            <a:pPr lvl="1" eaLnBrk="1" hangingPunct="1">
              <a:spcBef>
                <a:spcPts val="0"/>
              </a:spcBef>
            </a:pPr>
            <a:r>
              <a:rPr lang="en-ZA" sz="2400" dirty="0" smtClean="0"/>
              <a:t>Current </a:t>
            </a:r>
            <a:r>
              <a:rPr lang="en-ZA" sz="2400" b="1" dirty="0" smtClean="0"/>
              <a:t>providers</a:t>
            </a:r>
            <a:r>
              <a:rPr lang="en-ZA" sz="2400" dirty="0" smtClean="0"/>
              <a:t> (cable and satellite) </a:t>
            </a:r>
            <a:r>
              <a:rPr lang="en-ZA" sz="2400" b="1" dirty="0" smtClean="0"/>
              <a:t>have a lot to loose</a:t>
            </a:r>
          </a:p>
          <a:p>
            <a:pPr lvl="2" eaLnBrk="1" hangingPunct="1">
              <a:spcBef>
                <a:spcPts val="0"/>
              </a:spcBef>
            </a:pPr>
            <a:r>
              <a:rPr lang="en-ZA" sz="1600" dirty="0" smtClean="0"/>
              <a:t>Many of these have close links to regulators and governments (e.g. over 50% of ISPs in Africa are government controlled) </a:t>
            </a:r>
            <a:endParaRPr lang="en-US" dirty="0" smtClean="0"/>
          </a:p>
          <a:p>
            <a:pPr>
              <a:spcBef>
                <a:spcPts val="0"/>
              </a:spcBef>
            </a:pPr>
            <a:r>
              <a:rPr lang="en-US" sz="2800" dirty="0" smtClean="0"/>
              <a:t>Attractions: enormous </a:t>
            </a:r>
            <a:r>
              <a:rPr lang="en-US" sz="2800" dirty="0" smtClean="0"/>
              <a:t>untapped, </a:t>
            </a:r>
            <a:r>
              <a:rPr lang="en-US" sz="2800" dirty="0" smtClean="0"/>
              <a:t>youthful market</a:t>
            </a:r>
          </a:p>
          <a:p>
            <a:pPr>
              <a:spcBef>
                <a:spcPts val="0"/>
              </a:spcBef>
            </a:pPr>
            <a:r>
              <a:rPr lang="en-US" sz="2800" dirty="0" smtClean="0"/>
              <a:t>Internet great enabler in information age</a:t>
            </a:r>
          </a:p>
          <a:p>
            <a:pPr>
              <a:spcBef>
                <a:spcPts val="0"/>
              </a:spcBef>
            </a:pPr>
            <a:r>
              <a:rPr lang="en-US" sz="2800" dirty="0" smtClean="0"/>
              <a:t>The </a:t>
            </a:r>
            <a:r>
              <a:rPr lang="en-US" sz="2800" dirty="0" err="1" smtClean="0"/>
              <a:t>fibre</a:t>
            </a:r>
            <a:r>
              <a:rPr lang="en-US" sz="2800" dirty="0" smtClean="0"/>
              <a:t> coming to Sub-Saharan Africa has </a:t>
            </a:r>
            <a:br>
              <a:rPr lang="en-US" sz="2800" dirty="0" smtClean="0"/>
            </a:br>
            <a:r>
              <a:rPr lang="en-US" sz="2800" dirty="0" smtClean="0"/>
              <a:t>great potential to help </a:t>
            </a:r>
            <a:r>
              <a:rPr lang="en-US" sz="2800" dirty="0" err="1" smtClean="0"/>
              <a:t>catchup</a:t>
            </a:r>
            <a:r>
              <a:rPr lang="en-US" sz="2800" dirty="0" smtClean="0"/>
              <a:t> &amp; leap forward</a:t>
            </a:r>
          </a:p>
          <a:p>
            <a:pPr lvl="1">
              <a:spcBef>
                <a:spcPts val="0"/>
              </a:spcBef>
            </a:pPr>
            <a:r>
              <a:rPr lang="en-US" sz="2400" b="1" dirty="0" smtClean="0"/>
              <a:t>Still last mile problems, and network fragility</a:t>
            </a:r>
          </a:p>
          <a:p>
            <a:pPr lvl="1">
              <a:spcBef>
                <a:spcPts val="0"/>
              </a:spcBef>
            </a:pPr>
            <a:r>
              <a:rPr lang="en-US" sz="2400" b="1" dirty="0" smtClean="0"/>
              <a:t>Leap frog: wireless replaces wired; OLPC/net computer, smart phones, tablets (</a:t>
            </a:r>
            <a:r>
              <a:rPr lang="en-US" sz="2400" b="1" dirty="0" err="1" smtClean="0"/>
              <a:t>iPADs</a:t>
            </a:r>
            <a:r>
              <a:rPr lang="en-US" sz="2400" b="1" dirty="0" smtClean="0"/>
              <a:t>) replace non mobile</a:t>
            </a:r>
          </a:p>
          <a:p>
            <a:pPr>
              <a:spcBef>
                <a:spcPts val="0"/>
              </a:spcBef>
            </a:pPr>
            <a:r>
              <a:rPr lang="en-US" sz="2800" dirty="0" smtClean="0"/>
              <a:t>Africa international bandwidth capacity increased 14 fold 2006-2010, prices are coming down, not as fast as hoped</a:t>
            </a:r>
          </a:p>
          <a:p>
            <a:pPr lvl="1">
              <a:spcBef>
                <a:spcPts val="0"/>
              </a:spcBef>
            </a:pPr>
            <a:r>
              <a:rPr lang="en-US" sz="2400" dirty="0" smtClean="0"/>
              <a:t>Yet still a long way to go: all Africa combined has less than one third as much international capacity as Austria alone.</a:t>
            </a:r>
          </a:p>
          <a:p>
            <a:pPr lvl="1">
              <a:spcBef>
                <a:spcPts val="0"/>
              </a:spcBef>
            </a:pPr>
            <a:endParaRPr lang="en-US" sz="2400" b="1" dirty="0" smtClean="0"/>
          </a:p>
        </p:txBody>
      </p:sp>
      <p:pic>
        <p:nvPicPr>
          <p:cNvPr id="20484" name="Picture 4"/>
          <p:cNvPicPr>
            <a:picLocks noChangeAspect="1" noChangeArrowheads="1"/>
          </p:cNvPicPr>
          <p:nvPr/>
        </p:nvPicPr>
        <p:blipFill>
          <a:blip r:embed="rId3" cstate="print"/>
          <a:srcRect/>
          <a:stretch>
            <a:fillRect/>
          </a:stretch>
        </p:blipFill>
        <p:spPr bwMode="auto">
          <a:xfrm>
            <a:off x="8610600" y="2209800"/>
            <a:ext cx="1295400" cy="1138238"/>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9283700" y="4191000"/>
            <a:ext cx="622300" cy="11461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075" name="Picture 3"/>
          <p:cNvPicPr>
            <a:picLocks noChangeAspect="1" noChangeArrowheads="1"/>
          </p:cNvPicPr>
          <p:nvPr/>
        </p:nvPicPr>
        <p:blipFill>
          <a:blip r:embed="rId5" cstate="print"/>
          <a:srcRect/>
          <a:stretch>
            <a:fillRect/>
          </a:stretch>
        </p:blipFill>
        <p:spPr bwMode="auto">
          <a:xfrm>
            <a:off x="7924800" y="3276599"/>
            <a:ext cx="1066800" cy="1335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0"/>
            <a:ext cx="6629400" cy="914400"/>
          </a:xfrm>
        </p:spPr>
        <p:txBody>
          <a:bodyPr/>
          <a:lstStyle/>
          <a:p>
            <a:r>
              <a:rPr lang="en-US" smtClean="0"/>
              <a:t>More Information</a:t>
            </a:r>
          </a:p>
        </p:txBody>
      </p:sp>
      <p:sp>
        <p:nvSpPr>
          <p:cNvPr id="21507" name="Rectangle 3"/>
          <p:cNvSpPr>
            <a:spLocks noGrp="1" noChangeArrowheads="1"/>
          </p:cNvSpPr>
          <p:nvPr>
            <p:ph type="body" idx="1"/>
          </p:nvPr>
        </p:nvSpPr>
        <p:spPr>
          <a:xfrm>
            <a:off x="0" y="762000"/>
            <a:ext cx="9906000" cy="6096000"/>
          </a:xfrm>
        </p:spPr>
        <p:txBody>
          <a:bodyPr/>
          <a:lstStyle/>
          <a:p>
            <a:pPr>
              <a:spcBef>
                <a:spcPts val="0"/>
              </a:spcBef>
            </a:pPr>
            <a:r>
              <a:rPr lang="en-US" dirty="0" smtClean="0"/>
              <a:t>Case Study:</a:t>
            </a:r>
          </a:p>
          <a:p>
            <a:pPr lvl="1">
              <a:spcBef>
                <a:spcPts val="0"/>
              </a:spcBef>
            </a:pPr>
            <a:r>
              <a:rPr lang="en-US" sz="2400" dirty="0" smtClean="0">
                <a:hlinkClick r:id="rId3"/>
              </a:rPr>
              <a:t>confluence.slac.stanford.edu/display/IEPM/</a:t>
            </a:r>
            <a:r>
              <a:rPr lang="en-US" sz="2400" dirty="0" err="1" smtClean="0">
                <a:hlinkClick r:id="rId3"/>
              </a:rPr>
              <a:t>New+E.+Coast+of+Africa+Fibre</a:t>
            </a:r>
            <a:r>
              <a:rPr lang="en-US" sz="2400" dirty="0" smtClean="0"/>
              <a:t> </a:t>
            </a:r>
          </a:p>
          <a:p>
            <a:pPr>
              <a:spcBef>
                <a:spcPts val="0"/>
              </a:spcBef>
            </a:pPr>
            <a:r>
              <a:rPr lang="en-US" dirty="0" err="1" smtClean="0"/>
              <a:t>Ubuntunet</a:t>
            </a:r>
            <a:r>
              <a:rPr lang="en-US" dirty="0" smtClean="0"/>
              <a:t> Alliance</a:t>
            </a:r>
          </a:p>
          <a:p>
            <a:pPr lvl="1">
              <a:spcBef>
                <a:spcPts val="0"/>
              </a:spcBef>
            </a:pPr>
            <a:r>
              <a:rPr lang="en-US" sz="2400" dirty="0" smtClean="0">
                <a:hlinkClick r:id="rId4"/>
              </a:rPr>
              <a:t>www.ubuntunet.net/</a:t>
            </a:r>
            <a:r>
              <a:rPr lang="en-US" sz="2400" dirty="0" smtClean="0"/>
              <a:t> </a:t>
            </a:r>
          </a:p>
          <a:p>
            <a:pPr>
              <a:spcBef>
                <a:spcPts val="0"/>
              </a:spcBef>
            </a:pPr>
            <a:r>
              <a:rPr lang="en-US" dirty="0" smtClean="0"/>
              <a:t>EU study on deploying regional backbone connecting NRENs</a:t>
            </a:r>
          </a:p>
          <a:p>
            <a:pPr lvl="1">
              <a:spcBef>
                <a:spcPts val="0"/>
              </a:spcBef>
            </a:pPr>
            <a:r>
              <a:rPr lang="en-US" sz="2400" dirty="0" smtClean="0">
                <a:hlinkClick r:id="rId5"/>
              </a:rPr>
              <a:t>http://www.feast-project.org/documents/</a:t>
            </a:r>
            <a:endParaRPr lang="en-US" sz="2400" dirty="0" smtClean="0"/>
          </a:p>
          <a:p>
            <a:pPr>
              <a:spcBef>
                <a:spcPts val="0"/>
              </a:spcBef>
            </a:pPr>
            <a:r>
              <a:rPr lang="it-IT" dirty="0" smtClean="0"/>
              <a:t>MANGO-NET (Made in Africa NGO NETwork)</a:t>
            </a:r>
          </a:p>
          <a:p>
            <a:pPr lvl="1">
              <a:spcBef>
                <a:spcPts val="0"/>
              </a:spcBef>
            </a:pPr>
            <a:r>
              <a:rPr lang="it-IT" sz="2400" dirty="0" smtClean="0">
                <a:hlinkClick r:id="rId6"/>
              </a:rPr>
              <a:t>www.isgtw.org/?pid=1001999</a:t>
            </a:r>
            <a:endParaRPr lang="it-IT" sz="2400" dirty="0" smtClean="0"/>
          </a:p>
          <a:p>
            <a:pPr>
              <a:spcBef>
                <a:spcPts val="0"/>
              </a:spcBef>
            </a:pPr>
            <a:r>
              <a:rPr lang="it-IT" dirty="0" smtClean="0"/>
              <a:t>Undersea fibre cables</a:t>
            </a:r>
          </a:p>
          <a:p>
            <a:pPr lvl="1">
              <a:spcBef>
                <a:spcPts val="0"/>
              </a:spcBef>
            </a:pPr>
            <a:r>
              <a:rPr lang="en-US" dirty="0" smtClean="0">
                <a:solidFill>
                  <a:srgbClr val="000066"/>
                </a:solidFill>
                <a:hlinkClick r:id="rId7"/>
              </a:rPr>
              <a:t>manypossibilities.net/</a:t>
            </a:r>
            <a:r>
              <a:rPr lang="en-US" dirty="0" err="1" smtClean="0">
                <a:solidFill>
                  <a:srgbClr val="000066"/>
                </a:solidFill>
                <a:hlinkClick r:id="rId7"/>
              </a:rPr>
              <a:t>african</a:t>
            </a:r>
            <a:r>
              <a:rPr lang="en-US" dirty="0" smtClean="0">
                <a:solidFill>
                  <a:srgbClr val="000066"/>
                </a:solidFill>
                <a:hlinkClick r:id="rId7"/>
              </a:rPr>
              <a:t>-undersea-cables</a:t>
            </a:r>
            <a:r>
              <a:rPr lang="it-IT" dirty="0" smtClean="0"/>
              <a:t> </a:t>
            </a:r>
          </a:p>
          <a:p>
            <a:pPr>
              <a:spcBef>
                <a:spcPts val="0"/>
              </a:spcBef>
            </a:pPr>
            <a:r>
              <a:rPr lang="it-IT" dirty="0" smtClean="0"/>
              <a:t>Cross country fibres</a:t>
            </a:r>
          </a:p>
          <a:p>
            <a:pPr lvl="1">
              <a:spcBef>
                <a:spcPts val="0"/>
              </a:spcBef>
            </a:pPr>
            <a:r>
              <a:rPr lang="en-US" dirty="0" smtClean="0">
                <a:hlinkClick r:id="rId8"/>
              </a:rPr>
              <a:t>www.cablemap.info</a:t>
            </a:r>
            <a:endParaRPr lang="it-IT" dirty="0" smtClean="0"/>
          </a:p>
          <a:p>
            <a:pPr lvl="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1143000"/>
          </a:xfrm>
        </p:spPr>
        <p:txBody>
          <a:bodyPr/>
          <a:lstStyle/>
          <a:p>
            <a:r>
              <a:rPr lang="en-US" b="1" dirty="0" smtClean="0"/>
              <a:t>Loss Quality Vs. Population </a:t>
            </a:r>
            <a:br>
              <a:rPr lang="en-US" b="1" dirty="0" smtClean="0"/>
            </a:br>
            <a:r>
              <a:rPr lang="en-US" b="1" dirty="0" smtClean="0"/>
              <a:t>in 2008 vs. 2001</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29</a:t>
            </a:fld>
            <a:endParaRPr lang="en-US"/>
          </a:p>
        </p:txBody>
      </p:sp>
      <p:sp>
        <p:nvSpPr>
          <p:cNvPr id="5" name="TextBox 11"/>
          <p:cNvSpPr txBox="1"/>
          <p:nvPr/>
        </p:nvSpPr>
        <p:spPr>
          <a:xfrm>
            <a:off x="0" y="1295400"/>
            <a:ext cx="48768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t>Loss Quality </a:t>
            </a:r>
            <a:r>
              <a:rPr lang="en-US" sz="2800" b="1" dirty="0" err="1" smtClean="0"/>
              <a:t>vs</a:t>
            </a:r>
            <a:r>
              <a:rPr lang="en-US" sz="2800" b="1" dirty="0" smtClean="0"/>
              <a:t> Population </a:t>
            </a:r>
            <a:r>
              <a:rPr lang="en-US" sz="2800" b="1" dirty="0" smtClean="0">
                <a:solidFill>
                  <a:srgbClr val="0070C0"/>
                </a:solidFill>
              </a:rPr>
              <a:t>Jan 2010 – Dec 2010</a:t>
            </a:r>
            <a:endParaRPr lang="en-US" sz="2800" b="1" dirty="0">
              <a:solidFill>
                <a:srgbClr val="0070C0"/>
              </a:solidFill>
            </a:endParaRPr>
          </a:p>
        </p:txBody>
      </p:sp>
      <p:sp>
        <p:nvSpPr>
          <p:cNvPr id="8" name="Text Box 9"/>
          <p:cNvSpPr txBox="1">
            <a:spLocks noChangeArrowheads="1"/>
          </p:cNvSpPr>
          <p:nvPr/>
        </p:nvSpPr>
        <p:spPr bwMode="auto">
          <a:xfrm>
            <a:off x="6259513" y="3721244"/>
            <a:ext cx="3646487" cy="3136756"/>
          </a:xfrm>
          <a:prstGeom prst="rect">
            <a:avLst/>
          </a:prstGeom>
          <a:solidFill>
            <a:srgbClr val="000066"/>
          </a:solidFill>
          <a:ln w="25400" algn="ctr">
            <a:solidFill>
              <a:srgbClr val="FFFF00"/>
            </a:solidFill>
            <a:miter lim="800000"/>
            <a:headEnd/>
            <a:tailEnd/>
          </a:ln>
        </p:spPr>
        <p:txBody>
          <a:bodyPr lIns="0" tIns="44450" rIns="0" bIns="44450">
            <a:spAutoFit/>
          </a:bodyPr>
          <a:lstStyle/>
          <a:p>
            <a:pPr algn="ctr" eaLnBrk="0" fontAlgn="base" hangingPunct="0">
              <a:spcBef>
                <a:spcPct val="0"/>
              </a:spcBef>
              <a:spcAft>
                <a:spcPct val="0"/>
              </a:spcAft>
            </a:pPr>
            <a:r>
              <a:rPr lang="en-US" sz="2200" b="1" dirty="0">
                <a:solidFill>
                  <a:srgbClr val="FFFFFF"/>
                </a:solidFill>
                <a:cs typeface="Arial" charset="0"/>
              </a:rPr>
              <a:t>In 2001, only ~20% of the world had an Acceptable or Better Packet Loss Rate [49% unmeasured].</a:t>
            </a:r>
          </a:p>
          <a:p>
            <a:pPr algn="ctr" eaLnBrk="0" fontAlgn="base" hangingPunct="0">
              <a:spcBef>
                <a:spcPct val="0"/>
              </a:spcBef>
              <a:spcAft>
                <a:spcPct val="0"/>
              </a:spcAft>
            </a:pPr>
            <a:endParaRPr lang="en-US" sz="2200" b="1" dirty="0">
              <a:solidFill>
                <a:srgbClr val="FFFFFF"/>
              </a:solidFill>
              <a:cs typeface="Arial" charset="0"/>
            </a:endParaRPr>
          </a:p>
          <a:p>
            <a:pPr algn="ctr" eaLnBrk="0" fontAlgn="base" hangingPunct="0">
              <a:spcBef>
                <a:spcPct val="0"/>
              </a:spcBef>
              <a:spcAft>
                <a:spcPct val="0"/>
              </a:spcAft>
            </a:pPr>
            <a:r>
              <a:rPr lang="en-US" sz="2200" b="1" dirty="0">
                <a:solidFill>
                  <a:srgbClr val="FFFF00"/>
                </a:solidFill>
                <a:cs typeface="Arial" charset="0"/>
              </a:rPr>
              <a:t>By </a:t>
            </a:r>
            <a:r>
              <a:rPr lang="en-US" sz="2200" b="1" dirty="0" smtClean="0">
                <a:solidFill>
                  <a:srgbClr val="FFFF00"/>
                </a:solidFill>
                <a:cs typeface="Arial" charset="0"/>
              </a:rPr>
              <a:t>2010 </a:t>
            </a:r>
            <a:r>
              <a:rPr lang="en-US" sz="2200" b="1" dirty="0">
                <a:solidFill>
                  <a:srgbClr val="FFFF00"/>
                </a:solidFill>
                <a:cs typeface="Arial" charset="0"/>
              </a:rPr>
              <a:t>this had </a:t>
            </a:r>
            <a:br>
              <a:rPr lang="en-US" sz="2200" b="1" dirty="0">
                <a:solidFill>
                  <a:srgbClr val="FFFF00"/>
                </a:solidFill>
                <a:cs typeface="Arial" charset="0"/>
              </a:rPr>
            </a:br>
            <a:r>
              <a:rPr lang="en-US" sz="2200" b="1" dirty="0">
                <a:solidFill>
                  <a:srgbClr val="FFFF00"/>
                </a:solidFill>
                <a:cs typeface="Arial" charset="0"/>
              </a:rPr>
              <a:t>improved to ~</a:t>
            </a:r>
            <a:r>
              <a:rPr lang="en-US" sz="2200" b="1" dirty="0" smtClean="0">
                <a:solidFill>
                  <a:srgbClr val="FFFF00"/>
                </a:solidFill>
                <a:cs typeface="Arial" charset="0"/>
              </a:rPr>
              <a:t>93%.</a:t>
            </a:r>
            <a:endParaRPr lang="en-US" sz="2200" b="1" dirty="0">
              <a:solidFill>
                <a:srgbClr val="FFFF00"/>
              </a:solidFill>
              <a:cs typeface="Arial" charset="0"/>
            </a:endParaRPr>
          </a:p>
          <a:p>
            <a:pPr algn="ctr" eaLnBrk="0" fontAlgn="base" hangingPunct="0">
              <a:spcBef>
                <a:spcPct val="0"/>
              </a:spcBef>
              <a:spcAft>
                <a:spcPct val="0"/>
              </a:spcAft>
            </a:pPr>
            <a:r>
              <a:rPr lang="en-US" sz="2200" b="1" dirty="0">
                <a:solidFill>
                  <a:srgbClr val="FFFF00"/>
                </a:solidFill>
                <a:cs typeface="Arial" charset="0"/>
              </a:rPr>
              <a:t>What matters as much  </a:t>
            </a:r>
            <a:br>
              <a:rPr lang="en-US" sz="2200" b="1" dirty="0">
                <a:solidFill>
                  <a:srgbClr val="FFFF00"/>
                </a:solidFill>
                <a:cs typeface="Arial" charset="0"/>
              </a:rPr>
            </a:br>
            <a:r>
              <a:rPr lang="en-US" sz="2200" b="1" dirty="0">
                <a:solidFill>
                  <a:srgbClr val="FFFF00"/>
                </a:solidFill>
                <a:cs typeface="Arial" charset="0"/>
              </a:rPr>
              <a:t>now is throughput.</a:t>
            </a:r>
          </a:p>
        </p:txBody>
      </p:sp>
      <p:pic>
        <p:nvPicPr>
          <p:cNvPr id="9" name="Picture 2"/>
          <p:cNvPicPr>
            <a:picLocks noChangeAspect="1" noChangeArrowheads="1"/>
          </p:cNvPicPr>
          <p:nvPr/>
        </p:nvPicPr>
        <p:blipFill>
          <a:blip r:embed="rId2" cstate="print"/>
          <a:srcRect t="6091" r="4153" b="11572"/>
          <a:stretch>
            <a:fillRect/>
          </a:stretch>
        </p:blipFill>
        <p:spPr bwMode="auto">
          <a:xfrm>
            <a:off x="6181725" y="1295400"/>
            <a:ext cx="3724275" cy="2293937"/>
          </a:xfrm>
          <a:prstGeom prst="rect">
            <a:avLst/>
          </a:prstGeom>
          <a:noFill/>
          <a:ln w="9525">
            <a:noFill/>
            <a:miter lim="800000"/>
            <a:headEnd/>
            <a:tailEnd/>
          </a:ln>
        </p:spPr>
      </p:pic>
      <p:sp>
        <p:nvSpPr>
          <p:cNvPr id="7" name="Rectangle 8"/>
          <p:cNvSpPr>
            <a:spLocks noChangeArrowheads="1"/>
          </p:cNvSpPr>
          <p:nvPr/>
        </p:nvSpPr>
        <p:spPr bwMode="auto">
          <a:xfrm>
            <a:off x="5572125" y="1219200"/>
            <a:ext cx="1457325" cy="609600"/>
          </a:xfrm>
          <a:prstGeom prst="rect">
            <a:avLst/>
          </a:prstGeom>
          <a:noFill/>
          <a:ln w="15875">
            <a:noFill/>
            <a:miter lim="800000"/>
            <a:headEnd/>
            <a:tailEnd/>
          </a:ln>
          <a:effectLst>
            <a:outerShdw dist="35921" dir="18900000" algn="ctr" rotWithShape="0">
              <a:srgbClr val="CECEFF"/>
            </a:outerShdw>
          </a:effectLst>
        </p:spPr>
        <p:txBody>
          <a:bodyPr lIns="92075" tIns="10800" rIns="92075" bIns="10800" anchor="ctr" anchorCtr="1"/>
          <a:lstStyle/>
          <a:p>
            <a:pPr fontAlgn="base">
              <a:lnSpc>
                <a:spcPct val="80000"/>
              </a:lnSpc>
              <a:spcBef>
                <a:spcPct val="0"/>
              </a:spcBef>
              <a:spcAft>
                <a:spcPct val="0"/>
              </a:spcAft>
              <a:defRPr/>
            </a:pPr>
            <a:r>
              <a:rPr lang="en-US" sz="2800" b="1" dirty="0">
                <a:solidFill>
                  <a:srgbClr val="000099"/>
                </a:solidFill>
                <a:latin typeface="Arial Black" pitchFamily="34" charset="0"/>
              </a:rPr>
              <a:t> </a:t>
            </a:r>
            <a:r>
              <a:rPr lang="en-US" sz="2400" b="1" u="sng" dirty="0">
                <a:solidFill>
                  <a:srgbClr val="000099"/>
                </a:solidFill>
                <a:latin typeface="Arial Black" pitchFamily="34" charset="0"/>
              </a:rPr>
              <a:t>2001</a:t>
            </a:r>
            <a:endParaRPr lang="en-US" sz="2400" u="sng" dirty="0">
              <a:solidFill>
                <a:srgbClr val="000099"/>
              </a:solidFill>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2286000"/>
            <a:ext cx="5334000" cy="3765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906000" cy="914400"/>
          </a:xfrm>
        </p:spPr>
        <p:txBody>
          <a:bodyPr/>
          <a:lstStyle/>
          <a:p>
            <a:r>
              <a:rPr lang="en-US" sz="4000" dirty="0" smtClean="0"/>
              <a:t>Africa is huge, diverse &amp; dreadful access</a:t>
            </a:r>
          </a:p>
        </p:txBody>
      </p:sp>
      <p:sp>
        <p:nvSpPr>
          <p:cNvPr id="8195" name="Content Placeholder 2"/>
          <p:cNvSpPr>
            <a:spLocks noGrp="1"/>
          </p:cNvSpPr>
          <p:nvPr>
            <p:ph idx="1"/>
          </p:nvPr>
        </p:nvSpPr>
        <p:spPr>
          <a:xfrm>
            <a:off x="0" y="914400"/>
            <a:ext cx="5943600" cy="1676400"/>
          </a:xfrm>
        </p:spPr>
        <p:txBody>
          <a:bodyPr/>
          <a:lstStyle/>
          <a:p>
            <a:r>
              <a:rPr lang="en-US" dirty="0" smtClean="0"/>
              <a:t>Hard to get </a:t>
            </a:r>
            <a:r>
              <a:rPr lang="en-US" dirty="0" err="1" smtClean="0"/>
              <a:t>fibre</a:t>
            </a:r>
            <a:r>
              <a:rPr lang="en-US" dirty="0" smtClean="0"/>
              <a:t> everywhere</a:t>
            </a:r>
          </a:p>
          <a:p>
            <a:r>
              <a:rPr lang="en-US" dirty="0" smtClean="0"/>
              <a:t>~ 1B people, over 1000 </a:t>
            </a:r>
            <a:r>
              <a:rPr lang="en-US" dirty="0" err="1" smtClean="0"/>
              <a:t>languages,multi</a:t>
            </a:r>
            <a:r>
              <a:rPr lang="en-US" dirty="0" smtClean="0"/>
              <a:t> climates</a:t>
            </a:r>
          </a:p>
        </p:txBody>
      </p:sp>
      <p:sp>
        <p:nvSpPr>
          <p:cNvPr id="8196" name="Slide Number Placeholder 3"/>
          <p:cNvSpPr>
            <a:spLocks noGrp="1"/>
          </p:cNvSpPr>
          <p:nvPr>
            <p:ph type="sldNum" sz="quarter" idx="12"/>
          </p:nvPr>
        </p:nvSpPr>
        <p:spPr>
          <a:noFill/>
        </p:spPr>
        <p:txBody>
          <a:bodyPr/>
          <a:lstStyle/>
          <a:p>
            <a:fld id="{07271F12-C88D-4F77-A266-A4227A8E6789}" type="slidenum">
              <a:rPr lang="en-US" smtClean="0"/>
              <a:pPr/>
              <a:t>3</a:t>
            </a:fld>
            <a:endParaRPr lang="en-US" smtClean="0"/>
          </a:p>
        </p:txBody>
      </p:sp>
      <p:pic>
        <p:nvPicPr>
          <p:cNvPr id="8197" name="Picture 2"/>
          <p:cNvPicPr>
            <a:picLocks noChangeAspect="1" noChangeArrowheads="1"/>
          </p:cNvPicPr>
          <p:nvPr/>
        </p:nvPicPr>
        <p:blipFill>
          <a:blip r:embed="rId2" cstate="print"/>
          <a:srcRect/>
          <a:stretch>
            <a:fillRect/>
          </a:stretch>
        </p:blipFill>
        <p:spPr bwMode="auto">
          <a:xfrm>
            <a:off x="0" y="2659063"/>
            <a:ext cx="5867400" cy="4198937"/>
          </a:xfrm>
          <a:prstGeom prst="rect">
            <a:avLst/>
          </a:prstGeom>
          <a:noFill/>
          <a:ln w="9525">
            <a:noFill/>
            <a:miter lim="800000"/>
            <a:headEnd/>
            <a:tailEnd/>
          </a:ln>
        </p:spPr>
      </p:pic>
      <p:grpSp>
        <p:nvGrpSpPr>
          <p:cNvPr id="8198" name="Group 12"/>
          <p:cNvGrpSpPr>
            <a:grpSpLocks/>
          </p:cNvGrpSpPr>
          <p:nvPr/>
        </p:nvGrpSpPr>
        <p:grpSpPr bwMode="auto">
          <a:xfrm>
            <a:off x="6019800" y="1066800"/>
            <a:ext cx="3886200" cy="2914650"/>
            <a:chOff x="6019800" y="0"/>
            <a:chExt cx="3886200" cy="2914650"/>
          </a:xfrm>
        </p:grpSpPr>
        <p:pic>
          <p:nvPicPr>
            <p:cNvPr id="8201" name="Picture 5"/>
            <p:cNvPicPr>
              <a:picLocks noChangeAspect="1" noChangeArrowheads="1"/>
            </p:cNvPicPr>
            <p:nvPr/>
          </p:nvPicPr>
          <p:blipFill>
            <a:blip r:embed="rId3" cstate="print"/>
            <a:srcRect/>
            <a:stretch>
              <a:fillRect/>
            </a:stretch>
          </p:blipFill>
          <p:spPr bwMode="auto">
            <a:xfrm>
              <a:off x="6019800" y="0"/>
              <a:ext cx="3886200" cy="2914650"/>
            </a:xfrm>
            <a:prstGeom prst="rect">
              <a:avLst/>
            </a:prstGeom>
            <a:noFill/>
            <a:ln w="9525">
              <a:noFill/>
              <a:miter lim="800000"/>
              <a:headEnd/>
              <a:tailEnd/>
            </a:ln>
          </p:spPr>
        </p:pic>
        <p:sp>
          <p:nvSpPr>
            <p:cNvPr id="8202" name="Text Box 6"/>
            <p:cNvSpPr txBox="1">
              <a:spLocks noChangeArrowheads="1"/>
            </p:cNvSpPr>
            <p:nvPr/>
          </p:nvSpPr>
          <p:spPr bwMode="auto">
            <a:xfrm>
              <a:off x="6324600" y="0"/>
              <a:ext cx="1704975" cy="579438"/>
            </a:xfrm>
            <a:prstGeom prst="rect">
              <a:avLst/>
            </a:prstGeom>
            <a:solidFill>
              <a:srgbClr val="F5FBA3"/>
            </a:solidFill>
            <a:ln w="9525">
              <a:noFill/>
              <a:miter lim="800000"/>
              <a:headEnd/>
              <a:tailEnd/>
            </a:ln>
          </p:spPr>
          <p:txBody>
            <a:bodyPr>
              <a:spAutoFit/>
            </a:bodyPr>
            <a:lstStyle/>
            <a:p>
              <a:pPr algn="ctr"/>
              <a:r>
                <a:rPr lang="en-US" sz="3200"/>
                <a:t>Fibres</a:t>
              </a:r>
            </a:p>
          </p:txBody>
        </p:sp>
      </p:grpSp>
      <p:pic>
        <p:nvPicPr>
          <p:cNvPr id="8199" name="Picture 13"/>
          <p:cNvPicPr>
            <a:picLocks noChangeAspect="1" noChangeArrowheads="1"/>
          </p:cNvPicPr>
          <p:nvPr/>
        </p:nvPicPr>
        <p:blipFill>
          <a:blip r:embed="rId4" cstate="print"/>
          <a:srcRect/>
          <a:stretch>
            <a:fillRect/>
          </a:stretch>
        </p:blipFill>
        <p:spPr bwMode="auto">
          <a:xfrm>
            <a:off x="6019800" y="3581400"/>
            <a:ext cx="2667000" cy="2282825"/>
          </a:xfrm>
          <a:prstGeom prst="rect">
            <a:avLst/>
          </a:prstGeom>
          <a:noFill/>
          <a:ln w="9525">
            <a:noFill/>
            <a:miter lim="800000"/>
            <a:headEnd/>
            <a:tailEnd/>
          </a:ln>
        </p:spPr>
      </p:pic>
      <p:sp>
        <p:nvSpPr>
          <p:cNvPr id="8200" name="Text Box 8"/>
          <p:cNvSpPr txBox="1">
            <a:spLocks noChangeArrowheads="1"/>
          </p:cNvSpPr>
          <p:nvPr/>
        </p:nvSpPr>
        <p:spPr bwMode="auto">
          <a:xfrm>
            <a:off x="5867400" y="5867400"/>
            <a:ext cx="4038600" cy="884238"/>
          </a:xfrm>
          <a:prstGeom prst="rect">
            <a:avLst/>
          </a:prstGeom>
          <a:solidFill>
            <a:srgbClr val="F5FBA3"/>
          </a:solidFill>
          <a:ln w="9525">
            <a:noFill/>
            <a:miter lim="800000"/>
            <a:headEnd/>
            <a:tailEnd/>
          </a:ln>
        </p:spPr>
        <p:txBody>
          <a:bodyPr>
            <a:spAutoFit/>
          </a:bodyPr>
          <a:lstStyle/>
          <a:p>
            <a:pPr algn="ctr"/>
            <a:r>
              <a:rPr lang="en-US" sz="3200"/>
              <a:t>Capacity</a:t>
            </a:r>
          </a:p>
          <a:p>
            <a:pPr algn="ctr"/>
            <a:r>
              <a:rPr lang="en-US" sz="2000"/>
              <a:t>From Telegeography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914400"/>
            <a:ext cx="9906000" cy="9906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30</a:t>
            </a:fld>
            <a:endParaRPr lang="en-US"/>
          </a:p>
        </p:txBody>
      </p:sp>
      <p:pic>
        <p:nvPicPr>
          <p:cNvPr id="5" name="Picture 59"/>
          <p:cNvPicPr>
            <a:picLocks noChangeAspect="1" noChangeArrowheads="1"/>
          </p:cNvPicPr>
          <p:nvPr/>
        </p:nvPicPr>
        <p:blipFill>
          <a:blip r:embed="rId2" cstate="print"/>
          <a:srcRect/>
          <a:stretch>
            <a:fillRect/>
          </a:stretch>
        </p:blipFill>
        <p:spPr bwMode="auto">
          <a:xfrm>
            <a:off x="57238" y="-1"/>
            <a:ext cx="6724562" cy="6991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5943600" cy="914400"/>
          </a:xfrm>
        </p:spPr>
        <p:txBody>
          <a:bodyPr/>
          <a:lstStyle/>
          <a:p>
            <a:r>
              <a:rPr lang="en-US" b="1" dirty="0" smtClean="0"/>
              <a:t>Why does it matter</a:t>
            </a:r>
          </a:p>
        </p:txBody>
      </p:sp>
      <p:sp>
        <p:nvSpPr>
          <p:cNvPr id="19459" name="Content Placeholder 2"/>
          <p:cNvSpPr>
            <a:spLocks noGrp="1"/>
          </p:cNvSpPr>
          <p:nvPr>
            <p:ph idx="1"/>
          </p:nvPr>
        </p:nvSpPr>
        <p:spPr>
          <a:xfrm>
            <a:off x="0" y="914400"/>
            <a:ext cx="6019800" cy="5334000"/>
          </a:xfrm>
        </p:spPr>
        <p:txBody>
          <a:bodyPr/>
          <a:lstStyle/>
          <a:p>
            <a:r>
              <a:rPr lang="en-US" smtClean="0"/>
              <a:t>African scientists </a:t>
            </a:r>
            <a:r>
              <a:rPr lang="en-US" b="1" smtClean="0"/>
              <a:t>isolated</a:t>
            </a:r>
          </a:p>
          <a:p>
            <a:r>
              <a:rPr lang="en-US" b="1" smtClean="0"/>
              <a:t>Lack critical mass</a:t>
            </a:r>
          </a:p>
          <a:p>
            <a:r>
              <a:rPr lang="en-US" smtClean="0"/>
              <a:t>Need</a:t>
            </a:r>
            <a:r>
              <a:rPr lang="en-US" b="1" smtClean="0"/>
              <a:t> network </a:t>
            </a:r>
            <a:r>
              <a:rPr lang="en-US" smtClean="0"/>
              <a:t>to collaborate but it is terrible</a:t>
            </a:r>
          </a:p>
          <a:p>
            <a:r>
              <a:rPr lang="en-US" smtClean="0"/>
              <a:t>Brain </a:t>
            </a:r>
            <a:r>
              <a:rPr lang="en-US" b="1" smtClean="0"/>
              <a:t>drain</a:t>
            </a:r>
          </a:p>
          <a:p>
            <a:r>
              <a:rPr lang="en-US" smtClean="0"/>
              <a:t>Brain </a:t>
            </a:r>
            <a:r>
              <a:rPr lang="en-US" b="1" smtClean="0"/>
              <a:t>gain, </a:t>
            </a:r>
            <a:r>
              <a:rPr lang="en-US" smtClean="0"/>
              <a:t>tap diaspora</a:t>
            </a:r>
          </a:p>
          <a:p>
            <a:r>
              <a:rPr lang="en-US" b="1" smtClean="0"/>
              <a:t>Blend in distance learning</a:t>
            </a:r>
          </a:p>
          <a:p>
            <a:r>
              <a:rPr lang="en-US" b="1" smtClean="0"/>
              <a:t>Provide leadership, train trainers</a:t>
            </a:r>
          </a:p>
        </p:txBody>
      </p:sp>
      <p:sp>
        <p:nvSpPr>
          <p:cNvPr id="19460" name="Slide Number Placeholder 3"/>
          <p:cNvSpPr>
            <a:spLocks noGrp="1"/>
          </p:cNvSpPr>
          <p:nvPr>
            <p:ph type="sldNum" sz="quarter" idx="12"/>
          </p:nvPr>
        </p:nvSpPr>
        <p:spPr>
          <a:noFill/>
        </p:spPr>
        <p:txBody>
          <a:bodyPr/>
          <a:lstStyle/>
          <a:p>
            <a:fld id="{9290A3B6-6AE9-497B-99E5-A42DAFEAE6C3}" type="slidenum">
              <a:rPr lang="en-US" smtClean="0"/>
              <a:pPr/>
              <a:t>4</a:t>
            </a:fld>
            <a:endParaRPr lang="en-US" smtClean="0"/>
          </a:p>
        </p:txBody>
      </p:sp>
      <p:pic>
        <p:nvPicPr>
          <p:cNvPr id="5" name="Picture 4"/>
          <p:cNvPicPr>
            <a:picLocks noChangeAspect="1" noChangeArrowheads="1"/>
          </p:cNvPicPr>
          <p:nvPr/>
        </p:nvPicPr>
        <p:blipFill>
          <a:blip r:embed="rId2" cstate="print"/>
          <a:srcRect/>
          <a:stretch>
            <a:fillRect/>
          </a:stretch>
        </p:blipFill>
        <p:spPr bwMode="auto">
          <a:xfrm>
            <a:off x="5943600" y="0"/>
            <a:ext cx="3962400" cy="1981200"/>
          </a:xfrm>
          <a:prstGeom prst="rect">
            <a:avLst/>
          </a:prstGeom>
          <a:noFill/>
          <a:ln w="9525">
            <a:noFill/>
            <a:miter lim="800000"/>
            <a:headEnd/>
            <a:tailEnd/>
          </a:ln>
        </p:spPr>
      </p:pic>
      <p:grpSp>
        <p:nvGrpSpPr>
          <p:cNvPr id="2" name="Group 14"/>
          <p:cNvGrpSpPr>
            <a:grpSpLocks/>
          </p:cNvGrpSpPr>
          <p:nvPr/>
        </p:nvGrpSpPr>
        <p:grpSpPr bwMode="auto">
          <a:xfrm>
            <a:off x="5943600" y="1981200"/>
            <a:ext cx="3810000" cy="1752600"/>
            <a:chOff x="0" y="4598987"/>
            <a:chExt cx="4572000" cy="2259013"/>
          </a:xfrm>
        </p:grpSpPr>
        <p:pic>
          <p:nvPicPr>
            <p:cNvPr id="19470" name="Picture 9"/>
            <p:cNvPicPr>
              <a:picLocks noChangeAspect="1" noChangeArrowheads="1"/>
            </p:cNvPicPr>
            <p:nvPr/>
          </p:nvPicPr>
          <p:blipFill>
            <a:blip r:embed="rId3" cstate="print"/>
            <a:srcRect/>
            <a:stretch>
              <a:fillRect/>
            </a:stretch>
          </p:blipFill>
          <p:spPr bwMode="auto">
            <a:xfrm>
              <a:off x="0" y="4598987"/>
              <a:ext cx="4572000" cy="2259013"/>
            </a:xfrm>
            <a:prstGeom prst="rect">
              <a:avLst/>
            </a:prstGeom>
            <a:noFill/>
            <a:ln w="9525">
              <a:noFill/>
              <a:miter lim="800000"/>
              <a:headEnd/>
              <a:tailEnd/>
            </a:ln>
          </p:spPr>
        </p:pic>
        <p:sp>
          <p:nvSpPr>
            <p:cNvPr id="19471" name="Text Box 10"/>
            <p:cNvSpPr txBox="1">
              <a:spLocks noChangeArrowheads="1"/>
            </p:cNvSpPr>
            <p:nvPr/>
          </p:nvSpPr>
          <p:spPr bwMode="auto">
            <a:xfrm>
              <a:off x="1600200" y="6491287"/>
              <a:ext cx="2190750" cy="366713"/>
            </a:xfrm>
            <a:prstGeom prst="rect">
              <a:avLst/>
            </a:prstGeom>
            <a:noFill/>
            <a:ln w="9525">
              <a:noFill/>
              <a:miter lim="800000"/>
              <a:headEnd/>
              <a:tailEnd/>
            </a:ln>
          </p:spPr>
          <p:txBody>
            <a:bodyPr wrap="none">
              <a:spAutoFit/>
            </a:bodyPr>
            <a:lstStyle/>
            <a:p>
              <a:pPr algn="ctr"/>
              <a:r>
                <a:rPr lang="en-US"/>
                <a:t>Internet Users 2002</a:t>
              </a:r>
            </a:p>
          </p:txBody>
        </p:sp>
      </p:grpSp>
      <p:sp>
        <p:nvSpPr>
          <p:cNvPr id="19463" name="Rectangle 8"/>
          <p:cNvSpPr>
            <a:spLocks noChangeArrowheads="1"/>
          </p:cNvSpPr>
          <p:nvPr/>
        </p:nvSpPr>
        <p:spPr bwMode="auto">
          <a:xfrm>
            <a:off x="5410200" y="5934075"/>
            <a:ext cx="4495800" cy="923925"/>
          </a:xfrm>
          <a:prstGeom prst="rect">
            <a:avLst/>
          </a:prstGeom>
          <a:noFill/>
          <a:ln w="9525">
            <a:noFill/>
            <a:miter lim="800000"/>
            <a:headEnd/>
            <a:tailEnd/>
          </a:ln>
        </p:spPr>
        <p:txBody>
          <a:bodyPr>
            <a:spAutoFit/>
          </a:bodyPr>
          <a:lstStyle/>
          <a:p>
            <a:r>
              <a:rPr lang="en-US">
                <a:hlinkClick r:id="rId4"/>
              </a:rPr>
              <a:t>Cartograms from:</a:t>
            </a:r>
          </a:p>
          <a:p>
            <a:r>
              <a:rPr lang="en-US">
                <a:hlinkClick r:id="rId4"/>
              </a:rPr>
              <a:t>www.geog.qmw.ac.uk/gbhgis/conference/</a:t>
            </a:r>
            <a:br>
              <a:rPr lang="en-US">
                <a:hlinkClick r:id="rId4"/>
              </a:rPr>
            </a:br>
            <a:r>
              <a:rPr lang="en-US">
                <a:hlinkClick r:id="rId4"/>
              </a:rPr>
              <a:t>cartogram.html</a:t>
            </a:r>
            <a:r>
              <a:rPr lang="en-US"/>
              <a:t> </a:t>
            </a:r>
          </a:p>
        </p:txBody>
      </p:sp>
      <p:grpSp>
        <p:nvGrpSpPr>
          <p:cNvPr id="3" name="Group 13"/>
          <p:cNvGrpSpPr>
            <a:grpSpLocks/>
          </p:cNvGrpSpPr>
          <p:nvPr/>
        </p:nvGrpSpPr>
        <p:grpSpPr bwMode="auto">
          <a:xfrm>
            <a:off x="5943600" y="3733800"/>
            <a:ext cx="3962400" cy="1981200"/>
            <a:chOff x="0" y="2286000"/>
            <a:chExt cx="4648200" cy="2278062"/>
          </a:xfrm>
        </p:grpSpPr>
        <p:pic>
          <p:nvPicPr>
            <p:cNvPr id="19468" name="Picture 7"/>
            <p:cNvPicPr>
              <a:picLocks noChangeAspect="1" noChangeArrowheads="1"/>
            </p:cNvPicPr>
            <p:nvPr/>
          </p:nvPicPr>
          <p:blipFill>
            <a:blip r:embed="rId5" cstate="print"/>
            <a:srcRect/>
            <a:stretch>
              <a:fillRect/>
            </a:stretch>
          </p:blipFill>
          <p:spPr bwMode="auto">
            <a:xfrm>
              <a:off x="0" y="2286000"/>
              <a:ext cx="4648200" cy="2278062"/>
            </a:xfrm>
            <a:prstGeom prst="rect">
              <a:avLst/>
            </a:prstGeom>
            <a:noFill/>
            <a:ln w="9525">
              <a:noFill/>
              <a:miter lim="800000"/>
              <a:headEnd/>
              <a:tailEnd/>
            </a:ln>
          </p:spPr>
        </p:pic>
        <p:sp>
          <p:nvSpPr>
            <p:cNvPr id="19469" name="Text Box 8"/>
            <p:cNvSpPr txBox="1">
              <a:spLocks noChangeArrowheads="1"/>
            </p:cNvSpPr>
            <p:nvPr/>
          </p:nvSpPr>
          <p:spPr bwMode="auto">
            <a:xfrm>
              <a:off x="304800" y="3886200"/>
              <a:ext cx="3092450" cy="641350"/>
            </a:xfrm>
            <a:prstGeom prst="rect">
              <a:avLst/>
            </a:prstGeom>
            <a:noFill/>
            <a:ln w="9525">
              <a:noFill/>
              <a:miter lim="800000"/>
              <a:headEnd/>
              <a:tailEnd/>
            </a:ln>
          </p:spPr>
          <p:txBody>
            <a:bodyPr wrap="none">
              <a:spAutoFit/>
            </a:bodyPr>
            <a:lstStyle/>
            <a:p>
              <a:pPr algn="ctr"/>
              <a:r>
                <a:rPr lang="en-US"/>
                <a:t>Tertiary Education from</a:t>
              </a:r>
            </a:p>
            <a:p>
              <a:pPr algn="ctr"/>
              <a:r>
                <a:rPr lang="en-US"/>
                <a:t>http://www.worldmapper.org/</a:t>
              </a:r>
            </a:p>
          </p:txBody>
        </p:sp>
      </p:grpSp>
      <p:sp>
        <p:nvSpPr>
          <p:cNvPr id="19465" name="Right Brace 12"/>
          <p:cNvSpPr>
            <a:spLocks/>
          </p:cNvSpPr>
          <p:nvPr/>
        </p:nvSpPr>
        <p:spPr bwMode="auto">
          <a:xfrm>
            <a:off x="5562600" y="914400"/>
            <a:ext cx="381000" cy="1143000"/>
          </a:xfrm>
          <a:prstGeom prst="rightBrace">
            <a:avLst>
              <a:gd name="adj1" fmla="val 8333"/>
              <a:gd name="adj2" fmla="val 50000"/>
            </a:avLst>
          </a:prstGeom>
          <a:noFill/>
          <a:ln w="57150" algn="ctr">
            <a:solidFill>
              <a:srgbClr val="FF0000"/>
            </a:solidFill>
            <a:round/>
            <a:headEnd/>
            <a:tailEnd/>
          </a:ln>
        </p:spPr>
        <p:txBody>
          <a:bodyPr/>
          <a:lstStyle/>
          <a:p>
            <a:pPr algn="ctr"/>
            <a:endParaRPr lang="en-US"/>
          </a:p>
        </p:txBody>
      </p:sp>
      <p:sp>
        <p:nvSpPr>
          <p:cNvPr id="19466" name="Right Brace 13"/>
          <p:cNvSpPr>
            <a:spLocks/>
          </p:cNvSpPr>
          <p:nvPr/>
        </p:nvSpPr>
        <p:spPr bwMode="auto">
          <a:xfrm>
            <a:off x="5638800" y="2057400"/>
            <a:ext cx="381000" cy="838200"/>
          </a:xfrm>
          <a:prstGeom prst="rightBrace">
            <a:avLst>
              <a:gd name="adj1" fmla="val 8331"/>
              <a:gd name="adj2" fmla="val 50000"/>
            </a:avLst>
          </a:prstGeom>
          <a:noFill/>
          <a:ln w="57150" algn="ctr">
            <a:solidFill>
              <a:srgbClr val="FF0000"/>
            </a:solidFill>
            <a:round/>
            <a:headEnd/>
            <a:tailEnd/>
          </a:ln>
        </p:spPr>
        <p:txBody>
          <a:bodyPr/>
          <a:lstStyle/>
          <a:p>
            <a:pPr algn="ctr"/>
            <a:endParaRPr lang="en-US"/>
          </a:p>
        </p:txBody>
      </p:sp>
      <p:sp>
        <p:nvSpPr>
          <p:cNvPr id="19467" name="Right Brace 14"/>
          <p:cNvSpPr>
            <a:spLocks/>
          </p:cNvSpPr>
          <p:nvPr/>
        </p:nvSpPr>
        <p:spPr bwMode="auto">
          <a:xfrm>
            <a:off x="5562600" y="3429000"/>
            <a:ext cx="381000" cy="2438400"/>
          </a:xfrm>
          <a:prstGeom prst="rightBrace">
            <a:avLst>
              <a:gd name="adj1" fmla="val 8326"/>
              <a:gd name="adj2" fmla="val 50000"/>
            </a:avLst>
          </a:prstGeom>
          <a:noFill/>
          <a:ln w="57150" algn="ctr">
            <a:solidFill>
              <a:srgbClr val="FF0000"/>
            </a:solidFill>
            <a:round/>
            <a:headEnd/>
            <a:tailEnd/>
          </a:ln>
        </p:spPr>
        <p:txBody>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934200" cy="914400"/>
          </a:xfrm>
        </p:spPr>
        <p:txBody>
          <a:bodyPr/>
          <a:lstStyle/>
          <a:p>
            <a:r>
              <a:rPr lang="en-US" dirty="0" smtClean="0"/>
              <a:t>How does the Internet help</a:t>
            </a:r>
            <a:endParaRPr lang="en-US" dirty="0"/>
          </a:p>
        </p:txBody>
      </p:sp>
      <p:sp>
        <p:nvSpPr>
          <p:cNvPr id="3" name="Content Placeholder 2"/>
          <p:cNvSpPr>
            <a:spLocks noGrp="1"/>
          </p:cNvSpPr>
          <p:nvPr>
            <p:ph idx="1"/>
          </p:nvPr>
        </p:nvSpPr>
        <p:spPr/>
        <p:txBody>
          <a:bodyPr/>
          <a:lstStyle/>
          <a:p>
            <a:r>
              <a:rPr lang="en-US" kern="1200" dirty="0" smtClean="0">
                <a:latin typeface="Arial" charset="0"/>
              </a:rPr>
              <a:t>A World Bank / IFC report says for every 10 percentage-point increase in high-speed Internet connections there is an increase in economic growth of 1.3 percentage points.  April 2010. </a:t>
            </a:r>
            <a:r>
              <a:rPr lang="en-US" dirty="0" smtClean="0">
                <a:hlinkClick r:id="rId3"/>
              </a:rPr>
              <a:t>http://www.infodev.org/en/Article.522.html</a:t>
            </a:r>
            <a:endParaRPr lang="en-US" dirty="0" smtClean="0"/>
          </a:p>
          <a:p>
            <a:r>
              <a:rPr lang="en-US" dirty="0" smtClean="0"/>
              <a:t>Investment in information technology plays the role of a "facilitator" that allows other innovations to take place.</a:t>
            </a:r>
            <a:r>
              <a:rPr lang="en-US" kern="1200" dirty="0" smtClean="0">
                <a:latin typeface="Arial" charset="0"/>
              </a:rPr>
              <a:t> </a:t>
            </a:r>
            <a:r>
              <a:rPr lang="en-US" dirty="0" smtClean="0">
                <a:hlinkClick r:id="rId4"/>
              </a:rPr>
              <a:t>http://findarticles.com/p/articles/mi_m1093/is_3_45/ai_86517828/</a:t>
            </a:r>
            <a:endParaRPr lang="en-US" kern="1200" dirty="0" smtClean="0">
              <a:latin typeface="Arial" charset="0"/>
            </a:endParaRPr>
          </a:p>
          <a:p>
            <a:pPr>
              <a:buNone/>
            </a:pP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Slide Number Placeholder 3"/>
          <p:cNvSpPr>
            <a:spLocks noGrp="1"/>
          </p:cNvSpPr>
          <p:nvPr>
            <p:ph type="sldNum" sz="quarter" idx="12"/>
          </p:nvPr>
        </p:nvSpPr>
        <p:spPr>
          <a:noFill/>
        </p:spPr>
        <p:txBody>
          <a:bodyPr/>
          <a:lstStyle/>
          <a:p>
            <a:fld id="{C7AE14E3-984D-4723-A31A-8729F3218F38}" type="slidenum">
              <a:rPr lang="en-US" smtClean="0"/>
              <a:pPr/>
              <a:t>6</a:t>
            </a:fld>
            <a:endParaRPr lang="en-US" smtClean="0"/>
          </a:p>
        </p:txBody>
      </p:sp>
      <p:sp>
        <p:nvSpPr>
          <p:cNvPr id="5124" name="Slide Number Placeholder 5"/>
          <p:cNvSpPr txBox="1">
            <a:spLocks/>
          </p:cNvSpPr>
          <p:nvPr/>
        </p:nvSpPr>
        <p:spPr bwMode="auto">
          <a:xfrm>
            <a:off x="7594600" y="6381750"/>
            <a:ext cx="2311400" cy="476250"/>
          </a:xfrm>
          <a:prstGeom prst="rect">
            <a:avLst/>
          </a:prstGeom>
          <a:noFill/>
          <a:ln w="9525">
            <a:noFill/>
            <a:miter lim="800000"/>
            <a:headEnd/>
            <a:tailEnd/>
          </a:ln>
        </p:spPr>
        <p:txBody>
          <a:bodyPr/>
          <a:lstStyle/>
          <a:p>
            <a:pPr algn="r"/>
            <a:fld id="{69DCB511-EB24-40A4-BBBF-EBE23759C4C9}" type="slidenum">
              <a:rPr lang="en-US" sz="1400">
                <a:latin typeface="Times New Roman" pitchFamily="18" charset="0"/>
              </a:rPr>
              <a:pPr algn="r"/>
              <a:t>6</a:t>
            </a:fld>
            <a:endParaRPr lang="en-US" sz="1400">
              <a:latin typeface="Times New Roman" pitchFamily="18" charset="0"/>
            </a:endParaRPr>
          </a:p>
        </p:txBody>
      </p:sp>
      <p:sp>
        <p:nvSpPr>
          <p:cNvPr id="6" name="Rectangle 2"/>
          <p:cNvSpPr txBox="1">
            <a:spLocks noChangeArrowheads="1"/>
          </p:cNvSpPr>
          <p:nvPr/>
        </p:nvSpPr>
        <p:spPr bwMode="auto">
          <a:xfrm>
            <a:off x="0" y="0"/>
            <a:ext cx="9906000" cy="914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anchor="ctr"/>
          <a:lstStyle/>
          <a:p>
            <a:pPr algn="ctr">
              <a:defRPr/>
            </a:pPr>
            <a:r>
              <a:rPr lang="en-US" sz="4400" b="1" kern="0" dirty="0" err="1">
                <a:solidFill>
                  <a:srgbClr val="FF0000"/>
                </a:solidFill>
                <a:latin typeface="+mj-lt"/>
                <a:ea typeface="+mj-ea"/>
                <a:cs typeface="+mj-cs"/>
              </a:rPr>
              <a:t>PingER</a:t>
            </a:r>
            <a:r>
              <a:rPr lang="en-US" sz="4400" kern="0" dirty="0">
                <a:solidFill>
                  <a:schemeClr val="tx2"/>
                </a:solidFill>
                <a:latin typeface="+mj-lt"/>
                <a:ea typeface="+mj-ea"/>
                <a:cs typeface="+mj-cs"/>
              </a:rPr>
              <a:t> Methodology </a:t>
            </a:r>
            <a:r>
              <a:rPr lang="en-US" sz="4400" kern="0" dirty="0" smtClean="0">
                <a:solidFill>
                  <a:schemeClr val="tx2"/>
                </a:solidFill>
                <a:latin typeface="+mj-lt"/>
                <a:ea typeface="+mj-ea"/>
                <a:cs typeface="+mj-cs"/>
              </a:rPr>
              <a:t>very </a:t>
            </a:r>
            <a:r>
              <a:rPr lang="en-US" sz="4400" kern="0" dirty="0">
                <a:solidFill>
                  <a:schemeClr val="tx2"/>
                </a:solidFill>
                <a:latin typeface="+mj-lt"/>
                <a:ea typeface="+mj-ea"/>
                <a:cs typeface="+mj-cs"/>
              </a:rPr>
              <a:t>Simple </a:t>
            </a:r>
          </a:p>
        </p:txBody>
      </p:sp>
      <p:sp>
        <p:nvSpPr>
          <p:cNvPr id="5126" name="AutoShape 3"/>
          <p:cNvSpPr>
            <a:spLocks noChangeArrowheads="1"/>
          </p:cNvSpPr>
          <p:nvPr/>
        </p:nvSpPr>
        <p:spPr bwMode="auto">
          <a:xfrm>
            <a:off x="2146300" y="1320800"/>
            <a:ext cx="4724400" cy="4965700"/>
          </a:xfrm>
          <a:prstGeom prst="cloudCallout">
            <a:avLst>
              <a:gd name="adj1" fmla="val -23421"/>
              <a:gd name="adj2" fmla="val 43255"/>
            </a:avLst>
          </a:prstGeom>
          <a:solidFill>
            <a:schemeClr val="accent1"/>
          </a:solidFill>
          <a:ln w="9525">
            <a:solidFill>
              <a:schemeClr val="tx1"/>
            </a:solidFill>
            <a:round/>
            <a:headEnd/>
            <a:tailEnd/>
          </a:ln>
        </p:spPr>
        <p:txBody>
          <a:bodyPr/>
          <a:lstStyle/>
          <a:p>
            <a:pPr algn="ctr"/>
            <a:endParaRPr lang="en-US" sz="3200">
              <a:latin typeface="Verdana" pitchFamily="34" charset="0"/>
            </a:endParaRPr>
          </a:p>
        </p:txBody>
      </p:sp>
      <p:pic>
        <p:nvPicPr>
          <p:cNvPr id="5127" name="Picture 4" descr="ojnsjczc[1]"/>
          <p:cNvPicPr>
            <a:picLocks noChangeAspect="1" noChangeArrowheads="1"/>
          </p:cNvPicPr>
          <p:nvPr/>
        </p:nvPicPr>
        <p:blipFill>
          <a:blip r:embed="rId2" cstate="print"/>
          <a:srcRect/>
          <a:stretch>
            <a:fillRect/>
          </a:stretch>
        </p:blipFill>
        <p:spPr bwMode="auto">
          <a:xfrm>
            <a:off x="7677150" y="4787900"/>
            <a:ext cx="1466850" cy="2070100"/>
          </a:xfrm>
          <a:prstGeom prst="rect">
            <a:avLst/>
          </a:prstGeom>
          <a:noFill/>
          <a:ln w="9525">
            <a:noFill/>
            <a:miter lim="800000"/>
            <a:headEnd/>
            <a:tailEnd/>
          </a:ln>
        </p:spPr>
      </p:pic>
      <p:pic>
        <p:nvPicPr>
          <p:cNvPr id="5128" name="Picture 5" descr="3qs_gouf[1]"/>
          <p:cNvPicPr>
            <a:picLocks noChangeAspect="1" noChangeArrowheads="1"/>
          </p:cNvPicPr>
          <p:nvPr/>
        </p:nvPicPr>
        <p:blipFill>
          <a:blip r:embed="rId3" cstate="print"/>
          <a:srcRect/>
          <a:stretch>
            <a:fillRect/>
          </a:stretch>
        </p:blipFill>
        <p:spPr bwMode="auto">
          <a:xfrm>
            <a:off x="990600" y="685800"/>
            <a:ext cx="1752600" cy="1595438"/>
          </a:xfrm>
          <a:prstGeom prst="rect">
            <a:avLst/>
          </a:prstGeom>
          <a:noFill/>
          <a:ln w="9525">
            <a:noFill/>
            <a:miter lim="800000"/>
            <a:headEnd/>
            <a:tailEnd/>
          </a:ln>
        </p:spPr>
      </p:pic>
      <p:sp>
        <p:nvSpPr>
          <p:cNvPr id="10" name="Line 6"/>
          <p:cNvSpPr>
            <a:spLocks noChangeShapeType="1"/>
          </p:cNvSpPr>
          <p:nvPr/>
        </p:nvSpPr>
        <p:spPr bwMode="auto">
          <a:xfrm>
            <a:off x="2552700" y="2108200"/>
            <a:ext cx="5118100" cy="2959100"/>
          </a:xfrm>
          <a:prstGeom prst="line">
            <a:avLst/>
          </a:prstGeom>
          <a:noFill/>
          <a:ln w="101600">
            <a:solidFill>
              <a:srgbClr val="FF0000"/>
            </a:solidFill>
            <a:prstDash val="dash"/>
            <a:round/>
            <a:headEnd/>
            <a:tailEnd type="triangle" w="med" len="med"/>
          </a:ln>
        </p:spPr>
        <p:txBody>
          <a:bodyPr/>
          <a:lstStyle/>
          <a:p>
            <a:endParaRPr lang="en-US"/>
          </a:p>
        </p:txBody>
      </p:sp>
      <p:sp>
        <p:nvSpPr>
          <p:cNvPr id="5130" name="Text Box 7"/>
          <p:cNvSpPr txBox="1">
            <a:spLocks noChangeArrowheads="1"/>
          </p:cNvSpPr>
          <p:nvPr/>
        </p:nvSpPr>
        <p:spPr bwMode="auto">
          <a:xfrm>
            <a:off x="4495800" y="2133600"/>
            <a:ext cx="2332038" cy="641350"/>
          </a:xfrm>
          <a:prstGeom prst="rect">
            <a:avLst/>
          </a:prstGeom>
          <a:noFill/>
          <a:ln w="9525">
            <a:noFill/>
            <a:miter lim="800000"/>
            <a:headEnd/>
            <a:tailEnd/>
          </a:ln>
        </p:spPr>
        <p:txBody>
          <a:bodyPr wrap="none">
            <a:spAutoFit/>
          </a:bodyPr>
          <a:lstStyle/>
          <a:p>
            <a:r>
              <a:rPr lang="en-US" sz="3600" b="1">
                <a:solidFill>
                  <a:schemeClr val="accent2"/>
                </a:solidFill>
                <a:latin typeface="Verdana" pitchFamily="34" charset="0"/>
              </a:rPr>
              <a:t>Internet</a:t>
            </a:r>
          </a:p>
        </p:txBody>
      </p:sp>
      <p:sp>
        <p:nvSpPr>
          <p:cNvPr id="5131" name="Text Box 8"/>
          <p:cNvSpPr txBox="1">
            <a:spLocks noChangeArrowheads="1"/>
          </p:cNvSpPr>
          <p:nvPr/>
        </p:nvSpPr>
        <p:spPr bwMode="auto">
          <a:xfrm rot="1857790">
            <a:off x="2057400" y="2895600"/>
            <a:ext cx="6642100" cy="457200"/>
          </a:xfrm>
          <a:prstGeom prst="rect">
            <a:avLst/>
          </a:prstGeom>
          <a:noFill/>
          <a:ln w="9525">
            <a:noFill/>
            <a:miter lim="800000"/>
            <a:headEnd/>
            <a:tailEnd/>
          </a:ln>
        </p:spPr>
        <p:txBody>
          <a:bodyPr>
            <a:spAutoFit/>
          </a:bodyPr>
          <a:lstStyle/>
          <a:p>
            <a:r>
              <a:rPr lang="en-US" sz="2400">
                <a:solidFill>
                  <a:srgbClr val="FF0000"/>
                </a:solidFill>
                <a:latin typeface="Verdana" pitchFamily="34" charset="0"/>
              </a:rPr>
              <a:t>10 ping request packets each 30 mins</a:t>
            </a:r>
          </a:p>
        </p:txBody>
      </p:sp>
      <p:sp>
        <p:nvSpPr>
          <p:cNvPr id="5132" name="Text Box 9"/>
          <p:cNvSpPr txBox="1">
            <a:spLocks noChangeArrowheads="1"/>
          </p:cNvSpPr>
          <p:nvPr/>
        </p:nvSpPr>
        <p:spPr bwMode="auto">
          <a:xfrm>
            <a:off x="7089775" y="2057400"/>
            <a:ext cx="2054225" cy="2041525"/>
          </a:xfrm>
          <a:prstGeom prst="rect">
            <a:avLst/>
          </a:prstGeom>
          <a:noFill/>
          <a:ln w="9525">
            <a:noFill/>
            <a:miter lim="800000"/>
            <a:headEnd/>
            <a:tailEnd/>
          </a:ln>
        </p:spPr>
        <p:txBody>
          <a:bodyPr wrap="none">
            <a:spAutoFit/>
          </a:bodyPr>
          <a:lstStyle/>
          <a:p>
            <a:r>
              <a:rPr lang="en-US" sz="3200">
                <a:latin typeface="Verdana" pitchFamily="34" charset="0"/>
              </a:rPr>
              <a:t>Remote</a:t>
            </a:r>
          </a:p>
          <a:p>
            <a:r>
              <a:rPr lang="en-US" sz="3200">
                <a:latin typeface="Verdana" pitchFamily="34" charset="0"/>
              </a:rPr>
              <a:t>Host</a:t>
            </a:r>
          </a:p>
          <a:p>
            <a:r>
              <a:rPr lang="en-US" sz="3200">
                <a:latin typeface="Verdana" pitchFamily="34" charset="0"/>
              </a:rPr>
              <a:t>(typically</a:t>
            </a:r>
          </a:p>
          <a:p>
            <a:r>
              <a:rPr lang="en-US" sz="3200">
                <a:latin typeface="Verdana" pitchFamily="34" charset="0"/>
              </a:rPr>
              <a:t>a server)</a:t>
            </a:r>
          </a:p>
        </p:txBody>
      </p:sp>
      <p:sp>
        <p:nvSpPr>
          <p:cNvPr id="5133" name="Text Box 10"/>
          <p:cNvSpPr txBox="1">
            <a:spLocks noChangeArrowheads="1"/>
          </p:cNvSpPr>
          <p:nvPr/>
        </p:nvSpPr>
        <p:spPr bwMode="auto">
          <a:xfrm>
            <a:off x="0" y="2133600"/>
            <a:ext cx="2438400" cy="1066800"/>
          </a:xfrm>
          <a:prstGeom prst="rect">
            <a:avLst/>
          </a:prstGeom>
          <a:noFill/>
          <a:ln w="9525">
            <a:noFill/>
            <a:miter lim="800000"/>
            <a:headEnd/>
            <a:tailEnd/>
          </a:ln>
        </p:spPr>
        <p:txBody>
          <a:bodyPr>
            <a:spAutoFit/>
          </a:bodyPr>
          <a:lstStyle/>
          <a:p>
            <a:r>
              <a:rPr lang="en-US" sz="3200">
                <a:latin typeface="Verdana" pitchFamily="34" charset="0"/>
              </a:rPr>
              <a:t>Monitoring </a:t>
            </a:r>
          </a:p>
          <a:p>
            <a:r>
              <a:rPr lang="en-US" sz="3200">
                <a:latin typeface="Verdana" pitchFamily="34" charset="0"/>
              </a:rPr>
              <a:t>host</a:t>
            </a:r>
          </a:p>
        </p:txBody>
      </p:sp>
      <p:sp>
        <p:nvSpPr>
          <p:cNvPr id="5134" name="Text Box 11"/>
          <p:cNvSpPr txBox="1">
            <a:spLocks noChangeArrowheads="1"/>
          </p:cNvSpPr>
          <p:nvPr/>
        </p:nvSpPr>
        <p:spPr bwMode="auto">
          <a:xfrm rot="-443162">
            <a:off x="384175" y="919163"/>
            <a:ext cx="1817688" cy="336550"/>
          </a:xfrm>
          <a:prstGeom prst="rect">
            <a:avLst/>
          </a:prstGeom>
          <a:noFill/>
          <a:ln w="9525">
            <a:noFill/>
            <a:miter lim="800000"/>
            <a:headEnd/>
            <a:tailEnd/>
          </a:ln>
        </p:spPr>
        <p:txBody>
          <a:bodyPr wrap="none">
            <a:spAutoFit/>
          </a:bodyPr>
          <a:lstStyle/>
          <a:p>
            <a:r>
              <a:rPr lang="en-US" sz="1600">
                <a:latin typeface="Verdana" pitchFamily="34" charset="0"/>
              </a:rPr>
              <a:t>&gt;</a:t>
            </a:r>
            <a:r>
              <a:rPr lang="en-US" sz="1600">
                <a:latin typeface="Courier New" pitchFamily="49" charset="0"/>
              </a:rPr>
              <a:t>ping remhost</a:t>
            </a:r>
          </a:p>
        </p:txBody>
      </p:sp>
      <p:sp>
        <p:nvSpPr>
          <p:cNvPr id="16" name="Line 12"/>
          <p:cNvSpPr>
            <a:spLocks noChangeShapeType="1"/>
          </p:cNvSpPr>
          <p:nvPr/>
        </p:nvSpPr>
        <p:spPr bwMode="auto">
          <a:xfrm flipH="1" flipV="1">
            <a:off x="1676400" y="2362200"/>
            <a:ext cx="5943600" cy="3429000"/>
          </a:xfrm>
          <a:prstGeom prst="line">
            <a:avLst/>
          </a:prstGeom>
          <a:noFill/>
          <a:ln w="101600">
            <a:solidFill>
              <a:srgbClr val="00CC00"/>
            </a:solidFill>
            <a:prstDash val="dash"/>
            <a:round/>
            <a:headEnd/>
            <a:tailEnd type="triangle" w="med" len="med"/>
          </a:ln>
        </p:spPr>
        <p:txBody>
          <a:bodyPr/>
          <a:lstStyle/>
          <a:p>
            <a:endParaRPr lang="en-US"/>
          </a:p>
        </p:txBody>
      </p:sp>
      <p:sp>
        <p:nvSpPr>
          <p:cNvPr id="5136" name="Text Box 13"/>
          <p:cNvSpPr txBox="1">
            <a:spLocks noChangeArrowheads="1"/>
          </p:cNvSpPr>
          <p:nvPr/>
        </p:nvSpPr>
        <p:spPr bwMode="auto">
          <a:xfrm rot="1745100">
            <a:off x="2286000" y="4038600"/>
            <a:ext cx="3606800" cy="457200"/>
          </a:xfrm>
          <a:prstGeom prst="rect">
            <a:avLst/>
          </a:prstGeom>
          <a:noFill/>
          <a:ln w="9525">
            <a:noFill/>
            <a:miter lim="800000"/>
            <a:headEnd/>
            <a:tailEnd/>
          </a:ln>
        </p:spPr>
        <p:txBody>
          <a:bodyPr wrap="none">
            <a:spAutoFit/>
          </a:bodyPr>
          <a:lstStyle/>
          <a:p>
            <a:r>
              <a:rPr lang="en-US" sz="2400">
                <a:solidFill>
                  <a:srgbClr val="33CC33"/>
                </a:solidFill>
                <a:latin typeface="Verdana" pitchFamily="34" charset="0"/>
              </a:rPr>
              <a:t>Ping response packets</a:t>
            </a:r>
          </a:p>
        </p:txBody>
      </p:sp>
      <p:sp>
        <p:nvSpPr>
          <p:cNvPr id="5137" name="Text Box 14"/>
          <p:cNvSpPr txBox="1">
            <a:spLocks noChangeArrowheads="1"/>
          </p:cNvSpPr>
          <p:nvPr/>
        </p:nvSpPr>
        <p:spPr bwMode="auto">
          <a:xfrm>
            <a:off x="1905000" y="6281738"/>
            <a:ext cx="5503863" cy="576262"/>
          </a:xfrm>
          <a:prstGeom prst="rect">
            <a:avLst/>
          </a:prstGeom>
          <a:solidFill>
            <a:srgbClr val="F1FCA2"/>
          </a:solidFill>
          <a:ln w="57150">
            <a:solidFill>
              <a:schemeClr val="hlink"/>
            </a:solidFill>
            <a:miter lim="800000"/>
            <a:headEnd/>
            <a:tailEnd/>
          </a:ln>
        </p:spPr>
        <p:txBody>
          <a:bodyPr wrap="none">
            <a:spAutoFit/>
          </a:bodyPr>
          <a:lstStyle/>
          <a:p>
            <a:r>
              <a:rPr lang="en-US" sz="2800" b="1">
                <a:solidFill>
                  <a:schemeClr val="hlink"/>
                </a:solidFill>
                <a:latin typeface="Times New Roman" pitchFamily="18" charset="0"/>
              </a:rPr>
              <a:t>Measure Round Trip Time &amp; Loss</a:t>
            </a:r>
          </a:p>
        </p:txBody>
      </p:sp>
      <p:sp>
        <p:nvSpPr>
          <p:cNvPr id="20" name="Line 16"/>
          <p:cNvSpPr>
            <a:spLocks noChangeShapeType="1"/>
          </p:cNvSpPr>
          <p:nvPr/>
        </p:nvSpPr>
        <p:spPr bwMode="auto">
          <a:xfrm>
            <a:off x="1295400" y="1905000"/>
            <a:ext cx="0" cy="3124200"/>
          </a:xfrm>
          <a:prstGeom prst="line">
            <a:avLst/>
          </a:prstGeom>
          <a:noFill/>
          <a:ln w="38100">
            <a:solidFill>
              <a:srgbClr val="0000FF"/>
            </a:solidFill>
            <a:prstDash val="dash"/>
            <a:round/>
            <a:headEnd type="diamond" w="med" len="med"/>
            <a:tailEnd type="stealth" w="lg" len="lg"/>
          </a:ln>
        </p:spPr>
        <p:txBody>
          <a:bodyPr/>
          <a:lstStyle/>
          <a:p>
            <a:endParaRPr lang="en-US"/>
          </a:p>
        </p:txBody>
      </p:sp>
      <p:grpSp>
        <p:nvGrpSpPr>
          <p:cNvPr id="5140" name="Group 17"/>
          <p:cNvGrpSpPr>
            <a:grpSpLocks/>
          </p:cNvGrpSpPr>
          <p:nvPr/>
        </p:nvGrpSpPr>
        <p:grpSpPr bwMode="auto">
          <a:xfrm>
            <a:off x="685800" y="5029200"/>
            <a:ext cx="1155700" cy="381000"/>
            <a:chOff x="336" y="3312"/>
            <a:chExt cx="728" cy="240"/>
          </a:xfrm>
        </p:grpSpPr>
        <p:sp>
          <p:nvSpPr>
            <p:cNvPr id="5156" name="Oval 18"/>
            <p:cNvSpPr>
              <a:spLocks noChangeArrowheads="1"/>
            </p:cNvSpPr>
            <p:nvPr/>
          </p:nvSpPr>
          <p:spPr bwMode="auto">
            <a:xfrm>
              <a:off x="336" y="3312"/>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7" name="Oval 19"/>
            <p:cNvSpPr>
              <a:spLocks noChangeArrowheads="1"/>
            </p:cNvSpPr>
            <p:nvPr/>
          </p:nvSpPr>
          <p:spPr bwMode="auto">
            <a:xfrm>
              <a:off x="336" y="3360"/>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8" name="Oval 20"/>
            <p:cNvSpPr>
              <a:spLocks noChangeArrowheads="1"/>
            </p:cNvSpPr>
            <p:nvPr/>
          </p:nvSpPr>
          <p:spPr bwMode="auto">
            <a:xfrm>
              <a:off x="344" y="3408"/>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9" name="Oval 21"/>
            <p:cNvSpPr>
              <a:spLocks noChangeArrowheads="1"/>
            </p:cNvSpPr>
            <p:nvPr/>
          </p:nvSpPr>
          <p:spPr bwMode="auto">
            <a:xfrm>
              <a:off x="344" y="3456"/>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60" name="Oval 22"/>
            <p:cNvSpPr>
              <a:spLocks noChangeArrowheads="1"/>
            </p:cNvSpPr>
            <p:nvPr/>
          </p:nvSpPr>
          <p:spPr bwMode="auto">
            <a:xfrm>
              <a:off x="336" y="3504"/>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grpSp>
      <p:grpSp>
        <p:nvGrpSpPr>
          <p:cNvPr id="5141" name="Group 23"/>
          <p:cNvGrpSpPr>
            <a:grpSpLocks/>
          </p:cNvGrpSpPr>
          <p:nvPr/>
        </p:nvGrpSpPr>
        <p:grpSpPr bwMode="auto">
          <a:xfrm>
            <a:off x="304800" y="5181600"/>
            <a:ext cx="1155700" cy="381000"/>
            <a:chOff x="336" y="3312"/>
            <a:chExt cx="728" cy="240"/>
          </a:xfrm>
        </p:grpSpPr>
        <p:sp>
          <p:nvSpPr>
            <p:cNvPr id="5151" name="Oval 24"/>
            <p:cNvSpPr>
              <a:spLocks noChangeArrowheads="1"/>
            </p:cNvSpPr>
            <p:nvPr/>
          </p:nvSpPr>
          <p:spPr bwMode="auto">
            <a:xfrm>
              <a:off x="336" y="3312"/>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2" name="Oval 25"/>
            <p:cNvSpPr>
              <a:spLocks noChangeArrowheads="1"/>
            </p:cNvSpPr>
            <p:nvPr/>
          </p:nvSpPr>
          <p:spPr bwMode="auto">
            <a:xfrm>
              <a:off x="336" y="3360"/>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3" name="Oval 26"/>
            <p:cNvSpPr>
              <a:spLocks noChangeArrowheads="1"/>
            </p:cNvSpPr>
            <p:nvPr/>
          </p:nvSpPr>
          <p:spPr bwMode="auto">
            <a:xfrm>
              <a:off x="344" y="3408"/>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4" name="Oval 27"/>
            <p:cNvSpPr>
              <a:spLocks noChangeArrowheads="1"/>
            </p:cNvSpPr>
            <p:nvPr/>
          </p:nvSpPr>
          <p:spPr bwMode="auto">
            <a:xfrm>
              <a:off x="344" y="3456"/>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5" name="Oval 28"/>
            <p:cNvSpPr>
              <a:spLocks noChangeArrowheads="1"/>
            </p:cNvSpPr>
            <p:nvPr/>
          </p:nvSpPr>
          <p:spPr bwMode="auto">
            <a:xfrm>
              <a:off x="336" y="3504"/>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grpSp>
      <p:grpSp>
        <p:nvGrpSpPr>
          <p:cNvPr id="5142" name="Group 29"/>
          <p:cNvGrpSpPr>
            <a:grpSpLocks/>
          </p:cNvGrpSpPr>
          <p:nvPr/>
        </p:nvGrpSpPr>
        <p:grpSpPr bwMode="auto">
          <a:xfrm>
            <a:off x="990600" y="5257800"/>
            <a:ext cx="1155700" cy="381000"/>
            <a:chOff x="336" y="3312"/>
            <a:chExt cx="728" cy="240"/>
          </a:xfrm>
        </p:grpSpPr>
        <p:sp>
          <p:nvSpPr>
            <p:cNvPr id="5146" name="Oval 30"/>
            <p:cNvSpPr>
              <a:spLocks noChangeArrowheads="1"/>
            </p:cNvSpPr>
            <p:nvPr/>
          </p:nvSpPr>
          <p:spPr bwMode="auto">
            <a:xfrm>
              <a:off x="336" y="3312"/>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47" name="Oval 31"/>
            <p:cNvSpPr>
              <a:spLocks noChangeArrowheads="1"/>
            </p:cNvSpPr>
            <p:nvPr/>
          </p:nvSpPr>
          <p:spPr bwMode="auto">
            <a:xfrm>
              <a:off x="336" y="3360"/>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48" name="Oval 32"/>
            <p:cNvSpPr>
              <a:spLocks noChangeArrowheads="1"/>
            </p:cNvSpPr>
            <p:nvPr/>
          </p:nvSpPr>
          <p:spPr bwMode="auto">
            <a:xfrm>
              <a:off x="344" y="3408"/>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49" name="Oval 33"/>
            <p:cNvSpPr>
              <a:spLocks noChangeArrowheads="1"/>
            </p:cNvSpPr>
            <p:nvPr/>
          </p:nvSpPr>
          <p:spPr bwMode="auto">
            <a:xfrm>
              <a:off x="344" y="3456"/>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0" name="Oval 34"/>
            <p:cNvSpPr>
              <a:spLocks noChangeArrowheads="1"/>
            </p:cNvSpPr>
            <p:nvPr/>
          </p:nvSpPr>
          <p:spPr bwMode="auto">
            <a:xfrm>
              <a:off x="336" y="3504"/>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grpSp>
      <p:sp>
        <p:nvSpPr>
          <p:cNvPr id="5143" name="Text Box 35"/>
          <p:cNvSpPr txBox="1">
            <a:spLocks noChangeArrowheads="1"/>
          </p:cNvSpPr>
          <p:nvPr/>
        </p:nvSpPr>
        <p:spPr bwMode="auto">
          <a:xfrm>
            <a:off x="0" y="5715000"/>
            <a:ext cx="3437159" cy="646331"/>
          </a:xfrm>
          <a:prstGeom prst="rect">
            <a:avLst/>
          </a:prstGeom>
          <a:noFill/>
          <a:ln w="9525">
            <a:noFill/>
            <a:miter lim="800000"/>
            <a:headEnd/>
            <a:tailEnd/>
          </a:ln>
        </p:spPr>
        <p:txBody>
          <a:bodyPr wrap="none">
            <a:spAutoFit/>
          </a:bodyPr>
          <a:lstStyle/>
          <a:p>
            <a:r>
              <a:rPr lang="en-US" b="1" dirty="0">
                <a:solidFill>
                  <a:schemeClr val="accent2"/>
                </a:solidFill>
                <a:latin typeface="Verdana" pitchFamily="34" charset="0"/>
              </a:rPr>
              <a:t>Data </a:t>
            </a:r>
            <a:r>
              <a:rPr lang="en-US" b="1" dirty="0" smtClean="0">
                <a:solidFill>
                  <a:schemeClr val="accent2"/>
                </a:solidFill>
                <a:latin typeface="Verdana" pitchFamily="34" charset="0"/>
              </a:rPr>
              <a:t>Repositories@ SLAC</a:t>
            </a:r>
          </a:p>
          <a:p>
            <a:r>
              <a:rPr lang="en-US" b="1" dirty="0" smtClean="0">
                <a:solidFill>
                  <a:schemeClr val="accent2"/>
                </a:solidFill>
                <a:latin typeface="Verdana" pitchFamily="34" charset="0"/>
              </a:rPr>
              <a:t>FNAL &amp; NUST in Pakistan</a:t>
            </a:r>
            <a:endParaRPr lang="en-US" b="1" dirty="0">
              <a:solidFill>
                <a:schemeClr val="accent2"/>
              </a:solidFill>
              <a:latin typeface="Verdana" pitchFamily="34" charset="0"/>
            </a:endParaRPr>
          </a:p>
        </p:txBody>
      </p:sp>
      <p:sp>
        <p:nvSpPr>
          <p:cNvPr id="5144" name="Text Box 36"/>
          <p:cNvSpPr txBox="1">
            <a:spLocks noChangeArrowheads="1"/>
          </p:cNvSpPr>
          <p:nvPr/>
        </p:nvSpPr>
        <p:spPr bwMode="auto">
          <a:xfrm rot="5279848">
            <a:off x="678656" y="3590132"/>
            <a:ext cx="1844675" cy="455612"/>
          </a:xfrm>
          <a:prstGeom prst="rect">
            <a:avLst/>
          </a:prstGeom>
          <a:noFill/>
          <a:ln w="9525">
            <a:noFill/>
            <a:miter lim="800000"/>
            <a:headEnd/>
            <a:tailEnd/>
          </a:ln>
        </p:spPr>
        <p:txBody>
          <a:bodyPr wrap="none">
            <a:spAutoFit/>
          </a:bodyPr>
          <a:lstStyle/>
          <a:p>
            <a:r>
              <a:rPr lang="en-US" sz="2400" b="1">
                <a:solidFill>
                  <a:srgbClr val="0000FF"/>
                </a:solidFill>
              </a:rPr>
              <a:t>Once a Day</a:t>
            </a:r>
          </a:p>
        </p:txBody>
      </p:sp>
      <p:sp>
        <p:nvSpPr>
          <p:cNvPr id="5145" name="Text Box 38"/>
          <p:cNvSpPr txBox="1">
            <a:spLocks noChangeArrowheads="1"/>
          </p:cNvSpPr>
          <p:nvPr/>
        </p:nvSpPr>
        <p:spPr bwMode="auto">
          <a:xfrm>
            <a:off x="2651125" y="798513"/>
            <a:ext cx="2508250" cy="366712"/>
          </a:xfrm>
          <a:prstGeom prst="rect">
            <a:avLst/>
          </a:prstGeom>
          <a:solidFill>
            <a:srgbClr val="F5FBA3"/>
          </a:solidFill>
          <a:ln w="9525">
            <a:noFill/>
            <a:miter lim="800000"/>
            <a:headEnd/>
            <a:tailEnd/>
          </a:ln>
        </p:spPr>
        <p:txBody>
          <a:bodyPr wrap="none">
            <a:spAutoFit/>
          </a:bodyPr>
          <a:lstStyle/>
          <a:p>
            <a:r>
              <a:rPr lang="en-US" b="1"/>
              <a:t>Uses ubiquitous 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par>
                          <p:cTn id="8" fill="hold">
                            <p:stCondLst>
                              <p:cond delay="3000"/>
                            </p:stCondLst>
                            <p:childTnLst>
                              <p:par>
                                <p:cTn id="9" presetID="22" presetClass="entr" presetSubtype="4" repeatCount="indefinite"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3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Left)">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33600" y="0"/>
            <a:ext cx="5943600" cy="762000"/>
          </a:xfrm>
        </p:spPr>
        <p:txBody>
          <a:bodyPr/>
          <a:lstStyle/>
          <a:p>
            <a:r>
              <a:rPr lang="en-US" smtClean="0"/>
              <a:t>Coverage</a:t>
            </a:r>
          </a:p>
        </p:txBody>
      </p:sp>
      <p:sp>
        <p:nvSpPr>
          <p:cNvPr id="6147" name="Slide Number Placeholder 3"/>
          <p:cNvSpPr>
            <a:spLocks noGrp="1"/>
          </p:cNvSpPr>
          <p:nvPr>
            <p:ph type="sldNum" sz="quarter" idx="12"/>
          </p:nvPr>
        </p:nvSpPr>
        <p:spPr>
          <a:noFill/>
        </p:spPr>
        <p:txBody>
          <a:bodyPr/>
          <a:lstStyle/>
          <a:p>
            <a:fld id="{B9A075EF-D542-4ECD-9F22-BB09BE1D1305}" type="slidenum">
              <a:rPr lang="en-US" smtClean="0"/>
              <a:pPr/>
              <a:t>7</a:t>
            </a:fld>
            <a:endParaRPr lang="en-US" smtClean="0"/>
          </a:p>
        </p:txBody>
      </p:sp>
      <p:sp>
        <p:nvSpPr>
          <p:cNvPr id="6149" name="Rectangle 4"/>
          <p:cNvSpPr>
            <a:spLocks noChangeArrowheads="1"/>
          </p:cNvSpPr>
          <p:nvPr/>
        </p:nvSpPr>
        <p:spPr bwMode="auto">
          <a:xfrm>
            <a:off x="0" y="762000"/>
            <a:ext cx="9906000" cy="1371600"/>
          </a:xfrm>
          <a:prstGeom prst="rect">
            <a:avLst/>
          </a:prstGeom>
          <a:noFill/>
          <a:ln w="9525">
            <a:noFill/>
            <a:miter lim="800000"/>
            <a:headEnd/>
            <a:tailEnd/>
          </a:ln>
        </p:spPr>
        <p:txBody>
          <a:bodyPr/>
          <a:lstStyle/>
          <a:p>
            <a:pPr marL="285750" indent="-285750">
              <a:lnSpc>
                <a:spcPct val="90000"/>
              </a:lnSpc>
              <a:spcBef>
                <a:spcPct val="20000"/>
              </a:spcBef>
              <a:buFontTx/>
              <a:buChar char="–"/>
            </a:pPr>
            <a:r>
              <a:rPr lang="en-US" sz="2800" dirty="0" smtClean="0"/>
              <a:t>Measurements from 1995 on reporting reliability &amp; quality</a:t>
            </a:r>
          </a:p>
          <a:p>
            <a:pPr marL="285750" indent="-285750">
              <a:lnSpc>
                <a:spcPct val="90000"/>
              </a:lnSpc>
              <a:spcBef>
                <a:spcPct val="20000"/>
              </a:spcBef>
              <a:buFontTx/>
              <a:buChar char="–"/>
            </a:pPr>
            <a:r>
              <a:rPr lang="en-US" sz="2800" dirty="0" smtClean="0"/>
              <a:t>~ 99% of world’s population in monitored countries</a:t>
            </a:r>
          </a:p>
          <a:p>
            <a:pPr marL="285750" indent="-285750">
              <a:lnSpc>
                <a:spcPct val="90000"/>
              </a:lnSpc>
              <a:spcBef>
                <a:spcPct val="20000"/>
              </a:spcBef>
              <a:buFontTx/>
              <a:buChar char="–"/>
            </a:pPr>
            <a:r>
              <a:rPr lang="en-US" sz="2800" dirty="0" smtClean="0"/>
              <a:t>Collaborations with NUST, Pakistan, FNAL &amp; ICTP Italy </a:t>
            </a:r>
          </a:p>
          <a:p>
            <a:pPr marL="285750" indent="-285750">
              <a:lnSpc>
                <a:spcPct val="90000"/>
              </a:lnSpc>
              <a:spcBef>
                <a:spcPct val="20000"/>
              </a:spcBef>
              <a:buFontTx/>
              <a:buChar char="–"/>
            </a:pPr>
            <a:endParaRPr lang="en-US" sz="2800" dirty="0"/>
          </a:p>
        </p:txBody>
      </p:sp>
      <p:pic>
        <p:nvPicPr>
          <p:cNvPr id="1027" name="Picture 3"/>
          <p:cNvPicPr>
            <a:picLocks noChangeAspect="1" noChangeArrowheads="1"/>
          </p:cNvPicPr>
          <p:nvPr/>
        </p:nvPicPr>
        <p:blipFill>
          <a:blip r:embed="rId3" cstate="print"/>
          <a:srcRect/>
          <a:stretch>
            <a:fillRect/>
          </a:stretch>
        </p:blipFill>
        <p:spPr bwMode="auto">
          <a:xfrm>
            <a:off x="8305800" y="0"/>
            <a:ext cx="714375" cy="752475"/>
          </a:xfrm>
          <a:prstGeom prst="rect">
            <a:avLst/>
          </a:prstGeom>
          <a:noFill/>
          <a:ln w="9525">
            <a:noFill/>
            <a:miter lim="800000"/>
            <a:headEnd/>
            <a:tailEnd/>
          </a:ln>
        </p:spPr>
      </p:pic>
      <p:sp>
        <p:nvSpPr>
          <p:cNvPr id="11" name="TextBox 10"/>
          <p:cNvSpPr txBox="1"/>
          <p:nvPr/>
        </p:nvSpPr>
        <p:spPr>
          <a:xfrm>
            <a:off x="762000" y="5257800"/>
            <a:ext cx="184731" cy="369332"/>
          </a:xfrm>
          <a:prstGeom prst="rect">
            <a:avLst/>
          </a:prstGeom>
          <a:noFill/>
        </p:spPr>
        <p:txBody>
          <a:bodyPr wrap="none" rtlCol="0">
            <a:spAutoFit/>
          </a:bodyPr>
          <a:lstStyle/>
          <a:p>
            <a:endParaRPr lang="en-US" dirty="0"/>
          </a:p>
        </p:txBody>
      </p:sp>
      <p:sp>
        <p:nvSpPr>
          <p:cNvPr id="13" name="Rectangle 4"/>
          <p:cNvSpPr>
            <a:spLocks noChangeArrowheads="1"/>
          </p:cNvSpPr>
          <p:nvPr/>
        </p:nvSpPr>
        <p:spPr bwMode="auto">
          <a:xfrm>
            <a:off x="0" y="2057400"/>
            <a:ext cx="4800600" cy="2209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dirty="0" smtClean="0"/>
              <a:t>Monitors &gt;70 in 23 countries – 4 in Africa: </a:t>
            </a:r>
          </a:p>
          <a:p>
            <a:pPr marL="1200150" lvl="2" indent="-285750">
              <a:lnSpc>
                <a:spcPct val="90000"/>
              </a:lnSpc>
              <a:spcBef>
                <a:spcPct val="20000"/>
              </a:spcBef>
              <a:buFontTx/>
              <a:buChar char="–"/>
            </a:pPr>
            <a:r>
              <a:rPr lang="en-US" sz="2400" dirty="0" smtClean="0"/>
              <a:t>Algeria, Burkina Faso, Egypt, S. </a:t>
            </a:r>
            <a:r>
              <a:rPr lang="en-US" sz="2400" dirty="0" smtClean="0"/>
              <a:t>Africa</a:t>
            </a:r>
            <a:endParaRPr lang="en-US" sz="2400" dirty="0" smtClean="0"/>
          </a:p>
          <a:p>
            <a:pPr marL="742950" lvl="1" indent="-285750">
              <a:lnSpc>
                <a:spcPct val="90000"/>
              </a:lnSpc>
              <a:spcBef>
                <a:spcPct val="20000"/>
              </a:spcBef>
              <a:buFontTx/>
              <a:buChar char="–"/>
            </a:pPr>
            <a:r>
              <a:rPr lang="en-US" sz="2800" dirty="0" smtClean="0"/>
              <a:t>Beacons ~ 100</a:t>
            </a:r>
          </a:p>
          <a:p>
            <a:pPr marL="742950" lvl="1" indent="-285750">
              <a:lnSpc>
                <a:spcPct val="90000"/>
              </a:lnSpc>
              <a:spcBef>
                <a:spcPct val="20000"/>
              </a:spcBef>
              <a:buFontTx/>
              <a:buChar char="–"/>
            </a:pPr>
            <a:r>
              <a:rPr lang="en-US" sz="2800" dirty="0" smtClean="0"/>
              <a:t>Remote sites (~740) – 50 African Countries</a:t>
            </a:r>
          </a:p>
        </p:txBody>
      </p:sp>
      <p:sp>
        <p:nvSpPr>
          <p:cNvPr id="6150" name="Oval 12"/>
          <p:cNvSpPr>
            <a:spLocks noChangeArrowheads="1"/>
          </p:cNvSpPr>
          <p:nvPr/>
        </p:nvSpPr>
        <p:spPr bwMode="auto">
          <a:xfrm>
            <a:off x="510208" y="2209800"/>
            <a:ext cx="228600" cy="228600"/>
          </a:xfrm>
          <a:prstGeom prst="ellipse">
            <a:avLst/>
          </a:prstGeom>
          <a:solidFill>
            <a:srgbClr val="FF0000"/>
          </a:solidFill>
          <a:ln w="9525">
            <a:solidFill>
              <a:schemeClr val="tx1"/>
            </a:solidFill>
            <a:round/>
            <a:headEnd/>
            <a:tailEnd/>
          </a:ln>
        </p:spPr>
        <p:txBody>
          <a:bodyPr wrap="none" anchor="ctr"/>
          <a:lstStyle/>
          <a:p>
            <a:pPr algn="ctr"/>
            <a:endParaRPr lang="en-US"/>
          </a:p>
        </p:txBody>
      </p:sp>
      <p:sp>
        <p:nvSpPr>
          <p:cNvPr id="6151" name="Oval 13"/>
          <p:cNvSpPr>
            <a:spLocks noChangeArrowheads="1"/>
          </p:cNvSpPr>
          <p:nvPr/>
        </p:nvSpPr>
        <p:spPr bwMode="auto">
          <a:xfrm>
            <a:off x="533400" y="3810000"/>
            <a:ext cx="228600" cy="228600"/>
          </a:xfrm>
          <a:prstGeom prst="ellipse">
            <a:avLst/>
          </a:prstGeom>
          <a:solidFill>
            <a:schemeClr val="accent2"/>
          </a:solidFill>
          <a:ln w="9525">
            <a:solidFill>
              <a:schemeClr val="tx1"/>
            </a:solidFill>
            <a:round/>
            <a:headEnd/>
            <a:tailEnd/>
          </a:ln>
        </p:spPr>
        <p:txBody>
          <a:bodyPr wrap="none" anchor="ctr"/>
          <a:lstStyle/>
          <a:p>
            <a:pPr algn="ctr"/>
            <a:endParaRPr lang="en-US"/>
          </a:p>
        </p:txBody>
      </p:sp>
      <p:sp>
        <p:nvSpPr>
          <p:cNvPr id="6152" name="Oval 14"/>
          <p:cNvSpPr>
            <a:spLocks noChangeArrowheads="1"/>
          </p:cNvSpPr>
          <p:nvPr/>
        </p:nvSpPr>
        <p:spPr bwMode="auto">
          <a:xfrm>
            <a:off x="533400" y="4267200"/>
            <a:ext cx="228600" cy="228600"/>
          </a:xfrm>
          <a:prstGeom prst="ellipse">
            <a:avLst/>
          </a:prstGeom>
          <a:solidFill>
            <a:srgbClr val="66FF33"/>
          </a:solidFill>
          <a:ln w="9525">
            <a:solidFill>
              <a:schemeClr val="tx1"/>
            </a:solidFill>
            <a:round/>
            <a:headEnd/>
            <a:tailEnd/>
          </a:ln>
        </p:spPr>
        <p:txBody>
          <a:bodyPr wrap="none" anchor="ctr"/>
          <a:lstStyle/>
          <a:p>
            <a:pPr algn="ctr"/>
            <a:endParaRPr lang="en-US"/>
          </a:p>
        </p:txBody>
      </p:sp>
      <p:pic>
        <p:nvPicPr>
          <p:cNvPr id="2" name="Picture 2"/>
          <p:cNvPicPr>
            <a:picLocks noChangeAspect="1" noChangeArrowheads="1"/>
          </p:cNvPicPr>
          <p:nvPr/>
        </p:nvPicPr>
        <p:blipFill>
          <a:blip r:embed="rId4" cstate="print"/>
          <a:srcRect/>
          <a:stretch>
            <a:fillRect/>
          </a:stretch>
        </p:blipFill>
        <p:spPr bwMode="auto">
          <a:xfrm>
            <a:off x="4343398" y="2133600"/>
            <a:ext cx="556260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a:t>
            </a:r>
            <a:endParaRPr lang="en-US" dirty="0"/>
          </a:p>
        </p:txBody>
      </p:sp>
      <p:sp>
        <p:nvSpPr>
          <p:cNvPr id="3" name="Content Placeholder 2"/>
          <p:cNvSpPr>
            <a:spLocks noGrp="1"/>
          </p:cNvSpPr>
          <p:nvPr>
            <p:ph idx="1"/>
          </p:nvPr>
        </p:nvSpPr>
        <p:spPr>
          <a:xfrm>
            <a:off x="0" y="914400"/>
            <a:ext cx="9906000" cy="1600200"/>
          </a:xfrm>
        </p:spPr>
        <p:txBody>
          <a:bodyPr/>
          <a:lstStyle/>
          <a:p>
            <a:r>
              <a:rPr lang="en-US" sz="2400" dirty="0" smtClean="0"/>
              <a:t>Low losses are good.</a:t>
            </a:r>
          </a:p>
          <a:p>
            <a:r>
              <a:rPr lang="en-US" sz="2400" dirty="0" smtClean="0"/>
              <a:t>Losses are mainly at the edge, so distance independent</a:t>
            </a:r>
          </a:p>
          <a:p>
            <a:r>
              <a:rPr lang="en-US" sz="2400" dirty="0" smtClean="0"/>
              <a:t>Losses are improving roughly exponentially, ~factor 100 in 12 years</a:t>
            </a:r>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8</a:t>
            </a:fld>
            <a:endParaRPr lang="en-US"/>
          </a:p>
        </p:txBody>
      </p:sp>
      <p:sp>
        <p:nvSpPr>
          <p:cNvPr id="6" name="Content Placeholder 2"/>
          <p:cNvSpPr txBox="1">
            <a:spLocks/>
          </p:cNvSpPr>
          <p:nvPr/>
        </p:nvSpPr>
        <p:spPr bwMode="auto">
          <a:xfrm>
            <a:off x="0" y="3124200"/>
            <a:ext cx="4191000" cy="3733800"/>
          </a:xfrm>
          <a:prstGeom prst="rect">
            <a:avLst/>
          </a:prstGeom>
          <a:solidFill>
            <a:srgbClr val="FFC000"/>
          </a:solidFill>
          <a:ln w="25400">
            <a:solidFill>
              <a:srgbClr val="FF99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Loss has Similar behavior to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thruput</a:t>
            </a:r>
            <a:r>
              <a:rPr kumimoji="0" lang="en-US" sz="3200" b="0" i="0" u="none" strike="noStrike" kern="0" cap="none" spc="0" normalizeH="0" baseline="0" noProof="0" dirty="0" smtClean="0">
                <a:ln>
                  <a:noFill/>
                </a:ln>
                <a:solidFill>
                  <a:schemeClr val="tx1"/>
                </a:solidFill>
                <a:effectLst/>
                <a:uLnTx/>
                <a:uFillTx/>
                <a:latin typeface="+mn-lt"/>
                <a:ea typeface="+mn-ea"/>
                <a:cs typeface="+mn-cs"/>
              </a:rPr>
              <a:t>:</a:t>
            </a:r>
          </a:p>
          <a:p>
            <a:pPr marL="342900" indent="-342900" eaLnBrk="0" hangingPunct="0">
              <a:spcBef>
                <a:spcPct val="20000"/>
              </a:spcBef>
              <a:buFont typeface="Arial" pitchFamily="34" charset="0"/>
              <a:buChar char="•"/>
            </a:pPr>
            <a:r>
              <a:rPr lang="en-US" sz="3200" dirty="0" smtClean="0"/>
              <a:t>Best &lt;0.1%: N. America, E. Asia,  Europe, Australasia</a:t>
            </a:r>
          </a:p>
          <a:p>
            <a:pPr marL="342900" indent="-342900" eaLnBrk="0" hangingPunct="0">
              <a:spcBef>
                <a:spcPct val="20000"/>
              </a:spcBef>
              <a:buFont typeface="Arial" pitchFamily="34" charset="0"/>
              <a:buChar char="•"/>
            </a:pPr>
            <a:r>
              <a:rPr lang="en-US" sz="3200" dirty="0" smtClean="0"/>
              <a:t>Worst&gt; 1%:</a:t>
            </a:r>
          </a:p>
          <a:p>
            <a:pPr marL="342900" indent="-342900" eaLnBrk="0" hangingPunct="0">
              <a:spcBef>
                <a:spcPct val="20000"/>
              </a:spcBef>
              <a:buFont typeface="Arial" pitchFamily="34" charset="0"/>
              <a:buChar char="•"/>
            </a:pPr>
            <a:r>
              <a:rPr lang="en-US" sz="3200" dirty="0" smtClean="0"/>
              <a:t> Africa &amp; C. Asia</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3" cstate="print"/>
          <a:srcRect/>
          <a:stretch>
            <a:fillRect/>
          </a:stretch>
        </p:blipFill>
        <p:spPr bwMode="auto">
          <a:xfrm>
            <a:off x="4210050" y="2514600"/>
            <a:ext cx="569595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D878C5F1-EACC-4983-B459-D436F0C516A8}" type="slidenum">
              <a:rPr lang="en-US" smtClean="0"/>
              <a:pPr/>
              <a:t>9</a:t>
            </a:fld>
            <a:endParaRPr lang="en-US" smtClean="0"/>
          </a:p>
        </p:txBody>
      </p:sp>
      <p:sp>
        <p:nvSpPr>
          <p:cNvPr id="7171" name="Rectangle 2"/>
          <p:cNvSpPr>
            <a:spLocks noGrp="1" noChangeArrowheads="1"/>
          </p:cNvSpPr>
          <p:nvPr>
            <p:ph type="title"/>
          </p:nvPr>
        </p:nvSpPr>
        <p:spPr>
          <a:xfrm>
            <a:off x="3352800" y="0"/>
            <a:ext cx="6553200" cy="914400"/>
          </a:xfrm>
        </p:spPr>
        <p:txBody>
          <a:bodyPr/>
          <a:lstStyle/>
          <a:p>
            <a:pPr eaLnBrk="1" hangingPunct="1"/>
            <a:r>
              <a:rPr lang="en-US" sz="4000" dirty="0" smtClean="0"/>
              <a:t>World Throughput Trends</a:t>
            </a:r>
          </a:p>
        </p:txBody>
      </p:sp>
      <p:sp>
        <p:nvSpPr>
          <p:cNvPr id="7174" name="Text Box 9"/>
          <p:cNvSpPr txBox="1">
            <a:spLocks noChangeArrowheads="1"/>
          </p:cNvSpPr>
          <p:nvPr/>
        </p:nvSpPr>
        <p:spPr bwMode="auto">
          <a:xfrm>
            <a:off x="3138488" y="762000"/>
            <a:ext cx="6767512" cy="830997"/>
          </a:xfrm>
          <a:prstGeom prst="rect">
            <a:avLst/>
          </a:prstGeom>
          <a:solidFill>
            <a:schemeClr val="accent1"/>
          </a:solidFill>
          <a:ln w="9525">
            <a:noFill/>
            <a:miter lim="800000"/>
            <a:headEnd/>
            <a:tailEnd/>
          </a:ln>
        </p:spPr>
        <p:txBody>
          <a:bodyPr wrap="square">
            <a:spAutoFit/>
          </a:bodyPr>
          <a:lstStyle/>
          <a:p>
            <a:pPr algn="ctr"/>
            <a:r>
              <a:rPr lang="en-US" sz="2400" dirty="0"/>
              <a:t>Derived throughput ~ 8 * 1460 /(RTT * </a:t>
            </a:r>
            <a:r>
              <a:rPr lang="en-US" sz="2400" dirty="0" err="1"/>
              <a:t>sqrt</a:t>
            </a:r>
            <a:r>
              <a:rPr lang="en-US" sz="2400" dirty="0"/>
              <a:t>(loss))</a:t>
            </a:r>
          </a:p>
          <a:p>
            <a:pPr algn="ctr"/>
            <a:r>
              <a:rPr lang="en-US" sz="2400" dirty="0"/>
              <a:t>Mathis et. al</a:t>
            </a:r>
          </a:p>
        </p:txBody>
      </p:sp>
      <p:sp>
        <p:nvSpPr>
          <p:cNvPr id="28" name="Rectangle 13"/>
          <p:cNvSpPr>
            <a:spLocks noChangeArrowheads="1"/>
          </p:cNvSpPr>
          <p:nvPr/>
        </p:nvSpPr>
        <p:spPr bwMode="auto">
          <a:xfrm>
            <a:off x="0" y="0"/>
            <a:ext cx="2514600" cy="3276600"/>
          </a:xfrm>
          <a:prstGeom prst="rect">
            <a:avLst/>
          </a:prstGeom>
          <a:solidFill>
            <a:srgbClr val="FFFF00"/>
          </a:solidFill>
          <a:ln w="28575">
            <a:solidFill>
              <a:srgbClr val="FF9900"/>
            </a:solidFill>
            <a:miter lim="800000"/>
            <a:headEnd/>
            <a:tailEnd/>
          </a:ln>
        </p:spPr>
        <p:txBody>
          <a:bodyPr/>
          <a:lstStyle/>
          <a:p>
            <a:pPr marL="342900" indent="-342900" eaLnBrk="0" hangingPunct="0">
              <a:spcBef>
                <a:spcPts val="0"/>
              </a:spcBef>
            </a:pPr>
            <a:r>
              <a:rPr lang="en-US" sz="2000" b="1" dirty="0" smtClean="0"/>
              <a:t>Europe, E. Asia &amp; Australasia merging</a:t>
            </a:r>
          </a:p>
          <a:p>
            <a:pPr marL="342900" indent="-342900" eaLnBrk="0" hangingPunct="0">
              <a:spcBef>
                <a:spcPts val="0"/>
              </a:spcBef>
            </a:pPr>
            <a:r>
              <a:rPr lang="en-US" sz="2000" b="1" dirty="0" smtClean="0">
                <a:solidFill>
                  <a:srgbClr val="FF0000"/>
                </a:solidFill>
              </a:rPr>
              <a:t>Behind Europe:</a:t>
            </a:r>
          </a:p>
          <a:p>
            <a:pPr marL="342900" indent="-342900" eaLnBrk="0" hangingPunct="0">
              <a:spcBef>
                <a:spcPts val="0"/>
              </a:spcBef>
            </a:pPr>
            <a:r>
              <a:rPr lang="en-US" sz="2000" dirty="0" smtClean="0"/>
              <a:t>5-6 yrs: Russia, L America, M East</a:t>
            </a:r>
          </a:p>
          <a:p>
            <a:pPr marL="342900" indent="-342900" eaLnBrk="0" hangingPunct="0">
              <a:spcBef>
                <a:spcPts val="0"/>
              </a:spcBef>
            </a:pPr>
            <a:r>
              <a:rPr lang="en-US" sz="2000" dirty="0" smtClean="0"/>
              <a:t>9 yrs: SE Asia</a:t>
            </a:r>
          </a:p>
          <a:p>
            <a:pPr marL="342900" indent="-342900" eaLnBrk="0" hangingPunct="0">
              <a:spcBef>
                <a:spcPts val="0"/>
              </a:spcBef>
            </a:pPr>
            <a:r>
              <a:rPr lang="en-US" sz="2000" dirty="0" smtClean="0"/>
              <a:t>12-14 yrs: India, C. Asia</a:t>
            </a:r>
          </a:p>
          <a:p>
            <a:pPr marL="342900" indent="-342900" eaLnBrk="0" hangingPunct="0">
              <a:spcBef>
                <a:spcPts val="0"/>
              </a:spcBef>
            </a:pPr>
            <a:r>
              <a:rPr lang="en-US" sz="2000" dirty="0" smtClean="0"/>
              <a:t>18 yrs: Africa</a:t>
            </a:r>
          </a:p>
        </p:txBody>
      </p:sp>
      <p:sp>
        <p:nvSpPr>
          <p:cNvPr id="29" name="Rectangle 13"/>
          <p:cNvSpPr>
            <a:spLocks noChangeArrowheads="1"/>
          </p:cNvSpPr>
          <p:nvPr/>
        </p:nvSpPr>
        <p:spPr bwMode="auto">
          <a:xfrm>
            <a:off x="0" y="5715000"/>
            <a:ext cx="8305800" cy="1143000"/>
          </a:xfrm>
          <a:prstGeom prst="rect">
            <a:avLst/>
          </a:prstGeom>
          <a:solidFill>
            <a:srgbClr val="FFFF00"/>
          </a:solidFill>
          <a:ln w="28575">
            <a:solidFill>
              <a:srgbClr val="FF9900"/>
            </a:solidFill>
            <a:miter lim="800000"/>
            <a:headEnd/>
            <a:tailEnd/>
          </a:ln>
        </p:spPr>
        <p:txBody>
          <a:bodyPr/>
          <a:lstStyle/>
          <a:p>
            <a:pPr indent="-342900" eaLnBrk="0" hangingPunct="0">
              <a:spcBef>
                <a:spcPts val="0"/>
              </a:spcBef>
            </a:pPr>
            <a:r>
              <a:rPr lang="en-US" sz="2000" b="1" i="1" dirty="0" smtClean="0"/>
              <a:t>Africa in danger of falling even further behind.</a:t>
            </a:r>
          </a:p>
          <a:p>
            <a:pPr indent="-342900" eaLnBrk="0" hangingPunct="0">
              <a:spcBef>
                <a:spcPts val="0"/>
              </a:spcBef>
            </a:pPr>
            <a:r>
              <a:rPr lang="en-US" sz="2000" b="1" i="1" dirty="0" smtClean="0"/>
              <a:t>In 10 years at current rate Africa will be 70 times worse than Europe</a:t>
            </a:r>
          </a:p>
        </p:txBody>
      </p:sp>
      <p:sp>
        <p:nvSpPr>
          <p:cNvPr id="31" name="Oval Callout 30"/>
          <p:cNvSpPr/>
          <p:nvPr/>
        </p:nvSpPr>
        <p:spPr bwMode="auto">
          <a:xfrm>
            <a:off x="228600" y="3962400"/>
            <a:ext cx="1905000" cy="381000"/>
          </a:xfrm>
          <a:prstGeom prst="wedgeEllipseCallout">
            <a:avLst>
              <a:gd name="adj1" fmla="val -29151"/>
              <a:gd name="adj2" fmla="val -1935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Feb 1992</a:t>
            </a:r>
          </a:p>
        </p:txBody>
      </p:sp>
      <p:pic>
        <p:nvPicPr>
          <p:cNvPr id="2050" name="Picture 2"/>
          <p:cNvPicPr>
            <a:picLocks noChangeAspect="1" noChangeArrowheads="1"/>
          </p:cNvPicPr>
          <p:nvPr/>
        </p:nvPicPr>
        <p:blipFill>
          <a:blip r:embed="rId3" cstate="print"/>
          <a:srcRect/>
          <a:stretch>
            <a:fillRect/>
          </a:stretch>
        </p:blipFill>
        <p:spPr bwMode="auto">
          <a:xfrm>
            <a:off x="2516187" y="1524000"/>
            <a:ext cx="7389813" cy="4143375"/>
          </a:xfrm>
          <a:prstGeom prst="rect">
            <a:avLst/>
          </a:prstGeom>
          <a:noFill/>
          <a:ln w="9525">
            <a:noFill/>
            <a:miter lim="800000"/>
            <a:headEnd/>
            <a:tailEnd/>
          </a:ln>
        </p:spPr>
      </p:pic>
      <p:cxnSp>
        <p:nvCxnSpPr>
          <p:cNvPr id="20" name="Straight Connector 19"/>
          <p:cNvCxnSpPr/>
          <p:nvPr/>
        </p:nvCxnSpPr>
        <p:spPr bwMode="auto">
          <a:xfrm rot="10800000" flipV="1">
            <a:off x="533400" y="2057400"/>
            <a:ext cx="8686800" cy="13716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18" name="Straight Connector 17"/>
          <p:cNvCxnSpPr/>
          <p:nvPr/>
        </p:nvCxnSpPr>
        <p:spPr bwMode="auto">
          <a:xfrm rot="10800000">
            <a:off x="609600" y="3429000"/>
            <a:ext cx="8610600" cy="26504"/>
          </a:xfrm>
          <a:prstGeom prst="line">
            <a:avLst/>
          </a:prstGeom>
          <a:solidFill>
            <a:schemeClr val="accent1"/>
          </a:solidFill>
          <a:ln w="9525" cap="flat" cmpd="sng" algn="ctr">
            <a:solidFill>
              <a:srgbClr val="FF9900"/>
            </a:solidFill>
            <a:prstDash val="sys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45317</TotalTime>
  <Words>3627</Words>
  <Application>Microsoft Office PowerPoint</Application>
  <PresentationFormat>A4 Paper (210x297 mm)</PresentationFormat>
  <Paragraphs>424</Paragraphs>
  <Slides>30</Slides>
  <Notes>17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Custom Design</vt:lpstr>
      <vt:lpstr>2_Default Design</vt:lpstr>
      <vt:lpstr>Quantifying the Worldwide Digital Divide: The Emergence of Africa</vt:lpstr>
      <vt:lpstr>Outline</vt:lpstr>
      <vt:lpstr>Africa is huge, diverse &amp; dreadful access</vt:lpstr>
      <vt:lpstr>Why does it matter</vt:lpstr>
      <vt:lpstr>How does the Internet help</vt:lpstr>
      <vt:lpstr>Slide 6</vt:lpstr>
      <vt:lpstr>Coverage</vt:lpstr>
      <vt:lpstr>Losses</vt:lpstr>
      <vt:lpstr>World Throughput Trends</vt:lpstr>
      <vt:lpstr>Mean Opinion Score MOS)</vt:lpstr>
      <vt:lpstr>Why does fibre matter:</vt:lpstr>
      <vt:lpstr>Then there is the cost</vt:lpstr>
      <vt:lpstr>Demo</vt:lpstr>
      <vt:lpstr>Compare PingER with ICT Development Index (IDI)  from ITU</vt:lpstr>
      <vt:lpstr>PingER throughput &amp; IDI</vt:lpstr>
      <vt:lpstr>What is happening</vt:lpstr>
      <vt:lpstr>Plans for New Sub-Saharan Undersea Cables to Europe and India by 2011</vt:lpstr>
      <vt:lpstr>Impact: RTT etc.</vt:lpstr>
      <vt:lpstr>From ICTP, Trieste, Italy</vt:lpstr>
      <vt:lpstr>Other countries</vt:lpstr>
      <vt:lpstr>Next Steps: Going inland</vt:lpstr>
      <vt:lpstr>Next Steps: Beyond Fibre’s reach</vt:lpstr>
      <vt:lpstr>Next Steps: Let’s get together</vt:lpstr>
      <vt:lpstr>Example: Multiple routes important</vt:lpstr>
      <vt:lpstr>Example: N. African uprisings Jan ‘11</vt:lpstr>
      <vt:lpstr>Example: DRC (Democratic Republic of Congo)</vt:lpstr>
      <vt:lpstr>Conclusions</vt:lpstr>
      <vt:lpstr>More Information</vt:lpstr>
      <vt:lpstr>Loss Quality Vs. Population  in 2008 vs. 2001</vt:lpstr>
      <vt:lpstr>Slide 30</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in Networks and Grids for HEP and Global Science</dc:title>
  <dc:creator>Newman</dc:creator>
  <cp:lastModifiedBy>cottrell</cp:lastModifiedBy>
  <cp:revision>1510</cp:revision>
  <dcterms:created xsi:type="dcterms:W3CDTF">2005-05-28T09:22:46Z</dcterms:created>
  <dcterms:modified xsi:type="dcterms:W3CDTF">2011-09-21T13:09:12Z</dcterms:modified>
</cp:coreProperties>
</file>