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8/4/11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8/4/11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8/4/11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8/4/11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8/4/11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8/4/11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8/4/11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8/4/11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8/4/11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8/4/11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8/4/11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8/4/11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net-admin@slac.stanford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SLAC</a:t>
            </a:r>
            <a:br>
              <a:rPr lang="en-US" dirty="0" smtClean="0"/>
            </a:br>
            <a:r>
              <a:rPr lang="en-US" dirty="0" smtClean="0"/>
              <a:t>Remote Access VPN over SSL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Technical Presentation with 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8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Why Use VPN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698" y="1857804"/>
            <a:ext cx="6993520" cy="426835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Visitor Wireless at SLAC</a:t>
            </a:r>
          </a:p>
          <a:p>
            <a:r>
              <a:rPr lang="en-US" dirty="0" smtClean="0"/>
              <a:t>Home or Home Office</a:t>
            </a:r>
          </a:p>
          <a:p>
            <a:r>
              <a:rPr lang="en-US" dirty="0" smtClean="0"/>
              <a:t>Travel</a:t>
            </a:r>
          </a:p>
          <a:p>
            <a:endParaRPr lang="en-US" dirty="0" smtClean="0"/>
          </a:p>
          <a:p>
            <a:r>
              <a:rPr lang="en-US" dirty="0" smtClean="0"/>
              <a:t>Servers or Applications Not Internet-Accessible</a:t>
            </a:r>
          </a:p>
          <a:p>
            <a:r>
              <a:rPr lang="en-US" dirty="0"/>
              <a:t>Network File </a:t>
            </a:r>
            <a:r>
              <a:rPr lang="en-US" dirty="0" smtClean="0"/>
              <a:t>Shares</a:t>
            </a:r>
          </a:p>
          <a:p>
            <a:endParaRPr lang="en-US" dirty="0"/>
          </a:p>
          <a:p>
            <a:r>
              <a:rPr lang="en-US" dirty="0" smtClean="0"/>
              <a:t>Protects Your Network Traffic From Prying Eyes</a:t>
            </a:r>
            <a:endParaRPr lang="en-US" dirty="0"/>
          </a:p>
          <a:p>
            <a:r>
              <a:rPr lang="en-US" dirty="0" smtClean="0"/>
              <a:t>Allows Remote Access to Off-Site Journals and </a:t>
            </a:r>
            <a:r>
              <a:rPr lang="en-US" dirty="0"/>
              <a:t>O</a:t>
            </a:r>
            <a:r>
              <a:rPr lang="en-US" dirty="0" smtClean="0"/>
              <a:t>ther Resources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1" y="1892622"/>
            <a:ext cx="2011233" cy="4268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</a:rPr>
              <a:t>Locations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</a:rPr>
              <a:t>Resources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</a:rPr>
              <a:t>Benefits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81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 And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698" y="1857804"/>
            <a:ext cx="6993520" cy="426835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IPSEC Increasingly Blocked at Hotspots/Hotels</a:t>
            </a:r>
          </a:p>
          <a:p>
            <a:r>
              <a:rPr lang="en-US" dirty="0" smtClean="0"/>
              <a:t>Group-Based Security</a:t>
            </a:r>
          </a:p>
          <a:p>
            <a:r>
              <a:rPr lang="en-US" dirty="0" smtClean="0"/>
              <a:t>Better Logging and Audit Trails Required</a:t>
            </a:r>
          </a:p>
          <a:p>
            <a:r>
              <a:rPr lang="en-US" dirty="0" smtClean="0"/>
              <a:t>Network Infrastructure Service in Network Team (Potentially Better Aligned Than Windows Team)</a:t>
            </a:r>
          </a:p>
          <a:p>
            <a:endParaRPr lang="en-US" dirty="0" smtClean="0"/>
          </a:p>
          <a:p>
            <a:r>
              <a:rPr lang="en-US" dirty="0" smtClean="0"/>
              <a:t>Several Vendors Were Considered</a:t>
            </a:r>
          </a:p>
          <a:p>
            <a:r>
              <a:rPr lang="en-US" dirty="0" smtClean="0"/>
              <a:t>Cisco is Market Leader in Government and Industry</a:t>
            </a:r>
          </a:p>
          <a:p>
            <a:r>
              <a:rPr lang="en-US" dirty="0" smtClean="0"/>
              <a:t>Broad Support for Operating Systems and Mobile Devices</a:t>
            </a:r>
          </a:p>
          <a:p>
            <a:r>
              <a:rPr lang="en-US" dirty="0" smtClean="0"/>
              <a:t>Established Relationship/Single Point of Contact</a:t>
            </a:r>
          </a:p>
          <a:p>
            <a:r>
              <a:rPr lang="en-US" dirty="0" smtClean="0"/>
              <a:t>Lower Cost Than Equivalent Competitors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1" y="1892622"/>
            <a:ext cx="2011233" cy="4268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</a:rPr>
              <a:t>Drivers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</a:rPr>
              <a:t>Decisions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34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Cisco VPN Architecture</a:t>
            </a:r>
            <a:br>
              <a:rPr lang="en-US" dirty="0" smtClean="0"/>
            </a:br>
            <a:r>
              <a:rPr lang="en-US" dirty="0" smtClean="0"/>
              <a:t>(Overview of Features)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698" y="1857804"/>
            <a:ext cx="6993520" cy="426835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SSL With Client</a:t>
            </a:r>
          </a:p>
          <a:p>
            <a:r>
              <a:rPr lang="en-US" dirty="0" smtClean="0"/>
              <a:t>SSL Clientless (Portal Site)</a:t>
            </a:r>
          </a:p>
          <a:p>
            <a:r>
              <a:rPr lang="en-US" dirty="0" smtClean="0"/>
              <a:t>IPSEC (Currently not Utilized in New System)</a:t>
            </a:r>
          </a:p>
          <a:p>
            <a:endParaRPr lang="en-US" dirty="0" smtClean="0"/>
          </a:p>
          <a:p>
            <a:r>
              <a:rPr lang="en-US" dirty="0" smtClean="0"/>
              <a:t>Multiple Levels of Redundancy</a:t>
            </a:r>
          </a:p>
          <a:p>
            <a:r>
              <a:rPr lang="en-US" dirty="0" smtClean="0"/>
              <a:t>Appliance Requires Less Downtime Than Servers</a:t>
            </a:r>
          </a:p>
          <a:p>
            <a:endParaRPr lang="en-US" dirty="0"/>
          </a:p>
          <a:p>
            <a:r>
              <a:rPr lang="en-US" dirty="0" smtClean="0"/>
              <a:t>IPSEC (including older PPTP VPN) Often Blocked</a:t>
            </a:r>
            <a:endParaRPr lang="en-US" dirty="0"/>
          </a:p>
          <a:p>
            <a:r>
              <a:rPr lang="en-US" dirty="0" smtClean="0"/>
              <a:t>SSL-Based VPN is Rarely Blocked Because it is Indistinguishable From Secure WWW Traffic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1" y="1892622"/>
            <a:ext cx="2011233" cy="4268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</a:rPr>
              <a:t>Modes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</a:rPr>
              <a:t>Fault-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</a:rPr>
              <a:t>Tolerance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</a:rPr>
              <a:t>Access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8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Cisco VPN Architecture</a:t>
            </a:r>
            <a:br>
              <a:rPr lang="en-US" dirty="0" smtClean="0"/>
            </a:br>
            <a:r>
              <a:rPr lang="en-US" dirty="0" smtClean="0"/>
              <a:t>(SSL Tunnel Specifics)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698" y="1857804"/>
            <a:ext cx="6993520" cy="426835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Requires Only Port 443/TCP at Minimum</a:t>
            </a:r>
          </a:p>
          <a:p>
            <a:r>
              <a:rPr lang="en-US" dirty="0" smtClean="0"/>
              <a:t>Can Use DTLS (Streaming UDP with Encryption)</a:t>
            </a:r>
          </a:p>
          <a:p>
            <a:r>
              <a:rPr lang="en-US" dirty="0" smtClean="0"/>
              <a:t>Requires Only TCP/UDP Protocols (Unlike IPSEC)</a:t>
            </a:r>
          </a:p>
          <a:p>
            <a:endParaRPr lang="en-US" dirty="0" smtClean="0"/>
          </a:p>
          <a:p>
            <a:r>
              <a:rPr lang="en-US" dirty="0" smtClean="0"/>
              <a:t>Creates a Point-to-Point Tunnel</a:t>
            </a:r>
          </a:p>
          <a:p>
            <a:r>
              <a:rPr lang="en-US" dirty="0" err="1" smtClean="0"/>
              <a:t>Ecryption</a:t>
            </a:r>
            <a:r>
              <a:rPr lang="en-US" dirty="0" smtClean="0"/>
              <a:t> is Transparent at Application Level</a:t>
            </a:r>
          </a:p>
          <a:p>
            <a:endParaRPr lang="en-US" dirty="0"/>
          </a:p>
          <a:p>
            <a:r>
              <a:rPr lang="en-US" dirty="0" smtClean="0"/>
              <a:t>Access Control Lists Limit Access</a:t>
            </a:r>
            <a:endParaRPr lang="en-US" dirty="0"/>
          </a:p>
          <a:p>
            <a:r>
              <a:rPr lang="en-US" dirty="0" smtClean="0"/>
              <a:t>All Traffic is Logged With Username and IP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1" y="1892622"/>
            <a:ext cx="2011233" cy="4268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</a:rPr>
              <a:t>IP Details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</a:rPr>
              <a:t>Tunnels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2"/>
                </a:solidFill>
              </a:rPr>
              <a:t>Filters</a:t>
            </a:r>
          </a:p>
        </p:txBody>
      </p:sp>
    </p:spTree>
    <p:extLst>
      <p:ext uri="{BB962C8B-B14F-4D97-AF65-F5344CB8AC3E}">
        <p14:creationId xmlns:p14="http://schemas.microsoft.com/office/powerpoint/2010/main" val="360543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8801" t="1" r="13623" b="9186"/>
          <a:stretch/>
        </p:blipFill>
        <p:spPr>
          <a:xfrm>
            <a:off x="457200" y="0"/>
            <a:ext cx="86868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56157"/>
            <a:ext cx="4716707" cy="1763737"/>
          </a:xfrm>
        </p:spPr>
        <p:txBody>
          <a:bodyPr vert="horz"/>
          <a:lstStyle/>
          <a:p>
            <a:r>
              <a:rPr lang="en-US" dirty="0" smtClean="0"/>
              <a:t>Cisco VPN Architecture (Diagram)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36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Previous System (Microsoft PPTP)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821709"/>
              </p:ext>
            </p:extLst>
          </p:nvPr>
        </p:nvGraphicFramePr>
        <p:xfrm>
          <a:off x="457200" y="1787256"/>
          <a:ext cx="8229600" cy="470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556"/>
                <a:gridCol w="2610471"/>
                <a:gridCol w="3089573"/>
              </a:tblGrid>
              <a:tr h="557047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Previous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/>
                </a:tc>
              </a:tr>
              <a:tr h="557047">
                <a:tc>
                  <a:txBody>
                    <a:bodyPr/>
                    <a:lstStyle/>
                    <a:p>
                      <a:r>
                        <a:rPr lang="en-US" dirty="0" smtClean="0"/>
                        <a:t>Tunneling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Protocol 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PPTP over</a:t>
                      </a:r>
                      <a:r>
                        <a:rPr lang="en-US" baseline="0" dirty="0" smtClean="0"/>
                        <a:t> IPSEC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SSL with DTLS Extensions</a:t>
                      </a:r>
                      <a:endParaRPr lang="en-US" dirty="0"/>
                    </a:p>
                  </a:txBody>
                  <a:tcPr/>
                </a:tc>
              </a:tr>
              <a:tr h="557047"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Control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All Users Same Security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Fine-Grained Access by Group Membership</a:t>
                      </a:r>
                      <a:endParaRPr lang="en-US" dirty="0"/>
                    </a:p>
                  </a:txBody>
                  <a:tcPr/>
                </a:tc>
              </a:tr>
              <a:tr h="557047">
                <a:tc>
                  <a:txBody>
                    <a:bodyPr/>
                    <a:lstStyle/>
                    <a:p>
                      <a:r>
                        <a:rPr lang="en-US" dirty="0" smtClean="0"/>
                        <a:t>Client 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Included with</a:t>
                      </a:r>
                      <a:r>
                        <a:rPr lang="en-US" baseline="0" dirty="0" smtClean="0"/>
                        <a:t> 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 Required</a:t>
                      </a:r>
                      <a:endParaRPr lang="en-US" dirty="0"/>
                    </a:p>
                  </a:txBody>
                  <a:tcPr/>
                </a:tc>
              </a:tr>
              <a:tr h="557047">
                <a:tc>
                  <a:txBody>
                    <a:bodyPr/>
                    <a:lstStyle/>
                    <a:p>
                      <a:r>
                        <a:rPr lang="en-US" dirty="0" smtClean="0"/>
                        <a:t>Logging/Auditability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Detailed</a:t>
                      </a:r>
                      <a:endParaRPr lang="en-US" dirty="0"/>
                    </a:p>
                  </a:txBody>
                  <a:tcPr/>
                </a:tc>
              </a:tr>
              <a:tr h="557047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Locations</a:t>
                      </a:r>
                      <a:r>
                        <a:rPr lang="en-US" baseline="0" dirty="0" smtClean="0"/>
                        <a:t>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Increasingly</a:t>
                      </a:r>
                      <a:r>
                        <a:rPr lang="en-US" baseline="0" dirty="0" smtClean="0"/>
                        <a:t> Blocked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Anywhere Web is Available</a:t>
                      </a:r>
                      <a:endParaRPr lang="en-US" dirty="0"/>
                    </a:p>
                  </a:txBody>
                  <a:tcPr/>
                </a:tc>
              </a:tr>
              <a:tr h="557047">
                <a:tc>
                  <a:txBody>
                    <a:bodyPr/>
                    <a:lstStyle/>
                    <a:p>
                      <a:r>
                        <a:rPr lang="en-US" dirty="0" smtClean="0"/>
                        <a:t>Vendor </a:t>
                      </a:r>
                      <a:r>
                        <a:rPr lang="en-US" baseline="0" dirty="0" smtClean="0"/>
                        <a:t>Support for 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 Windows</a:t>
                      </a:r>
                      <a:r>
                        <a:rPr lang="en-US" baseline="0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Windows, Mac, </a:t>
                      </a:r>
                      <a:r>
                        <a:rPr lang="en-US" dirty="0" err="1" smtClean="0"/>
                        <a:t>iOS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Linux, Solaris (Android TBA)</a:t>
                      </a:r>
                      <a:endParaRPr lang="en-US" dirty="0"/>
                    </a:p>
                  </a:txBody>
                  <a:tcPr/>
                </a:tc>
              </a:tr>
              <a:tr h="557047">
                <a:tc>
                  <a:txBody>
                    <a:bodyPr/>
                    <a:lstStyle/>
                    <a:p>
                      <a:r>
                        <a:rPr lang="en-US" dirty="0" smtClean="0"/>
                        <a:t>Diagnostic Reporting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Extensive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226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5973193"/>
          </a:xfrm>
        </p:spPr>
        <p:txBody>
          <a:bodyPr/>
          <a:lstStyle/>
          <a:p>
            <a:r>
              <a:rPr lang="en-US" dirty="0" smtClean="0"/>
              <a:t>Security Policy Discussion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Q&amp;A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917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Forum For General Questions and Suggestions</a:t>
            </a:r>
          </a:p>
          <a:p>
            <a:endParaRPr lang="en-US" dirty="0" smtClean="0"/>
          </a:p>
          <a:p>
            <a:r>
              <a:rPr lang="en-US" dirty="0" smtClean="0"/>
              <a:t>RT Ticket or mail to </a:t>
            </a:r>
            <a:r>
              <a:rPr lang="en-US" dirty="0" smtClean="0">
                <a:hlinkClick r:id="rId2"/>
              </a:rPr>
              <a:t>net-admin@slac.stanford.edu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Confluence Documentation (Help Make it Better!)</a:t>
            </a:r>
          </a:p>
          <a:p>
            <a:endParaRPr lang="en-US" dirty="0"/>
          </a:p>
          <a:p>
            <a:r>
              <a:rPr lang="en-US" dirty="0" smtClean="0"/>
              <a:t>Please Let Us Know How to Make VPN Useful for Scientific Computing and Other Specialized Users</a:t>
            </a:r>
          </a:p>
        </p:txBody>
      </p:sp>
    </p:spTree>
    <p:extLst>
      <p:ext uri="{BB962C8B-B14F-4D97-AF65-F5344CB8AC3E}">
        <p14:creationId xmlns:p14="http://schemas.microsoft.com/office/powerpoint/2010/main" val="224471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2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000000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374</Words>
  <Application>Microsoft Macintosh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SLAC Remote Access VPN over SSL</vt:lpstr>
      <vt:lpstr>When and Why Use VPN</vt:lpstr>
      <vt:lpstr>Drivers And Decisions</vt:lpstr>
      <vt:lpstr>Cisco VPN Architecture (Overview of Features)</vt:lpstr>
      <vt:lpstr>Cisco VPN Architecture (SSL Tunnel Specifics)</vt:lpstr>
      <vt:lpstr>Cisco VPN Architecture (Diagram)</vt:lpstr>
      <vt:lpstr>Comparison to Previous System (Microsoft PPTP)</vt:lpstr>
      <vt:lpstr>Security Policy Discussion  Q&amp;A  </vt:lpstr>
      <vt:lpstr>Feedback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SLAC Remote Access VPN over SSL</dc:title>
  <dc:creator>Dan Sneddon</dc:creator>
  <cp:lastModifiedBy>Dan Sneddon</cp:lastModifiedBy>
  <cp:revision>11</cp:revision>
  <dcterms:created xsi:type="dcterms:W3CDTF">2011-08-04T21:00:08Z</dcterms:created>
  <dcterms:modified xsi:type="dcterms:W3CDTF">2011-08-04T22:24:04Z</dcterms:modified>
</cp:coreProperties>
</file>