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4" r:id="rId1"/>
    <p:sldMasterId id="2147483887" r:id="rId2"/>
    <p:sldMasterId id="2147483935" r:id="rId3"/>
    <p:sldMasterId id="2147483946" r:id="rId4"/>
    <p:sldMasterId id="2147483959" r:id="rId5"/>
    <p:sldMasterId id="2147483966" r:id="rId6"/>
    <p:sldMasterId id="2147486410" r:id="rId7"/>
    <p:sldMasterId id="2147486422" r:id="rId8"/>
    <p:sldMasterId id="2147486521" r:id="rId9"/>
    <p:sldMasterId id="2147486597" r:id="rId10"/>
    <p:sldMasterId id="2147486622" r:id="rId11"/>
    <p:sldMasterId id="2147486647" r:id="rId12"/>
    <p:sldMasterId id="2147486736" r:id="rId13"/>
  </p:sldMasterIdLst>
  <p:notesMasterIdLst>
    <p:notesMasterId r:id="rId27"/>
  </p:notesMasterIdLst>
  <p:handoutMasterIdLst>
    <p:handoutMasterId r:id="rId28"/>
  </p:handoutMasterIdLst>
  <p:sldIdLst>
    <p:sldId id="2581" r:id="rId14"/>
    <p:sldId id="2327" r:id="rId15"/>
    <p:sldId id="2208" r:id="rId16"/>
    <p:sldId id="2576" r:id="rId17"/>
    <p:sldId id="2229" r:id="rId18"/>
    <p:sldId id="2577" r:id="rId19"/>
    <p:sldId id="2578" r:id="rId20"/>
    <p:sldId id="1953" r:id="rId21"/>
    <p:sldId id="2232" r:id="rId22"/>
    <p:sldId id="2238" r:id="rId23"/>
    <p:sldId id="2239" r:id="rId24"/>
    <p:sldId id="2575" r:id="rId25"/>
    <p:sldId id="2234" r:id="rId26"/>
  </p:sldIdLst>
  <p:sldSz cx="9906000" cy="6858000" type="A4"/>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1pPr>
    <a:lvl2pPr marL="457200"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2pPr>
    <a:lvl3pPr marL="914400"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3pPr>
    <a:lvl4pPr marL="1371600"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4pPr>
    <a:lvl5pPr marL="1828800" algn="ctr" rtl="0" eaLnBrk="0" fontAlgn="base" hangingPunct="0">
      <a:lnSpc>
        <a:spcPct val="80000"/>
      </a:lnSpc>
      <a:spcBef>
        <a:spcPct val="50000"/>
      </a:spcBef>
      <a:spcAft>
        <a:spcPct val="0"/>
      </a:spcAft>
      <a:buClr>
        <a:srgbClr val="D90040"/>
      </a:buClr>
      <a:buSzPct val="80000"/>
      <a:buFont typeface="Wingdings" pitchFamily="-109" charset="2"/>
      <a:defRPr sz="2800" b="1" kern="1200">
        <a:solidFill>
          <a:srgbClr val="3912C8"/>
        </a:solidFill>
        <a:latin typeface="Tahoma" pitchFamily="34" charset="0"/>
        <a:ea typeface="+mn-ea"/>
        <a:cs typeface="+mn-cs"/>
      </a:defRPr>
    </a:lvl5pPr>
    <a:lvl6pPr marL="2286000" algn="l" defTabSz="914400" rtl="0" eaLnBrk="1" latinLnBrk="0" hangingPunct="1">
      <a:defRPr sz="2800" b="1" kern="1200">
        <a:solidFill>
          <a:srgbClr val="3912C8"/>
        </a:solidFill>
        <a:latin typeface="Tahoma" pitchFamily="34" charset="0"/>
        <a:ea typeface="+mn-ea"/>
        <a:cs typeface="+mn-cs"/>
      </a:defRPr>
    </a:lvl6pPr>
    <a:lvl7pPr marL="2743200" algn="l" defTabSz="914400" rtl="0" eaLnBrk="1" latinLnBrk="0" hangingPunct="1">
      <a:defRPr sz="2800" b="1" kern="1200">
        <a:solidFill>
          <a:srgbClr val="3912C8"/>
        </a:solidFill>
        <a:latin typeface="Tahoma" pitchFamily="34" charset="0"/>
        <a:ea typeface="+mn-ea"/>
        <a:cs typeface="+mn-cs"/>
      </a:defRPr>
    </a:lvl7pPr>
    <a:lvl8pPr marL="3200400" algn="l" defTabSz="914400" rtl="0" eaLnBrk="1" latinLnBrk="0" hangingPunct="1">
      <a:defRPr sz="2800" b="1" kern="1200">
        <a:solidFill>
          <a:srgbClr val="3912C8"/>
        </a:solidFill>
        <a:latin typeface="Tahoma" pitchFamily="34" charset="0"/>
        <a:ea typeface="+mn-ea"/>
        <a:cs typeface="+mn-cs"/>
      </a:defRPr>
    </a:lvl8pPr>
    <a:lvl9pPr marL="3657600" algn="l" defTabSz="914400" rtl="0" eaLnBrk="1" latinLnBrk="0" hangingPunct="1">
      <a:defRPr sz="2800" b="1" kern="1200">
        <a:solidFill>
          <a:srgbClr val="3912C8"/>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66"/>
    <a:srgbClr val="000099"/>
    <a:srgbClr val="FFCC00"/>
    <a:srgbClr val="FFDE53"/>
    <a:srgbClr val="FFE422"/>
    <a:srgbClr val="FEFEA4"/>
    <a:srgbClr val="3333FF"/>
    <a:srgbClr val="0000CC"/>
    <a:srgbClr val="76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9499" autoAdjust="0"/>
  </p:normalViewPr>
  <p:slideViewPr>
    <p:cSldViewPr>
      <p:cViewPr>
        <p:scale>
          <a:sx n="125" d="100"/>
          <a:sy n="125" d="100"/>
        </p:scale>
        <p:origin x="-126"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idx="2"/>
          </p:nvPr>
        </p:nvSpPr>
        <p:spPr bwMode="auto">
          <a:xfrm>
            <a:off x="1252538" y="766763"/>
            <a:ext cx="4519612" cy="3128962"/>
          </a:xfrm>
          <a:prstGeom prst="rect">
            <a:avLst/>
          </a:prstGeom>
          <a:noFill/>
          <a:ln w="12700">
            <a:noFill/>
            <a:miter lim="800000"/>
            <a:headEnd/>
            <a:tailEnd/>
          </a:ln>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1000125" y="715963"/>
            <a:ext cx="5056188" cy="3500437"/>
          </a:xfrm>
        </p:spPr>
      </p:sp>
      <p:sp>
        <p:nvSpPr>
          <p:cNvPr id="521219" name="Rectangle 3"/>
          <p:cNvSpPr>
            <a:spLocks noGrp="1" noChangeArrowheads="1"/>
          </p:cNvSpPr>
          <p:nvPr>
            <p:ph type="body" idx="1"/>
          </p:nvPr>
        </p:nvSpPr>
        <p:spPr bwMode="auto">
          <a:xfrm>
            <a:off x="951480" y="4431098"/>
            <a:ext cx="5145627" cy="4143220"/>
          </a:xfrm>
          <a:prstGeom prst="rect">
            <a:avLst/>
          </a:prstGeom>
          <a:solidFill>
            <a:srgbClr val="FFFFFF"/>
          </a:solidFill>
          <a:ln>
            <a:solidFill>
              <a:srgbClr val="000000"/>
            </a:solidFill>
            <a:miter lim="800000"/>
            <a:headEnd/>
            <a:tailEnd/>
          </a:ln>
        </p:spPr>
        <p:txBody>
          <a:bodyPr lIns="93163" tIns="46583" rIns="93163" bIns="46583"/>
          <a:lstStyle/>
          <a:p>
            <a:pPr defTabSz="916229"/>
            <a:endParaRPr lang="en-US" dirty="0"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xfrm>
            <a:off x="985838" y="693738"/>
            <a:ext cx="5038725" cy="3487737"/>
          </a:xfrm>
        </p:spPr>
      </p:sp>
      <p:sp>
        <p:nvSpPr>
          <p:cNvPr id="523267" name="Rectangle 3"/>
          <p:cNvSpPr>
            <a:spLocks noGrp="1" noChangeArrowheads="1"/>
          </p:cNvSpPr>
          <p:nvPr>
            <p:ph type="body" idx="1"/>
          </p:nvPr>
        </p:nvSpPr>
        <p:spPr bwMode="auto">
          <a:xfrm>
            <a:off x="932387" y="4415193"/>
            <a:ext cx="5145627" cy="4187754"/>
          </a:xfrm>
          <a:prstGeom prst="rect">
            <a:avLst/>
          </a:prstGeom>
          <a:solidFill>
            <a:srgbClr val="FFFFFF"/>
          </a:solidFill>
          <a:ln>
            <a:solidFill>
              <a:srgbClr val="000000"/>
            </a:solidFill>
            <a:miter lim="800000"/>
            <a:headEnd/>
            <a:tailEnd/>
          </a:ln>
        </p:spPr>
        <p:txBody>
          <a:bodyPr lIns="92359" tIns="46179" rIns="92359" bIns="46179"/>
          <a:lstStyle/>
          <a:p>
            <a:r>
              <a:rPr lang="en-US" smtClean="0">
                <a:latin typeface="Times New Roman" pitchFamily="16" charset="0"/>
              </a:rPr>
              <a:t>Note there are some countries we should not monitor since they do not have a full Internet connection, and hence may pay dearly by byte for traffic. These include:</a:t>
            </a:r>
          </a:p>
          <a:p>
            <a:r>
              <a:rPr lang="en-US" smtClean="0">
                <a:latin typeface="Courier New" pitchFamily="49" charset="0"/>
              </a:rPr>
              <a:t>Code    Country              Conn     Notes         Further information</a:t>
            </a:r>
          </a:p>
          <a:p>
            <a:r>
              <a:rPr lang="en-US" smtClean="0">
                <a:latin typeface="Courier New" pitchFamily="49" charset="0"/>
              </a:rPr>
              <a:t>++++++++++++++++++++++++++++++++++++++++++++++++++++++++++++++++++++++++++</a:t>
            </a:r>
          </a:p>
          <a:p>
            <a:r>
              <a:rPr lang="en-US" smtClean="0">
                <a:latin typeface="Courier New" pitchFamily="49" charset="0"/>
              </a:rPr>
              <a:t>AF   Afghanistan(Islamic St.)    P C</a:t>
            </a:r>
          </a:p>
          <a:p>
            <a:r>
              <a:rPr lang="en-US" smtClean="0">
                <a:latin typeface="Courier New" pitchFamily="49" charset="0"/>
              </a:rPr>
              <a:t>BV   Bouvet Island</a:t>
            </a:r>
          </a:p>
          <a:p>
            <a:r>
              <a:rPr lang="en-US" smtClean="0">
                <a:latin typeface="Courier New" pitchFamily="49" charset="0"/>
              </a:rPr>
              <a:t>CX   Christmas Island              C</a:t>
            </a:r>
          </a:p>
          <a:p>
            <a:r>
              <a:rPr lang="en-US" smtClean="0">
                <a:latin typeface="Courier New" pitchFamily="49" charset="0"/>
              </a:rPr>
              <a:t>EH   Western Sahara</a:t>
            </a:r>
          </a:p>
          <a:p>
            <a:r>
              <a:rPr lang="en-US" smtClean="0">
                <a:latin typeface="Courier New" pitchFamily="49" charset="0"/>
              </a:rPr>
              <a:t>FX   France (European Ter.)           France Metropolitaine</a:t>
            </a:r>
          </a:p>
          <a:p>
            <a:r>
              <a:rPr lang="en-US" smtClean="0">
                <a:latin typeface="Courier New" pitchFamily="49" charset="0"/>
              </a:rPr>
              <a:t>GS   South Georgia  and</a:t>
            </a:r>
          </a:p>
          <a:p>
            <a:r>
              <a:rPr lang="en-US" smtClean="0">
                <a:latin typeface="Courier New" pitchFamily="49" charset="0"/>
              </a:rPr>
              <a:t>     South Sandwich Islands        C</a:t>
            </a:r>
          </a:p>
          <a:p>
            <a:r>
              <a:rPr lang="en-US" smtClean="0">
                <a:latin typeface="Courier New" pitchFamily="49" charset="0"/>
              </a:rPr>
              <a:t>HM   Heard &amp; McDonald Isl.         C</a:t>
            </a:r>
          </a:p>
          <a:p>
            <a:r>
              <a:rPr lang="en-US" smtClean="0">
                <a:latin typeface="Courier New" pitchFamily="49" charset="0"/>
              </a:rPr>
              <a:t>KP   Korea (North)               P</a:t>
            </a:r>
          </a:p>
          <a:p>
            <a:r>
              <a:rPr lang="en-US" smtClean="0">
                <a:latin typeface="Courier New" pitchFamily="49" charset="0"/>
              </a:rPr>
              <a:t>MH   Marshall Islands              C</a:t>
            </a:r>
          </a:p>
          <a:p>
            <a:r>
              <a:rPr lang="en-US" smtClean="0">
                <a:latin typeface="Courier New" pitchFamily="49" charset="0"/>
              </a:rPr>
              <a:t>MM   Myanmar                     *</a:t>
            </a:r>
          </a:p>
          <a:p>
            <a:r>
              <a:rPr lang="en-US" smtClean="0">
                <a:latin typeface="Courier New" pitchFamily="49" charset="0"/>
              </a:rPr>
              <a:t>MS   Montserrat                    C</a:t>
            </a:r>
          </a:p>
          <a:p>
            <a:r>
              <a:rPr lang="en-US" smtClean="0">
                <a:latin typeface="Courier New" pitchFamily="49" charset="0"/>
              </a:rPr>
              <a:t>NR   Nauru</a:t>
            </a:r>
          </a:p>
          <a:p>
            <a:r>
              <a:rPr lang="en-US" smtClean="0">
                <a:latin typeface="Courier New" pitchFamily="49" charset="0"/>
              </a:rPr>
              <a:t>PM   St. Pierre &amp; Miquelon         C</a:t>
            </a:r>
          </a:p>
          <a:p>
            <a:r>
              <a:rPr lang="en-US" smtClean="0">
                <a:latin typeface="Courier New" pitchFamily="49" charset="0"/>
              </a:rPr>
              <a:t>PN   Pitcairn                      C</a:t>
            </a:r>
          </a:p>
          <a:p>
            <a:r>
              <a:rPr lang="en-US" smtClean="0">
                <a:latin typeface="Courier New" pitchFamily="49" charset="0"/>
              </a:rPr>
              <a:t>TF   French Southern Terr.         C</a:t>
            </a:r>
          </a:p>
          <a:p>
            <a:r>
              <a:rPr lang="en-US" smtClean="0">
                <a:latin typeface="Courier New" pitchFamily="49" charset="0"/>
              </a:rPr>
              <a:t>TK   Tokelau</a:t>
            </a:r>
          </a:p>
          <a:p>
            <a:r>
              <a:rPr lang="en-US" smtClean="0">
                <a:latin typeface="Courier New" pitchFamily="49" charset="0"/>
              </a:rPr>
              <a:t>UM   US Minor outlying Isl.</a:t>
            </a:r>
          </a:p>
          <a:p>
            <a:r>
              <a:rPr lang="en-US" smtClean="0">
                <a:latin typeface="Courier New" pitchFamily="49" charset="0"/>
              </a:rPr>
              <a:t>VC   St.Vincent &amp; Grenadines     P</a:t>
            </a:r>
          </a:p>
          <a:p>
            <a:r>
              <a:rPr lang="en-US" smtClean="0">
                <a:latin typeface="Courier New" pitchFamily="49" charset="0"/>
              </a:rPr>
              <a:t>WF   Wallis &amp; Futuna Islands</a:t>
            </a:r>
          </a:p>
          <a:p>
            <a:r>
              <a:rPr lang="en-US" smtClean="0">
                <a:latin typeface="Courier New" pitchFamily="49" charset="0"/>
              </a:rPr>
              <a:t>YT   Mayotte</a:t>
            </a:r>
          </a:p>
          <a:p>
            <a:r>
              <a:rPr lang="en-US" smtClean="0">
                <a:latin typeface="Courier New" pitchFamily="49" charset="0"/>
              </a:rPr>
              <a:t>ZR   Dem. Rep. of Congo               Deleted - Replaced by Code CD</a:t>
            </a:r>
          </a:p>
          <a:p>
            <a:endParaRPr lang="en-US" smtClean="0">
              <a:latin typeface="Courier New" pitchFamily="49" charset="0"/>
            </a:endParaRPr>
          </a:p>
          <a:p>
            <a:r>
              <a:rPr lang="en-US" smtClean="0">
                <a:latin typeface="Times New Roman" pitchFamily="16"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xfrm>
            <a:off x="987425" y="696913"/>
            <a:ext cx="5035550" cy="3486150"/>
          </a:xfrm>
        </p:spPr>
      </p:sp>
      <p:sp>
        <p:nvSpPr>
          <p:cNvPr id="572419" name="Rectangle 3"/>
          <p:cNvSpPr>
            <a:spLocks noGrp="1" noChangeArrowheads="1"/>
          </p:cNvSpPr>
          <p:nvPr>
            <p:ph type="body" idx="1"/>
          </p:nvPr>
        </p:nvSpPr>
        <p:spPr bwMode="auto">
          <a:xfrm>
            <a:off x="701677" y="4415194"/>
            <a:ext cx="5607047" cy="4184573"/>
          </a:xfrm>
          <a:prstGeom prst="rect">
            <a:avLst/>
          </a:prstGeom>
          <a:solidFill>
            <a:srgbClr val="FFFFFF"/>
          </a:solidFill>
          <a:ln>
            <a:solidFill>
              <a:srgbClr val="000000"/>
            </a:solidFill>
            <a:miter lim="800000"/>
            <a:headEnd/>
            <a:tailEnd/>
          </a:ln>
        </p:spPr>
        <p:txBody>
          <a:bodyPr lIns="93163" tIns="46583" rIns="93163" bIns="46583"/>
          <a:lstStyle/>
          <a:p>
            <a:r>
              <a:rPr lang="en-US" smtClean="0">
                <a:latin typeface="Times New Roman" pitchFamily="16" charset="0"/>
              </a:rPr>
              <a:t>Dec 2003, 27% unmeasured, 1% bad, 5% v. poor, 4% poor, 46% acceptable, 17% Good.</a:t>
            </a:r>
          </a:p>
          <a:p>
            <a:r>
              <a:rPr lang="en-US" smtClean="0">
                <a:latin typeface="Times New Roman" pitchFamily="16" charset="0"/>
              </a:rPr>
              <a:t>Note this is not for a fixed set of hosts rather it tracks the sites measured. As time goes forward we add more and more sites in countries with poorer connectivity.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xfrm>
            <a:off x="987425" y="696913"/>
            <a:ext cx="5035550" cy="3486150"/>
          </a:xfrm>
        </p:spPr>
      </p:sp>
      <p:sp>
        <p:nvSpPr>
          <p:cNvPr id="527363" name="Rectangle 3"/>
          <p:cNvSpPr>
            <a:spLocks noGrp="1" noChangeArrowheads="1"/>
          </p:cNvSpPr>
          <p:nvPr>
            <p:ph type="body" idx="1"/>
          </p:nvPr>
        </p:nvSpPr>
        <p:spPr bwMode="auto">
          <a:xfrm>
            <a:off x="701677" y="4415194"/>
            <a:ext cx="5607047" cy="4184573"/>
          </a:xfrm>
          <a:prstGeom prst="rect">
            <a:avLst/>
          </a:prstGeom>
          <a:solidFill>
            <a:srgbClr val="FFFFFF"/>
          </a:solidFill>
          <a:ln>
            <a:solidFill>
              <a:srgbClr val="000000"/>
            </a:solidFill>
            <a:miter lim="800000"/>
            <a:headEnd/>
            <a:tailEnd/>
          </a:ln>
        </p:spPr>
        <p:txBody>
          <a:bodyPr lIns="93163" tIns="46583" rIns="93163" bIns="46583"/>
          <a:lstStyle/>
          <a:p>
            <a:r>
              <a:rPr lang="en-US" smtClean="0">
                <a:latin typeface="Times New Roman" pitchFamily="16" charset="0"/>
              </a:rPr>
              <a:t>Dec 2003, 27% unmeasured, 1% bad, 5% v. poor, 4% poor, 46% acceptable, 17% Good.</a:t>
            </a:r>
          </a:p>
          <a:p>
            <a:r>
              <a:rPr lang="en-US" smtClean="0">
                <a:latin typeface="Times New Roman" pitchFamily="16" charset="0"/>
              </a:rPr>
              <a:t>Note this is not for a fixed set of hosts rather it tracks the sites measured. As time goes forward we add more and more sites in countries with poorer connectivity.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spect="1" noChangeArrowheads="1" noTextEdit="1"/>
          </p:cNvSpPr>
          <p:nvPr>
            <p:ph type="sldImg"/>
          </p:nvPr>
        </p:nvSpPr>
        <p:spPr>
          <a:xfrm>
            <a:off x="987425" y="696913"/>
            <a:ext cx="5035550" cy="3486150"/>
          </a:xfrm>
        </p:spPr>
      </p:sp>
      <p:sp>
        <p:nvSpPr>
          <p:cNvPr id="571395" name="Rectangle 3"/>
          <p:cNvSpPr>
            <a:spLocks noGrp="1" noChangeArrowheads="1"/>
          </p:cNvSpPr>
          <p:nvPr>
            <p:ph type="body" idx="1"/>
          </p:nvPr>
        </p:nvSpPr>
        <p:spPr bwMode="auto">
          <a:xfrm>
            <a:off x="701677" y="4415194"/>
            <a:ext cx="5607047" cy="4184573"/>
          </a:xfrm>
          <a:prstGeom prst="rect">
            <a:avLst/>
          </a:prstGeom>
          <a:solidFill>
            <a:srgbClr val="FFFFFF"/>
          </a:solidFill>
          <a:ln>
            <a:solidFill>
              <a:srgbClr val="000000"/>
            </a:solidFill>
            <a:miter lim="800000"/>
            <a:headEnd/>
            <a:tailEnd/>
          </a:ln>
        </p:spPr>
        <p:txBody>
          <a:bodyPr lIns="93163" tIns="46583" rIns="93163" bIns="46583"/>
          <a:lstStyle/>
          <a:p>
            <a:r>
              <a:rPr lang="en-US" smtClean="0">
                <a:latin typeface="Times New Roman" pitchFamily="16" charset="0"/>
              </a:rPr>
              <a:t>Dec 2003, 27% unmeasured, 1% bad, 5% v. poor, 4% poor, 46% acceptable, 17% Good.</a:t>
            </a:r>
          </a:p>
          <a:p>
            <a:r>
              <a:rPr lang="en-US" smtClean="0">
                <a:latin typeface="Times New Roman" pitchFamily="16" charset="0"/>
              </a:rPr>
              <a:t>Note this is not for a fixed set of hosts rather it tracks the sites measured. As time goes forward we add more and more sites in countries with poorer connectivity.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spect="1" noChangeArrowheads="1" noTextEdit="1"/>
          </p:cNvSpPr>
          <p:nvPr>
            <p:ph type="sldImg"/>
          </p:nvPr>
        </p:nvSpPr>
        <p:spPr>
          <a:xfrm>
            <a:off x="987425" y="696913"/>
            <a:ext cx="5035550" cy="3486150"/>
          </a:xfrm>
        </p:spPr>
      </p:sp>
      <p:sp>
        <p:nvSpPr>
          <p:cNvPr id="575491" name="Rectangle 3"/>
          <p:cNvSpPr>
            <a:spLocks noGrp="1" noChangeArrowheads="1"/>
          </p:cNvSpPr>
          <p:nvPr>
            <p:ph type="body" idx="1"/>
          </p:nvPr>
        </p:nvSpPr>
        <p:spPr bwMode="auto">
          <a:xfrm>
            <a:off x="701677" y="4415194"/>
            <a:ext cx="5607047" cy="4184573"/>
          </a:xfrm>
          <a:prstGeom prst="rect">
            <a:avLst/>
          </a:prstGeom>
          <a:solidFill>
            <a:srgbClr val="FFFFFF"/>
          </a:solidFill>
          <a:ln>
            <a:solidFill>
              <a:srgbClr val="000000"/>
            </a:solidFill>
            <a:miter lim="800000"/>
            <a:headEnd/>
            <a:tailEnd/>
          </a:ln>
        </p:spPr>
        <p:txBody>
          <a:bodyPr lIns="93163" tIns="46583" rIns="93163" bIns="46583"/>
          <a:lstStyle/>
          <a:p>
            <a:r>
              <a:rPr lang="en-US" smtClean="0">
                <a:latin typeface="Times New Roman" pitchFamily="16" charset="0"/>
              </a:rPr>
              <a:t>Dec 2003, 27% unmeasured, 1% bad, 5% v. poor, 4% poor, 46% acceptable, 17% Good.</a:t>
            </a:r>
          </a:p>
          <a:p>
            <a:r>
              <a:rPr lang="en-US" smtClean="0">
                <a:latin typeface="Times New Roman" pitchFamily="16" charset="0"/>
              </a:rPr>
              <a:t>Note this is not for a fixed set of hosts rather it tracks the sites measured. As time goes forward we add more and more sites in countries with poorer connectivity.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spect="1" noChangeArrowheads="1" noTextEdit="1"/>
          </p:cNvSpPr>
          <p:nvPr>
            <p:ph type="sldImg"/>
          </p:nvPr>
        </p:nvSpPr>
        <p:spPr>
          <a:xfrm>
            <a:off x="987425" y="696913"/>
            <a:ext cx="5035550" cy="3486150"/>
          </a:xfrm>
        </p:spPr>
      </p:sp>
      <p:sp>
        <p:nvSpPr>
          <p:cNvPr id="576515" name="Rectangle 3"/>
          <p:cNvSpPr>
            <a:spLocks noGrp="1" noChangeArrowheads="1"/>
          </p:cNvSpPr>
          <p:nvPr>
            <p:ph type="body" idx="1"/>
          </p:nvPr>
        </p:nvSpPr>
        <p:spPr bwMode="auto">
          <a:xfrm>
            <a:off x="701677" y="4415194"/>
            <a:ext cx="5607047" cy="4184573"/>
          </a:xfrm>
          <a:prstGeom prst="rect">
            <a:avLst/>
          </a:prstGeom>
          <a:solidFill>
            <a:srgbClr val="FFFFFF"/>
          </a:solidFill>
          <a:ln>
            <a:solidFill>
              <a:srgbClr val="000000"/>
            </a:solidFill>
            <a:miter lim="800000"/>
            <a:headEnd/>
            <a:tailEnd/>
          </a:ln>
        </p:spPr>
        <p:txBody>
          <a:bodyPr lIns="93163" tIns="46583" rIns="93163" bIns="46583"/>
          <a:lstStyle/>
          <a:p>
            <a:r>
              <a:rPr lang="en-US" smtClean="0">
                <a:latin typeface="Times New Roman" pitchFamily="16" charset="0"/>
              </a:rPr>
              <a:t>Dec 2003, 27% unmeasured, 1% bad, 5% v. poor, 4% poor, 46% acceptable, 17% Good.</a:t>
            </a:r>
          </a:p>
          <a:p>
            <a:r>
              <a:rPr lang="en-US" smtClean="0">
                <a:latin typeface="Times New Roman" pitchFamily="16" charset="0"/>
              </a:rPr>
              <a:t>Note this is not for a fixed set of hosts rather it tracks the sites measured. As time goes forward we add more and more sites in countries with poorer connectivity.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xfrm>
            <a:off x="987425" y="696913"/>
            <a:ext cx="5035550" cy="3486150"/>
          </a:xfrm>
        </p:spPr>
      </p:sp>
      <p:sp>
        <p:nvSpPr>
          <p:cNvPr id="526339" name="Rectangle 3"/>
          <p:cNvSpPr>
            <a:spLocks noGrp="1" noChangeArrowheads="1"/>
          </p:cNvSpPr>
          <p:nvPr>
            <p:ph type="body" idx="1"/>
          </p:nvPr>
        </p:nvSpPr>
        <p:spPr bwMode="auto">
          <a:xfrm>
            <a:off x="701677" y="4415194"/>
            <a:ext cx="5607047" cy="4184573"/>
          </a:xfrm>
          <a:prstGeom prst="rect">
            <a:avLst/>
          </a:prstGeom>
          <a:solidFill>
            <a:srgbClr val="FFFFFF"/>
          </a:solidFill>
          <a:ln>
            <a:solidFill>
              <a:srgbClr val="000000"/>
            </a:solidFill>
            <a:miter lim="800000"/>
            <a:headEnd/>
            <a:tailEnd/>
          </a:ln>
        </p:spPr>
        <p:txBody>
          <a:bodyPr lIns="93163" tIns="46583" rIns="93163" bIns="46583"/>
          <a:lstStyle/>
          <a:p>
            <a:r>
              <a:rPr lang="en-US" smtClean="0">
                <a:latin typeface="Times New Roman" pitchFamily="16" charset="0"/>
              </a:rPr>
              <a:t>Dec 2003, 27% unmeasured, 1% bad, 5% v. poor, 4% poor, 46% acceptable, 17% Good.</a:t>
            </a:r>
          </a:p>
          <a:p>
            <a:r>
              <a:rPr lang="en-US" smtClean="0">
                <a:latin typeface="Times New Roman" pitchFamily="16" charset="0"/>
              </a:rPr>
              <a:t>Note this is not for a fixed set of hosts rather it tracks the sites measured. As time goes forward we add more and more sites in countries with poorer connectivity.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338388" y="3984625"/>
            <a:ext cx="5842000" cy="2476500"/>
          </a:xfrm>
          <a:prstGeom prst="rect">
            <a:avLst/>
          </a:prstGeom>
          <a:noFill/>
          <a:ln w="9525">
            <a:noFill/>
            <a:miter lim="800000"/>
            <a:headEnd/>
            <a:tailEnd/>
          </a:ln>
          <a:effectLst/>
        </p:spPr>
        <p:txBody>
          <a:bodyPr wrap="none">
            <a:spAutoFit/>
          </a:bodyPr>
          <a:lstStyle/>
          <a:p>
            <a:pPr defTabSz="762000">
              <a:lnSpc>
                <a:spcPct val="100000"/>
              </a:lnSpc>
              <a:spcBef>
                <a:spcPct val="10000"/>
              </a:spcBef>
              <a:spcAft>
                <a:spcPct val="5000"/>
              </a:spcAft>
              <a:buClrTx/>
              <a:buSzTx/>
              <a:buFontTx/>
              <a:buNone/>
              <a:defRPr/>
            </a:pPr>
            <a:r>
              <a:rPr lang="en-US" sz="3600">
                <a:solidFill>
                  <a:srgbClr val="B00000"/>
                </a:solidFill>
                <a:latin typeface="Arial" charset="0"/>
              </a:rPr>
              <a:t>CHEP 2001, Beijing</a:t>
            </a:r>
            <a:r>
              <a:rPr lang="en-US">
                <a:solidFill>
                  <a:srgbClr val="B00000"/>
                </a:solidFill>
                <a:latin typeface="Arial" charset="0"/>
              </a:rPr>
              <a:t/>
            </a:r>
            <a:br>
              <a:rPr lang="en-US">
                <a:solidFill>
                  <a:srgbClr val="B00000"/>
                </a:solidFill>
                <a:latin typeface="Arial" charset="0"/>
              </a:rPr>
            </a:br>
            <a:endParaRPr lang="en-US" sz="2400">
              <a:solidFill>
                <a:srgbClr val="B00000"/>
              </a:solidFill>
              <a:latin typeface="Arial" charset="0"/>
            </a:endParaRPr>
          </a:p>
          <a:p>
            <a:pPr defTabSz="762000">
              <a:lnSpc>
                <a:spcPct val="100000"/>
              </a:lnSpc>
              <a:spcBef>
                <a:spcPct val="10000"/>
              </a:spcBef>
              <a:spcAft>
                <a:spcPct val="5000"/>
              </a:spcAft>
              <a:buClrTx/>
              <a:buSzTx/>
              <a:buFontTx/>
              <a:buNone/>
              <a:defRPr/>
            </a:pPr>
            <a:r>
              <a:rPr lang="en-US">
                <a:solidFill>
                  <a:srgbClr val="0E0266"/>
                </a:solidFill>
                <a:latin typeface="Arial" charset="0"/>
              </a:rPr>
              <a:t>Harvey B Newman</a:t>
            </a:r>
          </a:p>
          <a:p>
            <a:pPr defTabSz="762000">
              <a:lnSpc>
                <a:spcPct val="100000"/>
              </a:lnSpc>
              <a:spcBef>
                <a:spcPct val="10000"/>
              </a:spcBef>
              <a:spcAft>
                <a:spcPct val="5000"/>
              </a:spcAft>
              <a:buClrTx/>
              <a:buSzTx/>
              <a:buFontTx/>
              <a:buNone/>
              <a:defRPr/>
            </a:pPr>
            <a:r>
              <a:rPr lang="en-US">
                <a:solidFill>
                  <a:srgbClr val="0E0266"/>
                </a:solidFill>
                <a:latin typeface="Arial" charset="0"/>
              </a:rPr>
              <a:t>California Institute of Technology</a:t>
            </a:r>
          </a:p>
          <a:p>
            <a:pPr defTabSz="762000">
              <a:lnSpc>
                <a:spcPct val="100000"/>
              </a:lnSpc>
              <a:spcBef>
                <a:spcPct val="10000"/>
              </a:spcBef>
              <a:spcAft>
                <a:spcPct val="5000"/>
              </a:spcAft>
              <a:buClrTx/>
              <a:buSzTx/>
              <a:buFontTx/>
              <a:buNone/>
              <a:defRPr/>
            </a:pPr>
            <a:r>
              <a:rPr lang="en-US">
                <a:solidFill>
                  <a:srgbClr val="0E0266"/>
                </a:solidFill>
                <a:latin typeface="Arial" charset="0"/>
              </a:rPr>
              <a:t>September 6, 2001</a:t>
            </a:r>
            <a:endParaRPr lang="en-US" sz="2400">
              <a:solidFill>
                <a:srgbClr val="070135"/>
              </a:solidFill>
              <a:latin typeface="Arial" charset="0"/>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sp>
        <p:nvSpPr>
          <p:cNvPr id="223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6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B49922AF-5C1C-4260-9A27-C6F4C381BBA9}"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5587E3AE-EFDA-4D43-B1BD-0816F6D4EBF7}"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AD165DC-338E-48AD-B968-7A6BDFA40F8E}"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A3F145-0B3F-4E76-85D6-B83DD2CFBBDE}"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64"/>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50"/>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7F210E7C-BFC6-4A27-88B8-1EFBE928112D}"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2/17/2011</a:t>
            </a:fld>
            <a:r>
              <a:rPr lang="en-US" sz="1800" b="0"/>
              <a:t>, © 2009 Internet2</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13"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50"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4"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54"/>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50"/>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2/17/2011</a:t>
            </a:fld>
            <a:r>
              <a:rPr lang="en-US" sz="1800" b="0"/>
              <a:t>, © 2009 Internet2</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585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7650" y="1182688"/>
            <a:ext cx="4546600"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50" y="1182688"/>
            <a:ext cx="4546600"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4"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54"/>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50"/>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2/17/2011</a:t>
            </a:fld>
            <a:r>
              <a:rPr lang="en-US" sz="1800" b="0"/>
              <a:t>, © 2009 Internet2</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C5ACA611-3150-4FFA-9C80-C9E08BB911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99515A5-CDA3-4D2C-88D3-443B309BACC1}" type="slidenum">
              <a:rPr lang="en-US"/>
              <a:pPr>
                <a:defRPr/>
              </a:pPr>
              <a:t>‹#›</a:t>
            </a:fld>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7ED08E68-59AE-4706-9237-491284D2DB57}"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88ABEE6-0CCF-44F5-A711-6EB3A8DCFA2C}"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B35D1914-2B3D-4B5B-BAA6-96A9010D4B09}"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3786B935-9C7D-4938-A8DC-41CC6823F1F2}"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28CAAACE-D083-4515-81A2-051F4A28819A}"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7C81664A-9ED9-4742-8D30-026E0C439ECE}"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6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B49922AF-5C1C-4260-9A27-C6F4C381BBA9}"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5587E3AE-EFDA-4D43-B1BD-0816F6D4EBF7}"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AD165DC-338E-48AD-B968-7A6BDFA40F8E}"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A3F145-0B3F-4E76-85D6-B83DD2CFBBD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0940909-7CC4-4BBC-B44D-B6527485487F}" type="slidenum">
              <a:rPr lang="en-US"/>
              <a:pPr>
                <a:defRPr/>
              </a:pPr>
              <a:t>‹#›</a:t>
            </a:fld>
            <a:endParaRPr lang="en-US"/>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64"/>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50"/>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7F210E7C-BFC6-4A27-88B8-1EFBE928112D}"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2/17/2011</a:t>
            </a:fld>
            <a:r>
              <a:rPr lang="en-US" sz="1800" b="0"/>
              <a:t>, © 2009 Internet2</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EFF29AFF-2CC0-4B8C-8135-DFABF937F5D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2D0FA482-2D62-4AF0-A071-13C1CF560B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EF6935E-2FBB-4254-9CC7-8D538E5953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653CC0-4C92-49B2-B6AB-9A8B7FC8E4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AB978C-D577-4BF9-A113-31B9EC0AE30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2340FAA2-8C91-410B-874F-482B9F331C2A}"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1D1676B-D094-404A-9E92-B45DA11BF56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6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5"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5E3151D3-08F5-4815-B512-72ED44AF0CA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478564A-E9FE-428A-996E-BFB43FCBC5E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BEAE4A0-A99D-410A-A5F9-C90230A9367C}" type="slidenum">
              <a:rPr lang="en-US"/>
              <a:pPr>
                <a:defRPr/>
              </a:pPr>
              <a:t>‹#›</a:t>
            </a:fld>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15A63-B02A-435A-8BA1-69E4D43770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2A4E150-099C-44A2-8A25-EF227CB5C6D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D473E21-9352-459D-B571-0FB1F426A93D}"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4FF0771D-8345-47DC-91B9-E9A76CC15C5F}"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2DBE9EF5-E765-4954-83FC-7A7A7E01CB3A}"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2EDB5EB0-7691-4541-8678-70EA61F586D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0E0D530-68FC-4FDA-8AF2-1E1ECDD236A7}"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DA5C304-BCAB-443E-BE85-01E231957B2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415F1B7-408A-40EB-AC68-60336EAE57A6}"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F9C7CB9-F2E8-4D44-98AD-544A495423E9}"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2B3F323-C3A3-461F-BD09-279781C76E10}"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0"/>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DBEB2DA-999E-4B69-951C-FBA9A9638BF2}"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6052" name="Rectangle 4"/>
          <p:cNvSpPr>
            <a:spLocks noGrp="1" noChangeArrowheads="1"/>
          </p:cNvSpPr>
          <p:nvPr>
            <p:ph type="ctrTitle"/>
          </p:nvPr>
        </p:nvSpPr>
        <p:spPr>
          <a:xfrm>
            <a:off x="1238250" y="1600200"/>
            <a:ext cx="7759700" cy="1143000"/>
          </a:xfrm>
        </p:spPr>
        <p:txBody>
          <a:bodyPr/>
          <a:lstStyle>
            <a:lvl1pPr>
              <a:defRPr/>
            </a:lvl1pPr>
          </a:lstStyle>
          <a:p>
            <a:r>
              <a:rPr lang="en-US"/>
              <a:t>Click to edit Master title style</a:t>
            </a:r>
          </a:p>
        </p:txBody>
      </p:sp>
      <p:sp>
        <p:nvSpPr>
          <p:cNvPr id="4226053" name="Rectangle 5"/>
          <p:cNvSpPr>
            <a:spLocks noGrp="1" noChangeArrowheads="1"/>
          </p:cNvSpPr>
          <p:nvPr>
            <p:ph type="subTitle" idx="1"/>
          </p:nvPr>
        </p:nvSpPr>
        <p:spPr>
          <a:xfrm>
            <a:off x="1651000" y="3276600"/>
            <a:ext cx="6934200" cy="1752600"/>
          </a:xfrm>
          <a:noFill/>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l">
              <a:lnSpc>
                <a:spcPct val="100000"/>
              </a:lnSpc>
              <a:spcBef>
                <a:spcPct val="0"/>
              </a:spcBef>
              <a:buClrTx/>
              <a:buSzTx/>
              <a:buFontTx/>
              <a:buNone/>
              <a:defRPr sz="1400" b="0">
                <a:solidFill>
                  <a:schemeClr val="tx1"/>
                </a:solidFill>
                <a:latin typeface="Times New Roman" pitchFamily="18" charset="0"/>
              </a:defRPr>
            </a:lvl1pPr>
          </a:lstStyle>
          <a:p>
            <a:pPr>
              <a:defRPr/>
            </a:pPr>
            <a:endParaRPr lang="en-US"/>
          </a:p>
        </p:txBody>
      </p:sp>
      <p:sp>
        <p:nvSpPr>
          <p:cNvPr id="5" name="Rectangle 3"/>
          <p:cNvSpPr>
            <a:spLocks noGrp="1" noChangeArrowheads="1"/>
          </p:cNvSpPr>
          <p:nvPr>
            <p:ph type="ftr" sz="quarter" idx="11"/>
          </p:nvPr>
        </p:nvSpPr>
        <p:spPr bwMode="auto">
          <a:xfrm>
            <a:off x="3384550" y="6248400"/>
            <a:ext cx="31369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tx1"/>
                </a:solidFill>
                <a:latin typeface="Times New Roman" pitchFamily="18" charset="0"/>
              </a:defRPr>
            </a:lvl1pPr>
          </a:lstStyle>
          <a:p>
            <a:pPr>
              <a:defRPr/>
            </a:pPr>
            <a:r>
              <a:rPr lang="en-US"/>
              <a:t>Computing Model Progress                                                 CMS Internal Review of Software and Computing</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0" y="1066800"/>
            <a:ext cx="396875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066800"/>
            <a:ext cx="396875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76200"/>
            <a:ext cx="202247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76200"/>
            <a:ext cx="591502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0" y="1182688"/>
            <a:ext cx="4546600"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50" y="1182688"/>
            <a:ext cx="4546600"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14400"/>
            <a:ext cx="4876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914400"/>
            <a:ext cx="4876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771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639763"/>
            <a:ext cx="4708525"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7938" y="639763"/>
            <a:ext cx="4710112"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0"/>
            <a:ext cx="2476500"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2771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0"/>
            <a:ext cx="2187575"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0"/>
            <a:ext cx="641032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0"/>
            <a:ext cx="2187575"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0"/>
            <a:ext cx="641032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3D5E2D4-B14A-41E4-8067-B634B62E2B6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1B3AD46F-EF61-415A-9AD5-5B53AD99604B}"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A04605B0-E793-42BD-B9F6-10C34B7AACAB}"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95F31815-9DDB-4AA6-8CBB-16B88B9E5995}"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F8B60B0F-AE5D-411F-9DAE-9D4C6E8676D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58337CAC-F1C4-4F50-82CA-A9A27202CB0C}"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366AEFC4-E1B3-4274-96E1-00B3405A6ED7}"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4"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2FA99EB6-45BC-4D15-B55D-0C0EFEF5A14E}"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E1E4C2B5-425F-4C61-B045-B9F477EC47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F05D071E-2A67-49CE-B315-6592279D7CF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7387" y="304800"/>
            <a:ext cx="2125663"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3" y="304800"/>
            <a:ext cx="6224589"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448780D4-0DE5-4A5F-BAFB-C1E84EB5A027}"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ext, full scree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189037"/>
            <a:ext cx="8667750" cy="4525963"/>
          </a:xfrm>
        </p:spPr>
        <p:txBody>
          <a:bodyPr>
            <a:normAutofit/>
          </a:bodyPr>
          <a:lstStyle>
            <a:lvl1pPr>
              <a:buClr>
                <a:srgbClr val="FFC000"/>
              </a:buClr>
              <a:buFont typeface="Wingdings" pitchFamily="2" charset="2"/>
              <a:buChar char="u"/>
              <a:defRPr sz="2200">
                <a:solidFill>
                  <a:srgbClr val="FFD54F"/>
                </a:solidFill>
              </a:defRPr>
            </a:lvl1pPr>
            <a:lvl2pPr>
              <a:buClr>
                <a:srgbClr val="FFC000"/>
              </a:buClr>
              <a:buFont typeface="Wingdings" pitchFamily="2" charset="2"/>
              <a:buChar char="r"/>
              <a:defRPr sz="2000" b="1">
                <a:solidFill>
                  <a:srgbClr val="FFD54F"/>
                </a:solidFill>
              </a:defRPr>
            </a:lvl2pPr>
            <a:lvl3pPr>
              <a:buClr>
                <a:srgbClr val="FFC000"/>
              </a:buClr>
              <a:buFont typeface="Wingdings" pitchFamily="2" charset="2"/>
              <a:buChar char="r"/>
              <a:defRPr sz="2000" b="1">
                <a:solidFill>
                  <a:srgbClr val="FFD54F"/>
                </a:solidFill>
              </a:defRPr>
            </a:lvl3pPr>
            <a:lvl4pPr>
              <a:buClr>
                <a:srgbClr val="FFC000"/>
              </a:buClr>
              <a:buFont typeface="Wingdings" pitchFamily="2" charset="2"/>
              <a:buChar char="r"/>
              <a:defRPr sz="2000" b="1">
                <a:solidFill>
                  <a:srgbClr val="FFD54F"/>
                </a:solidFill>
              </a:defRPr>
            </a:lvl4pPr>
            <a:lvl5pPr>
              <a:buClr>
                <a:srgbClr val="FFC000"/>
              </a:buClr>
              <a:buFont typeface="Wingdings" pitchFamily="2" charset="2"/>
              <a:buChar char="r"/>
              <a:defRPr sz="2000" b="1">
                <a:solidFill>
                  <a:srgbClr val="FFD5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992560" y="260654"/>
            <a:ext cx="7704856" cy="715089"/>
          </a:xfrm>
        </p:spPr>
        <p:txBody>
          <a:bodyPr>
            <a:normAutofit/>
          </a:bodyPr>
          <a:lstStyle>
            <a:lvl1pPr marL="57150" indent="0" algn="ctr">
              <a:defRPr sz="3600">
                <a:solidFill>
                  <a:srgbClr val="FFD54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95300" y="6356350"/>
            <a:ext cx="3136900" cy="365125"/>
          </a:xfrm>
          <a:prstGeom prst="rect">
            <a:avLst/>
          </a:prstGeom>
        </p:spPr>
        <p:txBody>
          <a:bodyPr/>
          <a:lstStyle>
            <a:lvl1pPr>
              <a:defRPr>
                <a:solidFill>
                  <a:srgbClr val="FFFFFF"/>
                </a:solidFill>
                <a:latin typeface="+mn-lt"/>
                <a:cs typeface="+mn-cs"/>
              </a:defRPr>
            </a:lvl1pPr>
          </a:lstStyle>
          <a:p>
            <a:pPr algn="l" eaLnBrk="1" hangingPunct="1">
              <a:lnSpc>
                <a:spcPct val="100000"/>
              </a:lnSpc>
              <a:spcBef>
                <a:spcPct val="0"/>
              </a:spcBef>
              <a:buClrTx/>
              <a:buSzTx/>
              <a:buFontTx/>
              <a:buNone/>
              <a:defRPr/>
            </a:pPr>
            <a:fld id="{3FC19E2F-681F-4B20-895A-926C390EA838}" type="slidenum">
              <a:rPr lang="en-US" sz="1800" b="0"/>
              <a:pPr algn="l" eaLnBrk="1" hangingPunct="1">
                <a:lnSpc>
                  <a:spcPct val="100000"/>
                </a:lnSpc>
                <a:spcBef>
                  <a:spcPct val="0"/>
                </a:spcBef>
                <a:buClrTx/>
                <a:buSzTx/>
                <a:buFontTx/>
                <a:buNone/>
                <a:defRPr/>
              </a:pPr>
              <a:t>‹#›</a:t>
            </a:fld>
            <a:r>
              <a:rPr lang="en-US" sz="1800" b="0"/>
              <a:t> – </a:t>
            </a:r>
            <a:fld id="{5A0B35D2-FBEF-4171-B389-326B3C4AB542}" type="datetime1">
              <a:rPr lang="en-US" sz="1800" b="0"/>
              <a:pPr algn="l" eaLnBrk="1" hangingPunct="1">
                <a:lnSpc>
                  <a:spcPct val="100000"/>
                </a:lnSpc>
                <a:spcBef>
                  <a:spcPct val="0"/>
                </a:spcBef>
                <a:buClrTx/>
                <a:buSzTx/>
                <a:buFontTx/>
                <a:buNone/>
                <a:defRPr/>
              </a:pPr>
              <a:t>2/17/2011</a:t>
            </a:fld>
            <a:r>
              <a:rPr lang="en-US" sz="1800" b="0"/>
              <a:t>, © 2009 Internet2</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C5ACA611-3150-4FFA-9C80-C9E08BB9119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7ED08E68-59AE-4706-9237-491284D2DB57}"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2895600"/>
            <a:ext cx="8420100" cy="1676399"/>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4572000"/>
            <a:ext cx="84201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fontAlgn="auto">
              <a:spcAft>
                <a:spcPts val="0"/>
              </a:spcAft>
              <a:defRPr/>
            </a:lvl1pPr>
          </a:lstStyle>
          <a:p>
            <a:pPr>
              <a:defRPr/>
            </a:pPr>
            <a:fld id="{588ABEE6-0CCF-44F5-A711-6EB3A8DCFA2C}"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0"/>
            <a:ext cx="413385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fontAlgn="auto">
              <a:spcAft>
                <a:spcPts val="0"/>
              </a:spcAft>
              <a:defRPr/>
            </a:lvl1pPr>
          </a:lstStyle>
          <a:p>
            <a:pPr>
              <a:defRPr/>
            </a:pPr>
            <a:fld id="{B35D1914-2B3D-4B5B-BAA6-96A9010D4B09}"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fontAlgn="auto">
              <a:spcAft>
                <a:spcPts val="0"/>
              </a:spcAft>
              <a:defRPr/>
            </a:lvl1pPr>
          </a:lstStyle>
          <a:p>
            <a:pPr>
              <a:defRPr/>
            </a:pPr>
            <a:fld id="{3786B935-9C7D-4938-A8DC-41CC6823F1F2}"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fontAlgn="auto">
              <a:spcAft>
                <a:spcPts val="0"/>
              </a:spcAft>
              <a:defRPr/>
            </a:lvl1pPr>
          </a:lstStyle>
          <a:p>
            <a:pPr>
              <a:defRPr/>
            </a:pPr>
            <a:fld id="{28CAAACE-D083-4515-81A2-051F4A28819A}"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Aft>
                <a:spcPts val="0"/>
              </a:spcAft>
              <a:defRPr/>
            </a:lvl1pPr>
          </a:lstStyle>
          <a:p>
            <a:pPr>
              <a:defRPr/>
            </a:pPr>
            <a:fld id="{7C81664A-9ED9-4742-8D30-026E0C439E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1.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7.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6.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7.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223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2231300" name="Text Box 4"/>
          <p:cNvSpPr txBox="1">
            <a:spLocks noChangeArrowheads="1"/>
          </p:cNvSpPr>
          <p:nvPr/>
        </p:nvSpPr>
        <p:spPr bwMode="auto">
          <a:xfrm>
            <a:off x="320675" y="6380163"/>
            <a:ext cx="185738" cy="336550"/>
          </a:xfrm>
          <a:prstGeom prst="rect">
            <a:avLst/>
          </a:prstGeom>
          <a:noFill/>
          <a:ln w="25400">
            <a:noFill/>
            <a:miter lim="800000"/>
            <a:headEnd/>
            <a:tailEnd/>
          </a:ln>
          <a:effectLst/>
        </p:spPr>
        <p:txBody>
          <a:bodyPr wrap="none" lIns="92075" tIns="46038" rIns="92075" bIns="46038">
            <a:spAutoFit/>
          </a:bodyPr>
          <a:lstStyle/>
          <a:p>
            <a:pPr>
              <a:lnSpc>
                <a:spcPct val="100000"/>
              </a:lnSpc>
              <a:spcBef>
                <a:spcPct val="0"/>
              </a:spcBef>
              <a:buClrTx/>
              <a:buSzTx/>
              <a:buFontTx/>
              <a:buNone/>
              <a:defRPr/>
            </a:pPr>
            <a:endParaRPr lang="en-US" sz="1600" b="0">
              <a:solidFill>
                <a:srgbClr val="000000"/>
              </a:solidFill>
              <a:effectLst>
                <a:outerShdw blurRad="38100" dist="38100" dir="2700000" algn="tl">
                  <a:srgbClr val="C0C0C0"/>
                </a:outerShdw>
              </a:effectLst>
            </a:endParaRPr>
          </a:p>
        </p:txBody>
      </p:sp>
      <p:pic>
        <p:nvPicPr>
          <p:cNvPr id="30725" name="Picture 6" descr="icfalogo"/>
          <p:cNvPicPr>
            <a:picLocks noChangeAspect="1" noChangeArrowheads="1"/>
          </p:cNvPicPr>
          <p:nvPr userDrawn="1"/>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186" r:id="rId1"/>
    <p:sldLayoutId id="2147486187" r:id="rId2"/>
    <p:sldLayoutId id="2147486188" r:id="rId3"/>
    <p:sldLayoutId id="2147486189" r:id="rId4"/>
    <p:sldLayoutId id="2147486190" r:id="rId5"/>
    <p:sldLayoutId id="2147486191" r:id="rId6"/>
    <p:sldLayoutId id="2147486192" r:id="rId7"/>
    <p:sldLayoutId id="2147486193" r:id="rId8"/>
    <p:sldLayoutId id="2147486194" r:id="rId9"/>
    <p:sldLayoutId id="2147486195" r:id="rId10"/>
    <p:sldLayoutId id="2147486196" r:id="rId11"/>
    <p:sldLayoutId id="2147486197" r:id="rId12"/>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defRPr>
      </a:lvl5pPr>
      <a:lvl6pPr marL="457200" algn="ctr" rtl="0" fontAlgn="base">
        <a:lnSpc>
          <a:spcPct val="80000"/>
        </a:lnSpc>
        <a:spcBef>
          <a:spcPct val="0"/>
        </a:spcBef>
        <a:spcAft>
          <a:spcPct val="0"/>
        </a:spcAft>
        <a:defRPr sz="2800">
          <a:solidFill>
            <a:srgbClr val="000099"/>
          </a:solidFill>
          <a:latin typeface="Arial Black" pitchFamily="34" charset="0"/>
        </a:defRPr>
      </a:lvl6pPr>
      <a:lvl7pPr marL="914400" algn="ctr" rtl="0" fontAlgn="base">
        <a:lnSpc>
          <a:spcPct val="80000"/>
        </a:lnSpc>
        <a:spcBef>
          <a:spcPct val="0"/>
        </a:spcBef>
        <a:spcAft>
          <a:spcPct val="0"/>
        </a:spcAft>
        <a:defRPr sz="2800">
          <a:solidFill>
            <a:srgbClr val="000099"/>
          </a:solidFill>
          <a:latin typeface="Arial Black" pitchFamily="34" charset="0"/>
        </a:defRPr>
      </a:lvl7pPr>
      <a:lvl8pPr marL="1371600" algn="ctr" rtl="0" fontAlgn="base">
        <a:lnSpc>
          <a:spcPct val="80000"/>
        </a:lnSpc>
        <a:spcBef>
          <a:spcPct val="0"/>
        </a:spcBef>
        <a:spcAft>
          <a:spcPct val="0"/>
        </a:spcAft>
        <a:defRPr sz="2800">
          <a:solidFill>
            <a:srgbClr val="000099"/>
          </a:solidFill>
          <a:latin typeface="Arial Black" pitchFamily="34" charset="0"/>
        </a:defRPr>
      </a:lvl8pPr>
      <a:lvl9pPr marL="1828800" algn="ctr" rtl="0" fontAlgn="base">
        <a:lnSpc>
          <a:spcPct val="80000"/>
        </a:lnSpc>
        <a:spcBef>
          <a:spcPct val="0"/>
        </a:spcBef>
        <a:spcAft>
          <a:spcPct val="0"/>
        </a:spcAft>
        <a:defRPr sz="2800">
          <a:solidFill>
            <a:srgbClr val="000099"/>
          </a:solidFill>
          <a:latin typeface="Arial Black" pitchFamily="34" charset="0"/>
        </a:defRPr>
      </a:lvl9pPr>
    </p:titleStyle>
    <p:bodyStyle>
      <a:lvl1pPr marL="342900" indent="-342900" algn="l" rtl="0" eaLnBrk="0" fontAlgn="base" hangingPunct="0">
        <a:spcBef>
          <a:spcPct val="30000"/>
        </a:spcBef>
        <a:spcAft>
          <a:spcPct val="0"/>
        </a:spcAft>
        <a:buClr>
          <a:srgbClr val="800000"/>
        </a:buClr>
        <a:buFont typeface="Monotype Sorts" pitchFamily="2" charset="2"/>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Font typeface="Monotype Sorts" pitchFamily="2" charset="2"/>
        <a:buChar char="è"/>
        <a:defRPr sz="2000" b="1">
          <a:solidFill>
            <a:srgbClr val="000086"/>
          </a:solidFill>
          <a:effectLst>
            <a:outerShdw blurRad="38100" dist="38100" dir="2700000" algn="tl">
              <a:srgbClr val="C0C0C0"/>
            </a:outerShdw>
          </a:effectLst>
          <a:latin typeface="+mn-lt"/>
        </a:defRPr>
      </a:lvl2pPr>
      <a:lvl3pPr marL="755650" indent="-184150" algn="l" rtl="0" eaLnBrk="0" fontAlgn="base" hangingPunct="0">
        <a:spcBef>
          <a:spcPct val="30000"/>
        </a:spcBef>
        <a:spcAft>
          <a:spcPct val="0"/>
        </a:spcAft>
        <a:buClr>
          <a:srgbClr val="800000"/>
        </a:buClr>
        <a:buFont typeface="Monotype Sorts" pitchFamily="2" charset="2"/>
        <a:buChar char="r"/>
        <a:defRPr sz="2000" b="1">
          <a:solidFill>
            <a:srgbClr val="000086"/>
          </a:solidFill>
          <a:effectLst>
            <a:outerShdw blurRad="38100" dist="38100" dir="2700000" algn="tl">
              <a:srgbClr val="C0C0C0"/>
            </a:outerShdw>
          </a:effectLst>
          <a:latin typeface="+mn-lt"/>
        </a:defRPr>
      </a:lvl3pPr>
      <a:lvl4pPr marL="1143000" indent="-196850" algn="l" rtl="0" eaLnBrk="0" fontAlgn="base" hangingPunct="0">
        <a:lnSpc>
          <a:spcPct val="70000"/>
        </a:lnSpc>
        <a:spcBef>
          <a:spcPct val="30000"/>
        </a:spcBef>
        <a:spcAft>
          <a:spcPct val="0"/>
        </a:spcAft>
        <a:buClr>
          <a:srgbClr val="800000"/>
        </a:buClr>
        <a:buFont typeface="Wingdings" pitchFamily="-109" charset="2"/>
        <a:buChar char="l"/>
        <a:defRPr sz="1600" b="1">
          <a:solidFill>
            <a:schemeClr val="tx1"/>
          </a:solidFill>
          <a:effectLst>
            <a:outerShdw blurRad="38100" dist="38100" dir="2700000" algn="tl">
              <a:srgbClr val="C0C0C0"/>
            </a:outerShdw>
          </a:effectLst>
          <a:latin typeface="+mn-lt"/>
        </a:defRPr>
      </a:lvl4pPr>
      <a:lvl5pPr marL="1524000" indent="-190500" algn="l" rtl="0" eaLnBrk="0" fontAlgn="base" hangingPunct="0">
        <a:lnSpc>
          <a:spcPct val="70000"/>
        </a:lnSpc>
        <a:spcBef>
          <a:spcPct val="30000"/>
        </a:spcBef>
        <a:spcAft>
          <a:spcPct val="0"/>
        </a:spcAft>
        <a:buClr>
          <a:srgbClr val="800000"/>
        </a:buClr>
        <a:buFont typeface="Wingdings" pitchFamily="-109" charset="2"/>
        <a:buChar char="ü"/>
        <a:defRPr sz="1600">
          <a:solidFill>
            <a:schemeClr val="tx1"/>
          </a:solidFill>
          <a:effectLst>
            <a:outerShdw blurRad="38100" dist="38100" dir="2700000" algn="tl">
              <a:srgbClr val="C0C0C0"/>
            </a:outerShdw>
          </a:effectLst>
          <a:latin typeface="+mn-lt"/>
        </a:defRPr>
      </a:lvl5pPr>
      <a:lvl6pPr marL="19812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6pPr>
      <a:lvl7pPr marL="24384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7pPr>
      <a:lvl8pPr marL="28956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8pPr>
      <a:lvl9pPr marL="33528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0"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200" y="120650"/>
            <a:ext cx="914400"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0" y="0"/>
            <a:ext cx="1122363" cy="1066800"/>
          </a:xfrm>
          <a:prstGeom prst="rect">
            <a:avLst/>
          </a:prstGeom>
          <a:noFill/>
          <a:ln w="9525">
            <a:noFill/>
            <a:miter lim="800000"/>
            <a:headEnd/>
            <a:tailEnd/>
          </a:ln>
        </p:spPr>
      </p:pic>
      <p:pic>
        <p:nvPicPr>
          <p:cNvPr id="23561" name="Picture 5" descr="icfalogo"/>
          <p:cNvPicPr>
            <a:picLocks noChangeAspect="1" noChangeArrowheads="1"/>
          </p:cNvPicPr>
          <p:nvPr userDrawn="1"/>
        </p:nvPicPr>
        <p:blipFill>
          <a:blip r:embed="rId15" cstate="print"/>
          <a:srcRect l="28235" r="28235" b="28799"/>
          <a:stretch>
            <a:fillRect/>
          </a:stretch>
        </p:blipFill>
        <p:spPr bwMode="auto">
          <a:xfrm>
            <a:off x="8704263" y="190500"/>
            <a:ext cx="1201737"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598" r:id="rId1"/>
    <p:sldLayoutId id="2147486599" r:id="rId2"/>
    <p:sldLayoutId id="2147486600" r:id="rId3"/>
    <p:sldLayoutId id="2147486601" r:id="rId4"/>
    <p:sldLayoutId id="2147486602" r:id="rId5"/>
    <p:sldLayoutId id="2147486603" r:id="rId6"/>
    <p:sldLayoutId id="2147486604" r:id="rId7"/>
    <p:sldLayoutId id="2147486605" r:id="rId8"/>
    <p:sldLayoutId id="2147486606" r:id="rId9"/>
    <p:sldLayoutId id="2147486607" r:id="rId10"/>
    <p:sldLayoutId id="2147486608" r:id="rId11"/>
    <p:sldLayoutId id="2147486609"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0"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200" y="120650"/>
            <a:ext cx="914400"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0" y="0"/>
            <a:ext cx="1122363" cy="1066800"/>
          </a:xfrm>
          <a:prstGeom prst="rect">
            <a:avLst/>
          </a:prstGeom>
          <a:noFill/>
          <a:ln w="9525">
            <a:noFill/>
            <a:miter lim="800000"/>
            <a:headEnd/>
            <a:tailEnd/>
          </a:ln>
        </p:spPr>
      </p:pic>
      <p:pic>
        <p:nvPicPr>
          <p:cNvPr id="23561" name="Picture 5" descr="icfalogo"/>
          <p:cNvPicPr>
            <a:picLocks noChangeAspect="1" noChangeArrowheads="1"/>
          </p:cNvPicPr>
          <p:nvPr userDrawn="1"/>
        </p:nvPicPr>
        <p:blipFill>
          <a:blip r:embed="rId15" cstate="print"/>
          <a:srcRect l="28235" r="28235" b="28799"/>
          <a:stretch>
            <a:fillRect/>
          </a:stretch>
        </p:blipFill>
        <p:spPr bwMode="auto">
          <a:xfrm>
            <a:off x="8704263" y="190500"/>
            <a:ext cx="1201737"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623" r:id="rId1"/>
    <p:sldLayoutId id="2147486624" r:id="rId2"/>
    <p:sldLayoutId id="2147486625" r:id="rId3"/>
    <p:sldLayoutId id="2147486626" r:id="rId4"/>
    <p:sldLayoutId id="2147486627" r:id="rId5"/>
    <p:sldLayoutId id="2147486628" r:id="rId6"/>
    <p:sldLayoutId id="2147486629" r:id="rId7"/>
    <p:sldLayoutId id="2147486630" r:id="rId8"/>
    <p:sldLayoutId id="2147486631" r:id="rId9"/>
    <p:sldLayoutId id="2147486632" r:id="rId10"/>
    <p:sldLayoutId id="2147486633" r:id="rId11"/>
    <p:sldLayoutId id="2147486634"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117600"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662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93995FEB-29E8-46BD-9D13-345A2CCAAD4A}"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200" y="120650"/>
            <a:ext cx="914400"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6632" name="Picture 16"/>
          <p:cNvPicPr>
            <a:picLocks noChangeAspect="1" noChangeArrowheads="1"/>
          </p:cNvPicPr>
          <p:nvPr/>
        </p:nvPicPr>
        <p:blipFill>
          <a:blip r:embed="rId14" cstate="print"/>
          <a:srcRect/>
          <a:stretch>
            <a:fillRect/>
          </a:stretch>
        </p:blipFill>
        <p:spPr bwMode="auto">
          <a:xfrm>
            <a:off x="0" y="0"/>
            <a:ext cx="1122363" cy="1066800"/>
          </a:xfrm>
          <a:prstGeom prst="rect">
            <a:avLst/>
          </a:prstGeom>
          <a:noFill/>
          <a:ln w="9525">
            <a:noFill/>
            <a:miter lim="800000"/>
            <a:headEnd/>
            <a:tailEnd/>
          </a:ln>
        </p:spPr>
      </p:pic>
      <p:pic>
        <p:nvPicPr>
          <p:cNvPr id="26633" name="Picture 2"/>
          <p:cNvPicPr>
            <a:picLocks noChangeAspect="1" noChangeArrowheads="1"/>
          </p:cNvPicPr>
          <p:nvPr userDrawn="1"/>
        </p:nvPicPr>
        <p:blipFill>
          <a:blip r:embed="rId15" cstate="print"/>
          <a:srcRect/>
          <a:stretch>
            <a:fillRect/>
          </a:stretch>
        </p:blipFill>
        <p:spPr bwMode="auto">
          <a:xfrm>
            <a:off x="8255000" y="228600"/>
            <a:ext cx="1651000" cy="72548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648" r:id="rId1"/>
    <p:sldLayoutId id="2147486649" r:id="rId2"/>
    <p:sldLayoutId id="2147486650" r:id="rId3"/>
    <p:sldLayoutId id="2147486651" r:id="rId4"/>
    <p:sldLayoutId id="2147486652" r:id="rId5"/>
    <p:sldLayoutId id="2147486653" r:id="rId6"/>
    <p:sldLayoutId id="2147486654" r:id="rId7"/>
    <p:sldLayoutId id="2147486655" r:id="rId8"/>
    <p:sldLayoutId id="2147486656" r:id="rId9"/>
    <p:sldLayoutId id="2147486657" r:id="rId10"/>
    <p:sldLayoutId id="2147486658" r:id="rId11"/>
    <p:sldLayoutId id="2147486659"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17605"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614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smtClean="0">
                <a:latin typeface="+mn-lt"/>
                <a:cs typeface="+mn-cs"/>
              </a:defRPr>
            </a:lvl1pPr>
          </a:lstStyle>
          <a:p>
            <a:pPr eaLnBrk="1" hangingPunct="1">
              <a:buClrTx/>
              <a:buSzTx/>
              <a:defRPr/>
            </a:pPr>
            <a:fld id="{18DAF25F-D335-49FF-87D5-21A6FF280749}" type="slidenum">
              <a:rPr lang="en-US">
                <a:solidFill>
                  <a:srgbClr val="FFFFFF"/>
                </a:solidFill>
              </a:rPr>
              <a:pPr eaLnBrk="1" hangingPunct="1">
                <a:buClrTx/>
                <a:buSzTx/>
                <a:defRPr/>
              </a:pPr>
              <a:t>‹#›</a:t>
            </a:fld>
            <a:endParaRPr lang="en-US">
              <a:solidFill>
                <a:srgbClr val="FFFFFF"/>
              </a:solidFill>
            </a:endParaRPr>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199" y="120650"/>
            <a:ext cx="914401"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6152" name="Picture 16"/>
          <p:cNvPicPr>
            <a:picLocks noChangeAspect="1" noChangeArrowheads="1"/>
          </p:cNvPicPr>
          <p:nvPr/>
        </p:nvPicPr>
        <p:blipFill>
          <a:blip r:embed="rId13" cstate="print"/>
          <a:srcRect/>
          <a:stretch>
            <a:fillRect/>
          </a:stretch>
        </p:blipFill>
        <p:spPr bwMode="auto">
          <a:xfrm>
            <a:off x="5" y="0"/>
            <a:ext cx="1122363" cy="1066800"/>
          </a:xfrm>
          <a:prstGeom prst="rect">
            <a:avLst/>
          </a:prstGeom>
          <a:noFill/>
          <a:ln w="9525">
            <a:noFill/>
            <a:miter lim="800000"/>
            <a:headEnd/>
            <a:tailEnd/>
          </a:ln>
        </p:spPr>
      </p:pic>
      <p:pic>
        <p:nvPicPr>
          <p:cNvPr id="9" name="Picture 5" descr="icfalogo"/>
          <p:cNvPicPr>
            <a:picLocks noChangeAspect="1" noChangeArrowheads="1"/>
          </p:cNvPicPr>
          <p:nvPr userDrawn="1"/>
        </p:nvPicPr>
        <p:blipFill>
          <a:blip r:embed="rId14" cstate="print"/>
          <a:srcRect l="28235" r="28235" b="28799"/>
          <a:stretch>
            <a:fillRect/>
          </a:stretch>
        </p:blipFill>
        <p:spPr bwMode="auto">
          <a:xfrm>
            <a:off x="8703870" y="190500"/>
            <a:ext cx="1202135"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737" r:id="rId1"/>
    <p:sldLayoutId id="2147486738" r:id="rId2"/>
    <p:sldLayoutId id="2147486739" r:id="rId3"/>
    <p:sldLayoutId id="2147486740" r:id="rId4"/>
    <p:sldLayoutId id="2147486741" r:id="rId5"/>
    <p:sldLayoutId id="2147486742" r:id="rId6"/>
    <p:sldLayoutId id="2147486743" r:id="rId7"/>
    <p:sldLayoutId id="2147486744" r:id="rId8"/>
    <p:sldLayoutId id="2147486745" r:id="rId9"/>
    <p:sldLayoutId id="2147486746" r:id="rId10"/>
    <p:sldLayoutId id="2147486747" r:id="rId11"/>
  </p:sldLayoutIdLst>
  <p:hf hdr="0" ftr="0" dt="0"/>
  <p:txStyles>
    <p:titleStyle>
      <a:lvl1pPr algn="ctr" rtl="0" fontAlgn="base">
        <a:spcBef>
          <a:spcPct val="0"/>
        </a:spcBef>
        <a:spcAft>
          <a:spcPct val="0"/>
        </a:spcAft>
        <a:defRPr sz="3600" b="1">
          <a:solidFill>
            <a:srgbClr val="FFCC00"/>
          </a:solidFill>
          <a:latin typeface="+mj-lt"/>
          <a:ea typeface="+mj-ea"/>
          <a:cs typeface="+mj-cs"/>
        </a:defRPr>
      </a:lvl1pPr>
      <a:lvl2pPr algn="l" rtl="0" fontAlgn="base">
        <a:spcBef>
          <a:spcPct val="0"/>
        </a:spcBef>
        <a:spcAft>
          <a:spcPct val="0"/>
        </a:spcAft>
        <a:defRPr sz="3600" b="1">
          <a:solidFill>
            <a:srgbClr val="FFCC00"/>
          </a:solidFill>
          <a:latin typeface="Arial" charset="0"/>
          <a:cs typeface="Arial" charset="0"/>
        </a:defRPr>
      </a:lvl2pPr>
      <a:lvl3pPr algn="l" rtl="0" fontAlgn="base">
        <a:spcBef>
          <a:spcPct val="0"/>
        </a:spcBef>
        <a:spcAft>
          <a:spcPct val="0"/>
        </a:spcAft>
        <a:defRPr sz="3600" b="1">
          <a:solidFill>
            <a:srgbClr val="FFCC00"/>
          </a:solidFill>
          <a:latin typeface="Arial" charset="0"/>
          <a:cs typeface="Arial" charset="0"/>
        </a:defRPr>
      </a:lvl3pPr>
      <a:lvl4pPr algn="l" rtl="0" fontAlgn="base">
        <a:spcBef>
          <a:spcPct val="0"/>
        </a:spcBef>
        <a:spcAft>
          <a:spcPct val="0"/>
        </a:spcAft>
        <a:defRPr sz="3600" b="1">
          <a:solidFill>
            <a:srgbClr val="FFCC00"/>
          </a:solidFill>
          <a:latin typeface="Arial" charset="0"/>
          <a:cs typeface="Arial" charset="0"/>
        </a:defRPr>
      </a:lvl4pPr>
      <a:lvl5pPr algn="l" rtl="0" fontAlgn="base">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fontAlgn="base">
        <a:spcBef>
          <a:spcPct val="20000"/>
        </a:spcBef>
        <a:spcAft>
          <a:spcPct val="0"/>
        </a:spcAft>
        <a:buChar char="•"/>
        <a:defRPr sz="2400" b="1">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Arial Unicode MS" pitchFamily="34" charset="-128"/>
          <a:cs typeface="+mn-cs"/>
        </a:defRPr>
      </a:lvl4pPr>
      <a:lvl5pPr marL="2057400" indent="-228600" algn="l" rtl="0" fontAlgn="base">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1645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chemeClr val="tx1"/>
                </a:solidFill>
                <a:latin typeface="+mn-lt"/>
              </a:defRPr>
            </a:lvl1pPr>
          </a:lstStyle>
          <a:p>
            <a:pPr>
              <a:defRPr/>
            </a:pPr>
            <a:endParaRPr lang="en-US"/>
          </a:p>
        </p:txBody>
      </p:sp>
      <p:sp>
        <p:nvSpPr>
          <p:cNvPr id="3816453"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400" b="0">
                <a:solidFill>
                  <a:schemeClr val="tx1"/>
                </a:solidFill>
                <a:latin typeface="+mn-lt"/>
              </a:defRPr>
            </a:lvl1pPr>
          </a:lstStyle>
          <a:p>
            <a:pPr>
              <a:defRPr/>
            </a:pPr>
            <a:fld id="{760C9CEA-35DE-4FC6-BE10-54DF38FD722C}" type="slidenum">
              <a:rPr lang="en-US"/>
              <a:pPr>
                <a:defRPr/>
              </a:pPr>
              <a:t>‹#›</a:t>
            </a:fld>
            <a:endParaRPr lang="en-US"/>
          </a:p>
        </p:txBody>
      </p:sp>
      <p:pic>
        <p:nvPicPr>
          <p:cNvPr id="33798" name="Picture 6" descr="icfalogo"/>
          <p:cNvPicPr>
            <a:picLocks noChangeAspect="1" noChangeArrowheads="1"/>
          </p:cNvPicPr>
          <p:nvPr userDrawn="1"/>
        </p:nvPicPr>
        <p:blipFill>
          <a:blip r:embed="rId15" cstate="print"/>
          <a:srcRect l="28235" r="28235" b="28799"/>
          <a:stretch>
            <a:fillRect/>
          </a:stretch>
        </p:blipFill>
        <p:spPr bwMode="auto">
          <a:xfrm>
            <a:off x="0" y="0"/>
            <a:ext cx="1373188"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991" r:id="rId1"/>
    <p:sldLayoutId id="2147485992" r:id="rId2"/>
    <p:sldLayoutId id="2147485993" r:id="rId3"/>
    <p:sldLayoutId id="2147485994" r:id="rId4"/>
    <p:sldLayoutId id="2147485995" r:id="rId5"/>
    <p:sldLayoutId id="2147485996" r:id="rId6"/>
    <p:sldLayoutId id="2147485997" r:id="rId7"/>
    <p:sldLayoutId id="2147485998" r:id="rId8"/>
    <p:sldLayoutId id="2147485999" r:id="rId9"/>
    <p:sldLayoutId id="2147486000" r:id="rId10"/>
    <p:sldLayoutId id="2147486001" r:id="rId11"/>
    <p:sldLayoutId id="2147486002" r:id="rId12"/>
    <p:sldLayoutId id="2147486003" r:id="rId13"/>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225029" name="Rectangle 5"/>
          <p:cNvSpPr>
            <a:spLocks noGrp="1" noChangeArrowheads="1"/>
          </p:cNvSpPr>
          <p:nvPr>
            <p:ph type="title"/>
          </p:nvPr>
        </p:nvSpPr>
        <p:spPr bwMode="auto">
          <a:xfrm>
            <a:off x="1403350" y="76200"/>
            <a:ext cx="718185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4225030" name="Rectangle 6"/>
          <p:cNvSpPr>
            <a:spLocks noGrp="1" noChangeArrowheads="1"/>
          </p:cNvSpPr>
          <p:nvPr>
            <p:ph type="body" idx="1"/>
          </p:nvPr>
        </p:nvSpPr>
        <p:spPr bwMode="auto">
          <a:xfrm>
            <a:off x="908050" y="1066800"/>
            <a:ext cx="8089900" cy="4724400"/>
          </a:xfrm>
          <a:prstGeom prst="rect">
            <a:avLst/>
          </a:prstGeom>
          <a:gradFill rotWithShape="1">
            <a:gsLst>
              <a:gs pos="0">
                <a:schemeClr val="bg1"/>
              </a:gs>
              <a:gs pos="50000">
                <a:srgbClr val="000058"/>
              </a:gs>
              <a:gs pos="100000">
                <a:schemeClr val="bg1"/>
              </a:gs>
            </a:gsLst>
            <a:lin ang="0" scaled="1"/>
          </a:grad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6280" r:id="rId1"/>
    <p:sldLayoutId id="2147486034" r:id="rId2"/>
    <p:sldLayoutId id="2147486035" r:id="rId3"/>
    <p:sldLayoutId id="2147486036" r:id="rId4"/>
    <p:sldLayoutId id="2147486037" r:id="rId5"/>
    <p:sldLayoutId id="2147486038" r:id="rId6"/>
    <p:sldLayoutId id="2147486039" r:id="rId7"/>
    <p:sldLayoutId id="2147486040" r:id="rId8"/>
    <p:sldLayoutId id="2147486041" r:id="rId9"/>
    <p:sldLayoutId id="2147486042" r:id="rId10"/>
    <p:sldLayoutId id="2147486043" r:id="rId11"/>
  </p:sldLayoutIdLst>
  <p:txStyles>
    <p:titleStyle>
      <a:lvl1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2pPr>
      <a:lvl3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3pPr>
      <a:lvl4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4pPr>
      <a:lvl5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5pPr>
      <a:lvl6pPr marL="4572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6pPr>
      <a:lvl7pPr marL="9144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7pPr>
      <a:lvl8pPr marL="13716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8pPr>
      <a:lvl9pPr marL="18288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9pPr>
    </p:titleStyle>
    <p:bodyStyle>
      <a:lvl1pPr marL="571500" indent="-571500" algn="l" rtl="0" eaLnBrk="0" fontAlgn="base" hangingPunct="0">
        <a:lnSpc>
          <a:spcPct val="90000"/>
        </a:lnSpc>
        <a:spcBef>
          <a:spcPct val="30000"/>
        </a:spcBef>
        <a:spcAft>
          <a:spcPct val="0"/>
        </a:spcAft>
        <a:buClr>
          <a:schemeClr val="accent1"/>
        </a:buClr>
        <a:buChar char="•"/>
        <a:defRPr sz="2000" b="1">
          <a:solidFill>
            <a:srgbClr val="FFCC00"/>
          </a:solidFill>
          <a:effectLst>
            <a:outerShdw blurRad="38100" dist="38100" dir="2700000" algn="tl">
              <a:srgbClr val="000000"/>
            </a:outerShdw>
          </a:effectLst>
          <a:latin typeface="+mn-lt"/>
          <a:ea typeface="+mn-ea"/>
          <a:cs typeface="+mn-cs"/>
        </a:defRPr>
      </a:lvl1pPr>
      <a:lvl2pPr marL="1047750" indent="-285750" algn="l" rtl="0" eaLnBrk="0" fontAlgn="base" hangingPunct="0">
        <a:lnSpc>
          <a:spcPct val="90000"/>
        </a:lnSpc>
        <a:spcBef>
          <a:spcPct val="30000"/>
        </a:spcBef>
        <a:spcAft>
          <a:spcPct val="0"/>
        </a:spcAft>
        <a:buClr>
          <a:schemeClr val="hlink"/>
        </a:buClr>
        <a:buSzPct val="70000"/>
        <a:buFont typeface="Wingdings" pitchFamily="-109" charset="2"/>
        <a:buChar char="n"/>
        <a:defRPr b="1">
          <a:solidFill>
            <a:schemeClr val="tx1"/>
          </a:solidFill>
          <a:latin typeface="+mn-lt"/>
        </a:defRPr>
      </a:lvl2pPr>
      <a:lvl3pPr marL="1562100" indent="-228600" algn="l" rtl="0" eaLnBrk="0" fontAlgn="base" hangingPunct="0">
        <a:lnSpc>
          <a:spcPct val="90000"/>
        </a:lnSpc>
        <a:spcBef>
          <a:spcPct val="30000"/>
        </a:spcBef>
        <a:spcAft>
          <a:spcPct val="0"/>
        </a:spcAft>
        <a:buClr>
          <a:schemeClr val="tx1"/>
        </a:buClr>
        <a:buSzPct val="80000"/>
        <a:buFont typeface="Wingdings" pitchFamily="-109" charset="2"/>
        <a:buChar char="l"/>
        <a:defRPr sz="1600" b="1">
          <a:solidFill>
            <a:schemeClr val="tx1"/>
          </a:solidFill>
          <a:latin typeface="+mn-lt"/>
        </a:defRPr>
      </a:lvl3pPr>
      <a:lvl4pPr marL="1924050" indent="-171450" algn="l" rtl="0" eaLnBrk="0" fontAlgn="base" hangingPunct="0">
        <a:lnSpc>
          <a:spcPct val="90000"/>
        </a:lnSpc>
        <a:spcBef>
          <a:spcPct val="30000"/>
        </a:spcBef>
        <a:spcAft>
          <a:spcPct val="0"/>
        </a:spcAft>
        <a:buClr>
          <a:schemeClr val="hlink"/>
        </a:buClr>
        <a:buSzPct val="100000"/>
        <a:buFont typeface="Wingdings" pitchFamily="-109" charset="2"/>
        <a:buChar char="u"/>
        <a:defRPr sz="1400" b="1">
          <a:solidFill>
            <a:srgbClr val="0000FF"/>
          </a:solidFill>
          <a:latin typeface="+mn-lt"/>
        </a:defRPr>
      </a:lvl4pPr>
      <a:lvl5pPr marL="2286000" indent="-171450" algn="l" rtl="0" eaLnBrk="0" fontAlgn="base" hangingPunct="0">
        <a:lnSpc>
          <a:spcPct val="90000"/>
        </a:lnSpc>
        <a:spcBef>
          <a:spcPct val="30000"/>
        </a:spcBef>
        <a:spcAft>
          <a:spcPct val="0"/>
        </a:spcAft>
        <a:defRPr sz="1400" b="1">
          <a:solidFill>
            <a:srgbClr val="0000FF"/>
          </a:solidFill>
          <a:latin typeface="+mn-lt"/>
        </a:defRPr>
      </a:lvl5pPr>
      <a:lvl6pPr marL="2743200" indent="-171450" algn="l" rtl="0" fontAlgn="base">
        <a:lnSpc>
          <a:spcPct val="90000"/>
        </a:lnSpc>
        <a:spcBef>
          <a:spcPct val="30000"/>
        </a:spcBef>
        <a:spcAft>
          <a:spcPct val="0"/>
        </a:spcAft>
        <a:defRPr sz="1400" b="1">
          <a:solidFill>
            <a:srgbClr val="0000FF"/>
          </a:solidFill>
          <a:latin typeface="+mn-lt"/>
        </a:defRPr>
      </a:lvl6pPr>
      <a:lvl7pPr marL="3200400" indent="-171450" algn="l" rtl="0" fontAlgn="base">
        <a:lnSpc>
          <a:spcPct val="90000"/>
        </a:lnSpc>
        <a:spcBef>
          <a:spcPct val="30000"/>
        </a:spcBef>
        <a:spcAft>
          <a:spcPct val="0"/>
        </a:spcAft>
        <a:defRPr sz="1400" b="1">
          <a:solidFill>
            <a:srgbClr val="0000FF"/>
          </a:solidFill>
          <a:latin typeface="+mn-lt"/>
        </a:defRPr>
      </a:lvl7pPr>
      <a:lvl8pPr marL="3657600" indent="-171450" algn="l" rtl="0" fontAlgn="base">
        <a:lnSpc>
          <a:spcPct val="90000"/>
        </a:lnSpc>
        <a:spcBef>
          <a:spcPct val="30000"/>
        </a:spcBef>
        <a:spcAft>
          <a:spcPct val="0"/>
        </a:spcAft>
        <a:defRPr sz="1400" b="1">
          <a:solidFill>
            <a:srgbClr val="0000FF"/>
          </a:solidFill>
          <a:latin typeface="+mn-lt"/>
        </a:defRPr>
      </a:lvl8pPr>
      <a:lvl9pPr marL="4114800" indent="-171450" algn="l" rtl="0" fontAlgn="base">
        <a:lnSpc>
          <a:spcPct val="90000"/>
        </a:lnSpc>
        <a:spcBef>
          <a:spcPct val="30000"/>
        </a:spcBef>
        <a:spcAft>
          <a:spcPct val="0"/>
        </a:spcAft>
        <a:defRPr sz="1400" b="1">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133600" y="0"/>
            <a:ext cx="5943600" cy="914400"/>
          </a:xfrm>
          <a:prstGeom prst="rect">
            <a:avLst/>
          </a:prstGeom>
          <a:gradFill rotWithShape="1">
            <a:gsLst>
              <a:gs pos="0">
                <a:srgbClr val="B1FFA9"/>
              </a:gs>
              <a:gs pos="50000">
                <a:srgbClr val="FFFFFF"/>
              </a:gs>
              <a:gs pos="100000">
                <a:srgbClr val="B1FFA9"/>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0" y="914400"/>
            <a:ext cx="9906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5060" name="Picture 7" descr="slac_logo"/>
          <p:cNvPicPr>
            <a:picLocks noChangeAspect="1" noChangeArrowheads="1"/>
          </p:cNvPicPr>
          <p:nvPr userDrawn="1"/>
        </p:nvPicPr>
        <p:blipFill>
          <a:blip r:embed="rId13" cstate="print"/>
          <a:srcRect/>
          <a:stretch>
            <a:fillRect/>
          </a:stretch>
        </p:blipFill>
        <p:spPr bwMode="auto">
          <a:xfrm>
            <a:off x="0" y="0"/>
            <a:ext cx="2228850" cy="950913"/>
          </a:xfrm>
          <a:prstGeom prst="rect">
            <a:avLst/>
          </a:prstGeom>
          <a:noFill/>
          <a:ln w="9525">
            <a:noFill/>
            <a:miter lim="800000"/>
            <a:headEnd/>
            <a:tailEnd/>
          </a:ln>
        </p:spPr>
      </p:pic>
      <p:pic>
        <p:nvPicPr>
          <p:cNvPr id="45061" name="Picture 8"/>
          <p:cNvPicPr>
            <a:picLocks noChangeAspect="1" noChangeArrowheads="1"/>
          </p:cNvPicPr>
          <p:nvPr userDrawn="1"/>
        </p:nvPicPr>
        <p:blipFill>
          <a:blip r:embed="rId14" cstate="print"/>
          <a:srcRect/>
          <a:stretch>
            <a:fillRect/>
          </a:stretch>
        </p:blipFill>
        <p:spPr bwMode="auto">
          <a:xfrm>
            <a:off x="9055100" y="0"/>
            <a:ext cx="8509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 id="2147486062" r:id="rId9"/>
    <p:sldLayoutId id="2147486063" r:id="rId10"/>
    <p:sldLayoutId id="214748606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0" y="0"/>
            <a:ext cx="99060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227013" y="639763"/>
            <a:ext cx="9571037" cy="593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28132" name="Rectangle 4"/>
          <p:cNvSpPr>
            <a:spLocks noChangeArrowheads="1"/>
          </p:cNvSpPr>
          <p:nvPr/>
        </p:nvSpPr>
        <p:spPr bwMode="auto">
          <a:xfrm>
            <a:off x="9634538" y="6638925"/>
            <a:ext cx="155575" cy="152400"/>
          </a:xfrm>
          <a:prstGeom prst="rect">
            <a:avLst/>
          </a:prstGeom>
          <a:noFill/>
          <a:ln w="9525" algn="ctr">
            <a:noFill/>
            <a:miter lim="800000"/>
            <a:headEnd/>
            <a:tailEnd/>
          </a:ln>
          <a:effectLst/>
        </p:spPr>
        <p:txBody>
          <a:bodyPr wrap="none" lIns="0" tIns="0" rIns="0" bIns="0">
            <a:spAutoFit/>
          </a:bodyPr>
          <a:lstStyle/>
          <a:p>
            <a:pPr algn="l">
              <a:lnSpc>
                <a:spcPct val="100000"/>
              </a:lnSpc>
              <a:spcBef>
                <a:spcPct val="0"/>
              </a:spcBef>
              <a:buClrTx/>
              <a:buSzTx/>
              <a:buFontTx/>
              <a:buNone/>
              <a:defRPr/>
            </a:pPr>
            <a:fld id="{9299AA23-55DD-43D8-8D0F-52800C26CC0D}" type="slidenum">
              <a:rPr lang="en-US" sz="1000" b="0">
                <a:solidFill>
                  <a:schemeClr val="tx1"/>
                </a:solidFill>
                <a:latin typeface="Arial" charset="0"/>
                <a:cs typeface="Arial" charset="0"/>
              </a:rPr>
              <a:pPr algn="l">
                <a:lnSpc>
                  <a:spcPct val="100000"/>
                </a:lnSpc>
                <a:spcBef>
                  <a:spcPct val="0"/>
                </a:spcBef>
                <a:buClrTx/>
                <a:buSzTx/>
                <a:buFontTx/>
                <a:buNone/>
                <a:defRPr/>
              </a:pPr>
              <a:t>‹#›</a:t>
            </a:fld>
            <a:endParaRPr lang="en-US" sz="1000" b="0">
              <a:solidFill>
                <a:schemeClr val="tx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6086" r:id="rId1"/>
    <p:sldLayoutId id="2147486087" r:id="rId2"/>
    <p:sldLayoutId id="2147486088" r:id="rId3"/>
    <p:sldLayoutId id="2147486089" r:id="rId4"/>
    <p:sldLayoutId id="2147486090" r:id="rId5"/>
    <p:sldLayoutId id="2147486091" r:id="rId6"/>
    <p:sldLayoutId id="2147486092" r:id="rId7"/>
    <p:sldLayoutId id="2147486093" r:id="rId8"/>
    <p:sldLayoutId id="2147486094" r:id="rId9"/>
    <p:sldLayoutId id="2147486095" r:id="rId10"/>
    <p:sldLayoutId id="2147486096" r:id="rId11"/>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5298" name="Picture 7" descr="EVO_Master_slide_2008"/>
          <p:cNvPicPr>
            <a:picLocks noChangeAspect="1" noChangeArrowheads="1"/>
          </p:cNvPicPr>
          <p:nvPr/>
        </p:nvPicPr>
        <p:blipFill>
          <a:blip r:embed="rId13" cstate="print"/>
          <a:srcRect/>
          <a:stretch>
            <a:fillRect/>
          </a:stretch>
        </p:blipFill>
        <p:spPr bwMode="auto">
          <a:xfrm>
            <a:off x="0" y="0"/>
            <a:ext cx="9906000" cy="6856413"/>
          </a:xfrm>
          <a:prstGeom prst="rect">
            <a:avLst/>
          </a:prstGeom>
          <a:noFill/>
          <a:ln w="9525">
            <a:noFill/>
            <a:miter lim="800000"/>
            <a:headEnd/>
            <a:tailEnd/>
          </a:ln>
        </p:spPr>
      </p:pic>
      <p:sp>
        <p:nvSpPr>
          <p:cNvPr id="55299" name="Rectangle 2"/>
          <p:cNvSpPr>
            <a:spLocks noGrp="1" noChangeArrowheads="1"/>
          </p:cNvSpPr>
          <p:nvPr>
            <p:ph type="title"/>
          </p:nvPr>
        </p:nvSpPr>
        <p:spPr bwMode="auto">
          <a:xfrm>
            <a:off x="1073150" y="0"/>
            <a:ext cx="84201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0"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bwMode="auto">
          <a:xfrm>
            <a:off x="742950" y="6400800"/>
            <a:ext cx="206375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chemeClr val="tx1"/>
                </a:solidFill>
                <a:latin typeface="+mn-lt"/>
                <a:ea typeface="+mn-ea"/>
              </a:defRPr>
            </a:lvl1pPr>
          </a:lstStyle>
          <a:p>
            <a:pPr>
              <a:defRPr/>
            </a:pPr>
            <a:endParaRPr lang="en-US"/>
          </a:p>
        </p:txBody>
      </p:sp>
      <p:sp>
        <p:nvSpPr>
          <p:cNvPr id="8" name="Footer Placeholder 4"/>
          <p:cNvSpPr>
            <a:spLocks noGrp="1"/>
          </p:cNvSpPr>
          <p:nvPr>
            <p:ph type="ftr" sz="quarter" idx="3"/>
          </p:nvPr>
        </p:nvSpPr>
        <p:spPr bwMode="auto">
          <a:xfrm>
            <a:off x="3384550" y="6400800"/>
            <a:ext cx="31369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400" b="0">
                <a:solidFill>
                  <a:schemeClr val="tx1"/>
                </a:solidFill>
                <a:latin typeface="+mn-lt"/>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107" r:id="rId1"/>
    <p:sldLayoutId id="2147486108" r:id="rId2"/>
    <p:sldLayoutId id="2147486109" r:id="rId3"/>
    <p:sldLayoutId id="2147486110" r:id="rId4"/>
    <p:sldLayoutId id="2147486111" r:id="rId5"/>
    <p:sldLayoutId id="2147486112" r:id="rId6"/>
    <p:sldLayoutId id="2147486113" r:id="rId7"/>
    <p:sldLayoutId id="2147486114" r:id="rId8"/>
    <p:sldLayoutId id="2147486115" r:id="rId9"/>
    <p:sldLayoutId id="2147486116" r:id="rId10"/>
    <p:sldLayoutId id="2147486117"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bg1"/>
          </a:solidFill>
          <a:latin typeface="Arial" charset="0"/>
          <a:ea typeface="ＭＳ Ｐゴシック" pitchFamily="34" charset="-128"/>
          <a:cs typeface="Arial" charset="0"/>
        </a:defRPr>
      </a:lvl6pPr>
      <a:lvl7pPr marL="914400" algn="ctr" rtl="0" fontAlgn="base">
        <a:spcBef>
          <a:spcPct val="0"/>
        </a:spcBef>
        <a:spcAft>
          <a:spcPct val="0"/>
        </a:spcAft>
        <a:defRPr sz="4400">
          <a:solidFill>
            <a:schemeClr val="bg1"/>
          </a:solidFill>
          <a:latin typeface="Arial" charset="0"/>
          <a:ea typeface="ＭＳ Ｐゴシック" pitchFamily="34" charset="-128"/>
          <a:cs typeface="Arial" charset="0"/>
        </a:defRPr>
      </a:lvl7pPr>
      <a:lvl8pPr marL="1371600" algn="ctr" rtl="0" fontAlgn="base">
        <a:spcBef>
          <a:spcPct val="0"/>
        </a:spcBef>
        <a:spcAft>
          <a:spcPct val="0"/>
        </a:spcAft>
        <a:defRPr sz="4400">
          <a:solidFill>
            <a:schemeClr val="bg1"/>
          </a:solidFill>
          <a:latin typeface="Arial" charset="0"/>
          <a:ea typeface="ＭＳ Ｐゴシック" pitchFamily="34" charset="-128"/>
          <a:cs typeface="Arial" charset="0"/>
        </a:defRPr>
      </a:lvl8pPr>
      <a:lvl9pPr marL="1828800" algn="ctr" rtl="0" fontAlgn="base">
        <a:spcBef>
          <a:spcPct val="0"/>
        </a:spcBef>
        <a:spcAft>
          <a:spcPct val="0"/>
        </a:spcAft>
        <a:defRPr sz="4400">
          <a:solidFill>
            <a:schemeClr val="bg1"/>
          </a:solidFill>
          <a:latin typeface="Arial"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F3C262"/>
        </a:buClr>
        <a:buFont typeface="Wingdings" pitchFamily="-109" charset="2"/>
        <a:buChar char="w"/>
        <a:defRPr sz="3200">
          <a:solidFill>
            <a:srgbClr val="F3C26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a:solidFill>
            <a:srgbClr val="C19A57"/>
          </a:solidFill>
          <a:latin typeface="+mn-lt"/>
          <a:ea typeface="+mn-ea"/>
          <a:cs typeface="+mn-cs"/>
        </a:defRPr>
      </a:lvl3pPr>
      <a:lvl4pPr marL="1600200" indent="-228600" algn="l" rtl="0" eaLnBrk="0" fontAlgn="base" hangingPunct="0">
        <a:spcBef>
          <a:spcPct val="20000"/>
        </a:spcBef>
        <a:spcAft>
          <a:spcPct val="0"/>
        </a:spcAft>
        <a:buChar char="–"/>
        <a:defRPr sz="2000">
          <a:solidFill>
            <a:srgbClr val="606060"/>
          </a:solidFill>
          <a:latin typeface="+mn-lt"/>
          <a:ea typeface="+mn-ea"/>
          <a:cs typeface="+mn-cs"/>
        </a:defRPr>
      </a:lvl4pPr>
      <a:lvl5pPr marL="2057400" indent="-228600" algn="l" rtl="0" eaLnBrk="0" fontAlgn="base" hangingPunct="0">
        <a:spcBef>
          <a:spcPct val="20000"/>
        </a:spcBef>
        <a:spcAft>
          <a:spcPct val="0"/>
        </a:spcAft>
        <a:buChar char="»"/>
        <a:defRPr sz="2000">
          <a:solidFill>
            <a:srgbClr val="AE7A40"/>
          </a:solidFill>
          <a:latin typeface="+mn-lt"/>
          <a:ea typeface="+mn-ea"/>
          <a:cs typeface="+mn-cs"/>
        </a:defRPr>
      </a:lvl5pPr>
      <a:lvl6pPr marL="2514600" indent="-228600" algn="l" rtl="0" fontAlgn="base">
        <a:spcBef>
          <a:spcPct val="20000"/>
        </a:spcBef>
        <a:spcAft>
          <a:spcPct val="0"/>
        </a:spcAft>
        <a:buChar char="»"/>
        <a:defRPr sz="2000">
          <a:solidFill>
            <a:srgbClr val="AE7A40"/>
          </a:solidFill>
          <a:latin typeface="+mn-lt"/>
          <a:ea typeface="+mn-ea"/>
          <a:cs typeface="+mn-cs"/>
        </a:defRPr>
      </a:lvl6pPr>
      <a:lvl7pPr marL="2971800" indent="-228600" algn="l" rtl="0" fontAlgn="base">
        <a:spcBef>
          <a:spcPct val="20000"/>
        </a:spcBef>
        <a:spcAft>
          <a:spcPct val="0"/>
        </a:spcAft>
        <a:buChar char="»"/>
        <a:defRPr sz="2000">
          <a:solidFill>
            <a:srgbClr val="AE7A40"/>
          </a:solidFill>
          <a:latin typeface="+mn-lt"/>
          <a:ea typeface="+mn-ea"/>
          <a:cs typeface="+mn-cs"/>
        </a:defRPr>
      </a:lvl7pPr>
      <a:lvl8pPr marL="3429000" indent="-228600" algn="l" rtl="0" fontAlgn="base">
        <a:spcBef>
          <a:spcPct val="20000"/>
        </a:spcBef>
        <a:spcAft>
          <a:spcPct val="0"/>
        </a:spcAft>
        <a:buChar char="»"/>
        <a:defRPr sz="2000">
          <a:solidFill>
            <a:srgbClr val="AE7A40"/>
          </a:solidFill>
          <a:latin typeface="+mn-lt"/>
          <a:ea typeface="+mn-ea"/>
          <a:cs typeface="+mn-cs"/>
        </a:defRPr>
      </a:lvl8pPr>
      <a:lvl9pPr marL="3886200" indent="-228600" algn="l" rtl="0" fontAlgn="base">
        <a:spcBef>
          <a:spcPct val="20000"/>
        </a:spcBef>
        <a:spcAft>
          <a:spcPct val="0"/>
        </a:spcAft>
        <a:buChar char="»"/>
        <a:defRPr sz="2000">
          <a:solidFill>
            <a:srgbClr val="AE7A4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5842" name="Picture 7" descr="EVO_Master_slide_2008"/>
          <p:cNvPicPr>
            <a:picLocks noChangeAspect="1" noChangeArrowheads="1"/>
          </p:cNvPicPr>
          <p:nvPr/>
        </p:nvPicPr>
        <p:blipFill>
          <a:blip r:embed="rId13" cstate="print"/>
          <a:srcRect/>
          <a:stretch>
            <a:fillRect/>
          </a:stretch>
        </p:blipFill>
        <p:spPr bwMode="auto">
          <a:xfrm>
            <a:off x="0" y="0"/>
            <a:ext cx="9906000" cy="6856413"/>
          </a:xfrm>
          <a:prstGeom prst="rect">
            <a:avLst/>
          </a:prstGeom>
          <a:noFill/>
          <a:ln w="9525">
            <a:noFill/>
            <a:miter lim="800000"/>
            <a:headEnd/>
            <a:tailEnd/>
          </a:ln>
        </p:spPr>
      </p:pic>
      <p:sp>
        <p:nvSpPr>
          <p:cNvPr id="35843" name="Rectangle 2"/>
          <p:cNvSpPr>
            <a:spLocks noGrp="1" noChangeArrowheads="1"/>
          </p:cNvSpPr>
          <p:nvPr>
            <p:ph type="title"/>
          </p:nvPr>
        </p:nvSpPr>
        <p:spPr bwMode="auto">
          <a:xfrm>
            <a:off x="1073150" y="0"/>
            <a:ext cx="84201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4"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bwMode="auto">
          <a:xfrm>
            <a:off x="742950" y="6400800"/>
            <a:ext cx="206375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smtClean="0">
                <a:solidFill>
                  <a:schemeClr val="tx1"/>
                </a:solidFill>
                <a:latin typeface="+mn-lt"/>
                <a:ea typeface="+mn-ea"/>
              </a:defRPr>
            </a:lvl1pPr>
          </a:lstStyle>
          <a:p>
            <a:pPr>
              <a:defRPr/>
            </a:pPr>
            <a:endParaRPr lang="en-US">
              <a:solidFill>
                <a:srgbClr val="000000"/>
              </a:solidFill>
            </a:endParaRPr>
          </a:p>
        </p:txBody>
      </p:sp>
      <p:sp>
        <p:nvSpPr>
          <p:cNvPr id="8" name="Footer Placeholder 4"/>
          <p:cNvSpPr>
            <a:spLocks noGrp="1"/>
          </p:cNvSpPr>
          <p:nvPr>
            <p:ph type="ftr" sz="quarter" idx="3"/>
          </p:nvPr>
        </p:nvSpPr>
        <p:spPr bwMode="auto">
          <a:xfrm>
            <a:off x="3384550" y="6400800"/>
            <a:ext cx="31369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400" b="0" smtClean="0">
                <a:solidFill>
                  <a:schemeClr val="tx1"/>
                </a:solidFill>
                <a:latin typeface="+mn-lt"/>
                <a:ea typeface="+mn-ea"/>
              </a:defRPr>
            </a:lvl1p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6411" r:id="rId1"/>
    <p:sldLayoutId id="2147486412" r:id="rId2"/>
    <p:sldLayoutId id="2147486413" r:id="rId3"/>
    <p:sldLayoutId id="2147486414" r:id="rId4"/>
    <p:sldLayoutId id="2147486415" r:id="rId5"/>
    <p:sldLayoutId id="2147486416" r:id="rId6"/>
    <p:sldLayoutId id="2147486417" r:id="rId7"/>
    <p:sldLayoutId id="2147486418" r:id="rId8"/>
    <p:sldLayoutId id="2147486419" r:id="rId9"/>
    <p:sldLayoutId id="2147486420" r:id="rId10"/>
    <p:sldLayoutId id="214748642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bg1"/>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bg1"/>
          </a:solidFill>
          <a:latin typeface="Arial" charset="0"/>
          <a:ea typeface="ＭＳ Ｐゴシック" pitchFamily="34" charset="-128"/>
          <a:cs typeface="Arial" charset="0"/>
        </a:defRPr>
      </a:lvl6pPr>
      <a:lvl7pPr marL="914400" algn="ctr" rtl="0" fontAlgn="base">
        <a:spcBef>
          <a:spcPct val="0"/>
        </a:spcBef>
        <a:spcAft>
          <a:spcPct val="0"/>
        </a:spcAft>
        <a:defRPr sz="4400">
          <a:solidFill>
            <a:schemeClr val="bg1"/>
          </a:solidFill>
          <a:latin typeface="Arial" charset="0"/>
          <a:ea typeface="ＭＳ Ｐゴシック" pitchFamily="34" charset="-128"/>
          <a:cs typeface="Arial" charset="0"/>
        </a:defRPr>
      </a:lvl7pPr>
      <a:lvl8pPr marL="1371600" algn="ctr" rtl="0" fontAlgn="base">
        <a:spcBef>
          <a:spcPct val="0"/>
        </a:spcBef>
        <a:spcAft>
          <a:spcPct val="0"/>
        </a:spcAft>
        <a:defRPr sz="4400">
          <a:solidFill>
            <a:schemeClr val="bg1"/>
          </a:solidFill>
          <a:latin typeface="Arial" charset="0"/>
          <a:ea typeface="ＭＳ Ｐゴシック" pitchFamily="34" charset="-128"/>
          <a:cs typeface="Arial" charset="0"/>
        </a:defRPr>
      </a:lvl8pPr>
      <a:lvl9pPr marL="1828800" algn="ctr" rtl="0" fontAlgn="base">
        <a:spcBef>
          <a:spcPct val="0"/>
        </a:spcBef>
        <a:spcAft>
          <a:spcPct val="0"/>
        </a:spcAft>
        <a:defRPr sz="4400">
          <a:solidFill>
            <a:schemeClr val="bg1"/>
          </a:solidFill>
          <a:latin typeface="Arial"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F3C262"/>
        </a:buClr>
        <a:buFont typeface="Wingdings" pitchFamily="-109" charset="2"/>
        <a:buChar char="w"/>
        <a:defRPr sz="3200">
          <a:solidFill>
            <a:srgbClr val="F3C26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a:solidFill>
            <a:srgbClr val="C19A57"/>
          </a:solidFill>
          <a:latin typeface="+mn-lt"/>
          <a:ea typeface="+mn-ea"/>
          <a:cs typeface="+mn-cs"/>
        </a:defRPr>
      </a:lvl3pPr>
      <a:lvl4pPr marL="1600200" indent="-228600" algn="l" rtl="0" eaLnBrk="0" fontAlgn="base" hangingPunct="0">
        <a:spcBef>
          <a:spcPct val="20000"/>
        </a:spcBef>
        <a:spcAft>
          <a:spcPct val="0"/>
        </a:spcAft>
        <a:buChar char="–"/>
        <a:defRPr sz="2000">
          <a:solidFill>
            <a:srgbClr val="606060"/>
          </a:solidFill>
          <a:latin typeface="+mn-lt"/>
          <a:ea typeface="+mn-ea"/>
          <a:cs typeface="+mn-cs"/>
        </a:defRPr>
      </a:lvl4pPr>
      <a:lvl5pPr marL="2057400" indent="-228600" algn="l" rtl="0" eaLnBrk="0" fontAlgn="base" hangingPunct="0">
        <a:spcBef>
          <a:spcPct val="20000"/>
        </a:spcBef>
        <a:spcAft>
          <a:spcPct val="0"/>
        </a:spcAft>
        <a:buChar char="»"/>
        <a:defRPr sz="2000">
          <a:solidFill>
            <a:srgbClr val="AE7A40"/>
          </a:solidFill>
          <a:latin typeface="+mn-lt"/>
          <a:ea typeface="+mn-ea"/>
          <a:cs typeface="+mn-cs"/>
        </a:defRPr>
      </a:lvl5pPr>
      <a:lvl6pPr marL="2514600" indent="-228600" algn="l" rtl="0" fontAlgn="base">
        <a:spcBef>
          <a:spcPct val="20000"/>
        </a:spcBef>
        <a:spcAft>
          <a:spcPct val="0"/>
        </a:spcAft>
        <a:buChar char="»"/>
        <a:defRPr sz="2000">
          <a:solidFill>
            <a:srgbClr val="AE7A40"/>
          </a:solidFill>
          <a:latin typeface="+mn-lt"/>
          <a:ea typeface="+mn-ea"/>
          <a:cs typeface="+mn-cs"/>
        </a:defRPr>
      </a:lvl6pPr>
      <a:lvl7pPr marL="2971800" indent="-228600" algn="l" rtl="0" fontAlgn="base">
        <a:spcBef>
          <a:spcPct val="20000"/>
        </a:spcBef>
        <a:spcAft>
          <a:spcPct val="0"/>
        </a:spcAft>
        <a:buChar char="»"/>
        <a:defRPr sz="2000">
          <a:solidFill>
            <a:srgbClr val="AE7A40"/>
          </a:solidFill>
          <a:latin typeface="+mn-lt"/>
          <a:ea typeface="+mn-ea"/>
          <a:cs typeface="+mn-cs"/>
        </a:defRPr>
      </a:lvl7pPr>
      <a:lvl8pPr marL="3429000" indent="-228600" algn="l" rtl="0" fontAlgn="base">
        <a:spcBef>
          <a:spcPct val="20000"/>
        </a:spcBef>
        <a:spcAft>
          <a:spcPct val="0"/>
        </a:spcAft>
        <a:buChar char="»"/>
        <a:defRPr sz="2000">
          <a:solidFill>
            <a:srgbClr val="AE7A40"/>
          </a:solidFill>
          <a:latin typeface="+mn-lt"/>
          <a:ea typeface="+mn-ea"/>
          <a:cs typeface="+mn-cs"/>
        </a:defRPr>
      </a:lvl8pPr>
      <a:lvl9pPr marL="3886200" indent="-228600" algn="l" rtl="0" fontAlgn="base">
        <a:spcBef>
          <a:spcPct val="20000"/>
        </a:spcBef>
        <a:spcAft>
          <a:spcPct val="0"/>
        </a:spcAft>
        <a:buChar char="»"/>
        <a:defRPr sz="2000">
          <a:solidFill>
            <a:srgbClr val="AE7A4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117600" y="0"/>
            <a:ext cx="7550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3555"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FD9D0598-C4DB-4777-AD2C-307DA99AE4C2}"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200" y="120650"/>
            <a:ext cx="914400"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3560" name="Picture 16"/>
          <p:cNvPicPr>
            <a:picLocks noChangeAspect="1" noChangeArrowheads="1"/>
          </p:cNvPicPr>
          <p:nvPr/>
        </p:nvPicPr>
        <p:blipFill>
          <a:blip r:embed="rId14" cstate="print"/>
          <a:srcRect/>
          <a:stretch>
            <a:fillRect/>
          </a:stretch>
        </p:blipFill>
        <p:spPr bwMode="auto">
          <a:xfrm>
            <a:off x="0" y="0"/>
            <a:ext cx="1122363" cy="1066800"/>
          </a:xfrm>
          <a:prstGeom prst="rect">
            <a:avLst/>
          </a:prstGeom>
          <a:noFill/>
          <a:ln w="9525">
            <a:noFill/>
            <a:miter lim="800000"/>
            <a:headEnd/>
            <a:tailEnd/>
          </a:ln>
        </p:spPr>
      </p:pic>
      <p:pic>
        <p:nvPicPr>
          <p:cNvPr id="23561" name="Picture 5" descr="icfalogo"/>
          <p:cNvPicPr>
            <a:picLocks noChangeAspect="1" noChangeArrowheads="1"/>
          </p:cNvPicPr>
          <p:nvPr userDrawn="1"/>
        </p:nvPicPr>
        <p:blipFill>
          <a:blip r:embed="rId15" cstate="print"/>
          <a:srcRect l="28235" r="28235" b="28799"/>
          <a:stretch>
            <a:fillRect/>
          </a:stretch>
        </p:blipFill>
        <p:spPr bwMode="auto">
          <a:xfrm>
            <a:off x="8704263" y="190500"/>
            <a:ext cx="1201737" cy="8001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423" r:id="rId1"/>
    <p:sldLayoutId id="2147486424" r:id="rId2"/>
    <p:sldLayoutId id="2147486425" r:id="rId3"/>
    <p:sldLayoutId id="2147486426" r:id="rId4"/>
    <p:sldLayoutId id="2147486427" r:id="rId5"/>
    <p:sldLayoutId id="2147486428" r:id="rId6"/>
    <p:sldLayoutId id="2147486429" r:id="rId7"/>
    <p:sldLayoutId id="2147486430" r:id="rId8"/>
    <p:sldLayoutId id="2147486431" r:id="rId9"/>
    <p:sldLayoutId id="2147486432" r:id="rId10"/>
    <p:sldLayoutId id="2147486433" r:id="rId11"/>
    <p:sldLayoutId id="2147486434"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1D3A"/>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117600" y="0"/>
            <a:ext cx="713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26627" name="Rectangle 3"/>
          <p:cNvSpPr>
            <a:spLocks noGrp="1" noChangeArrowheads="1"/>
          </p:cNvSpPr>
          <p:nvPr>
            <p:ph type="body" idx="1"/>
          </p:nvPr>
        </p:nvSpPr>
        <p:spPr bwMode="auto">
          <a:xfrm>
            <a:off x="247650" y="1219200"/>
            <a:ext cx="949325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6" name="Rectangle 6"/>
          <p:cNvSpPr>
            <a:spLocks noGrp="1" noChangeArrowheads="1"/>
          </p:cNvSpPr>
          <p:nvPr>
            <p:ph type="sldNum" sz="quarter" idx="4"/>
          </p:nvPr>
        </p:nvSpPr>
        <p:spPr bwMode="auto">
          <a:xfrm>
            <a:off x="8585200" y="6553200"/>
            <a:ext cx="12382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rgbClr val="FFFFFF"/>
                </a:solidFill>
                <a:latin typeface="+mn-lt"/>
                <a:cs typeface="+mn-cs"/>
              </a:defRPr>
            </a:lvl1pPr>
          </a:lstStyle>
          <a:p>
            <a:pPr eaLnBrk="1" hangingPunct="1">
              <a:buClrTx/>
              <a:buSzTx/>
              <a:defRPr/>
            </a:pPr>
            <a:fld id="{93995FEB-29E8-46BD-9D13-345A2CCAAD4A}" type="slidenum">
              <a:rPr lang="en-US"/>
              <a:pPr eaLnBrk="1" hangingPunct="1">
                <a:buClrTx/>
                <a:buSzTx/>
                <a:defRPr/>
              </a:pPr>
              <a:t>‹#›</a:t>
            </a:fld>
            <a:endParaRPr lang="en-US"/>
          </a:p>
        </p:txBody>
      </p:sp>
      <p:sp>
        <p:nvSpPr>
          <p:cNvPr id="373767" name="Line 7"/>
          <p:cNvSpPr>
            <a:spLocks noChangeShapeType="1"/>
          </p:cNvSpPr>
          <p:nvPr/>
        </p:nvSpPr>
        <p:spPr bwMode="auto">
          <a:xfrm>
            <a:off x="742950" y="1143000"/>
            <a:ext cx="8420100" cy="0"/>
          </a:xfrm>
          <a:prstGeom prst="line">
            <a:avLst/>
          </a:prstGeom>
          <a:noFill/>
          <a:ln w="25400">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8" name="Line 8"/>
          <p:cNvSpPr>
            <a:spLocks noChangeShapeType="1"/>
          </p:cNvSpPr>
          <p:nvPr/>
        </p:nvSpPr>
        <p:spPr bwMode="auto">
          <a:xfrm>
            <a:off x="742950" y="6553200"/>
            <a:ext cx="8420100" cy="0"/>
          </a:xfrm>
          <a:prstGeom prst="line">
            <a:avLst/>
          </a:prstGeom>
          <a:noFill/>
          <a:ln w="9525">
            <a:solidFill>
              <a:schemeClr val="tx1"/>
            </a:solidFill>
            <a:round/>
            <a:headEnd/>
            <a:tailEnd/>
          </a:ln>
          <a:effectLst/>
        </p:spPr>
        <p:txBody>
          <a:bodyPr/>
          <a:lstStyle/>
          <a:p>
            <a:pPr algn="l" eaLnBrk="1" hangingPunct="1">
              <a:lnSpc>
                <a:spcPct val="95000"/>
              </a:lnSpc>
              <a:spcBef>
                <a:spcPct val="20000"/>
              </a:spcBef>
              <a:buClrTx/>
              <a:buSzTx/>
              <a:buFont typeface="Wingdings" pitchFamily="2" charset="2"/>
              <a:buChar char="r"/>
              <a:defRPr/>
            </a:pPr>
            <a:endParaRPr lang="en-US" sz="2000">
              <a:solidFill>
                <a:srgbClr val="FFFFFF"/>
              </a:solidFill>
              <a:latin typeface="Arial"/>
            </a:endParaRPr>
          </a:p>
        </p:txBody>
      </p:sp>
      <p:sp>
        <p:nvSpPr>
          <p:cNvPr id="373769" name="Text Box 9"/>
          <p:cNvSpPr txBox="1">
            <a:spLocks noChangeArrowheads="1"/>
          </p:cNvSpPr>
          <p:nvPr/>
        </p:nvSpPr>
        <p:spPr bwMode="auto">
          <a:xfrm>
            <a:off x="8331200" y="120650"/>
            <a:ext cx="914400" cy="1098550"/>
          </a:xfrm>
          <a:prstGeom prst="rect">
            <a:avLst/>
          </a:prstGeom>
          <a:noFill/>
          <a:ln w="9525">
            <a:noFill/>
            <a:miter lim="800000"/>
            <a:headEnd/>
            <a:tailEnd/>
          </a:ln>
          <a:effectLst/>
        </p:spPr>
        <p:txBody>
          <a:bodyPr>
            <a:spAutoFit/>
          </a:bodyPr>
          <a:lstStyle/>
          <a:p>
            <a:pPr algn="l" eaLnBrk="1" hangingPunct="1">
              <a:lnSpc>
                <a:spcPct val="100000"/>
              </a:lnSpc>
              <a:spcBef>
                <a:spcPct val="0"/>
              </a:spcBef>
              <a:buClrTx/>
              <a:buSzTx/>
              <a:buFontTx/>
              <a:buNone/>
              <a:defRPr/>
            </a:pPr>
            <a:endParaRPr lang="en-US" sz="6600" b="0">
              <a:solidFill>
                <a:srgbClr val="FFFFFF"/>
              </a:solidFill>
              <a:latin typeface="FermiLgo" pitchFamily="2" charset="0"/>
            </a:endParaRPr>
          </a:p>
        </p:txBody>
      </p:sp>
      <p:pic>
        <p:nvPicPr>
          <p:cNvPr id="26632" name="Picture 16"/>
          <p:cNvPicPr>
            <a:picLocks noChangeAspect="1" noChangeArrowheads="1"/>
          </p:cNvPicPr>
          <p:nvPr/>
        </p:nvPicPr>
        <p:blipFill>
          <a:blip r:embed="rId14" cstate="print"/>
          <a:srcRect/>
          <a:stretch>
            <a:fillRect/>
          </a:stretch>
        </p:blipFill>
        <p:spPr bwMode="auto">
          <a:xfrm>
            <a:off x="0" y="0"/>
            <a:ext cx="1122363" cy="1066800"/>
          </a:xfrm>
          <a:prstGeom prst="rect">
            <a:avLst/>
          </a:prstGeom>
          <a:noFill/>
          <a:ln w="9525">
            <a:noFill/>
            <a:miter lim="800000"/>
            <a:headEnd/>
            <a:tailEnd/>
          </a:ln>
        </p:spPr>
      </p:pic>
      <p:pic>
        <p:nvPicPr>
          <p:cNvPr id="26633" name="Picture 2"/>
          <p:cNvPicPr>
            <a:picLocks noChangeAspect="1" noChangeArrowheads="1"/>
          </p:cNvPicPr>
          <p:nvPr userDrawn="1"/>
        </p:nvPicPr>
        <p:blipFill>
          <a:blip r:embed="rId15" cstate="print"/>
          <a:srcRect/>
          <a:stretch>
            <a:fillRect/>
          </a:stretch>
        </p:blipFill>
        <p:spPr bwMode="auto">
          <a:xfrm>
            <a:off x="8255000" y="228600"/>
            <a:ext cx="1651000" cy="72548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6522" r:id="rId1"/>
    <p:sldLayoutId id="2147486523" r:id="rId2"/>
    <p:sldLayoutId id="2147486524" r:id="rId3"/>
    <p:sldLayoutId id="2147486525" r:id="rId4"/>
    <p:sldLayoutId id="2147486526" r:id="rId5"/>
    <p:sldLayoutId id="2147486527" r:id="rId6"/>
    <p:sldLayoutId id="2147486528" r:id="rId7"/>
    <p:sldLayoutId id="2147486529" r:id="rId8"/>
    <p:sldLayoutId id="2147486530" r:id="rId9"/>
    <p:sldLayoutId id="2147486531" r:id="rId10"/>
    <p:sldLayoutId id="2147486532" r:id="rId11"/>
    <p:sldLayoutId id="2147486533" r:id="rId12"/>
  </p:sldLayoutIdLst>
  <p:hf hdr="0" ftr="0" dt="0"/>
  <p:txStyles>
    <p:titleStyle>
      <a:lvl1pPr algn="ctr" rtl="0" eaLnBrk="0" fontAlgn="base" hangingPunct="0">
        <a:spcBef>
          <a:spcPct val="0"/>
        </a:spcBef>
        <a:spcAft>
          <a:spcPct val="0"/>
        </a:spcAft>
        <a:defRPr sz="3600" b="1">
          <a:solidFill>
            <a:srgbClr val="FFCC00"/>
          </a:solidFill>
          <a:latin typeface="+mj-lt"/>
          <a:ea typeface="+mj-ea"/>
          <a:cs typeface="+mj-cs"/>
        </a:defRPr>
      </a:lvl1pPr>
      <a:lvl2pPr algn="ctr" rtl="0" eaLnBrk="0" fontAlgn="base" hangingPunct="0">
        <a:spcBef>
          <a:spcPct val="0"/>
        </a:spcBef>
        <a:spcAft>
          <a:spcPct val="0"/>
        </a:spcAft>
        <a:defRPr sz="3600" b="1">
          <a:solidFill>
            <a:srgbClr val="FFCC00"/>
          </a:solidFill>
          <a:latin typeface="Arial" charset="0"/>
          <a:cs typeface="Arial" charset="0"/>
        </a:defRPr>
      </a:lvl2pPr>
      <a:lvl3pPr algn="ctr" rtl="0" eaLnBrk="0" fontAlgn="base" hangingPunct="0">
        <a:spcBef>
          <a:spcPct val="0"/>
        </a:spcBef>
        <a:spcAft>
          <a:spcPct val="0"/>
        </a:spcAft>
        <a:defRPr sz="3600" b="1">
          <a:solidFill>
            <a:srgbClr val="FFCC00"/>
          </a:solidFill>
          <a:latin typeface="Arial" charset="0"/>
          <a:cs typeface="Arial" charset="0"/>
        </a:defRPr>
      </a:lvl3pPr>
      <a:lvl4pPr algn="ctr" rtl="0" eaLnBrk="0" fontAlgn="base" hangingPunct="0">
        <a:spcBef>
          <a:spcPct val="0"/>
        </a:spcBef>
        <a:spcAft>
          <a:spcPct val="0"/>
        </a:spcAft>
        <a:defRPr sz="3600" b="1">
          <a:solidFill>
            <a:srgbClr val="FFCC00"/>
          </a:solidFill>
          <a:latin typeface="Arial" charset="0"/>
          <a:cs typeface="Arial" charset="0"/>
        </a:defRPr>
      </a:lvl4pPr>
      <a:lvl5pPr algn="ctr" rtl="0" eaLnBrk="0" fontAlgn="base" hangingPunct="0">
        <a:spcBef>
          <a:spcPct val="0"/>
        </a:spcBef>
        <a:spcAft>
          <a:spcPct val="0"/>
        </a:spcAft>
        <a:defRPr sz="3600" b="1">
          <a:solidFill>
            <a:srgbClr val="FFCC00"/>
          </a:solidFill>
          <a:latin typeface="Arial" charset="0"/>
          <a:cs typeface="Arial" charset="0"/>
        </a:defRPr>
      </a:lvl5pPr>
      <a:lvl6pPr marL="457200" algn="l" rtl="0" fontAlgn="base">
        <a:spcBef>
          <a:spcPct val="0"/>
        </a:spcBef>
        <a:spcAft>
          <a:spcPct val="0"/>
        </a:spcAft>
        <a:defRPr sz="3600" b="1">
          <a:solidFill>
            <a:srgbClr val="FFCC00"/>
          </a:solidFill>
          <a:latin typeface="Arial" charset="0"/>
          <a:cs typeface="Arial" charset="0"/>
        </a:defRPr>
      </a:lvl6pPr>
      <a:lvl7pPr marL="914400" algn="l" rtl="0" fontAlgn="base">
        <a:spcBef>
          <a:spcPct val="0"/>
        </a:spcBef>
        <a:spcAft>
          <a:spcPct val="0"/>
        </a:spcAft>
        <a:defRPr sz="3600" b="1">
          <a:solidFill>
            <a:srgbClr val="FFCC00"/>
          </a:solidFill>
          <a:latin typeface="Arial" charset="0"/>
          <a:cs typeface="Arial" charset="0"/>
        </a:defRPr>
      </a:lvl7pPr>
      <a:lvl8pPr marL="1371600" algn="l" rtl="0" fontAlgn="base">
        <a:spcBef>
          <a:spcPct val="0"/>
        </a:spcBef>
        <a:spcAft>
          <a:spcPct val="0"/>
        </a:spcAft>
        <a:defRPr sz="3600" b="1">
          <a:solidFill>
            <a:srgbClr val="FFCC00"/>
          </a:solidFill>
          <a:latin typeface="Arial" charset="0"/>
          <a:cs typeface="Arial" charset="0"/>
        </a:defRPr>
      </a:lvl8pPr>
      <a:lvl9pPr marL="1828800" algn="l" rtl="0" fontAlgn="base">
        <a:spcBef>
          <a:spcPct val="0"/>
        </a:spcBef>
        <a:spcAft>
          <a:spcPct val="0"/>
        </a:spcAft>
        <a:defRPr sz="3600" b="1">
          <a:solidFill>
            <a:srgbClr val="FFCC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cs typeface="+mn-cs"/>
        </a:defRPr>
      </a:lvl5pPr>
      <a:lvl6pPr marL="2514600" indent="-228600" algn="l" rtl="0" fontAlgn="base">
        <a:spcBef>
          <a:spcPct val="20000"/>
        </a:spcBef>
        <a:spcAft>
          <a:spcPct val="0"/>
        </a:spcAft>
        <a:buChar char="»"/>
        <a:defRPr sz="2000">
          <a:solidFill>
            <a:schemeClr val="tx1"/>
          </a:solidFill>
          <a:latin typeface="Arial Unicode MS" pitchFamily="34" charset="-128"/>
          <a:cs typeface="+mn-cs"/>
        </a:defRPr>
      </a:lvl6pPr>
      <a:lvl7pPr marL="2971800" indent="-228600" algn="l" rtl="0" fontAlgn="base">
        <a:spcBef>
          <a:spcPct val="20000"/>
        </a:spcBef>
        <a:spcAft>
          <a:spcPct val="0"/>
        </a:spcAft>
        <a:buChar char="»"/>
        <a:defRPr sz="2000">
          <a:solidFill>
            <a:schemeClr val="tx1"/>
          </a:solidFill>
          <a:latin typeface="Arial Unicode MS" pitchFamily="34" charset="-128"/>
          <a:cs typeface="+mn-cs"/>
        </a:defRPr>
      </a:lvl7pPr>
      <a:lvl8pPr marL="3429000" indent="-228600" algn="l" rtl="0" fontAlgn="base">
        <a:spcBef>
          <a:spcPct val="20000"/>
        </a:spcBef>
        <a:spcAft>
          <a:spcPct val="0"/>
        </a:spcAft>
        <a:buChar char="»"/>
        <a:defRPr sz="2000">
          <a:solidFill>
            <a:schemeClr val="tx1"/>
          </a:solidFill>
          <a:latin typeface="Arial Unicode MS" pitchFamily="34" charset="-128"/>
          <a:cs typeface="+mn-cs"/>
        </a:defRPr>
      </a:lvl8pPr>
      <a:lvl9pPr marL="3886200" indent="-228600" algn="l" rtl="0" fontAlgn="base">
        <a:spcBef>
          <a:spcPct val="20000"/>
        </a:spcBef>
        <a:spcAft>
          <a:spcPct val="0"/>
        </a:spcAft>
        <a:buChar char="»"/>
        <a:defRPr sz="2000">
          <a:solidFill>
            <a:schemeClr val="tx1"/>
          </a:solidFill>
          <a:latin typeface="Arial Unicode MS" pitchFamily="34" charset="-128"/>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srcRect/>
          <a:stretch>
            <a:fillRect/>
          </a:stretch>
        </p:blipFill>
        <p:spPr bwMode="auto">
          <a:xfrm>
            <a:off x="152400" y="1143000"/>
            <a:ext cx="9677400" cy="5410200"/>
          </a:xfrm>
          <a:prstGeom prst="rect">
            <a:avLst/>
          </a:prstGeom>
          <a:noFill/>
          <a:ln w="25400">
            <a:noFill/>
            <a:miter lim="800000"/>
            <a:headEnd/>
            <a:tailEnd/>
          </a:ln>
          <a:effectLst/>
        </p:spPr>
      </p:pic>
      <p:sp>
        <p:nvSpPr>
          <p:cNvPr id="2233346" name="Rectangle 2"/>
          <p:cNvSpPr>
            <a:spLocks noGrp="1" noChangeArrowheads="1"/>
          </p:cNvSpPr>
          <p:nvPr>
            <p:ph type="body" idx="1"/>
          </p:nvPr>
        </p:nvSpPr>
        <p:spPr>
          <a:xfrm>
            <a:off x="0" y="0"/>
            <a:ext cx="8458200" cy="1292225"/>
          </a:xfrm>
          <a:solidFill>
            <a:schemeClr val="bg1"/>
          </a:solidFill>
        </p:spPr>
        <p:txBody>
          <a:bodyPr/>
          <a:lstStyle/>
          <a:p>
            <a:pPr marL="571500" indent="-571500" eaLnBrk="1" hangingPunct="1">
              <a:lnSpc>
                <a:spcPct val="90000"/>
              </a:lnSpc>
              <a:spcBef>
                <a:spcPct val="25000"/>
              </a:spcBef>
              <a:spcAft>
                <a:spcPct val="5000"/>
              </a:spcAft>
              <a:buFont typeface="Monotype Sorts" pitchFamily="2" charset="2"/>
              <a:buNone/>
              <a:tabLst>
                <a:tab pos="2346325" algn="l"/>
              </a:tabLst>
              <a:defRPr/>
            </a:pPr>
            <a:r>
              <a:rPr lang="en-US" sz="3600" i="1" dirty="0" smtClean="0"/>
              <a:t>        ICFA Standing Committee on</a:t>
            </a:r>
            <a:br>
              <a:rPr lang="en-US" sz="3600" i="1" dirty="0" smtClean="0"/>
            </a:br>
            <a:r>
              <a:rPr lang="en-US" sz="3600" i="1" dirty="0" smtClean="0"/>
              <a:t>Interregional Connectivity (SCIC)</a:t>
            </a:r>
            <a:endParaRPr lang="en-US" sz="2800" dirty="0" smtClean="0">
              <a:solidFill>
                <a:srgbClr val="070135"/>
              </a:solidFill>
            </a:endParaRPr>
          </a:p>
        </p:txBody>
      </p:sp>
      <p:pic>
        <p:nvPicPr>
          <p:cNvPr id="323588" name="Picture 4" descr="icfalogo"/>
          <p:cNvPicPr>
            <a:picLocks noChangeAspect="1" noChangeArrowheads="1"/>
          </p:cNvPicPr>
          <p:nvPr/>
        </p:nvPicPr>
        <p:blipFill>
          <a:blip r:embed="rId3" cstate="print"/>
          <a:srcRect l="28235" r="28235" b="28799"/>
          <a:stretch>
            <a:fillRect/>
          </a:stretch>
        </p:blipFill>
        <p:spPr bwMode="auto">
          <a:xfrm>
            <a:off x="8077200" y="0"/>
            <a:ext cx="1828800" cy="1219200"/>
          </a:xfrm>
          <a:prstGeom prst="rect">
            <a:avLst/>
          </a:prstGeom>
          <a:noFill/>
          <a:ln w="9525">
            <a:noFill/>
            <a:miter lim="800000"/>
            <a:headEnd/>
            <a:tailEnd/>
          </a:ln>
        </p:spPr>
      </p:pic>
      <p:sp>
        <p:nvSpPr>
          <p:cNvPr id="2233349" name="Rectangle 5"/>
          <p:cNvSpPr>
            <a:spLocks noChangeArrowheads="1"/>
          </p:cNvSpPr>
          <p:nvPr/>
        </p:nvSpPr>
        <p:spPr bwMode="auto">
          <a:xfrm>
            <a:off x="-76200" y="5060950"/>
            <a:ext cx="9297988" cy="1720850"/>
          </a:xfrm>
          <a:prstGeom prst="rect">
            <a:avLst/>
          </a:prstGeom>
          <a:noFill/>
          <a:ln w="25400">
            <a:noFill/>
            <a:miter lim="800000"/>
            <a:headEnd/>
            <a:tailEnd/>
          </a:ln>
          <a:effectLst/>
        </p:spPr>
        <p:txBody>
          <a:bodyPr lIns="92075" tIns="46038" rIns="92075" bIns="46038"/>
          <a:lstStyle/>
          <a:p>
            <a:pPr marL="571500" indent="-571500" eaLnBrk="1" hangingPunct="1">
              <a:lnSpc>
                <a:spcPct val="100000"/>
              </a:lnSpc>
              <a:spcBef>
                <a:spcPct val="25000"/>
              </a:spcBef>
              <a:spcAft>
                <a:spcPct val="5000"/>
              </a:spcAft>
              <a:buClr>
                <a:srgbClr val="800000"/>
              </a:buClr>
              <a:buSzTx/>
              <a:buFont typeface="Monotype Sorts" pitchFamily="2" charset="2"/>
              <a:buNone/>
              <a:tabLst>
                <a:tab pos="2346325" algn="l"/>
              </a:tabLst>
              <a:defRPr/>
            </a:pPr>
            <a:r>
              <a:rPr lang="en-US" sz="3600" i="1" dirty="0">
                <a:solidFill>
                  <a:srgbClr val="800000"/>
                </a:solidFill>
                <a:effectLst>
                  <a:outerShdw blurRad="38100" dist="38100" dir="2700000" algn="tl">
                    <a:srgbClr val="C0C0C0"/>
                  </a:outerShdw>
                </a:effectLst>
                <a:latin typeface="Arial" charset="0"/>
              </a:rPr>
              <a:t>    </a:t>
            </a:r>
            <a:r>
              <a:rPr lang="en-US" i="1" dirty="0">
                <a:solidFill>
                  <a:srgbClr val="760000"/>
                </a:solidFill>
                <a:effectLst>
                  <a:outerShdw blurRad="38100" dist="38100" dir="2700000" algn="tl">
                    <a:srgbClr val="C0C0C0"/>
                  </a:outerShdw>
                </a:effectLst>
                <a:latin typeface="Arial" charset="0"/>
              </a:rPr>
              <a:t>Harvey B. </a:t>
            </a:r>
            <a:r>
              <a:rPr lang="en-US" i="1" dirty="0" smtClean="0">
                <a:solidFill>
                  <a:srgbClr val="760000"/>
                </a:solidFill>
                <a:effectLst>
                  <a:outerShdw blurRad="38100" dist="38100" dir="2700000" algn="tl">
                    <a:srgbClr val="C0C0C0"/>
                  </a:outerShdw>
                </a:effectLst>
                <a:latin typeface="Arial" charset="0"/>
              </a:rPr>
              <a:t>Newman </a:t>
            </a:r>
            <a:endParaRPr lang="en-US" i="1" dirty="0">
              <a:solidFill>
                <a:srgbClr val="760000"/>
              </a:solidFill>
              <a:effectLst>
                <a:outerShdw blurRad="38100" dist="38100" dir="2700000" algn="tl">
                  <a:srgbClr val="C0C0C0"/>
                </a:outerShdw>
              </a:effectLst>
              <a:latin typeface="Arial" charset="0"/>
            </a:endParaRPr>
          </a:p>
          <a:p>
            <a:pPr marL="571500" indent="-571500" eaLnBrk="1" hangingPunct="1">
              <a:lnSpc>
                <a:spcPct val="90000"/>
              </a:lnSpc>
              <a:spcBef>
                <a:spcPct val="10000"/>
              </a:spcBef>
              <a:spcAft>
                <a:spcPct val="5000"/>
              </a:spcAft>
              <a:buClr>
                <a:srgbClr val="800000"/>
              </a:buClr>
              <a:buSzTx/>
              <a:buFont typeface="Monotype Sorts" pitchFamily="2" charset="2"/>
              <a:buNone/>
              <a:tabLst>
                <a:tab pos="2346325" algn="l"/>
              </a:tabLst>
              <a:defRPr/>
            </a:pPr>
            <a:r>
              <a:rPr lang="en-US" sz="2600" dirty="0">
                <a:solidFill>
                  <a:srgbClr val="070135"/>
                </a:solidFill>
                <a:effectLst>
                  <a:outerShdw blurRad="38100" dist="38100" dir="2700000" algn="tl">
                    <a:srgbClr val="C0C0C0"/>
                  </a:outerShdw>
                </a:effectLst>
                <a:latin typeface="Arial" charset="0"/>
              </a:rPr>
              <a:t>  California Institute of Technology</a:t>
            </a:r>
            <a:br>
              <a:rPr lang="en-US" sz="2600" dirty="0">
                <a:solidFill>
                  <a:srgbClr val="070135"/>
                </a:solidFill>
                <a:effectLst>
                  <a:outerShdw blurRad="38100" dist="38100" dir="2700000" algn="tl">
                    <a:srgbClr val="C0C0C0"/>
                  </a:outerShdw>
                </a:effectLst>
                <a:latin typeface="Arial" charset="0"/>
              </a:rPr>
            </a:br>
            <a:r>
              <a:rPr lang="en-US" sz="2600" dirty="0">
                <a:solidFill>
                  <a:srgbClr val="070135"/>
                </a:solidFill>
                <a:effectLst>
                  <a:outerShdw blurRad="38100" dist="38100" dir="2700000" algn="tl">
                    <a:srgbClr val="C0C0C0"/>
                  </a:outerShdw>
                </a:effectLst>
                <a:latin typeface="Arial" charset="0"/>
              </a:rPr>
              <a:t>ICFA Meeting </a:t>
            </a:r>
            <a:r>
              <a:rPr lang="en-US" sz="2600" dirty="0" smtClean="0">
                <a:solidFill>
                  <a:srgbClr val="070135"/>
                </a:solidFill>
                <a:effectLst>
                  <a:outerShdw blurRad="38100" dist="38100" dir="2700000" algn="tl">
                    <a:srgbClr val="C0C0C0"/>
                  </a:outerShdw>
                </a:effectLst>
                <a:latin typeface="Arial" charset="0"/>
              </a:rPr>
              <a:t>in Beijing, </a:t>
            </a:r>
            <a:r>
              <a:rPr lang="en-US" sz="2600" dirty="0">
                <a:solidFill>
                  <a:srgbClr val="070135"/>
                </a:solidFill>
                <a:effectLst>
                  <a:outerShdw blurRad="38100" dist="38100" dir="2700000" algn="tl">
                    <a:srgbClr val="C0C0C0"/>
                  </a:outerShdw>
                </a:effectLst>
                <a:latin typeface="Arial" charset="0"/>
              </a:rPr>
              <a:t>February </a:t>
            </a:r>
            <a:r>
              <a:rPr lang="en-US" sz="2600" dirty="0" smtClean="0">
                <a:solidFill>
                  <a:srgbClr val="070135"/>
                </a:solidFill>
                <a:effectLst>
                  <a:outerShdw blurRad="38100" dist="38100" dir="2700000" algn="tl">
                    <a:srgbClr val="C0C0C0"/>
                  </a:outerShdw>
                </a:effectLst>
                <a:latin typeface="Arial" charset="0"/>
              </a:rPr>
              <a:t>2011</a:t>
            </a:r>
            <a:endParaRPr lang="en-US" sz="2600" dirty="0">
              <a:solidFill>
                <a:srgbClr val="070135"/>
              </a:solidFill>
              <a:effectLst>
                <a:outerShdw blurRad="38100" dist="38100" dir="2700000" algn="tl">
                  <a:srgbClr val="C0C0C0"/>
                </a:outerShdw>
              </a:effectLst>
              <a:latin typeface="Arial" charset="0"/>
            </a:endParaRPr>
          </a:p>
        </p:txBody>
      </p:sp>
      <p:sp>
        <p:nvSpPr>
          <p:cNvPr id="323590" name="Text Box 6"/>
          <p:cNvSpPr txBox="1">
            <a:spLocks noChangeArrowheads="1"/>
          </p:cNvSpPr>
          <p:nvPr/>
        </p:nvSpPr>
        <p:spPr bwMode="auto">
          <a:xfrm>
            <a:off x="651640" y="1047890"/>
            <a:ext cx="7796212" cy="501676"/>
          </a:xfrm>
          <a:prstGeom prst="rect">
            <a:avLst/>
          </a:prstGeom>
          <a:solidFill>
            <a:srgbClr val="000066"/>
          </a:solidFill>
          <a:ln w="25400" algn="ctr">
            <a:solidFill>
              <a:srgbClr val="FFDE53"/>
            </a:solidFill>
            <a:miter lim="800000"/>
            <a:headEnd/>
            <a:tailEnd/>
          </a:ln>
        </p:spPr>
        <p:txBody>
          <a:bodyPr>
            <a:spAutoFit/>
          </a:bodyPr>
          <a:lstStyle/>
          <a:p>
            <a:pPr marL="233363" indent="-233363">
              <a:lnSpc>
                <a:spcPct val="95000"/>
              </a:lnSpc>
              <a:spcBef>
                <a:spcPct val="10000"/>
              </a:spcBef>
              <a:buClr>
                <a:srgbClr val="7E0000"/>
              </a:buClr>
              <a:tabLst>
                <a:tab pos="233363" algn="l"/>
              </a:tabLst>
            </a:pPr>
            <a:r>
              <a:rPr lang="en-US" dirty="0">
                <a:solidFill>
                  <a:srgbClr val="FFFFFF"/>
                </a:solidFill>
                <a:latin typeface="Verdana" pitchFamily="34" charset="0"/>
              </a:rPr>
              <a:t>Global Networks for HEP in </a:t>
            </a:r>
            <a:r>
              <a:rPr lang="en-US" dirty="0" smtClean="0">
                <a:solidFill>
                  <a:srgbClr val="FFFFFF"/>
                </a:solidFill>
                <a:latin typeface="Verdana" pitchFamily="34" charset="0"/>
              </a:rPr>
              <a:t>2010-11</a:t>
            </a:r>
            <a:endParaRPr lang="en-US" dirty="0">
              <a:solidFill>
                <a:srgbClr val="FFFFFF"/>
              </a:solidFill>
              <a:latin typeface="Verdana" pitchFamily="34" charset="0"/>
            </a:endParaRPr>
          </a:p>
        </p:txBody>
      </p:sp>
      <p:sp>
        <p:nvSpPr>
          <p:cNvPr id="2233358" name="Rectangle 14"/>
          <p:cNvSpPr>
            <a:spLocks noChangeArrowheads="1"/>
          </p:cNvSpPr>
          <p:nvPr/>
        </p:nvSpPr>
        <p:spPr bwMode="auto">
          <a:xfrm>
            <a:off x="190500" y="6500813"/>
            <a:ext cx="9601200" cy="307975"/>
          </a:xfrm>
          <a:prstGeom prst="rect">
            <a:avLst/>
          </a:prstGeom>
          <a:solidFill>
            <a:srgbClr val="000066"/>
          </a:solidFill>
          <a:ln w="25400">
            <a:solidFill>
              <a:srgbClr val="FFFF00"/>
            </a:solidFill>
            <a:miter lim="800000"/>
            <a:headEnd/>
            <a:tailEnd/>
          </a:ln>
          <a:effectLst/>
        </p:spPr>
        <p:txBody>
          <a:bodyPr wrap="none" anchor="ctr"/>
          <a:lstStyle/>
          <a:p>
            <a:pPr eaLnBrk="1" hangingPunct="1">
              <a:lnSpc>
                <a:spcPct val="95000"/>
              </a:lnSpc>
              <a:spcBef>
                <a:spcPct val="10000"/>
              </a:spcBef>
              <a:buClr>
                <a:srgbClr val="800000"/>
              </a:buClr>
              <a:buSzPct val="90000"/>
              <a:buFont typeface="Wingdings" pitchFamily="2" charset="2"/>
              <a:buNone/>
              <a:defRPr/>
            </a:pPr>
            <a:r>
              <a:rPr lang="en-US" sz="2200" i="1" dirty="0">
                <a:solidFill>
                  <a:srgbClr val="FFFFFF"/>
                </a:solidFill>
                <a:effectLst>
                  <a:outerShdw blurRad="38100" dist="38100" dir="2700000" algn="tl">
                    <a:srgbClr val="000000"/>
                  </a:outerShdw>
                </a:effectLst>
                <a:latin typeface="Arial" charset="0"/>
              </a:rPr>
              <a:t>http://</a:t>
            </a:r>
            <a:r>
              <a:rPr lang="en-US" sz="2200" i="1" dirty="0" smtClean="0">
                <a:solidFill>
                  <a:srgbClr val="FFFFFF"/>
                </a:solidFill>
                <a:effectLst>
                  <a:outerShdw blurRad="38100" dist="38100" dir="2700000" algn="tl">
                    <a:srgbClr val="000000"/>
                  </a:outerShdw>
                </a:effectLst>
                <a:latin typeface="Arial" charset="0"/>
              </a:rPr>
              <a:t>monalisa.caltech.edu:8080/Slides/Public/SCICReports2011Final</a:t>
            </a:r>
            <a:endParaRPr lang="en-US" sz="2200" i="1" dirty="0">
              <a:solidFill>
                <a:srgbClr val="FFFFFF"/>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2" descr="slacseal"/>
          <p:cNvPicPr>
            <a:picLocks noChangeAspect="1" noChangeArrowheads="1"/>
          </p:cNvPicPr>
          <p:nvPr/>
        </p:nvPicPr>
        <p:blipFill>
          <a:blip r:embed="rId3" cstate="print"/>
          <a:srcRect/>
          <a:stretch>
            <a:fillRect/>
          </a:stretch>
        </p:blipFill>
        <p:spPr bwMode="auto">
          <a:xfrm>
            <a:off x="8686800" y="26988"/>
            <a:ext cx="1127125" cy="1089025"/>
          </a:xfrm>
          <a:prstGeom prst="rect">
            <a:avLst/>
          </a:prstGeom>
          <a:noFill/>
          <a:ln w="9525">
            <a:noFill/>
            <a:miter lim="800000"/>
            <a:headEnd/>
            <a:tailEnd/>
          </a:ln>
        </p:spPr>
      </p:pic>
      <p:pic>
        <p:nvPicPr>
          <p:cNvPr id="446467" name="Picture 3" descr="pinger"/>
          <p:cNvPicPr>
            <a:picLocks noChangeAspect="1" noChangeArrowheads="1"/>
          </p:cNvPicPr>
          <p:nvPr/>
        </p:nvPicPr>
        <p:blipFill>
          <a:blip r:embed="rId4" cstate="print"/>
          <a:srcRect/>
          <a:stretch>
            <a:fillRect/>
          </a:stretch>
        </p:blipFill>
        <p:spPr bwMode="auto">
          <a:xfrm>
            <a:off x="76200" y="104775"/>
            <a:ext cx="1997075" cy="1019175"/>
          </a:xfrm>
          <a:prstGeom prst="rect">
            <a:avLst/>
          </a:prstGeom>
          <a:solidFill>
            <a:schemeClr val="bg1"/>
          </a:solidFill>
          <a:ln w="9525">
            <a:noFill/>
            <a:miter lim="800000"/>
            <a:headEnd/>
            <a:tailEnd/>
          </a:ln>
        </p:spPr>
      </p:pic>
      <p:sp>
        <p:nvSpPr>
          <p:cNvPr id="446468" name="Rectangle 4"/>
          <p:cNvSpPr>
            <a:spLocks noChangeArrowheads="1"/>
          </p:cNvSpPr>
          <p:nvPr/>
        </p:nvSpPr>
        <p:spPr bwMode="auto">
          <a:xfrm>
            <a:off x="228600" y="1859266"/>
            <a:ext cx="9293225" cy="4290405"/>
          </a:xfrm>
          <a:prstGeom prst="rect">
            <a:avLst/>
          </a:prstGeom>
          <a:solidFill>
            <a:srgbClr val="FDFDFD"/>
          </a:solidFill>
          <a:ln w="25400">
            <a:solidFill>
              <a:srgbClr val="4700B0"/>
            </a:solidFill>
            <a:miter lim="800000"/>
            <a:headEnd/>
            <a:tailEnd/>
          </a:ln>
        </p:spPr>
        <p:txBody>
          <a:bodyPr lIns="45720" rIns="45720" anchor="ctr">
            <a:spAutoFit/>
          </a:bodyPr>
          <a:lstStyle/>
          <a:p>
            <a:pPr marL="457200" indent="-342900" algn="l" defTabSz="762000">
              <a:lnSpc>
                <a:spcPct val="100000"/>
              </a:lnSpc>
              <a:spcBef>
                <a:spcPct val="40000"/>
              </a:spcBef>
              <a:buClr>
                <a:srgbClr val="800000"/>
              </a:buClr>
              <a:buSzTx/>
              <a:buFont typeface="Wingdings" pitchFamily="-109" charset="2"/>
              <a:buChar char="u"/>
            </a:pPr>
            <a:r>
              <a:rPr lang="en-US" altLang="ko-KR" sz="2200" dirty="0" smtClean="0">
                <a:solidFill>
                  <a:srgbClr val="000066"/>
                </a:solidFill>
                <a:ea typeface="Gulim" pitchFamily="34" charset="-127"/>
              </a:rPr>
              <a:t>The </a:t>
            </a:r>
            <a:r>
              <a:rPr lang="en-US" altLang="ko-KR" sz="2200" dirty="0">
                <a:solidFill>
                  <a:srgbClr val="000066"/>
                </a:solidFill>
                <a:ea typeface="Gulim" pitchFamily="34" charset="-127"/>
              </a:rPr>
              <a:t>management and operation includes maintaining data collection and archiving, explaining needs, identifying and reopening broken connections, identifying and opening firewall blocks, finding replacement hosts, making limited special analyses and case studies, preparing and making presentations, responding to questions. The equipment performing this is currently in place at both SLAC and FNAL. </a:t>
            </a:r>
          </a:p>
          <a:p>
            <a:pPr marL="457200" indent="-342900" algn="l" defTabSz="762000">
              <a:lnSpc>
                <a:spcPct val="100000"/>
              </a:lnSpc>
              <a:spcBef>
                <a:spcPct val="40000"/>
              </a:spcBef>
              <a:buClr>
                <a:srgbClr val="800000"/>
              </a:buClr>
              <a:buSzTx/>
              <a:buFont typeface="Wingdings" pitchFamily="-109" charset="2"/>
              <a:buChar char="u"/>
            </a:pPr>
            <a:r>
              <a:rPr lang="en-US" altLang="ko-KR" sz="2200" dirty="0">
                <a:solidFill>
                  <a:srgbClr val="000099"/>
                </a:solidFill>
                <a:ea typeface="Gulim" pitchFamily="34" charset="-127"/>
              </a:rPr>
              <a:t>Management, operation and supervision requires central funding at a level of about 20% of a Full Time Equivalent (FTE) person, plus travel.</a:t>
            </a:r>
            <a:r>
              <a:rPr lang="en-US" altLang="ko-KR" sz="2200" dirty="0">
                <a:solidFill>
                  <a:srgbClr val="000066"/>
                </a:solidFill>
                <a:ea typeface="Gulim" pitchFamily="34" charset="-127"/>
              </a:rPr>
              <a:t> </a:t>
            </a:r>
            <a:r>
              <a:rPr lang="en-US" altLang="ko-KR" sz="2200" dirty="0">
                <a:solidFill>
                  <a:srgbClr val="4700B0"/>
                </a:solidFill>
                <a:ea typeface="Gulim" pitchFamily="34" charset="-127"/>
              </a:rPr>
              <a:t>This had been provided by discretionary funding from the HEP budgets of SLAC and FNAL, </a:t>
            </a:r>
            <a:r>
              <a:rPr lang="en-US" altLang="ko-KR" sz="2200" u="sng" dirty="0">
                <a:solidFill>
                  <a:srgbClr val="4700B0"/>
                </a:solidFill>
                <a:ea typeface="Gulim" pitchFamily="34" charset="-127"/>
              </a:rPr>
              <a:t>until the beginning of 2008.</a:t>
            </a:r>
          </a:p>
        </p:txBody>
      </p:sp>
      <p:sp>
        <p:nvSpPr>
          <p:cNvPr id="446469" name="Rectangle 5"/>
          <p:cNvSpPr>
            <a:spLocks noGrp="1" noChangeArrowheads="1"/>
          </p:cNvSpPr>
          <p:nvPr>
            <p:ph type="title"/>
          </p:nvPr>
        </p:nvSpPr>
        <p:spPr>
          <a:xfrm>
            <a:off x="2111375" y="0"/>
            <a:ext cx="7794625" cy="1143000"/>
          </a:xfrm>
        </p:spPr>
        <p:txBody>
          <a:bodyPr anchorCtr="1"/>
          <a:lstStyle/>
          <a:p>
            <a:pPr algn="l" eaLnBrk="1" hangingPunct="1"/>
            <a:r>
              <a:rPr lang="en-US" altLang="ko-KR" sz="3600" b="1" smtClean="0">
                <a:solidFill>
                  <a:srgbClr val="800000"/>
                </a:solidFill>
                <a:ea typeface="Gulim" pitchFamily="34" charset="-127"/>
              </a:rPr>
              <a:t>PingER Project Issue: Funding </a:t>
            </a:r>
            <a:br>
              <a:rPr lang="en-US" altLang="ko-KR" sz="3600" b="1" smtClean="0">
                <a:solidFill>
                  <a:srgbClr val="800000"/>
                </a:solidFill>
                <a:ea typeface="Gulim" pitchFamily="34" charset="-127"/>
              </a:rPr>
            </a:br>
            <a:r>
              <a:rPr lang="en-US" altLang="ko-KR" sz="3600" b="1" smtClean="0">
                <a:solidFill>
                  <a:srgbClr val="800000"/>
                </a:solidFill>
                <a:ea typeface="Gulim" pitchFamily="34" charset="-127"/>
              </a:rPr>
              <a:t>     for Managing the Effort</a:t>
            </a:r>
            <a:r>
              <a:rPr lang="en-US" altLang="ko-KR" b="1" smtClean="0">
                <a:solidFill>
                  <a:srgbClr val="800000"/>
                </a:solidFill>
                <a:ea typeface="Gulim" pitchFamily="34" charset="-127"/>
              </a:rPr>
              <a:t> </a:t>
            </a:r>
            <a:endParaRPr lang="en-US" b="1" smtClean="0">
              <a:solidFill>
                <a:srgbClr val="80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0" name="Picture 2" descr="slacseal"/>
          <p:cNvPicPr>
            <a:picLocks noChangeAspect="1" noChangeArrowheads="1"/>
          </p:cNvPicPr>
          <p:nvPr/>
        </p:nvPicPr>
        <p:blipFill>
          <a:blip r:embed="rId3" cstate="print"/>
          <a:srcRect/>
          <a:stretch>
            <a:fillRect/>
          </a:stretch>
        </p:blipFill>
        <p:spPr bwMode="auto">
          <a:xfrm>
            <a:off x="8686800" y="26988"/>
            <a:ext cx="1127125" cy="1089025"/>
          </a:xfrm>
          <a:prstGeom prst="rect">
            <a:avLst/>
          </a:prstGeom>
          <a:noFill/>
          <a:ln w="9525">
            <a:noFill/>
            <a:miter lim="800000"/>
            <a:headEnd/>
            <a:tailEnd/>
          </a:ln>
        </p:spPr>
      </p:pic>
      <p:pic>
        <p:nvPicPr>
          <p:cNvPr id="447491" name="Picture 3" descr="pinger"/>
          <p:cNvPicPr>
            <a:picLocks noChangeAspect="1" noChangeArrowheads="1"/>
          </p:cNvPicPr>
          <p:nvPr/>
        </p:nvPicPr>
        <p:blipFill>
          <a:blip r:embed="rId4" cstate="print"/>
          <a:srcRect/>
          <a:stretch>
            <a:fillRect/>
          </a:stretch>
        </p:blipFill>
        <p:spPr bwMode="auto">
          <a:xfrm>
            <a:off x="76200" y="104775"/>
            <a:ext cx="1997075" cy="1019175"/>
          </a:xfrm>
          <a:prstGeom prst="rect">
            <a:avLst/>
          </a:prstGeom>
          <a:solidFill>
            <a:schemeClr val="bg1"/>
          </a:solidFill>
          <a:ln w="9525">
            <a:noFill/>
            <a:miter lim="800000"/>
            <a:headEnd/>
            <a:tailEnd/>
          </a:ln>
        </p:spPr>
      </p:pic>
      <p:sp>
        <p:nvSpPr>
          <p:cNvPr id="447492" name="Rectangle 4"/>
          <p:cNvSpPr>
            <a:spLocks noChangeArrowheads="1"/>
          </p:cNvSpPr>
          <p:nvPr/>
        </p:nvSpPr>
        <p:spPr bwMode="auto">
          <a:xfrm>
            <a:off x="228600" y="2472633"/>
            <a:ext cx="9293225" cy="3071610"/>
          </a:xfrm>
          <a:prstGeom prst="rect">
            <a:avLst/>
          </a:prstGeom>
          <a:solidFill>
            <a:srgbClr val="FDFDFD"/>
          </a:solidFill>
          <a:ln w="25400">
            <a:solidFill>
              <a:srgbClr val="4700B0"/>
            </a:solidFill>
            <a:miter lim="800000"/>
            <a:headEnd/>
            <a:tailEnd/>
          </a:ln>
        </p:spPr>
        <p:txBody>
          <a:bodyPr lIns="45720" rIns="45720" anchor="ctr">
            <a:spAutoFit/>
          </a:bodyPr>
          <a:lstStyle/>
          <a:p>
            <a:pPr marL="457200" indent="-342900" algn="l" defTabSz="762000">
              <a:lnSpc>
                <a:spcPct val="100000"/>
              </a:lnSpc>
              <a:spcBef>
                <a:spcPct val="40000"/>
              </a:spcBef>
              <a:buClr>
                <a:srgbClr val="800000"/>
              </a:buClr>
              <a:buSzTx/>
              <a:buFont typeface="Wingdings" pitchFamily="-109" charset="2"/>
              <a:buChar char="u"/>
            </a:pPr>
            <a:r>
              <a:rPr lang="en-US" altLang="ko-KR" sz="2200" dirty="0" smtClean="0">
                <a:solidFill>
                  <a:srgbClr val="000066"/>
                </a:solidFill>
                <a:ea typeface="Gulim" pitchFamily="34" charset="-127"/>
              </a:rPr>
              <a:t>Many </a:t>
            </a:r>
            <a:r>
              <a:rPr lang="en-US" altLang="ko-KR" sz="2200" dirty="0">
                <a:solidFill>
                  <a:srgbClr val="000066"/>
                </a:solidFill>
                <a:ea typeface="Gulim" pitchFamily="34" charset="-127"/>
              </a:rPr>
              <a:t>agencies/organizations have expressed interest (</a:t>
            </a:r>
            <a:r>
              <a:rPr lang="en-US" altLang="ko-KR" sz="2200" dirty="0" err="1">
                <a:solidFill>
                  <a:srgbClr val="000066"/>
                </a:solidFill>
                <a:ea typeface="Gulim" pitchFamily="34" charset="-127"/>
              </a:rPr>
              <a:t>e.g</a:t>
            </a:r>
            <a:r>
              <a:rPr lang="en-US" altLang="ko-KR" sz="2200" dirty="0">
                <a:solidFill>
                  <a:srgbClr val="000066"/>
                </a:solidFill>
                <a:ea typeface="Gulim" pitchFamily="34" charset="-127"/>
              </a:rPr>
              <a:t> </a:t>
            </a:r>
            <a:r>
              <a:rPr lang="en-US" altLang="ko-KR" sz="2200" dirty="0" err="1">
                <a:solidFill>
                  <a:srgbClr val="000066"/>
                </a:solidFill>
                <a:ea typeface="Gulim" pitchFamily="34" charset="-127"/>
              </a:rPr>
              <a:t>DoE</a:t>
            </a:r>
            <a:r>
              <a:rPr lang="en-US" altLang="ko-KR" sz="2200" dirty="0">
                <a:solidFill>
                  <a:srgbClr val="000066"/>
                </a:solidFill>
                <a:ea typeface="Gulim" pitchFamily="34" charset="-127"/>
              </a:rPr>
              <a:t>, </a:t>
            </a:r>
            <a:r>
              <a:rPr lang="en-US" altLang="ko-KR" sz="2200" dirty="0" err="1">
                <a:solidFill>
                  <a:srgbClr val="000066"/>
                </a:solidFill>
                <a:ea typeface="Gulim" pitchFamily="34" charset="-127"/>
              </a:rPr>
              <a:t>ESnet</a:t>
            </a:r>
            <a:r>
              <a:rPr lang="en-US" altLang="ko-KR" sz="2200" dirty="0">
                <a:solidFill>
                  <a:srgbClr val="000066"/>
                </a:solidFill>
                <a:ea typeface="Gulim" pitchFamily="34" charset="-127"/>
              </a:rPr>
              <a:t>, NSF, ICFA, ICTP, IDRC, UNESCO, IHY) in this work but none have so far stepped up to funding the management and operation.</a:t>
            </a:r>
          </a:p>
          <a:p>
            <a:pPr marL="457200" indent="-342900" algn="l" defTabSz="762000">
              <a:lnSpc>
                <a:spcPct val="100000"/>
              </a:lnSpc>
              <a:spcBef>
                <a:spcPct val="40000"/>
              </a:spcBef>
              <a:buClr>
                <a:srgbClr val="800000"/>
              </a:buClr>
              <a:buSzTx/>
              <a:buFont typeface="Wingdings" pitchFamily="-109" charset="2"/>
              <a:buChar char="u"/>
            </a:pPr>
            <a:r>
              <a:rPr lang="en-US" altLang="ko-KR" sz="2400" dirty="0">
                <a:ea typeface="Gulim" pitchFamily="34" charset="-127"/>
              </a:rPr>
              <a:t>Without funding, for the operational side, the future of </a:t>
            </a:r>
            <a:r>
              <a:rPr lang="en-US" altLang="ko-KR" sz="2400" dirty="0" err="1">
                <a:ea typeface="Gulim" pitchFamily="34" charset="-127"/>
              </a:rPr>
              <a:t>PingER</a:t>
            </a:r>
            <a:r>
              <a:rPr lang="en-US" altLang="ko-KR" sz="2400" dirty="0">
                <a:ea typeface="Gulim" pitchFamily="34" charset="-127"/>
              </a:rPr>
              <a:t> and reports such as this one is unclear, and </a:t>
            </a:r>
            <a:br>
              <a:rPr lang="en-US" altLang="ko-KR" sz="2400" dirty="0">
                <a:ea typeface="Gulim" pitchFamily="34" charset="-127"/>
              </a:rPr>
            </a:br>
            <a:r>
              <a:rPr lang="en-US" altLang="ko-KR" sz="2400" dirty="0">
                <a:ea typeface="Gulim" pitchFamily="34" charset="-127"/>
              </a:rPr>
              <a:t>the level of effort sustained in previous years will not </a:t>
            </a:r>
            <a:br>
              <a:rPr lang="en-US" altLang="ko-KR" sz="2400" dirty="0">
                <a:ea typeface="Gulim" pitchFamily="34" charset="-127"/>
              </a:rPr>
            </a:br>
            <a:r>
              <a:rPr lang="en-US" altLang="ko-KR" sz="2400" dirty="0">
                <a:ea typeface="Gulim" pitchFamily="34" charset="-127"/>
              </a:rPr>
              <a:t>be possible. </a:t>
            </a:r>
          </a:p>
        </p:txBody>
      </p:sp>
      <p:sp>
        <p:nvSpPr>
          <p:cNvPr id="447493" name="Rectangle 5"/>
          <p:cNvSpPr>
            <a:spLocks noGrp="1" noChangeArrowheads="1"/>
          </p:cNvSpPr>
          <p:nvPr>
            <p:ph type="title"/>
          </p:nvPr>
        </p:nvSpPr>
        <p:spPr>
          <a:xfrm>
            <a:off x="2074863" y="49213"/>
            <a:ext cx="7794625" cy="1143000"/>
          </a:xfrm>
        </p:spPr>
        <p:txBody>
          <a:bodyPr anchorCtr="1"/>
          <a:lstStyle/>
          <a:p>
            <a:pPr algn="l" eaLnBrk="1" hangingPunct="1"/>
            <a:r>
              <a:rPr lang="en-US" altLang="ko-KR" sz="3600" b="1" smtClean="0">
                <a:solidFill>
                  <a:srgbClr val="800000"/>
                </a:solidFill>
                <a:ea typeface="Gulim" pitchFamily="34" charset="-127"/>
              </a:rPr>
              <a:t>PingER: Uncertainty for the Future</a:t>
            </a:r>
            <a:endParaRPr lang="en-US" b="1" smtClean="0">
              <a:solidFill>
                <a:srgbClr val="80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80" y="932675"/>
            <a:ext cx="9447630" cy="5915466"/>
          </a:xfrm>
          <a:prstGeom prst="rect">
            <a:avLst/>
          </a:prstGeom>
        </p:spPr>
        <p:txBody>
          <a:bodyPr wrap="square">
            <a:spAutoFit/>
          </a:bodyPr>
          <a:lstStyle/>
          <a:p>
            <a:pPr marL="457200" lvl="0" indent="-342900" algn="l" defTabSz="762000">
              <a:lnSpc>
                <a:spcPct val="90000"/>
              </a:lnSpc>
              <a:spcBef>
                <a:spcPts val="0"/>
              </a:spcBef>
              <a:spcAft>
                <a:spcPts val="600"/>
              </a:spcAft>
              <a:buClr>
                <a:srgbClr val="800000"/>
              </a:buClr>
              <a:buSzTx/>
              <a:buFont typeface="Wingdings" pitchFamily="-109" charset="2"/>
              <a:buChar char="u"/>
            </a:pPr>
            <a:r>
              <a:rPr lang="en-US" altLang="ko-KR" sz="2100" dirty="0" smtClean="0">
                <a:solidFill>
                  <a:srgbClr val="000066"/>
                </a:solidFill>
                <a:latin typeface="+mn-lt"/>
                <a:ea typeface="Gulim" pitchFamily="34" charset="-127"/>
              </a:rPr>
              <a:t>The addition of information from a new case study of the impact of newer terrestrial (sub-marine) </a:t>
            </a:r>
            <a:r>
              <a:rPr lang="en-US" altLang="ko-KR" sz="2100" dirty="0" err="1" smtClean="0">
                <a:solidFill>
                  <a:srgbClr val="000066"/>
                </a:solidFill>
                <a:latin typeface="+mn-lt"/>
                <a:ea typeface="Gulim" pitchFamily="34" charset="-127"/>
              </a:rPr>
              <a:t>fibres</a:t>
            </a:r>
            <a:r>
              <a:rPr lang="en-US" altLang="ko-KR" sz="2100" dirty="0" smtClean="0">
                <a:solidFill>
                  <a:srgbClr val="000066"/>
                </a:solidFill>
                <a:latin typeface="+mn-lt"/>
                <a:ea typeface="Gulim" pitchFamily="34" charset="-127"/>
              </a:rPr>
              <a:t> coming into production on the East and West Coasts of Africa (see Appendix A: Sub-Saharan Africa - </a:t>
            </a:r>
            <a:r>
              <a:rPr lang="en-US" altLang="ko-KR" sz="2100" dirty="0" err="1" smtClean="0">
                <a:solidFill>
                  <a:srgbClr val="000066"/>
                </a:solidFill>
                <a:latin typeface="+mn-lt"/>
                <a:ea typeface="Gulim" pitchFamily="34" charset="-127"/>
              </a:rPr>
              <a:t>Fibre</a:t>
            </a:r>
            <a:r>
              <a:rPr lang="en-US" altLang="ko-KR" sz="2100" dirty="0" smtClean="0">
                <a:solidFill>
                  <a:srgbClr val="000066"/>
                </a:solidFill>
                <a:latin typeface="+mn-lt"/>
                <a:ea typeface="Gulim" pitchFamily="34" charset="-127"/>
              </a:rPr>
              <a:t> Updates for year 2010).</a:t>
            </a:r>
          </a:p>
          <a:p>
            <a:pPr marL="457200" lvl="0" indent="-342900" algn="l" defTabSz="762000">
              <a:lnSpc>
                <a:spcPct val="90000"/>
              </a:lnSpc>
              <a:spcBef>
                <a:spcPts val="0"/>
              </a:spcBef>
              <a:spcAft>
                <a:spcPts val="600"/>
              </a:spcAft>
              <a:buClr>
                <a:srgbClr val="800000"/>
              </a:buClr>
              <a:buSzTx/>
              <a:buFont typeface="Wingdings" pitchFamily="-109" charset="2"/>
              <a:buChar char="u"/>
            </a:pPr>
            <a:r>
              <a:rPr lang="en-US" altLang="ko-KR" sz="2100" dirty="0" smtClean="0">
                <a:solidFill>
                  <a:srgbClr val="000066"/>
                </a:solidFill>
                <a:latin typeface="+mn-lt"/>
                <a:ea typeface="Gulim" pitchFamily="34" charset="-127"/>
              </a:rPr>
              <a:t>Deployment of new </a:t>
            </a:r>
            <a:r>
              <a:rPr lang="en-US" altLang="ko-KR" sz="2100" dirty="0" err="1" smtClean="0">
                <a:solidFill>
                  <a:srgbClr val="000066"/>
                </a:solidFill>
                <a:latin typeface="+mn-lt"/>
                <a:ea typeface="Gulim" pitchFamily="34" charset="-127"/>
              </a:rPr>
              <a:t>PingER</a:t>
            </a:r>
            <a:r>
              <a:rPr lang="en-US" altLang="ko-KR" sz="2100" dirty="0" smtClean="0">
                <a:solidFill>
                  <a:srgbClr val="000066"/>
                </a:solidFill>
                <a:latin typeface="+mn-lt"/>
                <a:ea typeface="Gulim" pitchFamily="34" charset="-127"/>
              </a:rPr>
              <a:t> Monitoring nodes in Mexico, Nepal, Egypt and several in Pakistan. We now have ~ 70 active monitoring hosts (an increase of ~20 hosts since last year) in 22 countries. (see Appendix B: New </a:t>
            </a:r>
            <a:r>
              <a:rPr lang="en-US" altLang="ko-KR" sz="2100" dirty="0" err="1" smtClean="0">
                <a:solidFill>
                  <a:srgbClr val="000066"/>
                </a:solidFill>
                <a:latin typeface="+mn-lt"/>
                <a:ea typeface="Gulim" pitchFamily="34" charset="-127"/>
              </a:rPr>
              <a:t>PingER</a:t>
            </a:r>
            <a:r>
              <a:rPr lang="en-US" altLang="ko-KR" sz="2100" dirty="0" smtClean="0">
                <a:solidFill>
                  <a:srgbClr val="000066"/>
                </a:solidFill>
                <a:latin typeface="+mn-lt"/>
                <a:ea typeface="Gulim" pitchFamily="34" charset="-127"/>
              </a:rPr>
              <a:t> monitoring nodes in Egypt, Mexico, Nepal and Pakistan).</a:t>
            </a:r>
          </a:p>
          <a:p>
            <a:pPr marL="457200" lvl="0" indent="-342900" algn="l" defTabSz="762000">
              <a:lnSpc>
                <a:spcPct val="90000"/>
              </a:lnSpc>
              <a:spcBef>
                <a:spcPts val="0"/>
              </a:spcBef>
              <a:spcAft>
                <a:spcPts val="600"/>
              </a:spcAft>
              <a:buClr>
                <a:srgbClr val="800000"/>
              </a:buClr>
              <a:buSzTx/>
              <a:buFont typeface="Wingdings" pitchFamily="-109" charset="2"/>
              <a:buChar char="u"/>
            </a:pPr>
            <a:r>
              <a:rPr lang="en-US" altLang="ko-KR" sz="2100" dirty="0" smtClean="0">
                <a:solidFill>
                  <a:srgbClr val="000066"/>
                </a:solidFill>
                <a:latin typeface="+mn-lt"/>
                <a:ea typeface="Gulim" pitchFamily="34" charset="-127"/>
              </a:rPr>
              <a:t>Deployment of </a:t>
            </a:r>
            <a:r>
              <a:rPr lang="en-US" altLang="ko-KR" sz="2100" dirty="0" err="1" smtClean="0">
                <a:solidFill>
                  <a:srgbClr val="000066"/>
                </a:solidFill>
                <a:latin typeface="+mn-lt"/>
                <a:ea typeface="Gulim" pitchFamily="34" charset="-127"/>
              </a:rPr>
              <a:t>PerfSONAR</a:t>
            </a:r>
            <a:r>
              <a:rPr lang="en-US" altLang="ko-KR" sz="2100" dirty="0" smtClean="0">
                <a:solidFill>
                  <a:srgbClr val="000066"/>
                </a:solidFill>
                <a:latin typeface="+mn-lt"/>
                <a:ea typeface="Gulim" pitchFamily="34" charset="-127"/>
              </a:rPr>
              <a:t> in Pakistan (see Appendix C: Deployment of </a:t>
            </a:r>
            <a:r>
              <a:rPr lang="en-US" altLang="ko-KR" sz="2100" dirty="0" err="1" smtClean="0">
                <a:solidFill>
                  <a:srgbClr val="000066"/>
                </a:solidFill>
                <a:latin typeface="+mn-lt"/>
                <a:ea typeface="Gulim" pitchFamily="34" charset="-127"/>
              </a:rPr>
              <a:t>PerfSONAR</a:t>
            </a:r>
            <a:r>
              <a:rPr lang="en-US" altLang="ko-KR" sz="2100" dirty="0" smtClean="0">
                <a:solidFill>
                  <a:srgbClr val="000066"/>
                </a:solidFill>
                <a:latin typeface="+mn-lt"/>
                <a:ea typeface="Gulim" pitchFamily="34" charset="-127"/>
              </a:rPr>
              <a:t> in Pakistan).</a:t>
            </a:r>
          </a:p>
          <a:p>
            <a:pPr marL="457200" lvl="0" indent="-342900" algn="l" defTabSz="762000">
              <a:lnSpc>
                <a:spcPct val="90000"/>
              </a:lnSpc>
              <a:spcBef>
                <a:spcPts val="0"/>
              </a:spcBef>
              <a:spcAft>
                <a:spcPts val="600"/>
              </a:spcAft>
              <a:buClr>
                <a:srgbClr val="800000"/>
              </a:buClr>
              <a:buSzTx/>
              <a:buFont typeface="Wingdings" pitchFamily="-109" charset="2"/>
              <a:buChar char="u"/>
            </a:pPr>
            <a:r>
              <a:rPr lang="en-US" altLang="ko-KR" sz="2100" dirty="0" smtClean="0">
                <a:solidFill>
                  <a:srgbClr val="000066"/>
                </a:solidFill>
                <a:latin typeface="+mn-lt"/>
                <a:ea typeface="Gulim" pitchFamily="34" charset="-127"/>
              </a:rPr>
              <a:t>Management of TULIP active landmarks: adding and subtracting as they fail and recover (see Appendix E: Management of TULIP active landmarks).</a:t>
            </a:r>
          </a:p>
          <a:p>
            <a:pPr marL="457200" lvl="0" indent="-342900" algn="l" defTabSz="762000">
              <a:lnSpc>
                <a:spcPct val="90000"/>
              </a:lnSpc>
              <a:spcBef>
                <a:spcPts val="0"/>
              </a:spcBef>
              <a:spcAft>
                <a:spcPts val="600"/>
              </a:spcAft>
              <a:buClr>
                <a:srgbClr val="800000"/>
              </a:buClr>
              <a:buSzTx/>
              <a:buFont typeface="Wingdings" pitchFamily="-109" charset="2"/>
              <a:buChar char="u"/>
            </a:pPr>
            <a:r>
              <a:rPr lang="en-US" altLang="ko-KR" sz="2100" dirty="0" smtClean="0">
                <a:solidFill>
                  <a:srgbClr val="000066"/>
                </a:solidFill>
                <a:latin typeface="+mn-lt"/>
                <a:ea typeface="Gulim" pitchFamily="34" charset="-127"/>
              </a:rPr>
              <a:t>Mention of 4 publications and 4 lectures (see 2010 Digital Divide Publications/Presentations). </a:t>
            </a:r>
          </a:p>
          <a:p>
            <a:pPr marL="457200" lvl="0" indent="-342900" algn="l" defTabSz="762000">
              <a:lnSpc>
                <a:spcPct val="90000"/>
              </a:lnSpc>
              <a:spcBef>
                <a:spcPts val="0"/>
              </a:spcBef>
              <a:spcAft>
                <a:spcPts val="600"/>
              </a:spcAft>
              <a:buClr>
                <a:srgbClr val="800000"/>
              </a:buClr>
              <a:buSzTx/>
              <a:buFont typeface="Wingdings" pitchFamily="-109" charset="2"/>
              <a:buChar char="u"/>
            </a:pPr>
            <a:r>
              <a:rPr lang="en-US" altLang="ko-KR" sz="2100" dirty="0" smtClean="0">
                <a:solidFill>
                  <a:srgbClr val="000066"/>
                </a:solidFill>
                <a:latin typeface="+mn-lt"/>
                <a:ea typeface="Gulim" pitchFamily="34" charset="-127"/>
              </a:rPr>
              <a:t>Extension of the </a:t>
            </a:r>
            <a:r>
              <a:rPr lang="en-US" altLang="ko-KR" sz="2100" dirty="0" err="1" smtClean="0">
                <a:solidFill>
                  <a:srgbClr val="000066"/>
                </a:solidFill>
                <a:latin typeface="+mn-lt"/>
                <a:ea typeface="Gulim" pitchFamily="34" charset="-127"/>
              </a:rPr>
              <a:t>PingER</a:t>
            </a:r>
            <a:r>
              <a:rPr lang="en-US" altLang="ko-KR" sz="2100" dirty="0" smtClean="0">
                <a:solidFill>
                  <a:srgbClr val="000066"/>
                </a:solidFill>
                <a:latin typeface="+mn-lt"/>
                <a:ea typeface="Gulim" pitchFamily="34" charset="-127"/>
              </a:rPr>
              <a:t> archive/analysis/presentation toolkit for the host in Pakistan.</a:t>
            </a:r>
            <a:endParaRPr lang="en-US" altLang="ko-KR" sz="2100" dirty="0">
              <a:solidFill>
                <a:srgbClr val="000066"/>
              </a:solidFill>
              <a:latin typeface="+mn-lt"/>
              <a:ea typeface="Gulim" pitchFamily="34" charset="-127"/>
            </a:endParaRPr>
          </a:p>
        </p:txBody>
      </p:sp>
      <p:sp>
        <p:nvSpPr>
          <p:cNvPr id="6" name="Rectangle 5"/>
          <p:cNvSpPr>
            <a:spLocks noGrp="1" noChangeArrowheads="1"/>
          </p:cNvSpPr>
          <p:nvPr>
            <p:ph type="title"/>
          </p:nvPr>
        </p:nvSpPr>
        <p:spPr>
          <a:xfrm>
            <a:off x="1690165" y="126170"/>
            <a:ext cx="7794625" cy="794064"/>
          </a:xfrm>
          <a:solidFill>
            <a:srgbClr val="000066"/>
          </a:solidFill>
          <a:ln w="22225">
            <a:solidFill>
              <a:srgbClr val="FFFF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400" b="1" kern="1200" dirty="0" smtClean="0">
                <a:solidFill>
                  <a:srgbClr val="FFFFFF"/>
                </a:solidFill>
                <a:latin typeface="Verdana" pitchFamily="34" charset="0"/>
                <a:ea typeface="+mn-ea"/>
                <a:cs typeface="+mn-cs"/>
              </a:rPr>
              <a:t>Key Network Report Updates, </a:t>
            </a:r>
            <a:br>
              <a:rPr lang="en-US" altLang="ko-KR" sz="2400" b="1" kern="1200" dirty="0" smtClean="0">
                <a:solidFill>
                  <a:srgbClr val="FFFFFF"/>
                </a:solidFill>
                <a:latin typeface="Verdana" pitchFamily="34" charset="0"/>
                <a:ea typeface="+mn-ea"/>
                <a:cs typeface="+mn-cs"/>
              </a:rPr>
            </a:br>
            <a:r>
              <a:rPr lang="en-US" altLang="ko-KR" sz="2400" b="1" kern="1200" dirty="0" smtClean="0">
                <a:solidFill>
                  <a:srgbClr val="FFFFFF"/>
                </a:solidFill>
                <a:latin typeface="Verdana" pitchFamily="34" charset="0"/>
                <a:ea typeface="+mn-ea"/>
                <a:cs typeface="+mn-cs"/>
              </a:rPr>
              <a:t>from 2010 to 2011</a:t>
            </a:r>
            <a:endParaRPr lang="en-US" sz="2400" b="1" kern="1200" dirty="0" smtClean="0">
              <a:solidFill>
                <a:srgbClr val="FFFFFF"/>
              </a:solidFill>
              <a:latin typeface="Verdana" pitchFamily="34" charset="0"/>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2" descr="slacseal"/>
          <p:cNvPicPr>
            <a:picLocks noChangeAspect="1" noChangeArrowheads="1"/>
          </p:cNvPicPr>
          <p:nvPr/>
        </p:nvPicPr>
        <p:blipFill>
          <a:blip r:embed="rId3" cstate="print"/>
          <a:srcRect/>
          <a:stretch>
            <a:fillRect/>
          </a:stretch>
        </p:blipFill>
        <p:spPr bwMode="auto">
          <a:xfrm>
            <a:off x="8686800" y="26988"/>
            <a:ext cx="1127125" cy="1089025"/>
          </a:xfrm>
          <a:prstGeom prst="rect">
            <a:avLst/>
          </a:prstGeom>
          <a:noFill/>
          <a:ln w="9525">
            <a:noFill/>
            <a:miter lim="800000"/>
            <a:headEnd/>
            <a:tailEnd/>
          </a:ln>
        </p:spPr>
      </p:pic>
      <p:pic>
        <p:nvPicPr>
          <p:cNvPr id="372739" name="Picture 3" descr="pinger"/>
          <p:cNvPicPr>
            <a:picLocks noChangeAspect="1" noChangeArrowheads="1"/>
          </p:cNvPicPr>
          <p:nvPr/>
        </p:nvPicPr>
        <p:blipFill>
          <a:blip r:embed="rId4" cstate="print"/>
          <a:srcRect/>
          <a:stretch>
            <a:fillRect/>
          </a:stretch>
        </p:blipFill>
        <p:spPr bwMode="auto">
          <a:xfrm>
            <a:off x="76200" y="0"/>
            <a:ext cx="1997075" cy="1123950"/>
          </a:xfrm>
          <a:prstGeom prst="rect">
            <a:avLst/>
          </a:prstGeom>
          <a:solidFill>
            <a:schemeClr val="bg1"/>
          </a:solidFill>
          <a:ln w="9525">
            <a:noFill/>
            <a:miter lim="800000"/>
            <a:headEnd/>
            <a:tailEnd/>
          </a:ln>
        </p:spPr>
      </p:pic>
      <p:sp>
        <p:nvSpPr>
          <p:cNvPr id="372740" name="Rectangle 4"/>
          <p:cNvSpPr>
            <a:spLocks noChangeArrowheads="1"/>
          </p:cNvSpPr>
          <p:nvPr/>
        </p:nvSpPr>
        <p:spPr bwMode="auto">
          <a:xfrm>
            <a:off x="228600" y="1201738"/>
            <a:ext cx="9371013" cy="5445125"/>
          </a:xfrm>
          <a:prstGeom prst="rect">
            <a:avLst/>
          </a:prstGeom>
          <a:solidFill>
            <a:srgbClr val="FDFDFD"/>
          </a:solidFill>
          <a:ln w="25400">
            <a:solidFill>
              <a:srgbClr val="4700B0"/>
            </a:solidFill>
            <a:miter lim="800000"/>
            <a:headEnd/>
            <a:tailEnd/>
          </a:ln>
        </p:spPr>
        <p:txBody>
          <a:bodyPr lIns="45720" rIns="45720" anchor="ctr">
            <a:spAutoFit/>
          </a:bodyPr>
          <a:lstStyle/>
          <a:p>
            <a:pPr marL="457200" indent="-342900" algn="l" defTabSz="762000">
              <a:lnSpc>
                <a:spcPct val="90000"/>
              </a:lnSpc>
              <a:spcBef>
                <a:spcPct val="20000"/>
              </a:spcBef>
              <a:buClr>
                <a:srgbClr val="800000"/>
              </a:buClr>
              <a:buSzTx/>
              <a:buFont typeface="Wingdings" pitchFamily="-109" charset="2"/>
              <a:buChar char="u"/>
            </a:pPr>
            <a:r>
              <a:rPr lang="en-US" altLang="ko-KR" sz="2200" dirty="0">
                <a:solidFill>
                  <a:srgbClr val="000066"/>
                </a:solidFill>
                <a:ea typeface="Gulim" pitchFamily="34" charset="-127"/>
              </a:rPr>
              <a:t>We have extended the measurements to cover more developing countries and to increase the number of hosts monitored in each developing country. </a:t>
            </a:r>
          </a:p>
          <a:p>
            <a:pPr marL="457200" indent="-342900" algn="l" defTabSz="762000">
              <a:lnSpc>
                <a:spcPct val="90000"/>
              </a:lnSpc>
              <a:spcBef>
                <a:spcPct val="20000"/>
              </a:spcBef>
              <a:buClr>
                <a:srgbClr val="800000"/>
              </a:buClr>
              <a:buSzTx/>
              <a:buFont typeface="Wingdings" pitchFamily="-109" charset="2"/>
              <a:buChar char="u"/>
            </a:pPr>
            <a:r>
              <a:rPr lang="en-US" altLang="ko-KR" sz="2200" dirty="0">
                <a:solidFill>
                  <a:srgbClr val="000066"/>
                </a:solidFill>
                <a:ea typeface="Gulim" pitchFamily="34" charset="-127"/>
              </a:rPr>
              <a:t>We have carefully evaluated the routes and minimum ping RTTs to verify that hosts are where they are identified to be </a:t>
            </a:r>
            <a:br>
              <a:rPr lang="en-US" altLang="ko-KR" sz="2200" dirty="0">
                <a:solidFill>
                  <a:srgbClr val="000066"/>
                </a:solidFill>
                <a:ea typeface="Gulim" pitchFamily="34" charset="-127"/>
              </a:rPr>
            </a:br>
            <a:r>
              <a:rPr lang="en-US" altLang="ko-KR" sz="2200" dirty="0">
                <a:solidFill>
                  <a:srgbClr val="000066"/>
                </a:solidFill>
                <a:ea typeface="Gulim" pitchFamily="34" charset="-127"/>
              </a:rPr>
              <a:t>in our database. As a result we have worked with contacts in relevant countries and sites to find alternatives, and about 20-30 hosts have been replaced by more appropriate hosts.</a:t>
            </a:r>
          </a:p>
          <a:p>
            <a:pPr marL="457200" indent="-342900" algn="l" defTabSz="762000">
              <a:lnSpc>
                <a:spcPct val="90000"/>
              </a:lnSpc>
              <a:spcBef>
                <a:spcPct val="20000"/>
              </a:spcBef>
              <a:buClr>
                <a:srgbClr val="800000"/>
              </a:buClr>
              <a:buSzTx/>
              <a:buFont typeface="Wingdings" pitchFamily="-109" charset="2"/>
              <a:buChar char="u"/>
            </a:pPr>
            <a:r>
              <a:rPr lang="en-US" altLang="ko-KR" sz="2200" dirty="0">
                <a:solidFill>
                  <a:srgbClr val="000066"/>
                </a:solidFill>
                <a:ea typeface="Gulim" pitchFamily="34" charset="-127"/>
              </a:rPr>
              <a:t> </a:t>
            </a:r>
            <a:r>
              <a:rPr lang="en-US" altLang="ko-KR" sz="2200" i="1" dirty="0">
                <a:solidFill>
                  <a:srgbClr val="800000"/>
                </a:solidFill>
                <a:ea typeface="Gulim" pitchFamily="34" charset="-127"/>
              </a:rPr>
              <a:t>Since December of 2006, we have added a net of over 230 new remote hosts, and added 51 countries (Africa: BF, CD, </a:t>
            </a:r>
            <a:br>
              <a:rPr lang="en-US" altLang="ko-KR" sz="2200" i="1" dirty="0">
                <a:solidFill>
                  <a:srgbClr val="800000"/>
                </a:solidFill>
                <a:ea typeface="Gulim" pitchFamily="34" charset="-127"/>
              </a:rPr>
            </a:br>
            <a:r>
              <a:rPr lang="en-US" altLang="ko-KR" sz="2200" i="1" dirty="0">
                <a:solidFill>
                  <a:srgbClr val="800000"/>
                </a:solidFill>
                <a:ea typeface="Gulim" pitchFamily="34" charset="-127"/>
              </a:rPr>
              <a:t>CV, CI, DJ, GA, GM, GH, GW, LR, LY, MU, NA, SC, SL, SZ, TG, ZM; Balkans/S.E. Europe: BA, LV, MD; Central Asia: TM, Europe: AD, AT, BE, BG, CZ, FO, GI, LI, LU, SM, SE; Latin America: AN, BS, CO, CU, DO, NI; Middle East: AE, BH, OM, QA, SA; South East Asia: KH, LA, PH, TH; South Asia: AF, BT, MV). </a:t>
            </a:r>
          </a:p>
          <a:p>
            <a:pPr marL="457200" indent="-342900" algn="l" defTabSz="762000">
              <a:lnSpc>
                <a:spcPct val="90000"/>
              </a:lnSpc>
              <a:spcBef>
                <a:spcPct val="20000"/>
              </a:spcBef>
              <a:buClr>
                <a:srgbClr val="800000"/>
              </a:buClr>
              <a:buSzTx/>
              <a:buFont typeface="Wingdings" pitchFamily="-109" charset="2"/>
              <a:buChar char="u"/>
            </a:pPr>
            <a:r>
              <a:rPr lang="en-US" altLang="ko-KR" sz="2200" dirty="0">
                <a:solidFill>
                  <a:srgbClr val="000066"/>
                </a:solidFill>
                <a:ea typeface="Gulim" pitchFamily="34" charset="-127"/>
              </a:rPr>
              <a:t>While ping blocking is still a big problem as many hosts </a:t>
            </a:r>
            <a:br>
              <a:rPr lang="en-US" altLang="ko-KR" sz="2200" dirty="0">
                <a:solidFill>
                  <a:srgbClr val="000066"/>
                </a:solidFill>
                <a:ea typeface="Gulim" pitchFamily="34" charset="-127"/>
              </a:rPr>
            </a:br>
            <a:r>
              <a:rPr lang="en-US" altLang="ko-KR" sz="2200" dirty="0">
                <a:solidFill>
                  <a:srgbClr val="000066"/>
                </a:solidFill>
                <a:ea typeface="Gulim" pitchFamily="34" charset="-127"/>
              </a:rPr>
              <a:t>start blocking over time, no countries were lost this year. </a:t>
            </a:r>
          </a:p>
        </p:txBody>
      </p:sp>
      <p:sp>
        <p:nvSpPr>
          <p:cNvPr id="372741" name="Rectangle 5"/>
          <p:cNvSpPr>
            <a:spLocks noGrp="1" noChangeArrowheads="1"/>
          </p:cNvSpPr>
          <p:nvPr>
            <p:ph type="title"/>
          </p:nvPr>
        </p:nvSpPr>
        <p:spPr>
          <a:xfrm>
            <a:off x="2111375" y="0"/>
            <a:ext cx="7794625" cy="1143000"/>
          </a:xfrm>
        </p:spPr>
        <p:txBody>
          <a:bodyPr anchorCtr="1"/>
          <a:lstStyle/>
          <a:p>
            <a:pPr algn="l" eaLnBrk="1" hangingPunct="1"/>
            <a:r>
              <a:rPr lang="en-US" altLang="ko-KR" b="1" dirty="0" smtClean="0">
                <a:solidFill>
                  <a:srgbClr val="800000"/>
                </a:solidFill>
                <a:ea typeface="Gulim" pitchFamily="34" charset="-127"/>
              </a:rPr>
              <a:t>Accomplishments Since 2008</a:t>
            </a:r>
            <a:endParaRPr lang="en-US" b="1" dirty="0" smtClean="0">
              <a:solidFill>
                <a:srgbClr val="8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2194" name="Rectangle 2"/>
          <p:cNvSpPr>
            <a:spLocks noGrp="1" noChangeArrowheads="1"/>
          </p:cNvSpPr>
          <p:nvPr>
            <p:ph type="title"/>
          </p:nvPr>
        </p:nvSpPr>
        <p:spPr>
          <a:xfrm>
            <a:off x="882650" y="587375"/>
            <a:ext cx="8180388" cy="5260975"/>
          </a:xfrm>
          <a:gradFill rotWithShape="0">
            <a:gsLst>
              <a:gs pos="0">
                <a:schemeClr val="bg1"/>
              </a:gs>
              <a:gs pos="50000">
                <a:srgbClr val="3997FF"/>
              </a:gs>
              <a:gs pos="100000">
                <a:schemeClr val="bg1"/>
              </a:gs>
            </a:gsLst>
            <a:lin ang="0" scaled="1"/>
          </a:gradFill>
        </p:spPr>
        <p:txBody>
          <a:bodyPr/>
          <a:lstStyle/>
          <a:p>
            <a:pPr eaLnBrk="1" hangingPunct="1">
              <a:defRPr/>
            </a:pPr>
            <a:r>
              <a:rPr lang="en-US" sz="4000" i="1" smtClean="0">
                <a:solidFill>
                  <a:schemeClr val="tx1"/>
                </a:solidFill>
              </a:rPr>
              <a:t/>
            </a:r>
            <a:br>
              <a:rPr lang="en-US" sz="4000" i="1" smtClean="0">
                <a:solidFill>
                  <a:schemeClr val="tx1"/>
                </a:solidFill>
              </a:rPr>
            </a:br>
            <a:r>
              <a:rPr lang="en-US" sz="4000" i="1" smtClean="0">
                <a:solidFill>
                  <a:schemeClr val="tx1"/>
                </a:solidFill>
              </a:rPr>
              <a:t>Monitoring </a:t>
            </a:r>
            <a:br>
              <a:rPr lang="en-US" sz="4000" i="1" smtClean="0">
                <a:solidFill>
                  <a:schemeClr val="tx1"/>
                </a:solidFill>
              </a:rPr>
            </a:br>
            <a:r>
              <a:rPr lang="en-US" sz="4000" i="1" smtClean="0">
                <a:solidFill>
                  <a:schemeClr val="tx1"/>
                </a:solidFill>
              </a:rPr>
              <a:t>the World’s Networks</a:t>
            </a:r>
            <a:br>
              <a:rPr lang="en-US" sz="4000" i="1" smtClean="0">
                <a:solidFill>
                  <a:schemeClr val="tx1"/>
                </a:solidFill>
              </a:rPr>
            </a:br>
            <a:r>
              <a:rPr lang="en-US" sz="4000" i="1" smtClean="0">
                <a:solidFill>
                  <a:schemeClr val="tx1"/>
                </a:solidFill>
              </a:rPr>
              <a:t/>
            </a:r>
            <a:br>
              <a:rPr lang="en-US" sz="4000" i="1" smtClean="0">
                <a:solidFill>
                  <a:schemeClr val="tx1"/>
                </a:solidFill>
              </a:rPr>
            </a:br>
            <a:r>
              <a:rPr lang="en-US" sz="4000" i="1" smtClean="0">
                <a:solidFill>
                  <a:schemeClr val="tx1"/>
                </a:solidFill>
              </a:rPr>
              <a:t>SCIC Monitoring Group </a:t>
            </a:r>
            <a:br>
              <a:rPr lang="en-US" sz="4000" i="1" smtClean="0">
                <a:solidFill>
                  <a:schemeClr val="tx1"/>
                </a:solidFill>
              </a:rPr>
            </a:br>
            <a:r>
              <a:rPr lang="en-US" sz="4000" i="1" smtClean="0">
                <a:solidFill>
                  <a:schemeClr val="tx1"/>
                </a:solidFill>
              </a:rPr>
              <a:t>(R. Cottrell et al.) </a:t>
            </a:r>
            <a:br>
              <a:rPr lang="en-US" sz="4000" i="1" smtClean="0">
                <a:solidFill>
                  <a:schemeClr val="tx1"/>
                </a:solidFill>
              </a:rPr>
            </a:br>
            <a:r>
              <a:rPr lang="en-US" sz="4000" i="1" smtClean="0">
                <a:solidFill>
                  <a:schemeClr val="tx1"/>
                </a:solidFill>
              </a:rPr>
              <a:t/>
            </a:r>
            <a:br>
              <a:rPr lang="en-US" sz="4000" i="1" smtClean="0">
                <a:solidFill>
                  <a:schemeClr val="tx1"/>
                </a:solidFill>
              </a:rPr>
            </a:br>
            <a:r>
              <a:rPr lang="en-US" sz="4000" i="1" smtClean="0">
                <a:solidFill>
                  <a:schemeClr val="tx1"/>
                </a:solidFill>
              </a:rPr>
              <a:t/>
            </a:r>
            <a:br>
              <a:rPr lang="en-US" sz="4000" i="1" smtClean="0">
                <a:solidFill>
                  <a:schemeClr val="tx1"/>
                </a:solidFill>
              </a:rPr>
            </a:br>
            <a:r>
              <a:rPr lang="en-US" sz="4000" i="1" smtClean="0">
                <a:solidFill>
                  <a:schemeClr val="tx1"/>
                </a:solidFill>
              </a:rPr>
              <a:t>Mapping the Digital Divide</a:t>
            </a:r>
          </a:p>
        </p:txBody>
      </p:sp>
      <p:pic>
        <p:nvPicPr>
          <p:cNvPr id="367619" name="Picture 3" descr="pinger"/>
          <p:cNvPicPr>
            <a:picLocks noChangeAspect="1" noChangeArrowheads="1"/>
          </p:cNvPicPr>
          <p:nvPr/>
        </p:nvPicPr>
        <p:blipFill>
          <a:blip r:embed="rId3" cstate="print"/>
          <a:srcRect/>
          <a:stretch>
            <a:fillRect/>
          </a:stretch>
        </p:blipFill>
        <p:spPr bwMode="auto">
          <a:xfrm>
            <a:off x="7218363" y="3544888"/>
            <a:ext cx="1728787" cy="1333500"/>
          </a:xfrm>
          <a:prstGeom prst="rect">
            <a:avLst/>
          </a:prstGeom>
          <a:solidFill>
            <a:schemeClr val="tx1"/>
          </a:solid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umber-of-nodes"/>
          <p:cNvPicPr/>
          <p:nvPr/>
        </p:nvPicPr>
        <p:blipFill>
          <a:blip r:embed="rId3" cstate="print"/>
          <a:srcRect/>
          <a:stretch>
            <a:fillRect/>
          </a:stretch>
        </p:blipFill>
        <p:spPr bwMode="auto">
          <a:xfrm>
            <a:off x="574830" y="1393535"/>
            <a:ext cx="8794745" cy="5261485"/>
          </a:xfrm>
          <a:prstGeom prst="rect">
            <a:avLst/>
          </a:prstGeom>
          <a:noFill/>
          <a:ln w="9525">
            <a:noFill/>
            <a:miter lim="800000"/>
            <a:headEnd/>
            <a:tailEnd/>
          </a:ln>
        </p:spPr>
      </p:pic>
      <p:sp>
        <p:nvSpPr>
          <p:cNvPr id="4478979" name="Rectangle 3"/>
          <p:cNvSpPr>
            <a:spLocks noGrp="1" noChangeArrowheads="1"/>
          </p:cNvSpPr>
          <p:nvPr>
            <p:ph type="title"/>
          </p:nvPr>
        </p:nvSpPr>
        <p:spPr>
          <a:xfrm>
            <a:off x="1112838" y="0"/>
            <a:ext cx="8248650" cy="1028700"/>
          </a:xfrm>
        </p:spPr>
        <p:txBody>
          <a:bodyPr/>
          <a:lstStyle/>
          <a:p>
            <a:pPr algn="l" eaLnBrk="1" hangingPunct="1"/>
            <a:r>
              <a:rPr lang="en-US" b="1" dirty="0" smtClean="0"/>
              <a:t> </a:t>
            </a:r>
            <a:r>
              <a:rPr lang="en-US" sz="3200" b="1" dirty="0" smtClean="0">
                <a:latin typeface="Verdana" pitchFamily="34" charset="0"/>
              </a:rPr>
              <a:t>Number of Hosts Monitored</a:t>
            </a:r>
            <a:br>
              <a:rPr lang="en-US" sz="3200" b="1" dirty="0" smtClean="0">
                <a:latin typeface="Verdana" pitchFamily="34" charset="0"/>
              </a:rPr>
            </a:br>
            <a:r>
              <a:rPr lang="en-US" sz="3200" b="1" dirty="0" smtClean="0">
                <a:latin typeface="Verdana" pitchFamily="34" charset="0"/>
              </a:rPr>
              <a:t>   By Region: 1998 - 2010</a:t>
            </a:r>
            <a:endParaRPr lang="en-US" sz="3600" dirty="0" smtClean="0"/>
          </a:p>
        </p:txBody>
      </p:sp>
      <p:pic>
        <p:nvPicPr>
          <p:cNvPr id="369668" name="Picture 4" descr="pinger"/>
          <p:cNvPicPr>
            <a:picLocks noChangeAspect="1" noChangeArrowheads="1"/>
          </p:cNvPicPr>
          <p:nvPr/>
        </p:nvPicPr>
        <p:blipFill>
          <a:blip r:embed="rId4" cstate="print"/>
          <a:srcRect/>
          <a:stretch>
            <a:fillRect/>
          </a:stretch>
        </p:blipFill>
        <p:spPr bwMode="auto">
          <a:xfrm>
            <a:off x="0" y="58738"/>
            <a:ext cx="1981200" cy="1219200"/>
          </a:xfrm>
          <a:prstGeom prst="rect">
            <a:avLst/>
          </a:prstGeom>
          <a:solidFill>
            <a:schemeClr val="bg1"/>
          </a:solidFill>
          <a:ln w="9525">
            <a:noFill/>
            <a:miter lim="800000"/>
            <a:headEnd/>
            <a:tailEnd/>
          </a:ln>
        </p:spPr>
      </p:pic>
      <p:pic>
        <p:nvPicPr>
          <p:cNvPr id="369669" name="Picture 5" descr="icfalogo"/>
          <p:cNvPicPr>
            <a:picLocks noChangeAspect="1" noChangeArrowheads="1"/>
          </p:cNvPicPr>
          <p:nvPr/>
        </p:nvPicPr>
        <p:blipFill>
          <a:blip r:embed="rId5" cstate="print"/>
          <a:srcRect l="28235" r="28235" b="28799"/>
          <a:stretch>
            <a:fillRect/>
          </a:stretch>
        </p:blipFill>
        <p:spPr bwMode="auto">
          <a:xfrm>
            <a:off x="8458200" y="0"/>
            <a:ext cx="1447800" cy="1042988"/>
          </a:xfrm>
          <a:prstGeom prst="rect">
            <a:avLst/>
          </a:prstGeom>
          <a:noFill/>
          <a:ln w="9525">
            <a:noFill/>
            <a:miter lim="800000"/>
            <a:headEnd/>
            <a:tailEnd/>
          </a:ln>
        </p:spPr>
      </p:pic>
      <p:sp>
        <p:nvSpPr>
          <p:cNvPr id="369670" name="Text Box 6"/>
          <p:cNvSpPr txBox="1">
            <a:spLocks noChangeArrowheads="1"/>
          </p:cNvSpPr>
          <p:nvPr/>
        </p:nvSpPr>
        <p:spPr bwMode="auto">
          <a:xfrm>
            <a:off x="6873875" y="931863"/>
            <a:ext cx="1612900" cy="269875"/>
          </a:xfrm>
          <a:prstGeom prst="rect">
            <a:avLst/>
          </a:prstGeom>
          <a:solidFill>
            <a:srgbClr val="DDF2FF"/>
          </a:solidFill>
          <a:ln w="22225">
            <a:solidFill>
              <a:srgbClr val="000066"/>
            </a:solidFill>
            <a:miter lim="800000"/>
            <a:headEnd/>
            <a:tailEnd/>
          </a:ln>
        </p:spPr>
        <p:txBody>
          <a:bodyPr tIns="0" bIns="0">
            <a:spAutoFit/>
          </a:bodyPr>
          <a:lstStyle/>
          <a:p>
            <a:pPr marL="233363" indent="-233363">
              <a:lnSpc>
                <a:spcPct val="90000"/>
              </a:lnSpc>
              <a:spcBef>
                <a:spcPct val="5000"/>
              </a:spcBef>
              <a:buClr>
                <a:srgbClr val="7E0000"/>
              </a:buClr>
              <a:tabLst>
                <a:tab pos="173038" algn="l"/>
              </a:tabLst>
            </a:pPr>
            <a:r>
              <a:rPr lang="en-US" sz="1800">
                <a:solidFill>
                  <a:srgbClr val="000066"/>
                </a:solidFill>
                <a:latin typeface="Verdana" pitchFamily="34" charset="0"/>
              </a:rPr>
              <a:t>R. Cottrell</a:t>
            </a:r>
            <a:endParaRPr lang="en-US" sz="1800" i="1">
              <a:solidFill>
                <a:srgbClr val="800000"/>
              </a:solidFill>
              <a:latin typeface="Verdana" pitchFamily="34" charset="0"/>
            </a:endParaRPr>
          </a:p>
        </p:txBody>
      </p:sp>
      <p:sp>
        <p:nvSpPr>
          <p:cNvPr id="4478983" name="Rectangle 7"/>
          <p:cNvSpPr>
            <a:spLocks noChangeArrowheads="1"/>
          </p:cNvSpPr>
          <p:nvPr/>
        </p:nvSpPr>
        <p:spPr bwMode="auto">
          <a:xfrm rot="-862016">
            <a:off x="6396347" y="4852457"/>
            <a:ext cx="1611312" cy="346075"/>
          </a:xfrm>
          <a:prstGeom prst="rect">
            <a:avLst/>
          </a:prstGeom>
          <a:noFill/>
          <a:ln w="22225">
            <a:noFill/>
            <a:miter lim="800000"/>
            <a:headEnd/>
            <a:tailEnd/>
          </a:ln>
          <a:effectLst>
            <a:outerShdw dist="35921" dir="18900000" algn="ctr" rotWithShape="0">
              <a:srgbClr val="CECEFF"/>
            </a:outerShdw>
          </a:effectLst>
        </p:spPr>
        <p:txBody>
          <a:bodyPr lIns="92075" tIns="10800" rIns="92075" bIns="10800" anchor="ctr" anchorCtr="1"/>
          <a:lstStyle/>
          <a:p>
            <a:pPr eaLnBrk="1" hangingPunct="1">
              <a:lnSpc>
                <a:spcPct val="90000"/>
              </a:lnSpc>
              <a:spcBef>
                <a:spcPct val="0"/>
              </a:spcBef>
              <a:buClrTx/>
              <a:buSzTx/>
              <a:buFontTx/>
              <a:buNone/>
              <a:defRPr/>
            </a:pPr>
            <a:r>
              <a:rPr lang="en-US" b="0" dirty="0">
                <a:solidFill>
                  <a:srgbClr val="000066"/>
                </a:solidFill>
                <a:latin typeface="Arial Black" pitchFamily="34" charset="0"/>
              </a:rPr>
              <a:t>Africa</a:t>
            </a:r>
            <a:endParaRPr lang="en-US" dirty="0">
              <a:solidFill>
                <a:srgbClr val="000066"/>
              </a:solidFill>
              <a:latin typeface="Arial" charset="0"/>
            </a:endParaRPr>
          </a:p>
        </p:txBody>
      </p:sp>
      <p:sp>
        <p:nvSpPr>
          <p:cNvPr id="4478984" name="Line 8"/>
          <p:cNvSpPr>
            <a:spLocks noChangeShapeType="1"/>
          </p:cNvSpPr>
          <p:nvPr/>
        </p:nvSpPr>
        <p:spPr bwMode="auto">
          <a:xfrm>
            <a:off x="5260240" y="1816702"/>
            <a:ext cx="2112275" cy="2034753"/>
          </a:xfrm>
          <a:prstGeom prst="line">
            <a:avLst/>
          </a:prstGeom>
          <a:noFill/>
          <a:ln w="44450">
            <a:solidFill>
              <a:srgbClr val="CC6600"/>
            </a:solidFill>
            <a:round/>
            <a:headEnd/>
            <a:tailEnd type="triangle" w="med" len="med"/>
          </a:ln>
        </p:spPr>
        <p:txBody>
          <a:bodyPr/>
          <a:lstStyle/>
          <a:p>
            <a:endParaRPr lang="en-US"/>
          </a:p>
        </p:txBody>
      </p:sp>
      <p:sp>
        <p:nvSpPr>
          <p:cNvPr id="4478986" name="Rectangle 10"/>
          <p:cNvSpPr>
            <a:spLocks noChangeArrowheads="1"/>
          </p:cNvSpPr>
          <p:nvPr/>
        </p:nvSpPr>
        <p:spPr bwMode="auto">
          <a:xfrm>
            <a:off x="1881188" y="2046288"/>
            <a:ext cx="1266825" cy="384175"/>
          </a:xfrm>
          <a:prstGeom prst="rect">
            <a:avLst/>
          </a:prstGeom>
          <a:noFill/>
          <a:ln w="28575">
            <a:solidFill>
              <a:srgbClr val="5353FF"/>
            </a:solidFill>
            <a:miter lim="800000"/>
            <a:headEnd/>
            <a:tailEnd/>
          </a:ln>
        </p:spPr>
        <p:txBody>
          <a:bodyPr wrap="none" anchor="ctr"/>
          <a:lstStyle/>
          <a:p>
            <a:r>
              <a:rPr lang="en-US"/>
              <a:t>Africa</a:t>
            </a:r>
          </a:p>
        </p:txBody>
      </p:sp>
      <p:sp>
        <p:nvSpPr>
          <p:cNvPr id="4478988" name="Rectangle 12"/>
          <p:cNvSpPr>
            <a:spLocks noChangeArrowheads="1"/>
          </p:cNvSpPr>
          <p:nvPr/>
        </p:nvSpPr>
        <p:spPr bwMode="auto">
          <a:xfrm>
            <a:off x="3954463" y="1469915"/>
            <a:ext cx="2649537" cy="346075"/>
          </a:xfrm>
          <a:prstGeom prst="rect">
            <a:avLst/>
          </a:prstGeom>
          <a:noFill/>
          <a:ln w="28575">
            <a:solidFill>
              <a:srgbClr val="CC6600"/>
            </a:solidFill>
            <a:miter lim="800000"/>
            <a:headEnd/>
            <a:tailEnd/>
          </a:ln>
        </p:spPr>
        <p:txBody>
          <a:bodyPr wrap="none" anchor="ctr"/>
          <a:lstStyle/>
          <a:p>
            <a:r>
              <a:rPr lang="en-US" dirty="0"/>
              <a:t>Latin America</a:t>
            </a:r>
          </a:p>
        </p:txBody>
      </p:sp>
      <p:sp>
        <p:nvSpPr>
          <p:cNvPr id="4478989" name="Line 13"/>
          <p:cNvSpPr>
            <a:spLocks noChangeShapeType="1"/>
          </p:cNvSpPr>
          <p:nvPr/>
        </p:nvSpPr>
        <p:spPr bwMode="auto">
          <a:xfrm>
            <a:off x="2687638" y="2430463"/>
            <a:ext cx="3916777" cy="2611547"/>
          </a:xfrm>
          <a:prstGeom prst="line">
            <a:avLst/>
          </a:prstGeom>
          <a:noFill/>
          <a:ln w="44450">
            <a:solidFill>
              <a:srgbClr val="000066"/>
            </a:solidFill>
            <a:round/>
            <a:headEnd/>
            <a:tailEnd type="triangle" w="med" len="lg"/>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478984"/>
                                        </p:tgtEl>
                                        <p:attrNameLst>
                                          <p:attrName>style.visibility</p:attrName>
                                        </p:attrNameLst>
                                      </p:cBhvr>
                                      <p:to>
                                        <p:strVal val="visible"/>
                                      </p:to>
                                    </p:set>
                                    <p:anim calcmode="lin" valueType="num">
                                      <p:cBhvr additive="base">
                                        <p:cTn id="7" dur="500" fill="hold"/>
                                        <p:tgtEl>
                                          <p:spTgt spid="4478984"/>
                                        </p:tgtEl>
                                        <p:attrNameLst>
                                          <p:attrName>ppt_x</p:attrName>
                                        </p:attrNameLst>
                                      </p:cBhvr>
                                      <p:tavLst>
                                        <p:tav tm="0">
                                          <p:val>
                                            <p:strVal val="#ppt_x"/>
                                          </p:val>
                                        </p:tav>
                                        <p:tav tm="100000">
                                          <p:val>
                                            <p:strVal val="#ppt_x"/>
                                          </p:val>
                                        </p:tav>
                                      </p:tavLst>
                                    </p:anim>
                                    <p:anim calcmode="lin" valueType="num">
                                      <p:cBhvr additive="base">
                                        <p:cTn id="8" dur="500" fill="hold"/>
                                        <p:tgtEl>
                                          <p:spTgt spid="44789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78986"/>
                                        </p:tgtEl>
                                        <p:attrNameLst>
                                          <p:attrName>style.visibility</p:attrName>
                                        </p:attrNameLst>
                                      </p:cBhvr>
                                      <p:to>
                                        <p:strVal val="visible"/>
                                      </p:to>
                                    </p:set>
                                    <p:anim calcmode="lin" valueType="num">
                                      <p:cBhvr additive="base">
                                        <p:cTn id="11" dur="500" fill="hold"/>
                                        <p:tgtEl>
                                          <p:spTgt spid="4478986"/>
                                        </p:tgtEl>
                                        <p:attrNameLst>
                                          <p:attrName>ppt_x</p:attrName>
                                        </p:attrNameLst>
                                      </p:cBhvr>
                                      <p:tavLst>
                                        <p:tav tm="0">
                                          <p:val>
                                            <p:strVal val="#ppt_x"/>
                                          </p:val>
                                        </p:tav>
                                        <p:tav tm="100000">
                                          <p:val>
                                            <p:strVal val="#ppt_x"/>
                                          </p:val>
                                        </p:tav>
                                      </p:tavLst>
                                    </p:anim>
                                    <p:anim calcmode="lin" valueType="num">
                                      <p:cBhvr additive="base">
                                        <p:cTn id="12" dur="500" fill="hold"/>
                                        <p:tgtEl>
                                          <p:spTgt spid="44789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78988"/>
                                        </p:tgtEl>
                                        <p:attrNameLst>
                                          <p:attrName>style.visibility</p:attrName>
                                        </p:attrNameLst>
                                      </p:cBhvr>
                                      <p:to>
                                        <p:strVal val="visible"/>
                                      </p:to>
                                    </p:set>
                                    <p:anim calcmode="lin" valueType="num">
                                      <p:cBhvr additive="base">
                                        <p:cTn id="15" dur="500" fill="hold"/>
                                        <p:tgtEl>
                                          <p:spTgt spid="4478988"/>
                                        </p:tgtEl>
                                        <p:attrNameLst>
                                          <p:attrName>ppt_x</p:attrName>
                                        </p:attrNameLst>
                                      </p:cBhvr>
                                      <p:tavLst>
                                        <p:tav tm="0">
                                          <p:val>
                                            <p:strVal val="#ppt_x"/>
                                          </p:val>
                                        </p:tav>
                                        <p:tav tm="100000">
                                          <p:val>
                                            <p:strVal val="#ppt_x"/>
                                          </p:val>
                                        </p:tav>
                                      </p:tavLst>
                                    </p:anim>
                                    <p:anim calcmode="lin" valueType="num">
                                      <p:cBhvr additive="base">
                                        <p:cTn id="16" dur="500" fill="hold"/>
                                        <p:tgtEl>
                                          <p:spTgt spid="447898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78989"/>
                                        </p:tgtEl>
                                        <p:attrNameLst>
                                          <p:attrName>style.visibility</p:attrName>
                                        </p:attrNameLst>
                                      </p:cBhvr>
                                      <p:to>
                                        <p:strVal val="visible"/>
                                      </p:to>
                                    </p:set>
                                    <p:anim calcmode="lin" valueType="num">
                                      <p:cBhvr additive="base">
                                        <p:cTn id="19" dur="500" fill="hold"/>
                                        <p:tgtEl>
                                          <p:spTgt spid="4478989"/>
                                        </p:tgtEl>
                                        <p:attrNameLst>
                                          <p:attrName>ppt_x</p:attrName>
                                        </p:attrNameLst>
                                      </p:cBhvr>
                                      <p:tavLst>
                                        <p:tav tm="0">
                                          <p:val>
                                            <p:strVal val="#ppt_x"/>
                                          </p:val>
                                        </p:tav>
                                        <p:tav tm="100000">
                                          <p:val>
                                            <p:strVal val="#ppt_x"/>
                                          </p:val>
                                        </p:tav>
                                      </p:tavLst>
                                    </p:anim>
                                    <p:anim calcmode="lin" valueType="num">
                                      <p:cBhvr additive="base">
                                        <p:cTn id="20" dur="500" fill="hold"/>
                                        <p:tgtEl>
                                          <p:spTgt spid="4478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8984" grpId="0" animBg="1"/>
      <p:bldP spid="4478986" grpId="0" animBg="1"/>
      <p:bldP spid="4478988" grpId="0" animBg="1"/>
      <p:bldP spid="44789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lum bright="-2000" contrast="5000"/>
          </a:blip>
          <a:srcRect/>
          <a:stretch>
            <a:fillRect/>
          </a:stretch>
        </p:blipFill>
        <p:spPr bwMode="auto">
          <a:xfrm>
            <a:off x="805260" y="1047890"/>
            <a:ext cx="7873025" cy="5491915"/>
          </a:xfrm>
          <a:prstGeom prst="rect">
            <a:avLst/>
          </a:prstGeom>
          <a:noFill/>
          <a:ln w="9525">
            <a:noFill/>
            <a:miter lim="800000"/>
            <a:headEnd/>
            <a:tailEnd/>
          </a:ln>
        </p:spPr>
      </p:pic>
      <p:sp>
        <p:nvSpPr>
          <p:cNvPr id="6" name="Rectangle 3"/>
          <p:cNvSpPr>
            <a:spLocks noGrp="1" noChangeArrowheads="1"/>
          </p:cNvSpPr>
          <p:nvPr>
            <p:ph type="title"/>
          </p:nvPr>
        </p:nvSpPr>
        <p:spPr>
          <a:xfrm>
            <a:off x="1458145" y="126170"/>
            <a:ext cx="8248650" cy="1028700"/>
          </a:xfrm>
        </p:spPr>
        <p:txBody>
          <a:bodyPr/>
          <a:lstStyle/>
          <a:p>
            <a:pPr eaLnBrk="1" hangingPunct="1"/>
            <a:r>
              <a:rPr lang="en-US" sz="3200" b="1" dirty="0" smtClean="0"/>
              <a:t>Packet Loss, from SLAC </a:t>
            </a:r>
            <a:br>
              <a:rPr lang="en-US" sz="3200" b="1" dirty="0" smtClean="0"/>
            </a:br>
            <a:r>
              <a:rPr lang="en-US" sz="3200" b="1" dirty="0" smtClean="0"/>
              <a:t>to the World 1998 - 2010</a:t>
            </a:r>
            <a:endParaRPr lang="en-US" sz="4000"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thru-vs-hdi-2010-with-labels-and-equation.png"/>
          <p:cNvPicPr/>
          <p:nvPr/>
        </p:nvPicPr>
        <p:blipFill>
          <a:blip r:embed="rId3" cstate="print">
            <a:lum bright="-10000" contrast="8000"/>
          </a:blip>
          <a:srcRect r="5031"/>
          <a:stretch>
            <a:fillRect/>
          </a:stretch>
        </p:blipFill>
        <p:spPr>
          <a:xfrm>
            <a:off x="2994345" y="1355130"/>
            <a:ext cx="6682470" cy="4685410"/>
          </a:xfrm>
          <a:prstGeom prst="rect">
            <a:avLst/>
          </a:prstGeom>
        </p:spPr>
      </p:pic>
      <p:pic>
        <p:nvPicPr>
          <p:cNvPr id="443394" name="Picture 4" descr="slacseal"/>
          <p:cNvPicPr>
            <a:picLocks noChangeAspect="1" noChangeArrowheads="1"/>
          </p:cNvPicPr>
          <p:nvPr/>
        </p:nvPicPr>
        <p:blipFill>
          <a:blip r:embed="rId4" cstate="print"/>
          <a:srcRect/>
          <a:stretch>
            <a:fillRect/>
          </a:stretch>
        </p:blipFill>
        <p:spPr bwMode="auto">
          <a:xfrm>
            <a:off x="8686800" y="26988"/>
            <a:ext cx="1127125" cy="1089025"/>
          </a:xfrm>
          <a:prstGeom prst="rect">
            <a:avLst/>
          </a:prstGeom>
          <a:noFill/>
          <a:ln w="9525">
            <a:noFill/>
            <a:miter lim="800000"/>
            <a:headEnd/>
            <a:tailEnd/>
          </a:ln>
        </p:spPr>
      </p:pic>
      <p:pic>
        <p:nvPicPr>
          <p:cNvPr id="443395" name="Picture 5" descr="pinger"/>
          <p:cNvPicPr>
            <a:picLocks noChangeAspect="1" noChangeArrowheads="1"/>
          </p:cNvPicPr>
          <p:nvPr/>
        </p:nvPicPr>
        <p:blipFill>
          <a:blip r:embed="rId5" cstate="print"/>
          <a:srcRect/>
          <a:stretch>
            <a:fillRect/>
          </a:stretch>
        </p:blipFill>
        <p:spPr bwMode="auto">
          <a:xfrm>
            <a:off x="76200" y="104775"/>
            <a:ext cx="1403350" cy="865188"/>
          </a:xfrm>
          <a:prstGeom prst="rect">
            <a:avLst/>
          </a:prstGeom>
          <a:noFill/>
          <a:ln w="9525">
            <a:noFill/>
            <a:miter lim="800000"/>
            <a:headEnd/>
            <a:tailEnd/>
          </a:ln>
        </p:spPr>
      </p:pic>
      <p:sp>
        <p:nvSpPr>
          <p:cNvPr id="443397" name="Rectangle 17"/>
          <p:cNvSpPr>
            <a:spLocks noGrp="1" noChangeArrowheads="1"/>
          </p:cNvSpPr>
          <p:nvPr>
            <p:ph type="body" idx="1"/>
          </p:nvPr>
        </p:nvSpPr>
        <p:spPr>
          <a:xfrm>
            <a:off x="76200" y="1201738"/>
            <a:ext cx="2687638" cy="5513387"/>
          </a:xfrm>
          <a:solidFill>
            <a:srgbClr val="FEFEA4"/>
          </a:solidFill>
          <a:ln w="25400">
            <a:solidFill>
              <a:srgbClr val="000066"/>
            </a:solidFill>
          </a:ln>
        </p:spPr>
        <p:txBody>
          <a:bodyPr lIns="0" tIns="46038" rIns="0" bIns="46038"/>
          <a:lstStyle/>
          <a:p>
            <a:pPr marL="228600" indent="-228600" algn="ctr" eaLnBrk="1" hangingPunct="1">
              <a:buClr>
                <a:srgbClr val="000066"/>
              </a:buClr>
              <a:buFont typeface="Wingdings 2" pitchFamily="18" charset="2"/>
              <a:buNone/>
            </a:pPr>
            <a:r>
              <a:rPr lang="en-US" sz="2200" b="1" u="sng" dirty="0" smtClean="0"/>
              <a:t>UNDP HDI:</a:t>
            </a:r>
          </a:p>
          <a:p>
            <a:pPr marL="228600" indent="-228600" eaLnBrk="1" hangingPunct="1">
              <a:lnSpc>
                <a:spcPct val="95000"/>
              </a:lnSpc>
              <a:spcBef>
                <a:spcPct val="25000"/>
              </a:spcBef>
              <a:buSzPct val="110000"/>
              <a:buFont typeface="Wingdings 2" pitchFamily="18" charset="2"/>
              <a:buChar char="®"/>
            </a:pPr>
            <a:r>
              <a:rPr lang="en-US" sz="2000" b="1" dirty="0" smtClean="0">
                <a:solidFill>
                  <a:srgbClr val="000066"/>
                </a:solidFill>
              </a:rPr>
              <a:t>A long and healthy life, as measured </a:t>
            </a:r>
            <a:br>
              <a:rPr lang="en-US" sz="2000" b="1" dirty="0" smtClean="0">
                <a:solidFill>
                  <a:srgbClr val="000066"/>
                </a:solidFill>
              </a:rPr>
            </a:br>
            <a:r>
              <a:rPr lang="en-US" sz="2000" b="1" dirty="0" smtClean="0">
                <a:solidFill>
                  <a:srgbClr val="000066"/>
                </a:solidFill>
              </a:rPr>
              <a:t>by life expectancy at birth</a:t>
            </a:r>
            <a:endParaRPr lang="en-US" altLang="ko-KR" sz="2000" b="1" dirty="0" smtClean="0">
              <a:solidFill>
                <a:srgbClr val="000066"/>
              </a:solidFill>
              <a:ea typeface="Gulim" pitchFamily="34" charset="-127"/>
            </a:endParaRPr>
          </a:p>
          <a:p>
            <a:pPr marL="228600" indent="-228600" eaLnBrk="1" hangingPunct="1">
              <a:lnSpc>
                <a:spcPct val="95000"/>
              </a:lnSpc>
              <a:spcBef>
                <a:spcPct val="25000"/>
              </a:spcBef>
              <a:buSzPct val="110000"/>
              <a:buFont typeface="Wingdings 2" pitchFamily="18" charset="2"/>
              <a:buChar char="®"/>
            </a:pPr>
            <a:r>
              <a:rPr lang="en-US" altLang="ko-KR" sz="2000" b="1" dirty="0" smtClean="0">
                <a:solidFill>
                  <a:srgbClr val="000066"/>
                </a:solidFill>
                <a:ea typeface="Gulim" pitchFamily="34" charset="-127"/>
              </a:rPr>
              <a:t>Knowledge as measured by the </a:t>
            </a:r>
            <a:br>
              <a:rPr lang="en-US" altLang="ko-KR" sz="2000" b="1" dirty="0" smtClean="0">
                <a:solidFill>
                  <a:srgbClr val="000066"/>
                </a:solidFill>
                <a:ea typeface="Gulim" pitchFamily="34" charset="-127"/>
              </a:rPr>
            </a:br>
            <a:r>
              <a:rPr lang="en-US" altLang="ko-KR" sz="2000" b="1" dirty="0" smtClean="0">
                <a:solidFill>
                  <a:srgbClr val="000066"/>
                </a:solidFill>
                <a:ea typeface="Gulim" pitchFamily="34" charset="-127"/>
              </a:rPr>
              <a:t>adult literacy rate (with 2/3 weight) </a:t>
            </a:r>
            <a:br>
              <a:rPr lang="en-US" altLang="ko-KR" sz="2000" b="1" dirty="0" smtClean="0">
                <a:solidFill>
                  <a:srgbClr val="000066"/>
                </a:solidFill>
                <a:ea typeface="Gulim" pitchFamily="34" charset="-127"/>
              </a:rPr>
            </a:br>
            <a:r>
              <a:rPr lang="en-US" altLang="ko-KR" sz="2000" b="1" dirty="0" smtClean="0">
                <a:solidFill>
                  <a:srgbClr val="000066"/>
                </a:solidFill>
                <a:ea typeface="Gulim" pitchFamily="34" charset="-127"/>
              </a:rPr>
              <a:t>and the combined primary, secondary and tertiary growth enrollment ratio</a:t>
            </a:r>
            <a:br>
              <a:rPr lang="en-US" altLang="ko-KR" sz="2000" b="1" dirty="0" smtClean="0">
                <a:solidFill>
                  <a:srgbClr val="000066"/>
                </a:solidFill>
                <a:ea typeface="Gulim" pitchFamily="34" charset="-127"/>
              </a:rPr>
            </a:br>
            <a:r>
              <a:rPr lang="en-US" altLang="ko-KR" sz="2000" b="1" dirty="0" smtClean="0">
                <a:solidFill>
                  <a:srgbClr val="000066"/>
                </a:solidFill>
                <a:ea typeface="Gulim" pitchFamily="34" charset="-127"/>
              </a:rPr>
              <a:t> (with 1/3 weight)</a:t>
            </a:r>
          </a:p>
          <a:p>
            <a:pPr marL="228600" indent="-228600" eaLnBrk="1" hangingPunct="1">
              <a:lnSpc>
                <a:spcPct val="95000"/>
              </a:lnSpc>
              <a:spcBef>
                <a:spcPct val="25000"/>
              </a:spcBef>
              <a:buSzPct val="110000"/>
              <a:buFont typeface="Wingdings 2" pitchFamily="18" charset="2"/>
              <a:buChar char="®"/>
            </a:pPr>
            <a:r>
              <a:rPr lang="en-US" altLang="ko-KR" sz="2000" b="1" dirty="0" smtClean="0">
                <a:solidFill>
                  <a:srgbClr val="000066"/>
                </a:solidFill>
                <a:ea typeface="Gulim" pitchFamily="34" charset="-127"/>
              </a:rPr>
              <a:t>A decent standard </a:t>
            </a:r>
            <a:br>
              <a:rPr lang="en-US" altLang="ko-KR" sz="2000" b="1" dirty="0" smtClean="0">
                <a:solidFill>
                  <a:srgbClr val="000066"/>
                </a:solidFill>
                <a:ea typeface="Gulim" pitchFamily="34" charset="-127"/>
              </a:rPr>
            </a:br>
            <a:r>
              <a:rPr lang="en-US" altLang="ko-KR" sz="2000" b="1" dirty="0" smtClean="0">
                <a:solidFill>
                  <a:srgbClr val="000066"/>
                </a:solidFill>
                <a:ea typeface="Gulim" pitchFamily="34" charset="-127"/>
              </a:rPr>
              <a:t>of living, as measured by</a:t>
            </a:r>
            <a:br>
              <a:rPr lang="en-US" altLang="ko-KR" sz="2000" b="1" dirty="0" smtClean="0">
                <a:solidFill>
                  <a:srgbClr val="000066"/>
                </a:solidFill>
                <a:ea typeface="Gulim" pitchFamily="34" charset="-127"/>
              </a:rPr>
            </a:br>
            <a:r>
              <a:rPr lang="en-US" altLang="ko-KR" sz="2000" b="1" dirty="0" smtClean="0">
                <a:solidFill>
                  <a:srgbClr val="000066"/>
                </a:solidFill>
                <a:ea typeface="Gulim" pitchFamily="34" charset="-127"/>
              </a:rPr>
              <a:t>GDP per capita</a:t>
            </a:r>
            <a:endParaRPr lang="en-US" sz="2000" b="1" i="1" dirty="0" smtClean="0">
              <a:solidFill>
                <a:srgbClr val="000066"/>
              </a:solidFill>
            </a:endParaRPr>
          </a:p>
        </p:txBody>
      </p:sp>
      <p:sp>
        <p:nvSpPr>
          <p:cNvPr id="443398" name="Rectangle 3"/>
          <p:cNvSpPr>
            <a:spLocks noGrp="1" noChangeArrowheads="1"/>
          </p:cNvSpPr>
          <p:nvPr>
            <p:ph type="title"/>
          </p:nvPr>
        </p:nvSpPr>
        <p:spPr>
          <a:xfrm>
            <a:off x="0" y="0"/>
            <a:ext cx="9906000" cy="1143000"/>
          </a:xfrm>
        </p:spPr>
        <p:txBody>
          <a:bodyPr anchorCtr="1"/>
          <a:lstStyle/>
          <a:p>
            <a:pPr algn="l" eaLnBrk="1" hangingPunct="1"/>
            <a:r>
              <a:rPr lang="en-US" sz="1800" b="1" dirty="0" smtClean="0">
                <a:solidFill>
                  <a:srgbClr val="800000"/>
                </a:solidFill>
              </a:rPr>
              <a:t>                           </a:t>
            </a:r>
            <a:r>
              <a:rPr lang="en-US" b="1" dirty="0" smtClean="0">
                <a:solidFill>
                  <a:srgbClr val="800000"/>
                </a:solidFill>
              </a:rPr>
              <a:t>Normalized TCP Throughput in 2010</a:t>
            </a:r>
            <a:br>
              <a:rPr lang="en-US" b="1" dirty="0" smtClean="0">
                <a:solidFill>
                  <a:srgbClr val="800000"/>
                </a:solidFill>
              </a:rPr>
            </a:br>
            <a:r>
              <a:rPr lang="en-US" b="1" dirty="0" smtClean="0">
                <a:solidFill>
                  <a:srgbClr val="800000"/>
                </a:solidFill>
              </a:rPr>
              <a:t>               vs. UN Human Development Index (HDI)</a:t>
            </a:r>
          </a:p>
        </p:txBody>
      </p:sp>
      <p:pic>
        <p:nvPicPr>
          <p:cNvPr id="443399" name="Picture 32" descr="pinger"/>
          <p:cNvPicPr>
            <a:picLocks noChangeAspect="1" noChangeArrowheads="1"/>
          </p:cNvPicPr>
          <p:nvPr/>
        </p:nvPicPr>
        <p:blipFill>
          <a:blip r:embed="rId5" cstate="print"/>
          <a:srcRect/>
          <a:stretch>
            <a:fillRect/>
          </a:stretch>
        </p:blipFill>
        <p:spPr bwMode="auto">
          <a:xfrm>
            <a:off x="76200" y="104775"/>
            <a:ext cx="1727200" cy="1019175"/>
          </a:xfrm>
          <a:prstGeom prst="rect">
            <a:avLst/>
          </a:prstGeom>
          <a:solidFill>
            <a:schemeClr val="bg1"/>
          </a:solidFill>
          <a:ln w="9525">
            <a:noFill/>
            <a:miter lim="800000"/>
            <a:headEnd/>
            <a:tailEnd/>
          </a:ln>
        </p:spPr>
      </p:pic>
      <p:sp>
        <p:nvSpPr>
          <p:cNvPr id="443400" name="Rectangle 33"/>
          <p:cNvSpPr>
            <a:spLocks noChangeArrowheads="1"/>
          </p:cNvSpPr>
          <p:nvPr/>
        </p:nvSpPr>
        <p:spPr bwMode="auto">
          <a:xfrm>
            <a:off x="2801938" y="6424613"/>
            <a:ext cx="7104062" cy="433387"/>
          </a:xfrm>
          <a:prstGeom prst="rect">
            <a:avLst/>
          </a:prstGeom>
          <a:solidFill>
            <a:srgbClr val="00004C"/>
          </a:solidFill>
          <a:ln w="25400">
            <a:solidFill>
              <a:srgbClr val="FF9900"/>
            </a:solidFill>
            <a:miter lim="800000"/>
            <a:headEnd/>
            <a:tailEnd/>
          </a:ln>
        </p:spPr>
        <p:txBody>
          <a:bodyPr lIns="0" tIns="46038" rIns="0" bIns="46038"/>
          <a:lstStyle/>
          <a:p>
            <a:pPr marL="228600" indent="-228600" algn="l" eaLnBrk="1" hangingPunct="1">
              <a:lnSpc>
                <a:spcPct val="100000"/>
              </a:lnSpc>
              <a:spcBef>
                <a:spcPct val="20000"/>
              </a:spcBef>
              <a:buClr>
                <a:srgbClr val="000066"/>
              </a:buClr>
              <a:buSzTx/>
              <a:buFont typeface="Wingdings 2" pitchFamily="18" charset="2"/>
              <a:buNone/>
            </a:pPr>
            <a:r>
              <a:rPr lang="en-US" sz="2000" u="sng">
                <a:solidFill>
                  <a:schemeClr val="bg1"/>
                </a:solidFill>
                <a:latin typeface="Arial" charset="0"/>
              </a:rPr>
              <a:t> </a:t>
            </a:r>
            <a:r>
              <a:rPr lang="en-US" sz="1800">
                <a:solidFill>
                  <a:schemeClr val="bg1"/>
                </a:solidFill>
                <a:latin typeface="Arial" charset="0"/>
              </a:rPr>
              <a:t>A Clear Correlation Between the UNDP HDI and the Throughput</a:t>
            </a:r>
          </a:p>
        </p:txBody>
      </p:sp>
      <p:sp>
        <p:nvSpPr>
          <p:cNvPr id="443402" name="Rectangle 18"/>
          <p:cNvSpPr>
            <a:spLocks noChangeArrowheads="1"/>
          </p:cNvSpPr>
          <p:nvPr/>
        </p:nvSpPr>
        <p:spPr bwMode="auto">
          <a:xfrm>
            <a:off x="5759505" y="5312980"/>
            <a:ext cx="1881187" cy="247650"/>
          </a:xfrm>
          <a:prstGeom prst="rect">
            <a:avLst/>
          </a:prstGeom>
          <a:noFill/>
          <a:ln w="22225">
            <a:solidFill>
              <a:srgbClr val="800000"/>
            </a:solidFill>
            <a:miter lim="800000"/>
            <a:headEnd/>
            <a:tailEnd/>
          </a:ln>
        </p:spPr>
        <p:txBody>
          <a:bodyPr wrap="none" anchor="ctr"/>
          <a:lstStyle/>
          <a:p>
            <a:endParaRPr lang="en-US"/>
          </a:p>
        </p:txBody>
      </p:sp>
      <p:sp>
        <p:nvSpPr>
          <p:cNvPr id="443403" name="Text Box 21"/>
          <p:cNvSpPr txBox="1">
            <a:spLocks noChangeArrowheads="1"/>
          </p:cNvSpPr>
          <p:nvPr/>
        </p:nvSpPr>
        <p:spPr bwMode="auto">
          <a:xfrm rot="-5400000">
            <a:off x="2828131" y="4261089"/>
            <a:ext cx="422275" cy="217488"/>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0.4</a:t>
            </a:r>
          </a:p>
        </p:txBody>
      </p:sp>
      <p:sp>
        <p:nvSpPr>
          <p:cNvPr id="443404" name="Text Box 23"/>
          <p:cNvSpPr txBox="1">
            <a:spLocks noChangeArrowheads="1"/>
          </p:cNvSpPr>
          <p:nvPr/>
        </p:nvSpPr>
        <p:spPr bwMode="auto">
          <a:xfrm>
            <a:off x="3324225" y="6040438"/>
            <a:ext cx="5815013" cy="376237"/>
          </a:xfrm>
          <a:prstGeom prst="rect">
            <a:avLst/>
          </a:prstGeom>
          <a:solidFill>
            <a:schemeClr val="bg1"/>
          </a:solidFill>
          <a:ln w="22225">
            <a:noFill/>
            <a:miter lim="800000"/>
            <a:headEnd/>
            <a:tailEnd/>
          </a:ln>
        </p:spPr>
        <p:txBody>
          <a:bodyPr>
            <a:spAutoFit/>
          </a:bodyPr>
          <a:lstStyle/>
          <a:p>
            <a:pPr eaLnBrk="1" hangingPunct="1">
              <a:lnSpc>
                <a:spcPct val="85000"/>
              </a:lnSpc>
              <a:spcBef>
                <a:spcPct val="5000"/>
              </a:spcBef>
              <a:buClrTx/>
              <a:buSzTx/>
              <a:buFontTx/>
              <a:buNone/>
            </a:pPr>
            <a:r>
              <a:rPr lang="en-US" sz="2200">
                <a:solidFill>
                  <a:srgbClr val="000066"/>
                </a:solidFill>
                <a:latin typeface="Arial" charset="0"/>
              </a:rPr>
              <a:t>Normalized Throughput (bps)</a:t>
            </a:r>
          </a:p>
        </p:txBody>
      </p:sp>
      <p:sp>
        <p:nvSpPr>
          <p:cNvPr id="443405" name="Text Box 22"/>
          <p:cNvSpPr txBox="1">
            <a:spLocks noChangeArrowheads="1"/>
          </p:cNvSpPr>
          <p:nvPr/>
        </p:nvSpPr>
        <p:spPr bwMode="auto">
          <a:xfrm>
            <a:off x="7410920" y="5771705"/>
            <a:ext cx="604837" cy="219075"/>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10M</a:t>
            </a:r>
          </a:p>
        </p:txBody>
      </p:sp>
      <p:sp>
        <p:nvSpPr>
          <p:cNvPr id="443406" name="Text Box 24"/>
          <p:cNvSpPr txBox="1">
            <a:spLocks noChangeArrowheads="1"/>
          </p:cNvSpPr>
          <p:nvPr/>
        </p:nvSpPr>
        <p:spPr bwMode="auto">
          <a:xfrm>
            <a:off x="6037982" y="5810110"/>
            <a:ext cx="604838" cy="219075"/>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1M</a:t>
            </a:r>
          </a:p>
        </p:txBody>
      </p:sp>
      <p:sp>
        <p:nvSpPr>
          <p:cNvPr id="443407" name="Text Box 25"/>
          <p:cNvSpPr txBox="1">
            <a:spLocks noChangeArrowheads="1"/>
          </p:cNvSpPr>
          <p:nvPr/>
        </p:nvSpPr>
        <p:spPr bwMode="auto">
          <a:xfrm>
            <a:off x="4655403" y="5783060"/>
            <a:ext cx="604837" cy="219075"/>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100k</a:t>
            </a:r>
          </a:p>
        </p:txBody>
      </p:sp>
      <p:sp>
        <p:nvSpPr>
          <p:cNvPr id="443409" name="Text Box 27"/>
          <p:cNvSpPr txBox="1">
            <a:spLocks noChangeArrowheads="1"/>
          </p:cNvSpPr>
          <p:nvPr/>
        </p:nvSpPr>
        <p:spPr bwMode="auto">
          <a:xfrm rot="-5400000">
            <a:off x="2747963" y="3411905"/>
            <a:ext cx="492125" cy="219075"/>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0.6</a:t>
            </a:r>
          </a:p>
        </p:txBody>
      </p:sp>
      <p:sp>
        <p:nvSpPr>
          <p:cNvPr id="443410" name="Text Box 28"/>
          <p:cNvSpPr txBox="1">
            <a:spLocks noChangeArrowheads="1"/>
          </p:cNvSpPr>
          <p:nvPr/>
        </p:nvSpPr>
        <p:spPr bwMode="auto">
          <a:xfrm rot="-5400000">
            <a:off x="2793647" y="2489200"/>
            <a:ext cx="412750" cy="219075"/>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0.8</a:t>
            </a:r>
          </a:p>
        </p:txBody>
      </p:sp>
      <p:sp>
        <p:nvSpPr>
          <p:cNvPr id="443413" name="Text Box 31"/>
          <p:cNvSpPr txBox="1">
            <a:spLocks noChangeArrowheads="1"/>
          </p:cNvSpPr>
          <p:nvPr/>
        </p:nvSpPr>
        <p:spPr bwMode="auto">
          <a:xfrm rot="-5400000">
            <a:off x="2788445" y="1769706"/>
            <a:ext cx="411162" cy="219075"/>
          </a:xfrm>
          <a:prstGeom prst="rect">
            <a:avLst/>
          </a:prstGeom>
          <a:solidFill>
            <a:schemeClr val="bg1"/>
          </a:solidFill>
          <a:ln w="19050">
            <a:noFill/>
            <a:miter lim="800000"/>
            <a:headEnd/>
            <a:tailEnd/>
          </a:ln>
        </p:spPr>
        <p:txBody>
          <a:bodyPr lIns="0" tIns="0" rIns="0" bIns="0">
            <a:spAutoFit/>
          </a:bodyPr>
          <a:lstStyle/>
          <a:p>
            <a:pPr algn="r"/>
            <a:r>
              <a:rPr lang="en-US" sz="1800" dirty="0">
                <a:solidFill>
                  <a:srgbClr val="000066"/>
                </a:solidFill>
              </a:rPr>
              <a:t>1.0</a:t>
            </a:r>
          </a:p>
        </p:txBody>
      </p:sp>
      <p:sp>
        <p:nvSpPr>
          <p:cNvPr id="23" name="Rectangle 22"/>
          <p:cNvSpPr/>
          <p:nvPr/>
        </p:nvSpPr>
        <p:spPr bwMode="auto">
          <a:xfrm>
            <a:off x="8639879" y="1547156"/>
            <a:ext cx="1113745" cy="4339764"/>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pic>
        <p:nvPicPr>
          <p:cNvPr id="443396" name="Picture 11"/>
          <p:cNvPicPr>
            <a:picLocks noChangeAspect="1" noChangeArrowheads="1"/>
          </p:cNvPicPr>
          <p:nvPr/>
        </p:nvPicPr>
        <p:blipFill>
          <a:blip r:embed="rId6" cstate="print">
            <a:lum bright="-38000" contrast="40000"/>
          </a:blip>
          <a:srcRect/>
          <a:stretch>
            <a:fillRect/>
          </a:stretch>
        </p:blipFill>
        <p:spPr bwMode="auto">
          <a:xfrm>
            <a:off x="8716690" y="1576380"/>
            <a:ext cx="1036637" cy="2841625"/>
          </a:xfrm>
          <a:prstGeom prst="rect">
            <a:avLst/>
          </a:prstGeom>
          <a:noFill/>
          <a:ln w="19050">
            <a:solidFill>
              <a:srgbClr val="0000FF"/>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37160" y="60790"/>
            <a:ext cx="1805035" cy="921170"/>
          </a:xfrm>
          <a:prstGeom prst="rect">
            <a:avLst/>
          </a:prstGeom>
          <a:solidFill>
            <a:schemeClr val="bg1"/>
          </a:solidFill>
          <a:ln w="9525">
            <a:noFill/>
            <a:miter lim="800000"/>
            <a:headEnd/>
            <a:tailEnd/>
          </a:ln>
        </p:spPr>
      </p:pic>
      <p:sp>
        <p:nvSpPr>
          <p:cNvPr id="6" name="Rectangle 5"/>
          <p:cNvSpPr txBox="1">
            <a:spLocks noChangeArrowheads="1"/>
          </p:cNvSpPr>
          <p:nvPr/>
        </p:nvSpPr>
        <p:spPr bwMode="auto">
          <a:xfrm>
            <a:off x="1995815" y="0"/>
            <a:ext cx="7910185" cy="1143000"/>
          </a:xfrm>
          <a:prstGeom prst="rect">
            <a:avLst/>
          </a:prstGeom>
          <a:solidFill>
            <a:srgbClr val="D1F7FF"/>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b="1" i="0" u="none" strike="noStrike" kern="0" cap="none" spc="0" normalizeH="0" baseline="0" noProof="0" dirty="0" smtClean="0">
                <a:ln>
                  <a:noFill/>
                </a:ln>
                <a:solidFill>
                  <a:srgbClr val="800000"/>
                </a:solidFill>
                <a:effectLst/>
                <a:uLnTx/>
                <a:uFillTx/>
                <a:latin typeface="+mj-lt"/>
                <a:ea typeface="Gulim" pitchFamily="34" charset="-127"/>
                <a:cs typeface="+mj-cs"/>
              </a:rPr>
              <a:t>Apparent Reduction of RTT below</a:t>
            </a:r>
            <a:r>
              <a:rPr kumimoji="0" lang="en-US" altLang="ko-KR" b="1" i="0" u="none" strike="noStrike" kern="0" cap="none" spc="0" normalizeH="0" noProof="0" dirty="0" smtClean="0">
                <a:ln>
                  <a:noFill/>
                </a:ln>
                <a:solidFill>
                  <a:srgbClr val="800000"/>
                </a:solidFill>
                <a:effectLst/>
                <a:uLnTx/>
                <a:uFillTx/>
                <a:latin typeface="+mj-lt"/>
                <a:ea typeface="Gulim" pitchFamily="34" charset="-127"/>
                <a:cs typeface="+mj-cs"/>
              </a:rPr>
              <a:t> 400ms, Impact of new Fiber / </a:t>
            </a:r>
            <a:r>
              <a:rPr lang="en-US" altLang="ko-KR" kern="0" dirty="0" err="1" smtClean="0">
                <a:solidFill>
                  <a:srgbClr val="800000"/>
                </a:solidFill>
                <a:latin typeface="+mj-lt"/>
                <a:ea typeface="Gulim" pitchFamily="34" charset="-127"/>
                <a:cs typeface="+mj-cs"/>
              </a:rPr>
              <a:t>T</a:t>
            </a:r>
            <a:r>
              <a:rPr kumimoji="0" lang="en-US" altLang="ko-KR" b="1" i="0" u="none" strike="noStrike" kern="0" cap="none" spc="0" normalizeH="0" noProof="0" dirty="0" err="1" smtClean="0">
                <a:ln>
                  <a:noFill/>
                </a:ln>
                <a:solidFill>
                  <a:srgbClr val="800000"/>
                </a:solidFill>
                <a:effectLst/>
                <a:uLnTx/>
                <a:uFillTx/>
                <a:latin typeface="+mj-lt"/>
                <a:ea typeface="Gulim" pitchFamily="34" charset="-127"/>
                <a:cs typeface="+mj-cs"/>
              </a:rPr>
              <a:t>errestial</a:t>
            </a:r>
            <a:r>
              <a:rPr kumimoji="0" lang="en-US" altLang="ko-KR" b="1" i="0" u="none" strike="noStrike" kern="0" cap="none" spc="0" normalizeH="0" noProof="0" dirty="0" smtClean="0">
                <a:ln>
                  <a:noFill/>
                </a:ln>
                <a:solidFill>
                  <a:srgbClr val="800000"/>
                </a:solidFill>
                <a:effectLst/>
                <a:uLnTx/>
                <a:uFillTx/>
                <a:latin typeface="+mj-lt"/>
                <a:ea typeface="Gulim" pitchFamily="34" charset="-127"/>
                <a:cs typeface="+mj-cs"/>
              </a:rPr>
              <a:t> routes</a:t>
            </a:r>
            <a:endParaRPr kumimoji="0" lang="en-US" b="1" i="0" u="none" strike="noStrike" kern="0" cap="none" spc="0" normalizeH="0" baseline="0" noProof="0" dirty="0" smtClean="0">
              <a:ln>
                <a:noFill/>
              </a:ln>
              <a:solidFill>
                <a:srgbClr val="800000"/>
              </a:solidFill>
              <a:effectLst/>
              <a:uLnTx/>
              <a:uFillTx/>
              <a:latin typeface="+mj-lt"/>
              <a:ea typeface="+mj-ea"/>
              <a:cs typeface="+mj-cs"/>
            </a:endParaRPr>
          </a:p>
        </p:txBody>
      </p:sp>
      <p:sp>
        <p:nvSpPr>
          <p:cNvPr id="12" name="Text Box 6"/>
          <p:cNvSpPr txBox="1">
            <a:spLocks noChangeArrowheads="1"/>
          </p:cNvSpPr>
          <p:nvPr/>
        </p:nvSpPr>
        <p:spPr bwMode="auto">
          <a:xfrm>
            <a:off x="4031280" y="6386185"/>
            <a:ext cx="1906588" cy="361950"/>
          </a:xfrm>
          <a:prstGeom prst="rect">
            <a:avLst/>
          </a:prstGeom>
          <a:solidFill>
            <a:srgbClr val="DDF2FF"/>
          </a:solidFill>
          <a:ln w="22225">
            <a:solidFill>
              <a:srgbClr val="000066"/>
            </a:solidFill>
            <a:miter lim="800000"/>
            <a:headEnd/>
            <a:tailEnd/>
          </a:ln>
        </p:spPr>
        <p:txBody>
          <a:bodyPr>
            <a:spAutoFit/>
          </a:bodyPr>
          <a:lstStyle/>
          <a:p>
            <a:pPr marL="233363" indent="-233363">
              <a:lnSpc>
                <a:spcPct val="90000"/>
              </a:lnSpc>
              <a:spcBef>
                <a:spcPct val="5000"/>
              </a:spcBef>
              <a:buClr>
                <a:srgbClr val="7E0000"/>
              </a:buClr>
              <a:tabLst>
                <a:tab pos="173038" algn="l"/>
              </a:tabLst>
            </a:pPr>
            <a:r>
              <a:rPr lang="en-US" sz="1800" dirty="0">
                <a:solidFill>
                  <a:srgbClr val="000066"/>
                </a:solidFill>
                <a:latin typeface="Verdana" pitchFamily="34" charset="0"/>
              </a:rPr>
              <a:t>R. Cottrell</a:t>
            </a:r>
            <a:endParaRPr lang="en-US" sz="1800" i="1" dirty="0">
              <a:solidFill>
                <a:srgbClr val="800000"/>
              </a:solidFill>
              <a:latin typeface="Verdana" pitchFamily="34" charset="0"/>
            </a:endParaRPr>
          </a:p>
        </p:txBody>
      </p:sp>
      <p:pic>
        <p:nvPicPr>
          <p:cNvPr id="1718274" name="Picture 2"/>
          <p:cNvPicPr>
            <a:picLocks noChangeAspect="1" noChangeArrowheads="1"/>
          </p:cNvPicPr>
          <p:nvPr/>
        </p:nvPicPr>
        <p:blipFill>
          <a:blip r:embed="rId3" cstate="print"/>
          <a:srcRect/>
          <a:stretch>
            <a:fillRect/>
          </a:stretch>
        </p:blipFill>
        <p:spPr bwMode="auto">
          <a:xfrm>
            <a:off x="113972" y="1298945"/>
            <a:ext cx="4723814" cy="4293398"/>
          </a:xfrm>
          <a:prstGeom prst="rect">
            <a:avLst/>
          </a:prstGeom>
          <a:noFill/>
          <a:ln w="9525">
            <a:noFill/>
            <a:miter lim="800000"/>
            <a:headEnd/>
            <a:tailEnd/>
          </a:ln>
        </p:spPr>
      </p:pic>
      <p:pic>
        <p:nvPicPr>
          <p:cNvPr id="1718275" name="Picture 3"/>
          <p:cNvPicPr>
            <a:picLocks noChangeAspect="1" noChangeArrowheads="1"/>
          </p:cNvPicPr>
          <p:nvPr/>
        </p:nvPicPr>
        <p:blipFill>
          <a:blip r:embed="rId4" cstate="print"/>
          <a:srcRect/>
          <a:stretch>
            <a:fillRect/>
          </a:stretch>
        </p:blipFill>
        <p:spPr bwMode="auto">
          <a:xfrm>
            <a:off x="5194778" y="1431939"/>
            <a:ext cx="4164567" cy="4186145"/>
          </a:xfrm>
          <a:prstGeom prst="rect">
            <a:avLst/>
          </a:prstGeom>
          <a:noFill/>
          <a:ln w="9525">
            <a:noFill/>
            <a:miter lim="800000"/>
            <a:headEnd/>
            <a:tailEnd/>
          </a:ln>
        </p:spPr>
      </p:pic>
      <p:sp>
        <p:nvSpPr>
          <p:cNvPr id="15" name="Text Box 8"/>
          <p:cNvSpPr txBox="1">
            <a:spLocks noChangeArrowheads="1"/>
          </p:cNvSpPr>
          <p:nvPr/>
        </p:nvSpPr>
        <p:spPr bwMode="auto">
          <a:xfrm>
            <a:off x="728450" y="5694895"/>
            <a:ext cx="3302830" cy="313932"/>
          </a:xfrm>
          <a:prstGeom prst="rect">
            <a:avLst/>
          </a:prstGeom>
          <a:solidFill>
            <a:srgbClr val="FFFF99"/>
          </a:solidFill>
          <a:ln w="22225">
            <a:solidFill>
              <a:srgbClr val="000066"/>
            </a:solidFill>
            <a:miter lim="800000"/>
            <a:headEnd/>
            <a:tailEnd/>
          </a:ln>
        </p:spPr>
        <p:txBody>
          <a:bodyPr wrap="square">
            <a:spAutoFit/>
          </a:bodyPr>
          <a:lstStyle/>
          <a:p>
            <a:r>
              <a:rPr lang="en-US" sz="1800" dirty="0" err="1" smtClean="0"/>
              <a:t>MinRTT</a:t>
            </a:r>
            <a:r>
              <a:rPr lang="en-US" sz="1800" dirty="0" smtClean="0"/>
              <a:t>(ms), 2009</a:t>
            </a:r>
            <a:endParaRPr lang="en-US" sz="1800" dirty="0"/>
          </a:p>
        </p:txBody>
      </p:sp>
      <p:sp>
        <p:nvSpPr>
          <p:cNvPr id="18" name="Text Box 8"/>
          <p:cNvSpPr txBox="1">
            <a:spLocks noChangeArrowheads="1"/>
          </p:cNvSpPr>
          <p:nvPr/>
        </p:nvSpPr>
        <p:spPr bwMode="auto">
          <a:xfrm>
            <a:off x="5913125" y="5694895"/>
            <a:ext cx="3302830" cy="313932"/>
          </a:xfrm>
          <a:prstGeom prst="rect">
            <a:avLst/>
          </a:prstGeom>
          <a:solidFill>
            <a:srgbClr val="FFFF99"/>
          </a:solidFill>
          <a:ln w="22225">
            <a:solidFill>
              <a:srgbClr val="000066"/>
            </a:solidFill>
            <a:miter lim="800000"/>
            <a:headEnd/>
            <a:tailEnd/>
          </a:ln>
        </p:spPr>
        <p:txBody>
          <a:bodyPr wrap="square">
            <a:spAutoFit/>
          </a:bodyPr>
          <a:lstStyle/>
          <a:p>
            <a:r>
              <a:rPr lang="en-US" sz="1800" dirty="0" err="1" smtClean="0"/>
              <a:t>MinRTT</a:t>
            </a:r>
            <a:r>
              <a:rPr lang="en-US" sz="1800" dirty="0" smtClean="0"/>
              <a:t>(ms) Sep-Nov 2010</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37160" y="60790"/>
            <a:ext cx="1805035" cy="921170"/>
          </a:xfrm>
          <a:prstGeom prst="rect">
            <a:avLst/>
          </a:prstGeom>
          <a:solidFill>
            <a:schemeClr val="bg1"/>
          </a:solidFill>
          <a:ln w="9525">
            <a:noFill/>
            <a:miter lim="800000"/>
            <a:headEnd/>
            <a:tailEnd/>
          </a:ln>
        </p:spPr>
      </p:pic>
      <p:pic>
        <p:nvPicPr>
          <p:cNvPr id="7" name="Picture 6" descr="minrtt-world-2010-with-labels"/>
          <p:cNvPicPr/>
          <p:nvPr/>
        </p:nvPicPr>
        <p:blipFill>
          <a:blip r:embed="rId3" cstate="print">
            <a:lum bright="-15000" contrast="30000"/>
          </a:blip>
          <a:srcRect/>
          <a:stretch>
            <a:fillRect/>
          </a:stretch>
        </p:blipFill>
        <p:spPr bwMode="auto">
          <a:xfrm>
            <a:off x="113970" y="1239915"/>
            <a:ext cx="7744105" cy="4992650"/>
          </a:xfrm>
          <a:prstGeom prst="rect">
            <a:avLst/>
          </a:prstGeom>
          <a:noFill/>
          <a:ln w="9525">
            <a:noFill/>
            <a:miter lim="800000"/>
            <a:headEnd/>
            <a:tailEnd/>
          </a:ln>
        </p:spPr>
      </p:pic>
      <p:sp>
        <p:nvSpPr>
          <p:cNvPr id="9" name="Text Box 21"/>
          <p:cNvSpPr txBox="1">
            <a:spLocks noChangeArrowheads="1"/>
          </p:cNvSpPr>
          <p:nvPr/>
        </p:nvSpPr>
        <p:spPr bwMode="auto">
          <a:xfrm rot="-5400000">
            <a:off x="725944" y="4413554"/>
            <a:ext cx="499086"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smtClean="0">
                <a:solidFill>
                  <a:srgbClr val="000066"/>
                </a:solidFill>
              </a:rPr>
              <a:t>200</a:t>
            </a:r>
            <a:endParaRPr lang="en-US" sz="1800" dirty="0">
              <a:solidFill>
                <a:srgbClr val="000066"/>
              </a:solidFill>
            </a:endParaRPr>
          </a:p>
        </p:txBody>
      </p:sp>
      <p:sp>
        <p:nvSpPr>
          <p:cNvPr id="10" name="Text Box 27"/>
          <p:cNvSpPr txBox="1">
            <a:spLocks noChangeArrowheads="1"/>
          </p:cNvSpPr>
          <p:nvPr/>
        </p:nvSpPr>
        <p:spPr bwMode="auto">
          <a:xfrm rot="-5400000">
            <a:off x="729425" y="3545670"/>
            <a:ext cx="492125" cy="221599"/>
          </a:xfrm>
          <a:prstGeom prst="rect">
            <a:avLst/>
          </a:prstGeom>
          <a:solidFill>
            <a:schemeClr val="bg1"/>
          </a:solidFill>
          <a:ln w="19050">
            <a:noFill/>
            <a:miter lim="800000"/>
            <a:headEnd/>
            <a:tailEnd/>
          </a:ln>
        </p:spPr>
        <p:txBody>
          <a:bodyPr lIns="0" tIns="0" rIns="0" bIns="0">
            <a:spAutoFit/>
          </a:bodyPr>
          <a:lstStyle/>
          <a:p>
            <a:pPr algn="r"/>
            <a:r>
              <a:rPr lang="en-US" sz="1800" dirty="0" smtClean="0">
                <a:solidFill>
                  <a:srgbClr val="000066"/>
                </a:solidFill>
              </a:rPr>
              <a:t>400</a:t>
            </a:r>
            <a:endParaRPr lang="en-US" sz="1800" dirty="0">
              <a:solidFill>
                <a:srgbClr val="000066"/>
              </a:solidFill>
            </a:endParaRPr>
          </a:p>
        </p:txBody>
      </p:sp>
      <p:sp>
        <p:nvSpPr>
          <p:cNvPr id="11" name="Text Box 28"/>
          <p:cNvSpPr txBox="1">
            <a:spLocks noChangeArrowheads="1"/>
          </p:cNvSpPr>
          <p:nvPr/>
        </p:nvSpPr>
        <p:spPr bwMode="auto">
          <a:xfrm rot="-5400000">
            <a:off x="726003" y="2658157"/>
            <a:ext cx="498968" cy="221599"/>
          </a:xfrm>
          <a:prstGeom prst="rect">
            <a:avLst/>
          </a:prstGeom>
          <a:solidFill>
            <a:schemeClr val="bg1"/>
          </a:solidFill>
          <a:ln w="19050">
            <a:noFill/>
            <a:miter lim="800000"/>
            <a:headEnd/>
            <a:tailEnd/>
          </a:ln>
        </p:spPr>
        <p:txBody>
          <a:bodyPr wrap="square" lIns="0" tIns="0" rIns="0" bIns="0">
            <a:spAutoFit/>
          </a:bodyPr>
          <a:lstStyle/>
          <a:p>
            <a:pPr algn="r"/>
            <a:r>
              <a:rPr lang="en-US" sz="1800" dirty="0" smtClean="0">
                <a:solidFill>
                  <a:srgbClr val="000066"/>
                </a:solidFill>
              </a:rPr>
              <a:t>600</a:t>
            </a:r>
            <a:endParaRPr lang="en-US" sz="1800" dirty="0">
              <a:solidFill>
                <a:srgbClr val="000066"/>
              </a:solidFill>
            </a:endParaRPr>
          </a:p>
        </p:txBody>
      </p:sp>
      <p:sp>
        <p:nvSpPr>
          <p:cNvPr id="12" name="Text Box 31"/>
          <p:cNvSpPr txBox="1">
            <a:spLocks noChangeArrowheads="1"/>
          </p:cNvSpPr>
          <p:nvPr/>
        </p:nvSpPr>
        <p:spPr bwMode="auto">
          <a:xfrm rot="-5400000">
            <a:off x="404900" y="1423247"/>
            <a:ext cx="1125936" cy="221599"/>
          </a:xfrm>
          <a:prstGeom prst="rect">
            <a:avLst/>
          </a:prstGeom>
          <a:solidFill>
            <a:schemeClr val="bg1"/>
          </a:solidFill>
          <a:ln w="19050">
            <a:noFill/>
            <a:miter lim="800000"/>
            <a:headEnd/>
            <a:tailEnd/>
          </a:ln>
        </p:spPr>
        <p:txBody>
          <a:bodyPr wrap="square" lIns="0" tIns="0" rIns="0" bIns="0">
            <a:spAutoFit/>
          </a:bodyPr>
          <a:lstStyle/>
          <a:p>
            <a:pPr algn="l"/>
            <a:r>
              <a:rPr lang="en-US" sz="1800" dirty="0" smtClean="0">
                <a:solidFill>
                  <a:srgbClr val="000066"/>
                </a:solidFill>
              </a:rPr>
              <a:t>800 </a:t>
            </a:r>
            <a:r>
              <a:rPr lang="en-US" sz="1800" dirty="0" err="1" smtClean="0">
                <a:solidFill>
                  <a:srgbClr val="000066"/>
                </a:solidFill>
              </a:rPr>
              <a:t>msec</a:t>
            </a:r>
            <a:endParaRPr lang="en-US" sz="1800" dirty="0">
              <a:solidFill>
                <a:srgbClr val="000066"/>
              </a:solidFill>
            </a:endParaRPr>
          </a:p>
        </p:txBody>
      </p:sp>
      <p:sp>
        <p:nvSpPr>
          <p:cNvPr id="13" name="Text Box 6"/>
          <p:cNvSpPr txBox="1">
            <a:spLocks noChangeArrowheads="1"/>
          </p:cNvSpPr>
          <p:nvPr/>
        </p:nvSpPr>
        <p:spPr bwMode="auto">
          <a:xfrm>
            <a:off x="7526135" y="5234035"/>
            <a:ext cx="1906588" cy="361950"/>
          </a:xfrm>
          <a:prstGeom prst="rect">
            <a:avLst/>
          </a:prstGeom>
          <a:solidFill>
            <a:srgbClr val="DDF2FF"/>
          </a:solidFill>
          <a:ln w="22225">
            <a:solidFill>
              <a:srgbClr val="000066"/>
            </a:solidFill>
            <a:miter lim="800000"/>
            <a:headEnd/>
            <a:tailEnd/>
          </a:ln>
        </p:spPr>
        <p:txBody>
          <a:bodyPr>
            <a:spAutoFit/>
          </a:bodyPr>
          <a:lstStyle/>
          <a:p>
            <a:pPr marL="233363" indent="-233363">
              <a:lnSpc>
                <a:spcPct val="90000"/>
              </a:lnSpc>
              <a:spcBef>
                <a:spcPct val="5000"/>
              </a:spcBef>
              <a:buClr>
                <a:srgbClr val="7E0000"/>
              </a:buClr>
              <a:tabLst>
                <a:tab pos="173038" algn="l"/>
              </a:tabLst>
            </a:pPr>
            <a:r>
              <a:rPr lang="en-US" sz="1800">
                <a:solidFill>
                  <a:srgbClr val="000066"/>
                </a:solidFill>
                <a:latin typeface="Verdana" pitchFamily="34" charset="0"/>
              </a:rPr>
              <a:t>R. Cottrell</a:t>
            </a:r>
            <a:endParaRPr lang="en-US" sz="1800" i="1">
              <a:solidFill>
                <a:srgbClr val="800000"/>
              </a:solidFill>
              <a:latin typeface="Verdana" pitchFamily="34" charset="0"/>
            </a:endParaRPr>
          </a:p>
        </p:txBody>
      </p:sp>
      <p:sp>
        <p:nvSpPr>
          <p:cNvPr id="14" name="Text Box 8"/>
          <p:cNvSpPr txBox="1">
            <a:spLocks noChangeArrowheads="1"/>
          </p:cNvSpPr>
          <p:nvPr/>
        </p:nvSpPr>
        <p:spPr bwMode="auto">
          <a:xfrm>
            <a:off x="1880600" y="164575"/>
            <a:ext cx="7066520" cy="1077218"/>
          </a:xfrm>
          <a:prstGeom prst="rect">
            <a:avLst/>
          </a:prstGeom>
          <a:solidFill>
            <a:srgbClr val="FFFF99"/>
          </a:solidFill>
          <a:ln w="22225">
            <a:solidFill>
              <a:srgbClr val="000066"/>
            </a:solidFill>
            <a:miter lim="800000"/>
            <a:headEnd/>
            <a:tailEnd/>
          </a:ln>
        </p:spPr>
        <p:txBody>
          <a:bodyPr wrap="square">
            <a:spAutoFit/>
          </a:bodyPr>
          <a:lstStyle/>
          <a:p>
            <a:r>
              <a:rPr lang="en-US" dirty="0" smtClean="0">
                <a:solidFill>
                  <a:srgbClr val="000066"/>
                </a:solidFill>
              </a:rPr>
              <a:t>Minimum Round Trip Time (RTT) for From SLAC to Countries of the World</a:t>
            </a:r>
            <a:br>
              <a:rPr lang="en-US" dirty="0" smtClean="0">
                <a:solidFill>
                  <a:srgbClr val="000066"/>
                </a:solidFill>
              </a:rPr>
            </a:br>
            <a:r>
              <a:rPr lang="en-US" sz="2400" dirty="0" smtClean="0">
                <a:solidFill>
                  <a:srgbClr val="000066"/>
                </a:solidFill>
              </a:rPr>
              <a:t>September 2010</a:t>
            </a:r>
            <a:endParaRPr lang="en-US" sz="2400" dirty="0">
              <a:solidFill>
                <a:srgbClr val="000066"/>
              </a:solidFill>
            </a:endParaRPr>
          </a:p>
        </p:txBody>
      </p:sp>
      <p:sp>
        <p:nvSpPr>
          <p:cNvPr id="15" name="Text Box 8"/>
          <p:cNvSpPr txBox="1">
            <a:spLocks noChangeArrowheads="1"/>
          </p:cNvSpPr>
          <p:nvPr/>
        </p:nvSpPr>
        <p:spPr bwMode="auto">
          <a:xfrm>
            <a:off x="5413860" y="5694895"/>
            <a:ext cx="729695" cy="249299"/>
          </a:xfrm>
          <a:prstGeom prst="rect">
            <a:avLst/>
          </a:prstGeom>
          <a:solidFill>
            <a:srgbClr val="FFFF99"/>
          </a:solidFill>
          <a:ln w="22225">
            <a:solidFill>
              <a:srgbClr val="000066"/>
            </a:solidFill>
            <a:miter lim="800000"/>
            <a:headEnd/>
            <a:tailEnd/>
          </a:ln>
        </p:spPr>
        <p:txBody>
          <a:bodyPr wrap="square" lIns="0" tIns="27432" rIns="0" bIns="0">
            <a:spAutoFit/>
          </a:bodyPr>
          <a:lstStyle/>
          <a:p>
            <a:r>
              <a:rPr lang="en-US" sz="1800" dirty="0" smtClean="0"/>
              <a:t>2010</a:t>
            </a:r>
            <a:endParaRPr lang="en-US" sz="1800" dirty="0"/>
          </a:p>
        </p:txBody>
      </p:sp>
      <p:sp>
        <p:nvSpPr>
          <p:cNvPr id="16" name="Text Box 8"/>
          <p:cNvSpPr txBox="1">
            <a:spLocks noChangeArrowheads="1"/>
          </p:cNvSpPr>
          <p:nvPr/>
        </p:nvSpPr>
        <p:spPr bwMode="auto">
          <a:xfrm>
            <a:off x="7487730" y="1547155"/>
            <a:ext cx="2035465" cy="3631763"/>
          </a:xfrm>
          <a:prstGeom prst="rect">
            <a:avLst/>
          </a:prstGeom>
          <a:solidFill>
            <a:srgbClr val="FFFF99"/>
          </a:solidFill>
          <a:ln w="22225">
            <a:solidFill>
              <a:srgbClr val="000066"/>
            </a:solidFill>
            <a:miter lim="800000"/>
            <a:headEnd/>
            <a:tailEnd/>
          </a:ln>
        </p:spPr>
        <p:txBody>
          <a:bodyPr wrap="square">
            <a:spAutoFit/>
          </a:bodyPr>
          <a:lstStyle/>
          <a:p>
            <a:pPr>
              <a:lnSpc>
                <a:spcPct val="100000"/>
              </a:lnSpc>
            </a:pPr>
            <a:r>
              <a:rPr lang="en-US" sz="2000" dirty="0" smtClean="0">
                <a:solidFill>
                  <a:srgbClr val="000099"/>
                </a:solidFill>
              </a:rPr>
              <a:t>Showing the effect of the use of Geo-stationary Satellites </a:t>
            </a:r>
            <a:br>
              <a:rPr lang="en-US" sz="2000" dirty="0" smtClean="0">
                <a:solidFill>
                  <a:srgbClr val="000099"/>
                </a:solidFill>
              </a:rPr>
            </a:br>
            <a:r>
              <a:rPr lang="en-US" sz="2000" dirty="0" smtClean="0">
                <a:solidFill>
                  <a:srgbClr val="000099"/>
                </a:solidFill>
              </a:rPr>
              <a:t>(270 </a:t>
            </a:r>
            <a:r>
              <a:rPr lang="en-US" sz="2000" dirty="0" err="1" smtClean="0">
                <a:solidFill>
                  <a:srgbClr val="000099"/>
                </a:solidFill>
              </a:rPr>
              <a:t>msec</a:t>
            </a:r>
            <a:r>
              <a:rPr lang="en-US" sz="2000" dirty="0" smtClean="0">
                <a:solidFill>
                  <a:srgbClr val="000099"/>
                </a:solidFill>
              </a:rPr>
              <a:t> and up)</a:t>
            </a:r>
          </a:p>
          <a:p>
            <a:pPr>
              <a:lnSpc>
                <a:spcPct val="100000"/>
              </a:lnSpc>
            </a:pPr>
            <a:r>
              <a:rPr lang="en-US" sz="2000" dirty="0" smtClean="0">
                <a:solidFill>
                  <a:srgbClr val="000099"/>
                </a:solidFill>
              </a:rPr>
              <a:t>Vs.</a:t>
            </a:r>
            <a:br>
              <a:rPr lang="en-US" sz="2000" dirty="0" smtClean="0">
                <a:solidFill>
                  <a:srgbClr val="000099"/>
                </a:solidFill>
              </a:rPr>
            </a:br>
            <a:r>
              <a:rPr lang="en-US" sz="2000" dirty="0" smtClean="0">
                <a:solidFill>
                  <a:srgbClr val="000099"/>
                </a:solidFill>
              </a:rPr>
              <a:t> Terrestrial </a:t>
            </a:r>
            <a:br>
              <a:rPr lang="en-US" sz="2000" dirty="0" smtClean="0">
                <a:solidFill>
                  <a:srgbClr val="000099"/>
                </a:solidFill>
              </a:rPr>
            </a:br>
            <a:r>
              <a:rPr lang="en-US" sz="2000" dirty="0" smtClean="0">
                <a:solidFill>
                  <a:srgbClr val="000099"/>
                </a:solidFill>
              </a:rPr>
              <a:t>fiber optic networks</a:t>
            </a:r>
            <a:endParaRPr lang="en-US" sz="2000"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2"/>
          <p:cNvSpPr>
            <a:spLocks noGrp="1" noChangeArrowheads="1"/>
          </p:cNvSpPr>
          <p:nvPr>
            <p:ph type="title"/>
          </p:nvPr>
        </p:nvSpPr>
        <p:spPr>
          <a:xfrm>
            <a:off x="0" y="0"/>
            <a:ext cx="8601075" cy="1143000"/>
          </a:xfrm>
        </p:spPr>
        <p:txBody>
          <a:bodyPr anchorCtr="1"/>
          <a:lstStyle/>
          <a:p>
            <a:pPr algn="l" eaLnBrk="1" hangingPunct="1"/>
            <a:r>
              <a:rPr lang="en-US" sz="2000" b="1" dirty="0" smtClean="0">
                <a:solidFill>
                  <a:srgbClr val="800000"/>
                </a:solidFill>
              </a:rPr>
              <a:t>                           </a:t>
            </a:r>
            <a:r>
              <a:rPr lang="en-US" b="1" dirty="0" smtClean="0">
                <a:solidFill>
                  <a:srgbClr val="800000"/>
                </a:solidFill>
              </a:rPr>
              <a:t>Normalized TCP Throughput </a:t>
            </a:r>
            <a:br>
              <a:rPr lang="en-US" b="1" dirty="0" smtClean="0">
                <a:solidFill>
                  <a:srgbClr val="800000"/>
                </a:solidFill>
              </a:rPr>
            </a:br>
            <a:r>
              <a:rPr lang="en-US" b="1" dirty="0" smtClean="0">
                <a:solidFill>
                  <a:srgbClr val="800000"/>
                </a:solidFill>
              </a:rPr>
              <a:t>          Trends Seen from CERN 1998-2009 </a:t>
            </a:r>
          </a:p>
        </p:txBody>
      </p:sp>
      <p:pic>
        <p:nvPicPr>
          <p:cNvPr id="373764" name="Picture 3" descr="slacseal"/>
          <p:cNvPicPr>
            <a:picLocks noChangeAspect="1" noChangeArrowheads="1"/>
          </p:cNvPicPr>
          <p:nvPr/>
        </p:nvPicPr>
        <p:blipFill>
          <a:blip r:embed="rId3" cstate="print"/>
          <a:srcRect/>
          <a:stretch>
            <a:fillRect/>
          </a:stretch>
        </p:blipFill>
        <p:spPr bwMode="auto">
          <a:xfrm>
            <a:off x="8686800" y="26988"/>
            <a:ext cx="1127125" cy="1089025"/>
          </a:xfrm>
          <a:prstGeom prst="rect">
            <a:avLst/>
          </a:prstGeom>
          <a:noFill/>
          <a:ln w="9525">
            <a:noFill/>
            <a:miter lim="800000"/>
            <a:headEnd/>
            <a:tailEnd/>
          </a:ln>
        </p:spPr>
      </p:pic>
      <p:pic>
        <p:nvPicPr>
          <p:cNvPr id="373765" name="Picture 4" descr="pinger"/>
          <p:cNvPicPr>
            <a:picLocks noChangeAspect="1" noChangeArrowheads="1"/>
          </p:cNvPicPr>
          <p:nvPr/>
        </p:nvPicPr>
        <p:blipFill>
          <a:blip r:embed="rId4" cstate="print"/>
          <a:srcRect/>
          <a:stretch>
            <a:fillRect/>
          </a:stretch>
        </p:blipFill>
        <p:spPr bwMode="auto">
          <a:xfrm>
            <a:off x="76200" y="104775"/>
            <a:ext cx="1403350" cy="865188"/>
          </a:xfrm>
          <a:prstGeom prst="rect">
            <a:avLst/>
          </a:prstGeom>
          <a:noFill/>
          <a:ln w="9525">
            <a:noFill/>
            <a:miter lim="800000"/>
            <a:headEnd/>
            <a:tailEnd/>
          </a:ln>
        </p:spPr>
      </p:pic>
      <p:sp>
        <p:nvSpPr>
          <p:cNvPr id="3823626" name="Line 10"/>
          <p:cNvSpPr>
            <a:spLocks noChangeShapeType="1"/>
          </p:cNvSpPr>
          <p:nvPr/>
        </p:nvSpPr>
        <p:spPr bwMode="auto">
          <a:xfrm flipV="1">
            <a:off x="3071813" y="3429000"/>
            <a:ext cx="5991225" cy="230188"/>
          </a:xfrm>
          <a:prstGeom prst="line">
            <a:avLst/>
          </a:prstGeom>
          <a:noFill/>
          <a:ln w="38100">
            <a:solidFill>
              <a:schemeClr val="bg1"/>
            </a:solidFill>
            <a:round/>
            <a:headEnd/>
            <a:tailEnd/>
          </a:ln>
        </p:spPr>
        <p:txBody>
          <a:bodyPr/>
          <a:lstStyle/>
          <a:p>
            <a:endParaRPr lang="en-US"/>
          </a:p>
        </p:txBody>
      </p:sp>
      <p:sp>
        <p:nvSpPr>
          <p:cNvPr id="3823629" name="Line 13"/>
          <p:cNvSpPr>
            <a:spLocks noChangeShapeType="1"/>
          </p:cNvSpPr>
          <p:nvPr/>
        </p:nvSpPr>
        <p:spPr bwMode="auto">
          <a:xfrm flipV="1">
            <a:off x="6181725" y="3543300"/>
            <a:ext cx="384175" cy="1268413"/>
          </a:xfrm>
          <a:prstGeom prst="line">
            <a:avLst/>
          </a:prstGeom>
          <a:noFill/>
          <a:ln w="38100">
            <a:solidFill>
              <a:schemeClr val="bg1"/>
            </a:solidFill>
            <a:round/>
            <a:headEnd/>
            <a:tailEnd type="triangle" w="med" len="lg"/>
          </a:ln>
        </p:spPr>
        <p:txBody>
          <a:bodyPr/>
          <a:lstStyle/>
          <a:p>
            <a:endParaRPr lang="en-US"/>
          </a:p>
        </p:txBody>
      </p:sp>
      <p:pic>
        <p:nvPicPr>
          <p:cNvPr id="373771" name="Picture 11" descr="Throughput from SLAC to World copy"/>
          <p:cNvPicPr>
            <a:picLocks noChangeAspect="1" noChangeArrowheads="1"/>
          </p:cNvPicPr>
          <p:nvPr/>
        </p:nvPicPr>
        <p:blipFill>
          <a:blip r:embed="rId5" cstate="print"/>
          <a:srcRect/>
          <a:stretch>
            <a:fillRect/>
          </a:stretch>
        </p:blipFill>
        <p:spPr bwMode="auto">
          <a:xfrm>
            <a:off x="114300" y="1277938"/>
            <a:ext cx="9639300" cy="5351462"/>
          </a:xfrm>
          <a:prstGeom prst="rect">
            <a:avLst/>
          </a:prstGeom>
          <a:noFill/>
          <a:ln w="9525">
            <a:noFill/>
            <a:miter lim="800000"/>
            <a:headEnd/>
            <a:tailEnd/>
          </a:ln>
        </p:spPr>
      </p:pic>
      <p:sp>
        <p:nvSpPr>
          <p:cNvPr id="373766" name="Text Box 6"/>
          <p:cNvSpPr txBox="1">
            <a:spLocks noChangeArrowheads="1"/>
          </p:cNvSpPr>
          <p:nvPr/>
        </p:nvSpPr>
        <p:spPr bwMode="auto">
          <a:xfrm>
            <a:off x="6489700" y="5694363"/>
            <a:ext cx="1906588" cy="361950"/>
          </a:xfrm>
          <a:prstGeom prst="rect">
            <a:avLst/>
          </a:prstGeom>
          <a:solidFill>
            <a:srgbClr val="DDF2FF"/>
          </a:solidFill>
          <a:ln w="22225">
            <a:solidFill>
              <a:srgbClr val="000066"/>
            </a:solidFill>
            <a:miter lim="800000"/>
            <a:headEnd/>
            <a:tailEnd/>
          </a:ln>
        </p:spPr>
        <p:txBody>
          <a:bodyPr>
            <a:spAutoFit/>
          </a:bodyPr>
          <a:lstStyle/>
          <a:p>
            <a:pPr marL="233363" indent="-233363">
              <a:lnSpc>
                <a:spcPct val="90000"/>
              </a:lnSpc>
              <a:spcBef>
                <a:spcPct val="5000"/>
              </a:spcBef>
              <a:buClr>
                <a:srgbClr val="7E0000"/>
              </a:buClr>
              <a:tabLst>
                <a:tab pos="173038" algn="l"/>
              </a:tabLst>
            </a:pPr>
            <a:r>
              <a:rPr lang="en-US" sz="1800">
                <a:solidFill>
                  <a:srgbClr val="000066"/>
                </a:solidFill>
                <a:latin typeface="Verdana" pitchFamily="34" charset="0"/>
              </a:rPr>
              <a:t>R. Cottrell</a:t>
            </a:r>
            <a:endParaRPr lang="en-US" sz="1800" i="1">
              <a:solidFill>
                <a:srgbClr val="800000"/>
              </a:solidFill>
              <a:latin typeface="Verdana" pitchFamily="34" charset="0"/>
            </a:endParaRPr>
          </a:p>
        </p:txBody>
      </p:sp>
      <p:sp>
        <p:nvSpPr>
          <p:cNvPr id="3823624" name="Text Box 8"/>
          <p:cNvSpPr txBox="1">
            <a:spLocks noChangeArrowheads="1"/>
          </p:cNvSpPr>
          <p:nvPr/>
        </p:nvSpPr>
        <p:spPr bwMode="auto">
          <a:xfrm>
            <a:off x="2879725" y="4460875"/>
            <a:ext cx="4724400" cy="682625"/>
          </a:xfrm>
          <a:prstGeom prst="rect">
            <a:avLst/>
          </a:prstGeom>
          <a:solidFill>
            <a:srgbClr val="FFFF99"/>
          </a:solidFill>
          <a:ln w="22225">
            <a:solidFill>
              <a:srgbClr val="000066"/>
            </a:solidFill>
            <a:miter lim="800000"/>
            <a:headEnd/>
            <a:tailEnd/>
          </a:ln>
        </p:spPr>
        <p:txBody>
          <a:bodyPr>
            <a:spAutoFit/>
          </a:bodyPr>
          <a:lstStyle/>
          <a:p>
            <a:pPr eaLnBrk="1" hangingPunct="1">
              <a:lnSpc>
                <a:spcPct val="85000"/>
              </a:lnSpc>
              <a:spcBef>
                <a:spcPct val="0"/>
              </a:spcBef>
              <a:buClrTx/>
              <a:buSzTx/>
              <a:buFontTx/>
              <a:buNone/>
            </a:pPr>
            <a:r>
              <a:rPr lang="en-US" sz="2200" dirty="0">
                <a:solidFill>
                  <a:srgbClr val="0000CC"/>
                </a:solidFill>
                <a:latin typeface="Arial" charset="0"/>
              </a:rPr>
              <a:t>Little  Improvement to Africa </a:t>
            </a:r>
            <a:br>
              <a:rPr lang="en-US" sz="2200" dirty="0">
                <a:solidFill>
                  <a:srgbClr val="0000CC"/>
                </a:solidFill>
                <a:latin typeface="Arial" charset="0"/>
              </a:rPr>
            </a:br>
            <a:r>
              <a:rPr lang="en-US" sz="2200" dirty="0">
                <a:solidFill>
                  <a:srgbClr val="0000CC"/>
                </a:solidFill>
                <a:latin typeface="Arial" charset="0"/>
              </a:rPr>
              <a:t>over the last eight years</a:t>
            </a:r>
          </a:p>
        </p:txBody>
      </p:sp>
      <p:sp>
        <p:nvSpPr>
          <p:cNvPr id="11" name="Up Arrow 10"/>
          <p:cNvSpPr/>
          <p:nvPr/>
        </p:nvSpPr>
        <p:spPr bwMode="auto">
          <a:xfrm>
            <a:off x="7200900" y="3505200"/>
            <a:ext cx="484632" cy="978408"/>
          </a:xfrm>
          <a:prstGeom prst="upArrow">
            <a:avLst/>
          </a:prstGeom>
          <a:solidFill>
            <a:schemeClr val="bg1">
              <a:lumMod val="85000"/>
            </a:schemeClr>
          </a:solidFill>
          <a:ln w="1905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23624"/>
                                        </p:tgtEl>
                                        <p:attrNameLst>
                                          <p:attrName>style.visibility</p:attrName>
                                        </p:attrNameLst>
                                      </p:cBhvr>
                                      <p:to>
                                        <p:strVal val="visible"/>
                                      </p:to>
                                    </p:set>
                                    <p:anim calcmode="lin" valueType="num">
                                      <p:cBhvr additive="base">
                                        <p:cTn id="7" dur="500" fill="hold"/>
                                        <p:tgtEl>
                                          <p:spTgt spid="3823624"/>
                                        </p:tgtEl>
                                        <p:attrNameLst>
                                          <p:attrName>ppt_x</p:attrName>
                                        </p:attrNameLst>
                                      </p:cBhvr>
                                      <p:tavLst>
                                        <p:tav tm="0">
                                          <p:val>
                                            <p:strVal val="#ppt_x"/>
                                          </p:val>
                                        </p:tav>
                                        <p:tav tm="100000">
                                          <p:val>
                                            <p:strVal val="#ppt_x"/>
                                          </p:val>
                                        </p:tav>
                                      </p:tavLst>
                                    </p:anim>
                                    <p:anim calcmode="lin" valueType="num">
                                      <p:cBhvr additive="base">
                                        <p:cTn id="8" dur="500" fill="hold"/>
                                        <p:tgtEl>
                                          <p:spTgt spid="38236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23626"/>
                                        </p:tgtEl>
                                        <p:attrNameLst>
                                          <p:attrName>style.visibility</p:attrName>
                                        </p:attrNameLst>
                                      </p:cBhvr>
                                      <p:to>
                                        <p:strVal val="visible"/>
                                      </p:to>
                                    </p:set>
                                    <p:anim calcmode="lin" valueType="num">
                                      <p:cBhvr additive="base">
                                        <p:cTn id="11" dur="500" fill="hold"/>
                                        <p:tgtEl>
                                          <p:spTgt spid="3823626"/>
                                        </p:tgtEl>
                                        <p:attrNameLst>
                                          <p:attrName>ppt_x</p:attrName>
                                        </p:attrNameLst>
                                      </p:cBhvr>
                                      <p:tavLst>
                                        <p:tav tm="0">
                                          <p:val>
                                            <p:strVal val="#ppt_x"/>
                                          </p:val>
                                        </p:tav>
                                        <p:tav tm="100000">
                                          <p:val>
                                            <p:strVal val="#ppt_x"/>
                                          </p:val>
                                        </p:tav>
                                      </p:tavLst>
                                    </p:anim>
                                    <p:anim calcmode="lin" valueType="num">
                                      <p:cBhvr additive="base">
                                        <p:cTn id="12" dur="500" fill="hold"/>
                                        <p:tgtEl>
                                          <p:spTgt spid="38236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23629"/>
                                        </p:tgtEl>
                                        <p:attrNameLst>
                                          <p:attrName>style.visibility</p:attrName>
                                        </p:attrNameLst>
                                      </p:cBhvr>
                                      <p:to>
                                        <p:strVal val="visible"/>
                                      </p:to>
                                    </p:set>
                                    <p:anim calcmode="lin" valueType="num">
                                      <p:cBhvr additive="base">
                                        <p:cTn id="15" dur="500" fill="hold"/>
                                        <p:tgtEl>
                                          <p:spTgt spid="3823629"/>
                                        </p:tgtEl>
                                        <p:attrNameLst>
                                          <p:attrName>ppt_x</p:attrName>
                                        </p:attrNameLst>
                                      </p:cBhvr>
                                      <p:tavLst>
                                        <p:tav tm="0">
                                          <p:val>
                                            <p:strVal val="#ppt_x"/>
                                          </p:val>
                                        </p:tav>
                                        <p:tav tm="100000">
                                          <p:val>
                                            <p:strVal val="#ppt_x"/>
                                          </p:val>
                                        </p:tav>
                                      </p:tavLst>
                                    </p:anim>
                                    <p:anim calcmode="lin" valueType="num">
                                      <p:cBhvr additive="base">
                                        <p:cTn id="16" dur="500" fill="hold"/>
                                        <p:tgtEl>
                                          <p:spTgt spid="3823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3626" grpId="0" animBg="1"/>
      <p:bldP spid="3823629" grpId="0" animBg="1"/>
      <p:bldP spid="38236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descr="slacseal"/>
          <p:cNvPicPr>
            <a:picLocks noChangeAspect="1" noChangeArrowheads="1"/>
          </p:cNvPicPr>
          <p:nvPr/>
        </p:nvPicPr>
        <p:blipFill>
          <a:blip r:embed="rId3" cstate="print"/>
          <a:srcRect/>
          <a:stretch>
            <a:fillRect/>
          </a:stretch>
        </p:blipFill>
        <p:spPr bwMode="auto">
          <a:xfrm>
            <a:off x="8686800" y="26988"/>
            <a:ext cx="1127125" cy="1089025"/>
          </a:xfrm>
          <a:prstGeom prst="rect">
            <a:avLst/>
          </a:prstGeom>
          <a:noFill/>
          <a:ln w="9525">
            <a:noFill/>
            <a:miter lim="800000"/>
            <a:headEnd/>
            <a:tailEnd/>
          </a:ln>
        </p:spPr>
      </p:pic>
      <p:pic>
        <p:nvPicPr>
          <p:cNvPr id="442371" name="Picture 3" descr="pinger"/>
          <p:cNvPicPr>
            <a:picLocks noChangeAspect="1" noChangeArrowheads="1"/>
          </p:cNvPicPr>
          <p:nvPr/>
        </p:nvPicPr>
        <p:blipFill>
          <a:blip r:embed="rId4" cstate="print"/>
          <a:srcRect/>
          <a:stretch>
            <a:fillRect/>
          </a:stretch>
        </p:blipFill>
        <p:spPr bwMode="auto">
          <a:xfrm>
            <a:off x="37160" y="68410"/>
            <a:ext cx="1805035" cy="921170"/>
          </a:xfrm>
          <a:prstGeom prst="rect">
            <a:avLst/>
          </a:prstGeom>
          <a:solidFill>
            <a:schemeClr val="bg1"/>
          </a:solidFill>
          <a:ln w="9525">
            <a:noFill/>
            <a:miter lim="800000"/>
            <a:headEnd/>
            <a:tailEnd/>
          </a:ln>
        </p:spPr>
      </p:pic>
      <p:sp>
        <p:nvSpPr>
          <p:cNvPr id="442372" name="Rectangle 5"/>
          <p:cNvSpPr>
            <a:spLocks noGrp="1" noChangeArrowheads="1"/>
          </p:cNvSpPr>
          <p:nvPr>
            <p:ph type="title"/>
          </p:nvPr>
        </p:nvSpPr>
        <p:spPr>
          <a:xfrm>
            <a:off x="1995815" y="0"/>
            <a:ext cx="7910185" cy="1143000"/>
          </a:xfrm>
        </p:spPr>
        <p:txBody>
          <a:bodyPr anchorCtr="1"/>
          <a:lstStyle/>
          <a:p>
            <a:pPr algn="l" eaLnBrk="1" hangingPunct="1"/>
            <a:r>
              <a:rPr lang="en-US" altLang="ko-KR" b="1" dirty="0" smtClean="0">
                <a:solidFill>
                  <a:srgbClr val="800000"/>
                </a:solidFill>
                <a:ea typeface="Gulim" pitchFamily="34" charset="-127"/>
              </a:rPr>
              <a:t>Derived Throughputs Within and Among World Regions (kbps), Nov 2010</a:t>
            </a:r>
            <a:endParaRPr lang="en-US" b="1" dirty="0" smtClean="0">
              <a:solidFill>
                <a:srgbClr val="800000"/>
              </a:solidFill>
            </a:endParaRPr>
          </a:p>
        </p:txBody>
      </p:sp>
      <p:pic>
        <p:nvPicPr>
          <p:cNvPr id="6" name="Picture 5" descr="throughput-from-the-world-based-on-tld.png"/>
          <p:cNvPicPr/>
          <p:nvPr/>
        </p:nvPicPr>
        <p:blipFill>
          <a:blip r:embed="rId5" cstate="print"/>
          <a:stretch>
            <a:fillRect/>
          </a:stretch>
        </p:blipFill>
        <p:spPr>
          <a:xfrm>
            <a:off x="-1" y="1201511"/>
            <a:ext cx="9896475" cy="563744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cms_paolo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per Presentation 1">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33"/>
      </a:hlink>
      <a:folHlink>
        <a:srgbClr val="969696"/>
      </a:folHlink>
    </a:clrScheme>
    <a:fontScheme name="Paper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Paper Presentation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er Presentation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per Presentation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per Presentation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er Presentation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er Presentation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per Presentation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CFA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SLHCNet Blue">
  <a:themeElements>
    <a:clrScheme name="">
      <a:dk1>
        <a:srgbClr val="808080"/>
      </a:dk1>
      <a:lt1>
        <a:srgbClr val="FFFFFF"/>
      </a:lt1>
      <a:dk2>
        <a:srgbClr val="000000"/>
      </a:dk2>
      <a:lt2>
        <a:srgbClr val="000000"/>
      </a:lt2>
      <a:accent1>
        <a:srgbClr val="66FFCC"/>
      </a:accent1>
      <a:accent2>
        <a:srgbClr val="FFFF99"/>
      </a:accent2>
      <a:accent3>
        <a:srgbClr val="AAAAAA"/>
      </a:accent3>
      <a:accent4>
        <a:srgbClr val="DADADA"/>
      </a:accent4>
      <a:accent5>
        <a:srgbClr val="B8FFE2"/>
      </a:accent5>
      <a:accent6>
        <a:srgbClr val="E7E78A"/>
      </a:accent6>
      <a:hlink>
        <a:srgbClr val="75CAE5"/>
      </a:hlink>
      <a:folHlink>
        <a:srgbClr val="FF0066"/>
      </a:folHlink>
    </a:clrScheme>
    <a:fontScheme name="Onsite template 20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site template 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nsite template 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nsite template 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nsite template 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nsite template 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nsite template 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nsite template 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C:\WINNT\Profiles\capiluppi\Application Data\Microsoft\Templates\cms_paolo2.pot</Template>
  <TotalTime>67898</TotalTime>
  <Pages>4</Pages>
  <Words>1085</Words>
  <Application>Microsoft Office PowerPoint</Application>
  <PresentationFormat>A4 Paper (210x297 mm)</PresentationFormat>
  <Paragraphs>100</Paragraphs>
  <Slides>13</Slides>
  <Notes>8</Notes>
  <HiddenSlides>0</HiddenSlides>
  <MMClips>0</MMClips>
  <ScaleCrop>false</ScaleCrop>
  <HeadingPairs>
    <vt:vector size="4" baseType="variant">
      <vt:variant>
        <vt:lpstr>Theme</vt:lpstr>
      </vt:variant>
      <vt:variant>
        <vt:i4>13</vt:i4>
      </vt:variant>
      <vt:variant>
        <vt:lpstr>Slide Titles</vt:lpstr>
      </vt:variant>
      <vt:variant>
        <vt:i4>13</vt:i4>
      </vt:variant>
    </vt:vector>
  </HeadingPairs>
  <TitlesOfParts>
    <vt:vector size="26" baseType="lpstr">
      <vt:lpstr>2_cms_paolo2</vt:lpstr>
      <vt:lpstr>2_Default Design</vt:lpstr>
      <vt:lpstr>Paper Presentation 1</vt:lpstr>
      <vt:lpstr>Custom Design</vt:lpstr>
      <vt:lpstr>1_Custom Design</vt:lpstr>
      <vt:lpstr>3_Blank Presentation</vt:lpstr>
      <vt:lpstr>4_Blank Presentation</vt:lpstr>
      <vt:lpstr>ICFA Blue</vt:lpstr>
      <vt:lpstr>USLHCNet Blue</vt:lpstr>
      <vt:lpstr>1_ICFA Blue</vt:lpstr>
      <vt:lpstr>2_ICFA Blue</vt:lpstr>
      <vt:lpstr>1_USLHCNet Blue</vt:lpstr>
      <vt:lpstr>3_ICFA Blue</vt:lpstr>
      <vt:lpstr>Slide 1</vt:lpstr>
      <vt:lpstr> Monitoring  the World’s Networks  SCIC Monitoring Group  (R. Cottrell et al.)    Mapping the Digital Divide</vt:lpstr>
      <vt:lpstr> Number of Hosts Monitored    By Region: 1998 - 2010</vt:lpstr>
      <vt:lpstr>Packet Loss, from SLAC  to the World 1998 - 2010</vt:lpstr>
      <vt:lpstr>                           Normalized TCP Throughput in 2010                vs. UN Human Development Index (HDI)</vt:lpstr>
      <vt:lpstr>Slide 6</vt:lpstr>
      <vt:lpstr>Slide 7</vt:lpstr>
      <vt:lpstr>                           Normalized TCP Throughput            Trends Seen from CERN 1998-2009 </vt:lpstr>
      <vt:lpstr>Derived Throughputs Within and Among World Regions (kbps), Nov 2010</vt:lpstr>
      <vt:lpstr>PingER Project Issue: Funding       for Managing the Effort </vt:lpstr>
      <vt:lpstr>PingER: Uncertainty for the Future</vt:lpstr>
      <vt:lpstr>Key Network Report Updates,  from 2010 to 2011</vt:lpstr>
      <vt:lpstr>Accomplishments Since 2008</vt:lpstr>
    </vt:vector>
  </TitlesOfParts>
  <Company>California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Networks and the US-CERN Link</dc:title>
  <dc:creator>Harvey Newman</dc:creator>
  <cp:lastModifiedBy>cottrell</cp:lastModifiedBy>
  <cp:revision>1864</cp:revision>
  <cp:lastPrinted>2001-05-24T15:43:54Z</cp:lastPrinted>
  <dcterms:created xsi:type="dcterms:W3CDTF">2001-04-14T16:47:45Z</dcterms:created>
  <dcterms:modified xsi:type="dcterms:W3CDTF">2011-02-18T22:58:41Z</dcterms:modified>
</cp:coreProperties>
</file>