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260" r:id="rId3"/>
    <p:sldId id="261" r:id="rId4"/>
    <p:sldId id="324" r:id="rId5"/>
    <p:sldId id="310" r:id="rId6"/>
    <p:sldId id="308" r:id="rId7"/>
    <p:sldId id="309" r:id="rId8"/>
    <p:sldId id="311" r:id="rId9"/>
    <p:sldId id="312" r:id="rId10"/>
    <p:sldId id="313" r:id="rId11"/>
    <p:sldId id="314" r:id="rId12"/>
    <p:sldId id="315" r:id="rId13"/>
    <p:sldId id="319" r:id="rId14"/>
    <p:sldId id="318" r:id="rId15"/>
    <p:sldId id="316" r:id="rId16"/>
    <p:sldId id="317" r:id="rId17"/>
    <p:sldId id="320" r:id="rId18"/>
    <p:sldId id="321" r:id="rId19"/>
    <p:sldId id="322" r:id="rId20"/>
    <p:sldId id="323" r:id="rId21"/>
    <p:sldId id="326" r:id="rId22"/>
    <p:sldId id="325" r:id="rId23"/>
    <p:sldId id="288" r:id="rId24"/>
  </p:sldIdLst>
  <p:sldSz cx="9144000" cy="6858000" type="screen4x3"/>
  <p:notesSz cx="6858000" cy="9144000"/>
  <p:defaultTextStyle>
    <a:defPPr>
      <a:defRPr lang="en-GB"/>
    </a:defPPr>
    <a:lvl1pPr algn="ctr" rtl="0" fontAlgn="base">
      <a:spcBef>
        <a:spcPct val="0"/>
      </a:spcBef>
      <a:spcAft>
        <a:spcPct val="0"/>
      </a:spcAft>
      <a:defRPr sz="3600" b="1" kern="1200">
        <a:solidFill>
          <a:schemeClr val="tx2"/>
        </a:solidFill>
        <a:latin typeface="Arial" charset="0"/>
        <a:ea typeface="+mn-ea"/>
        <a:cs typeface="+mn-cs"/>
      </a:defRPr>
    </a:lvl1pPr>
    <a:lvl2pPr marL="457200" algn="ctr" rtl="0" fontAlgn="base">
      <a:spcBef>
        <a:spcPct val="0"/>
      </a:spcBef>
      <a:spcAft>
        <a:spcPct val="0"/>
      </a:spcAft>
      <a:defRPr sz="3600" b="1" kern="1200">
        <a:solidFill>
          <a:schemeClr val="tx2"/>
        </a:solidFill>
        <a:latin typeface="Arial" charset="0"/>
        <a:ea typeface="+mn-ea"/>
        <a:cs typeface="+mn-cs"/>
      </a:defRPr>
    </a:lvl2pPr>
    <a:lvl3pPr marL="914400" algn="ctr" rtl="0" fontAlgn="base">
      <a:spcBef>
        <a:spcPct val="0"/>
      </a:spcBef>
      <a:spcAft>
        <a:spcPct val="0"/>
      </a:spcAft>
      <a:defRPr sz="3600" b="1" kern="1200">
        <a:solidFill>
          <a:schemeClr val="tx2"/>
        </a:solidFill>
        <a:latin typeface="Arial" charset="0"/>
        <a:ea typeface="+mn-ea"/>
        <a:cs typeface="+mn-cs"/>
      </a:defRPr>
    </a:lvl3pPr>
    <a:lvl4pPr marL="1371600" algn="ctr" rtl="0" fontAlgn="base">
      <a:spcBef>
        <a:spcPct val="0"/>
      </a:spcBef>
      <a:spcAft>
        <a:spcPct val="0"/>
      </a:spcAft>
      <a:defRPr sz="3600" b="1" kern="1200">
        <a:solidFill>
          <a:schemeClr val="tx2"/>
        </a:solidFill>
        <a:latin typeface="Arial" charset="0"/>
        <a:ea typeface="+mn-ea"/>
        <a:cs typeface="+mn-cs"/>
      </a:defRPr>
    </a:lvl4pPr>
    <a:lvl5pPr marL="1828800" algn="ctr" rtl="0" fontAlgn="base">
      <a:spcBef>
        <a:spcPct val="0"/>
      </a:spcBef>
      <a:spcAft>
        <a:spcPct val="0"/>
      </a:spcAft>
      <a:defRPr sz="3600" b="1" kern="1200">
        <a:solidFill>
          <a:schemeClr val="tx2"/>
        </a:solidFill>
        <a:latin typeface="Arial" charset="0"/>
        <a:ea typeface="+mn-ea"/>
        <a:cs typeface="+mn-cs"/>
      </a:defRPr>
    </a:lvl5pPr>
    <a:lvl6pPr marL="2286000" algn="l" defTabSz="914400" rtl="0" eaLnBrk="1" latinLnBrk="0" hangingPunct="1">
      <a:defRPr sz="3600" b="1" kern="1200">
        <a:solidFill>
          <a:schemeClr val="tx2"/>
        </a:solidFill>
        <a:latin typeface="Arial" charset="0"/>
        <a:ea typeface="+mn-ea"/>
        <a:cs typeface="+mn-cs"/>
      </a:defRPr>
    </a:lvl6pPr>
    <a:lvl7pPr marL="2743200" algn="l" defTabSz="914400" rtl="0" eaLnBrk="1" latinLnBrk="0" hangingPunct="1">
      <a:defRPr sz="3600" b="1" kern="1200">
        <a:solidFill>
          <a:schemeClr val="tx2"/>
        </a:solidFill>
        <a:latin typeface="Arial" charset="0"/>
        <a:ea typeface="+mn-ea"/>
        <a:cs typeface="+mn-cs"/>
      </a:defRPr>
    </a:lvl7pPr>
    <a:lvl8pPr marL="3200400" algn="l" defTabSz="914400" rtl="0" eaLnBrk="1" latinLnBrk="0" hangingPunct="1">
      <a:defRPr sz="3600" b="1" kern="1200">
        <a:solidFill>
          <a:schemeClr val="tx2"/>
        </a:solidFill>
        <a:latin typeface="Arial" charset="0"/>
        <a:ea typeface="+mn-ea"/>
        <a:cs typeface="+mn-cs"/>
      </a:defRPr>
    </a:lvl8pPr>
    <a:lvl9pPr marL="3657600" algn="l" defTabSz="914400" rtl="0" eaLnBrk="1" latinLnBrk="0" hangingPunct="1">
      <a:defRPr sz="36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65" autoAdjust="0"/>
    <p:restoredTop sz="82305" autoAdjust="0"/>
  </p:normalViewPr>
  <p:slideViewPr>
    <p:cSldViewPr>
      <p:cViewPr varScale="1">
        <p:scale>
          <a:sx n="51" d="100"/>
          <a:sy n="51" d="100"/>
        </p:scale>
        <p:origin x="-6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110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GB"/>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GB"/>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GB"/>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018EEE95-2F29-4B9B-A7C2-7CE6308DDA86}"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C275F7BD-3F32-4E26-8560-9C461CEB3D1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omputerworld.com/s/article/9052520/Life_on_the_EEEdge_Daily_life_with_Asus_tiny_lapto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computerworld.com/s/topic/122/Linux+and+Unix"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50F49-BB98-4824-9087-B2EB546411AE}" type="slidenum">
              <a:rPr lang="en-US"/>
              <a:pPr/>
              <a:t>1</a:t>
            </a:fld>
            <a:endParaRPr lang="en-US"/>
          </a:p>
        </p:txBody>
      </p:sp>
      <p:sp>
        <p:nvSpPr>
          <p:cNvPr id="11266" name="Rectangle 2"/>
          <p:cNvSpPr>
            <a:spLocks noGrp="1" noRot="1" noChangeAspect="1" noChangeArrowheads="1" noTextEdit="1"/>
          </p:cNvSpPr>
          <p:nvPr>
            <p:ph type="sldImg"/>
          </p:nvPr>
        </p:nvSpPr>
        <p:spPr>
          <a:xfrm>
            <a:off x="1143000" y="682625"/>
            <a:ext cx="4572000" cy="3429000"/>
          </a:xfrm>
          <a:ln/>
        </p:spPr>
      </p:sp>
      <p:sp>
        <p:nvSpPr>
          <p:cNvPr id="11267" name="Rectangle 3"/>
          <p:cNvSpPr>
            <a:spLocks noGrp="1" noChangeArrowheads="1"/>
          </p:cNvSpPr>
          <p:nvPr>
            <p:ph type="body" idx="1"/>
          </p:nvPr>
        </p:nvSpPr>
        <p:spPr>
          <a:xfrm>
            <a:off x="912813" y="4341813"/>
            <a:ext cx="5032375" cy="4119562"/>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ABE37-4795-488C-A2AC-D8197CE70768}" type="slidenum">
              <a:rPr lang="en-US"/>
              <a:pPr/>
              <a:t>2</a:t>
            </a:fld>
            <a:endParaRPr lang="en-US"/>
          </a:p>
        </p:txBody>
      </p:sp>
      <p:sp>
        <p:nvSpPr>
          <p:cNvPr id="13314" name="Rectangle 2"/>
          <p:cNvSpPr>
            <a:spLocks noGrp="1" noRot="1" noChangeAspect="1" noChangeArrowheads="1" noTextEdit="1"/>
          </p:cNvSpPr>
          <p:nvPr>
            <p:ph type="sldImg"/>
          </p:nvPr>
        </p:nvSpPr>
        <p:spPr>
          <a:xfrm>
            <a:off x="1143000" y="682625"/>
            <a:ext cx="4572000" cy="3429000"/>
          </a:xfrm>
          <a:ln/>
        </p:spPr>
      </p:sp>
      <p:sp>
        <p:nvSpPr>
          <p:cNvPr id="13315" name="Rectangle 3"/>
          <p:cNvSpPr>
            <a:spLocks noGrp="1" noChangeArrowheads="1"/>
          </p:cNvSpPr>
          <p:nvPr>
            <p:ph type="body" idx="1"/>
          </p:nvPr>
        </p:nvSpPr>
        <p:spPr>
          <a:xfrm>
            <a:off x="912813" y="4341813"/>
            <a:ext cx="5032375" cy="4119562"/>
          </a:xfrm>
        </p:spPr>
        <p:txBody>
          <a:bodyPr/>
          <a:lstStyle/>
          <a:p>
            <a:r>
              <a:rPr lang="en-US"/>
              <a:t>Also useful for hosts and security.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Refrigerators, washing machines, coffeemakers to communicate to repair techs, </a:t>
            </a:r>
          </a:p>
          <a:p>
            <a:r>
              <a:rPr lang="en-US" dirty="0" smtClean="0"/>
              <a:t>MRI and</a:t>
            </a:r>
            <a:r>
              <a:rPr lang="en-US" baseline="0" dirty="0" smtClean="0"/>
              <a:t> CT machines to beam hi-res images to doctors or patients</a:t>
            </a:r>
            <a:endParaRPr lang="en-US" dirty="0"/>
          </a:p>
        </p:txBody>
      </p:sp>
      <p:sp>
        <p:nvSpPr>
          <p:cNvPr id="4" name="Slide Number Placeholder 3"/>
          <p:cNvSpPr>
            <a:spLocks noGrp="1"/>
          </p:cNvSpPr>
          <p:nvPr>
            <p:ph type="sldNum" sz="quarter" idx="10"/>
          </p:nvPr>
        </p:nvSpPr>
        <p:spPr/>
        <p:txBody>
          <a:bodyPr/>
          <a:lstStyle/>
          <a:p>
            <a:fld id="{C275F7BD-3F32-4E26-8560-9C461CEB3D1A}"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Kicked off in 2007 by Asus' </a:t>
            </a:r>
            <a:r>
              <a:rPr lang="en-US" dirty="0" err="1" smtClean="0">
                <a:hlinkClick r:id="rId3"/>
              </a:rPr>
              <a:t>Eee</a:t>
            </a:r>
            <a:r>
              <a:rPr lang="en-US" dirty="0" smtClean="0">
                <a:hlinkClick r:id="rId3"/>
              </a:rPr>
              <a:t> PC 701</a:t>
            </a:r>
            <a:r>
              <a:rPr lang="en-US" dirty="0" smtClean="0"/>
              <a:t>, partly fueled</a:t>
            </a:r>
            <a:r>
              <a:rPr lang="en-US" baseline="0" dirty="0" smtClean="0"/>
              <a:t> by recession, </a:t>
            </a:r>
            <a:r>
              <a:rPr lang="en-US" dirty="0" smtClean="0"/>
              <a:t>consumers "were disappointed by flimsy keyboards, unfamiliar operating systems and a lack of programs that could be run on the machines." (This was most likely an allusion to many of the first-generation </a:t>
            </a:r>
            <a:r>
              <a:rPr lang="en-US" dirty="0" err="1" smtClean="0"/>
              <a:t>netbooks</a:t>
            </a:r>
            <a:r>
              <a:rPr lang="en-US" dirty="0" smtClean="0"/>
              <a:t> being </a:t>
            </a:r>
            <a:r>
              <a:rPr lang="en-US" dirty="0" smtClean="0">
                <a:hlinkClick r:id="rId4"/>
              </a:rPr>
              <a:t>Linux</a:t>
            </a:r>
            <a:r>
              <a:rPr lang="en-US" dirty="0" smtClean="0"/>
              <a:t>-powered.) "After a remarkable rise," he continued, "</a:t>
            </a:r>
            <a:r>
              <a:rPr lang="en-US" dirty="0" err="1" smtClean="0"/>
              <a:t>netbooks</a:t>
            </a:r>
            <a:r>
              <a:rPr lang="en-US" dirty="0" smtClean="0"/>
              <a:t>' popularity may already have peaked." </a:t>
            </a:r>
            <a:endParaRPr lang="en-US" dirty="0"/>
          </a:p>
        </p:txBody>
      </p:sp>
      <p:sp>
        <p:nvSpPr>
          <p:cNvPr id="4" name="Slide Number Placeholder 3"/>
          <p:cNvSpPr>
            <a:spLocks noGrp="1"/>
          </p:cNvSpPr>
          <p:nvPr>
            <p:ph type="sldNum" sz="quarter" idx="10"/>
          </p:nvPr>
        </p:nvSpPr>
        <p:spPr/>
        <p:txBody>
          <a:bodyPr/>
          <a:lstStyle/>
          <a:p>
            <a:fld id="{C275F7BD-3F32-4E26-8560-9C461CEB3D1A}"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ARM (Acorn RISC machine&gt;Advance RISC machine, most popular processor in world with 1.5B sold annually)</a:t>
            </a:r>
          </a:p>
          <a:p>
            <a:pPr lvl="2"/>
            <a:r>
              <a:rPr lang="en-US" dirty="0" smtClean="0"/>
              <a:t>Used in toasters, coffee machines, shower heads</a:t>
            </a:r>
            <a:r>
              <a:rPr lang="en-US" smtClean="0"/>
              <a:t>,</a:t>
            </a:r>
            <a:r>
              <a:rPr lang="en-US" baseline="0" smtClean="0"/>
              <a:t> treadmills, pens</a:t>
            </a:r>
            <a:endParaRPr lang="en-US" baseline="0" dirty="0" smtClean="0"/>
          </a:p>
          <a:p>
            <a:pPr lvl="2"/>
            <a:r>
              <a:rPr lang="en-US" baseline="0" dirty="0" smtClean="0"/>
              <a:t>Licensed by TI, </a:t>
            </a:r>
            <a:r>
              <a:rPr lang="en-US" baseline="0" dirty="0" err="1" smtClean="0"/>
              <a:t>Qualcom</a:t>
            </a:r>
            <a:r>
              <a:rPr lang="en-US" baseline="0" dirty="0" smtClean="0"/>
              <a:t>, Marvell, have hold on mobile market an area Intel has not </a:t>
            </a:r>
            <a:r>
              <a:rPr lang="en-US" baseline="0" dirty="0" err="1" smtClean="0"/>
              <a:t>pentrated</a:t>
            </a:r>
            <a:endParaRPr lang="en-US" baseline="0" dirty="0" smtClean="0"/>
          </a:p>
          <a:p>
            <a:pPr lvl="2"/>
            <a:r>
              <a:rPr lang="en-US" baseline="0" dirty="0" smtClean="0"/>
              <a:t>LG Electronics uses ATOM from Intel in signs that will recognize age, gender &amp; other </a:t>
            </a:r>
            <a:r>
              <a:rPr lang="en-US" baseline="0" dirty="0" err="1" smtClean="0"/>
              <a:t>characteritsics</a:t>
            </a:r>
            <a:r>
              <a:rPr lang="en-US" baseline="0" dirty="0" smtClean="0"/>
              <a:t> of passer-by and change advertising pitch accordingly</a:t>
            </a:r>
            <a:endParaRPr lang="en-US" dirty="0"/>
          </a:p>
        </p:txBody>
      </p:sp>
      <p:sp>
        <p:nvSpPr>
          <p:cNvPr id="4" name="Slide Number Placeholder 3"/>
          <p:cNvSpPr>
            <a:spLocks noGrp="1"/>
          </p:cNvSpPr>
          <p:nvPr>
            <p:ph type="sldNum" sz="quarter" idx="10"/>
          </p:nvPr>
        </p:nvSpPr>
        <p:spPr/>
        <p:txBody>
          <a:bodyPr/>
          <a:lstStyle/>
          <a:p>
            <a:fld id="{C275F7BD-3F32-4E26-8560-9C461CEB3D1A}"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Bloomberg reports that Wells Fargo has approved the </a:t>
            </a:r>
            <a:r>
              <a:rPr lang="en-US" dirty="0" err="1" smtClean="0"/>
              <a:t>iPad</a:t>
            </a:r>
            <a:r>
              <a:rPr lang="en-US" dirty="0" smtClean="0"/>
              <a:t> for business use, and that SAP AG, Tellabs Inc., and Daimler AG's Mercedes-Benz unit are all using the Apple </a:t>
            </a:r>
            <a:r>
              <a:rPr lang="en-US" dirty="0" err="1" smtClean="0"/>
              <a:t>iPad</a:t>
            </a:r>
            <a:r>
              <a:rPr lang="en-US" dirty="0" smtClean="0"/>
              <a:t> for various tasks ranging from e-mail access to empowering the mobile sales force with the tools to approve shipping orders or verify auto financing options. Apple has sold more than three million </a:t>
            </a:r>
            <a:r>
              <a:rPr lang="en-US" dirty="0" err="1" smtClean="0"/>
              <a:t>iPads</a:t>
            </a:r>
            <a:r>
              <a:rPr lang="en-US" dirty="0" smtClean="0"/>
              <a:t> already, and analysts estimate that it is on track to continue selling roughly two million more tablets per month. It's a lot of estimates and speculation, but if the AT&amp;T statistic that four in ten </a:t>
            </a:r>
            <a:r>
              <a:rPr lang="en-US" dirty="0" err="1" smtClean="0"/>
              <a:t>iPhones</a:t>
            </a:r>
            <a:r>
              <a:rPr lang="en-US" dirty="0" smtClean="0"/>
              <a:t> are purchased for business use carries over to </a:t>
            </a:r>
            <a:r>
              <a:rPr lang="en-US" dirty="0" err="1" smtClean="0"/>
              <a:t>iPads</a:t>
            </a:r>
            <a:r>
              <a:rPr lang="en-US" dirty="0" smtClean="0"/>
              <a:t>, that would mean that 1.2 million of the </a:t>
            </a:r>
            <a:r>
              <a:rPr lang="en-US" dirty="0" err="1" smtClean="0"/>
              <a:t>iPads</a:t>
            </a:r>
            <a:r>
              <a:rPr lang="en-US" dirty="0" smtClean="0"/>
              <a:t> are currently being used for business purposes--and that 800k more are being added each month. A recent survey found that eight in ten business professionals rely on their </a:t>
            </a:r>
            <a:r>
              <a:rPr lang="en-US" dirty="0" err="1" smtClean="0"/>
              <a:t>smartphone</a:t>
            </a:r>
            <a:r>
              <a:rPr lang="en-US" dirty="0" smtClean="0"/>
              <a:t> as the primary business communication platform, and would rather give up coffee than surrender the </a:t>
            </a:r>
            <a:r>
              <a:rPr lang="en-US" dirty="0" err="1" smtClean="0"/>
              <a:t>smartphone</a:t>
            </a:r>
            <a:r>
              <a:rPr lang="en-US" dirty="0" smtClean="0"/>
              <a:t>. The survey also indicated that 34 percent of respondents use on the </a:t>
            </a:r>
            <a:r>
              <a:rPr lang="en-US" dirty="0" err="1" smtClean="0"/>
              <a:t>smartphone</a:t>
            </a:r>
            <a:r>
              <a:rPr lang="en-US" dirty="0" smtClean="0"/>
              <a:t> more than a PC for business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i="1"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i="1" dirty="0" smtClean="0"/>
              <a:t>“When we were an agrarian nation, all cars were trucks because that’s what you needed on the farm.” </a:t>
            </a:r>
            <a:r>
              <a:rPr lang="en-US" sz="1200" dirty="0" smtClean="0"/>
              <a:t>Steve Jobs sees PCs as trucks that will be replaced by more consumer-friendly tablets that he likens to cars.</a:t>
            </a:r>
          </a:p>
          <a:p>
            <a:endParaRPr lang="en-US" dirty="0"/>
          </a:p>
        </p:txBody>
      </p:sp>
      <p:sp>
        <p:nvSpPr>
          <p:cNvPr id="4" name="Slide Number Placeholder 3"/>
          <p:cNvSpPr>
            <a:spLocks noGrp="1"/>
          </p:cNvSpPr>
          <p:nvPr>
            <p:ph type="sldNum" sz="quarter" idx="10"/>
          </p:nvPr>
        </p:nvSpPr>
        <p:spPr/>
        <p:txBody>
          <a:bodyPr/>
          <a:lstStyle/>
          <a:p>
            <a:fld id="{C275F7BD-3F32-4E26-8560-9C461CEB3D1A}"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86AFD-E685-44F0-986A-90090688BD07}" type="slidenum">
              <a:rPr lang="en-US"/>
              <a:pPr/>
              <a:t>23</a:t>
            </a:fld>
            <a:endParaRPr lang="en-US"/>
          </a:p>
        </p:txBody>
      </p:sp>
      <p:sp>
        <p:nvSpPr>
          <p:cNvPr id="44034" name="Rectangle 2"/>
          <p:cNvSpPr>
            <a:spLocks noGrp="1" noRot="1" noChangeAspect="1" noChangeArrowheads="1" noTextEdit="1"/>
          </p:cNvSpPr>
          <p:nvPr>
            <p:ph type="sldImg"/>
          </p:nvPr>
        </p:nvSpPr>
        <p:spPr>
          <a:xfrm>
            <a:off x="1143000" y="682625"/>
            <a:ext cx="4572000" cy="3429000"/>
          </a:xfrm>
          <a:ln/>
        </p:spPr>
      </p:sp>
      <p:sp>
        <p:nvSpPr>
          <p:cNvPr id="44035" name="Rectangle 3"/>
          <p:cNvSpPr>
            <a:spLocks noGrp="1" noChangeArrowheads="1"/>
          </p:cNvSpPr>
          <p:nvPr>
            <p:ph type="body" idx="1"/>
          </p:nvPr>
        </p:nvSpPr>
        <p:spPr>
          <a:xfrm>
            <a:off x="912813" y="4341813"/>
            <a:ext cx="5032375" cy="411956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GB"/>
              <a:t>Click to edit Master subtitle style</a:t>
            </a:r>
          </a:p>
        </p:txBody>
      </p:sp>
      <p:sp>
        <p:nvSpPr>
          <p:cNvPr id="6152" name="Rectangle 8"/>
          <p:cNvSpPr>
            <a:spLocks noGrp="1" noChangeArrowheads="1"/>
          </p:cNvSpPr>
          <p:nvPr>
            <p:ph type="ctrTitle"/>
          </p:nvPr>
        </p:nvSpPr>
        <p:spPr>
          <a:xfrm>
            <a:off x="684213" y="2133600"/>
            <a:ext cx="7772400" cy="1470025"/>
          </a:xfrm>
        </p:spPr>
        <p:txBody>
          <a:bodyPr/>
          <a:lstStyle>
            <a:lvl1pPr>
              <a:defRPr/>
            </a:lvl1pPr>
          </a:lstStyle>
          <a:p>
            <a:r>
              <a:rPr lang="en-GB"/>
              <a:t>Click to edit Master title style</a:t>
            </a:r>
          </a:p>
        </p:txBody>
      </p:sp>
      <p:sp>
        <p:nvSpPr>
          <p:cNvPr id="6154" name="Rectangle 10"/>
          <p:cNvSpPr>
            <a:spLocks noChangeArrowheads="1"/>
          </p:cNvSpPr>
          <p:nvPr userDrawn="1"/>
        </p:nvSpPr>
        <p:spPr bwMode="auto">
          <a:xfrm>
            <a:off x="0" y="6534150"/>
            <a:ext cx="9144000" cy="333375"/>
          </a:xfrm>
          <a:prstGeom prst="rect">
            <a:avLst/>
          </a:prstGeom>
          <a:solidFill>
            <a:schemeClr val="tx1"/>
          </a:solidFill>
          <a:ln w="9525">
            <a:solidFill>
              <a:schemeClr val="tx1"/>
            </a:solidFill>
            <a:miter lim="800000"/>
            <a:headEnd/>
            <a:tailEnd/>
          </a:ln>
          <a:effectLst/>
        </p:spPr>
        <p:txBody>
          <a:bodyPr wrap="none" anchor="ctr"/>
          <a:lstStyle/>
          <a:p>
            <a:r>
              <a:rPr lang="en-US" sz="2000" dirty="0" smtClean="0">
                <a:solidFill>
                  <a:schemeClr val="bg1"/>
                </a:solidFill>
              </a:rPr>
              <a:t>http://www.slac.stanford.edu/grp/scs/net/talk10/smartphones.pptx</a:t>
            </a:r>
            <a:endParaRPr lang="en-US" sz="2000" dirty="0">
              <a:solidFill>
                <a:schemeClr val="bg1"/>
              </a:solidFill>
            </a:endParaRPr>
          </a:p>
        </p:txBody>
      </p:sp>
      <p:sp>
        <p:nvSpPr>
          <p:cNvPr id="6156" name="Rectangle 12"/>
          <p:cNvSpPr>
            <a:spLocks noChangeArrowheads="1"/>
          </p:cNvSpPr>
          <p:nvPr userDrawn="1"/>
        </p:nvSpPr>
        <p:spPr bwMode="auto">
          <a:xfrm>
            <a:off x="1519198" y="0"/>
            <a:ext cx="6696744" cy="836613"/>
          </a:xfrm>
          <a:prstGeom prst="rect">
            <a:avLst/>
          </a:prstGeom>
          <a:gradFill rotWithShape="1">
            <a:gsLst>
              <a:gs pos="0">
                <a:schemeClr val="bg1"/>
              </a:gs>
              <a:gs pos="100000">
                <a:srgbClr val="808080"/>
              </a:gs>
            </a:gsLst>
            <a:lin ang="0" scaled="1"/>
          </a:gradFill>
          <a:ln w="9525">
            <a:noFill/>
            <a:miter lim="800000"/>
            <a:headEnd/>
            <a:tailEnd/>
          </a:ln>
          <a:effectLst/>
        </p:spPr>
        <p:txBody>
          <a:bodyPr wrap="none" anchor="ctr"/>
          <a:lstStyle/>
          <a:p>
            <a:endParaRPr lang="en-US"/>
          </a:p>
        </p:txBody>
      </p:sp>
      <p:sp>
        <p:nvSpPr>
          <p:cNvPr id="6159" name="Text Box 15"/>
          <p:cNvSpPr txBox="1">
            <a:spLocks noChangeArrowheads="1"/>
          </p:cNvSpPr>
          <p:nvPr userDrawn="1"/>
        </p:nvSpPr>
        <p:spPr bwMode="auto">
          <a:xfrm>
            <a:off x="1547664" y="0"/>
            <a:ext cx="6696744" cy="649288"/>
          </a:xfrm>
          <a:prstGeom prst="rect">
            <a:avLst/>
          </a:prstGeom>
          <a:noFill/>
          <a:ln w="9525" algn="ctr">
            <a:noFill/>
            <a:miter lim="800000"/>
            <a:headEnd/>
            <a:tailEnd/>
          </a:ln>
          <a:effectLst/>
        </p:spPr>
        <p:txBody>
          <a:bodyPr lIns="0" tIns="0" rIns="0" bIns="0"/>
          <a:lstStyle/>
          <a:p>
            <a:r>
              <a:rPr lang="en-US" sz="1800" dirty="0" smtClean="0"/>
              <a:t>SPACE Weather School:</a:t>
            </a:r>
            <a:r>
              <a:rPr lang="en-US" sz="1800" baseline="0" dirty="0" smtClean="0"/>
              <a:t> </a:t>
            </a:r>
          </a:p>
          <a:p>
            <a:r>
              <a:rPr lang="en-US" sz="1800" dirty="0" smtClean="0"/>
              <a:t>Basic theory &amp; hands-on</a:t>
            </a:r>
            <a:r>
              <a:rPr lang="en-US" sz="1800" baseline="0" dirty="0" smtClean="0"/>
              <a:t> experience</a:t>
            </a:r>
            <a:endParaRPr lang="en-GB" sz="1800" dirty="0"/>
          </a:p>
        </p:txBody>
      </p:sp>
      <p:pic>
        <p:nvPicPr>
          <p:cNvPr id="4098" name="Picture 2"/>
          <p:cNvPicPr>
            <a:picLocks noChangeAspect="1" noChangeArrowheads="1"/>
          </p:cNvPicPr>
          <p:nvPr userDrawn="1"/>
        </p:nvPicPr>
        <p:blipFill>
          <a:blip r:embed="rId2" cstate="print"/>
          <a:srcRect/>
          <a:stretch>
            <a:fillRect/>
          </a:stretch>
        </p:blipFill>
        <p:spPr bwMode="auto">
          <a:xfrm>
            <a:off x="1" y="0"/>
            <a:ext cx="1619671" cy="6444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8963" y="0"/>
            <a:ext cx="2205037" cy="6092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0"/>
            <a:ext cx="6462713" cy="6092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65000">
                <a:srgbClr val="FFEFD1">
                  <a:alpha val="83000"/>
                </a:srgbClr>
              </a:gs>
              <a:gs pos="64999">
                <a:srgbClr val="F0EBD5"/>
              </a:gs>
              <a:gs pos="100000">
                <a:srgbClr val="D1C39F"/>
              </a:gs>
            </a:gsLst>
            <a:lin ang="6000000" scaled="0"/>
          </a:gradFill>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836712"/>
            <a:ext cx="9144000" cy="5688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2050" name="Picture 2"/>
          <p:cNvPicPr>
            <a:picLocks noChangeAspect="1" noChangeArrowheads="1"/>
          </p:cNvPicPr>
          <p:nvPr userDrawn="1"/>
        </p:nvPicPr>
        <p:blipFill>
          <a:blip r:embed="rId2" cstate="print"/>
          <a:srcRect/>
          <a:stretch>
            <a:fillRect/>
          </a:stretch>
        </p:blipFill>
        <p:spPr bwMode="auto">
          <a:xfrm>
            <a:off x="0" y="0"/>
            <a:ext cx="2172233" cy="83671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341438"/>
            <a:ext cx="4171950"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171950"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ChangeArrowheads="1"/>
          </p:cNvSpPr>
          <p:nvPr userDrawn="1"/>
        </p:nvSpPr>
        <p:spPr bwMode="auto">
          <a:xfrm>
            <a:off x="1588" y="6534150"/>
            <a:ext cx="9144000" cy="333375"/>
          </a:xfrm>
          <a:prstGeom prst="rect">
            <a:avLst/>
          </a:prstGeom>
          <a:solidFill>
            <a:schemeClr val="tx1"/>
          </a:solidFill>
          <a:ln w="9525">
            <a:solidFill>
              <a:schemeClr val="tx1"/>
            </a:solidFill>
            <a:miter lim="800000"/>
            <a:headEnd/>
            <a:tailEnd/>
          </a:ln>
          <a:effectLst/>
        </p:spPr>
        <p:txBody>
          <a:bodyPr wrap="none" anchor="ctr"/>
          <a:lstStyle/>
          <a:p>
            <a:endParaRPr lang="en-US"/>
          </a:p>
        </p:txBody>
      </p:sp>
      <p:sp>
        <p:nvSpPr>
          <p:cNvPr id="1031" name="Rectangle 7"/>
          <p:cNvSpPr>
            <a:spLocks noChangeArrowheads="1"/>
          </p:cNvSpPr>
          <p:nvPr/>
        </p:nvSpPr>
        <p:spPr bwMode="auto">
          <a:xfrm>
            <a:off x="1476375" y="0"/>
            <a:ext cx="7667625" cy="836613"/>
          </a:xfrm>
          <a:prstGeom prst="rect">
            <a:avLst/>
          </a:prstGeom>
          <a:gradFill rotWithShape="1">
            <a:gsLst>
              <a:gs pos="0">
                <a:schemeClr val="bg1"/>
              </a:gs>
              <a:gs pos="100000">
                <a:srgbClr val="808080"/>
              </a:gs>
            </a:gsLst>
            <a:lin ang="0" scaled="1"/>
          </a:gra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auto">
          <a:xfrm>
            <a:off x="323850" y="1341438"/>
            <a:ext cx="8496300" cy="4751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6" name="Rectangle 2"/>
          <p:cNvSpPr>
            <a:spLocks noGrp="1" noChangeArrowheads="1"/>
          </p:cNvSpPr>
          <p:nvPr>
            <p:ph type="title"/>
          </p:nvPr>
        </p:nvSpPr>
        <p:spPr bwMode="auto">
          <a:xfrm>
            <a:off x="1476375" y="0"/>
            <a:ext cx="7667625" cy="8366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4" name="Text Box 10"/>
          <p:cNvSpPr txBox="1">
            <a:spLocks noChangeArrowheads="1"/>
          </p:cNvSpPr>
          <p:nvPr userDrawn="1"/>
        </p:nvSpPr>
        <p:spPr bwMode="auto">
          <a:xfrm>
            <a:off x="7885113" y="6518275"/>
            <a:ext cx="1295400" cy="366713"/>
          </a:xfrm>
          <a:prstGeom prst="rect">
            <a:avLst/>
          </a:prstGeom>
          <a:noFill/>
          <a:ln w="9525">
            <a:noFill/>
            <a:miter lim="800000"/>
            <a:headEnd/>
            <a:tailEnd/>
          </a:ln>
          <a:effectLst/>
        </p:spPr>
        <p:txBody>
          <a:bodyPr/>
          <a:lstStyle/>
          <a:p>
            <a:pPr algn="l">
              <a:spcBef>
                <a:spcPct val="50000"/>
              </a:spcBef>
            </a:pPr>
            <a:r>
              <a:rPr lang="en-GB" sz="1800">
                <a:solidFill>
                  <a:schemeClr val="bg1"/>
                </a:solidFill>
              </a:rPr>
              <a:t>Slide: </a:t>
            </a:r>
            <a:fld id="{AD331746-F907-4AC8-B826-87AA1A750DE2}" type="slidenum">
              <a:rPr lang="en-GB" sz="1800">
                <a:solidFill>
                  <a:schemeClr val="bg1"/>
                </a:solidFill>
              </a:rPr>
              <a:pPr algn="l">
                <a:spcBef>
                  <a:spcPct val="50000"/>
                </a:spcBef>
              </a:pPr>
              <a:t>‹#›</a:t>
            </a:fld>
            <a:endParaRPr lang="en-GB" sz="1800">
              <a:solidFill>
                <a:schemeClr val="bg1"/>
              </a:solidFill>
            </a:endParaRPr>
          </a:p>
        </p:txBody>
      </p:sp>
      <p:sp>
        <p:nvSpPr>
          <p:cNvPr id="1037" name="Text Box 13"/>
          <p:cNvSpPr txBox="1">
            <a:spLocks noChangeArrowheads="1"/>
          </p:cNvSpPr>
          <p:nvPr userDrawn="1"/>
        </p:nvSpPr>
        <p:spPr bwMode="auto">
          <a:xfrm>
            <a:off x="107950" y="6516688"/>
            <a:ext cx="4464050" cy="366712"/>
          </a:xfrm>
          <a:prstGeom prst="rect">
            <a:avLst/>
          </a:prstGeom>
          <a:noFill/>
          <a:ln w="9525">
            <a:noFill/>
            <a:miter lim="800000"/>
            <a:headEnd/>
            <a:tailEnd/>
          </a:ln>
          <a:effectLst/>
        </p:spPr>
        <p:txBody>
          <a:bodyPr>
            <a:spAutoFit/>
          </a:bodyPr>
          <a:lstStyle/>
          <a:p>
            <a:pPr algn="l">
              <a:spcBef>
                <a:spcPct val="50000"/>
              </a:spcBef>
            </a:pPr>
            <a:r>
              <a:rPr lang="en-GB" sz="1800">
                <a:solidFill>
                  <a:schemeClr val="bg1"/>
                </a:solidFill>
              </a:rPr>
              <a:t>Les Cottrell, SLAC</a:t>
            </a:r>
          </a:p>
        </p:txBody>
      </p:sp>
      <p:pic>
        <p:nvPicPr>
          <p:cNvPr id="1041" name="Picture 17" descr="nfnnLogo"/>
          <p:cNvPicPr>
            <a:picLocks noChangeAspect="1" noChangeArrowheads="1"/>
          </p:cNvPicPr>
          <p:nvPr userDrawn="1"/>
        </p:nvPicPr>
        <p:blipFill>
          <a:blip r:embed="rId13" cstate="print"/>
          <a:srcRect/>
          <a:stretch>
            <a:fillRect/>
          </a:stretch>
        </p:blipFill>
        <p:spPr bwMode="auto">
          <a:xfrm>
            <a:off x="0" y="0"/>
            <a:ext cx="1295400" cy="1047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Arial" charset="0"/>
        </a:defRPr>
      </a:lvl2pPr>
      <a:lvl3pPr algn="ctr" rtl="0" fontAlgn="base">
        <a:spcBef>
          <a:spcPct val="0"/>
        </a:spcBef>
        <a:spcAft>
          <a:spcPct val="0"/>
        </a:spcAft>
        <a:defRPr sz="3600" b="1">
          <a:solidFill>
            <a:schemeClr val="tx2"/>
          </a:solidFill>
          <a:latin typeface="Arial" charset="0"/>
        </a:defRPr>
      </a:lvl3pPr>
      <a:lvl4pPr algn="ctr" rtl="0" fontAlgn="base">
        <a:spcBef>
          <a:spcPct val="0"/>
        </a:spcBef>
        <a:spcAft>
          <a:spcPct val="0"/>
        </a:spcAft>
        <a:defRPr sz="3600" b="1">
          <a:solidFill>
            <a:schemeClr val="tx2"/>
          </a:solidFill>
          <a:latin typeface="Arial" charset="0"/>
        </a:defRPr>
      </a:lvl4pPr>
      <a:lvl5pPr algn="ctr" rtl="0" fontAlgn="base">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rgbClr val="CC0000"/>
        </a:buClr>
        <a:buFont typeface="Monotype Sorts" pitchFamily="2" charset="2"/>
        <a:buChar char="u"/>
        <a:defRPr sz="2800">
          <a:solidFill>
            <a:srgbClr val="000000"/>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n"/>
        <a:defRPr sz="2400">
          <a:solidFill>
            <a:srgbClr val="000000"/>
          </a:solidFill>
          <a:latin typeface="+mn-lt"/>
        </a:defRPr>
      </a:lvl2pPr>
      <a:lvl3pPr marL="1143000" indent="-228600" algn="l" rtl="0" eaLnBrk="0" fontAlgn="base" hangingPunct="0">
        <a:spcBef>
          <a:spcPct val="20000"/>
        </a:spcBef>
        <a:spcAft>
          <a:spcPct val="0"/>
        </a:spcAft>
        <a:buClr>
          <a:srgbClr val="008000"/>
        </a:buClr>
        <a:buFont typeface="Wingdings" pitchFamily="2" charset="2"/>
        <a:buChar char="l"/>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ports.tmcnet.com/news/2010/07/25/4918626.htm" TargetMode="Externa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hyperlink" Target="http://www.networkworld.com/news/2010/090810-netbooks-vs-ipads----c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Smartphon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blog.nielsen.com/nielsenwire/online_mobile/iphone-vs-android/"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MHealt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11560" y="1700808"/>
            <a:ext cx="7848872" cy="2448272"/>
          </a:xfrm>
          <a:gradFill rotWithShape="0">
            <a:gsLst>
              <a:gs pos="0">
                <a:srgbClr val="CCFFFF"/>
              </a:gs>
              <a:gs pos="100000">
                <a:srgbClr val="CCFFFF">
                  <a:gamma/>
                  <a:shade val="78824"/>
                  <a:invGamma/>
                </a:srgbClr>
              </a:gs>
            </a:gsLst>
            <a:path path="shape">
              <a:fillToRect l="50000" t="50000" r="50000" b="50000"/>
            </a:path>
          </a:gradFill>
          <a:ln w="76200">
            <a:solidFill>
              <a:srgbClr val="FF0066"/>
            </a:solidFill>
          </a:ln>
        </p:spPr>
        <p:txBody>
          <a:bodyPr/>
          <a:lstStyle/>
          <a:p>
            <a:r>
              <a:rPr lang="en-US" sz="5400" dirty="0" err="1" smtClean="0">
                <a:solidFill>
                  <a:srgbClr val="FF0066"/>
                </a:solidFill>
              </a:rPr>
              <a:t>Smartphones</a:t>
            </a:r>
            <a:r>
              <a:rPr lang="en-US" sz="5400" dirty="0" smtClean="0">
                <a:solidFill>
                  <a:srgbClr val="FF0066"/>
                </a:solidFill>
              </a:rPr>
              <a:t> &amp; other mobile computers</a:t>
            </a:r>
            <a:endParaRPr lang="en-US" sz="5400" dirty="0">
              <a:solidFill>
                <a:srgbClr val="FF0066"/>
              </a:solidFill>
            </a:endParaRPr>
          </a:p>
        </p:txBody>
      </p:sp>
      <p:sp>
        <p:nvSpPr>
          <p:cNvPr id="9219" name="Rectangle 3"/>
          <p:cNvSpPr>
            <a:spLocks noGrp="1" noChangeArrowheads="1"/>
          </p:cNvSpPr>
          <p:nvPr>
            <p:ph type="subTitle" idx="1"/>
          </p:nvPr>
        </p:nvSpPr>
        <p:spPr>
          <a:xfrm>
            <a:off x="0" y="4365625"/>
            <a:ext cx="9144000" cy="1274763"/>
          </a:xfrm>
        </p:spPr>
        <p:txBody>
          <a:bodyPr/>
          <a:lstStyle/>
          <a:p>
            <a:r>
              <a:rPr lang="en-US" b="1" i="1" dirty="0"/>
              <a:t>Les Cottrell </a:t>
            </a:r>
            <a:r>
              <a:rPr lang="en-US" i="1" dirty="0"/>
              <a:t>– </a:t>
            </a:r>
            <a:r>
              <a:rPr lang="en-US" i="1" dirty="0" smtClean="0"/>
              <a:t>SLAC</a:t>
            </a:r>
          </a:p>
          <a:p>
            <a:r>
              <a:rPr lang="en-US" i="1" dirty="0" smtClean="0"/>
              <a:t>University of </a:t>
            </a:r>
            <a:r>
              <a:rPr lang="en-US" i="1" dirty="0" err="1" smtClean="0"/>
              <a:t>Helwan</a:t>
            </a:r>
            <a:r>
              <a:rPr lang="en-US" i="1" dirty="0" smtClean="0"/>
              <a:t> / Egypt, Sept 18 – Oct 3, 2010</a:t>
            </a:r>
            <a:endParaRPr lang="en-US" i="1" dirty="0"/>
          </a:p>
        </p:txBody>
      </p:sp>
      <p:pic>
        <p:nvPicPr>
          <p:cNvPr id="9221" name="Picture 5" descr="pinger"/>
          <p:cNvPicPr>
            <a:picLocks noChangeAspect="1" noChangeArrowheads="1"/>
          </p:cNvPicPr>
          <p:nvPr/>
        </p:nvPicPr>
        <p:blipFill>
          <a:blip r:embed="rId3" cstate="print"/>
          <a:srcRect/>
          <a:stretch>
            <a:fillRect/>
          </a:stretch>
        </p:blipFill>
        <p:spPr bwMode="auto">
          <a:xfrm>
            <a:off x="7740352" y="5565412"/>
            <a:ext cx="1403648" cy="935376"/>
          </a:xfrm>
          <a:prstGeom prst="rect">
            <a:avLst/>
          </a:prstGeom>
          <a:noFill/>
        </p:spPr>
      </p:pic>
      <p:pic>
        <p:nvPicPr>
          <p:cNvPr id="9222" name="Picture 6"/>
          <p:cNvPicPr>
            <a:picLocks noChangeAspect="1" noChangeArrowheads="1"/>
          </p:cNvPicPr>
          <p:nvPr/>
        </p:nvPicPr>
        <p:blipFill>
          <a:blip r:embed="rId4" cstate="print"/>
          <a:srcRect/>
          <a:stretch>
            <a:fillRect/>
          </a:stretch>
        </p:blipFill>
        <p:spPr bwMode="auto">
          <a:xfrm>
            <a:off x="0" y="5734050"/>
            <a:ext cx="857250" cy="828675"/>
          </a:xfrm>
          <a:prstGeom prst="rect">
            <a:avLst/>
          </a:prstGeom>
          <a:noFill/>
          <a:ln w="9525">
            <a:noFill/>
            <a:miter lim="800000"/>
            <a:headEnd/>
            <a:tailEnd/>
          </a:ln>
          <a:effectLst/>
        </p:spPr>
      </p:pic>
      <p:sp>
        <p:nvSpPr>
          <p:cNvPr id="9223" name="Text Box 7"/>
          <p:cNvSpPr txBox="1">
            <a:spLocks noChangeArrowheads="1"/>
          </p:cNvSpPr>
          <p:nvPr/>
        </p:nvSpPr>
        <p:spPr bwMode="auto">
          <a:xfrm>
            <a:off x="900113" y="5734050"/>
            <a:ext cx="7064375" cy="581025"/>
          </a:xfrm>
          <a:prstGeom prst="rect">
            <a:avLst/>
          </a:prstGeom>
          <a:noFill/>
          <a:ln w="9525">
            <a:noFill/>
            <a:miter lim="800000"/>
            <a:headEnd/>
            <a:tailEnd/>
          </a:ln>
          <a:effectLst/>
        </p:spPr>
        <p:txBody>
          <a:bodyPr>
            <a:spAutoFit/>
          </a:bodyPr>
          <a:lstStyle/>
          <a:p>
            <a:pPr>
              <a:spcBef>
                <a:spcPct val="20000"/>
              </a:spcBef>
            </a:pPr>
            <a:r>
              <a:rPr lang="en-US" sz="1600" b="0">
                <a:solidFill>
                  <a:schemeClr val="tx1"/>
                </a:solidFill>
                <a:latin typeface="Times New Roman" pitchFamily="18" charset="0"/>
              </a:rPr>
              <a:t>Partially funded by DOE/MICS Field Work Proposal on Internet End-to-end Performance Monitoring (IEPM), also supported by IUPAP</a:t>
            </a:r>
            <a:endParaRPr lang="en-US" sz="2800" b="0">
              <a:solidFill>
                <a:schemeClr val="tx1"/>
              </a:solidFill>
              <a:latin typeface="Times New Roman" pitchFamily="18" charset="0"/>
            </a:endParaRPr>
          </a:p>
        </p:txBody>
      </p:sp>
      <p:pic>
        <p:nvPicPr>
          <p:cNvPr id="3074" name="Picture 2"/>
          <p:cNvPicPr>
            <a:picLocks noChangeAspect="1" noChangeArrowheads="1"/>
          </p:cNvPicPr>
          <p:nvPr/>
        </p:nvPicPr>
        <p:blipFill>
          <a:blip r:embed="rId5" cstate="print"/>
          <a:srcRect/>
          <a:stretch>
            <a:fillRect/>
          </a:stretch>
        </p:blipFill>
        <p:spPr bwMode="auto">
          <a:xfrm>
            <a:off x="8100392" y="0"/>
            <a:ext cx="1043608" cy="14535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836613"/>
          </a:xfrm>
        </p:spPr>
        <p:txBody>
          <a:bodyPr/>
          <a:lstStyle/>
          <a:p>
            <a:r>
              <a:rPr lang="en-US" dirty="0" smtClean="0"/>
              <a:t>What’s next: Medical</a:t>
            </a:r>
            <a:endParaRPr lang="en-US" dirty="0"/>
          </a:p>
        </p:txBody>
      </p:sp>
      <p:sp>
        <p:nvSpPr>
          <p:cNvPr id="3" name="Content Placeholder 2"/>
          <p:cNvSpPr>
            <a:spLocks noGrp="1"/>
          </p:cNvSpPr>
          <p:nvPr>
            <p:ph idx="1"/>
          </p:nvPr>
        </p:nvSpPr>
        <p:spPr/>
        <p:txBody>
          <a:bodyPr/>
          <a:lstStyle/>
          <a:p>
            <a:r>
              <a:rPr lang="en-US" dirty="0" smtClean="0"/>
              <a:t>New apps to determine:</a:t>
            </a:r>
          </a:p>
          <a:p>
            <a:pPr lvl="1"/>
            <a:r>
              <a:rPr lang="en-US" dirty="0" smtClean="0"/>
              <a:t> drug doses based on weight,</a:t>
            </a:r>
          </a:p>
          <a:p>
            <a:pPr lvl="1"/>
            <a:r>
              <a:rPr lang="en-US" dirty="0" smtClean="0"/>
              <a:t> the size of </a:t>
            </a:r>
            <a:r>
              <a:rPr lang="en-US" dirty="0" err="1" smtClean="0"/>
              <a:t>endotracheal</a:t>
            </a:r>
            <a:r>
              <a:rPr lang="en-US" dirty="0" smtClean="0"/>
              <a:t> tube inserted down throat to help breathing (</a:t>
            </a:r>
            <a:r>
              <a:rPr lang="en-US" dirty="0" err="1" smtClean="0"/>
              <a:t>PediStat</a:t>
            </a:r>
            <a:r>
              <a:rPr lang="en-US" dirty="0" smtClean="0"/>
              <a:t>); </a:t>
            </a:r>
          </a:p>
          <a:p>
            <a:pPr lvl="1"/>
            <a:r>
              <a:rPr lang="en-US" dirty="0" smtClean="0"/>
              <a:t>learn about rare conditions (Eponyms) also use Wikipedia;</a:t>
            </a:r>
          </a:p>
          <a:p>
            <a:pPr lvl="1"/>
            <a:r>
              <a:rPr lang="en-US" dirty="0" smtClean="0"/>
              <a:t> to determine drug interactions (</a:t>
            </a:r>
            <a:r>
              <a:rPr lang="en-US" dirty="0" err="1" smtClean="0"/>
              <a:t>Epocrates</a:t>
            </a:r>
            <a:r>
              <a:rPr lang="en-US" dirty="0" smtClean="0"/>
              <a:t>); </a:t>
            </a:r>
          </a:p>
          <a:p>
            <a:pPr lvl="1"/>
            <a:r>
              <a:rPr lang="en-US" dirty="0" smtClean="0"/>
              <a:t>learn about drug trials (Drug Trials); </a:t>
            </a:r>
          </a:p>
          <a:p>
            <a:pPr lvl="1"/>
            <a:r>
              <a:rPr lang="en-US" dirty="0" smtClean="0"/>
              <a:t>breaking medical news; teaching tools </a:t>
            </a:r>
          </a:p>
          <a:p>
            <a:r>
              <a:rPr lang="en-US" dirty="0" smtClean="0"/>
              <a:t>You have a whole medical library in the palm of your hand, 70% doctors use mobile phone 80% say it is essentials (the new stethoscope?)</a:t>
            </a:r>
          </a:p>
          <a:p>
            <a:r>
              <a:rPr lang="en-US" dirty="0" smtClean="0"/>
              <a:t>Very important for remote areas</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836613"/>
          </a:xfrm>
        </p:spPr>
        <p:txBody>
          <a:bodyPr/>
          <a:lstStyle/>
          <a:p>
            <a:r>
              <a:rPr lang="en-US" dirty="0" err="1" smtClean="0"/>
              <a:t>Smartphones</a:t>
            </a:r>
            <a:r>
              <a:rPr lang="en-US" dirty="0" smtClean="0"/>
              <a:t> not for </a:t>
            </a:r>
            <a:r>
              <a:rPr lang="en-US" dirty="0" err="1" smtClean="0"/>
              <a:t>everbody</a:t>
            </a:r>
            <a:endParaRPr lang="en-US" dirty="0"/>
          </a:p>
        </p:txBody>
      </p:sp>
      <p:sp>
        <p:nvSpPr>
          <p:cNvPr id="3" name="Content Placeholder 2"/>
          <p:cNvSpPr>
            <a:spLocks noGrp="1"/>
          </p:cNvSpPr>
          <p:nvPr>
            <p:ph idx="1"/>
          </p:nvPr>
        </p:nvSpPr>
        <p:spPr/>
        <p:txBody>
          <a:bodyPr/>
          <a:lstStyle/>
          <a:p>
            <a:r>
              <a:rPr lang="en-US" dirty="0" smtClean="0"/>
              <a:t>Developing regions such as India have poor power, and little </a:t>
            </a:r>
            <a:r>
              <a:rPr lang="en-US" dirty="0" err="1" smtClean="0"/>
              <a:t>WiFi</a:t>
            </a:r>
            <a:r>
              <a:rPr lang="en-US" dirty="0" smtClean="0"/>
              <a:t>, or 3G</a:t>
            </a:r>
          </a:p>
          <a:p>
            <a:r>
              <a:rPr lang="en-US" dirty="0" smtClean="0"/>
              <a:t>More important than </a:t>
            </a:r>
            <a:r>
              <a:rPr lang="en-US" dirty="0" err="1" smtClean="0"/>
              <a:t>smartphone</a:t>
            </a:r>
            <a:r>
              <a:rPr lang="en-US" dirty="0" smtClean="0"/>
              <a:t> capabilities are: large batteries with 5 day (30 day on standby)</a:t>
            </a:r>
          </a:p>
          <a:p>
            <a:r>
              <a:rPr lang="en-US" dirty="0" smtClean="0"/>
              <a:t>Tailor to local tastes, multiple SIM cards and accounts, water </a:t>
            </a:r>
            <a:r>
              <a:rPr lang="en-US" dirty="0" err="1" smtClean="0"/>
              <a:t>resistent</a:t>
            </a:r>
            <a:r>
              <a:rPr lang="en-US" dirty="0" smtClean="0"/>
              <a:t>, FM radio, memory card pre-loaded with songs</a:t>
            </a:r>
          </a:p>
          <a:p>
            <a:r>
              <a:rPr lang="en-US" dirty="0" smtClean="0"/>
              <a:t>Regular (feature) cell phone much cheaper</a:t>
            </a:r>
          </a:p>
          <a:p>
            <a:r>
              <a:rPr lang="en-US" dirty="0" smtClean="0"/>
              <a:t>The </a:t>
            </a:r>
            <a:r>
              <a:rPr lang="en-US" smtClean="0"/>
              <a:t>dividing line </a:t>
            </a:r>
            <a:r>
              <a:rPr lang="en-US" dirty="0" smtClean="0"/>
              <a:t>between a feature phone and a </a:t>
            </a:r>
            <a:r>
              <a:rPr lang="en-US" dirty="0" err="1" smtClean="0"/>
              <a:t>smartphone</a:t>
            </a:r>
            <a:r>
              <a:rPr lang="en-US" dirty="0" smtClean="0"/>
              <a:t> is increasingly blurred</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836613"/>
          </a:xfrm>
        </p:spPr>
        <p:txBody>
          <a:bodyPr/>
          <a:lstStyle/>
          <a:p>
            <a:r>
              <a:rPr lang="en-US" dirty="0" smtClean="0"/>
              <a:t>Other Mobile devices</a:t>
            </a:r>
            <a:endParaRPr lang="en-US" dirty="0"/>
          </a:p>
        </p:txBody>
      </p:sp>
      <p:sp>
        <p:nvSpPr>
          <p:cNvPr id="3" name="Content Placeholder 2"/>
          <p:cNvSpPr>
            <a:spLocks noGrp="1"/>
          </p:cNvSpPr>
          <p:nvPr>
            <p:ph idx="1"/>
          </p:nvPr>
        </p:nvSpPr>
        <p:spPr/>
        <p:txBody>
          <a:bodyPr/>
          <a:lstStyle/>
          <a:p>
            <a:r>
              <a:rPr lang="en-US" dirty="0" smtClean="0"/>
              <a:t>Laptops</a:t>
            </a:r>
          </a:p>
          <a:p>
            <a:r>
              <a:rPr lang="en-US" dirty="0" err="1" smtClean="0"/>
              <a:t>Netbooks</a:t>
            </a:r>
            <a:endParaRPr lang="en-US" dirty="0" smtClean="0"/>
          </a:p>
          <a:p>
            <a:pPr lvl="1"/>
            <a:r>
              <a:rPr lang="en-US" dirty="0" smtClean="0"/>
              <a:t>OLPC</a:t>
            </a:r>
          </a:p>
          <a:p>
            <a:r>
              <a:rPr lang="en-US" dirty="0" err="1" smtClean="0"/>
              <a:t>Smartbooks</a:t>
            </a:r>
            <a:endParaRPr lang="en-US" dirty="0" smtClean="0"/>
          </a:p>
          <a:p>
            <a:r>
              <a:rPr lang="en-US" dirty="0" smtClean="0"/>
              <a:t>Tablets</a:t>
            </a:r>
          </a:p>
          <a:p>
            <a:pPr lvl="1"/>
            <a:r>
              <a:rPr lang="en-US" dirty="0" err="1" smtClean="0"/>
              <a:t>iPads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0"/>
            <a:ext cx="7020272" cy="836613"/>
          </a:xfrm>
        </p:spPr>
        <p:txBody>
          <a:bodyPr/>
          <a:lstStyle/>
          <a:p>
            <a:r>
              <a:rPr lang="en-US" dirty="0" smtClean="0"/>
              <a:t>Laptops &amp; </a:t>
            </a:r>
            <a:r>
              <a:rPr lang="en-US" dirty="0" err="1" smtClean="0"/>
              <a:t>Netbooks</a:t>
            </a:r>
            <a:endParaRPr lang="en-US" dirty="0"/>
          </a:p>
        </p:txBody>
      </p:sp>
      <p:sp>
        <p:nvSpPr>
          <p:cNvPr id="3" name="Content Placeholder 2"/>
          <p:cNvSpPr>
            <a:spLocks noGrp="1"/>
          </p:cNvSpPr>
          <p:nvPr>
            <p:ph idx="1"/>
          </p:nvPr>
        </p:nvSpPr>
        <p:spPr>
          <a:xfrm>
            <a:off x="0" y="836712"/>
            <a:ext cx="9144000" cy="1872208"/>
          </a:xfrm>
        </p:spPr>
        <p:txBody>
          <a:bodyPr/>
          <a:lstStyle/>
          <a:p>
            <a:r>
              <a:rPr lang="en-US" dirty="0" smtClean="0"/>
              <a:t>Laptops: especially with docking stations displacing </a:t>
            </a:r>
            <a:r>
              <a:rPr lang="en-US" dirty="0" err="1" smtClean="0"/>
              <a:t>deskside</a:t>
            </a:r>
            <a:r>
              <a:rPr lang="en-US" dirty="0" smtClean="0"/>
              <a:t> computers</a:t>
            </a:r>
          </a:p>
          <a:p>
            <a:pPr lvl="1"/>
            <a:r>
              <a:rPr lang="en-US" dirty="0" smtClean="0"/>
              <a:t>Dock for large screens</a:t>
            </a:r>
          </a:p>
          <a:p>
            <a:pPr lvl="1"/>
            <a:endParaRPr lang="en-US" dirty="0" smtClean="0"/>
          </a:p>
          <a:p>
            <a:endParaRPr lang="en-US" dirty="0" smtClean="0"/>
          </a:p>
        </p:txBody>
      </p:sp>
      <p:pic>
        <p:nvPicPr>
          <p:cNvPr id="2051" name="Picture 3"/>
          <p:cNvPicPr>
            <a:picLocks noChangeAspect="1" noChangeArrowheads="1"/>
          </p:cNvPicPr>
          <p:nvPr/>
        </p:nvPicPr>
        <p:blipFill>
          <a:blip r:embed="rId3" cstate="print"/>
          <a:srcRect/>
          <a:stretch>
            <a:fillRect/>
          </a:stretch>
        </p:blipFill>
        <p:spPr bwMode="auto">
          <a:xfrm>
            <a:off x="6783180" y="1412776"/>
            <a:ext cx="2360820" cy="2031306"/>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7788832" y="4373488"/>
            <a:ext cx="1401237" cy="1296144"/>
          </a:xfrm>
          <a:prstGeom prst="rect">
            <a:avLst/>
          </a:prstGeom>
          <a:noFill/>
          <a:ln w="9525">
            <a:noFill/>
            <a:miter lim="800000"/>
            <a:headEnd/>
            <a:tailEnd/>
          </a:ln>
        </p:spPr>
      </p:pic>
      <p:sp>
        <p:nvSpPr>
          <p:cNvPr id="8" name="TextBox 7"/>
          <p:cNvSpPr txBox="1"/>
          <p:nvPr/>
        </p:nvSpPr>
        <p:spPr>
          <a:xfrm>
            <a:off x="8245998" y="4725144"/>
            <a:ext cx="898002" cy="400110"/>
          </a:xfrm>
          <a:prstGeom prst="rect">
            <a:avLst/>
          </a:prstGeom>
          <a:noFill/>
        </p:spPr>
        <p:txBody>
          <a:bodyPr wrap="none" rtlCol="0">
            <a:spAutoFit/>
          </a:bodyPr>
          <a:lstStyle/>
          <a:p>
            <a:r>
              <a:rPr lang="en-US" sz="2000" dirty="0" smtClean="0"/>
              <a:t>OLPC</a:t>
            </a:r>
            <a:endParaRPr lang="en-US" sz="2000" dirty="0"/>
          </a:p>
        </p:txBody>
      </p:sp>
      <p:sp>
        <p:nvSpPr>
          <p:cNvPr id="9" name="Content Placeholder 2"/>
          <p:cNvSpPr txBox="1">
            <a:spLocks/>
          </p:cNvSpPr>
          <p:nvPr/>
        </p:nvSpPr>
        <p:spPr bwMode="auto">
          <a:xfrm>
            <a:off x="0" y="2132856"/>
            <a:ext cx="5652120" cy="18722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CC0000"/>
              </a:buClr>
              <a:buSzTx/>
              <a:buFont typeface="Monotype Sorts" pitchFamily="2" charset="2"/>
              <a:buChar char="u"/>
              <a:tabLst/>
              <a:defRPr/>
            </a:pPr>
            <a:r>
              <a:rPr kumimoji="0" lang="en-US" sz="2800" b="0" i="0" u="none" strike="noStrike" kern="0" cap="none" spc="0" normalizeH="0" baseline="0" noProof="0" dirty="0" err="1" smtClean="0">
                <a:ln>
                  <a:noFill/>
                </a:ln>
                <a:solidFill>
                  <a:srgbClr val="000000"/>
                </a:solidFill>
                <a:effectLst/>
                <a:uLnTx/>
                <a:uFillTx/>
                <a:latin typeface="+mn-lt"/>
                <a:ea typeface="+mn-ea"/>
                <a:cs typeface="+mn-cs"/>
              </a:rPr>
              <a:t>Netbooks</a:t>
            </a:r>
            <a:r>
              <a:rPr kumimoji="0" lang="en-US" sz="2800" b="0" i="0" u="none" strike="noStrike" kern="0" cap="none" spc="0" normalizeH="0" baseline="0" noProof="0" dirty="0" smtClean="0">
                <a:ln>
                  <a:noFill/>
                </a:ln>
                <a:solidFill>
                  <a:srgbClr val="000000"/>
                </a:solidFill>
                <a:effectLst/>
                <a:uLnTx/>
                <a:uFillTx/>
                <a:latin typeface="+mn-lt"/>
                <a:ea typeface="+mn-ea"/>
                <a:cs typeface="+mn-cs"/>
              </a:rPr>
              <a:t> (kicked off 2007):</a:t>
            </a:r>
            <a:endParaRPr kumimoji="0" lang="en-US" sz="2400" b="0" i="0" u="none" strike="noStrike" kern="0" cap="none" spc="0" normalizeH="0" baseline="0" noProof="0" dirty="0" smtClean="0">
              <a:ln>
                <a:noFill/>
              </a:ln>
              <a:solidFill>
                <a:srgbClr val="000000"/>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en-US" sz="2400" b="0" i="0" u="none" strike="noStrike" kern="0" cap="none" spc="0" normalizeH="0" baseline="0" noProof="0" dirty="0" smtClean="0">
                <a:ln>
                  <a:noFill/>
                </a:ln>
                <a:solidFill>
                  <a:srgbClr val="000000"/>
                </a:solidFill>
                <a:effectLst/>
                <a:uLnTx/>
                <a:uFillTx/>
                <a:latin typeface="+mn-lt"/>
              </a:rPr>
              <a:t>Longer battery life</a:t>
            </a:r>
            <a:r>
              <a:rPr kumimoji="0" lang="en-US" sz="2400" b="0" i="0" u="none" strike="noStrike" kern="0" cap="none" spc="0" normalizeH="0" noProof="0" dirty="0" smtClean="0">
                <a:ln>
                  <a:noFill/>
                </a:ln>
                <a:solidFill>
                  <a:srgbClr val="000000"/>
                </a:solidFill>
                <a:effectLst/>
                <a:uLnTx/>
                <a:uFillTx/>
                <a:latin typeface="+mn-lt"/>
              </a:rPr>
              <a:t> (</a:t>
            </a:r>
            <a:r>
              <a:rPr kumimoji="0" lang="en-US" sz="2400" b="0" i="0" u="none" strike="noStrike" kern="0" cap="none" spc="0" normalizeH="0" baseline="0" noProof="0" dirty="0" smtClean="0">
                <a:ln>
                  <a:noFill/>
                </a:ln>
                <a:solidFill>
                  <a:srgbClr val="000000"/>
                </a:solidFill>
                <a:effectLst/>
                <a:uLnTx/>
                <a:uFillTx/>
                <a:latin typeface="+mn-lt"/>
              </a:rPr>
              <a:t>ATOM &amp; ARM chips), lighter (2-3lbs), smaller (screen 5”-10”), cheaper (&lt;$400)</a:t>
            </a:r>
          </a:p>
        </p:txBody>
      </p:sp>
      <p:sp>
        <p:nvSpPr>
          <p:cNvPr id="10" name="TextBox 9"/>
          <p:cNvSpPr txBox="1"/>
          <p:nvPr/>
        </p:nvSpPr>
        <p:spPr>
          <a:xfrm>
            <a:off x="6804248" y="1916832"/>
            <a:ext cx="2493499" cy="1015663"/>
          </a:xfrm>
          <a:prstGeom prst="rect">
            <a:avLst/>
          </a:prstGeom>
          <a:noFill/>
        </p:spPr>
        <p:txBody>
          <a:bodyPr wrap="square" rtlCol="0">
            <a:spAutoFit/>
          </a:bodyPr>
          <a:lstStyle/>
          <a:p>
            <a:r>
              <a:rPr lang="en-US" sz="2000" dirty="0" smtClean="0">
                <a:solidFill>
                  <a:schemeClr val="bg1"/>
                </a:solidFill>
              </a:rPr>
              <a:t>Asus </a:t>
            </a:r>
            <a:r>
              <a:rPr lang="en-US" sz="2000" dirty="0" err="1" smtClean="0">
                <a:solidFill>
                  <a:schemeClr val="bg1"/>
                </a:solidFill>
              </a:rPr>
              <a:t>Eee</a:t>
            </a:r>
            <a:r>
              <a:rPr lang="en-US" sz="2000" dirty="0" smtClean="0">
                <a:solidFill>
                  <a:schemeClr val="bg1"/>
                </a:solidFill>
              </a:rPr>
              <a:t> PC 1005HA &amp; 15” laptop</a:t>
            </a:r>
            <a:endParaRPr lang="en-US" sz="2000" dirty="0">
              <a:solidFill>
                <a:schemeClr val="bg1"/>
              </a:solidFill>
            </a:endParaRPr>
          </a:p>
        </p:txBody>
      </p:sp>
      <p:sp>
        <p:nvSpPr>
          <p:cNvPr id="11" name="Content Placeholder 2"/>
          <p:cNvSpPr txBox="1">
            <a:spLocks/>
          </p:cNvSpPr>
          <p:nvPr/>
        </p:nvSpPr>
        <p:spPr bwMode="auto">
          <a:xfrm>
            <a:off x="0" y="3645024"/>
            <a:ext cx="9144000" cy="18722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lang="en-US" sz="2400" b="0" kern="0" dirty="0" smtClean="0">
                <a:solidFill>
                  <a:srgbClr val="000000"/>
                </a:solidFill>
                <a:latin typeface="+mn-lt"/>
              </a:rPr>
              <a:t>Slower, less built in peripherals</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lang="en-US" sz="2400" b="0" kern="0" dirty="0" smtClean="0">
                <a:solidFill>
                  <a:srgbClr val="000000"/>
                </a:solidFill>
                <a:latin typeface="+mn-lt"/>
              </a:rPr>
              <a:t>Mainly </a:t>
            </a:r>
            <a:r>
              <a:rPr lang="en-US" sz="2400" b="0" kern="0" dirty="0" err="1" smtClean="0">
                <a:solidFill>
                  <a:srgbClr val="000000"/>
                </a:solidFill>
                <a:latin typeface="+mn-lt"/>
              </a:rPr>
              <a:t>Winodws</a:t>
            </a:r>
            <a:r>
              <a:rPr lang="en-US" sz="2400" b="0" kern="0" dirty="0" smtClean="0">
                <a:solidFill>
                  <a:srgbClr val="000000"/>
                </a:solidFill>
                <a:latin typeface="+mn-lt"/>
              </a:rPr>
              <a:t> (96%), then Linux, Chrome OS, no Apple</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lang="en-US" sz="2400" b="0" kern="0" dirty="0" smtClean="0">
                <a:solidFill>
                  <a:srgbClr val="000000"/>
                </a:solidFill>
                <a:latin typeface="+mn-lt"/>
              </a:rPr>
              <a:t>Partially driven by OLPC, </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lang="en-US" sz="2400" b="0" kern="0" dirty="0" smtClean="0">
                <a:solidFill>
                  <a:srgbClr val="000000"/>
                </a:solidFill>
                <a:latin typeface="+mn-lt"/>
              </a:rPr>
              <a:t>Aimed at developing world, schools, frequent travelers</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lang="en-US" sz="2400" b="0" kern="0" dirty="0" smtClean="0">
                <a:solidFill>
                  <a:srgbClr val="000000"/>
                </a:solidFill>
                <a:latin typeface="+mn-lt"/>
              </a:rPr>
              <a:t>Kind of a marketing ploy </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lang="en-US" sz="2400" b="0" kern="0" dirty="0" smtClean="0">
                <a:solidFill>
                  <a:srgbClr val="000000"/>
                </a:solidFill>
                <a:latin typeface="+mn-lt"/>
              </a:rPr>
              <a:t>Squeezed between higher power laptops and tablets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0"/>
            <a:ext cx="6732240" cy="836613"/>
          </a:xfrm>
        </p:spPr>
        <p:txBody>
          <a:bodyPr/>
          <a:lstStyle/>
          <a:p>
            <a:r>
              <a:rPr lang="en-US" dirty="0" err="1" smtClean="0"/>
              <a:t>Smartbooks</a:t>
            </a:r>
            <a:endParaRPr lang="en-US" dirty="0"/>
          </a:p>
        </p:txBody>
      </p:sp>
      <p:sp>
        <p:nvSpPr>
          <p:cNvPr id="3" name="Content Placeholder 2"/>
          <p:cNvSpPr>
            <a:spLocks noGrp="1"/>
          </p:cNvSpPr>
          <p:nvPr>
            <p:ph idx="1"/>
          </p:nvPr>
        </p:nvSpPr>
        <p:spPr/>
        <p:txBody>
          <a:bodyPr/>
          <a:lstStyle/>
          <a:p>
            <a:r>
              <a:rPr lang="en-US" dirty="0" err="1" smtClean="0"/>
              <a:t>Smartbooks</a:t>
            </a:r>
            <a:r>
              <a:rPr lang="en-US" dirty="0" smtClean="0"/>
              <a:t>: </a:t>
            </a:r>
          </a:p>
          <a:p>
            <a:pPr lvl="1"/>
            <a:r>
              <a:rPr lang="en-US" dirty="0" smtClean="0"/>
              <a:t>mobile device falls between Cell phones and </a:t>
            </a:r>
            <a:r>
              <a:rPr lang="en-US" dirty="0" err="1" smtClean="0"/>
              <a:t>netbooks</a:t>
            </a:r>
            <a:endParaRPr lang="en-US" dirty="0" smtClean="0"/>
          </a:p>
          <a:p>
            <a:pPr lvl="1"/>
            <a:r>
              <a:rPr lang="en-US" dirty="0" smtClean="0"/>
              <a:t>battery life 1 day, uses lower power processor (e.g. ARM), </a:t>
            </a:r>
          </a:p>
          <a:p>
            <a:pPr lvl="1"/>
            <a:r>
              <a:rPr lang="en-US" dirty="0" smtClean="0"/>
              <a:t>some have wireless or Internet access, </a:t>
            </a:r>
          </a:p>
          <a:p>
            <a:pPr lvl="1"/>
            <a:r>
              <a:rPr lang="en-US" dirty="0" smtClean="0"/>
              <a:t>Amazon e-Books have already overtaken hardcover sales.</a:t>
            </a:r>
          </a:p>
          <a:p>
            <a:pPr lvl="1"/>
            <a:r>
              <a:rPr lang="en-US" dirty="0" smtClean="0"/>
              <a:t>More general </a:t>
            </a:r>
            <a:r>
              <a:rPr lang="en-US" dirty="0" err="1" smtClean="0"/>
              <a:t>iPAD</a:t>
            </a:r>
            <a:r>
              <a:rPr lang="en-US" dirty="0" smtClean="0"/>
              <a:t> providing competition resulting in price slashing to under $200 (expect under $100 in 2011 for 6" model SJ Mercury 8/21/2010 page C3). Sales in 2010 expect 10 million after 4 million in 2009 (Austin research firm Display Search).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0"/>
            <a:ext cx="4392488" cy="836613"/>
          </a:xfrm>
        </p:spPr>
        <p:txBody>
          <a:bodyPr/>
          <a:lstStyle/>
          <a:p>
            <a:r>
              <a:rPr lang="en-US" dirty="0" smtClean="0"/>
              <a:t>Tablets 1 of 2</a:t>
            </a:r>
            <a:endParaRPr lang="en-US" dirty="0"/>
          </a:p>
        </p:txBody>
      </p:sp>
      <p:sp>
        <p:nvSpPr>
          <p:cNvPr id="3" name="Content Placeholder 2"/>
          <p:cNvSpPr>
            <a:spLocks noGrp="1"/>
          </p:cNvSpPr>
          <p:nvPr>
            <p:ph idx="1"/>
          </p:nvPr>
        </p:nvSpPr>
        <p:spPr>
          <a:xfrm>
            <a:off x="0" y="2492896"/>
            <a:ext cx="7740352" cy="2160240"/>
          </a:xfrm>
        </p:spPr>
        <p:txBody>
          <a:bodyPr/>
          <a:lstStyle/>
          <a:p>
            <a:pPr lvl="1"/>
            <a:r>
              <a:rPr lang="en-US" dirty="0" smtClean="0"/>
              <a:t>1993 Apple release the Newton, PDA, </a:t>
            </a:r>
            <a:r>
              <a:rPr lang="en-US" dirty="0" err="1" smtClean="0"/>
              <a:t>iPAD</a:t>
            </a:r>
            <a:r>
              <a:rPr lang="en-US" dirty="0" smtClean="0"/>
              <a:t> grandparent</a:t>
            </a:r>
          </a:p>
          <a:p>
            <a:pPr lvl="2">
              <a:buNone/>
            </a:pPr>
            <a:endParaRPr lang="en-US" dirty="0" smtClean="0"/>
          </a:p>
          <a:p>
            <a:pPr lvl="2"/>
            <a:endParaRPr lang="en-US" dirty="0" smtClean="0"/>
          </a:p>
        </p:txBody>
      </p:sp>
      <p:pic>
        <p:nvPicPr>
          <p:cNvPr id="1027" name="Picture 3"/>
          <p:cNvPicPr>
            <a:picLocks noChangeAspect="1" noChangeArrowheads="1"/>
          </p:cNvPicPr>
          <p:nvPr/>
        </p:nvPicPr>
        <p:blipFill>
          <a:blip r:embed="rId3" cstate="print"/>
          <a:srcRect/>
          <a:stretch>
            <a:fillRect/>
          </a:stretch>
        </p:blipFill>
        <p:spPr bwMode="auto">
          <a:xfrm>
            <a:off x="7524328" y="2348880"/>
            <a:ext cx="1619672" cy="1345698"/>
          </a:xfrm>
          <a:prstGeom prst="rect">
            <a:avLst/>
          </a:prstGeom>
          <a:noFill/>
          <a:ln w="9525">
            <a:noFill/>
            <a:miter lim="800000"/>
            <a:headEnd/>
            <a:tailEnd/>
          </a:ln>
        </p:spPr>
      </p:pic>
      <p:sp>
        <p:nvSpPr>
          <p:cNvPr id="6" name="Content Placeholder 2"/>
          <p:cNvSpPr txBox="1">
            <a:spLocks/>
          </p:cNvSpPr>
          <p:nvPr/>
        </p:nvSpPr>
        <p:spPr bwMode="auto">
          <a:xfrm>
            <a:off x="0" y="5085184"/>
            <a:ext cx="9144000" cy="1080120"/>
          </a:xfrm>
          <a:prstGeom prst="rect">
            <a:avLst/>
          </a:prstGeom>
          <a:solidFill>
            <a:schemeClr val="accent5">
              <a:lumMod val="9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buClr>
                <a:srgbClr val="CC0000"/>
              </a:buClr>
              <a:buFont typeface="Monotype Sorts" pitchFamily="2" charset="2"/>
              <a:buChar char="u"/>
            </a:pPr>
            <a:r>
              <a:rPr lang="en-US" sz="2800" b="0" kern="0" dirty="0" smtClean="0">
                <a:solidFill>
                  <a:srgbClr val="000000"/>
                </a:solidFill>
                <a:latin typeface="+mn-lt"/>
              </a:rPr>
              <a:t>Question what is the most popular processor in the world?</a:t>
            </a:r>
            <a:endParaRPr kumimoji="0" lang="en-US" sz="2800" b="0" i="0" u="none" strike="noStrike" kern="0" cap="none" spc="0" normalizeH="0" baseline="0" noProof="0" dirty="0" smtClean="0">
              <a:ln>
                <a:noFill/>
              </a:ln>
              <a:solidFill>
                <a:srgbClr val="000000"/>
              </a:solidFill>
              <a:effectLst/>
              <a:uLnTx/>
              <a:uFillTx/>
              <a:latin typeface="+mn-lt"/>
            </a:endParaRPr>
          </a:p>
        </p:txBody>
      </p:sp>
      <p:sp>
        <p:nvSpPr>
          <p:cNvPr id="7" name="Content Placeholder 2"/>
          <p:cNvSpPr txBox="1">
            <a:spLocks/>
          </p:cNvSpPr>
          <p:nvPr/>
        </p:nvSpPr>
        <p:spPr bwMode="auto">
          <a:xfrm>
            <a:off x="0" y="692696"/>
            <a:ext cx="6660232" cy="1656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CC0000"/>
              </a:buClr>
              <a:buSzTx/>
              <a:buFont typeface="Monotype Sorts" pitchFamily="2" charset="2"/>
              <a:buChar char="u"/>
              <a:tabLst/>
              <a:defRPr/>
            </a:pPr>
            <a:r>
              <a:rPr kumimoji="0" lang="en-US" sz="2800" b="0" i="0" u="none" strike="noStrike" kern="0" cap="none" spc="0" normalizeH="0" baseline="0" noProof="0" dirty="0" err="1" smtClean="0">
                <a:ln>
                  <a:noFill/>
                </a:ln>
                <a:solidFill>
                  <a:srgbClr val="000000"/>
                </a:solidFill>
                <a:effectLst/>
                <a:uLnTx/>
                <a:uFillTx/>
                <a:latin typeface="+mn-lt"/>
                <a:ea typeface="+mn-ea"/>
                <a:cs typeface="+mn-cs"/>
              </a:rPr>
              <a:t>iPAD</a:t>
            </a:r>
            <a:r>
              <a:rPr kumimoji="0" lang="en-US" sz="2800" b="0" i="0" u="none" strike="noStrike" kern="0" cap="none" spc="0" normalizeH="0" baseline="0" noProof="0" dirty="0" smtClean="0">
                <a:ln>
                  <a:noFill/>
                </a:ln>
                <a:solidFill>
                  <a:srgbClr val="000000"/>
                </a:solidFill>
                <a:effectLst/>
                <a:uLnTx/>
                <a:uFillTx/>
                <a:latin typeface="+mn-lt"/>
                <a:ea typeface="+mn-ea"/>
                <a:cs typeface="+mn-cs"/>
              </a:rPr>
              <a:t> timing just right: </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en-US" sz="2400" b="0" i="0" u="none" strike="noStrike" kern="0" cap="none" spc="0" normalizeH="0" baseline="0" noProof="0" dirty="0" smtClean="0">
                <a:ln>
                  <a:noFill/>
                </a:ln>
                <a:solidFill>
                  <a:srgbClr val="000000"/>
                </a:solidFill>
                <a:effectLst/>
                <a:uLnTx/>
                <a:uFillTx/>
                <a:latin typeface="+mn-lt"/>
              </a:rPr>
              <a:t>Go introduced </a:t>
            </a:r>
            <a:r>
              <a:rPr kumimoji="0" lang="en-US" sz="2400" b="0" i="0" u="none" strike="noStrike" kern="0" cap="none" spc="0" normalizeH="0" baseline="0" noProof="0" dirty="0" err="1" smtClean="0">
                <a:ln>
                  <a:noFill/>
                </a:ln>
                <a:solidFill>
                  <a:srgbClr val="000000"/>
                </a:solidFill>
                <a:effectLst/>
                <a:uLnTx/>
                <a:uFillTx/>
                <a:latin typeface="+mn-lt"/>
              </a:rPr>
              <a:t>PenPoint</a:t>
            </a:r>
            <a:r>
              <a:rPr kumimoji="0" lang="en-US" sz="2400" b="0" i="0" u="none" strike="noStrike" kern="0" cap="none" spc="0" normalizeH="0" baseline="0" noProof="0" dirty="0" smtClean="0">
                <a:ln>
                  <a:noFill/>
                </a:ln>
                <a:solidFill>
                  <a:srgbClr val="000000"/>
                </a:solidFill>
                <a:effectLst/>
                <a:uLnTx/>
                <a:uFillTx/>
                <a:latin typeface="+mn-lt"/>
              </a:rPr>
              <a:t> pad in late 1980s with handwriting recognition (6 years and $75M in venture capital Go evaporated)</a:t>
            </a:r>
          </a:p>
        </p:txBody>
      </p:sp>
      <p:sp>
        <p:nvSpPr>
          <p:cNvPr id="8" name="Content Placeholder 2"/>
          <p:cNvSpPr txBox="1">
            <a:spLocks/>
          </p:cNvSpPr>
          <p:nvPr/>
        </p:nvSpPr>
        <p:spPr bwMode="auto">
          <a:xfrm>
            <a:off x="-180528" y="3356992"/>
            <a:ext cx="9144000" cy="6206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en-US" sz="2400" b="0" i="0" u="none" strike="noStrike" kern="0" cap="none" spc="0" normalizeH="0" baseline="0" noProof="0" dirty="0" smtClean="0">
                <a:ln>
                  <a:noFill/>
                </a:ln>
                <a:solidFill>
                  <a:srgbClr val="000000"/>
                </a:solidFill>
                <a:effectLst/>
                <a:uLnTx/>
                <a:uFillTx/>
                <a:latin typeface="+mn-lt"/>
              </a:rPr>
              <a:t> Palm Developed Palm Pilot</a:t>
            </a:r>
          </a:p>
        </p:txBody>
      </p:sp>
      <p:pic>
        <p:nvPicPr>
          <p:cNvPr id="1028" name="Picture 4"/>
          <p:cNvPicPr>
            <a:picLocks noChangeAspect="1" noChangeArrowheads="1"/>
          </p:cNvPicPr>
          <p:nvPr/>
        </p:nvPicPr>
        <p:blipFill>
          <a:blip r:embed="rId4" cstate="print"/>
          <a:srcRect/>
          <a:stretch>
            <a:fillRect/>
          </a:stretch>
        </p:blipFill>
        <p:spPr bwMode="auto">
          <a:xfrm>
            <a:off x="6475378" y="0"/>
            <a:ext cx="2912477" cy="2060848"/>
          </a:xfrm>
          <a:prstGeom prst="rect">
            <a:avLst/>
          </a:prstGeom>
          <a:noFill/>
          <a:ln w="9525">
            <a:noFill/>
            <a:miter lim="800000"/>
            <a:headEnd/>
            <a:tailEnd/>
          </a:ln>
        </p:spPr>
      </p:pic>
      <p:sp>
        <p:nvSpPr>
          <p:cNvPr id="9" name="Content Placeholder 2"/>
          <p:cNvSpPr txBox="1">
            <a:spLocks/>
          </p:cNvSpPr>
          <p:nvPr/>
        </p:nvSpPr>
        <p:spPr bwMode="auto">
          <a:xfrm>
            <a:off x="0" y="4221088"/>
            <a:ext cx="9144000" cy="1656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buClr>
                <a:srgbClr val="CC0000"/>
              </a:buClr>
              <a:buFont typeface="Monotype Sorts" pitchFamily="2" charset="2"/>
              <a:buChar char="u"/>
            </a:pPr>
            <a:endParaRPr kumimoji="0" lang="en-US" sz="2000" b="0" i="0" u="none" strike="noStrike" kern="0" cap="none" spc="0" normalizeH="0" baseline="0" noProof="0" dirty="0" smtClean="0">
              <a:ln>
                <a:noFill/>
              </a:ln>
              <a:solidFill>
                <a:srgbClr val="000000"/>
              </a:solidFill>
              <a:effectLst/>
              <a:uLnTx/>
              <a:uFillTx/>
              <a:latin typeface="+mn-lt"/>
            </a:endParaRPr>
          </a:p>
        </p:txBody>
      </p:sp>
      <p:sp>
        <p:nvSpPr>
          <p:cNvPr id="10" name="Content Placeholder 2"/>
          <p:cNvSpPr txBox="1">
            <a:spLocks/>
          </p:cNvSpPr>
          <p:nvPr/>
        </p:nvSpPr>
        <p:spPr bwMode="auto">
          <a:xfrm>
            <a:off x="0" y="3725416"/>
            <a:ext cx="9144000" cy="1656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lgn="l" eaLnBrk="0" hangingPunct="0">
              <a:spcBef>
                <a:spcPct val="20000"/>
              </a:spcBef>
              <a:buClr>
                <a:srgbClr val="CC0000"/>
              </a:buClr>
              <a:buFont typeface="Monotype Sorts" pitchFamily="2" charset="2"/>
              <a:buChar char="u"/>
            </a:pPr>
            <a:r>
              <a:rPr lang="en-US" sz="2800" b="0" kern="0" dirty="0" smtClean="0">
                <a:solidFill>
                  <a:srgbClr val="000000"/>
                </a:solidFill>
                <a:latin typeface="+mn-lt"/>
              </a:rPr>
              <a:t>Timing required faster processors, lower power, lower component costs, the Internet and robust wireless networks </a:t>
            </a:r>
            <a:r>
              <a:rPr lang="en-US" sz="2000" b="0" kern="0" dirty="0" smtClean="0">
                <a:solidFill>
                  <a:srgbClr val="000000"/>
                </a:solidFill>
                <a:latin typeface="+mn-lt"/>
                <a:hlinkClick r:id="rId5"/>
              </a:rPr>
              <a:t>sports.tmcnet.com/news/2010/07/25/4918626.htm</a:t>
            </a:r>
            <a:r>
              <a:rPr lang="en-US" sz="2000" b="0" kern="0" dirty="0" smtClean="0">
                <a:solidFill>
                  <a:srgbClr val="000000"/>
                </a:solidFill>
                <a:latin typeface="+mn-lt"/>
              </a:rPr>
              <a:t> </a:t>
            </a:r>
            <a:r>
              <a:rPr kumimoji="0" lang="en-US" sz="2000" b="0" i="0" u="none" strike="noStrike" kern="0" cap="none" spc="0" normalizeH="0" baseline="0" noProof="0" dirty="0" smtClean="0">
                <a:ln>
                  <a:noFill/>
                </a:ln>
                <a:solidFill>
                  <a:srgbClr val="000000"/>
                </a:solidFill>
                <a:effectLst/>
                <a:uLnTx/>
                <a:uFillTx/>
                <a:latin typeface="+mn-lt"/>
              </a:rPr>
              <a:t> </a:t>
            </a:r>
          </a:p>
          <a:p>
            <a:pPr marL="342900" lvl="0" indent="-342900" algn="l" eaLnBrk="0" hangingPunct="0">
              <a:spcBef>
                <a:spcPct val="20000"/>
              </a:spcBef>
              <a:buClr>
                <a:srgbClr val="CC0000"/>
              </a:buClr>
            </a:pPr>
            <a:endParaRPr kumimoji="0" lang="en-US" sz="2800" b="0" i="0" u="none" strike="noStrike" kern="0" cap="none" spc="0" normalizeH="0" baseline="0" noProof="0" dirty="0" smtClean="0">
              <a:ln>
                <a:noFill/>
              </a:ln>
              <a:solidFill>
                <a:srgbClr val="000000"/>
              </a:solidFill>
              <a:effectLst/>
              <a:uLnTx/>
              <a:uFillTx/>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0"/>
            <a:ext cx="7020272" cy="836613"/>
          </a:xfrm>
        </p:spPr>
        <p:txBody>
          <a:bodyPr/>
          <a:lstStyle/>
          <a:p>
            <a:r>
              <a:rPr lang="en-US" dirty="0" smtClean="0"/>
              <a:t>Tablets 2 of 2</a:t>
            </a:r>
            <a:endParaRPr lang="en-US" dirty="0"/>
          </a:p>
        </p:txBody>
      </p:sp>
      <p:sp>
        <p:nvSpPr>
          <p:cNvPr id="3" name="Content Placeholder 2"/>
          <p:cNvSpPr>
            <a:spLocks noGrp="1"/>
          </p:cNvSpPr>
          <p:nvPr>
            <p:ph idx="1"/>
          </p:nvPr>
        </p:nvSpPr>
        <p:spPr>
          <a:xfrm>
            <a:off x="0" y="692696"/>
            <a:ext cx="9144000" cy="5832648"/>
          </a:xfrm>
        </p:spPr>
        <p:txBody>
          <a:bodyPr/>
          <a:lstStyle/>
          <a:p>
            <a:r>
              <a:rPr lang="en-US" sz="2400" dirty="0" smtClean="0"/>
              <a:t>Forrester estimates tablets will outsell </a:t>
            </a:r>
            <a:r>
              <a:rPr lang="en-US" sz="2400" dirty="0" err="1" smtClean="0"/>
              <a:t>netbooks</a:t>
            </a:r>
            <a:r>
              <a:rPr lang="en-US" sz="2400" dirty="0" smtClean="0"/>
              <a:t> in US in 2013. </a:t>
            </a:r>
          </a:p>
          <a:p>
            <a:r>
              <a:rPr lang="en-US" sz="2400" dirty="0" smtClean="0"/>
              <a:t>Sales expect to reach 6-9M by end 2010 (currently 3M = 5% projected </a:t>
            </a:r>
            <a:r>
              <a:rPr lang="en-US" sz="2400" dirty="0" err="1" smtClean="0"/>
              <a:t>netbooks</a:t>
            </a:r>
            <a:r>
              <a:rPr lang="en-US" sz="2400" dirty="0" smtClean="0"/>
              <a:t> sales in 2010). </a:t>
            </a:r>
          </a:p>
          <a:p>
            <a:r>
              <a:rPr lang="en-US" sz="2400" dirty="0" err="1" smtClean="0"/>
              <a:t>iPAD</a:t>
            </a:r>
            <a:r>
              <a:rPr lang="en-US" sz="2400" dirty="0" smtClean="0"/>
              <a:t> designed as a media consumption, not creation, device for consumers, but also providing a unique mobile computing platform for business as well.</a:t>
            </a:r>
          </a:p>
          <a:p>
            <a:r>
              <a:rPr lang="en-US" sz="2400" dirty="0" smtClean="0"/>
              <a:t>Some may leave the laptop at home and rely purely on the </a:t>
            </a:r>
            <a:r>
              <a:rPr lang="en-US" sz="2400" dirty="0" err="1" smtClean="0"/>
              <a:t>smartphone</a:t>
            </a:r>
            <a:r>
              <a:rPr lang="en-US" sz="2400" dirty="0" smtClean="0"/>
              <a:t> when traveling.</a:t>
            </a:r>
          </a:p>
          <a:p>
            <a:r>
              <a:rPr lang="en-US" sz="2400" dirty="0" err="1" smtClean="0"/>
              <a:t>iPad</a:t>
            </a:r>
            <a:r>
              <a:rPr lang="en-US" sz="2400" dirty="0" smtClean="0"/>
              <a:t> could appeal to those who find traditional computing over complicated and daunting, e.g. kids &amp; grand parents</a:t>
            </a:r>
          </a:p>
          <a:p>
            <a:r>
              <a:rPr lang="en-US" sz="2400" dirty="0" err="1" smtClean="0"/>
              <a:t>iPad</a:t>
            </a:r>
            <a:r>
              <a:rPr lang="en-US" sz="2400" dirty="0" smtClean="0"/>
              <a:t> more closed (Apple own </a:t>
            </a:r>
            <a:r>
              <a:rPr lang="en-US" sz="2400" dirty="0" err="1" smtClean="0"/>
              <a:t>Appstore</a:t>
            </a:r>
            <a:r>
              <a:rPr lang="en-US" sz="2400" dirty="0" smtClean="0"/>
              <a:t>) than laptop/</a:t>
            </a:r>
            <a:r>
              <a:rPr lang="en-US" sz="2400" dirty="0" err="1" smtClean="0"/>
              <a:t>netbook</a:t>
            </a:r>
            <a:r>
              <a:rPr lang="en-US" sz="2400" dirty="0" smtClean="0"/>
              <a:t>.</a:t>
            </a:r>
          </a:p>
          <a:p>
            <a:r>
              <a:rPr lang="en-US" sz="2400" dirty="0" smtClean="0"/>
              <a:t>See </a:t>
            </a:r>
            <a:r>
              <a:rPr lang="en-US" sz="2400" dirty="0" smtClean="0">
                <a:hlinkClick r:id="rId3"/>
              </a:rPr>
              <a:t>/www.networkworld.com/news/2010/090810-netbooks-vs-ipads----can.html</a:t>
            </a:r>
            <a:r>
              <a:rPr lang="en-US" sz="2400" dirty="0" smtClean="0"/>
              <a:t> for more on the relative positions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0"/>
            <a:ext cx="6876256" cy="836613"/>
          </a:xfrm>
        </p:spPr>
        <p:txBody>
          <a:bodyPr/>
          <a:lstStyle/>
          <a:p>
            <a:pPr algn="l"/>
            <a:r>
              <a:rPr lang="en-US" dirty="0" smtClean="0"/>
              <a:t>Don’ Forget </a:t>
            </a:r>
            <a:r>
              <a:rPr lang="en-US" dirty="0" err="1" smtClean="0"/>
              <a:t>WiFi</a:t>
            </a:r>
            <a:endParaRPr lang="en-US" dirty="0"/>
          </a:p>
        </p:txBody>
      </p:sp>
      <p:sp>
        <p:nvSpPr>
          <p:cNvPr id="3" name="Content Placeholder 2"/>
          <p:cNvSpPr>
            <a:spLocks noGrp="1"/>
          </p:cNvSpPr>
          <p:nvPr>
            <p:ph idx="1"/>
          </p:nvPr>
        </p:nvSpPr>
        <p:spPr>
          <a:xfrm>
            <a:off x="0" y="692696"/>
            <a:ext cx="6732240" cy="2232248"/>
          </a:xfrm>
        </p:spPr>
        <p:txBody>
          <a:bodyPr/>
          <a:lstStyle/>
          <a:p>
            <a:r>
              <a:rPr lang="en-US" dirty="0" smtClean="0"/>
              <a:t>Need a wireless router, at work multiple units, in home a  single unit containing:</a:t>
            </a:r>
          </a:p>
          <a:p>
            <a:pPr lvl="1"/>
            <a:r>
              <a:rPr lang="en-US" dirty="0" smtClean="0"/>
              <a:t>A port to connect to your cable or DSL modem to connect to the Internet</a:t>
            </a:r>
          </a:p>
          <a:p>
            <a:pPr lvl="1"/>
            <a:r>
              <a:rPr lang="en-US" dirty="0" smtClean="0"/>
              <a:t>A router    </a:t>
            </a:r>
          </a:p>
        </p:txBody>
      </p:sp>
      <p:pic>
        <p:nvPicPr>
          <p:cNvPr id="1026" name="Picture 2"/>
          <p:cNvPicPr>
            <a:picLocks noChangeAspect="1" noChangeArrowheads="1"/>
          </p:cNvPicPr>
          <p:nvPr/>
        </p:nvPicPr>
        <p:blipFill>
          <a:blip r:embed="rId2" cstate="print"/>
          <a:srcRect/>
          <a:stretch>
            <a:fillRect/>
          </a:stretch>
        </p:blipFill>
        <p:spPr bwMode="auto">
          <a:xfrm>
            <a:off x="6289923" y="548680"/>
            <a:ext cx="2854077" cy="2142626"/>
          </a:xfrm>
          <a:prstGeom prst="rect">
            <a:avLst/>
          </a:prstGeom>
          <a:noFill/>
          <a:ln w="9525">
            <a:noFill/>
            <a:miter lim="800000"/>
            <a:headEnd/>
            <a:tailEnd/>
          </a:ln>
        </p:spPr>
      </p:pic>
      <p:sp>
        <p:nvSpPr>
          <p:cNvPr id="5" name="Content Placeholder 2"/>
          <p:cNvSpPr txBox="1">
            <a:spLocks/>
          </p:cNvSpPr>
          <p:nvPr/>
        </p:nvSpPr>
        <p:spPr bwMode="auto">
          <a:xfrm>
            <a:off x="0" y="3284984"/>
            <a:ext cx="9144000" cy="33123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en-US" sz="2400" b="0" i="0" u="none" strike="noStrike" kern="0" cap="none" spc="0" normalizeH="0" baseline="0" noProof="0" dirty="0" smtClean="0">
                <a:ln>
                  <a:noFill/>
                </a:ln>
                <a:solidFill>
                  <a:srgbClr val="000000"/>
                </a:solidFill>
                <a:effectLst/>
                <a:uLnTx/>
                <a:uFillTx/>
                <a:latin typeface="+mn-lt"/>
              </a:rPr>
              <a:t>An Ethernet hub   </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en-US" sz="2400" b="0" i="0" u="none" strike="noStrike" kern="0" cap="none" spc="0" normalizeH="0" baseline="0" noProof="0" dirty="0" smtClean="0">
                <a:ln>
                  <a:noFill/>
                </a:ln>
                <a:solidFill>
                  <a:srgbClr val="000000"/>
                </a:solidFill>
                <a:effectLst/>
                <a:uLnTx/>
                <a:uFillTx/>
                <a:latin typeface="+mn-lt"/>
              </a:rPr>
              <a:t>A firewall for security</a:t>
            </a:r>
          </a:p>
          <a:p>
            <a:pPr marL="742950" marR="0" lvl="1" indent="-285750" algn="l" defTabSz="914400" rtl="0" eaLnBrk="0" fontAlgn="base" latinLnBrk="0" hangingPunct="0">
              <a:lnSpc>
                <a:spcPct val="100000"/>
              </a:lnSpc>
              <a:spcBef>
                <a:spcPct val="20000"/>
              </a:spcBef>
              <a:spcAft>
                <a:spcPct val="0"/>
              </a:spcAft>
              <a:buClr>
                <a:schemeClr val="accent2"/>
              </a:buClr>
              <a:buSzTx/>
              <a:buFont typeface="Wingdings" pitchFamily="2" charset="2"/>
              <a:buChar char="n"/>
              <a:tabLst/>
              <a:defRPr/>
            </a:pPr>
            <a:r>
              <a:rPr kumimoji="0" lang="en-US" sz="2400" b="0" i="0" u="none" strike="noStrike" kern="0" cap="none" spc="0" normalizeH="0" baseline="0" noProof="0" dirty="0" smtClean="0">
                <a:ln>
                  <a:noFill/>
                </a:ln>
                <a:solidFill>
                  <a:srgbClr val="000000"/>
                </a:solidFill>
                <a:effectLst/>
                <a:uLnTx/>
                <a:uFillTx/>
                <a:latin typeface="+mn-lt"/>
              </a:rPr>
              <a:t>A wireless access point (AP) for wireless computers</a:t>
            </a:r>
          </a:p>
          <a:p>
            <a:pPr marL="1200150" lvl="2" indent="-285750" algn="l" eaLnBrk="0" hangingPunct="0">
              <a:spcBef>
                <a:spcPct val="20000"/>
              </a:spcBef>
              <a:buClr>
                <a:schemeClr val="accent2"/>
              </a:buClr>
              <a:buFont typeface="Wingdings" pitchFamily="2" charset="2"/>
              <a:buChar char="n"/>
            </a:pPr>
            <a:r>
              <a:rPr lang="en-US" sz="2400" b="0" kern="0" dirty="0" smtClean="0">
                <a:solidFill>
                  <a:srgbClr val="000000"/>
                </a:solidFill>
                <a:latin typeface="+mn-lt"/>
              </a:rPr>
              <a:t>At work AP gets Power over Ethernet (</a:t>
            </a:r>
            <a:r>
              <a:rPr lang="en-US" sz="2400" b="0" kern="0" dirty="0" err="1" smtClean="0">
                <a:solidFill>
                  <a:srgbClr val="000000"/>
                </a:solidFill>
                <a:latin typeface="+mn-lt"/>
              </a:rPr>
              <a:t>PoE</a:t>
            </a:r>
            <a:r>
              <a:rPr lang="en-US" sz="2400" b="0" kern="0" dirty="0" smtClean="0">
                <a:solidFill>
                  <a:srgbClr val="000000"/>
                </a:solidFill>
                <a:latin typeface="+mn-lt"/>
              </a:rPr>
              <a:t>)</a:t>
            </a:r>
            <a:endParaRPr kumimoji="0" lang="en-US" sz="2400" b="0" i="0" u="none" strike="noStrike" kern="0" cap="none" spc="0" normalizeH="0" baseline="0" noProof="0" dirty="0" smtClean="0">
              <a:ln>
                <a:noFill/>
              </a:ln>
              <a:solidFill>
                <a:srgbClr val="000000"/>
              </a:solidFill>
              <a:effectLst/>
              <a:uLnTx/>
              <a:uFillTx/>
              <a:latin typeface="+mn-lt"/>
            </a:endParaRPr>
          </a:p>
          <a:p>
            <a:pPr marL="285750" indent="-285750" algn="l" eaLnBrk="0" hangingPunct="0">
              <a:spcBef>
                <a:spcPct val="20000"/>
              </a:spcBef>
              <a:buClr>
                <a:schemeClr val="accent2"/>
              </a:buClr>
              <a:buFont typeface="Wingdings" pitchFamily="2" charset="2"/>
              <a:buChar char="n"/>
            </a:pPr>
            <a:endParaRPr kumimoji="0" lang="en-US" sz="2400" b="0" i="0" u="none" strike="noStrike" kern="0" cap="none" spc="0" normalizeH="0" baseline="0" noProof="0" dirty="0" smtClean="0">
              <a:ln>
                <a:noFill/>
              </a:ln>
              <a:solidFill>
                <a:srgbClr val="000000"/>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chemeClr val="accent2"/>
              </a:buClr>
              <a:buSzTx/>
              <a:tabLst/>
              <a:defRPr/>
            </a:pPr>
            <a:endParaRPr kumimoji="0" lang="en-US" sz="2400" b="0" i="0" u="none" strike="noStrike" kern="0" cap="none" spc="0" normalizeH="0" baseline="0" noProof="0" dirty="0" smtClean="0">
              <a:ln>
                <a:noFill/>
              </a:ln>
              <a:solidFill>
                <a:srgbClr val="000000"/>
              </a:solidFill>
              <a:effectLst/>
              <a:uLnTx/>
              <a:uFillTx/>
              <a:latin typeface="+mn-lt"/>
            </a:endParaRPr>
          </a:p>
          <a:p>
            <a:pPr marL="285750" indent="-285750" algn="l" eaLnBrk="0" hangingPunct="0">
              <a:spcBef>
                <a:spcPct val="20000"/>
              </a:spcBef>
              <a:buClr>
                <a:schemeClr val="accent2"/>
              </a:buClr>
            </a:pPr>
            <a:endParaRPr kumimoji="0" lang="en-US" sz="2400" b="0" i="0" u="none" strike="noStrike" kern="0" cap="none" spc="0" normalizeH="0" baseline="0" noProof="0" dirty="0">
              <a:ln>
                <a:noFill/>
              </a:ln>
              <a:solidFill>
                <a:srgbClr val="000000"/>
              </a:solidFill>
              <a:effectLst/>
              <a:uLnTx/>
              <a:uFillTx/>
              <a:latin typeface="+mn-lt"/>
            </a:endParaRPr>
          </a:p>
        </p:txBody>
      </p:sp>
      <p:sp>
        <p:nvSpPr>
          <p:cNvPr id="6" name="Cloud Callout 5"/>
          <p:cNvSpPr/>
          <p:nvPr/>
        </p:nvSpPr>
        <p:spPr bwMode="auto">
          <a:xfrm>
            <a:off x="4932040" y="5373216"/>
            <a:ext cx="914400" cy="612648"/>
          </a:xfrm>
          <a:prstGeom prst="cloud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smtClean="0">
              <a:ln>
                <a:noFill/>
              </a:ln>
              <a:solidFill>
                <a:schemeClr val="tx2"/>
              </a:solidFill>
              <a:effectLst/>
              <a:latin typeface="Arial" charset="0"/>
            </a:endParaRPr>
          </a:p>
        </p:txBody>
      </p:sp>
      <p:sp>
        <p:nvSpPr>
          <p:cNvPr id="7" name="Cloud Callout 6"/>
          <p:cNvSpPr/>
          <p:nvPr/>
        </p:nvSpPr>
        <p:spPr bwMode="auto">
          <a:xfrm>
            <a:off x="7812360" y="0"/>
            <a:ext cx="914400" cy="612648"/>
          </a:xfrm>
          <a:prstGeom prst="cloud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smtClean="0">
              <a:ln>
                <a:noFill/>
              </a:ln>
              <a:solidFill>
                <a:schemeClr val="tx2"/>
              </a:solidFill>
              <a:effectLst/>
              <a:latin typeface="Arial" charset="0"/>
            </a:endParaRPr>
          </a:p>
        </p:txBody>
      </p:sp>
      <p:sp>
        <p:nvSpPr>
          <p:cNvPr id="8" name="Cloud Callout 7"/>
          <p:cNvSpPr/>
          <p:nvPr/>
        </p:nvSpPr>
        <p:spPr bwMode="auto">
          <a:xfrm>
            <a:off x="7884368" y="0"/>
            <a:ext cx="1058416" cy="764704"/>
          </a:xfrm>
          <a:prstGeom prst="cloudCallout">
            <a:avLst>
              <a:gd name="adj1" fmla="val -50738"/>
              <a:gd name="adj2" fmla="val 110024"/>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2"/>
              </a:solidFill>
              <a:effectLst/>
              <a:latin typeface="Arial" charset="0"/>
            </a:endParaRPr>
          </a:p>
        </p:txBody>
      </p:sp>
      <p:sp>
        <p:nvSpPr>
          <p:cNvPr id="10" name="Cloud Callout 9"/>
          <p:cNvSpPr/>
          <p:nvPr/>
        </p:nvSpPr>
        <p:spPr bwMode="auto">
          <a:xfrm>
            <a:off x="5508104" y="4509120"/>
            <a:ext cx="914400" cy="612648"/>
          </a:xfrm>
          <a:prstGeom prst="cloudCallou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smtClean="0">
              <a:ln>
                <a:noFill/>
              </a:ln>
              <a:solidFill>
                <a:schemeClr val="tx2"/>
              </a:solidFill>
              <a:effectLst/>
              <a:latin typeface="Arial" charset="0"/>
            </a:endParaRPr>
          </a:p>
        </p:txBody>
      </p:sp>
      <p:sp>
        <p:nvSpPr>
          <p:cNvPr id="17" name="Cloud Callout 16"/>
          <p:cNvSpPr/>
          <p:nvPr/>
        </p:nvSpPr>
        <p:spPr bwMode="auto">
          <a:xfrm>
            <a:off x="4788024" y="5949280"/>
            <a:ext cx="864096" cy="504056"/>
          </a:xfrm>
          <a:prstGeom prst="cloudCallout">
            <a:avLst>
              <a:gd name="adj1" fmla="val -9980"/>
              <a:gd name="adj2" fmla="val -4947"/>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smtClean="0">
              <a:ln>
                <a:noFill/>
              </a:ln>
              <a:solidFill>
                <a:schemeClr val="tx2"/>
              </a:solidFill>
              <a:effectLst/>
              <a:latin typeface="Arial" charset="0"/>
            </a:endParaRPr>
          </a:p>
        </p:txBody>
      </p:sp>
      <p:pic>
        <p:nvPicPr>
          <p:cNvPr id="1029" name="Picture 5"/>
          <p:cNvPicPr>
            <a:picLocks noChangeAspect="1" noChangeArrowheads="1"/>
          </p:cNvPicPr>
          <p:nvPr/>
        </p:nvPicPr>
        <p:blipFill>
          <a:blip r:embed="rId3" cstate="print"/>
          <a:srcRect/>
          <a:stretch>
            <a:fillRect/>
          </a:stretch>
        </p:blipFill>
        <p:spPr bwMode="auto">
          <a:xfrm>
            <a:off x="7968455" y="0"/>
            <a:ext cx="1175545" cy="836711"/>
          </a:xfrm>
          <a:prstGeom prst="rect">
            <a:avLst/>
          </a:prstGeom>
          <a:noFill/>
          <a:ln w="9525">
            <a:noFill/>
            <a:miter lim="800000"/>
            <a:headEnd/>
            <a:tailEnd/>
          </a:ln>
        </p:spPr>
      </p:pic>
      <p:cxnSp>
        <p:nvCxnSpPr>
          <p:cNvPr id="13" name="Straight Arrow Connector 12"/>
          <p:cNvCxnSpPr/>
          <p:nvPr/>
        </p:nvCxnSpPr>
        <p:spPr bwMode="auto">
          <a:xfrm rot="5400000" flipH="1" flipV="1">
            <a:off x="7704348" y="584684"/>
            <a:ext cx="648072" cy="576064"/>
          </a:xfrm>
          <a:prstGeom prst="straightConnector1">
            <a:avLst/>
          </a:prstGeom>
          <a:noFill/>
          <a:ln w="38100" cap="flat" cmpd="sng" algn="ctr">
            <a:solidFill>
              <a:srgbClr val="FF0000"/>
            </a:solidFill>
            <a:prstDash val="solid"/>
            <a:round/>
            <a:headEnd type="none" w="med" len="med"/>
            <a:tailEnd type="none" w="med" len="med"/>
          </a:ln>
          <a:effectLst/>
        </p:spPr>
      </p:cxnSp>
      <p:sp>
        <p:nvSpPr>
          <p:cNvPr id="24" name="TextBox 23"/>
          <p:cNvSpPr txBox="1"/>
          <p:nvPr/>
        </p:nvSpPr>
        <p:spPr>
          <a:xfrm>
            <a:off x="7830820" y="0"/>
            <a:ext cx="1313180" cy="461665"/>
          </a:xfrm>
          <a:prstGeom prst="rect">
            <a:avLst/>
          </a:prstGeom>
          <a:noFill/>
        </p:spPr>
        <p:txBody>
          <a:bodyPr wrap="none" rtlCol="0">
            <a:spAutoFit/>
          </a:bodyPr>
          <a:lstStyle/>
          <a:p>
            <a:r>
              <a:rPr lang="en-US" sz="2400" dirty="0" smtClean="0">
                <a:solidFill>
                  <a:schemeClr val="bg1"/>
                </a:solidFill>
              </a:rPr>
              <a:t>Internet</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0"/>
            <a:ext cx="6804248" cy="836613"/>
          </a:xfrm>
        </p:spPr>
        <p:txBody>
          <a:bodyPr/>
          <a:lstStyle/>
          <a:p>
            <a:r>
              <a:rPr lang="en-US" dirty="0" err="1" smtClean="0"/>
              <a:t>WiFi</a:t>
            </a:r>
            <a:r>
              <a:rPr lang="en-US" dirty="0" smtClean="0"/>
              <a:t> how it works</a:t>
            </a:r>
            <a:endParaRPr lang="en-US" dirty="0"/>
          </a:p>
        </p:txBody>
      </p:sp>
      <p:sp>
        <p:nvSpPr>
          <p:cNvPr id="3" name="Content Placeholder 2"/>
          <p:cNvSpPr>
            <a:spLocks noGrp="1"/>
          </p:cNvSpPr>
          <p:nvPr>
            <p:ph idx="1"/>
          </p:nvPr>
        </p:nvSpPr>
        <p:spPr>
          <a:xfrm>
            <a:off x="0" y="692696"/>
            <a:ext cx="9144000" cy="5832648"/>
          </a:xfrm>
        </p:spPr>
        <p:txBody>
          <a:bodyPr/>
          <a:lstStyle/>
          <a:p>
            <a:r>
              <a:rPr lang="en-US" dirty="0" smtClean="0"/>
              <a:t> Basically a 2 way radio</a:t>
            </a:r>
          </a:p>
          <a:p>
            <a:r>
              <a:rPr lang="en-US" dirty="0" smtClean="0"/>
              <a:t> A computer's wireless adapter translates data into a radio signal and transmits it using an antenna.</a:t>
            </a:r>
          </a:p>
          <a:p>
            <a:r>
              <a:rPr lang="en-US" dirty="0" smtClean="0"/>
              <a:t> A wireless router receives the signal and decodes it</a:t>
            </a:r>
          </a:p>
          <a:p>
            <a:r>
              <a:rPr lang="en-US" dirty="0" smtClean="0"/>
              <a:t> The router sends the information to the Internet using a physical, wired Ethernet connection.</a:t>
            </a:r>
          </a:p>
          <a:p>
            <a:pPr lvl="1"/>
            <a:r>
              <a:rPr lang="en-US" dirty="0" smtClean="0"/>
              <a:t> May provide power to the access point via Ethernet cable</a:t>
            </a:r>
          </a:p>
          <a:p>
            <a:pPr lvl="1"/>
            <a:r>
              <a:rPr lang="en-US" dirty="0" smtClean="0"/>
              <a:t>In the home typically sends the data to the Internet via a DSL or cable connection</a:t>
            </a:r>
          </a:p>
          <a:p>
            <a:r>
              <a:rPr lang="en-US" dirty="0" smtClean="0"/>
              <a:t>Frequencies</a:t>
            </a:r>
          </a:p>
          <a:p>
            <a:pPr lvl="1">
              <a:buNone/>
            </a:pPr>
            <a:r>
              <a:rPr lang="en-US" dirty="0" smtClean="0"/>
              <a:t> 2.4Hz &amp; 5GHz unlicensed RF spectrum ( so may interfere with </a:t>
            </a:r>
            <a:r>
              <a:rPr lang="en-US" dirty="0" err="1" smtClean="0"/>
              <a:t>uwave</a:t>
            </a:r>
            <a:r>
              <a:rPr lang="en-US" dirty="0" smtClean="0"/>
              <a:t>, cordless phones, video controllers etc).</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0"/>
            <a:ext cx="6876256" cy="836712"/>
          </a:xfrm>
        </p:spPr>
        <p:txBody>
          <a:bodyPr/>
          <a:lstStyle/>
          <a:p>
            <a:r>
              <a:rPr lang="en-US" dirty="0" err="1" smtClean="0"/>
              <a:t>WiFi</a:t>
            </a:r>
            <a:r>
              <a:rPr lang="en-US" dirty="0" smtClean="0"/>
              <a:t> protocols</a:t>
            </a:r>
            <a:endParaRPr lang="en-US" dirty="0"/>
          </a:p>
        </p:txBody>
      </p:sp>
      <p:sp>
        <p:nvSpPr>
          <p:cNvPr id="3" name="Content Placeholder 2"/>
          <p:cNvSpPr>
            <a:spLocks noGrp="1"/>
          </p:cNvSpPr>
          <p:nvPr>
            <p:ph idx="1"/>
          </p:nvPr>
        </p:nvSpPr>
        <p:spPr/>
        <p:txBody>
          <a:bodyPr/>
          <a:lstStyle/>
          <a:p>
            <a:pPr>
              <a:spcBef>
                <a:spcPts val="0"/>
              </a:spcBef>
            </a:pPr>
            <a:r>
              <a:rPr lang="en-US" dirty="0" smtClean="0"/>
              <a:t> </a:t>
            </a:r>
            <a:r>
              <a:rPr lang="en-US" dirty="0" err="1" smtClean="0"/>
              <a:t>Wifi</a:t>
            </a:r>
            <a:r>
              <a:rPr lang="en-US" dirty="0" smtClean="0"/>
              <a:t> becoming ubiquitous (hot spots at airports, stores such as Starbucks, starting to appear on airlines, trains in UK)</a:t>
            </a:r>
          </a:p>
          <a:p>
            <a:pPr>
              <a:spcBef>
                <a:spcPts val="0"/>
              </a:spcBef>
            </a:pPr>
            <a:r>
              <a:rPr lang="en-US" dirty="0" smtClean="0"/>
              <a:t>802.11a (55MHz, 5GHz, OFDM), </a:t>
            </a:r>
          </a:p>
          <a:p>
            <a:pPr>
              <a:spcBef>
                <a:spcPts val="0"/>
              </a:spcBef>
            </a:pPr>
            <a:r>
              <a:rPr lang="en-US" dirty="0" smtClean="0"/>
              <a:t> 802.11b (11Mbps, 2.4Ghz, CCK), </a:t>
            </a:r>
          </a:p>
          <a:p>
            <a:pPr>
              <a:spcBef>
                <a:spcPts val="0"/>
              </a:spcBef>
            </a:pPr>
            <a:r>
              <a:rPr lang="en-US" dirty="0" smtClean="0"/>
              <a:t>802.11g (55Mbps typical 24Mbps, 2.4GHz, , OFDM)</a:t>
            </a:r>
          </a:p>
          <a:p>
            <a:pPr>
              <a:spcBef>
                <a:spcPts val="0"/>
              </a:spcBef>
            </a:pPr>
            <a:r>
              <a:rPr lang="en-US" dirty="0" smtClean="0"/>
              <a:t>802.11n (new standard published Oct 29 ’09 600MHz, 2.4GHz or 5Ghz) adds:</a:t>
            </a:r>
          </a:p>
          <a:p>
            <a:pPr lvl="1">
              <a:spcBef>
                <a:spcPts val="0"/>
              </a:spcBef>
            </a:pPr>
            <a:r>
              <a:rPr lang="en-US" dirty="0" smtClean="0"/>
              <a:t>Reliability mesh networks, power adjustments, auto channel changing</a:t>
            </a:r>
          </a:p>
          <a:p>
            <a:pPr lvl="1">
              <a:spcBef>
                <a:spcPts val="0"/>
              </a:spcBef>
            </a:pPr>
            <a:r>
              <a:rPr lang="en-US" dirty="0" smtClean="0"/>
              <a:t>Performance- uses 4 antennas, max 55Mbps =&gt; 600Mbps</a:t>
            </a:r>
          </a:p>
          <a:p>
            <a:pPr lvl="1">
              <a:spcBef>
                <a:spcPts val="0"/>
              </a:spcBef>
            </a:pPr>
            <a:r>
              <a:rPr lang="en-US" dirty="0" smtClean="0"/>
              <a:t>Better security</a:t>
            </a:r>
          </a:p>
          <a:p>
            <a:pPr lvl="1">
              <a:spcBef>
                <a:spcPts val="0"/>
              </a:spcBef>
            </a:pPr>
            <a:r>
              <a:rPr lang="en-US" dirty="0" smtClean="0"/>
              <a:t>What does this mean for </a:t>
            </a:r>
            <a:r>
              <a:rPr lang="en-US" smtClean="0"/>
              <a:t>wired connectivity?</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95736" y="0"/>
            <a:ext cx="6948264" cy="836613"/>
          </a:xfrm>
        </p:spPr>
        <p:txBody>
          <a:bodyPr/>
          <a:lstStyle/>
          <a:p>
            <a:r>
              <a:rPr lang="en-US" dirty="0"/>
              <a:t>Overview</a:t>
            </a:r>
          </a:p>
        </p:txBody>
      </p:sp>
      <p:sp>
        <p:nvSpPr>
          <p:cNvPr id="12291" name="Rectangle 3"/>
          <p:cNvSpPr>
            <a:spLocks noGrp="1" noChangeArrowheads="1"/>
          </p:cNvSpPr>
          <p:nvPr>
            <p:ph type="body" idx="1"/>
          </p:nvPr>
        </p:nvSpPr>
        <p:spPr>
          <a:xfrm>
            <a:off x="0" y="908050"/>
            <a:ext cx="9144000" cy="5949950"/>
          </a:xfrm>
        </p:spPr>
        <p:txBody>
          <a:bodyPr/>
          <a:lstStyle/>
          <a:p>
            <a:pPr>
              <a:lnSpc>
                <a:spcPct val="90000"/>
              </a:lnSpc>
            </a:pPr>
            <a:r>
              <a:rPr lang="en-US" dirty="0" smtClean="0">
                <a:solidFill>
                  <a:srgbClr val="FF3300"/>
                </a:solidFill>
              </a:rPr>
              <a:t>What is a </a:t>
            </a:r>
            <a:r>
              <a:rPr lang="en-US" dirty="0" err="1" smtClean="0">
                <a:solidFill>
                  <a:srgbClr val="FF3300"/>
                </a:solidFill>
              </a:rPr>
              <a:t>smartphone</a:t>
            </a:r>
            <a:r>
              <a:rPr lang="en-US" dirty="0" smtClean="0">
                <a:solidFill>
                  <a:srgbClr val="FF3300"/>
                </a:solidFill>
              </a:rPr>
              <a:t>, and their growth</a:t>
            </a:r>
            <a:endParaRPr lang="en-US" dirty="0">
              <a:solidFill>
                <a:srgbClr val="FF3300"/>
              </a:solidFill>
            </a:endParaRPr>
          </a:p>
          <a:p>
            <a:pPr>
              <a:lnSpc>
                <a:spcPct val="90000"/>
              </a:lnSpc>
            </a:pPr>
            <a:r>
              <a:rPr lang="en-US" dirty="0" smtClean="0">
                <a:solidFill>
                  <a:srgbClr val="FF3300"/>
                </a:solidFill>
              </a:rPr>
              <a:t>Why are they important</a:t>
            </a:r>
            <a:endParaRPr lang="en-US" dirty="0">
              <a:solidFill>
                <a:srgbClr val="FF3300"/>
              </a:solidFill>
            </a:endParaRPr>
          </a:p>
          <a:p>
            <a:pPr>
              <a:lnSpc>
                <a:spcPct val="90000"/>
              </a:lnSpc>
            </a:pPr>
            <a:r>
              <a:rPr lang="en-US" dirty="0" smtClean="0">
                <a:solidFill>
                  <a:srgbClr val="FF3300"/>
                </a:solidFill>
              </a:rPr>
              <a:t>How are they used</a:t>
            </a:r>
          </a:p>
          <a:p>
            <a:pPr>
              <a:lnSpc>
                <a:spcPct val="90000"/>
              </a:lnSpc>
            </a:pPr>
            <a:r>
              <a:rPr lang="en-US" dirty="0" smtClean="0">
                <a:solidFill>
                  <a:srgbClr val="FF3300"/>
                </a:solidFill>
              </a:rPr>
              <a:t>What’s coming</a:t>
            </a:r>
          </a:p>
          <a:p>
            <a:pPr>
              <a:lnSpc>
                <a:spcPct val="90000"/>
              </a:lnSpc>
            </a:pPr>
            <a:r>
              <a:rPr lang="en-US" dirty="0" smtClean="0">
                <a:solidFill>
                  <a:srgbClr val="FF3300"/>
                </a:solidFill>
              </a:rPr>
              <a:t>Other Mobile devices</a:t>
            </a:r>
          </a:p>
          <a:p>
            <a:pPr lvl="1">
              <a:lnSpc>
                <a:spcPct val="90000"/>
              </a:lnSpc>
            </a:pPr>
            <a:r>
              <a:rPr lang="en-US" dirty="0" smtClean="0">
                <a:solidFill>
                  <a:srgbClr val="FF3300"/>
                </a:solidFill>
              </a:rPr>
              <a:t>Laptops, </a:t>
            </a:r>
            <a:r>
              <a:rPr lang="en-US" dirty="0" err="1" smtClean="0">
                <a:solidFill>
                  <a:srgbClr val="FF3300"/>
                </a:solidFill>
              </a:rPr>
              <a:t>netbooks</a:t>
            </a:r>
            <a:r>
              <a:rPr lang="en-US" dirty="0" smtClean="0">
                <a:solidFill>
                  <a:srgbClr val="FF3300"/>
                </a:solidFill>
              </a:rPr>
              <a:t>, </a:t>
            </a:r>
            <a:r>
              <a:rPr lang="en-US" dirty="0" err="1" smtClean="0">
                <a:solidFill>
                  <a:srgbClr val="FF3300"/>
                </a:solidFill>
              </a:rPr>
              <a:t>smartbooks</a:t>
            </a:r>
            <a:r>
              <a:rPr lang="en-US" dirty="0" smtClean="0">
                <a:solidFill>
                  <a:srgbClr val="FF3300"/>
                </a:solidFill>
              </a:rPr>
              <a:t>, tablets</a:t>
            </a:r>
          </a:p>
          <a:p>
            <a:pPr>
              <a:lnSpc>
                <a:spcPct val="90000"/>
              </a:lnSpc>
            </a:pPr>
            <a:r>
              <a:rPr lang="en-US" dirty="0" err="1" smtClean="0">
                <a:solidFill>
                  <a:srgbClr val="FF3300"/>
                </a:solidFill>
              </a:rPr>
              <a:t>WiFi</a:t>
            </a:r>
            <a:endParaRPr lang="en-US" dirty="0" smtClean="0">
              <a:solidFill>
                <a:srgbClr val="FF3300"/>
              </a:solidFill>
            </a:endParaRPr>
          </a:p>
          <a:p>
            <a:pPr lvl="1">
              <a:lnSpc>
                <a:spcPct val="90000"/>
              </a:lnSpc>
            </a:pPr>
            <a:r>
              <a:rPr lang="en-US" dirty="0" smtClean="0">
                <a:solidFill>
                  <a:srgbClr val="FF3300"/>
                </a:solidFill>
              </a:rPr>
              <a:t>How it works</a:t>
            </a:r>
          </a:p>
          <a:p>
            <a:pPr lvl="1">
              <a:lnSpc>
                <a:spcPct val="90000"/>
              </a:lnSpc>
            </a:pPr>
            <a:r>
              <a:rPr lang="en-US" dirty="0" smtClean="0">
                <a:solidFill>
                  <a:srgbClr val="FF3300"/>
                </a:solidFill>
              </a:rPr>
              <a:t>Protocols</a:t>
            </a:r>
          </a:p>
          <a:p>
            <a:pPr lvl="1">
              <a:lnSpc>
                <a:spcPct val="90000"/>
              </a:lnSpc>
            </a:pPr>
            <a:r>
              <a:rPr lang="en-US" dirty="0" err="1" smtClean="0">
                <a:solidFill>
                  <a:srgbClr val="FF3300"/>
                </a:solidFill>
              </a:rPr>
              <a:t>WiFi</a:t>
            </a:r>
            <a:r>
              <a:rPr lang="en-US" dirty="0" smtClean="0">
                <a:solidFill>
                  <a:srgbClr val="FF3300"/>
                </a:solidFill>
              </a:rPr>
              <a:t> and </a:t>
            </a:r>
            <a:r>
              <a:rPr lang="en-US" dirty="0" err="1" smtClean="0">
                <a:solidFill>
                  <a:srgbClr val="FF3300"/>
                </a:solidFill>
              </a:rPr>
              <a:t>smartphones</a:t>
            </a:r>
            <a:endParaRPr lang="en-US" dirty="0">
              <a:solidFill>
                <a:srgbClr val="FF3300"/>
              </a:solidFill>
            </a:endParaRPr>
          </a:p>
        </p:txBody>
      </p:sp>
      <p:sp>
        <p:nvSpPr>
          <p:cNvPr id="12292" name="Rectangle 4"/>
          <p:cNvSpPr>
            <a:spLocks noChangeArrowheads="1"/>
          </p:cNvSpPr>
          <p:nvPr/>
        </p:nvSpPr>
        <p:spPr bwMode="auto">
          <a:xfrm>
            <a:off x="0" y="2492375"/>
            <a:ext cx="9144000" cy="0"/>
          </a:xfrm>
          <a:prstGeom prst="rect">
            <a:avLst/>
          </a:prstGeom>
          <a:noFill/>
          <a:ln w="9525">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0"/>
            <a:ext cx="7020272" cy="836613"/>
          </a:xfrm>
        </p:spPr>
        <p:txBody>
          <a:bodyPr/>
          <a:lstStyle/>
          <a:p>
            <a:r>
              <a:rPr lang="en-US" dirty="0" err="1" smtClean="0"/>
              <a:t>WiFi</a:t>
            </a:r>
            <a:r>
              <a:rPr lang="en-US" dirty="0" smtClean="0"/>
              <a:t> &amp; mobile phones</a:t>
            </a:r>
            <a:endParaRPr lang="en-US" dirty="0"/>
          </a:p>
        </p:txBody>
      </p:sp>
      <p:sp>
        <p:nvSpPr>
          <p:cNvPr id="3" name="Content Placeholder 2"/>
          <p:cNvSpPr>
            <a:spLocks noGrp="1"/>
          </p:cNvSpPr>
          <p:nvPr>
            <p:ph idx="1"/>
          </p:nvPr>
        </p:nvSpPr>
        <p:spPr/>
        <p:txBody>
          <a:bodyPr/>
          <a:lstStyle/>
          <a:p>
            <a:r>
              <a:rPr lang="en-US" dirty="0" smtClean="0"/>
              <a:t>The number of phones shipped with Wi-Fi jumped to 139.3 million in 2009, up from 92.5 million in 2008,</a:t>
            </a:r>
          </a:p>
          <a:p>
            <a:r>
              <a:rPr lang="en-US" dirty="0" smtClean="0"/>
              <a:t> ABI's research indicates that annual shipping number will surpass 500 million units by 2014, when 90 percent of all </a:t>
            </a:r>
            <a:r>
              <a:rPr lang="en-US" dirty="0" err="1" smtClean="0"/>
              <a:t>smartphones</a:t>
            </a:r>
            <a:r>
              <a:rPr lang="en-US" dirty="0" smtClean="0"/>
              <a:t> will have the technology. </a:t>
            </a:r>
          </a:p>
          <a:p>
            <a:r>
              <a:rPr lang="en-US" dirty="0" smtClean="0"/>
              <a:t>At least one phone with 11n – Samsung's Wave – has been announced. </a:t>
            </a:r>
          </a:p>
          <a:p>
            <a:r>
              <a:rPr lang="en-US" dirty="0" smtClean="0"/>
              <a:t>An 11n network is also more efficient, so the phone will expend less energy communicating http://www.networkworld.com/news/2010/032310-wi-fi-spreading-fast-among.html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0"/>
            <a:ext cx="6876256" cy="836613"/>
          </a:xfrm>
        </p:spPr>
        <p:txBody>
          <a:bodyPr/>
          <a:lstStyle/>
          <a:p>
            <a:r>
              <a:rPr lang="en-US" dirty="0" smtClean="0"/>
              <a:t>Bandwidth</a:t>
            </a:r>
            <a:endParaRPr lang="en-US" dirty="0"/>
          </a:p>
        </p:txBody>
      </p:sp>
      <p:sp>
        <p:nvSpPr>
          <p:cNvPr id="3" name="Content Placeholder 2"/>
          <p:cNvSpPr>
            <a:spLocks noGrp="1"/>
          </p:cNvSpPr>
          <p:nvPr>
            <p:ph idx="1"/>
          </p:nvPr>
        </p:nvSpPr>
        <p:spPr/>
        <p:txBody>
          <a:bodyPr/>
          <a:lstStyle/>
          <a:p>
            <a:r>
              <a:rPr lang="en-US" dirty="0" smtClean="0"/>
              <a:t>Bandwidth requirements for </a:t>
            </a:r>
            <a:r>
              <a:rPr lang="en-US" dirty="0" err="1" smtClean="0"/>
              <a:t>smartphones</a:t>
            </a:r>
            <a:r>
              <a:rPr lang="en-US" dirty="0" smtClean="0"/>
              <a:t> to download multimedia etc. are pushing the backhaul limits today</a:t>
            </a:r>
          </a:p>
          <a:p>
            <a:pPr lvl="1"/>
            <a:r>
              <a:rPr lang="en-US" dirty="0" err="1" smtClean="0"/>
              <a:t>E.g</a:t>
            </a:r>
            <a:r>
              <a:rPr lang="en-US" dirty="0" smtClean="0"/>
              <a:t> .AT&amp;T says listening to 2.5h/day of streamed music=2.2GB/month</a:t>
            </a:r>
          </a:p>
          <a:p>
            <a:pPr lvl="1"/>
            <a:r>
              <a:rPr lang="en-US" dirty="0" smtClean="0"/>
              <a:t>Streaming a feature length film = 200MB</a:t>
            </a:r>
          </a:p>
          <a:p>
            <a:pPr lvl="1"/>
            <a:r>
              <a:rPr lang="en-US" dirty="0" smtClean="0"/>
              <a:t>Providers stopping unlimited data plans, charge </a:t>
            </a:r>
            <a:r>
              <a:rPr lang="en-US" smtClean="0"/>
              <a:t>on volume</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836613"/>
          </a:xfrm>
        </p:spPr>
        <p:txBody>
          <a:bodyPr/>
          <a:lstStyle/>
          <a:p>
            <a:r>
              <a:rPr lang="en-US" dirty="0" smtClean="0"/>
              <a:t>Beyond phones</a:t>
            </a:r>
            <a:endParaRPr lang="en-US" dirty="0"/>
          </a:p>
        </p:txBody>
      </p:sp>
      <p:sp>
        <p:nvSpPr>
          <p:cNvPr id="3" name="Content Placeholder 2"/>
          <p:cNvSpPr>
            <a:spLocks noGrp="1"/>
          </p:cNvSpPr>
          <p:nvPr>
            <p:ph idx="1"/>
          </p:nvPr>
        </p:nvSpPr>
        <p:spPr/>
        <p:txBody>
          <a:bodyPr/>
          <a:lstStyle/>
          <a:p>
            <a:r>
              <a:rPr lang="en-US" dirty="0" smtClean="0"/>
              <a:t>Verizon looking at expanding use of 4G wireless (1.7Mbps =&gt; 10Mbps and beyond):</a:t>
            </a:r>
          </a:p>
          <a:p>
            <a:pPr lvl="1"/>
            <a:r>
              <a:rPr lang="en-US" dirty="0" smtClean="0"/>
              <a:t> refrigerators, washing machines etc. to communicate with repair techs</a:t>
            </a:r>
          </a:p>
          <a:p>
            <a:pPr lvl="1"/>
            <a:r>
              <a:rPr lang="en-US" dirty="0" smtClean="0"/>
              <a:t>wireless glucose, heart and other monitors for patients</a:t>
            </a:r>
          </a:p>
          <a:p>
            <a:pPr lvl="1"/>
            <a:r>
              <a:rPr lang="en-US" dirty="0" smtClean="0"/>
              <a:t>MRI &amp; CT scanners beam hi-res images to portable devices used by doctors</a:t>
            </a:r>
          </a:p>
          <a:p>
            <a:pPr lvl="1"/>
            <a:r>
              <a:rPr lang="en-US" dirty="0" smtClean="0"/>
              <a:t>Autos, kids download video games and movies on back seat</a:t>
            </a:r>
          </a:p>
          <a:p>
            <a:r>
              <a:rPr lang="en-US" dirty="0" smtClean="0"/>
              <a:t>Smart power meters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67744" y="0"/>
            <a:ext cx="6876256" cy="836613"/>
          </a:xfrm>
        </p:spPr>
        <p:txBody>
          <a:bodyPr/>
          <a:lstStyle/>
          <a:p>
            <a:r>
              <a:rPr lang="en-US"/>
              <a:t>More Information</a:t>
            </a:r>
          </a:p>
        </p:txBody>
      </p:sp>
      <p:sp>
        <p:nvSpPr>
          <p:cNvPr id="43011" name="Rectangle 3"/>
          <p:cNvSpPr>
            <a:spLocks noGrp="1" noChangeArrowheads="1"/>
          </p:cNvSpPr>
          <p:nvPr>
            <p:ph type="body" idx="1"/>
          </p:nvPr>
        </p:nvSpPr>
        <p:spPr>
          <a:xfrm>
            <a:off x="0" y="838200"/>
            <a:ext cx="9144000" cy="6019800"/>
          </a:xfrm>
        </p:spPr>
        <p:txBody>
          <a:bodyPr/>
          <a:lstStyle/>
          <a:p>
            <a:pPr>
              <a:spcBef>
                <a:spcPct val="10000"/>
              </a:spcBef>
            </a:pPr>
            <a:r>
              <a:rPr lang="en-US" dirty="0" smtClean="0"/>
              <a:t>Wikipedia</a:t>
            </a:r>
            <a:endParaRPr lang="en-US" dirty="0"/>
          </a:p>
          <a:p>
            <a:pPr lvl="1">
              <a:spcBef>
                <a:spcPct val="10000"/>
              </a:spcBef>
            </a:pPr>
            <a:r>
              <a:rPr lang="en-US" dirty="0" smtClean="0">
                <a:hlinkClick r:id="rId3"/>
              </a:rPr>
              <a:t>http://en.wikipedia.org/wiki/Smartphone</a:t>
            </a:r>
            <a:endParaRPr lang="en-US" dirty="0" smtClean="0"/>
          </a:p>
          <a:p>
            <a:pPr>
              <a:spcBef>
                <a:spcPct val="10000"/>
              </a:spcBef>
            </a:pPr>
            <a:r>
              <a:rPr lang="en-US" dirty="0" smtClean="0"/>
              <a:t>Smartphone usage (from Nielsen)</a:t>
            </a:r>
          </a:p>
          <a:p>
            <a:pPr lvl="1">
              <a:spcBef>
                <a:spcPct val="10000"/>
              </a:spcBef>
            </a:pPr>
            <a:r>
              <a:rPr lang="en-US" dirty="0" smtClean="0">
                <a:hlinkClick r:id="rId4"/>
              </a:rPr>
              <a:t>http://blog.nielsen.com/nielsenwire/online_mobile/iphone-vs-android/</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23728" y="0"/>
            <a:ext cx="7020272" cy="836613"/>
          </a:xfrm>
        </p:spPr>
        <p:txBody>
          <a:bodyPr/>
          <a:lstStyle/>
          <a:p>
            <a:r>
              <a:rPr lang="en-US" dirty="0" err="1" smtClean="0">
                <a:solidFill>
                  <a:srgbClr val="FF0000"/>
                </a:solidFill>
              </a:rPr>
              <a:t>Smartphones</a:t>
            </a:r>
            <a:endParaRPr lang="en-US" dirty="0">
              <a:solidFill>
                <a:srgbClr val="FF0000"/>
              </a:solidFill>
            </a:endParaRPr>
          </a:p>
        </p:txBody>
      </p:sp>
      <p:sp>
        <p:nvSpPr>
          <p:cNvPr id="14339" name="Rectangle 3"/>
          <p:cNvSpPr>
            <a:spLocks noGrp="1" noChangeArrowheads="1"/>
          </p:cNvSpPr>
          <p:nvPr>
            <p:ph type="body" idx="1"/>
          </p:nvPr>
        </p:nvSpPr>
        <p:spPr>
          <a:xfrm>
            <a:off x="0" y="692696"/>
            <a:ext cx="9144000" cy="6165304"/>
          </a:xfrm>
        </p:spPr>
        <p:txBody>
          <a:bodyPr/>
          <a:lstStyle/>
          <a:p>
            <a:pPr>
              <a:lnSpc>
                <a:spcPct val="90000"/>
              </a:lnSpc>
            </a:pPr>
            <a:r>
              <a:rPr lang="en-US" sz="2400" dirty="0" smtClean="0"/>
              <a:t>Smartphone is a phone that offers more advanced computing and connectivity capability than a regular feature phone</a:t>
            </a:r>
          </a:p>
          <a:p>
            <a:pPr lvl="1">
              <a:lnSpc>
                <a:spcPct val="90000"/>
              </a:lnSpc>
            </a:pPr>
            <a:r>
              <a:rPr lang="en-US" sz="2000" dirty="0" smtClean="0"/>
              <a:t>=handheld computer with a phone</a:t>
            </a:r>
            <a:endParaRPr lang="en-US" sz="2000" dirty="0"/>
          </a:p>
          <a:p>
            <a:pPr>
              <a:lnSpc>
                <a:spcPct val="90000"/>
              </a:lnSpc>
            </a:pPr>
            <a:r>
              <a:rPr lang="en-US" sz="2400" dirty="0" smtClean="0"/>
              <a:t>First </a:t>
            </a:r>
            <a:r>
              <a:rPr lang="en-US" sz="2400" dirty="0" err="1" smtClean="0"/>
              <a:t>smartphone</a:t>
            </a:r>
            <a:r>
              <a:rPr lang="en-US" sz="2400" dirty="0" smtClean="0"/>
              <a:t> with Internet access introduced in late 1990’s by Nokia</a:t>
            </a:r>
          </a:p>
          <a:p>
            <a:pPr>
              <a:lnSpc>
                <a:spcPct val="90000"/>
              </a:lnSpc>
            </a:pPr>
            <a:r>
              <a:rPr lang="en-US" sz="2400" dirty="0" smtClean="0"/>
              <a:t>Handsets evolving, adding email, larger screens, touch screens, qwerty keyboards, integrating cameras, voice recognition</a:t>
            </a:r>
            <a:endParaRPr lang="en-US" sz="2400" dirty="0"/>
          </a:p>
          <a:p>
            <a:pPr>
              <a:lnSpc>
                <a:spcPct val="90000"/>
              </a:lnSpc>
            </a:pPr>
            <a:r>
              <a:rPr lang="en-US" sz="2400" dirty="0" err="1" smtClean="0"/>
              <a:t>Todays</a:t>
            </a:r>
            <a:r>
              <a:rPr lang="en-US" sz="2400" dirty="0" smtClean="0"/>
              <a:t> major players:</a:t>
            </a:r>
          </a:p>
        </p:txBody>
      </p:sp>
      <p:sp>
        <p:nvSpPr>
          <p:cNvPr id="4" name="Rectangle 3"/>
          <p:cNvSpPr txBox="1">
            <a:spLocks noChangeArrowheads="1"/>
          </p:cNvSpPr>
          <p:nvPr/>
        </p:nvSpPr>
        <p:spPr bwMode="auto">
          <a:xfrm>
            <a:off x="0" y="3933056"/>
            <a:ext cx="3347864" cy="2592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
                <a:schemeClr val="accent2"/>
              </a:buClr>
              <a:buSzTx/>
              <a:buFont typeface="Wingdings" pitchFamily="2" charset="2"/>
              <a:buChar char="n"/>
              <a:tabLst/>
              <a:defRPr/>
            </a:pPr>
            <a:r>
              <a:rPr kumimoji="0" lang="en-US" sz="2000" b="0" i="0" u="none" strike="noStrike" kern="0" cap="none" spc="0" normalizeH="0" baseline="0" noProof="0" dirty="0" smtClean="0">
                <a:ln>
                  <a:noFill/>
                </a:ln>
                <a:solidFill>
                  <a:srgbClr val="000000"/>
                </a:solidFill>
                <a:effectLst/>
                <a:uLnTx/>
                <a:uFillTx/>
                <a:latin typeface="+mn-lt"/>
              </a:rPr>
              <a:t>RIM, Nokia, Ericsson, Palm, Android, </a:t>
            </a:r>
            <a:r>
              <a:rPr kumimoji="0" lang="en-US" sz="2000" b="0" i="0" u="none" strike="noStrike" kern="0" cap="none" spc="0" normalizeH="0" baseline="0" noProof="0" dirty="0" err="1" smtClean="0">
                <a:ln>
                  <a:noFill/>
                </a:ln>
                <a:solidFill>
                  <a:srgbClr val="000000"/>
                </a:solidFill>
                <a:effectLst/>
                <a:uLnTx/>
                <a:uFillTx/>
                <a:latin typeface="+mn-lt"/>
              </a:rPr>
              <a:t>iPhone</a:t>
            </a:r>
            <a:r>
              <a:rPr kumimoji="0" lang="en-US" sz="2000" b="0" i="0" u="none" strike="noStrike" kern="0" cap="none" spc="0" normalizeH="0" baseline="0" noProof="0" dirty="0" smtClean="0">
                <a:ln>
                  <a:noFill/>
                </a:ln>
                <a:solidFill>
                  <a:srgbClr val="000000"/>
                </a:solidFill>
                <a:effectLst/>
                <a:uLnTx/>
                <a:uFillTx/>
                <a:latin typeface="+mn-lt"/>
              </a:rPr>
              <a:t>, Microsoft, Palm </a:t>
            </a:r>
          </a:p>
          <a:p>
            <a:pPr marL="742950" marR="0" lvl="1" indent="-285750" algn="l" defTabSz="914400" rtl="0" eaLnBrk="0" fontAlgn="base" latinLnBrk="0" hangingPunct="0">
              <a:lnSpc>
                <a:spcPct val="90000"/>
              </a:lnSpc>
              <a:spcBef>
                <a:spcPct val="20000"/>
              </a:spcBef>
              <a:spcAft>
                <a:spcPct val="0"/>
              </a:spcAft>
              <a:buClr>
                <a:schemeClr val="accent2"/>
              </a:buClr>
              <a:buSzTx/>
              <a:buFont typeface="Wingdings" pitchFamily="2" charset="2"/>
              <a:buChar char="n"/>
              <a:tabLst/>
              <a:defRPr/>
            </a:pPr>
            <a:r>
              <a:rPr kumimoji="0" lang="en-US" sz="2000" b="0" i="0" u="none" strike="noStrike" kern="0" cap="none" spc="0" normalizeH="0" baseline="0" noProof="0" dirty="0" smtClean="0">
                <a:ln>
                  <a:noFill/>
                </a:ln>
                <a:solidFill>
                  <a:srgbClr val="000000"/>
                </a:solidFill>
                <a:effectLst/>
                <a:uLnTx/>
                <a:uFillTx/>
                <a:latin typeface="+mn-lt"/>
              </a:rPr>
              <a:t>Android catching up 200,000 sold / day (Eric Schmidt – Google 8/4/2010)</a:t>
            </a:r>
          </a:p>
        </p:txBody>
      </p:sp>
      <p:pic>
        <p:nvPicPr>
          <p:cNvPr id="1026" name="Picture 2"/>
          <p:cNvPicPr>
            <a:picLocks noChangeAspect="1" noChangeArrowheads="1"/>
          </p:cNvPicPr>
          <p:nvPr/>
        </p:nvPicPr>
        <p:blipFill>
          <a:blip r:embed="rId2" cstate="print"/>
          <a:srcRect/>
          <a:stretch>
            <a:fillRect/>
          </a:stretch>
        </p:blipFill>
        <p:spPr bwMode="auto">
          <a:xfrm>
            <a:off x="3342035" y="3429000"/>
            <a:ext cx="5801966"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Smartphones</a:t>
            </a:r>
            <a:r>
              <a:rPr lang="en-US" dirty="0" smtClean="0"/>
              <a:t> and Apps</a:t>
            </a:r>
            <a:endParaRPr lang="en-US" dirty="0"/>
          </a:p>
        </p:txBody>
      </p:sp>
      <p:sp>
        <p:nvSpPr>
          <p:cNvPr id="3" name="Content Placeholder 2"/>
          <p:cNvSpPr>
            <a:spLocks noGrp="1"/>
          </p:cNvSpPr>
          <p:nvPr>
            <p:ph idx="1"/>
          </p:nvPr>
        </p:nvSpPr>
        <p:spPr/>
        <p:txBody>
          <a:bodyPr/>
          <a:lstStyle/>
          <a:p>
            <a:r>
              <a:rPr lang="en-US" dirty="0" smtClean="0"/>
              <a:t>Mobile applications can not only be saleable, but that the best can become phenomena and superb revenue makers.</a:t>
            </a:r>
          </a:p>
          <a:p>
            <a:pPr lvl="1"/>
            <a:r>
              <a:rPr lang="en-US" dirty="0" smtClean="0"/>
              <a:t>Market $25B by 2015</a:t>
            </a:r>
          </a:p>
          <a:p>
            <a:pPr lvl="1"/>
            <a:r>
              <a:rPr lang="en-US" dirty="0" smtClean="0"/>
              <a:t>Apple claims 2.5B downloads last year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8388424" cy="836613"/>
          </a:xfrm>
        </p:spPr>
        <p:txBody>
          <a:bodyPr/>
          <a:lstStyle/>
          <a:p>
            <a:r>
              <a:rPr lang="en-US" dirty="0" smtClean="0"/>
              <a:t>What’s next: Location based services </a:t>
            </a:r>
            <a:endParaRPr lang="en-US" dirty="0"/>
          </a:p>
        </p:txBody>
      </p:sp>
      <p:sp>
        <p:nvSpPr>
          <p:cNvPr id="3" name="Content Placeholder 2"/>
          <p:cNvSpPr>
            <a:spLocks noGrp="1"/>
          </p:cNvSpPr>
          <p:nvPr>
            <p:ph idx="1"/>
          </p:nvPr>
        </p:nvSpPr>
        <p:spPr/>
        <p:txBody>
          <a:bodyPr/>
          <a:lstStyle/>
          <a:p>
            <a:r>
              <a:rPr lang="en-US" dirty="0" smtClean="0"/>
              <a:t>Location Based Services (LBS) is on the rise, and with </a:t>
            </a:r>
            <a:r>
              <a:rPr lang="en-US" dirty="0" err="1" smtClean="0"/>
              <a:t>iSuppli's</a:t>
            </a:r>
            <a:r>
              <a:rPr lang="en-US" dirty="0" smtClean="0"/>
              <a:t> recent forecast that 79.9% of </a:t>
            </a:r>
            <a:r>
              <a:rPr lang="en-US" dirty="0" err="1" smtClean="0"/>
              <a:t>Smartphones</a:t>
            </a:r>
            <a:r>
              <a:rPr lang="en-US" dirty="0" smtClean="0"/>
              <a:t> shipped by Q4 2011 will be GPS enabled it seems mass adoption is not far away.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836613"/>
          </a:xfrm>
        </p:spPr>
        <p:txBody>
          <a:bodyPr/>
          <a:lstStyle/>
          <a:p>
            <a:r>
              <a:rPr lang="en-US" dirty="0" smtClean="0"/>
              <a:t>What’s next: Mobile Payments</a:t>
            </a:r>
            <a:endParaRPr lang="en-US" dirty="0"/>
          </a:p>
        </p:txBody>
      </p:sp>
      <p:sp>
        <p:nvSpPr>
          <p:cNvPr id="3" name="Content Placeholder 2"/>
          <p:cNvSpPr>
            <a:spLocks noGrp="1"/>
          </p:cNvSpPr>
          <p:nvPr>
            <p:ph idx="1"/>
          </p:nvPr>
        </p:nvSpPr>
        <p:spPr/>
        <p:txBody>
          <a:bodyPr/>
          <a:lstStyle/>
          <a:p>
            <a:pPr lvl="1"/>
            <a:r>
              <a:rPr lang="en-US" dirty="0" smtClean="0"/>
              <a:t>Mobile network operators, often in partnership with banks, card issuers and mobile payment service providers, developing platforms and apps to offer mobile payment services</a:t>
            </a:r>
          </a:p>
          <a:p>
            <a:pPr lvl="1"/>
            <a:r>
              <a:rPr lang="en-US" dirty="0" smtClean="0"/>
              <a:t>The worldwide mobile payments volume – stood at USD 68.7 billion in 2009, up from USD 45.6 billion in 2008, and is set to surge nine-fold to reach USD 633.4 billion by end-2014.</a:t>
            </a:r>
          </a:p>
          <a:p>
            <a:pPr lvl="1"/>
            <a:r>
              <a:rPr lang="en-US" dirty="0" smtClean="0"/>
              <a:t>In 2009, there were 81.3 million mobile payment users worldwide and this number is forecast to grow over six-fold to reach nearly 490 million by the end of 2014, </a:t>
            </a:r>
            <a:r>
              <a:rPr lang="en-US" dirty="0" err="1" smtClean="0"/>
              <a:t>i.e</a:t>
            </a:r>
            <a:r>
              <a:rPr lang="en-US" dirty="0" smtClean="0"/>
              <a:t> 8% worldwide penetration. From simple SMS-based services to advanced bar-coded tickets and beyond, mobile payment services have come a long way and yet still remain in a relatively nascent stage compared to other mobile services.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0"/>
            <a:ext cx="7020272" cy="836613"/>
          </a:xfrm>
        </p:spPr>
        <p:txBody>
          <a:bodyPr/>
          <a:lstStyle/>
          <a:p>
            <a:r>
              <a:rPr lang="en-US" dirty="0" smtClean="0"/>
              <a:t>What’s next: Mobile payments</a:t>
            </a:r>
            <a:endParaRPr lang="en-US" dirty="0"/>
          </a:p>
        </p:txBody>
      </p:sp>
      <p:sp>
        <p:nvSpPr>
          <p:cNvPr id="3" name="Content Placeholder 2"/>
          <p:cNvSpPr>
            <a:spLocks noGrp="1"/>
          </p:cNvSpPr>
          <p:nvPr>
            <p:ph idx="1"/>
          </p:nvPr>
        </p:nvSpPr>
        <p:spPr/>
        <p:txBody>
          <a:bodyPr/>
          <a:lstStyle/>
          <a:p>
            <a:pPr lvl="1"/>
            <a:r>
              <a:rPr lang="en-US" dirty="0" smtClean="0"/>
              <a:t>According to GSMA there will be 1.7M phone users by end 2012 who do not possess a formal bank account.</a:t>
            </a:r>
            <a:br>
              <a:rPr lang="en-US" dirty="0" smtClean="0"/>
            </a:br>
            <a:r>
              <a:rPr lang="en-US" dirty="0" smtClean="0"/>
              <a:t>The worldwide mobile payments market, including purchases of digital and physical goods, money transfers and NFC transactions, will grow from $170bn in 2010 to almost $630bn in 2014 according to Juniper Research.</a:t>
            </a:r>
          </a:p>
          <a:p>
            <a:pPr lvl="1"/>
            <a:r>
              <a:rPr lang="en-US" dirty="0" smtClean="0"/>
              <a:t>In US AT&amp;T, Verizon and T-Mobile teaming up with Discover Card and Barclays Bank to test system at stores in Atlanta &amp; 3 other cities to let consumer pay with the contactless wave of a </a:t>
            </a:r>
            <a:r>
              <a:rPr lang="en-US" dirty="0" err="1" smtClean="0"/>
              <a:t>smartphone</a:t>
            </a:r>
            <a:r>
              <a:rPr lang="en-US" dirty="0" smtClean="0"/>
              <a:t>, thus replacing credit cards (1B in US consumer wallets). SJ Mercury Aug 3, 2010.  Security (see later)</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908720"/>
          </a:xfrm>
        </p:spPr>
        <p:txBody>
          <a:bodyPr/>
          <a:lstStyle/>
          <a:p>
            <a:r>
              <a:rPr lang="en-US" dirty="0" smtClean="0"/>
              <a:t>What’s next: sensory interfaces</a:t>
            </a:r>
            <a:endParaRPr lang="en-US" dirty="0"/>
          </a:p>
        </p:txBody>
      </p:sp>
      <p:sp>
        <p:nvSpPr>
          <p:cNvPr id="3" name="Content Placeholder 2"/>
          <p:cNvSpPr>
            <a:spLocks noGrp="1"/>
          </p:cNvSpPr>
          <p:nvPr>
            <p:ph idx="1"/>
          </p:nvPr>
        </p:nvSpPr>
        <p:spPr/>
        <p:txBody>
          <a:bodyPr/>
          <a:lstStyle/>
          <a:p>
            <a:r>
              <a:rPr lang="en-US" dirty="0" smtClean="0"/>
              <a:t>New sensory interfaces: accelerometers, biometric sensors (fingerprints), magnetometers (digital compasses), GPS, gyroscopes, </a:t>
            </a:r>
            <a:r>
              <a:rPr lang="en-US" dirty="0" err="1" smtClean="0"/>
              <a:t>haptics</a:t>
            </a:r>
            <a:r>
              <a:rPr lang="en-US" dirty="0" smtClean="0"/>
              <a:t>, </a:t>
            </a:r>
            <a:r>
              <a:rPr lang="en-US" dirty="0" err="1" smtClean="0"/>
              <a:t>pico</a:t>
            </a:r>
            <a:r>
              <a:rPr lang="en-US" dirty="0" smtClean="0"/>
              <a:t> projectors, pressure sensors </a:t>
            </a:r>
          </a:p>
          <a:p>
            <a:pPr lvl="1"/>
            <a:r>
              <a:rPr lang="en-US" dirty="0" smtClean="0"/>
              <a:t>Some key applications: augmented reality, gaming and navigation</a:t>
            </a:r>
          </a:p>
          <a:p>
            <a:pPr lvl="1"/>
            <a:r>
              <a:rPr lang="en-US" dirty="0" err="1" smtClean="0"/>
              <a:t>ARCchart</a:t>
            </a:r>
            <a:r>
              <a:rPr lang="en-US" dirty="0" smtClean="0"/>
              <a:t> estimates combined shipments of these components will grow from 653 million units in 2009 to 4 billion by 2014. In terms of market value, we estimate that the revenue generated from the sale of these hardware sensors and sensory interfaces will more than triple by 2014, reaching $3.6 billion.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0"/>
            <a:ext cx="6948264" cy="836613"/>
          </a:xfrm>
        </p:spPr>
        <p:txBody>
          <a:bodyPr/>
          <a:lstStyle/>
          <a:p>
            <a:r>
              <a:rPr lang="en-US" dirty="0" smtClean="0"/>
              <a:t>What’s next: Medical</a:t>
            </a:r>
            <a:endParaRPr lang="en-US" dirty="0"/>
          </a:p>
        </p:txBody>
      </p:sp>
      <p:sp>
        <p:nvSpPr>
          <p:cNvPr id="3" name="Content Placeholder 2"/>
          <p:cNvSpPr>
            <a:spLocks noGrp="1"/>
          </p:cNvSpPr>
          <p:nvPr>
            <p:ph idx="1"/>
          </p:nvPr>
        </p:nvSpPr>
        <p:spPr/>
        <p:txBody>
          <a:bodyPr/>
          <a:lstStyle/>
          <a:p>
            <a:r>
              <a:rPr lang="en-US" dirty="0" smtClean="0"/>
              <a:t>Mobile health (</a:t>
            </a:r>
            <a:r>
              <a:rPr lang="en-US" dirty="0" err="1" smtClean="0"/>
              <a:t>mHealth</a:t>
            </a:r>
            <a:r>
              <a:rPr lang="en-US" dirty="0" smtClean="0"/>
              <a:t>) is a term used for the practice of medical and public health, supported by mobile devices. The term is most commonly used in reference to using mobile communication devices, such as mobile phones and PDAs, for health services and information.* </a:t>
            </a:r>
          </a:p>
          <a:p>
            <a:pPr lvl="1"/>
            <a:r>
              <a:rPr lang="en-US" dirty="0" smtClean="0"/>
              <a:t>The Mobilizing for </a:t>
            </a:r>
            <a:r>
              <a:rPr lang="en-US" dirty="0" err="1" smtClean="0"/>
              <a:t>Healthsm</a:t>
            </a:r>
            <a:r>
              <a:rPr lang="en-US" dirty="0" smtClean="0"/>
              <a:t> grant program will fund U.S. based pilot research projects and ongoing studies in need of additional funding focused on mobile phone-based interventions for low-income patients with chronic diseases, with an immediate interest in diabetes management over the next two years. *Source: </a:t>
            </a:r>
            <a:r>
              <a:rPr lang="en-US" dirty="0" err="1" smtClean="0"/>
              <a:t>mHealth</a:t>
            </a:r>
            <a:r>
              <a:rPr lang="en-US" dirty="0" smtClean="0"/>
              <a:t> definition from Wikipedia.org, </a:t>
            </a:r>
            <a:r>
              <a:rPr lang="en-US" dirty="0" smtClean="0">
                <a:hlinkClick r:id="rId2"/>
              </a:rPr>
              <a:t>http://en.wikipedia.org/wiki/MHealth</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6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600" b="1"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6460</TotalTime>
  <Words>2088</Words>
  <Application>Microsoft Office PowerPoint</Application>
  <PresentationFormat>On-screen Show (4:3)</PresentationFormat>
  <Paragraphs>172</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Smartphones &amp; other mobile computers</vt:lpstr>
      <vt:lpstr>Overview</vt:lpstr>
      <vt:lpstr>Smartphones</vt:lpstr>
      <vt:lpstr>Smartphones and Apps</vt:lpstr>
      <vt:lpstr>What’s next: Location based services </vt:lpstr>
      <vt:lpstr>What’s next: Mobile Payments</vt:lpstr>
      <vt:lpstr>What’s next: Mobile payments</vt:lpstr>
      <vt:lpstr>What’s next: sensory interfaces</vt:lpstr>
      <vt:lpstr>What’s next: Medical</vt:lpstr>
      <vt:lpstr>What’s next: Medical</vt:lpstr>
      <vt:lpstr>Smartphones not for everbody</vt:lpstr>
      <vt:lpstr>Other Mobile devices</vt:lpstr>
      <vt:lpstr>Laptops &amp; Netbooks</vt:lpstr>
      <vt:lpstr>Smartbooks</vt:lpstr>
      <vt:lpstr>Tablets 1 of 2</vt:lpstr>
      <vt:lpstr>Tablets 2 of 2</vt:lpstr>
      <vt:lpstr>Don’ Forget WiFi</vt:lpstr>
      <vt:lpstr>WiFi how it works</vt:lpstr>
      <vt:lpstr>WiFi protocols</vt:lpstr>
      <vt:lpstr>WiFi &amp; mobile phones</vt:lpstr>
      <vt:lpstr>Bandwidth</vt:lpstr>
      <vt:lpstr>Beyond phones</vt:lpstr>
      <vt:lpstr>More Information</vt:lpstr>
    </vt:vector>
  </TitlesOfParts>
  <Company>Daresbury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 User</dc:creator>
  <cp:lastModifiedBy>cottrell</cp:lastModifiedBy>
  <cp:revision>285</cp:revision>
  <dcterms:created xsi:type="dcterms:W3CDTF">2004-05-27T17:17:16Z</dcterms:created>
  <dcterms:modified xsi:type="dcterms:W3CDTF">2010-09-27T09:54:50Z</dcterms:modified>
</cp:coreProperties>
</file>