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408" r:id="rId2"/>
    <p:sldId id="302" r:id="rId3"/>
    <p:sldId id="463" r:id="rId4"/>
    <p:sldId id="433" r:id="rId5"/>
    <p:sldId id="428" r:id="rId6"/>
    <p:sldId id="434" r:id="rId7"/>
    <p:sldId id="429" r:id="rId8"/>
    <p:sldId id="430" r:id="rId9"/>
    <p:sldId id="432" r:id="rId10"/>
    <p:sldId id="452" r:id="rId11"/>
    <p:sldId id="454" r:id="rId12"/>
    <p:sldId id="453" r:id="rId13"/>
    <p:sldId id="420" r:id="rId14"/>
    <p:sldId id="422" r:id="rId15"/>
    <p:sldId id="423" r:id="rId16"/>
    <p:sldId id="426" r:id="rId17"/>
    <p:sldId id="459" r:id="rId18"/>
    <p:sldId id="435" r:id="rId19"/>
    <p:sldId id="477" r:id="rId20"/>
    <p:sldId id="441" r:id="rId21"/>
    <p:sldId id="460" r:id="rId22"/>
    <p:sldId id="473" r:id="rId23"/>
    <p:sldId id="442" r:id="rId24"/>
    <p:sldId id="443" r:id="rId25"/>
    <p:sldId id="444" r:id="rId26"/>
    <p:sldId id="465" r:id="rId27"/>
    <p:sldId id="474" r:id="rId28"/>
    <p:sldId id="479" r:id="rId29"/>
    <p:sldId id="484" r:id="rId30"/>
    <p:sldId id="476" r:id="rId31"/>
    <p:sldId id="483" r:id="rId32"/>
    <p:sldId id="482" r:id="rId33"/>
    <p:sldId id="480" r:id="rId34"/>
    <p:sldId id="268" r:id="rId35"/>
    <p:sldId id="478" r:id="rId36"/>
    <p:sldId id="467" r:id="rId37"/>
    <p:sldId id="469" r:id="rId38"/>
    <p:sldId id="470" r:id="rId39"/>
    <p:sldId id="471" r:id="rId40"/>
    <p:sldId id="455" r:id="rId41"/>
    <p:sldId id="450" r:id="rId42"/>
    <p:sldId id="437" r:id="rId43"/>
  </p:sldIdLst>
  <p:sldSz cx="9144000" cy="6858000" type="screen4x3"/>
  <p:notesSz cx="6934200" cy="92059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996600"/>
    <a:srgbClr val="D60093"/>
    <a:srgbClr val="FF3300"/>
    <a:srgbClr val="FF9900"/>
    <a:srgbClr val="FFCCFF"/>
    <a:srgbClr val="00CC99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32" autoAdjust="0"/>
    <p:restoredTop sz="90929"/>
  </p:normalViewPr>
  <p:slideViewPr>
    <p:cSldViewPr>
      <p:cViewPr>
        <p:scale>
          <a:sx n="66" d="100"/>
          <a:sy n="66" d="100"/>
        </p:scale>
        <p:origin x="-318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4"/>
    </p:cViewPr>
  </p:sorterViewPr>
  <p:notesViewPr>
    <p:cSldViewPr>
      <p:cViewPr>
        <p:scale>
          <a:sx n="100" d="100"/>
          <a:sy n="100" d="100"/>
        </p:scale>
        <p:origin x="-72" y="2118"/>
      </p:cViewPr>
      <p:guideLst>
        <p:guide orient="horz" pos="2899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0" tIns="46090" rIns="92180" bIns="46090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0" tIns="46090" rIns="92180" bIns="46090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2363"/>
            <a:ext cx="30051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0" tIns="46090" rIns="92180" bIns="46090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42363"/>
            <a:ext cx="30051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0" tIns="46090" rIns="92180" bIns="46090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1370F0E8-42FE-42A0-BE9B-BE62EE7E9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0" tIns="46090" rIns="92180" bIns="46090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0" tIns="46090" rIns="92180" bIns="46090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87388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371975"/>
            <a:ext cx="5089525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0" tIns="46090" rIns="92180" bIns="46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2363"/>
            <a:ext cx="30051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0" tIns="46090" rIns="92180" bIns="46090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42363"/>
            <a:ext cx="30051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0" tIns="46090" rIns="92180" bIns="46090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8C320E29-88ED-4288-B022-1EC43BA4C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047DC-CB6E-4D71-A516-9C28DB97282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1DA06B-7A57-4B35-903F-26B6CFA7F8B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How do we measure the QoS</a:t>
            </a:r>
          </a:p>
          <a:p>
            <a:pPr lvl="1" eaLnBrk="1" hangingPunct="1"/>
            <a:r>
              <a:rPr lang="en-US" smtClean="0"/>
              <a:t>Introduction to PingER and active end-to-end measurement methodology</a:t>
            </a:r>
          </a:p>
          <a:p>
            <a:pPr eaLnBrk="1" hangingPunct="1"/>
            <a:r>
              <a:rPr lang="en-US" smtClean="0"/>
              <a:t>Problem areas illustrated by results from PingER:</a:t>
            </a:r>
          </a:p>
          <a:p>
            <a:pPr lvl="1" eaLnBrk="1" hangingPunct="1"/>
            <a:r>
              <a:rPr lang="en-US" smtClean="0"/>
              <a:t>Generally, e.g. S. America, Spain, China, Germany to .edu &amp; .ca</a:t>
            </a:r>
          </a:p>
          <a:p>
            <a:pPr lvl="1" eaLnBrk="1" hangingPunct="1"/>
            <a:r>
              <a:rPr lang="en-US" smtClean="0"/>
              <a:t>How do E. Europe &amp; Russia look?</a:t>
            </a:r>
          </a:p>
          <a:p>
            <a:pPr eaLnBrk="1" hangingPunct="1"/>
            <a:r>
              <a:rPr lang="en-US" smtClean="0"/>
              <a:t>How does performance affect applications</a:t>
            </a:r>
          </a:p>
          <a:p>
            <a:pPr eaLnBrk="1" hangingPunct="1"/>
            <a:r>
              <a:rPr lang="en-US" smtClean="0"/>
              <a:t>    Validating ping measurements and impact on FTP &amp; Web performance</a:t>
            </a:r>
          </a:p>
          <a:p>
            <a:pPr lvl="1" eaLnBrk="1" hangingPunct="1"/>
            <a:r>
              <a:rPr lang="en-US" smtClean="0"/>
              <a:t>Overview of impact of performance on applications including email, web, FTP, interactive apps</a:t>
            </a:r>
          </a:p>
          <a:p>
            <a:pPr lvl="1" eaLnBrk="1" hangingPunct="1"/>
            <a:r>
              <a:rPr lang="en-US" smtClean="0"/>
              <a:t>Detailed look at bulk data transfer expectations for HENP sites</a:t>
            </a:r>
          </a:p>
          <a:p>
            <a:pPr lvl="1" eaLnBrk="1" hangingPunct="1"/>
            <a:r>
              <a:rPr lang="en-US" smtClean="0"/>
              <a:t>Detailed look at critical performance metrics (RTT, loss, jitter, availability) and impact on VoIP</a:t>
            </a:r>
          </a:p>
          <a:p>
            <a:pPr eaLnBrk="1" hangingPunct="1"/>
            <a:r>
              <a:rPr lang="en-US" smtClean="0"/>
              <a:t>What can be done to improve QoS:</a:t>
            </a:r>
          </a:p>
          <a:p>
            <a:pPr eaLnBrk="1" hangingPunct="1"/>
            <a:r>
              <a:rPr lang="en-US" smtClean="0"/>
              <a:t>    More bandwidth</a:t>
            </a:r>
          </a:p>
          <a:p>
            <a:pPr eaLnBrk="1" hangingPunct="1"/>
            <a:r>
              <a:rPr lang="en-US" smtClean="0"/>
              <a:t>    Reserved bandwidth</a:t>
            </a:r>
          </a:p>
          <a:p>
            <a:pPr eaLnBrk="1" hangingPunct="1"/>
            <a:r>
              <a:rPr lang="en-US" smtClean="0"/>
              <a:t>    Differentiated services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1FCB-D992-4BB9-8BDA-FEAAFDA7D80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C9FEC1-C614-4224-9877-EBCAAE7EFFF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ac.stanford.edu/grp/scs/net/talk10/internet-measure.pptx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ac.stanford.edu/grp/scs/net/talk10/internet-measure.pptx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66FF33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hlinkClick r:id="rId2"/>
              </a:rPr>
              <a:t>www.slac.stanford.edu/grp/scs/net/talk10/internet-measure.pptx</a:t>
            </a:r>
            <a:endParaRPr lang="en-US" sz="240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097DD-691E-40A3-95D9-250888498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BA5D3-5C8C-4C62-9DD8-3195F37C2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7998A-03B3-4A0E-8BF6-833DC21CF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47FD4-C362-4E40-B292-5DEEC413E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66FF33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hlinkClick r:id="rId2"/>
              </a:rPr>
              <a:t>www.slac.stanford.edu/grp/scs/net/talk10/internet-measure.pptx</a:t>
            </a:r>
            <a:endParaRPr lang="en-US" sz="2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6DD54-B7E8-4254-B257-6E2F55701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4958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1DFF9-77AE-4054-9062-4DF3A93E1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F576C-0E76-40E4-A615-EA7533D3C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25EFA-C260-4496-A55C-40E1AC1CB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6B999-C6FD-4652-97CF-05A914848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7AD1E-59A4-4773-A297-23AC7DB2E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1822C-EBE8-4296-A013-D7E09782D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BAE8E8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096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592BB-EED9-4FF9-8197-96EBCAE8A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ac.stanford.edu/grp/scs/net/talk10/innet-measure.p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-iepm.slac.stanford.edu/tools/pingworl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ities.lk.net/trlist.html#Lists" TargetMode="External"/><Relationship Id="rId2" Type="http://schemas.openxmlformats.org/officeDocument/2006/relationships/hyperlink" Target="http://www.slac.stanford.edu/comp/net/wan-mon/traceroute-srv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caida.org/research/routing/reversetrace/" TargetMode="External"/><Relationship Id="rId4" Type="http://schemas.openxmlformats.org/officeDocument/2006/relationships/hyperlink" Target="http://visualroute.visualware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dwidth-test.net/" TargetMode="External"/><Relationship Id="rId2" Type="http://schemas.openxmlformats.org/officeDocument/2006/relationships/hyperlink" Target="http://www.speedtest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://netspeed.stanford.edu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-wanmon.slac.stanford.edu/cgi-wrap/pingtable.p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-wanmon.slac.stanford.edu/cgi-wrap/pingtable.p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ac.stanford.edu/comp/net/wan-mon/viper/pinger-coverage-gmap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-iepm.slac.stanford.edu/pinger/intensity-maps/pinger-metrics-intensity-map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-iepm.slac.stanford.edu/pinger/pinger-metrics-motion-chart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ac.stanford.edu/comp/net/wan-mon/tutorial.html" TargetMode="External"/><Relationship Id="rId7" Type="http://schemas.openxmlformats.org/officeDocument/2006/relationships/hyperlink" Target="http://www-iepm.slac.stanford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ing127001.com/pingpage.htm" TargetMode="External"/><Relationship Id="rId5" Type="http://schemas.openxmlformats.org/officeDocument/2006/relationships/hyperlink" Target="http://www.slac.stanford.edu/xorg/nmtf/nmtf-tools.html" TargetMode="External"/><Relationship Id="rId4" Type="http://schemas.openxmlformats.org/officeDocument/2006/relationships/hyperlink" Target="http://www.freesoft.org/CIE/RFC/Orig/rfc2151.txt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-iepm.slac.stanford.edu/tools/synack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4134CB-75C1-4406-A784-46F5F39BF6B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5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52" name="Slide Number Placeholder 5"/>
          <p:cNvSpPr txBox="1">
            <a:spLocks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046C68D-F23E-4443-AAA9-E733F0AA66A0}" type="slidenum">
              <a:rPr lang="en-US" sz="1400"/>
              <a:pPr algn="r"/>
              <a:t>1</a:t>
            </a:fld>
            <a:endParaRPr lang="en-US" sz="140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04800" y="1905000"/>
            <a:ext cx="8534400" cy="18288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A1C9C9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FF00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kern="0" dirty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Network Measurements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10000"/>
            <a:ext cx="9144000" cy="2209800"/>
          </a:xfrm>
        </p:spPr>
        <p:txBody>
          <a:bodyPr/>
          <a:lstStyle/>
          <a:p>
            <a:pPr eaLnBrk="1" hangingPunct="1"/>
            <a:r>
              <a:rPr lang="en-US" b="1" i="1" dirty="0" smtClean="0"/>
              <a:t>Les Cottrell </a:t>
            </a:r>
            <a:r>
              <a:rPr lang="en-US" i="1" dirty="0" smtClean="0"/>
              <a:t>– SLAC</a:t>
            </a:r>
          </a:p>
          <a:p>
            <a:r>
              <a:rPr lang="en-US" sz="2000" i="1" dirty="0" smtClean="0"/>
              <a:t>University of </a:t>
            </a:r>
            <a:r>
              <a:rPr lang="en-US" sz="2000" i="1" dirty="0" err="1" smtClean="0"/>
              <a:t>Helwan</a:t>
            </a:r>
            <a:r>
              <a:rPr lang="en-US" sz="2000" i="1" dirty="0" smtClean="0"/>
              <a:t> / Egypt, Sept 18 – Oct 3, 2010</a:t>
            </a:r>
          </a:p>
          <a:p>
            <a:pPr eaLnBrk="1" hangingPunct="1"/>
            <a:r>
              <a:rPr lang="en-US" sz="2800" b="1" dirty="0" smtClean="0">
                <a:hlinkClick r:id="rId3"/>
              </a:rPr>
              <a:t>www.slac.stanford.edu/grp/scs/net/talk10/internet-measure.pptx</a:t>
            </a:r>
            <a:endParaRPr lang="en-US" sz="2800" b="1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sz="1600" dirty="0" smtClean="0"/>
          </a:p>
        </p:txBody>
      </p:sp>
      <p:pic>
        <p:nvPicPr>
          <p:cNvPr id="2055" name="Picture 5" descr="C:\WINNT\Profiles\cottrell\mydoc\ietf-00\ping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098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6125" y="0"/>
            <a:ext cx="2047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0"/>
            <a:ext cx="1043608" cy="145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E093F1-08F4-4B30-8D24-6ED5B024A46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Averaging intervals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Typical measurements of utilization are made for 5 minute intervals or longer in order not to create much impact. </a:t>
            </a:r>
          </a:p>
          <a:p>
            <a:pPr eaLnBrk="1" hangingPunct="1"/>
            <a:r>
              <a:rPr lang="en-US" smtClean="0"/>
              <a:t>Interactive human interactions require second or sub-second response</a:t>
            </a:r>
          </a:p>
          <a:p>
            <a:pPr eaLnBrk="1" hangingPunct="1"/>
            <a:r>
              <a:rPr lang="en-US" smtClean="0"/>
              <a:t>So it is interesting to see the difference between measurement made with different time frames.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F63589-E15A-4A6C-AF5A-32E61B79F62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Averages vs maxima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3962400" cy="3200400"/>
          </a:xfrm>
        </p:spPr>
        <p:txBody>
          <a:bodyPr/>
          <a:lstStyle/>
          <a:p>
            <a:pPr eaLnBrk="1" hangingPunct="1"/>
            <a:r>
              <a:rPr lang="en-US" smtClean="0"/>
              <a:t>Maximum of all 5 sec samples can be factor of 2 or more greater than the average over 5 minutes</a:t>
            </a: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609600"/>
            <a:ext cx="5257800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13188"/>
            <a:ext cx="4343400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733D7C-6B50-4CFA-BC35-469D06B2832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939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343400" cy="1905000"/>
          </a:xfrm>
        </p:spPr>
        <p:txBody>
          <a:bodyPr/>
          <a:lstStyle/>
          <a:p>
            <a:pPr eaLnBrk="1" hangingPunct="1"/>
            <a:r>
              <a:rPr lang="en-US" smtClean="0"/>
              <a:t>Utilization with different averaging times</a:t>
            </a:r>
          </a:p>
        </p:txBody>
      </p:sp>
      <p:sp>
        <p:nvSpPr>
          <p:cNvPr id="59396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5562600" cy="4343400"/>
          </a:xfrm>
        </p:spPr>
        <p:txBody>
          <a:bodyPr/>
          <a:lstStyle/>
          <a:p>
            <a:pPr eaLnBrk="1" hangingPunct="1"/>
            <a:r>
              <a:rPr lang="en-US" smtClean="0"/>
              <a:t>Same data, measured Mbits/s every 5 secs</a:t>
            </a:r>
          </a:p>
          <a:p>
            <a:pPr eaLnBrk="1" hangingPunct="1"/>
            <a:r>
              <a:rPr lang="en-US" smtClean="0"/>
              <a:t>Average over different time intervals</a:t>
            </a:r>
          </a:p>
          <a:p>
            <a:pPr eaLnBrk="1" hangingPunct="1"/>
            <a:r>
              <a:rPr lang="en-US" smtClean="0"/>
              <a:t>Does not get a lot smoother</a:t>
            </a:r>
          </a:p>
          <a:p>
            <a:pPr eaLnBrk="1" hangingPunct="1"/>
            <a:r>
              <a:rPr lang="en-US" smtClean="0"/>
              <a:t>May indicate multi-fractal behavior</a:t>
            </a:r>
          </a:p>
        </p:txBody>
      </p:sp>
      <p:pic>
        <p:nvPicPr>
          <p:cNvPr id="59397" name="Picture 1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0"/>
            <a:ext cx="35814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1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286000"/>
            <a:ext cx="35052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10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614863"/>
            <a:ext cx="35052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Text Box 1035"/>
          <p:cNvSpPr txBox="1">
            <a:spLocks noChangeArrowheads="1"/>
          </p:cNvSpPr>
          <p:nvPr/>
        </p:nvSpPr>
        <p:spPr bwMode="auto">
          <a:xfrm>
            <a:off x="6324600" y="914400"/>
            <a:ext cx="104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 secs</a:t>
            </a:r>
          </a:p>
        </p:txBody>
      </p:sp>
      <p:sp>
        <p:nvSpPr>
          <p:cNvPr id="59401" name="Text Box 1036"/>
          <p:cNvSpPr txBox="1">
            <a:spLocks noChangeArrowheads="1"/>
          </p:cNvSpPr>
          <p:nvPr/>
        </p:nvSpPr>
        <p:spPr bwMode="auto">
          <a:xfrm>
            <a:off x="6172200" y="2743200"/>
            <a:ext cx="1141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 mins</a:t>
            </a:r>
          </a:p>
        </p:txBody>
      </p:sp>
      <p:sp>
        <p:nvSpPr>
          <p:cNvPr id="59402" name="Text Box 1037"/>
          <p:cNvSpPr txBox="1">
            <a:spLocks noChangeArrowheads="1"/>
          </p:cNvSpPr>
          <p:nvPr/>
        </p:nvSpPr>
        <p:spPr bwMode="auto">
          <a:xfrm>
            <a:off x="6248400" y="5105400"/>
            <a:ext cx="1103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 hour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470843-FB16-4562-B9C8-C73A06E3DB9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Example</a:t>
            </a:r>
            <a:r>
              <a:rPr lang="en-US" smtClean="0">
                <a:solidFill>
                  <a:schemeClr val="tx1"/>
                </a:solidFill>
              </a:rPr>
              <a:t>: Passive site border monitoring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Use </a:t>
            </a:r>
            <a:r>
              <a:rPr lang="en-US" b="1" smtClean="0"/>
              <a:t>Cisco Netflow</a:t>
            </a:r>
            <a:r>
              <a:rPr lang="en-US" smtClean="0"/>
              <a:t> in Catalyst 6509 on SLAC border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Gather about 200MBytes/day of flow data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raw data records include source and destination addresses and ports, the protocol, packet, octet and flow counts, and start and end times of the flows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Much less detailed than saving headers of all packets, but good compromise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Top talkers history and daily (from &amp; to), tlds, vlans, protocol and application utilization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Use for network &amp; security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34AC28-7115-4458-A22F-BDC7D1BC475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1828800" cy="6858000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E.g.</a:t>
            </a:r>
            <a:br>
              <a:rPr lang="en-US" smtClean="0"/>
            </a:br>
            <a:r>
              <a:rPr lang="en-US" smtClean="0"/>
              <a:t>SLAC Traffic by collaboration site</a:t>
            </a:r>
          </a:p>
        </p:txBody>
      </p:sp>
      <p:pic>
        <p:nvPicPr>
          <p:cNvPr id="15364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9600" y="-6350"/>
            <a:ext cx="7239000" cy="53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21"/>
          <p:cNvSpPr txBox="1">
            <a:spLocks noChangeArrowheads="1"/>
          </p:cNvSpPr>
          <p:nvPr/>
        </p:nvSpPr>
        <p:spPr bwMode="auto">
          <a:xfrm>
            <a:off x="5805488" y="2333625"/>
            <a:ext cx="23320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BNL</a:t>
            </a:r>
          </a:p>
          <a:p>
            <a:r>
              <a:rPr lang="en-US"/>
              <a:t>(LHC ATLAS)</a:t>
            </a:r>
          </a:p>
        </p:txBody>
      </p:sp>
      <p:sp>
        <p:nvSpPr>
          <p:cNvPr id="15366" name="TextBox 22"/>
          <p:cNvSpPr txBox="1">
            <a:spLocks noChangeArrowheads="1"/>
          </p:cNvSpPr>
          <p:nvPr/>
        </p:nvSpPr>
        <p:spPr bwMode="auto">
          <a:xfrm>
            <a:off x="4165600" y="-28575"/>
            <a:ext cx="1123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IN2P3</a:t>
            </a:r>
          </a:p>
        </p:txBody>
      </p:sp>
      <p:sp>
        <p:nvSpPr>
          <p:cNvPr id="15367" name="TextBox 24"/>
          <p:cNvSpPr txBox="1">
            <a:spLocks noChangeArrowheads="1"/>
          </p:cNvSpPr>
          <p:nvPr/>
        </p:nvSpPr>
        <p:spPr bwMode="auto">
          <a:xfrm>
            <a:off x="6756400" y="47625"/>
            <a:ext cx="1143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CNAF</a:t>
            </a:r>
          </a:p>
        </p:txBody>
      </p:sp>
      <p:sp>
        <p:nvSpPr>
          <p:cNvPr id="15368" name="TextBox 25"/>
          <p:cNvSpPr txBox="1">
            <a:spLocks noChangeArrowheads="1"/>
          </p:cNvSpPr>
          <p:nvPr/>
        </p:nvSpPr>
        <p:spPr bwMode="auto">
          <a:xfrm>
            <a:off x="2717800" y="123825"/>
            <a:ext cx="8239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MPI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3937000" y="657225"/>
            <a:ext cx="1295400" cy="685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6375400" y="352425"/>
            <a:ext cx="914400" cy="533400"/>
          </a:xfrm>
          <a:prstGeom prst="straightConnector1">
            <a:avLst/>
          </a:prstGeom>
          <a:ln w="38100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2946400" y="885825"/>
            <a:ext cx="1219200" cy="457200"/>
          </a:xfrm>
          <a:prstGeom prst="straightConnector1">
            <a:avLst/>
          </a:prstGeom>
          <a:ln w="38100">
            <a:solidFill>
              <a:srgbClr val="99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TextBox 32"/>
          <p:cNvSpPr txBox="1">
            <a:spLocks noChangeArrowheads="1"/>
          </p:cNvSpPr>
          <p:nvPr/>
        </p:nvSpPr>
        <p:spPr bwMode="auto">
          <a:xfrm>
            <a:off x="5156200" y="4619625"/>
            <a:ext cx="39798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Last 2 weeks in May 2009</a:t>
            </a:r>
          </a:p>
        </p:txBody>
      </p:sp>
      <p:sp>
        <p:nvSpPr>
          <p:cNvPr id="15373" name="TextBox 37"/>
          <p:cNvSpPr txBox="1">
            <a:spLocks noChangeArrowheads="1"/>
          </p:cNvSpPr>
          <p:nvPr/>
        </p:nvSpPr>
        <p:spPr bwMode="auto">
          <a:xfrm>
            <a:off x="1955800" y="200025"/>
            <a:ext cx="533400" cy="4092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/>
          </a:p>
          <a:p>
            <a:r>
              <a:rPr lang="en-US" sz="2000"/>
              <a:t>1.0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0.0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1.0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sp>
        <p:nvSpPr>
          <p:cNvPr id="15374" name="TextBox 38"/>
          <p:cNvSpPr txBox="1">
            <a:spLocks noChangeArrowheads="1"/>
          </p:cNvSpPr>
          <p:nvPr/>
        </p:nvSpPr>
        <p:spPr bwMode="auto">
          <a:xfrm rot="-5400000">
            <a:off x="1027113" y="2286000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Gbits/s</a:t>
            </a:r>
          </a:p>
        </p:txBody>
      </p:sp>
      <p:sp>
        <p:nvSpPr>
          <p:cNvPr id="15375" name="TextBox 34"/>
          <p:cNvSpPr txBox="1">
            <a:spLocks noChangeArrowheads="1"/>
          </p:cNvSpPr>
          <p:nvPr/>
        </p:nvSpPr>
        <p:spPr bwMode="auto">
          <a:xfrm rot="-5400000">
            <a:off x="1712913" y="1071563"/>
            <a:ext cx="9223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OUT</a:t>
            </a:r>
          </a:p>
        </p:txBody>
      </p:sp>
      <p:sp>
        <p:nvSpPr>
          <p:cNvPr id="15376" name="TextBox 36"/>
          <p:cNvSpPr txBox="1">
            <a:spLocks noChangeArrowheads="1"/>
          </p:cNvSpPr>
          <p:nvPr/>
        </p:nvSpPr>
        <p:spPr bwMode="auto">
          <a:xfrm rot="-5400000">
            <a:off x="1970881" y="2277269"/>
            <a:ext cx="563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04CCC0-C2D1-4424-BCB4-2FA78B4BB798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6387" name="Picture 30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"/>
            <a:ext cx="7924800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3075"/>
          <p:cNvSpPr>
            <a:spLocks noChangeArrowheads="1"/>
          </p:cNvSpPr>
          <p:nvPr/>
        </p:nvSpPr>
        <p:spPr bwMode="auto">
          <a:xfrm>
            <a:off x="4876800" y="5943600"/>
            <a:ext cx="426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307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E.g. Top talkers by protocol</a:t>
            </a:r>
          </a:p>
        </p:txBody>
      </p:sp>
      <p:sp>
        <p:nvSpPr>
          <p:cNvPr id="16390" name="Text Box 3077"/>
          <p:cNvSpPr txBox="1">
            <a:spLocks noChangeArrowheads="1"/>
          </p:cNvSpPr>
          <p:nvPr/>
        </p:nvSpPr>
        <p:spPr bwMode="auto">
          <a:xfrm rot="-5377829">
            <a:off x="57150" y="3600450"/>
            <a:ext cx="1624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Hostname</a:t>
            </a:r>
          </a:p>
        </p:txBody>
      </p:sp>
      <p:sp>
        <p:nvSpPr>
          <p:cNvPr id="16391" name="Text Box 3078"/>
          <p:cNvSpPr txBox="1">
            <a:spLocks noChangeArrowheads="1"/>
          </p:cNvSpPr>
          <p:nvPr/>
        </p:nvSpPr>
        <p:spPr bwMode="auto">
          <a:xfrm>
            <a:off x="5257800" y="6338888"/>
            <a:ext cx="3497263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MBytes/day (log scale)</a:t>
            </a:r>
          </a:p>
        </p:txBody>
      </p:sp>
      <p:sp>
        <p:nvSpPr>
          <p:cNvPr id="16392" name="Text Box 3079"/>
          <p:cNvSpPr txBox="1">
            <a:spLocks noChangeArrowheads="1"/>
          </p:cNvSpPr>
          <p:nvPr/>
        </p:nvSpPr>
        <p:spPr bwMode="auto">
          <a:xfrm>
            <a:off x="6629400" y="5943600"/>
            <a:ext cx="71755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100</a:t>
            </a:r>
          </a:p>
        </p:txBody>
      </p:sp>
      <p:sp>
        <p:nvSpPr>
          <p:cNvPr id="16393" name="Text Box 3080"/>
          <p:cNvSpPr txBox="1">
            <a:spLocks noChangeArrowheads="1"/>
          </p:cNvSpPr>
          <p:nvPr/>
        </p:nvSpPr>
        <p:spPr bwMode="auto">
          <a:xfrm>
            <a:off x="5486400" y="5943600"/>
            <a:ext cx="36195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6394" name="Text Box 3081"/>
          <p:cNvSpPr txBox="1">
            <a:spLocks noChangeArrowheads="1"/>
          </p:cNvSpPr>
          <p:nvPr/>
        </p:nvSpPr>
        <p:spPr bwMode="auto">
          <a:xfrm>
            <a:off x="7543800" y="5943600"/>
            <a:ext cx="107315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10000</a:t>
            </a:r>
          </a:p>
        </p:txBody>
      </p:sp>
      <p:sp>
        <p:nvSpPr>
          <p:cNvPr id="16395" name="Text Box 3082"/>
          <p:cNvSpPr txBox="1">
            <a:spLocks noChangeArrowheads="1"/>
          </p:cNvSpPr>
          <p:nvPr/>
        </p:nvSpPr>
        <p:spPr bwMode="auto">
          <a:xfrm>
            <a:off x="0" y="6019800"/>
            <a:ext cx="42973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Volume dominated by single</a:t>
            </a:r>
          </a:p>
          <a:p>
            <a:r>
              <a:rPr lang="en-US"/>
              <a:t>Application - bbftp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48FA41-D8AE-49AD-9885-BDE12F8B7E9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Flow sizes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0" y="5029200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Heavy tailed, in ~ out, UDP flows shorter than TCP, packet~bytes</a:t>
            </a:r>
          </a:p>
          <a:p>
            <a:r>
              <a:rPr lang="en-US" sz="2400"/>
              <a:t>75% TCP-in &lt; 5kBytes, 75% TCP-out &lt; 1.5kBytes (&lt;10pkts)</a:t>
            </a:r>
          </a:p>
          <a:p>
            <a:r>
              <a:rPr lang="en-US" sz="2400"/>
              <a:t>UDP 80% &lt; 600Bytes (75% &lt; 3 pkts), ~10 * more TCP than UDP</a:t>
            </a:r>
          </a:p>
          <a:p>
            <a:r>
              <a:rPr lang="en-US" sz="2400"/>
              <a:t>Top UDP = AFS (&gt;55%), Real(~25%), SNMP(~1.4%)</a:t>
            </a:r>
          </a:p>
          <a:p>
            <a:r>
              <a:rPr lang="en-US" sz="2400"/>
              <a:t>Just 2 parameters power law slope &amp; intercept characterize traffic flows</a:t>
            </a:r>
          </a:p>
        </p:txBody>
      </p:sp>
      <p:pic>
        <p:nvPicPr>
          <p:cNvPr id="1741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09600"/>
            <a:ext cx="7696200" cy="4572000"/>
          </a:xfrm>
        </p:spPr>
      </p:pic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2743200" y="228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6"/>
          <p:cNvSpPr>
            <a:spLocks noChangeShapeType="1"/>
          </p:cNvSpPr>
          <p:nvPr/>
        </p:nvSpPr>
        <p:spPr bwMode="auto">
          <a:xfrm flipV="1">
            <a:off x="3048000" y="1143000"/>
            <a:ext cx="4724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7908925" y="828675"/>
            <a:ext cx="1154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SNMP</a:t>
            </a:r>
          </a:p>
        </p:txBody>
      </p:sp>
      <p:sp>
        <p:nvSpPr>
          <p:cNvPr id="17417" name="Oval 8"/>
          <p:cNvSpPr>
            <a:spLocks noChangeArrowheads="1"/>
          </p:cNvSpPr>
          <p:nvPr/>
        </p:nvSpPr>
        <p:spPr bwMode="auto">
          <a:xfrm>
            <a:off x="3657600" y="3352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 flipV="1">
            <a:off x="3962400" y="2057400"/>
            <a:ext cx="3962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Text Box 10"/>
          <p:cNvSpPr txBox="1">
            <a:spLocks noChangeArrowheads="1"/>
          </p:cNvSpPr>
          <p:nvPr/>
        </p:nvSpPr>
        <p:spPr bwMode="auto">
          <a:xfrm>
            <a:off x="7985125" y="1590675"/>
            <a:ext cx="8334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Real</a:t>
            </a:r>
          </a:p>
          <a:p>
            <a:r>
              <a:rPr lang="en-US"/>
              <a:t>A/V</a:t>
            </a:r>
          </a:p>
        </p:txBody>
      </p:sp>
      <p:sp>
        <p:nvSpPr>
          <p:cNvPr id="17420" name="Oval 11"/>
          <p:cNvSpPr>
            <a:spLocks noChangeArrowheads="1"/>
          </p:cNvSpPr>
          <p:nvPr/>
        </p:nvSpPr>
        <p:spPr bwMode="auto">
          <a:xfrm rot="1522361">
            <a:off x="4114800" y="3962400"/>
            <a:ext cx="12192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Line 12"/>
          <p:cNvSpPr>
            <a:spLocks noChangeShapeType="1"/>
          </p:cNvSpPr>
          <p:nvPr/>
        </p:nvSpPr>
        <p:spPr bwMode="auto">
          <a:xfrm flipV="1">
            <a:off x="5029200" y="3810000"/>
            <a:ext cx="2667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Text Box 13"/>
          <p:cNvSpPr txBox="1">
            <a:spLocks noChangeArrowheads="1"/>
          </p:cNvSpPr>
          <p:nvPr/>
        </p:nvSpPr>
        <p:spPr bwMode="auto">
          <a:xfrm>
            <a:off x="7908925" y="3419475"/>
            <a:ext cx="10525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AFS </a:t>
            </a:r>
          </a:p>
          <a:p>
            <a:r>
              <a:rPr lang="en-US"/>
              <a:t>file</a:t>
            </a:r>
          </a:p>
          <a:p>
            <a:r>
              <a:rPr lang="en-US"/>
              <a:t>server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DB9BDB-63F3-4D98-99EB-50A4DCA0491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Flow lengths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60% of TCP flows less than 1 second</a:t>
            </a:r>
          </a:p>
          <a:p>
            <a:pPr eaLnBrk="1" hangingPunct="1"/>
            <a:r>
              <a:rPr lang="en-US" smtClean="0"/>
              <a:t>Would expect TCP streams longer lived </a:t>
            </a:r>
          </a:p>
          <a:p>
            <a:pPr lvl="1" eaLnBrk="1" hangingPunct="1"/>
            <a:r>
              <a:rPr lang="en-US" smtClean="0"/>
              <a:t>But 60% of UDP flows over 10 seconds, maybe due to heavy use of AFS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FAF552-4075-441C-A195-A0DBC4B3A8E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Some Active Measurement Tools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dirty="0" smtClean="0"/>
              <a:t>Ping connectivity, RTT, loss, jitter, </a:t>
            </a:r>
            <a:r>
              <a:rPr lang="en-US" sz="2800" dirty="0" err="1" smtClean="0"/>
              <a:t>reachability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400" dirty="0" smtClean="0"/>
              <a:t>flavors of ping, </a:t>
            </a:r>
            <a:r>
              <a:rPr lang="en-US" sz="2400" dirty="0" err="1" smtClean="0"/>
              <a:t>fping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400" dirty="0" smtClean="0"/>
              <a:t>but blocking &amp; rate limiting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dirty="0" smtClean="0"/>
              <a:t>Alternative </a:t>
            </a:r>
            <a:r>
              <a:rPr lang="en-US" sz="2800" dirty="0" err="1" smtClean="0"/>
              <a:t>tcp</a:t>
            </a:r>
            <a:r>
              <a:rPr lang="en-US" sz="2800" dirty="0" smtClean="0"/>
              <a:t> ping, but can look like </a:t>
            </a:r>
            <a:r>
              <a:rPr lang="en-US" sz="2800" dirty="0" err="1" smtClean="0"/>
              <a:t>DoS</a:t>
            </a:r>
            <a:r>
              <a:rPr lang="en-US" sz="2800" dirty="0" smtClean="0"/>
              <a:t> attack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dirty="0" err="1" smtClean="0"/>
              <a:t>Traceroute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400" dirty="0" smtClean="0"/>
              <a:t>How it works, what it provides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400" dirty="0" smtClean="0"/>
              <a:t>Reverse </a:t>
            </a:r>
            <a:r>
              <a:rPr lang="en-US" sz="2400" dirty="0" err="1" smtClean="0"/>
              <a:t>traceroute</a:t>
            </a:r>
            <a:r>
              <a:rPr lang="en-US" sz="2400" dirty="0" smtClean="0"/>
              <a:t> servers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400" dirty="0" err="1" smtClean="0"/>
              <a:t>Traceroute</a:t>
            </a:r>
            <a:r>
              <a:rPr lang="en-US" sz="2400" dirty="0" smtClean="0"/>
              <a:t> archives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dirty="0" smtClean="0"/>
              <a:t>Combining ping &amp; </a:t>
            </a:r>
            <a:r>
              <a:rPr lang="en-US" sz="2800" dirty="0" err="1" smtClean="0"/>
              <a:t>traceroute</a:t>
            </a:r>
            <a:r>
              <a:rPr lang="en-US" sz="2800" dirty="0" smtClean="0"/>
              <a:t>,  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400" dirty="0" err="1" smtClean="0"/>
              <a:t>traceping</a:t>
            </a:r>
            <a:r>
              <a:rPr lang="en-US" sz="2400" dirty="0" smtClean="0"/>
              <a:t>, </a:t>
            </a:r>
            <a:r>
              <a:rPr lang="en-US" sz="2400" dirty="0" err="1" smtClean="0"/>
              <a:t>pingroute</a:t>
            </a:r>
            <a:r>
              <a:rPr lang="en-US" sz="2400" dirty="0" smtClean="0"/>
              <a:t>, </a:t>
            </a:r>
            <a:r>
              <a:rPr lang="en-US" sz="2400" dirty="0" err="1" smtClean="0"/>
              <a:t>mtr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dirty="0" err="1" smtClean="0"/>
              <a:t>Pathchar</a:t>
            </a:r>
            <a:r>
              <a:rPr lang="en-US" sz="2800" dirty="0" smtClean="0"/>
              <a:t>, </a:t>
            </a:r>
            <a:r>
              <a:rPr lang="en-US" sz="2800" dirty="0" err="1" smtClean="0"/>
              <a:t>pchar</a:t>
            </a:r>
            <a:r>
              <a:rPr lang="en-US" sz="2800" dirty="0" smtClean="0"/>
              <a:t>, </a:t>
            </a:r>
            <a:r>
              <a:rPr lang="en-US" sz="2800" dirty="0" err="1" smtClean="0"/>
              <a:t>pipechar</a:t>
            </a:r>
            <a:r>
              <a:rPr lang="en-US" sz="2800" dirty="0" smtClean="0"/>
              <a:t>, </a:t>
            </a:r>
            <a:r>
              <a:rPr lang="en-US" sz="2800" dirty="0" err="1" smtClean="0"/>
              <a:t>bprobe</a:t>
            </a:r>
            <a:r>
              <a:rPr lang="en-US" sz="2800" dirty="0" smtClean="0"/>
              <a:t> etc.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dirty="0" err="1" smtClean="0"/>
              <a:t>Iperf</a:t>
            </a:r>
            <a:r>
              <a:rPr lang="en-US" sz="2800" dirty="0" smtClean="0"/>
              <a:t>, </a:t>
            </a:r>
            <a:r>
              <a:rPr lang="en-US" sz="2800" dirty="0" err="1" smtClean="0"/>
              <a:t>netperf</a:t>
            </a:r>
            <a:r>
              <a:rPr lang="en-US" sz="2800" dirty="0" smtClean="0"/>
              <a:t>, </a:t>
            </a:r>
            <a:r>
              <a:rPr lang="en-US" sz="2800" dirty="0" err="1" smtClean="0"/>
              <a:t>ttcp</a:t>
            </a:r>
            <a:r>
              <a:rPr lang="en-US" sz="2800" dirty="0" smtClean="0"/>
              <a:t>, FTP …</a:t>
            </a:r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Ping from your own host to the world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990600"/>
          </a:xfrm>
        </p:spPr>
        <p:txBody>
          <a:bodyPr/>
          <a:lstStyle/>
          <a:p>
            <a:r>
              <a:rPr lang="en-US" b="1" smtClean="0">
                <a:hlinkClick r:id="rId2"/>
              </a:rPr>
              <a:t>www-iepm.slac.stanford.edu/tools/pingworld</a:t>
            </a:r>
            <a:endParaRPr lang="en-US" b="1" smtClean="0"/>
          </a:p>
          <a:p>
            <a:pPr lvl="1"/>
            <a:r>
              <a:rPr lang="en-US" b="1" smtClean="0"/>
              <a:t>Linux:</a:t>
            </a:r>
          </a:p>
          <a:p>
            <a:pPr lvl="1"/>
            <a:endParaRPr lang="en-US" b="1" smtClean="0"/>
          </a:p>
          <a:p>
            <a:pPr lvl="1"/>
            <a:r>
              <a:rPr lang="en-US" b="1" smtClean="0"/>
              <a:t>Windows:   </a:t>
            </a:r>
          </a:p>
          <a:p>
            <a:r>
              <a:rPr lang="en-US" b="1" smtClean="0"/>
              <a:t>Unless paranoid push Run on certificate warning</a:t>
            </a:r>
          </a:p>
          <a:p>
            <a:pPr lvl="1"/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DA5445-5EEC-45D9-A7C4-0A67921F652A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4213" y="1219200"/>
            <a:ext cx="718978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035175"/>
            <a:ext cx="46482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 rot="10800000">
            <a:off x="8458200" y="1295400"/>
            <a:ext cx="457200" cy="484188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6934200" y="2133600"/>
            <a:ext cx="457200" cy="484188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3505200"/>
            <a:ext cx="48958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5257800" y="5486400"/>
            <a:ext cx="457200" cy="484188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A1D065-BF67-40EF-99A6-8ABE7A428F2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3300"/>
                </a:solidFill>
              </a:rPr>
              <a:t>Why is measurement important?</a:t>
            </a:r>
          </a:p>
          <a:p>
            <a:pPr eaLnBrk="1" hangingPunct="1"/>
            <a:r>
              <a:rPr lang="en-US" b="1" dirty="0" smtClean="0">
                <a:solidFill>
                  <a:srgbClr val="FF3300"/>
                </a:solidFill>
              </a:rPr>
              <a:t>LAN </a:t>
            </a:r>
            <a:r>
              <a:rPr lang="en-US" b="1" dirty="0" err="1" smtClean="0">
                <a:solidFill>
                  <a:srgbClr val="FF3300"/>
                </a:solidFill>
              </a:rPr>
              <a:t>vs</a:t>
            </a:r>
            <a:r>
              <a:rPr lang="en-US" b="1" dirty="0" smtClean="0">
                <a:solidFill>
                  <a:srgbClr val="FF3300"/>
                </a:solidFill>
              </a:rPr>
              <a:t> WAN </a:t>
            </a:r>
          </a:p>
          <a:p>
            <a:pPr eaLnBrk="1" hangingPunct="1"/>
            <a:r>
              <a:rPr lang="en-US" b="1" dirty="0" smtClean="0">
                <a:solidFill>
                  <a:srgbClr val="FF3300"/>
                </a:solidFill>
              </a:rPr>
              <a:t>Passive</a:t>
            </a:r>
          </a:p>
          <a:p>
            <a:pPr lvl="1" eaLnBrk="1" hangingPunct="1"/>
            <a:r>
              <a:rPr lang="en-US" b="1" dirty="0" smtClean="0">
                <a:solidFill>
                  <a:srgbClr val="FF3300"/>
                </a:solidFill>
              </a:rPr>
              <a:t>SNMP, </a:t>
            </a:r>
            <a:r>
              <a:rPr lang="en-US" b="1" dirty="0" err="1" smtClean="0">
                <a:solidFill>
                  <a:srgbClr val="FF3300"/>
                </a:solidFill>
              </a:rPr>
              <a:t>Netflow</a:t>
            </a:r>
            <a:endParaRPr lang="en-US" b="1" dirty="0" smtClean="0">
              <a:solidFill>
                <a:srgbClr val="FF3300"/>
              </a:solidFill>
            </a:endParaRPr>
          </a:p>
          <a:p>
            <a:pPr lvl="1" eaLnBrk="1" hangingPunct="1"/>
            <a:r>
              <a:rPr lang="en-US" b="1" dirty="0" smtClean="0">
                <a:solidFill>
                  <a:srgbClr val="FF3300"/>
                </a:solidFill>
              </a:rPr>
              <a:t>Effects of measurement interval</a:t>
            </a:r>
          </a:p>
          <a:p>
            <a:pPr eaLnBrk="1" hangingPunct="1"/>
            <a:r>
              <a:rPr lang="en-US" b="1" dirty="0" smtClean="0">
                <a:solidFill>
                  <a:srgbClr val="FF3300"/>
                </a:solidFill>
              </a:rPr>
              <a:t>Active</a:t>
            </a:r>
          </a:p>
          <a:p>
            <a:pPr lvl="1" eaLnBrk="1" hangingPunct="1"/>
            <a:r>
              <a:rPr lang="en-US" b="1" dirty="0" smtClean="0">
                <a:solidFill>
                  <a:srgbClr val="FF3300"/>
                </a:solidFill>
              </a:rPr>
              <a:t>Tools various</a:t>
            </a:r>
          </a:p>
          <a:p>
            <a:pPr lvl="2" eaLnBrk="1" hangingPunct="1"/>
            <a:r>
              <a:rPr lang="en-US" b="1" dirty="0" smtClean="0">
                <a:solidFill>
                  <a:srgbClr val="FF3300"/>
                </a:solidFill>
              </a:rPr>
              <a:t>Ping, </a:t>
            </a:r>
            <a:r>
              <a:rPr lang="en-US" b="1" dirty="0" err="1" smtClean="0">
                <a:solidFill>
                  <a:srgbClr val="FF3300"/>
                </a:solidFill>
              </a:rPr>
              <a:t>traceroute</a:t>
            </a:r>
            <a:endParaRPr lang="en-US" b="1" dirty="0" smtClean="0">
              <a:solidFill>
                <a:srgbClr val="FF3300"/>
              </a:solidFill>
            </a:endParaRPr>
          </a:p>
          <a:p>
            <a:pPr lvl="2" eaLnBrk="1" hangingPunct="1"/>
            <a:r>
              <a:rPr lang="en-US" b="1" dirty="0" smtClean="0">
                <a:solidFill>
                  <a:srgbClr val="FF3300"/>
                </a:solidFill>
              </a:rPr>
              <a:t>Available bandwidth, achievable bandwidth</a:t>
            </a:r>
          </a:p>
          <a:p>
            <a:pPr eaLnBrk="1" hangingPunct="1"/>
            <a:r>
              <a:rPr lang="en-US" b="1" dirty="0" err="1" smtClean="0">
                <a:solidFill>
                  <a:srgbClr val="FF3300"/>
                </a:solidFill>
              </a:rPr>
              <a:t>PingER</a:t>
            </a:r>
            <a:endParaRPr lang="en-US" b="1" dirty="0" smtClean="0">
              <a:solidFill>
                <a:srgbClr val="FF3300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2492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C83398-5D73-47FC-A8DA-13620B3E7C5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7651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Traceroute technical details</a:t>
            </a:r>
          </a:p>
        </p:txBody>
      </p:sp>
      <p:sp>
        <p:nvSpPr>
          <p:cNvPr id="27652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15000"/>
              </a:spcBef>
              <a:buFontTx/>
              <a:buNone/>
            </a:pPr>
            <a:r>
              <a:rPr lang="en-US" sz="2800" dirty="0" smtClean="0"/>
              <a:t>Rough </a:t>
            </a:r>
            <a:r>
              <a:rPr lang="en-US" sz="2800" dirty="0" err="1" smtClean="0"/>
              <a:t>traceroute</a:t>
            </a:r>
            <a:r>
              <a:rPr lang="en-US" sz="2800" dirty="0" smtClean="0"/>
              <a:t> algorithm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buFontTx/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ttl</a:t>
            </a:r>
            <a:r>
              <a:rPr lang="en-US" sz="2800" dirty="0" smtClean="0"/>
              <a:t>=1; #To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router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buFontTx/>
              <a:buNone/>
            </a:pPr>
            <a:r>
              <a:rPr lang="en-US" sz="2800" dirty="0" smtClean="0"/>
              <a:t>    port=33434; #Starting UDP port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buFontTx/>
              <a:buNone/>
            </a:pPr>
            <a:r>
              <a:rPr lang="en-US" sz="2800" dirty="0" smtClean="0"/>
              <a:t>	while we haven’t got UDP port unreachable &amp; </a:t>
            </a:r>
            <a:r>
              <a:rPr lang="en-US" sz="2800" dirty="0" err="1" smtClean="0"/>
              <a:t>ttl</a:t>
            </a:r>
            <a:r>
              <a:rPr lang="en-US" sz="2800" dirty="0" smtClean="0"/>
              <a:t>&lt;max {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buFontTx/>
              <a:buNone/>
            </a:pPr>
            <a:r>
              <a:rPr lang="en-US" sz="2800" dirty="0" smtClean="0"/>
              <a:t>		send UDP packet to </a:t>
            </a:r>
            <a:r>
              <a:rPr lang="en-US" sz="2800" dirty="0" err="1" smtClean="0"/>
              <a:t>host:port</a:t>
            </a:r>
            <a:r>
              <a:rPr lang="en-US" sz="2800" dirty="0" smtClean="0"/>
              <a:t> with </a:t>
            </a:r>
            <a:r>
              <a:rPr lang="en-US" sz="2800" dirty="0" err="1" smtClean="0"/>
              <a:t>ttl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buFontTx/>
              <a:buNone/>
            </a:pPr>
            <a:r>
              <a:rPr lang="en-US" sz="2800" dirty="0" smtClean="0"/>
              <a:t>		get response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buFontTx/>
              <a:buNone/>
            </a:pPr>
            <a:r>
              <a:rPr lang="en-US" sz="2800" dirty="0" smtClean="0"/>
              <a:t>			if time exceeded note roundtrip time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buFontTx/>
              <a:buNone/>
            </a:pPr>
            <a:r>
              <a:rPr lang="en-US" sz="2800" dirty="0" smtClean="0"/>
              <a:t>		else if UDP port unreachable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buFontTx/>
              <a:buNone/>
            </a:pPr>
            <a:r>
              <a:rPr lang="en-US" sz="2800" dirty="0" smtClean="0"/>
              <a:t>			quit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buFontTx/>
              <a:buNone/>
            </a:pPr>
            <a:r>
              <a:rPr lang="en-US" sz="2800" dirty="0" smtClean="0"/>
              <a:t>		print output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buFontTx/>
              <a:buNone/>
            </a:pPr>
            <a:r>
              <a:rPr lang="en-US" sz="2800" dirty="0" smtClean="0"/>
              <a:t>		</a:t>
            </a:r>
            <a:r>
              <a:rPr lang="en-US" sz="2800" dirty="0" err="1" smtClean="0"/>
              <a:t>ttl</a:t>
            </a:r>
            <a:r>
              <a:rPr lang="en-US" sz="2800" dirty="0" smtClean="0"/>
              <a:t>++; port++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buFontTx/>
              <a:buNone/>
            </a:pPr>
            <a:r>
              <a:rPr lang="en-US" sz="2800" dirty="0" smtClean="0"/>
              <a:t>	}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800" dirty="0" smtClean="0"/>
              <a:t>Can appear as a port scan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400" dirty="0" smtClean="0"/>
              <a:t>SLAC about about one complaint every 2 weeks for its </a:t>
            </a:r>
            <a:r>
              <a:rPr lang="en-US" sz="2400" dirty="0" err="1" smtClean="0"/>
              <a:t>traceroute</a:t>
            </a:r>
            <a:r>
              <a:rPr lang="en-US" sz="2400" dirty="0" smtClean="0"/>
              <a:t> server, then added warning, no complaints now.</a:t>
            </a:r>
          </a:p>
          <a:p>
            <a:pPr lvl="1" eaLnBrk="1" hangingPunct="1">
              <a:lnSpc>
                <a:spcPct val="80000"/>
              </a:lnSpc>
              <a:spcBef>
                <a:spcPct val="15000"/>
              </a:spcBef>
            </a:pPr>
            <a:endParaRPr lang="en-US" sz="2400" dirty="0" smtClean="0"/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9E3239-90B7-4D45-B823-3A6C7882FFE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867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Reverse traceroute servers</a:t>
            </a:r>
          </a:p>
        </p:txBody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800" dirty="0" smtClean="0"/>
              <a:t>Reverse </a:t>
            </a:r>
            <a:r>
              <a:rPr lang="en-US" sz="2800" dirty="0" err="1" smtClean="0"/>
              <a:t>traceroute</a:t>
            </a:r>
            <a:r>
              <a:rPr lang="en-US" sz="2800" dirty="0" smtClean="0"/>
              <a:t> server runs as CGI script in web server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800" dirty="0" smtClean="0"/>
              <a:t>Allow measurement of route from other end. Important for asymmetric routes. See e.g.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400" b="1" dirty="0" smtClean="0">
                <a:hlinkClick r:id="rId2"/>
              </a:rPr>
              <a:t>www.slac.stanford.edu/comp/net/wan-mon/traceroute-srv.html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Also </a:t>
            </a:r>
            <a:r>
              <a:rPr lang="en-US" sz="2800" dirty="0" smtClean="0">
                <a:hlinkClick r:id="rId3"/>
              </a:rPr>
              <a:t>cities.lk.net/</a:t>
            </a:r>
            <a:r>
              <a:rPr lang="en-US" sz="2800" dirty="0" err="1" smtClean="0">
                <a:hlinkClick r:id="rId3"/>
              </a:rPr>
              <a:t>trlist.html#Lists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Visual </a:t>
            </a:r>
            <a:r>
              <a:rPr lang="en-US" sz="2800" dirty="0" err="1" smtClean="0"/>
              <a:t>Traceroute</a:t>
            </a:r>
            <a:r>
              <a:rPr lang="en-US" sz="2800" dirty="0" smtClean="0"/>
              <a:t> server: </a:t>
            </a:r>
            <a:r>
              <a:rPr lang="en-US" sz="2800" b="1" dirty="0" smtClean="0">
                <a:hlinkClick r:id="rId4"/>
              </a:rPr>
              <a:t>visualroute.visualware.com/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Map at </a:t>
            </a:r>
            <a:r>
              <a:rPr lang="en-US" sz="2800" dirty="0" smtClean="0">
                <a:hlinkClick r:id="rId5"/>
              </a:rPr>
              <a:t>www.caida.org/research/routing/reversetrace/</a:t>
            </a:r>
            <a:r>
              <a:rPr lang="en-US" sz="2800" dirty="0" smtClean="0"/>
              <a:t> , however many hosts do not work</a:t>
            </a:r>
          </a:p>
        </p:txBody>
      </p:sp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8288" y="3762375"/>
            <a:ext cx="88757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648200" cy="1524000"/>
          </a:xfrm>
        </p:spPr>
        <p:txBody>
          <a:bodyPr/>
          <a:lstStyle/>
          <a:p>
            <a:r>
              <a:rPr lang="en-US" smtClean="0"/>
              <a:t>How is my host doing?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343400"/>
          </a:xfrm>
        </p:spPr>
        <p:txBody>
          <a:bodyPr/>
          <a:lstStyle/>
          <a:p>
            <a:r>
              <a:rPr lang="en-US" b="1" dirty="0" smtClean="0">
                <a:hlinkClick r:id="rId2"/>
              </a:rPr>
              <a:t>www.speedtest.net</a:t>
            </a:r>
            <a:r>
              <a:rPr lang="en-US" dirty="0" smtClean="0"/>
              <a:t>,also</a:t>
            </a:r>
          </a:p>
          <a:p>
            <a:r>
              <a:rPr lang="en-US" dirty="0" smtClean="0">
                <a:hlinkClick r:id="rId3"/>
              </a:rPr>
              <a:t>www.bandwidth-test.net</a:t>
            </a:r>
            <a:endParaRPr lang="en-US" dirty="0" smtClean="0"/>
          </a:p>
          <a:p>
            <a:r>
              <a:rPr lang="en-US" dirty="0" smtClean="0"/>
              <a:t>For problem diagnosis also:</a:t>
            </a:r>
          </a:p>
          <a:p>
            <a:pPr lvl="1"/>
            <a:r>
              <a:rPr lang="en-US" b="1" dirty="0" smtClean="0">
                <a:hlinkClick r:id="rId4"/>
              </a:rPr>
              <a:t>netspeed.stanford.edu</a:t>
            </a:r>
            <a:endParaRPr lang="en-US" b="1" dirty="0" smtClean="0"/>
          </a:p>
          <a:p>
            <a:pPr lvl="2"/>
            <a:r>
              <a:rPr lang="en-US" dirty="0" smtClean="0"/>
              <a:t>Special TCP kernel on server, Java on client</a:t>
            </a:r>
          </a:p>
          <a:p>
            <a:pPr lvl="1"/>
            <a:r>
              <a:rPr lang="en-US" dirty="0" smtClean="0"/>
              <a:t>Up &amp; down link speeds + IDs: </a:t>
            </a:r>
          </a:p>
          <a:p>
            <a:pPr lvl="2"/>
            <a:r>
              <a:rPr lang="en-US" dirty="0" smtClean="0"/>
              <a:t>Duplex mismatch, excessive loss from faulty cables, checks for middle boxes, FWs; needs Java on client</a:t>
            </a:r>
          </a:p>
          <a:p>
            <a:pPr lvl="2"/>
            <a:r>
              <a:rPr lang="en-US" dirty="0" smtClean="0"/>
              <a:t>Also hints on setting TCP buffer sizes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3053DD-6CA5-4916-AA14-09A1EC1538B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51816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"/>
            <a:ext cx="4648200" cy="252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6025" y="2514600"/>
            <a:ext cx="28479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00800" y="3733800"/>
            <a:ext cx="2743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SWMC </a:t>
            </a:r>
            <a:r>
              <a:rPr lang="en-US" dirty="0" err="1" smtClean="0"/>
              <a:t>Wifi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7FE330-DF5D-466D-990F-2F2002F69A9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Path characterization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Pathchar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sends multiple packets of varying sizes to each router along route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measures minimum response time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plot min RTT vs packet size to get bandwidth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calculate differences to get individual hop characteristics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measures for each hop: BW, queuing, delay/hop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can take a long time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Pipechar (many derivatives)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Also sends back-to-back packets and measures separation on return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Much faster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Finds bottleneck</a:t>
            </a:r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3925" y="4876800"/>
            <a:ext cx="476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5140325" y="4876800"/>
            <a:ext cx="1282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Bottleneck</a:t>
            </a:r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5064125" y="5943600"/>
            <a:ext cx="1557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Min spacing</a:t>
            </a:r>
          </a:p>
          <a:p>
            <a:r>
              <a:rPr lang="en-US" sz="2000"/>
              <a:t>At bottleneck</a:t>
            </a:r>
          </a:p>
        </p:txBody>
      </p:sp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6740525" y="6156325"/>
            <a:ext cx="2403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Spacing preserved</a:t>
            </a:r>
          </a:p>
          <a:p>
            <a:r>
              <a:rPr lang="en-US" sz="2000"/>
              <a:t>On higher speed links</a:t>
            </a:r>
          </a:p>
        </p:txBody>
      </p:sp>
      <p:sp>
        <p:nvSpPr>
          <p:cNvPr id="32777" name="AutoShape 8"/>
          <p:cNvSpPr>
            <a:spLocks/>
          </p:cNvSpPr>
          <p:nvPr/>
        </p:nvSpPr>
        <p:spPr bwMode="auto">
          <a:xfrm rot="5400000">
            <a:off x="7312025" y="5905500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C02D62-4FC4-49E5-A04B-60722E84CDE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throughput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Iperf (&amp; thrulay, netperf, ttcp…)</a:t>
            </a:r>
          </a:p>
          <a:p>
            <a:pPr lvl="1" eaLnBrk="1" hangingPunct="1"/>
            <a:r>
              <a:rPr lang="en-US" smtClean="0"/>
              <a:t>Client generates &amp; sends UDP or TCP packets</a:t>
            </a:r>
          </a:p>
          <a:p>
            <a:pPr lvl="1" eaLnBrk="1" hangingPunct="1"/>
            <a:r>
              <a:rPr lang="en-US" smtClean="0"/>
              <a:t>Server receives receives packets</a:t>
            </a:r>
          </a:p>
          <a:p>
            <a:pPr lvl="1" eaLnBrk="1" hangingPunct="1"/>
            <a:r>
              <a:rPr lang="en-US" smtClean="0"/>
              <a:t>Can select port, maximum window size, port , duration, Mbytes to send etc.</a:t>
            </a:r>
          </a:p>
          <a:p>
            <a:pPr lvl="1" eaLnBrk="1" hangingPunct="1"/>
            <a:r>
              <a:rPr lang="en-US" smtClean="0"/>
              <a:t>Client/server communicate packets seen etc.</a:t>
            </a:r>
          </a:p>
          <a:p>
            <a:pPr lvl="1" eaLnBrk="1" hangingPunct="1"/>
            <a:r>
              <a:rPr lang="en-US" smtClean="0"/>
              <a:t>Reports on throughput</a:t>
            </a:r>
          </a:p>
          <a:p>
            <a:pPr lvl="2" eaLnBrk="1" hangingPunct="1"/>
            <a:r>
              <a:rPr lang="en-US" smtClean="0"/>
              <a:t>Requires sever to be installed at remote site, i.e. friendly administrators or logon account and password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21A594-F1A5-48DE-81F6-A4429536C76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Iperf example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>
              <a:buFontTx/>
              <a:buNone/>
            </a:pPr>
            <a:r>
              <a:rPr lang="en-US" sz="2000" smtClean="0"/>
              <a:t>25cottrell@flora06:~&gt;iperf -p 5008 -w 512K -P 3 -c sunstats.cern.ch</a:t>
            </a:r>
          </a:p>
          <a:p>
            <a:pPr eaLnBrk="1" hangingPunct="1">
              <a:buFontTx/>
              <a:buNone/>
            </a:pPr>
            <a:r>
              <a:rPr lang="en-US" sz="2000" smtClean="0"/>
              <a:t>------------------------------------------------------------</a:t>
            </a:r>
          </a:p>
          <a:p>
            <a:pPr eaLnBrk="1" hangingPunct="1">
              <a:buFontTx/>
              <a:buNone/>
            </a:pPr>
            <a:r>
              <a:rPr lang="en-US" sz="2000" smtClean="0"/>
              <a:t>Client connecting to sunstats.cern.ch, TCP port 5008</a:t>
            </a:r>
          </a:p>
          <a:p>
            <a:pPr eaLnBrk="1" hangingPunct="1">
              <a:buFontTx/>
              <a:buNone/>
            </a:pPr>
            <a:r>
              <a:rPr lang="en-US" sz="2000" smtClean="0"/>
              <a:t>TCP window size:  512 KByte</a:t>
            </a:r>
          </a:p>
          <a:p>
            <a:pPr eaLnBrk="1" hangingPunct="1">
              <a:buFontTx/>
              <a:buNone/>
            </a:pPr>
            <a:r>
              <a:rPr lang="en-US" sz="2000" smtClean="0"/>
              <a:t>------------------------------------------------------------</a:t>
            </a:r>
          </a:p>
          <a:p>
            <a:pPr eaLnBrk="1" hangingPunct="1">
              <a:buFontTx/>
              <a:buNone/>
            </a:pPr>
            <a:r>
              <a:rPr lang="en-US" sz="2000" smtClean="0"/>
              <a:t>[  6] local 134.79.16.101 port 57582 connected with 192.65.185.20 port 5008</a:t>
            </a:r>
          </a:p>
          <a:p>
            <a:pPr eaLnBrk="1" hangingPunct="1">
              <a:buFontTx/>
              <a:buNone/>
            </a:pPr>
            <a:r>
              <a:rPr lang="en-US" sz="2000" smtClean="0"/>
              <a:t>[  5] local 134.79.16.101 port 57581 connected with 192.65.185.20 port 5008</a:t>
            </a:r>
          </a:p>
          <a:p>
            <a:pPr eaLnBrk="1" hangingPunct="1">
              <a:buFontTx/>
              <a:buNone/>
            </a:pPr>
            <a:r>
              <a:rPr lang="en-US" sz="2000" smtClean="0"/>
              <a:t>[  4] local 134.79.16.101 port 57580 connected with 192.65.185.20 port 5008</a:t>
            </a:r>
          </a:p>
          <a:p>
            <a:pPr eaLnBrk="1" hangingPunct="1">
              <a:buFontTx/>
              <a:buNone/>
            </a:pPr>
            <a:r>
              <a:rPr lang="en-US" sz="2000" smtClean="0"/>
              <a:t>[ ID] Interval       Transfer     Bandwidth</a:t>
            </a:r>
          </a:p>
          <a:p>
            <a:pPr eaLnBrk="1" hangingPunct="1">
              <a:buFontTx/>
              <a:buNone/>
            </a:pPr>
            <a:r>
              <a:rPr lang="en-US" sz="2000" smtClean="0"/>
              <a:t>[  4]  0.0-10.3 sec  19.6 MBytes  15.3 Mbits/sec</a:t>
            </a:r>
          </a:p>
          <a:p>
            <a:pPr eaLnBrk="1" hangingPunct="1">
              <a:buFontTx/>
              <a:buNone/>
            </a:pPr>
            <a:r>
              <a:rPr lang="en-US" sz="2000" smtClean="0"/>
              <a:t>[  5]  0.0-10.3 sec  19.6 MBytes  15.3 Mbits/sec</a:t>
            </a:r>
          </a:p>
          <a:p>
            <a:pPr eaLnBrk="1" hangingPunct="1">
              <a:buFontTx/>
              <a:buNone/>
            </a:pPr>
            <a:r>
              <a:rPr lang="en-US" sz="2000" smtClean="0"/>
              <a:t>[  6]  0.0-10.3 sec  19.7 MBytes  15.3 Mbits/sec</a:t>
            </a:r>
          </a:p>
          <a:p>
            <a:pPr eaLnBrk="1" hangingPunct="1"/>
            <a:r>
              <a:rPr lang="en-US" sz="2800" smtClean="0"/>
              <a:t>Total throughput =3*15.3Mbits/s = 45.9Mbits/s</a:t>
            </a:r>
          </a:p>
        </p:txBody>
      </p:sp>
      <p:sp>
        <p:nvSpPr>
          <p:cNvPr id="34821" name="AutoShape 4"/>
          <p:cNvSpPr>
            <a:spLocks noChangeArrowheads="1"/>
          </p:cNvSpPr>
          <p:nvPr/>
        </p:nvSpPr>
        <p:spPr bwMode="auto">
          <a:xfrm>
            <a:off x="0" y="685800"/>
            <a:ext cx="1981200" cy="381000"/>
          </a:xfrm>
          <a:prstGeom prst="wedgeRoundRectCallout">
            <a:avLst>
              <a:gd name="adj1" fmla="val 120995"/>
              <a:gd name="adj2" fmla="val 15333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/>
              <a:t>TCP port 5006</a:t>
            </a:r>
          </a:p>
        </p:txBody>
      </p:sp>
      <p:sp>
        <p:nvSpPr>
          <p:cNvPr id="34822" name="AutoShape 5"/>
          <p:cNvSpPr>
            <a:spLocks noChangeArrowheads="1"/>
          </p:cNvSpPr>
          <p:nvPr/>
        </p:nvSpPr>
        <p:spPr bwMode="auto">
          <a:xfrm>
            <a:off x="2057400" y="685800"/>
            <a:ext cx="2286000" cy="381000"/>
          </a:xfrm>
          <a:prstGeom prst="wedgeRoundRectCallout">
            <a:avLst>
              <a:gd name="adj1" fmla="val 34236"/>
              <a:gd name="adj2" fmla="val 16250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/>
              <a:t>Max window size</a:t>
            </a:r>
          </a:p>
        </p:txBody>
      </p:sp>
      <p:sp>
        <p:nvSpPr>
          <p:cNvPr id="34823" name="AutoShape 6"/>
          <p:cNvSpPr>
            <a:spLocks noChangeArrowheads="1"/>
          </p:cNvSpPr>
          <p:nvPr/>
        </p:nvSpPr>
        <p:spPr bwMode="auto">
          <a:xfrm>
            <a:off x="4648200" y="609600"/>
            <a:ext cx="2743200" cy="381000"/>
          </a:xfrm>
          <a:prstGeom prst="wedgeRoundRectCallout">
            <a:avLst>
              <a:gd name="adj1" fmla="val -34375"/>
              <a:gd name="adj2" fmla="val 18875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/>
              <a:t>3 parallel streams</a:t>
            </a:r>
          </a:p>
        </p:txBody>
      </p:sp>
      <p:sp>
        <p:nvSpPr>
          <p:cNvPr id="34824" name="AutoShape 7"/>
          <p:cNvSpPr>
            <a:spLocks noChangeArrowheads="1"/>
          </p:cNvSpPr>
          <p:nvPr/>
        </p:nvSpPr>
        <p:spPr bwMode="auto">
          <a:xfrm>
            <a:off x="7543800" y="685800"/>
            <a:ext cx="1600200" cy="381000"/>
          </a:xfrm>
          <a:prstGeom prst="wedgeRoundRectCallout">
            <a:avLst>
              <a:gd name="adj1" fmla="val -111806"/>
              <a:gd name="adj2" fmla="val 14666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/>
              <a:t>Remote host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A97860-7D07-4509-B897-0470FC3B449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5867400" y="0"/>
            <a:ext cx="3276600" cy="12192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3300"/>
                </a:solidFill>
              </a:rPr>
              <a:t>PingER</a:t>
            </a:r>
            <a:endParaRPr 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6172200" cy="5486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Monitors &gt;40 in 23 </a:t>
            </a:r>
            <a:r>
              <a:rPr lang="en-US" dirty="0" err="1" smtClean="0"/>
              <a:t>countriesPI</a:t>
            </a:r>
            <a:endParaRPr 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 1 @ ICTP, 3 in Africa, 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/>
              <a:t>Algeria, Burkina Faso, South Africa, (Zambia),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Beacons ~ 90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Remote sites (~740) 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50 African Countries</a:t>
            </a:r>
          </a:p>
          <a:p>
            <a:pPr marL="800100" lvl="1">
              <a:lnSpc>
                <a:spcPct val="90000"/>
              </a:lnSpc>
              <a:defRPr/>
            </a:pPr>
            <a:r>
              <a:rPr lang="en-US" sz="3200" dirty="0" smtClean="0"/>
              <a:t>~ 99% of world’s population</a:t>
            </a:r>
            <a:r>
              <a:rPr lang="en-US" dirty="0" smtClean="0"/>
              <a:t>, &gt;160 countries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Measurements go back to Jan-95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Reports on RTT, loss, </a:t>
            </a:r>
            <a:r>
              <a:rPr lang="en-US" dirty="0" err="1" smtClean="0"/>
              <a:t>reachability</a:t>
            </a:r>
            <a:r>
              <a:rPr lang="en-US" dirty="0" smtClean="0"/>
              <a:t>, jitter, reorders, duplicates 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Uses ubiquitous “ping”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8450" y="1284288"/>
            <a:ext cx="5035550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Oval 12"/>
          <p:cNvSpPr>
            <a:spLocks noChangeArrowheads="1"/>
          </p:cNvSpPr>
          <p:nvPr/>
        </p:nvSpPr>
        <p:spPr bwMode="auto">
          <a:xfrm>
            <a:off x="0" y="127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47" name="Oval 13"/>
          <p:cNvSpPr>
            <a:spLocks noChangeArrowheads="1"/>
          </p:cNvSpPr>
          <p:nvPr/>
        </p:nvSpPr>
        <p:spPr bwMode="auto">
          <a:xfrm>
            <a:off x="0" y="18288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48" name="Oval 14"/>
          <p:cNvSpPr>
            <a:spLocks noChangeArrowheads="1"/>
          </p:cNvSpPr>
          <p:nvPr/>
        </p:nvSpPr>
        <p:spPr bwMode="auto">
          <a:xfrm>
            <a:off x="0" y="2438400"/>
            <a:ext cx="228600" cy="2286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92DC33-3BE6-4A83-ACDB-C43A18AF78C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6868" name="Slide Number Placeholder 3"/>
          <p:cNvSpPr txBox="1">
            <a:spLocks/>
          </p:cNvSpPr>
          <p:nvPr/>
        </p:nvSpPr>
        <p:spPr bwMode="auto">
          <a:xfrm>
            <a:off x="7594600" y="6381750"/>
            <a:ext cx="2257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388B2AF-7315-4853-9D72-CC932D00E57D}" type="slidenum">
              <a:rPr lang="en-US" sz="1400"/>
              <a:pPr algn="r"/>
              <a:t>27</a:t>
            </a:fld>
            <a:endParaRPr lang="en-US" sz="1400"/>
          </a:p>
        </p:txBody>
      </p:sp>
      <p:sp>
        <p:nvSpPr>
          <p:cNvPr id="36869" name="Slide Number Placeholder 5"/>
          <p:cNvSpPr txBox="1">
            <a:spLocks/>
          </p:cNvSpPr>
          <p:nvPr/>
        </p:nvSpPr>
        <p:spPr bwMode="auto">
          <a:xfrm>
            <a:off x="7594600" y="6381750"/>
            <a:ext cx="2257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82D9584-321E-4A58-86F4-B82DB3568375}" type="slidenum">
              <a:rPr lang="en-US" sz="1400"/>
              <a:pPr algn="r"/>
              <a:t>27</a:t>
            </a:fld>
            <a:endParaRPr lang="en-US" sz="140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B1FFA9"/>
              </a:gs>
              <a:gs pos="50000">
                <a:srgbClr val="FFFFFF"/>
              </a:gs>
              <a:gs pos="100000">
                <a:srgbClr val="B1FFA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PingER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Methodology very Simple </a:t>
            </a:r>
          </a:p>
        </p:txBody>
      </p:sp>
      <p:sp>
        <p:nvSpPr>
          <p:cNvPr id="36871" name="AutoShape 3"/>
          <p:cNvSpPr>
            <a:spLocks noChangeArrowheads="1"/>
          </p:cNvSpPr>
          <p:nvPr/>
        </p:nvSpPr>
        <p:spPr bwMode="auto">
          <a:xfrm>
            <a:off x="2146300" y="1320800"/>
            <a:ext cx="4614863" cy="4965700"/>
          </a:xfrm>
          <a:prstGeom prst="cloudCallout">
            <a:avLst>
              <a:gd name="adj1" fmla="val -23421"/>
              <a:gd name="adj2" fmla="val 4325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3200">
              <a:latin typeface="Verdana" pitchFamily="34" charset="0"/>
            </a:endParaRPr>
          </a:p>
        </p:txBody>
      </p:sp>
      <p:pic>
        <p:nvPicPr>
          <p:cNvPr id="36872" name="Picture 4" descr="ojnsjczc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7150" y="4787900"/>
            <a:ext cx="1433513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5" descr="3qs_gouf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85800"/>
            <a:ext cx="1712913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2552700" y="2108200"/>
            <a:ext cx="5000625" cy="2959100"/>
          </a:xfrm>
          <a:prstGeom prst="line">
            <a:avLst/>
          </a:prstGeom>
          <a:noFill/>
          <a:ln w="10160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Text Box 7"/>
          <p:cNvSpPr txBox="1">
            <a:spLocks noChangeArrowheads="1"/>
          </p:cNvSpPr>
          <p:nvPr/>
        </p:nvSpPr>
        <p:spPr bwMode="auto">
          <a:xfrm>
            <a:off x="4191000" y="1828800"/>
            <a:ext cx="2582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Verdana" pitchFamily="34" charset="0"/>
              </a:rPr>
              <a:t>Internet</a:t>
            </a:r>
          </a:p>
        </p:txBody>
      </p:sp>
      <p:sp>
        <p:nvSpPr>
          <p:cNvPr id="36876" name="Text Box 8"/>
          <p:cNvSpPr txBox="1">
            <a:spLocks noChangeArrowheads="1"/>
          </p:cNvSpPr>
          <p:nvPr/>
        </p:nvSpPr>
        <p:spPr bwMode="auto">
          <a:xfrm rot="1857790">
            <a:off x="2068513" y="2855913"/>
            <a:ext cx="6488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Verdana" pitchFamily="34" charset="0"/>
              </a:rPr>
              <a:t>10 ping request packets each 30 mins</a:t>
            </a:r>
          </a:p>
        </p:txBody>
      </p:sp>
      <p:sp>
        <p:nvSpPr>
          <p:cNvPr id="36877" name="Text Box 9"/>
          <p:cNvSpPr txBox="1">
            <a:spLocks noChangeArrowheads="1"/>
          </p:cNvSpPr>
          <p:nvPr/>
        </p:nvSpPr>
        <p:spPr bwMode="auto">
          <a:xfrm>
            <a:off x="6829425" y="2286000"/>
            <a:ext cx="23145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Verdana" pitchFamily="34" charset="0"/>
              </a:rPr>
              <a:t>Remote</a:t>
            </a:r>
          </a:p>
          <a:p>
            <a:r>
              <a:rPr lang="en-US" sz="3200">
                <a:latin typeface="Verdana" pitchFamily="34" charset="0"/>
              </a:rPr>
              <a:t>Host</a:t>
            </a:r>
          </a:p>
          <a:p>
            <a:r>
              <a:rPr lang="en-US" sz="3200">
                <a:latin typeface="Verdana" pitchFamily="34" charset="0"/>
              </a:rPr>
              <a:t>(typically</a:t>
            </a:r>
          </a:p>
          <a:p>
            <a:r>
              <a:rPr lang="en-US" sz="3200">
                <a:latin typeface="Verdana" pitchFamily="34" charset="0"/>
              </a:rPr>
              <a:t>a server)</a:t>
            </a:r>
          </a:p>
        </p:txBody>
      </p:sp>
      <p:sp>
        <p:nvSpPr>
          <p:cNvPr id="36878" name="Text Box 10"/>
          <p:cNvSpPr txBox="1">
            <a:spLocks noChangeArrowheads="1"/>
          </p:cNvSpPr>
          <p:nvPr/>
        </p:nvSpPr>
        <p:spPr bwMode="auto">
          <a:xfrm>
            <a:off x="0" y="2133600"/>
            <a:ext cx="23828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Verdana" pitchFamily="34" charset="0"/>
              </a:rPr>
              <a:t>Monitoring </a:t>
            </a:r>
          </a:p>
          <a:p>
            <a:r>
              <a:rPr lang="en-US" sz="3200">
                <a:latin typeface="Verdana" pitchFamily="34" charset="0"/>
              </a:rPr>
              <a:t>host</a:t>
            </a:r>
          </a:p>
        </p:txBody>
      </p:sp>
      <p:sp>
        <p:nvSpPr>
          <p:cNvPr id="36879" name="Text Box 11"/>
          <p:cNvSpPr txBox="1">
            <a:spLocks noChangeArrowheads="1"/>
          </p:cNvSpPr>
          <p:nvPr/>
        </p:nvSpPr>
        <p:spPr bwMode="auto">
          <a:xfrm rot="-443162">
            <a:off x="384175" y="798513"/>
            <a:ext cx="1776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Verdana" pitchFamily="34" charset="0"/>
              </a:rPr>
              <a:t>&gt;</a:t>
            </a:r>
            <a:r>
              <a:rPr lang="en-US" sz="1600">
                <a:latin typeface="Courier New" pitchFamily="49" charset="0"/>
              </a:rPr>
              <a:t>ping remhost</a:t>
            </a: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H="1" flipV="1">
            <a:off x="1676400" y="2362200"/>
            <a:ext cx="5807075" cy="3429000"/>
          </a:xfrm>
          <a:prstGeom prst="line">
            <a:avLst/>
          </a:prstGeom>
          <a:noFill/>
          <a:ln w="101600">
            <a:solidFill>
              <a:srgbClr val="00CC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81" name="Text Box 13"/>
          <p:cNvSpPr txBox="1">
            <a:spLocks noChangeArrowheads="1"/>
          </p:cNvSpPr>
          <p:nvPr/>
        </p:nvSpPr>
        <p:spPr bwMode="auto">
          <a:xfrm rot="1745100">
            <a:off x="2290763" y="3832225"/>
            <a:ext cx="3524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33CC33"/>
                </a:solidFill>
                <a:latin typeface="Verdana" pitchFamily="34" charset="0"/>
              </a:rPr>
              <a:t>Ping response packets</a:t>
            </a:r>
          </a:p>
        </p:txBody>
      </p:sp>
      <p:sp>
        <p:nvSpPr>
          <p:cNvPr id="36882" name="Text Box 14"/>
          <p:cNvSpPr txBox="1">
            <a:spLocks noChangeArrowheads="1"/>
          </p:cNvSpPr>
          <p:nvPr/>
        </p:nvSpPr>
        <p:spPr bwMode="auto">
          <a:xfrm>
            <a:off x="2819400" y="5903913"/>
            <a:ext cx="4800600" cy="954087"/>
          </a:xfrm>
          <a:prstGeom prst="rect">
            <a:avLst/>
          </a:prstGeom>
          <a:solidFill>
            <a:srgbClr val="F1FCA2"/>
          </a:solidFill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Measure Round Trip Time &amp; Loss</a:t>
            </a:r>
          </a:p>
        </p:txBody>
      </p:sp>
      <p:sp>
        <p:nvSpPr>
          <p:cNvPr id="36883" name="AutoShape 15"/>
          <p:cNvSpPr>
            <a:spLocks noChangeArrowheads="1"/>
          </p:cNvSpPr>
          <p:nvPr/>
        </p:nvSpPr>
        <p:spPr bwMode="auto">
          <a:xfrm>
            <a:off x="533400" y="3124200"/>
            <a:ext cx="1401763" cy="1333500"/>
          </a:xfrm>
          <a:prstGeom prst="cloudCallout">
            <a:avLst>
              <a:gd name="adj1" fmla="val 155199"/>
              <a:gd name="adj2" fmla="val 14488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 sz="3200">
              <a:latin typeface="Verdana" pitchFamily="34" charset="0"/>
            </a:endParaRP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1295400" y="1905000"/>
            <a:ext cx="0" cy="3124200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 type="diamond" w="med" len="med"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36885" name="Group 17"/>
          <p:cNvGrpSpPr>
            <a:grpSpLocks/>
          </p:cNvGrpSpPr>
          <p:nvPr/>
        </p:nvGrpSpPr>
        <p:grpSpPr bwMode="auto">
          <a:xfrm>
            <a:off x="685800" y="5029200"/>
            <a:ext cx="1128713" cy="381000"/>
            <a:chOff x="336" y="3312"/>
            <a:chExt cx="728" cy="240"/>
          </a:xfrm>
        </p:grpSpPr>
        <p:sp>
          <p:nvSpPr>
            <p:cNvPr id="36901" name="Oval 18"/>
            <p:cNvSpPr>
              <a:spLocks noChangeArrowheads="1"/>
            </p:cNvSpPr>
            <p:nvPr/>
          </p:nvSpPr>
          <p:spPr bwMode="auto">
            <a:xfrm>
              <a:off x="336" y="3312"/>
              <a:ext cx="720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6902" name="Oval 19"/>
            <p:cNvSpPr>
              <a:spLocks noChangeArrowheads="1"/>
            </p:cNvSpPr>
            <p:nvPr/>
          </p:nvSpPr>
          <p:spPr bwMode="auto">
            <a:xfrm>
              <a:off x="336" y="3360"/>
              <a:ext cx="720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6903" name="Oval 20"/>
            <p:cNvSpPr>
              <a:spLocks noChangeArrowheads="1"/>
            </p:cNvSpPr>
            <p:nvPr/>
          </p:nvSpPr>
          <p:spPr bwMode="auto">
            <a:xfrm>
              <a:off x="344" y="3408"/>
              <a:ext cx="720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6904" name="Oval 21"/>
            <p:cNvSpPr>
              <a:spLocks noChangeArrowheads="1"/>
            </p:cNvSpPr>
            <p:nvPr/>
          </p:nvSpPr>
          <p:spPr bwMode="auto">
            <a:xfrm>
              <a:off x="344" y="3456"/>
              <a:ext cx="720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6905" name="Oval 22"/>
            <p:cNvSpPr>
              <a:spLocks noChangeArrowheads="1"/>
            </p:cNvSpPr>
            <p:nvPr/>
          </p:nvSpPr>
          <p:spPr bwMode="auto">
            <a:xfrm>
              <a:off x="336" y="3504"/>
              <a:ext cx="720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36886" name="Group 23"/>
          <p:cNvGrpSpPr>
            <a:grpSpLocks/>
          </p:cNvGrpSpPr>
          <p:nvPr/>
        </p:nvGrpSpPr>
        <p:grpSpPr bwMode="auto">
          <a:xfrm>
            <a:off x="304800" y="5181600"/>
            <a:ext cx="1128713" cy="381000"/>
            <a:chOff x="336" y="3312"/>
            <a:chExt cx="728" cy="240"/>
          </a:xfrm>
        </p:grpSpPr>
        <p:sp>
          <p:nvSpPr>
            <p:cNvPr id="36896" name="Oval 24"/>
            <p:cNvSpPr>
              <a:spLocks noChangeArrowheads="1"/>
            </p:cNvSpPr>
            <p:nvPr/>
          </p:nvSpPr>
          <p:spPr bwMode="auto">
            <a:xfrm>
              <a:off x="336" y="3312"/>
              <a:ext cx="720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6897" name="Oval 25"/>
            <p:cNvSpPr>
              <a:spLocks noChangeArrowheads="1"/>
            </p:cNvSpPr>
            <p:nvPr/>
          </p:nvSpPr>
          <p:spPr bwMode="auto">
            <a:xfrm>
              <a:off x="336" y="3360"/>
              <a:ext cx="720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6898" name="Oval 26"/>
            <p:cNvSpPr>
              <a:spLocks noChangeArrowheads="1"/>
            </p:cNvSpPr>
            <p:nvPr/>
          </p:nvSpPr>
          <p:spPr bwMode="auto">
            <a:xfrm>
              <a:off x="344" y="3408"/>
              <a:ext cx="720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6899" name="Oval 27"/>
            <p:cNvSpPr>
              <a:spLocks noChangeArrowheads="1"/>
            </p:cNvSpPr>
            <p:nvPr/>
          </p:nvSpPr>
          <p:spPr bwMode="auto">
            <a:xfrm>
              <a:off x="344" y="3456"/>
              <a:ext cx="720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6900" name="Oval 28"/>
            <p:cNvSpPr>
              <a:spLocks noChangeArrowheads="1"/>
            </p:cNvSpPr>
            <p:nvPr/>
          </p:nvSpPr>
          <p:spPr bwMode="auto">
            <a:xfrm>
              <a:off x="336" y="3504"/>
              <a:ext cx="720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36887" name="Group 29"/>
          <p:cNvGrpSpPr>
            <a:grpSpLocks/>
          </p:cNvGrpSpPr>
          <p:nvPr/>
        </p:nvGrpSpPr>
        <p:grpSpPr bwMode="auto">
          <a:xfrm>
            <a:off x="990600" y="5257800"/>
            <a:ext cx="1128713" cy="381000"/>
            <a:chOff x="336" y="3312"/>
            <a:chExt cx="728" cy="240"/>
          </a:xfrm>
        </p:grpSpPr>
        <p:sp>
          <p:nvSpPr>
            <p:cNvPr id="36891" name="Oval 30"/>
            <p:cNvSpPr>
              <a:spLocks noChangeArrowheads="1"/>
            </p:cNvSpPr>
            <p:nvPr/>
          </p:nvSpPr>
          <p:spPr bwMode="auto">
            <a:xfrm>
              <a:off x="336" y="3312"/>
              <a:ext cx="720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6892" name="Oval 31"/>
            <p:cNvSpPr>
              <a:spLocks noChangeArrowheads="1"/>
            </p:cNvSpPr>
            <p:nvPr/>
          </p:nvSpPr>
          <p:spPr bwMode="auto">
            <a:xfrm>
              <a:off x="336" y="3360"/>
              <a:ext cx="720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6893" name="Oval 32"/>
            <p:cNvSpPr>
              <a:spLocks noChangeArrowheads="1"/>
            </p:cNvSpPr>
            <p:nvPr/>
          </p:nvSpPr>
          <p:spPr bwMode="auto">
            <a:xfrm>
              <a:off x="344" y="3408"/>
              <a:ext cx="720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6894" name="Oval 33"/>
            <p:cNvSpPr>
              <a:spLocks noChangeArrowheads="1"/>
            </p:cNvSpPr>
            <p:nvPr/>
          </p:nvSpPr>
          <p:spPr bwMode="auto">
            <a:xfrm>
              <a:off x="344" y="3456"/>
              <a:ext cx="720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6895" name="Oval 34"/>
            <p:cNvSpPr>
              <a:spLocks noChangeArrowheads="1"/>
            </p:cNvSpPr>
            <p:nvPr/>
          </p:nvSpPr>
          <p:spPr bwMode="auto">
            <a:xfrm>
              <a:off x="336" y="3504"/>
              <a:ext cx="720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36888" name="Text Box 35"/>
          <p:cNvSpPr txBox="1">
            <a:spLocks noChangeArrowheads="1"/>
          </p:cNvSpPr>
          <p:nvPr/>
        </p:nvSpPr>
        <p:spPr bwMode="auto">
          <a:xfrm>
            <a:off x="0" y="5715000"/>
            <a:ext cx="320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Verdana" pitchFamily="34" charset="0"/>
              </a:rPr>
              <a:t>Data Repository @ SLAC</a:t>
            </a:r>
          </a:p>
        </p:txBody>
      </p:sp>
      <p:sp>
        <p:nvSpPr>
          <p:cNvPr id="36889" name="Text Box 36"/>
          <p:cNvSpPr txBox="1">
            <a:spLocks noChangeArrowheads="1"/>
          </p:cNvSpPr>
          <p:nvPr/>
        </p:nvSpPr>
        <p:spPr bwMode="auto">
          <a:xfrm rot="5279848">
            <a:off x="673894" y="3586956"/>
            <a:ext cx="184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Once a Day</a:t>
            </a:r>
          </a:p>
        </p:txBody>
      </p:sp>
      <p:sp>
        <p:nvSpPr>
          <p:cNvPr id="36890" name="Text Box 38"/>
          <p:cNvSpPr txBox="1">
            <a:spLocks noChangeArrowheads="1"/>
          </p:cNvSpPr>
          <p:nvPr/>
        </p:nvSpPr>
        <p:spPr bwMode="auto">
          <a:xfrm>
            <a:off x="2651125" y="798513"/>
            <a:ext cx="6492875" cy="523875"/>
          </a:xfrm>
          <a:prstGeom prst="rect">
            <a:avLst/>
          </a:prstGeom>
          <a:solidFill>
            <a:srgbClr val="F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Uses ubiquitous 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and Derivations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867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RTT, minimum RTT, distance dependent,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Min RTT (no queuing), can detect satellites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jitter (</a:t>
            </a:r>
            <a:r>
              <a:rPr lang="en-US" dirty="0" err="1" smtClean="0"/>
              <a:t>ipdv</a:t>
            </a:r>
            <a:r>
              <a:rPr lang="en-US" dirty="0" smtClean="0"/>
              <a:t>), usually caused by edges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Important for real-time predictability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Loss – big impact, mainly edges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Unreachability</a:t>
            </a:r>
            <a:r>
              <a:rPr lang="en-US" dirty="0" smtClean="0"/>
              <a:t> (all 10 pings do NOT respond),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Host moved, name changed, unstable power , unreliable network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TCP </a:t>
            </a:r>
            <a:r>
              <a:rPr lang="en-US" dirty="0" err="1" smtClean="0"/>
              <a:t>thruput</a:t>
            </a:r>
            <a:r>
              <a:rPr lang="en-US" dirty="0" smtClean="0"/>
              <a:t> </a:t>
            </a:r>
            <a:r>
              <a:rPr lang="en-US" sz="2400" dirty="0" smtClean="0"/>
              <a:t>(kbps) </a:t>
            </a:r>
            <a:r>
              <a:rPr lang="en-US" dirty="0" smtClean="0"/>
              <a:t>~ 1460*8</a:t>
            </a:r>
            <a:r>
              <a:rPr lang="en-US" sz="2400" dirty="0" smtClean="0"/>
              <a:t>(bits)</a:t>
            </a:r>
            <a:r>
              <a:rPr lang="en-US" dirty="0" smtClean="0"/>
              <a:t>/(RTT</a:t>
            </a:r>
            <a:r>
              <a:rPr lang="en-US" sz="2400" dirty="0" smtClean="0"/>
              <a:t>(ms)*</a:t>
            </a:r>
            <a:r>
              <a:rPr lang="en-US" dirty="0" err="1" smtClean="0"/>
              <a:t>sqrt</a:t>
            </a:r>
            <a:r>
              <a:rPr lang="en-US" dirty="0" smtClean="0"/>
              <a:t>(loss))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MOS = function(loss, RTT, jitter)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Important for VoIP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See: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hlinkClick r:id="rId2"/>
              </a:rPr>
              <a:t>www-wanmon.slac.stanford.edu/</a:t>
            </a:r>
            <a:r>
              <a:rPr lang="en-US" sz="2800" b="1" dirty="0" err="1" smtClean="0">
                <a:hlinkClick r:id="rId2"/>
              </a:rPr>
              <a:t>cgi</a:t>
            </a:r>
            <a:r>
              <a:rPr lang="en-US" sz="2800" b="1" dirty="0" smtClean="0">
                <a:hlinkClick r:id="rId2"/>
              </a:rPr>
              <a:t>-wrap/pingtable.pl</a:t>
            </a:r>
            <a:r>
              <a:rPr lang="en-US" sz="2800" b="1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47FD4-C362-4E40-B292-5DEEC413E62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hlinkClick r:id="rId2"/>
              </a:rPr>
              <a:t>www-wanmon.slac.stanford.edu/</a:t>
            </a:r>
            <a:r>
              <a:rPr lang="en-US" sz="2800" b="1" dirty="0" err="1" smtClean="0">
                <a:hlinkClick r:id="rId2"/>
              </a:rPr>
              <a:t>cgi</a:t>
            </a:r>
            <a:r>
              <a:rPr lang="en-US" sz="2800" b="1" dirty="0" smtClean="0">
                <a:hlinkClick r:id="rId2"/>
              </a:rPr>
              <a:t>-wrap/pingtable.pl</a:t>
            </a:r>
            <a:r>
              <a:rPr lang="en-US" sz="2800" b="1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791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Choose metric, interval, size of ping, source destination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Source &amp; destination can be aggregates (e.g. country/region)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Table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colored to indicate quality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Can be sorted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“</a:t>
            </a:r>
            <a:r>
              <a:rPr lang="en-US" b="1" dirty="0" smtClean="0"/>
              <a:t>.</a:t>
            </a:r>
            <a:r>
              <a:rPr lang="en-US" dirty="0" smtClean="0"/>
              <a:t>” Means no data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Can get to:</a:t>
            </a:r>
          </a:p>
          <a:p>
            <a:pPr marL="742950" lvl="2" indent="-342900">
              <a:spcBef>
                <a:spcPts val="0"/>
              </a:spcBef>
            </a:pPr>
            <a:r>
              <a:rPr lang="en-US" sz="2800" dirty="0" smtClean="0"/>
              <a:t>Display “</a:t>
            </a:r>
            <a:r>
              <a:rPr lang="en-US" sz="2800" dirty="0" err="1" smtClean="0"/>
              <a:t>smokeping</a:t>
            </a:r>
            <a:r>
              <a:rPr lang="en-US" sz="2800" dirty="0" smtClean="0"/>
              <a:t>” graphs with details for last 6 months</a:t>
            </a:r>
          </a:p>
          <a:p>
            <a:pPr lvl="1">
              <a:spcBef>
                <a:spcPts val="0"/>
              </a:spcBef>
            </a:pPr>
            <a:r>
              <a:rPr lang="en-US" dirty="0" err="1" smtClean="0"/>
              <a:t>PingER</a:t>
            </a:r>
            <a:r>
              <a:rPr lang="en-US" dirty="0" smtClean="0"/>
              <a:t> map, performance maps,  matrix of monitor to monitored sites, motion bubble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47FD4-C362-4E40-B292-5DEEC413E62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D97751-7789-4419-BFAC-8107872FC61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is measurement important?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 users &amp; network managers need to be able to identify &amp; track problems</a:t>
            </a:r>
          </a:p>
          <a:p>
            <a:pPr eaLnBrk="1" hangingPunct="1"/>
            <a:r>
              <a:rPr lang="en-US" smtClean="0"/>
              <a:t>Choosing an ISP, setting a realistic service level agreement, and verifying it is being met</a:t>
            </a:r>
          </a:p>
          <a:p>
            <a:pPr eaLnBrk="1" hangingPunct="1"/>
            <a:r>
              <a:rPr lang="en-US" smtClean="0"/>
              <a:t>Choosing routes when more than one is available</a:t>
            </a:r>
          </a:p>
          <a:p>
            <a:pPr eaLnBrk="1" hangingPunct="1"/>
            <a:r>
              <a:rPr lang="en-US" smtClean="0"/>
              <a:t>Setting expectations:</a:t>
            </a:r>
          </a:p>
          <a:p>
            <a:pPr lvl="1" eaLnBrk="1" hangingPunct="1"/>
            <a:r>
              <a:rPr lang="en-US" smtClean="0"/>
              <a:t>Deciding which links need upgrading</a:t>
            </a:r>
          </a:p>
          <a:p>
            <a:pPr lvl="1" eaLnBrk="1" hangingPunct="1"/>
            <a:r>
              <a:rPr lang="en-US" smtClean="0"/>
              <a:t>Deciding where to place collaboration components such as  a regional computing center, software development </a:t>
            </a:r>
          </a:p>
          <a:p>
            <a:pPr lvl="1" eaLnBrk="1" hangingPunct="1"/>
            <a:r>
              <a:rPr lang="en-US" smtClean="0"/>
              <a:t>How well will an application work (e.g. VoIP)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PingER Output ICTP&gt;Kenya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85800"/>
          </a:xfrm>
        </p:spPr>
        <p:txBody>
          <a:bodyPr/>
          <a:lstStyle/>
          <a:p>
            <a:r>
              <a:rPr lang="en-US" smtClean="0"/>
              <a:t>Uses Smokeping</a:t>
            </a:r>
          </a:p>
          <a:p>
            <a:pPr lvl="1"/>
            <a:r>
              <a:rPr lang="en-US" smtClean="0"/>
              <a:t>Blue median RTT, background color = loss</a:t>
            </a:r>
          </a:p>
          <a:p>
            <a:pPr lvl="1"/>
            <a:r>
              <a:rPr lang="en-US" smtClean="0"/>
              <a:t>Smokiness = jitter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DCC8E5-2C4E-4E5B-AE62-DCCD5953A674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8" y="2557463"/>
            <a:ext cx="90074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6027738"/>
            <a:ext cx="9144000" cy="8302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400"/>
              <a:t>Median RTT drops 780ms to 225ms, i.e. cut by 2/3rds (3.5 times improvement)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</a:t>
            </a:r>
            <a:r>
              <a:rPr lang="en-US" dirty="0" err="1" smtClean="0"/>
              <a:t>PingER</a:t>
            </a:r>
            <a:r>
              <a:rPr lang="en-US" dirty="0" smtClean="0"/>
              <a:t>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http://www.slac.stanford.edu/comp/net/wan-mon/viper/pinger-coverage-gmap.html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Choose type of host interested in</a:t>
            </a:r>
          </a:p>
          <a:p>
            <a:r>
              <a:rPr lang="en-US" dirty="0" smtClean="0"/>
              <a:t>Zoom in</a:t>
            </a:r>
          </a:p>
          <a:p>
            <a:r>
              <a:rPr lang="en-US" dirty="0" smtClean="0"/>
              <a:t>Click on interesting host</a:t>
            </a:r>
          </a:p>
          <a:p>
            <a:pPr lvl="1"/>
            <a:r>
              <a:rPr lang="en-US" dirty="0" smtClean="0"/>
              <a:t>Get name, lat/long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47FD4-C362-4E40-B292-5DEEC413E62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 of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http://www-iepm.slac.stanford.edu/pinger/intensity-maps/pinger-metrics-intensity-map.html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Choose metric</a:t>
            </a:r>
          </a:p>
          <a:p>
            <a:r>
              <a:rPr lang="en-US" dirty="0" smtClean="0"/>
              <a:t>Scroll down to various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47FD4-C362-4E40-B292-5DEEC413E62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Bubble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http://www-iepm.slac.stanford.edu/pinger/pinger-metrics-motion-chart.html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Choose metric for x &amp; y axis and size of bubble</a:t>
            </a:r>
          </a:p>
          <a:p>
            <a:pPr lvl="1"/>
            <a:r>
              <a:rPr lang="en-US" dirty="0" smtClean="0"/>
              <a:t>RTT, min-RTT, jitter, throughput, loss, </a:t>
            </a:r>
            <a:r>
              <a:rPr lang="en-US" dirty="0" err="1" smtClean="0"/>
              <a:t>unreachability</a:t>
            </a:r>
            <a:endParaRPr lang="en-US" dirty="0" smtClean="0"/>
          </a:p>
          <a:p>
            <a:pPr lvl="1"/>
            <a:r>
              <a:rPr lang="en-US" dirty="0" smtClean="0"/>
              <a:t>Internet penetration, internet users</a:t>
            </a:r>
          </a:p>
          <a:p>
            <a:pPr lvl="1"/>
            <a:r>
              <a:rPr lang="en-US" dirty="0" smtClean="0"/>
              <a:t>Population, CPI, HDI, DOI</a:t>
            </a:r>
          </a:p>
          <a:p>
            <a:r>
              <a:rPr lang="en-US" dirty="0" smtClean="0"/>
              <a:t>Log/Lin axes</a:t>
            </a:r>
          </a:p>
          <a:p>
            <a:r>
              <a:rPr lang="en-US" dirty="0" smtClean="0"/>
              <a:t>Playback to 1998</a:t>
            </a:r>
          </a:p>
          <a:p>
            <a:r>
              <a:rPr lang="en-US" dirty="0" smtClean="0"/>
              <a:t>ID countries and trace their performance with time</a:t>
            </a:r>
          </a:p>
          <a:p>
            <a:r>
              <a:rPr lang="en-US" dirty="0" smtClean="0"/>
              <a:t>Regions identified by colors</a:t>
            </a:r>
          </a:p>
          <a:p>
            <a:r>
              <a:rPr lang="en-US" dirty="0" smtClean="0"/>
              <a:t>Bar and line charts too, try min-RTT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47FD4-C362-4E40-B292-5DEEC413E62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2C2A1E-8A05-425F-A9A2-8C9109A4B96A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Information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Tutorial on monitoring (getting a bit dusty)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>
                <a:hlinkClick r:id="rId3"/>
              </a:rPr>
              <a:t>www.slac.stanford.edu/comp/net/wan-mon/tutorial.html</a:t>
            </a:r>
            <a:endParaRPr lang="en-US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RFC 2151 on Internet tools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>
                <a:hlinkClick r:id="rId4"/>
              </a:rPr>
              <a:t>www.freesoft.org/CIE/RFC/Orig/rfc2151.txt</a:t>
            </a:r>
            <a:endParaRPr lang="en-US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Network monitoring tools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b="1" smtClean="0">
                <a:hlinkClick r:id="rId5"/>
              </a:rPr>
              <a:t>www.slac.stanford.edu/xorg/nmtf/nmtf-tools.html</a:t>
            </a:r>
            <a:endParaRPr lang="en-US" b="1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Ping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>
                <a:hlinkClick r:id="rId6"/>
              </a:rPr>
              <a:t>http://www.ping127001.com/pingpage.htm</a:t>
            </a:r>
            <a:endParaRPr lang="en-US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IEPM/PingER home site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b="1" smtClean="0">
                <a:hlinkClick r:id="rId7"/>
              </a:rPr>
              <a:t>www-iepm.slac.stanford.edu/pinger</a:t>
            </a:r>
            <a:endParaRPr lang="en-US" b="1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IEEE Communications, May 2000, Vol 38, No 5,  pp 130-136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47FD4-C362-4E40-B292-5DEEC413E62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Diagnose with Ping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smtClean="0"/>
              <a:t>to localhost (127.0.0.1), 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smtClean="0"/>
              <a:t>ping to gateway (use </a:t>
            </a:r>
            <a:r>
              <a:rPr lang="en-US" smtClean="0">
                <a:latin typeface="Courier New" pitchFamily="49" charset="0"/>
              </a:rPr>
              <a:t>route</a:t>
            </a:r>
            <a:r>
              <a:rPr lang="en-US" smtClean="0"/>
              <a:t> or </a:t>
            </a:r>
            <a:r>
              <a:rPr lang="en-US" smtClean="0">
                <a:latin typeface="Courier New" pitchFamily="49" charset="0"/>
              </a:rPr>
              <a:t>traceroute</a:t>
            </a:r>
            <a:r>
              <a:rPr lang="en-US" smtClean="0"/>
              <a:t> (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tracert</a:t>
            </a:r>
            <a:r>
              <a:rPr lang="en-US" smtClean="0"/>
              <a:t> on Windows) to find gateway), 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smtClean="0"/>
              <a:t>ping to well known host 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smtClean="0"/>
              <a:t>&amp; to relevant remote host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mtClean="0"/>
              <a:t>Use IP address to avoid nameserver problems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mtClean="0"/>
              <a:t>Look for connectivity, loss, RTT, jitter, dups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mtClean="0"/>
              <a:t>May need to run for a long time to see some pathologies (e.g. bursty loss due to DSL loss of sync)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mtClean="0"/>
              <a:t>Try flood pings if suspect rate limited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mtClean="0"/>
              <a:t>Use telnet- see if blocked; synack if ICMP blocked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mtClean="0">
                <a:hlinkClick r:id="rId2"/>
              </a:rPr>
              <a:t>www-iepm.slac.stanford.edu/tools/synack/</a:t>
            </a: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911BA9-3AB2-400A-A64C-150353BDA470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 Ping Unreachable Messages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1440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2133600"/>
                <a:gridCol w="6019800"/>
              </a:tblGrid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ICMPCode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/>
                        <a:t>Value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/>
                        <a:t>Message Subtype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/>
                        <a:t>Description</a:t>
                      </a:r>
                      <a:endParaRPr lang="en-US" sz="20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0/1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/>
                        <a:t>Network/host </a:t>
                      </a:r>
                      <a:r>
                        <a:rPr lang="en-US" sz="2000" b="1" i="1" dirty="0"/>
                        <a:t>Unreachable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The datagram could not be delivered to the network specified in the network ID portion of the IP </a:t>
                      </a:r>
                      <a:r>
                        <a:rPr lang="en-US" sz="2000" dirty="0" smtClean="0"/>
                        <a:t>address/specific host. </a:t>
                      </a:r>
                      <a:r>
                        <a:rPr lang="en-US" sz="2000" dirty="0"/>
                        <a:t>Usually means a problem with routing but could also be caused by a bad address.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/>
                        <a:t>Destination Host Unknown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The host specified is not known. This is usually generated by a router local to the destination host and usually means a bad address.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9/10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/>
                        <a:t>Communication with Destination </a:t>
                      </a:r>
                      <a:r>
                        <a:rPr lang="en-US" sz="2000" b="1" i="1" dirty="0" smtClean="0"/>
                        <a:t>Network/Host </a:t>
                      </a:r>
                      <a:r>
                        <a:rPr lang="en-US" sz="2000" b="1" i="1" dirty="0"/>
                        <a:t>is Administratively Prohibited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The source device is not allowed to send to the network where the destination device is </a:t>
                      </a:r>
                      <a:r>
                        <a:rPr lang="en-US" sz="2000" dirty="0" smtClean="0"/>
                        <a:t>located/is allowed to send to the network where the destination device is located, but not that particular device.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/>
                        <a:t>Communication Administratively Prohibited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The datagram could not be forwarded due to filtering that blocks the message based on its contents.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358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BF26A3-D702-40A0-8A8F-98E2F32E6D3B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23582" name="Rectangle 7"/>
          <p:cNvSpPr>
            <a:spLocks noChangeArrowheads="1"/>
          </p:cNvSpPr>
          <p:nvPr/>
        </p:nvSpPr>
        <p:spPr bwMode="auto">
          <a:xfrm>
            <a:off x="0" y="5334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Not ICMP but DNS not resolving name gives </a:t>
            </a:r>
            <a:r>
              <a:rPr lang="en-US" b="1" i="1"/>
              <a:t>Unknown Host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 Addresses pingable June 2003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6D1448-B96E-473D-B8BF-076ACB278C0A}" type="slidenum">
              <a:rPr lang="en-US" smtClean="0"/>
              <a:pPr/>
              <a:t>38</a:t>
            </a:fld>
            <a:endParaRPr lang="en-US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8838"/>
            <a:ext cx="7339013" cy="59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Content Placeholder 2"/>
          <p:cNvSpPr>
            <a:spLocks noGrp="1"/>
          </p:cNvSpPr>
          <p:nvPr>
            <p:ph idx="1"/>
          </p:nvPr>
        </p:nvSpPr>
        <p:spPr>
          <a:xfrm>
            <a:off x="6477000" y="762000"/>
            <a:ext cx="2667000" cy="5867400"/>
          </a:xfrm>
          <a:solidFill>
            <a:srgbClr val="FFFF00"/>
          </a:solidFill>
        </p:spPr>
        <p:txBody>
          <a:bodyPr/>
          <a:lstStyle/>
          <a:p>
            <a:r>
              <a:rPr lang="en-US" smtClean="0"/>
              <a:t>Grey= not allocated</a:t>
            </a:r>
          </a:p>
          <a:p>
            <a:r>
              <a:rPr lang="en-US" smtClean="0"/>
              <a:t>Black= not pingable</a:t>
            </a:r>
          </a:p>
          <a:p>
            <a:r>
              <a:rPr lang="en-US" smtClean="0"/>
              <a:t>Companies own class A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22550"/>
            <a:ext cx="51816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1825" y="2651125"/>
            <a:ext cx="470217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Growth 2003-2006</a:t>
            </a:r>
          </a:p>
        </p:txBody>
      </p:sp>
      <p:sp>
        <p:nvSpPr>
          <p:cNvPr id="450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286BC3-66E1-4D53-A97D-C96012C4CADC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5062" name="TextBox 7"/>
          <p:cNvSpPr txBox="1">
            <a:spLocks noChangeArrowheads="1"/>
          </p:cNvSpPr>
          <p:nvPr/>
        </p:nvSpPr>
        <p:spPr bwMode="auto">
          <a:xfrm>
            <a:off x="1752600" y="2209800"/>
            <a:ext cx="1649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June 2003</a:t>
            </a:r>
          </a:p>
        </p:txBody>
      </p:sp>
      <p:sp>
        <p:nvSpPr>
          <p:cNvPr id="45063" name="TextBox 8"/>
          <p:cNvSpPr txBox="1">
            <a:spLocks noChangeArrowheads="1"/>
          </p:cNvSpPr>
          <p:nvPr/>
        </p:nvSpPr>
        <p:spPr bwMode="auto">
          <a:xfrm>
            <a:off x="6096000" y="2235200"/>
            <a:ext cx="1611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Nov 2006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91000" y="2590800"/>
            <a:ext cx="2286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ular Callout 11"/>
          <p:cNvSpPr/>
          <p:nvPr/>
        </p:nvSpPr>
        <p:spPr>
          <a:xfrm>
            <a:off x="457200" y="762000"/>
            <a:ext cx="3505200" cy="304800"/>
          </a:xfrm>
          <a:prstGeom prst="wedgeRectCallout">
            <a:avLst>
              <a:gd name="adj1" fmla="val -40093"/>
              <a:gd name="adj2" fmla="val 14767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ular Callout 13"/>
          <p:cNvSpPr/>
          <p:nvPr/>
        </p:nvSpPr>
        <p:spPr>
          <a:xfrm>
            <a:off x="457200" y="1295400"/>
            <a:ext cx="4572000" cy="457200"/>
          </a:xfrm>
          <a:prstGeom prst="wedgeRectCallout">
            <a:avLst>
              <a:gd name="adj1" fmla="val 52809"/>
              <a:gd name="adj2" fmla="val 7025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067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457200"/>
          </a:xfrm>
        </p:spPr>
        <p:txBody>
          <a:bodyPr/>
          <a:lstStyle/>
          <a:p>
            <a:r>
              <a:rPr lang="en-US" smtClean="0"/>
              <a:t>More areas allocated, </a:t>
            </a:r>
          </a:p>
          <a:p>
            <a:r>
              <a:rPr lang="en-US" smtClean="0"/>
              <a:t>Existing areas more colorful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1F2277-85AE-4523-A9F4-C1ABA0662E1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LAN </a:t>
            </a:r>
            <a:r>
              <a:rPr lang="en-US" b="1" dirty="0" err="1" smtClean="0"/>
              <a:t>vs</a:t>
            </a:r>
            <a:r>
              <a:rPr lang="en-US" b="1" dirty="0" smtClean="0"/>
              <a:t> WAN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Measuring the LAN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Network admin has control so: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Can read MIBs from devices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Can within limits passively sniff traffic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Know the routes between devices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dirty="0" smtClean="0"/>
              <a:t>Manually for small networks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dirty="0" smtClean="0"/>
              <a:t>Automated for large networks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Measuring the WAN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No admin control, unless you are an ISP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Cant read information out of routers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May not be able to sniff/trace traffic due to privacy/security concerns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Don’t know route details between points, may change, not under your control, may be able to deduce some of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So typically have to make do with what can be measured from end to end with very limited information from intermediates equipment hops.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DB8459-0332-43B1-A72F-67951BF37F36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Lot of heavy FTP activity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3200400" cy="5791200"/>
          </a:xfrm>
        </p:spPr>
        <p:txBody>
          <a:bodyPr/>
          <a:lstStyle/>
          <a:p>
            <a:pPr eaLnBrk="1" hangingPunct="1"/>
            <a:r>
              <a:rPr lang="en-US" smtClean="0"/>
              <a:t>The difference depends on traffic</a:t>
            </a:r>
          </a:p>
          <a:p>
            <a:pPr eaLnBrk="1" hangingPunct="1"/>
            <a:r>
              <a:rPr lang="en-US" smtClean="0"/>
              <a:t>Only 20% difference in max &amp; average</a:t>
            </a: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29075"/>
            <a:ext cx="42672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609600"/>
            <a:ext cx="58674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7F3DEE-D232-45F9-BCE1-ADAA7ED08D9F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Flow lengths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Distribution of netflow lengths for SLAC border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Log-log plots, linear trendline = power law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Netflow ties off flows after 30 minutes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TCP, UDP &amp; ICMP “flows” are ~log-log linear for longer (hundreds to 1500 seconds) flows (heavy-tails)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There are some peaks in TCP distributions, timeouts?</a:t>
            </a:r>
          </a:p>
          <a:p>
            <a:pPr lvl="2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Web server CGI script timeouts (300s), TCP connection establishment (default 75s), TIME_WAIT (default 240s), tcp_fin_wait (default 675s)</a:t>
            </a:r>
          </a:p>
          <a:p>
            <a:pPr lvl="2" eaLnBrk="1" hangingPunct="1"/>
            <a:endParaRPr lang="en-US" smtClean="0"/>
          </a:p>
        </p:txBody>
      </p:sp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18025"/>
            <a:ext cx="32004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35488"/>
            <a:ext cx="3048000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583113"/>
            <a:ext cx="2971800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8" name="Text Box 7"/>
          <p:cNvSpPr txBox="1">
            <a:spLocks noChangeArrowheads="1"/>
          </p:cNvSpPr>
          <p:nvPr/>
        </p:nvSpPr>
        <p:spPr bwMode="auto">
          <a:xfrm>
            <a:off x="822325" y="5934075"/>
            <a:ext cx="836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TCP</a:t>
            </a:r>
          </a:p>
        </p:txBody>
      </p:sp>
      <p:sp>
        <p:nvSpPr>
          <p:cNvPr id="51209" name="Text Box 8"/>
          <p:cNvSpPr txBox="1">
            <a:spLocks noChangeArrowheads="1"/>
          </p:cNvSpPr>
          <p:nvPr/>
        </p:nvSpPr>
        <p:spPr bwMode="auto">
          <a:xfrm>
            <a:off x="4327525" y="5934075"/>
            <a:ext cx="896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UDP</a:t>
            </a:r>
          </a:p>
        </p:txBody>
      </p:sp>
      <p:sp>
        <p:nvSpPr>
          <p:cNvPr id="51210" name="Text Box 9"/>
          <p:cNvSpPr txBox="1">
            <a:spLocks noChangeArrowheads="1"/>
          </p:cNvSpPr>
          <p:nvPr/>
        </p:nvSpPr>
        <p:spPr bwMode="auto">
          <a:xfrm>
            <a:off x="6629400" y="4800600"/>
            <a:ext cx="113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ICMP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D6F1F7-4BEF-41A1-8D87-7E8526A2B56C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ICMP client/server application built on IP</a:t>
            </a:r>
          </a:p>
          <a:p>
            <a:pPr lvl="1" eaLnBrk="1" hangingPunct="1"/>
            <a:r>
              <a:rPr lang="en-US" sz="2400" smtClean="0"/>
              <a:t>Client send ICMP echo request, server sends reply</a:t>
            </a:r>
          </a:p>
          <a:p>
            <a:pPr lvl="1" eaLnBrk="1" hangingPunct="1"/>
            <a:r>
              <a:rPr lang="en-US" sz="2400" smtClean="0"/>
              <a:t>Server usually in kernel, so reliable &amp; fast</a:t>
            </a:r>
          </a:p>
          <a:p>
            <a:pPr lvl="1" eaLnBrk="1" hangingPunct="1"/>
            <a:endParaRPr lang="en-US" sz="2400" smtClean="0"/>
          </a:p>
          <a:p>
            <a:pPr lvl="1" eaLnBrk="1" hangingPunct="1"/>
            <a:endParaRPr lang="en-US" sz="2400" smtClean="0"/>
          </a:p>
          <a:p>
            <a:pPr lvl="1" eaLnBrk="1" hangingPunct="1"/>
            <a:endParaRPr lang="en-US" sz="2400" smtClean="0"/>
          </a:p>
          <a:p>
            <a:pPr eaLnBrk="1" hangingPunct="1"/>
            <a:r>
              <a:rPr lang="en-US" sz="2800" smtClean="0"/>
              <a:t>User can specify number of data bytes. Client puts timestamp in data bytes. Compares timestamp with time when echo comes back to get RTT</a:t>
            </a:r>
          </a:p>
          <a:p>
            <a:pPr eaLnBrk="1" hangingPunct="1"/>
            <a:r>
              <a:rPr lang="en-US" sz="2800" smtClean="0"/>
              <a:t>Many flavors (e.g. fping) and options</a:t>
            </a:r>
          </a:p>
          <a:p>
            <a:pPr lvl="1" eaLnBrk="1" hangingPunct="1"/>
            <a:r>
              <a:rPr lang="en-US" sz="2400" smtClean="0"/>
              <a:t>packet length, number of tries, timeout, separation …</a:t>
            </a:r>
          </a:p>
          <a:p>
            <a:pPr eaLnBrk="1" hangingPunct="1"/>
            <a:r>
              <a:rPr lang="en-US" sz="2800" smtClean="0"/>
              <a:t>Ping localhost (127.0.0.1) first, then gateway IP address etc.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352800" y="2590800"/>
            <a:ext cx="1447800" cy="8540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57200" y="2590800"/>
            <a:ext cx="1447800" cy="8540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352800" y="2209800"/>
            <a:ext cx="144780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57200" y="2209800"/>
            <a:ext cx="14478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Type=8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905000" y="2209800"/>
            <a:ext cx="14478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Code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352800" y="2209800"/>
            <a:ext cx="28956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Checksum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352800" y="2209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457200" y="1905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828800" y="1905000"/>
            <a:ext cx="361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8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276600" y="19050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16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5791200" y="19050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31</a:t>
            </a:r>
          </a:p>
        </p:txBody>
      </p:sp>
      <p:sp>
        <p:nvSpPr>
          <p:cNvPr id="20496" name="Text Box 17"/>
          <p:cNvSpPr txBox="1">
            <a:spLocks noChangeArrowheads="1"/>
          </p:cNvSpPr>
          <p:nvPr/>
        </p:nvSpPr>
        <p:spPr bwMode="auto">
          <a:xfrm>
            <a:off x="457200" y="2590800"/>
            <a:ext cx="28956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Identifier</a:t>
            </a:r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3352800" y="2590800"/>
            <a:ext cx="28956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Sequence number</a:t>
            </a:r>
          </a:p>
        </p:txBody>
      </p:sp>
      <p:sp>
        <p:nvSpPr>
          <p:cNvPr id="20498" name="Text Box 19"/>
          <p:cNvSpPr txBox="1">
            <a:spLocks noChangeArrowheads="1"/>
          </p:cNvSpPr>
          <p:nvPr/>
        </p:nvSpPr>
        <p:spPr bwMode="auto">
          <a:xfrm>
            <a:off x="2438400" y="2971800"/>
            <a:ext cx="1557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Optional data</a:t>
            </a:r>
          </a:p>
        </p:txBody>
      </p:sp>
      <p:sp>
        <p:nvSpPr>
          <p:cNvPr id="20499" name="Text Box 20"/>
          <p:cNvSpPr txBox="1">
            <a:spLocks noChangeArrowheads="1"/>
          </p:cNvSpPr>
          <p:nvPr/>
        </p:nvSpPr>
        <p:spPr bwMode="auto">
          <a:xfrm>
            <a:off x="4724400" y="190500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24</a:t>
            </a:r>
          </a:p>
        </p:txBody>
      </p:sp>
      <p:sp>
        <p:nvSpPr>
          <p:cNvPr id="20500" name="Rectangle 21"/>
          <p:cNvSpPr>
            <a:spLocks noChangeArrowheads="1"/>
          </p:cNvSpPr>
          <p:nvPr/>
        </p:nvSpPr>
        <p:spPr bwMode="auto">
          <a:xfrm>
            <a:off x="457200" y="2971800"/>
            <a:ext cx="5791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753C25-4052-4C4E-B2C3-8B058675FDE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Passive vs. Active Monitoring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800" dirty="0" smtClean="0"/>
              <a:t>Active injects traffic on demand, may be regular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800" dirty="0" smtClean="0"/>
              <a:t>Passive watches things as they happen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Network device records information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/>
              <a:t>Packets, bytes, errors … kept in MIBs retrieved by SNMP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Devices (e.g. probe) capture/watch packets as they pass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/>
              <a:t>Router, switch, sniffer, host in promiscuous (</a:t>
            </a:r>
            <a:r>
              <a:rPr lang="en-US" sz="2000" dirty="0" err="1" smtClean="0"/>
              <a:t>tcpdump</a:t>
            </a:r>
            <a:r>
              <a:rPr lang="en-US" sz="2000" dirty="0" smtClean="0"/>
              <a:t>)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800" dirty="0" smtClean="0"/>
              <a:t>Complementary to one another: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Passive: 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/>
              <a:t>does not inject extra traffic, measures real traffic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/>
              <a:t>Polling to gather data generates traffic, also gathers large amounts of data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Active: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/>
              <a:t>provides explicit control on the generation of packets for measurement scenarios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/>
              <a:t>testing what you want, when you need it. 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/>
              <a:t>Injects extra artificial traffic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800" dirty="0" smtClean="0"/>
              <a:t>Can do both, e.g. start active measurement and look at passively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14E3B3-1DEA-428A-9CAA-539DCDF809C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Passive tools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SNMP</a:t>
            </a:r>
          </a:p>
          <a:p>
            <a:pPr eaLnBrk="1" hangingPunct="1"/>
            <a:r>
              <a:rPr lang="en-US" sz="2800" smtClean="0"/>
              <a:t>Hardware probes: e.g. Sniffer, can be stand-alone or remotely access from a central management station </a:t>
            </a:r>
          </a:p>
          <a:p>
            <a:pPr eaLnBrk="1" hangingPunct="1"/>
            <a:r>
              <a:rPr lang="en-US" sz="2800" smtClean="0"/>
              <a:t>Software probes: snoop, WireShark, tcpdump, require promiscous access to NIC card, i.e. root/sudo access</a:t>
            </a:r>
          </a:p>
          <a:p>
            <a:pPr eaLnBrk="1" hangingPunct="1"/>
            <a:r>
              <a:rPr lang="en-US" sz="2800" smtClean="0"/>
              <a:t>Flow measurement: SFlow, OCxMon/CoralReef, Cisco/Netflow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17EBD9-FBE9-4782-91CD-8E4FB1BA622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SNMP (</a:t>
            </a:r>
            <a:r>
              <a:rPr lang="en-US" sz="3200" b="1" smtClean="0">
                <a:solidFill>
                  <a:schemeClr val="tx1"/>
                </a:solidFill>
              </a:rPr>
              <a:t>Simple Network Management Protocol)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Example of a passive application, usually built on UDP</a:t>
            </a:r>
          </a:p>
          <a:p>
            <a:pPr eaLnBrk="1" hangingPunct="1"/>
            <a:r>
              <a:rPr lang="en-US" sz="2800" dirty="0" err="1" smtClean="0"/>
              <a:t>Defacto</a:t>
            </a:r>
            <a:r>
              <a:rPr lang="en-US" sz="2800" dirty="0" smtClean="0"/>
              <a:t> standard for network management</a:t>
            </a:r>
          </a:p>
          <a:p>
            <a:pPr eaLnBrk="1" hangingPunct="1"/>
            <a:r>
              <a:rPr lang="en-US" sz="2800" dirty="0" smtClean="0"/>
              <a:t>Created by IETF to address short term needs of TCP/IP</a:t>
            </a:r>
          </a:p>
          <a:p>
            <a:pPr eaLnBrk="1" hangingPunct="1"/>
            <a:r>
              <a:rPr lang="en-US" sz="2800" dirty="0" smtClean="0"/>
              <a:t>Consists of:</a:t>
            </a:r>
          </a:p>
          <a:p>
            <a:pPr lvl="1" eaLnBrk="1" hangingPunct="1"/>
            <a:r>
              <a:rPr lang="en-US" sz="2400" dirty="0" smtClean="0"/>
              <a:t>Management Information Bases (MIBs)</a:t>
            </a:r>
          </a:p>
          <a:p>
            <a:pPr lvl="2" eaLnBrk="1" hangingPunct="1"/>
            <a:r>
              <a:rPr lang="en-US" sz="2000" dirty="0" smtClean="0"/>
              <a:t>Store information about managed object (host, router, switch etc.) – system &amp;status info, performance &amp; configuration data</a:t>
            </a:r>
          </a:p>
          <a:p>
            <a:pPr lvl="1" eaLnBrk="1" hangingPunct="1"/>
            <a:r>
              <a:rPr lang="en-US" sz="2400" dirty="0" smtClean="0"/>
              <a:t>Remote Network Monitoring (RMON) is a management tool for passively watching line traffic</a:t>
            </a:r>
          </a:p>
          <a:p>
            <a:pPr lvl="1" eaLnBrk="1" hangingPunct="1"/>
            <a:r>
              <a:rPr lang="en-US" sz="2400" dirty="0" smtClean="0"/>
              <a:t>SNMP communication protocol to read out data and set parameters</a:t>
            </a:r>
          </a:p>
          <a:p>
            <a:pPr lvl="2" eaLnBrk="1" hangingPunct="1"/>
            <a:r>
              <a:rPr lang="en-US" sz="2000" dirty="0" smtClean="0"/>
              <a:t>Polling protocol, manager asks questions &amp; agent responds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CF5CBD-EA12-46A2-8C20-5AABE3A516B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SNMP Model</a:t>
            </a:r>
          </a:p>
        </p:txBody>
      </p:sp>
      <p:sp>
        <p:nvSpPr>
          <p:cNvPr id="8196" name="Rectangle 36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NMS contains manager software to send &amp; receive SNMP messages to Agents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Agent is a software component residing on a managed node, responds to SNMP queries, performs updates &amp; reports problems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MIB resides on nodes and at NMS and is a logical description of all network management data.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3200400" y="914400"/>
            <a:ext cx="2514600" cy="990600"/>
          </a:xfrm>
          <a:prstGeom prst="cloudCallout">
            <a:avLst>
              <a:gd name="adj1" fmla="val -24875"/>
              <a:gd name="adj2" fmla="val 31731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3717925" y="1133475"/>
            <a:ext cx="1774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TCP/IP net</a:t>
            </a:r>
          </a:p>
        </p:txBody>
      </p:sp>
      <p:sp>
        <p:nvSpPr>
          <p:cNvPr id="8199" name="Line 36"/>
          <p:cNvSpPr>
            <a:spLocks noChangeShapeType="1"/>
          </p:cNvSpPr>
          <p:nvPr/>
        </p:nvSpPr>
        <p:spPr bwMode="auto">
          <a:xfrm flipV="1">
            <a:off x="2362200" y="15240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Line 37"/>
          <p:cNvSpPr>
            <a:spLocks noChangeShapeType="1"/>
          </p:cNvSpPr>
          <p:nvPr/>
        </p:nvSpPr>
        <p:spPr bwMode="auto">
          <a:xfrm flipH="1" flipV="1">
            <a:off x="5105400" y="15240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201" name="Group 38"/>
          <p:cNvGrpSpPr>
            <a:grpSpLocks/>
          </p:cNvGrpSpPr>
          <p:nvPr/>
        </p:nvGrpSpPr>
        <p:grpSpPr bwMode="auto">
          <a:xfrm>
            <a:off x="1219200" y="2590800"/>
            <a:ext cx="639763" cy="642938"/>
            <a:chOff x="1695" y="2658"/>
            <a:chExt cx="403" cy="405"/>
          </a:xfrm>
        </p:grpSpPr>
        <p:sp>
          <p:nvSpPr>
            <p:cNvPr id="8372" name="AutoShape 39" descr="50%"/>
            <p:cNvSpPr>
              <a:spLocks noChangeArrowheads="1"/>
            </p:cNvSpPr>
            <p:nvPr/>
          </p:nvSpPr>
          <p:spPr bwMode="auto">
            <a:xfrm flipV="1">
              <a:off x="1969" y="2658"/>
              <a:ext cx="86" cy="301"/>
            </a:xfrm>
            <a:prstGeom prst="roundRect">
              <a:avLst>
                <a:gd name="adj" fmla="val 0"/>
              </a:avLst>
            </a:prstGeom>
            <a:pattFill prst="pct50">
              <a:fgClr>
                <a:srgbClr val="D2D2D2"/>
              </a:fgClr>
              <a:bgClr>
                <a:srgbClr val="FFFFFF"/>
              </a:bgClr>
            </a:pattFill>
            <a:ln w="9247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3" name="AutoShape 40"/>
            <p:cNvSpPr>
              <a:spLocks noChangeArrowheads="1"/>
            </p:cNvSpPr>
            <p:nvPr/>
          </p:nvSpPr>
          <p:spPr bwMode="auto">
            <a:xfrm flipV="1">
              <a:off x="1982" y="2768"/>
              <a:ext cx="60" cy="88"/>
            </a:xfrm>
            <a:prstGeom prst="roundRect">
              <a:avLst>
                <a:gd name="adj" fmla="val 0"/>
              </a:avLst>
            </a:prstGeom>
            <a:noFill/>
            <a:ln w="9247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4" name="AutoShape 41" descr="50%"/>
            <p:cNvSpPr>
              <a:spLocks noChangeArrowheads="1"/>
            </p:cNvSpPr>
            <p:nvPr/>
          </p:nvSpPr>
          <p:spPr bwMode="auto">
            <a:xfrm flipV="1">
              <a:off x="1981" y="2691"/>
              <a:ext cx="62" cy="3"/>
            </a:xfrm>
            <a:prstGeom prst="roundRect">
              <a:avLst>
                <a:gd name="adj" fmla="val 0"/>
              </a:avLst>
            </a:prstGeom>
            <a:pattFill prst="pct50">
              <a:fgClr>
                <a:srgbClr val="808080"/>
              </a:fgClr>
              <a:bgClr>
                <a:srgbClr val="D2D2D2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5" name="AutoShape 42"/>
            <p:cNvSpPr>
              <a:spLocks noChangeArrowheads="1"/>
            </p:cNvSpPr>
            <p:nvPr/>
          </p:nvSpPr>
          <p:spPr bwMode="auto">
            <a:xfrm flipV="1">
              <a:off x="1981" y="2671"/>
              <a:ext cx="62" cy="205"/>
            </a:xfrm>
            <a:prstGeom prst="roundRect">
              <a:avLst>
                <a:gd name="adj" fmla="val 0"/>
              </a:avLst>
            </a:prstGeom>
            <a:noFill/>
            <a:ln w="9247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6" name="AutoShape 43"/>
            <p:cNvSpPr>
              <a:spLocks noChangeArrowheads="1"/>
            </p:cNvSpPr>
            <p:nvPr/>
          </p:nvSpPr>
          <p:spPr bwMode="auto">
            <a:xfrm flipV="1">
              <a:off x="1982" y="2857"/>
              <a:ext cx="60" cy="18"/>
            </a:xfrm>
            <a:prstGeom prst="roundRect">
              <a:avLst>
                <a:gd name="adj" fmla="val 0"/>
              </a:avLst>
            </a:prstGeom>
            <a:solidFill>
              <a:srgbClr val="C0C0C0"/>
            </a:solidFill>
            <a:ln w="9247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77" name="Group 44"/>
            <p:cNvGrpSpPr>
              <a:grpSpLocks/>
            </p:cNvGrpSpPr>
            <p:nvPr/>
          </p:nvGrpSpPr>
          <p:grpSpPr bwMode="auto">
            <a:xfrm>
              <a:off x="1981" y="2881"/>
              <a:ext cx="62" cy="42"/>
              <a:chOff x="1981" y="2881"/>
              <a:chExt cx="62" cy="42"/>
            </a:xfrm>
          </p:grpSpPr>
          <p:sp>
            <p:nvSpPr>
              <p:cNvPr id="8483" name="AutoShape 45"/>
              <p:cNvSpPr>
                <a:spLocks noChangeArrowheads="1"/>
              </p:cNvSpPr>
              <p:nvPr/>
            </p:nvSpPr>
            <p:spPr bwMode="auto">
              <a:xfrm flipV="1">
                <a:off x="2042" y="2881"/>
                <a:ext cx="1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84" name="AutoShape 46"/>
              <p:cNvSpPr>
                <a:spLocks noChangeArrowheads="1"/>
              </p:cNvSpPr>
              <p:nvPr/>
            </p:nvSpPr>
            <p:spPr bwMode="auto">
              <a:xfrm flipV="1">
                <a:off x="2038" y="2881"/>
                <a:ext cx="0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85" name="AutoShape 47"/>
              <p:cNvSpPr>
                <a:spLocks noChangeArrowheads="1"/>
              </p:cNvSpPr>
              <p:nvPr/>
            </p:nvSpPr>
            <p:spPr bwMode="auto">
              <a:xfrm flipV="1">
                <a:off x="2034" y="2881"/>
                <a:ext cx="1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86" name="AutoShape 48"/>
              <p:cNvSpPr>
                <a:spLocks noChangeArrowheads="1"/>
              </p:cNvSpPr>
              <p:nvPr/>
            </p:nvSpPr>
            <p:spPr bwMode="auto">
              <a:xfrm flipV="1">
                <a:off x="2030" y="2881"/>
                <a:ext cx="1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87" name="AutoShape 49"/>
              <p:cNvSpPr>
                <a:spLocks noChangeArrowheads="1"/>
              </p:cNvSpPr>
              <p:nvPr/>
            </p:nvSpPr>
            <p:spPr bwMode="auto">
              <a:xfrm flipV="1">
                <a:off x="2026" y="2881"/>
                <a:ext cx="1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88" name="AutoShape 50"/>
              <p:cNvSpPr>
                <a:spLocks noChangeArrowheads="1"/>
              </p:cNvSpPr>
              <p:nvPr/>
            </p:nvSpPr>
            <p:spPr bwMode="auto">
              <a:xfrm flipV="1">
                <a:off x="2023" y="2881"/>
                <a:ext cx="1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89" name="AutoShape 51"/>
              <p:cNvSpPr>
                <a:spLocks noChangeArrowheads="1"/>
              </p:cNvSpPr>
              <p:nvPr/>
            </p:nvSpPr>
            <p:spPr bwMode="auto">
              <a:xfrm flipV="1">
                <a:off x="2019" y="2881"/>
                <a:ext cx="0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90" name="AutoShape 52"/>
              <p:cNvSpPr>
                <a:spLocks noChangeArrowheads="1"/>
              </p:cNvSpPr>
              <p:nvPr/>
            </p:nvSpPr>
            <p:spPr bwMode="auto">
              <a:xfrm flipV="1">
                <a:off x="2015" y="2881"/>
                <a:ext cx="1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91" name="AutoShape 53"/>
              <p:cNvSpPr>
                <a:spLocks noChangeArrowheads="1"/>
              </p:cNvSpPr>
              <p:nvPr/>
            </p:nvSpPr>
            <p:spPr bwMode="auto">
              <a:xfrm flipV="1">
                <a:off x="2011" y="2881"/>
                <a:ext cx="1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92" name="AutoShape 54"/>
              <p:cNvSpPr>
                <a:spLocks noChangeArrowheads="1"/>
              </p:cNvSpPr>
              <p:nvPr/>
            </p:nvSpPr>
            <p:spPr bwMode="auto">
              <a:xfrm flipV="1">
                <a:off x="2008" y="2881"/>
                <a:ext cx="0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93" name="AutoShape 55"/>
              <p:cNvSpPr>
                <a:spLocks noChangeArrowheads="1"/>
              </p:cNvSpPr>
              <p:nvPr/>
            </p:nvSpPr>
            <p:spPr bwMode="auto">
              <a:xfrm flipV="1">
                <a:off x="2004" y="2881"/>
                <a:ext cx="0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94" name="AutoShape 56"/>
              <p:cNvSpPr>
                <a:spLocks noChangeArrowheads="1"/>
              </p:cNvSpPr>
              <p:nvPr/>
            </p:nvSpPr>
            <p:spPr bwMode="auto">
              <a:xfrm flipV="1">
                <a:off x="2000" y="2881"/>
                <a:ext cx="0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95" name="AutoShape 57"/>
              <p:cNvSpPr>
                <a:spLocks noChangeArrowheads="1"/>
              </p:cNvSpPr>
              <p:nvPr/>
            </p:nvSpPr>
            <p:spPr bwMode="auto">
              <a:xfrm flipV="1">
                <a:off x="1996" y="2881"/>
                <a:ext cx="0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96" name="AutoShape 58"/>
              <p:cNvSpPr>
                <a:spLocks noChangeArrowheads="1"/>
              </p:cNvSpPr>
              <p:nvPr/>
            </p:nvSpPr>
            <p:spPr bwMode="auto">
              <a:xfrm flipV="1">
                <a:off x="1993" y="2881"/>
                <a:ext cx="0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97" name="AutoShape 59"/>
              <p:cNvSpPr>
                <a:spLocks noChangeArrowheads="1"/>
              </p:cNvSpPr>
              <p:nvPr/>
            </p:nvSpPr>
            <p:spPr bwMode="auto">
              <a:xfrm flipV="1">
                <a:off x="1989" y="2881"/>
                <a:ext cx="0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98" name="AutoShape 60"/>
              <p:cNvSpPr>
                <a:spLocks noChangeArrowheads="1"/>
              </p:cNvSpPr>
              <p:nvPr/>
            </p:nvSpPr>
            <p:spPr bwMode="auto">
              <a:xfrm flipV="1">
                <a:off x="1985" y="2881"/>
                <a:ext cx="1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99" name="AutoShape 61"/>
              <p:cNvSpPr>
                <a:spLocks noChangeArrowheads="1"/>
              </p:cNvSpPr>
              <p:nvPr/>
            </p:nvSpPr>
            <p:spPr bwMode="auto">
              <a:xfrm flipV="1">
                <a:off x="1981" y="2881"/>
                <a:ext cx="1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0" name="AutoShape 62"/>
              <p:cNvSpPr>
                <a:spLocks noChangeArrowheads="1"/>
              </p:cNvSpPr>
              <p:nvPr/>
            </p:nvSpPr>
            <p:spPr bwMode="auto">
              <a:xfrm flipV="1">
                <a:off x="2042" y="2905"/>
                <a:ext cx="1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1" name="AutoShape 63"/>
              <p:cNvSpPr>
                <a:spLocks noChangeArrowheads="1"/>
              </p:cNvSpPr>
              <p:nvPr/>
            </p:nvSpPr>
            <p:spPr bwMode="auto">
              <a:xfrm flipV="1">
                <a:off x="2038" y="2905"/>
                <a:ext cx="0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2" name="AutoShape 64"/>
              <p:cNvSpPr>
                <a:spLocks noChangeArrowheads="1"/>
              </p:cNvSpPr>
              <p:nvPr/>
            </p:nvSpPr>
            <p:spPr bwMode="auto">
              <a:xfrm flipV="1">
                <a:off x="2034" y="2905"/>
                <a:ext cx="1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3" name="AutoShape 65"/>
              <p:cNvSpPr>
                <a:spLocks noChangeArrowheads="1"/>
              </p:cNvSpPr>
              <p:nvPr/>
            </p:nvSpPr>
            <p:spPr bwMode="auto">
              <a:xfrm flipV="1">
                <a:off x="2030" y="2905"/>
                <a:ext cx="1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4" name="AutoShape 66"/>
              <p:cNvSpPr>
                <a:spLocks noChangeArrowheads="1"/>
              </p:cNvSpPr>
              <p:nvPr/>
            </p:nvSpPr>
            <p:spPr bwMode="auto">
              <a:xfrm flipV="1">
                <a:off x="2026" y="2905"/>
                <a:ext cx="1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" name="AutoShape 67"/>
              <p:cNvSpPr>
                <a:spLocks noChangeArrowheads="1"/>
              </p:cNvSpPr>
              <p:nvPr/>
            </p:nvSpPr>
            <p:spPr bwMode="auto">
              <a:xfrm flipV="1">
                <a:off x="2023" y="2905"/>
                <a:ext cx="1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6" name="AutoShape 68"/>
              <p:cNvSpPr>
                <a:spLocks noChangeArrowheads="1"/>
              </p:cNvSpPr>
              <p:nvPr/>
            </p:nvSpPr>
            <p:spPr bwMode="auto">
              <a:xfrm flipV="1">
                <a:off x="2019" y="2905"/>
                <a:ext cx="0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7" name="AutoShape 69"/>
              <p:cNvSpPr>
                <a:spLocks noChangeArrowheads="1"/>
              </p:cNvSpPr>
              <p:nvPr/>
            </p:nvSpPr>
            <p:spPr bwMode="auto">
              <a:xfrm flipV="1">
                <a:off x="2015" y="2905"/>
                <a:ext cx="1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8" name="AutoShape 70"/>
              <p:cNvSpPr>
                <a:spLocks noChangeArrowheads="1"/>
              </p:cNvSpPr>
              <p:nvPr/>
            </p:nvSpPr>
            <p:spPr bwMode="auto">
              <a:xfrm flipV="1">
                <a:off x="2011" y="2905"/>
                <a:ext cx="1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9" name="AutoShape 71"/>
              <p:cNvSpPr>
                <a:spLocks noChangeArrowheads="1"/>
              </p:cNvSpPr>
              <p:nvPr/>
            </p:nvSpPr>
            <p:spPr bwMode="auto">
              <a:xfrm flipV="1">
                <a:off x="2008" y="2905"/>
                <a:ext cx="0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10" name="AutoShape 72"/>
              <p:cNvSpPr>
                <a:spLocks noChangeArrowheads="1"/>
              </p:cNvSpPr>
              <p:nvPr/>
            </p:nvSpPr>
            <p:spPr bwMode="auto">
              <a:xfrm flipV="1">
                <a:off x="2004" y="2905"/>
                <a:ext cx="0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11" name="AutoShape 73"/>
              <p:cNvSpPr>
                <a:spLocks noChangeArrowheads="1"/>
              </p:cNvSpPr>
              <p:nvPr/>
            </p:nvSpPr>
            <p:spPr bwMode="auto">
              <a:xfrm flipV="1">
                <a:off x="2000" y="2905"/>
                <a:ext cx="0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12" name="AutoShape 74"/>
              <p:cNvSpPr>
                <a:spLocks noChangeArrowheads="1"/>
              </p:cNvSpPr>
              <p:nvPr/>
            </p:nvSpPr>
            <p:spPr bwMode="auto">
              <a:xfrm flipV="1">
                <a:off x="1996" y="2905"/>
                <a:ext cx="0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13" name="AutoShape 75"/>
              <p:cNvSpPr>
                <a:spLocks noChangeArrowheads="1"/>
              </p:cNvSpPr>
              <p:nvPr/>
            </p:nvSpPr>
            <p:spPr bwMode="auto">
              <a:xfrm flipV="1">
                <a:off x="1993" y="2905"/>
                <a:ext cx="0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14" name="AutoShape 76"/>
              <p:cNvSpPr>
                <a:spLocks noChangeArrowheads="1"/>
              </p:cNvSpPr>
              <p:nvPr/>
            </p:nvSpPr>
            <p:spPr bwMode="auto">
              <a:xfrm flipV="1">
                <a:off x="1989" y="2905"/>
                <a:ext cx="0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15" name="AutoShape 77"/>
              <p:cNvSpPr>
                <a:spLocks noChangeArrowheads="1"/>
              </p:cNvSpPr>
              <p:nvPr/>
            </p:nvSpPr>
            <p:spPr bwMode="auto">
              <a:xfrm flipV="1">
                <a:off x="1985" y="2905"/>
                <a:ext cx="1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16" name="AutoShape 78"/>
              <p:cNvSpPr>
                <a:spLocks noChangeArrowheads="1"/>
              </p:cNvSpPr>
              <p:nvPr/>
            </p:nvSpPr>
            <p:spPr bwMode="auto">
              <a:xfrm flipV="1">
                <a:off x="1981" y="2905"/>
                <a:ext cx="1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378" name="Line 79"/>
            <p:cNvSpPr>
              <a:spLocks noChangeShapeType="1"/>
            </p:cNvSpPr>
            <p:nvPr/>
          </p:nvSpPr>
          <p:spPr bwMode="auto">
            <a:xfrm>
              <a:off x="1991" y="2768"/>
              <a:ext cx="0" cy="89"/>
            </a:xfrm>
            <a:prstGeom prst="line">
              <a:avLst/>
            </a:prstGeom>
            <a:noFill/>
            <a:ln w="9247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9" name="Freeform 80" descr="50%"/>
            <p:cNvSpPr>
              <a:spLocks/>
            </p:cNvSpPr>
            <p:nvPr/>
          </p:nvSpPr>
          <p:spPr bwMode="auto">
            <a:xfrm>
              <a:off x="2040" y="2671"/>
              <a:ext cx="4" cy="206"/>
            </a:xfrm>
            <a:custGeom>
              <a:avLst/>
              <a:gdLst>
                <a:gd name="T0" fmla="*/ 0 w 4"/>
                <a:gd name="T1" fmla="*/ 186 h 206"/>
                <a:gd name="T2" fmla="*/ 0 w 4"/>
                <a:gd name="T3" fmla="*/ 0 h 206"/>
                <a:gd name="T4" fmla="*/ 3 w 4"/>
                <a:gd name="T5" fmla="*/ 0 h 206"/>
                <a:gd name="T6" fmla="*/ 3 w 4"/>
                <a:gd name="T7" fmla="*/ 205 h 206"/>
                <a:gd name="T8" fmla="*/ 0 w 4"/>
                <a:gd name="T9" fmla="*/ 186 h 206"/>
                <a:gd name="T10" fmla="*/ 0 w 4"/>
                <a:gd name="T11" fmla="*/ 186 h 2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06"/>
                <a:gd name="T20" fmla="*/ 4 w 4"/>
                <a:gd name="T21" fmla="*/ 206 h 2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06">
                  <a:moveTo>
                    <a:pt x="0" y="186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05"/>
                  </a:lnTo>
                  <a:lnTo>
                    <a:pt x="0" y="186"/>
                  </a:lnTo>
                </a:path>
              </a:pathLst>
            </a:custGeom>
            <a:pattFill prst="pct50">
              <a:fgClr>
                <a:srgbClr val="808080"/>
              </a:fgClr>
              <a:bgClr>
                <a:srgbClr val="D2D2D2"/>
              </a:bgClr>
            </a:pattFill>
            <a:ln w="9525">
              <a:noFill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0" name="Freeform 81" descr="50%"/>
            <p:cNvSpPr>
              <a:spLocks/>
            </p:cNvSpPr>
            <p:nvPr/>
          </p:nvSpPr>
          <p:spPr bwMode="auto">
            <a:xfrm>
              <a:off x="1981" y="2671"/>
              <a:ext cx="4" cy="206"/>
            </a:xfrm>
            <a:custGeom>
              <a:avLst/>
              <a:gdLst>
                <a:gd name="T0" fmla="*/ 3 w 4"/>
                <a:gd name="T1" fmla="*/ 186 h 206"/>
                <a:gd name="T2" fmla="*/ 3 w 4"/>
                <a:gd name="T3" fmla="*/ 0 h 206"/>
                <a:gd name="T4" fmla="*/ 0 w 4"/>
                <a:gd name="T5" fmla="*/ 0 h 206"/>
                <a:gd name="T6" fmla="*/ 0 w 4"/>
                <a:gd name="T7" fmla="*/ 205 h 206"/>
                <a:gd name="T8" fmla="*/ 3 w 4"/>
                <a:gd name="T9" fmla="*/ 186 h 206"/>
                <a:gd name="T10" fmla="*/ 3 w 4"/>
                <a:gd name="T11" fmla="*/ 186 h 2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06"/>
                <a:gd name="T20" fmla="*/ 4 w 4"/>
                <a:gd name="T21" fmla="*/ 206 h 2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06">
                  <a:moveTo>
                    <a:pt x="3" y="186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3" y="186"/>
                  </a:lnTo>
                </a:path>
              </a:pathLst>
            </a:custGeom>
            <a:pattFill prst="pct50">
              <a:fgClr>
                <a:srgbClr val="808080"/>
              </a:fgClr>
              <a:bgClr>
                <a:srgbClr val="D2D2D2"/>
              </a:bgClr>
            </a:pattFill>
            <a:ln w="9525">
              <a:noFill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1" name="Freeform 82"/>
            <p:cNvSpPr>
              <a:spLocks/>
            </p:cNvSpPr>
            <p:nvPr/>
          </p:nvSpPr>
          <p:spPr bwMode="auto">
            <a:xfrm>
              <a:off x="1981" y="2671"/>
              <a:ext cx="63" cy="21"/>
            </a:xfrm>
            <a:custGeom>
              <a:avLst/>
              <a:gdLst>
                <a:gd name="T0" fmla="*/ 62 w 63"/>
                <a:gd name="T1" fmla="*/ 20 h 21"/>
                <a:gd name="T2" fmla="*/ 62 w 63"/>
                <a:gd name="T3" fmla="*/ 0 h 21"/>
                <a:gd name="T4" fmla="*/ 0 w 63"/>
                <a:gd name="T5" fmla="*/ 0 h 21"/>
                <a:gd name="T6" fmla="*/ 0 w 63"/>
                <a:gd name="T7" fmla="*/ 20 h 21"/>
                <a:gd name="T8" fmla="*/ 37 w 63"/>
                <a:gd name="T9" fmla="*/ 20 h 21"/>
                <a:gd name="T10" fmla="*/ 37 w 63"/>
                <a:gd name="T11" fmla="*/ 3 h 21"/>
                <a:gd name="T12" fmla="*/ 49 w 63"/>
                <a:gd name="T13" fmla="*/ 3 h 21"/>
                <a:gd name="T14" fmla="*/ 49 w 63"/>
                <a:gd name="T15" fmla="*/ 20 h 21"/>
                <a:gd name="T16" fmla="*/ 62 w 63"/>
                <a:gd name="T17" fmla="*/ 20 h 21"/>
                <a:gd name="T18" fmla="*/ 62 w 63"/>
                <a:gd name="T19" fmla="*/ 2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"/>
                <a:gd name="T31" fmla="*/ 0 h 21"/>
                <a:gd name="T32" fmla="*/ 63 w 63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" h="21">
                  <a:moveTo>
                    <a:pt x="62" y="20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37" y="20"/>
                  </a:lnTo>
                  <a:lnTo>
                    <a:pt x="37" y="3"/>
                  </a:lnTo>
                  <a:lnTo>
                    <a:pt x="49" y="3"/>
                  </a:lnTo>
                  <a:lnTo>
                    <a:pt x="49" y="20"/>
                  </a:lnTo>
                  <a:lnTo>
                    <a:pt x="62" y="20"/>
                  </a:lnTo>
                </a:path>
              </a:pathLst>
            </a:custGeom>
            <a:solidFill>
              <a:srgbClr val="C0C0C0"/>
            </a:solidFill>
            <a:ln w="9247" cap="flat" cmpd="sng">
              <a:solidFill>
                <a:srgbClr val="8F8F8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2" name="Freeform 83"/>
            <p:cNvSpPr>
              <a:spLocks/>
            </p:cNvSpPr>
            <p:nvPr/>
          </p:nvSpPr>
          <p:spPr bwMode="auto">
            <a:xfrm>
              <a:off x="1981" y="2700"/>
              <a:ext cx="63" cy="21"/>
            </a:xfrm>
            <a:custGeom>
              <a:avLst/>
              <a:gdLst>
                <a:gd name="T0" fmla="*/ 62 w 63"/>
                <a:gd name="T1" fmla="*/ 20 h 21"/>
                <a:gd name="T2" fmla="*/ 62 w 63"/>
                <a:gd name="T3" fmla="*/ 0 h 21"/>
                <a:gd name="T4" fmla="*/ 0 w 63"/>
                <a:gd name="T5" fmla="*/ 0 h 21"/>
                <a:gd name="T6" fmla="*/ 0 w 63"/>
                <a:gd name="T7" fmla="*/ 20 h 21"/>
                <a:gd name="T8" fmla="*/ 8 w 63"/>
                <a:gd name="T9" fmla="*/ 20 h 21"/>
                <a:gd name="T10" fmla="*/ 8 w 63"/>
                <a:gd name="T11" fmla="*/ 17 h 21"/>
                <a:gd name="T12" fmla="*/ 18 w 63"/>
                <a:gd name="T13" fmla="*/ 17 h 21"/>
                <a:gd name="T14" fmla="*/ 18 w 63"/>
                <a:gd name="T15" fmla="*/ 20 h 21"/>
                <a:gd name="T16" fmla="*/ 62 w 63"/>
                <a:gd name="T17" fmla="*/ 20 h 21"/>
                <a:gd name="T18" fmla="*/ 62 w 63"/>
                <a:gd name="T19" fmla="*/ 2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"/>
                <a:gd name="T31" fmla="*/ 0 h 21"/>
                <a:gd name="T32" fmla="*/ 63 w 63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" h="21">
                  <a:moveTo>
                    <a:pt x="62" y="20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62" y="20"/>
                  </a:lnTo>
                </a:path>
              </a:pathLst>
            </a:custGeom>
            <a:solidFill>
              <a:srgbClr val="C0C0C0"/>
            </a:solidFill>
            <a:ln w="9247" cap="flat" cmpd="sng">
              <a:solidFill>
                <a:srgbClr val="8F8F8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3" name="Freeform 84"/>
            <p:cNvSpPr>
              <a:spLocks/>
            </p:cNvSpPr>
            <p:nvPr/>
          </p:nvSpPr>
          <p:spPr bwMode="auto">
            <a:xfrm>
              <a:off x="1986" y="2708"/>
              <a:ext cx="52" cy="12"/>
            </a:xfrm>
            <a:custGeom>
              <a:avLst/>
              <a:gdLst>
                <a:gd name="T0" fmla="*/ 51 w 52"/>
                <a:gd name="T1" fmla="*/ 5 h 12"/>
                <a:gd name="T2" fmla="*/ 35 w 52"/>
                <a:gd name="T3" fmla="*/ 5 h 12"/>
                <a:gd name="T4" fmla="*/ 35 w 52"/>
                <a:gd name="T5" fmla="*/ 0 h 12"/>
                <a:gd name="T6" fmla="*/ 16 w 52"/>
                <a:gd name="T7" fmla="*/ 0 h 12"/>
                <a:gd name="T8" fmla="*/ 16 w 52"/>
                <a:gd name="T9" fmla="*/ 5 h 12"/>
                <a:gd name="T10" fmla="*/ 0 w 52"/>
                <a:gd name="T11" fmla="*/ 5 h 12"/>
                <a:gd name="T12" fmla="*/ 0 w 52"/>
                <a:gd name="T13" fmla="*/ 8 h 12"/>
                <a:gd name="T14" fmla="*/ 16 w 52"/>
                <a:gd name="T15" fmla="*/ 8 h 12"/>
                <a:gd name="T16" fmla="*/ 16 w 52"/>
                <a:gd name="T17" fmla="*/ 11 h 12"/>
                <a:gd name="T18" fmla="*/ 35 w 52"/>
                <a:gd name="T19" fmla="*/ 11 h 12"/>
                <a:gd name="T20" fmla="*/ 35 w 52"/>
                <a:gd name="T21" fmla="*/ 8 h 12"/>
                <a:gd name="T22" fmla="*/ 51 w 52"/>
                <a:gd name="T23" fmla="*/ 8 h 12"/>
                <a:gd name="T24" fmla="*/ 51 w 52"/>
                <a:gd name="T25" fmla="*/ 5 h 12"/>
                <a:gd name="T26" fmla="*/ 51 w 52"/>
                <a:gd name="T27" fmla="*/ 5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12"/>
                <a:gd name="T44" fmla="*/ 52 w 52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12">
                  <a:moveTo>
                    <a:pt x="51" y="5"/>
                  </a:moveTo>
                  <a:lnTo>
                    <a:pt x="35" y="5"/>
                  </a:lnTo>
                  <a:lnTo>
                    <a:pt x="35" y="0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11"/>
                  </a:lnTo>
                  <a:lnTo>
                    <a:pt x="35" y="11"/>
                  </a:lnTo>
                  <a:lnTo>
                    <a:pt x="35" y="8"/>
                  </a:lnTo>
                  <a:lnTo>
                    <a:pt x="51" y="8"/>
                  </a:lnTo>
                  <a:lnTo>
                    <a:pt x="51" y="5"/>
                  </a:lnTo>
                </a:path>
              </a:pathLst>
            </a:custGeom>
            <a:solidFill>
              <a:srgbClr val="E1E1E1"/>
            </a:solidFill>
            <a:ln w="9247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4" name="Freeform 85"/>
            <p:cNvSpPr>
              <a:spLocks/>
            </p:cNvSpPr>
            <p:nvPr/>
          </p:nvSpPr>
          <p:spPr bwMode="auto">
            <a:xfrm>
              <a:off x="2002" y="2708"/>
              <a:ext cx="20" cy="6"/>
            </a:xfrm>
            <a:custGeom>
              <a:avLst/>
              <a:gdLst>
                <a:gd name="T0" fmla="*/ 19 w 20"/>
                <a:gd name="T1" fmla="*/ 5 h 6"/>
                <a:gd name="T2" fmla="*/ 19 w 20"/>
                <a:gd name="T3" fmla="*/ 0 h 6"/>
                <a:gd name="T4" fmla="*/ 0 w 20"/>
                <a:gd name="T5" fmla="*/ 0 h 6"/>
                <a:gd name="T6" fmla="*/ 0 w 20"/>
                <a:gd name="T7" fmla="*/ 5 h 6"/>
                <a:gd name="T8" fmla="*/ 3 w 20"/>
                <a:gd name="T9" fmla="*/ 4 h 6"/>
                <a:gd name="T10" fmla="*/ 16 w 20"/>
                <a:gd name="T11" fmla="*/ 4 h 6"/>
                <a:gd name="T12" fmla="*/ 19 w 20"/>
                <a:gd name="T13" fmla="*/ 5 h 6"/>
                <a:gd name="T14" fmla="*/ 19 w 20"/>
                <a:gd name="T15" fmla="*/ 5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6"/>
                <a:gd name="T26" fmla="*/ 20 w 20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6">
                  <a:moveTo>
                    <a:pt x="19" y="5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4"/>
                  </a:lnTo>
                  <a:lnTo>
                    <a:pt x="16" y="4"/>
                  </a:lnTo>
                  <a:lnTo>
                    <a:pt x="19" y="5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5" name="AutoShape 86"/>
            <p:cNvSpPr>
              <a:spLocks noChangeArrowheads="1"/>
            </p:cNvSpPr>
            <p:nvPr/>
          </p:nvSpPr>
          <p:spPr bwMode="auto">
            <a:xfrm>
              <a:off x="2021" y="2716"/>
              <a:ext cx="16" cy="0"/>
            </a:xfrm>
            <a:prstGeom prst="roundRect">
              <a:avLst>
                <a:gd name="adj" fmla="val 0"/>
              </a:avLst>
            </a:prstGeom>
            <a:solidFill>
              <a:srgbClr val="EFEFEF"/>
            </a:solidFill>
            <a:ln w="9247">
              <a:solidFill>
                <a:srgbClr val="EFEFE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6" name="AutoShape 87"/>
            <p:cNvSpPr>
              <a:spLocks noChangeArrowheads="1"/>
            </p:cNvSpPr>
            <p:nvPr/>
          </p:nvSpPr>
          <p:spPr bwMode="auto">
            <a:xfrm>
              <a:off x="1986" y="2716"/>
              <a:ext cx="16" cy="0"/>
            </a:xfrm>
            <a:prstGeom prst="roundRect">
              <a:avLst>
                <a:gd name="adj" fmla="val 0"/>
              </a:avLst>
            </a:prstGeom>
            <a:solidFill>
              <a:srgbClr val="EFEFEF"/>
            </a:solidFill>
            <a:ln w="9247">
              <a:solidFill>
                <a:srgbClr val="EFEFE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7" name="Freeform 88"/>
            <p:cNvSpPr>
              <a:spLocks/>
            </p:cNvSpPr>
            <p:nvPr/>
          </p:nvSpPr>
          <p:spPr bwMode="auto">
            <a:xfrm>
              <a:off x="2002" y="2708"/>
              <a:ext cx="20" cy="5"/>
            </a:xfrm>
            <a:custGeom>
              <a:avLst/>
              <a:gdLst>
                <a:gd name="T0" fmla="*/ 19 w 20"/>
                <a:gd name="T1" fmla="*/ 0 h 5"/>
                <a:gd name="T2" fmla="*/ 16 w 20"/>
                <a:gd name="T3" fmla="*/ 4 h 5"/>
                <a:gd name="T4" fmla="*/ 3 w 20"/>
                <a:gd name="T5" fmla="*/ 4 h 5"/>
                <a:gd name="T6" fmla="*/ 0 w 20"/>
                <a:gd name="T7" fmla="*/ 0 h 5"/>
                <a:gd name="T8" fmla="*/ 19 w 20"/>
                <a:gd name="T9" fmla="*/ 0 h 5"/>
                <a:gd name="T10" fmla="*/ 19 w 2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5"/>
                <a:gd name="T20" fmla="*/ 20 w 2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5">
                  <a:moveTo>
                    <a:pt x="19" y="0"/>
                  </a:moveTo>
                  <a:lnTo>
                    <a:pt x="16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solidFill>
              <a:srgbClr val="D2D2D2"/>
            </a:solidFill>
            <a:ln w="9247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8" name="Line 89"/>
            <p:cNvSpPr>
              <a:spLocks noChangeShapeType="1"/>
            </p:cNvSpPr>
            <p:nvPr/>
          </p:nvSpPr>
          <p:spPr bwMode="auto">
            <a:xfrm flipH="1">
              <a:off x="2002" y="2715"/>
              <a:ext cx="18" cy="0"/>
            </a:xfrm>
            <a:prstGeom prst="line">
              <a:avLst/>
            </a:prstGeom>
            <a:noFill/>
            <a:ln w="9247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9" name="AutoShape 90" descr="50%"/>
            <p:cNvSpPr>
              <a:spLocks noChangeArrowheads="1"/>
            </p:cNvSpPr>
            <p:nvPr/>
          </p:nvSpPr>
          <p:spPr bwMode="auto">
            <a:xfrm flipV="1">
              <a:off x="1981" y="2720"/>
              <a:ext cx="62" cy="3"/>
            </a:xfrm>
            <a:prstGeom prst="roundRect">
              <a:avLst>
                <a:gd name="adj" fmla="val 0"/>
              </a:avLst>
            </a:prstGeom>
            <a:pattFill prst="pct50">
              <a:fgClr>
                <a:srgbClr val="808080"/>
              </a:fgClr>
              <a:bgClr>
                <a:srgbClr val="D2D2D2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0" name="Freeform 91"/>
            <p:cNvSpPr>
              <a:spLocks/>
            </p:cNvSpPr>
            <p:nvPr/>
          </p:nvSpPr>
          <p:spPr bwMode="auto">
            <a:xfrm>
              <a:off x="1981" y="2717"/>
              <a:ext cx="63" cy="4"/>
            </a:xfrm>
            <a:custGeom>
              <a:avLst/>
              <a:gdLst>
                <a:gd name="T0" fmla="*/ 62 w 63"/>
                <a:gd name="T1" fmla="*/ 3 h 4"/>
                <a:gd name="T2" fmla="*/ 18 w 63"/>
                <a:gd name="T3" fmla="*/ 3 h 4"/>
                <a:gd name="T4" fmla="*/ 18 w 63"/>
                <a:gd name="T5" fmla="*/ 0 h 4"/>
                <a:gd name="T6" fmla="*/ 8 w 63"/>
                <a:gd name="T7" fmla="*/ 0 h 4"/>
                <a:gd name="T8" fmla="*/ 8 w 63"/>
                <a:gd name="T9" fmla="*/ 3 h 4"/>
                <a:gd name="T10" fmla="*/ 0 w 63"/>
                <a:gd name="T11" fmla="*/ 3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4"/>
                <a:gd name="T20" fmla="*/ 63 w 6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4">
                  <a:moveTo>
                    <a:pt x="62" y="3"/>
                  </a:moveTo>
                  <a:lnTo>
                    <a:pt x="18" y="3"/>
                  </a:lnTo>
                  <a:lnTo>
                    <a:pt x="18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0" y="3"/>
                  </a:lnTo>
                </a:path>
              </a:pathLst>
            </a:custGeom>
            <a:noFill/>
            <a:ln w="18454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1" name="Line 92"/>
            <p:cNvSpPr>
              <a:spLocks noChangeShapeType="1"/>
            </p:cNvSpPr>
            <p:nvPr/>
          </p:nvSpPr>
          <p:spPr bwMode="auto">
            <a:xfrm flipH="1">
              <a:off x="1981" y="2720"/>
              <a:ext cx="62" cy="0"/>
            </a:xfrm>
            <a:prstGeom prst="line">
              <a:avLst/>
            </a:prstGeom>
            <a:noFill/>
            <a:ln w="9247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2" name="AutoShape 93"/>
            <p:cNvSpPr>
              <a:spLocks noChangeArrowheads="1"/>
            </p:cNvSpPr>
            <p:nvPr/>
          </p:nvSpPr>
          <p:spPr bwMode="auto">
            <a:xfrm flipV="1">
              <a:off x="1989" y="2718"/>
              <a:ext cx="9" cy="4"/>
            </a:xfrm>
            <a:prstGeom prst="roundRect">
              <a:avLst>
                <a:gd name="adj" fmla="val 0"/>
              </a:avLst>
            </a:prstGeom>
            <a:solidFill>
              <a:srgbClr val="000000"/>
            </a:solidFill>
            <a:ln w="9247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3" name="AutoShape 94"/>
            <p:cNvSpPr>
              <a:spLocks noChangeArrowheads="1"/>
            </p:cNvSpPr>
            <p:nvPr/>
          </p:nvSpPr>
          <p:spPr bwMode="auto">
            <a:xfrm flipV="1">
              <a:off x="1991" y="2719"/>
              <a:ext cx="5" cy="1"/>
            </a:xfrm>
            <a:prstGeom prst="roundRect">
              <a:avLst>
                <a:gd name="adj" fmla="val 0"/>
              </a:avLst>
            </a:prstGeom>
            <a:solidFill>
              <a:srgbClr val="9F9FFF"/>
            </a:solidFill>
            <a:ln w="9247">
              <a:solidFill>
                <a:srgbClr val="9F9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4" name="Line 95"/>
            <p:cNvSpPr>
              <a:spLocks noChangeShapeType="1"/>
            </p:cNvSpPr>
            <p:nvPr/>
          </p:nvSpPr>
          <p:spPr bwMode="auto">
            <a:xfrm flipH="1">
              <a:off x="1984" y="2764"/>
              <a:ext cx="55" cy="0"/>
            </a:xfrm>
            <a:prstGeom prst="line">
              <a:avLst/>
            </a:prstGeom>
            <a:noFill/>
            <a:ln w="9247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5" name="AutoShape 96"/>
            <p:cNvSpPr>
              <a:spLocks noChangeArrowheads="1"/>
            </p:cNvSpPr>
            <p:nvPr/>
          </p:nvSpPr>
          <p:spPr bwMode="auto">
            <a:xfrm flipV="1">
              <a:off x="1981" y="2732"/>
              <a:ext cx="62" cy="20"/>
            </a:xfrm>
            <a:prstGeom prst="roundRect">
              <a:avLst>
                <a:gd name="adj" fmla="val 0"/>
              </a:avLst>
            </a:prstGeom>
            <a:solidFill>
              <a:srgbClr val="C0C0C0"/>
            </a:solidFill>
            <a:ln w="9247">
              <a:solidFill>
                <a:srgbClr val="8F8F8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6" name="Line 97"/>
            <p:cNvSpPr>
              <a:spLocks noChangeShapeType="1"/>
            </p:cNvSpPr>
            <p:nvPr/>
          </p:nvSpPr>
          <p:spPr bwMode="auto">
            <a:xfrm flipH="1">
              <a:off x="1984" y="2768"/>
              <a:ext cx="55" cy="0"/>
            </a:xfrm>
            <a:prstGeom prst="line">
              <a:avLst/>
            </a:prstGeom>
            <a:noFill/>
            <a:ln w="9247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" name="AutoShape 98" descr="50%"/>
            <p:cNvSpPr>
              <a:spLocks noChangeArrowheads="1"/>
            </p:cNvSpPr>
            <p:nvPr/>
          </p:nvSpPr>
          <p:spPr bwMode="auto">
            <a:xfrm flipV="1">
              <a:off x="1981" y="2753"/>
              <a:ext cx="62" cy="2"/>
            </a:xfrm>
            <a:prstGeom prst="roundRect">
              <a:avLst>
                <a:gd name="adj" fmla="val 0"/>
              </a:avLst>
            </a:prstGeom>
            <a:pattFill prst="pct50">
              <a:fgClr>
                <a:srgbClr val="808080"/>
              </a:fgClr>
              <a:bgClr>
                <a:srgbClr val="D2D2D2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" name="Line 99"/>
            <p:cNvSpPr>
              <a:spLocks noChangeShapeType="1"/>
            </p:cNvSpPr>
            <p:nvPr/>
          </p:nvSpPr>
          <p:spPr bwMode="auto">
            <a:xfrm>
              <a:off x="2011" y="2671"/>
              <a:ext cx="0" cy="29"/>
            </a:xfrm>
            <a:prstGeom prst="line">
              <a:avLst/>
            </a:prstGeom>
            <a:noFill/>
            <a:ln w="9247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" name="Freeform 100" descr="50%"/>
            <p:cNvSpPr>
              <a:spLocks/>
            </p:cNvSpPr>
            <p:nvPr/>
          </p:nvSpPr>
          <p:spPr bwMode="auto">
            <a:xfrm>
              <a:off x="1931" y="2956"/>
              <a:ext cx="163" cy="8"/>
            </a:xfrm>
            <a:custGeom>
              <a:avLst/>
              <a:gdLst>
                <a:gd name="T0" fmla="*/ 162 w 163"/>
                <a:gd name="T1" fmla="*/ 7 h 8"/>
                <a:gd name="T2" fmla="*/ 162 w 163"/>
                <a:gd name="T3" fmla="*/ 4 h 8"/>
                <a:gd name="T4" fmla="*/ 124 w 163"/>
                <a:gd name="T5" fmla="*/ 0 h 8"/>
                <a:gd name="T6" fmla="*/ 124 w 163"/>
                <a:gd name="T7" fmla="*/ 3 h 8"/>
                <a:gd name="T8" fmla="*/ 38 w 163"/>
                <a:gd name="T9" fmla="*/ 3 h 8"/>
                <a:gd name="T10" fmla="*/ 38 w 163"/>
                <a:gd name="T11" fmla="*/ 0 h 8"/>
                <a:gd name="T12" fmla="*/ 0 w 163"/>
                <a:gd name="T13" fmla="*/ 4 h 8"/>
                <a:gd name="T14" fmla="*/ 0 w 163"/>
                <a:gd name="T15" fmla="*/ 7 h 8"/>
                <a:gd name="T16" fmla="*/ 162 w 163"/>
                <a:gd name="T17" fmla="*/ 7 h 8"/>
                <a:gd name="T18" fmla="*/ 162 w 163"/>
                <a:gd name="T19" fmla="*/ 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3"/>
                <a:gd name="T31" fmla="*/ 0 h 8"/>
                <a:gd name="T32" fmla="*/ 163 w 163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3" h="8">
                  <a:moveTo>
                    <a:pt x="162" y="7"/>
                  </a:moveTo>
                  <a:lnTo>
                    <a:pt x="162" y="4"/>
                  </a:lnTo>
                  <a:lnTo>
                    <a:pt x="124" y="0"/>
                  </a:lnTo>
                  <a:lnTo>
                    <a:pt x="124" y="3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162" y="7"/>
                  </a:lnTo>
                </a:path>
              </a:pathLst>
            </a:custGeom>
            <a:pattFill prst="pct50">
              <a:fgClr>
                <a:srgbClr val="8F8F8F"/>
              </a:fgClr>
              <a:bgClr>
                <a:srgbClr val="8F8F8F"/>
              </a:bgClr>
            </a:pattFill>
            <a:ln w="9247" cap="flat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0" name="Freeform 101"/>
            <p:cNvSpPr>
              <a:spLocks/>
            </p:cNvSpPr>
            <p:nvPr/>
          </p:nvSpPr>
          <p:spPr bwMode="auto">
            <a:xfrm>
              <a:off x="1982" y="2674"/>
              <a:ext cx="62" cy="17"/>
            </a:xfrm>
            <a:custGeom>
              <a:avLst/>
              <a:gdLst>
                <a:gd name="T0" fmla="*/ 61 w 62"/>
                <a:gd name="T1" fmla="*/ 16 h 17"/>
                <a:gd name="T2" fmla="*/ 49 w 62"/>
                <a:gd name="T3" fmla="*/ 16 h 17"/>
                <a:gd name="T4" fmla="*/ 49 w 62"/>
                <a:gd name="T5" fmla="*/ 0 h 17"/>
                <a:gd name="T6" fmla="*/ 36 w 62"/>
                <a:gd name="T7" fmla="*/ 0 h 17"/>
                <a:gd name="T8" fmla="*/ 36 w 62"/>
                <a:gd name="T9" fmla="*/ 16 h 17"/>
                <a:gd name="T10" fmla="*/ 0 w 62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17"/>
                <a:gd name="T20" fmla="*/ 62 w 62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17">
                  <a:moveTo>
                    <a:pt x="61" y="16"/>
                  </a:moveTo>
                  <a:lnTo>
                    <a:pt x="49" y="16"/>
                  </a:lnTo>
                  <a:lnTo>
                    <a:pt x="49" y="0"/>
                  </a:lnTo>
                  <a:lnTo>
                    <a:pt x="36" y="0"/>
                  </a:lnTo>
                  <a:lnTo>
                    <a:pt x="36" y="16"/>
                  </a:lnTo>
                  <a:lnTo>
                    <a:pt x="0" y="16"/>
                  </a:lnTo>
                </a:path>
              </a:pathLst>
            </a:custGeom>
            <a:noFill/>
            <a:ln w="18454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1" name="AutoShape 102"/>
            <p:cNvSpPr>
              <a:spLocks noChangeArrowheads="1"/>
            </p:cNvSpPr>
            <p:nvPr/>
          </p:nvSpPr>
          <p:spPr bwMode="auto">
            <a:xfrm flipV="1">
              <a:off x="2019" y="2674"/>
              <a:ext cx="11" cy="17"/>
            </a:xfrm>
            <a:prstGeom prst="roundRect">
              <a:avLst>
                <a:gd name="adj" fmla="val 0"/>
              </a:avLst>
            </a:prstGeom>
            <a:solidFill>
              <a:srgbClr val="C0C0C0"/>
            </a:solidFill>
            <a:ln w="9247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" name="Freeform 103"/>
            <p:cNvSpPr>
              <a:spLocks/>
            </p:cNvSpPr>
            <p:nvPr/>
          </p:nvSpPr>
          <p:spPr bwMode="auto">
            <a:xfrm>
              <a:off x="2018" y="2678"/>
              <a:ext cx="13" cy="14"/>
            </a:xfrm>
            <a:custGeom>
              <a:avLst/>
              <a:gdLst>
                <a:gd name="T0" fmla="*/ 10 w 13"/>
                <a:gd name="T1" fmla="*/ 12 h 14"/>
                <a:gd name="T2" fmla="*/ 10 w 13"/>
                <a:gd name="T3" fmla="*/ 0 h 14"/>
                <a:gd name="T4" fmla="*/ 2 w 13"/>
                <a:gd name="T5" fmla="*/ 0 h 14"/>
                <a:gd name="T6" fmla="*/ 2 w 13"/>
                <a:gd name="T7" fmla="*/ 12 h 14"/>
                <a:gd name="T8" fmla="*/ 0 w 13"/>
                <a:gd name="T9" fmla="*/ 13 h 14"/>
                <a:gd name="T10" fmla="*/ 12 w 13"/>
                <a:gd name="T11" fmla="*/ 13 h 14"/>
                <a:gd name="T12" fmla="*/ 10 w 13"/>
                <a:gd name="T13" fmla="*/ 12 h 14"/>
                <a:gd name="T14" fmla="*/ 10 w 13"/>
                <a:gd name="T15" fmla="*/ 12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14"/>
                <a:gd name="T26" fmla="*/ 13 w 13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14">
                  <a:moveTo>
                    <a:pt x="10" y="12"/>
                  </a:moveTo>
                  <a:lnTo>
                    <a:pt x="10" y="0"/>
                  </a:lnTo>
                  <a:lnTo>
                    <a:pt x="2" y="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12" y="13"/>
                  </a:lnTo>
                  <a:lnTo>
                    <a:pt x="10" y="12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3" name="AutoShape 104"/>
            <p:cNvSpPr>
              <a:spLocks noChangeArrowheads="1"/>
            </p:cNvSpPr>
            <p:nvPr/>
          </p:nvSpPr>
          <p:spPr bwMode="auto">
            <a:xfrm flipV="1">
              <a:off x="2021" y="2680"/>
              <a:ext cx="7" cy="2"/>
            </a:xfrm>
            <a:prstGeom prst="roundRect">
              <a:avLst>
                <a:gd name="adj" fmla="val 0"/>
              </a:avLst>
            </a:prstGeom>
            <a:solidFill>
              <a:srgbClr val="FF60AF"/>
            </a:solidFill>
            <a:ln w="9247">
              <a:solidFill>
                <a:srgbClr val="FF60A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4" name="AutoShape 105"/>
            <p:cNvSpPr>
              <a:spLocks noChangeArrowheads="1"/>
            </p:cNvSpPr>
            <p:nvPr/>
          </p:nvSpPr>
          <p:spPr bwMode="auto">
            <a:xfrm>
              <a:off x="2021" y="2682"/>
              <a:ext cx="7" cy="8"/>
            </a:xfrm>
            <a:prstGeom prst="roundRect">
              <a:avLst>
                <a:gd name="adj" fmla="val 0"/>
              </a:avLst>
            </a:prstGeom>
            <a:solidFill>
              <a:srgbClr val="C20041"/>
            </a:solidFill>
            <a:ln w="9247">
              <a:solidFill>
                <a:srgbClr val="C2004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5" name="AutoShape 106"/>
            <p:cNvSpPr>
              <a:spLocks noChangeArrowheads="1"/>
            </p:cNvSpPr>
            <p:nvPr/>
          </p:nvSpPr>
          <p:spPr bwMode="auto">
            <a:xfrm flipV="1">
              <a:off x="2034" y="2709"/>
              <a:ext cx="3" cy="2"/>
            </a:xfrm>
            <a:prstGeom prst="roundRect">
              <a:avLst>
                <a:gd name="adj" fmla="val 0"/>
              </a:avLst>
            </a:prstGeom>
            <a:solidFill>
              <a:srgbClr val="80FFFF"/>
            </a:solidFill>
            <a:ln w="9247">
              <a:solidFill>
                <a:srgbClr val="00C2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6" name="AutoShape 107"/>
            <p:cNvSpPr>
              <a:spLocks noChangeArrowheads="1"/>
            </p:cNvSpPr>
            <p:nvPr/>
          </p:nvSpPr>
          <p:spPr bwMode="auto">
            <a:xfrm flipV="1">
              <a:off x="2034" y="2686"/>
              <a:ext cx="3" cy="3"/>
            </a:xfrm>
            <a:prstGeom prst="roundRect">
              <a:avLst>
                <a:gd name="adj" fmla="val 0"/>
              </a:avLst>
            </a:prstGeom>
            <a:solidFill>
              <a:srgbClr val="80FFFF"/>
            </a:solidFill>
            <a:ln w="9247">
              <a:solidFill>
                <a:srgbClr val="00C2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7" name="Freeform 108"/>
            <p:cNvSpPr>
              <a:spLocks/>
            </p:cNvSpPr>
            <p:nvPr/>
          </p:nvSpPr>
          <p:spPr bwMode="auto">
            <a:xfrm>
              <a:off x="1695" y="3000"/>
              <a:ext cx="314" cy="63"/>
            </a:xfrm>
            <a:custGeom>
              <a:avLst/>
              <a:gdLst>
                <a:gd name="T0" fmla="*/ 13 w 314"/>
                <a:gd name="T1" fmla="*/ 4 h 63"/>
                <a:gd name="T2" fmla="*/ 12 w 314"/>
                <a:gd name="T3" fmla="*/ 12 h 63"/>
                <a:gd name="T4" fmla="*/ 10 w 314"/>
                <a:gd name="T5" fmla="*/ 18 h 63"/>
                <a:gd name="T6" fmla="*/ 9 w 314"/>
                <a:gd name="T7" fmla="*/ 23 h 63"/>
                <a:gd name="T8" fmla="*/ 7 w 314"/>
                <a:gd name="T9" fmla="*/ 29 h 63"/>
                <a:gd name="T10" fmla="*/ 5 w 314"/>
                <a:gd name="T11" fmla="*/ 35 h 63"/>
                <a:gd name="T12" fmla="*/ 3 w 314"/>
                <a:gd name="T13" fmla="*/ 41 h 63"/>
                <a:gd name="T14" fmla="*/ 1 w 314"/>
                <a:gd name="T15" fmla="*/ 47 h 63"/>
                <a:gd name="T16" fmla="*/ 0 w 314"/>
                <a:gd name="T17" fmla="*/ 50 h 63"/>
                <a:gd name="T18" fmla="*/ 0 w 314"/>
                <a:gd name="T19" fmla="*/ 50 h 63"/>
                <a:gd name="T20" fmla="*/ 0 w 314"/>
                <a:gd name="T21" fmla="*/ 52 h 63"/>
                <a:gd name="T22" fmla="*/ 0 w 314"/>
                <a:gd name="T23" fmla="*/ 52 h 63"/>
                <a:gd name="T24" fmla="*/ 0 w 314"/>
                <a:gd name="T25" fmla="*/ 55 h 63"/>
                <a:gd name="T26" fmla="*/ 0 w 314"/>
                <a:gd name="T27" fmla="*/ 55 h 63"/>
                <a:gd name="T28" fmla="*/ 0 w 314"/>
                <a:gd name="T29" fmla="*/ 55 h 63"/>
                <a:gd name="T30" fmla="*/ 0 w 314"/>
                <a:gd name="T31" fmla="*/ 55 h 63"/>
                <a:gd name="T32" fmla="*/ 1 w 314"/>
                <a:gd name="T33" fmla="*/ 57 h 63"/>
                <a:gd name="T34" fmla="*/ 1 w 314"/>
                <a:gd name="T35" fmla="*/ 57 h 63"/>
                <a:gd name="T36" fmla="*/ 1 w 314"/>
                <a:gd name="T37" fmla="*/ 59 h 63"/>
                <a:gd name="T38" fmla="*/ 1 w 314"/>
                <a:gd name="T39" fmla="*/ 59 h 63"/>
                <a:gd name="T40" fmla="*/ 1 w 314"/>
                <a:gd name="T41" fmla="*/ 61 h 63"/>
                <a:gd name="T42" fmla="*/ 1 w 314"/>
                <a:gd name="T43" fmla="*/ 61 h 63"/>
                <a:gd name="T44" fmla="*/ 1 w 314"/>
                <a:gd name="T45" fmla="*/ 62 h 63"/>
                <a:gd name="T46" fmla="*/ 1 w 314"/>
                <a:gd name="T47" fmla="*/ 62 h 63"/>
                <a:gd name="T48" fmla="*/ 310 w 314"/>
                <a:gd name="T49" fmla="*/ 62 h 63"/>
                <a:gd name="T50" fmla="*/ 310 w 314"/>
                <a:gd name="T51" fmla="*/ 62 h 63"/>
                <a:gd name="T52" fmla="*/ 310 w 314"/>
                <a:gd name="T53" fmla="*/ 61 h 63"/>
                <a:gd name="T54" fmla="*/ 310 w 314"/>
                <a:gd name="T55" fmla="*/ 61 h 63"/>
                <a:gd name="T56" fmla="*/ 311 w 314"/>
                <a:gd name="T57" fmla="*/ 59 h 63"/>
                <a:gd name="T58" fmla="*/ 311 w 314"/>
                <a:gd name="T59" fmla="*/ 59 h 63"/>
                <a:gd name="T60" fmla="*/ 311 w 314"/>
                <a:gd name="T61" fmla="*/ 57 h 63"/>
                <a:gd name="T62" fmla="*/ 311 w 314"/>
                <a:gd name="T63" fmla="*/ 57 h 63"/>
                <a:gd name="T64" fmla="*/ 312 w 314"/>
                <a:gd name="T65" fmla="*/ 55 h 63"/>
                <a:gd name="T66" fmla="*/ 312 w 314"/>
                <a:gd name="T67" fmla="*/ 55 h 63"/>
                <a:gd name="T68" fmla="*/ 312 w 314"/>
                <a:gd name="T69" fmla="*/ 55 h 63"/>
                <a:gd name="T70" fmla="*/ 312 w 314"/>
                <a:gd name="T71" fmla="*/ 55 h 63"/>
                <a:gd name="T72" fmla="*/ 313 w 314"/>
                <a:gd name="T73" fmla="*/ 52 h 63"/>
                <a:gd name="T74" fmla="*/ 313 w 314"/>
                <a:gd name="T75" fmla="*/ 52 h 63"/>
                <a:gd name="T76" fmla="*/ 313 w 314"/>
                <a:gd name="T77" fmla="*/ 50 h 63"/>
                <a:gd name="T78" fmla="*/ 313 w 314"/>
                <a:gd name="T79" fmla="*/ 50 h 63"/>
                <a:gd name="T80" fmla="*/ 313 w 314"/>
                <a:gd name="T81" fmla="*/ 49 h 63"/>
                <a:gd name="T82" fmla="*/ 309 w 314"/>
                <a:gd name="T83" fmla="*/ 43 h 63"/>
                <a:gd name="T84" fmla="*/ 307 w 314"/>
                <a:gd name="T85" fmla="*/ 37 h 63"/>
                <a:gd name="T86" fmla="*/ 305 w 314"/>
                <a:gd name="T87" fmla="*/ 31 h 63"/>
                <a:gd name="T88" fmla="*/ 304 w 314"/>
                <a:gd name="T89" fmla="*/ 25 h 63"/>
                <a:gd name="T90" fmla="*/ 301 w 314"/>
                <a:gd name="T91" fmla="*/ 19 h 63"/>
                <a:gd name="T92" fmla="*/ 300 w 314"/>
                <a:gd name="T93" fmla="*/ 13 h 63"/>
                <a:gd name="T94" fmla="*/ 298 w 314"/>
                <a:gd name="T95" fmla="*/ 8 h 63"/>
                <a:gd name="T96" fmla="*/ 298 w 314"/>
                <a:gd name="T97" fmla="*/ 0 h 63"/>
                <a:gd name="T98" fmla="*/ 16 w 314"/>
                <a:gd name="T99" fmla="*/ 0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14"/>
                <a:gd name="T151" fmla="*/ 0 h 63"/>
                <a:gd name="T152" fmla="*/ 314 w 314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14" h="63">
                  <a:moveTo>
                    <a:pt x="16" y="0"/>
                  </a:moveTo>
                  <a:lnTo>
                    <a:pt x="13" y="4"/>
                  </a:lnTo>
                  <a:lnTo>
                    <a:pt x="13" y="8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9" y="23"/>
                  </a:lnTo>
                  <a:lnTo>
                    <a:pt x="9" y="25"/>
                  </a:lnTo>
                  <a:lnTo>
                    <a:pt x="7" y="29"/>
                  </a:lnTo>
                  <a:lnTo>
                    <a:pt x="6" y="31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1" y="55"/>
                  </a:lnTo>
                  <a:lnTo>
                    <a:pt x="1" y="57"/>
                  </a:lnTo>
                  <a:lnTo>
                    <a:pt x="1" y="59"/>
                  </a:lnTo>
                  <a:lnTo>
                    <a:pt x="1" y="61"/>
                  </a:lnTo>
                  <a:lnTo>
                    <a:pt x="1" y="62"/>
                  </a:lnTo>
                  <a:lnTo>
                    <a:pt x="3" y="62"/>
                  </a:lnTo>
                  <a:lnTo>
                    <a:pt x="310" y="62"/>
                  </a:lnTo>
                  <a:lnTo>
                    <a:pt x="310" y="61"/>
                  </a:lnTo>
                  <a:lnTo>
                    <a:pt x="311" y="59"/>
                  </a:lnTo>
                  <a:lnTo>
                    <a:pt x="311" y="57"/>
                  </a:lnTo>
                  <a:lnTo>
                    <a:pt x="312" y="55"/>
                  </a:lnTo>
                  <a:lnTo>
                    <a:pt x="313" y="52"/>
                  </a:lnTo>
                  <a:lnTo>
                    <a:pt x="313" y="50"/>
                  </a:lnTo>
                  <a:lnTo>
                    <a:pt x="313" y="49"/>
                  </a:lnTo>
                  <a:lnTo>
                    <a:pt x="311" y="47"/>
                  </a:lnTo>
                  <a:lnTo>
                    <a:pt x="309" y="43"/>
                  </a:lnTo>
                  <a:lnTo>
                    <a:pt x="307" y="41"/>
                  </a:lnTo>
                  <a:lnTo>
                    <a:pt x="307" y="37"/>
                  </a:lnTo>
                  <a:lnTo>
                    <a:pt x="305" y="35"/>
                  </a:lnTo>
                  <a:lnTo>
                    <a:pt x="305" y="31"/>
                  </a:lnTo>
                  <a:lnTo>
                    <a:pt x="304" y="29"/>
                  </a:lnTo>
                  <a:lnTo>
                    <a:pt x="304" y="25"/>
                  </a:lnTo>
                  <a:lnTo>
                    <a:pt x="301" y="23"/>
                  </a:lnTo>
                  <a:lnTo>
                    <a:pt x="301" y="19"/>
                  </a:lnTo>
                  <a:lnTo>
                    <a:pt x="300" y="18"/>
                  </a:lnTo>
                  <a:lnTo>
                    <a:pt x="300" y="13"/>
                  </a:lnTo>
                  <a:lnTo>
                    <a:pt x="298" y="12"/>
                  </a:lnTo>
                  <a:lnTo>
                    <a:pt x="298" y="8"/>
                  </a:lnTo>
                  <a:lnTo>
                    <a:pt x="298" y="4"/>
                  </a:lnTo>
                  <a:lnTo>
                    <a:pt x="298" y="0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9247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" name="Freeform 109" descr="50%"/>
            <p:cNvSpPr>
              <a:spLocks/>
            </p:cNvSpPr>
            <p:nvPr/>
          </p:nvSpPr>
          <p:spPr bwMode="auto">
            <a:xfrm>
              <a:off x="1699" y="3052"/>
              <a:ext cx="306" cy="4"/>
            </a:xfrm>
            <a:custGeom>
              <a:avLst/>
              <a:gdLst>
                <a:gd name="T0" fmla="*/ 1 w 306"/>
                <a:gd name="T1" fmla="*/ 0 h 4"/>
                <a:gd name="T2" fmla="*/ 0 w 306"/>
                <a:gd name="T3" fmla="*/ 2 h 4"/>
                <a:gd name="T4" fmla="*/ 0 w 306"/>
                <a:gd name="T5" fmla="*/ 2 h 4"/>
                <a:gd name="T6" fmla="*/ 0 w 306"/>
                <a:gd name="T7" fmla="*/ 2 h 4"/>
                <a:gd name="T8" fmla="*/ 0 w 306"/>
                <a:gd name="T9" fmla="*/ 2 h 4"/>
                <a:gd name="T10" fmla="*/ 0 w 306"/>
                <a:gd name="T11" fmla="*/ 2 h 4"/>
                <a:gd name="T12" fmla="*/ 0 w 306"/>
                <a:gd name="T13" fmla="*/ 2 h 4"/>
                <a:gd name="T14" fmla="*/ 0 w 306"/>
                <a:gd name="T15" fmla="*/ 2 h 4"/>
                <a:gd name="T16" fmla="*/ 0 w 306"/>
                <a:gd name="T17" fmla="*/ 2 h 4"/>
                <a:gd name="T18" fmla="*/ 0 w 306"/>
                <a:gd name="T19" fmla="*/ 3 h 4"/>
                <a:gd name="T20" fmla="*/ 0 w 306"/>
                <a:gd name="T21" fmla="*/ 3 h 4"/>
                <a:gd name="T22" fmla="*/ 0 w 306"/>
                <a:gd name="T23" fmla="*/ 3 h 4"/>
                <a:gd name="T24" fmla="*/ 0 w 306"/>
                <a:gd name="T25" fmla="*/ 3 h 4"/>
                <a:gd name="T26" fmla="*/ 0 w 306"/>
                <a:gd name="T27" fmla="*/ 3 h 4"/>
                <a:gd name="T28" fmla="*/ 0 w 306"/>
                <a:gd name="T29" fmla="*/ 3 h 4"/>
                <a:gd name="T30" fmla="*/ 0 w 306"/>
                <a:gd name="T31" fmla="*/ 3 h 4"/>
                <a:gd name="T32" fmla="*/ 1 w 306"/>
                <a:gd name="T33" fmla="*/ 3 h 4"/>
                <a:gd name="T34" fmla="*/ 305 w 306"/>
                <a:gd name="T35" fmla="*/ 3 h 4"/>
                <a:gd name="T36" fmla="*/ 305 w 306"/>
                <a:gd name="T37" fmla="*/ 3 h 4"/>
                <a:gd name="T38" fmla="*/ 305 w 306"/>
                <a:gd name="T39" fmla="*/ 3 h 4"/>
                <a:gd name="T40" fmla="*/ 305 w 306"/>
                <a:gd name="T41" fmla="*/ 3 h 4"/>
                <a:gd name="T42" fmla="*/ 305 w 306"/>
                <a:gd name="T43" fmla="*/ 3 h 4"/>
                <a:gd name="T44" fmla="*/ 305 w 306"/>
                <a:gd name="T45" fmla="*/ 3 h 4"/>
                <a:gd name="T46" fmla="*/ 305 w 306"/>
                <a:gd name="T47" fmla="*/ 3 h 4"/>
                <a:gd name="T48" fmla="*/ 305 w 306"/>
                <a:gd name="T49" fmla="*/ 3 h 4"/>
                <a:gd name="T50" fmla="*/ 305 w 306"/>
                <a:gd name="T51" fmla="*/ 2 h 4"/>
                <a:gd name="T52" fmla="*/ 305 w 306"/>
                <a:gd name="T53" fmla="*/ 2 h 4"/>
                <a:gd name="T54" fmla="*/ 305 w 306"/>
                <a:gd name="T55" fmla="*/ 2 h 4"/>
                <a:gd name="T56" fmla="*/ 305 w 306"/>
                <a:gd name="T57" fmla="*/ 2 h 4"/>
                <a:gd name="T58" fmla="*/ 305 w 306"/>
                <a:gd name="T59" fmla="*/ 2 h 4"/>
                <a:gd name="T60" fmla="*/ 305 w 306"/>
                <a:gd name="T61" fmla="*/ 2 h 4"/>
                <a:gd name="T62" fmla="*/ 305 w 306"/>
                <a:gd name="T63" fmla="*/ 2 h 4"/>
                <a:gd name="T64" fmla="*/ 305 w 306"/>
                <a:gd name="T65" fmla="*/ 2 h 4"/>
                <a:gd name="T66" fmla="*/ 305 w 306"/>
                <a:gd name="T67" fmla="*/ 0 h 4"/>
                <a:gd name="T68" fmla="*/ 1 w 306"/>
                <a:gd name="T69" fmla="*/ 0 h 4"/>
                <a:gd name="T70" fmla="*/ 1 w 306"/>
                <a:gd name="T71" fmla="*/ 0 h 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6"/>
                <a:gd name="T109" fmla="*/ 0 h 4"/>
                <a:gd name="T110" fmla="*/ 306 w 306"/>
                <a:gd name="T111" fmla="*/ 4 h 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6" h="4">
                  <a:moveTo>
                    <a:pt x="1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05" y="3"/>
                  </a:lnTo>
                  <a:lnTo>
                    <a:pt x="305" y="2"/>
                  </a:lnTo>
                  <a:lnTo>
                    <a:pt x="305" y="0"/>
                  </a:lnTo>
                  <a:lnTo>
                    <a:pt x="1" y="0"/>
                  </a:lnTo>
                </a:path>
              </a:pathLst>
            </a:custGeom>
            <a:pattFill prst="pct50">
              <a:fgClr>
                <a:srgbClr val="808080"/>
              </a:fgClr>
              <a:bgClr>
                <a:srgbClr val="EFEFEF"/>
              </a:bgClr>
            </a:pattFill>
            <a:ln w="9525">
              <a:noFill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9" name="Freeform 110"/>
            <p:cNvSpPr>
              <a:spLocks/>
            </p:cNvSpPr>
            <p:nvPr/>
          </p:nvSpPr>
          <p:spPr bwMode="auto">
            <a:xfrm>
              <a:off x="1937" y="3019"/>
              <a:ext cx="53" cy="25"/>
            </a:xfrm>
            <a:custGeom>
              <a:avLst/>
              <a:gdLst>
                <a:gd name="T0" fmla="*/ 52 w 53"/>
                <a:gd name="T1" fmla="*/ 24 h 25"/>
                <a:gd name="T2" fmla="*/ 50 w 53"/>
                <a:gd name="T3" fmla="*/ 24 h 25"/>
                <a:gd name="T4" fmla="*/ 50 w 53"/>
                <a:gd name="T5" fmla="*/ 22 h 25"/>
                <a:gd name="T6" fmla="*/ 49 w 53"/>
                <a:gd name="T7" fmla="*/ 21 h 25"/>
                <a:gd name="T8" fmla="*/ 49 w 53"/>
                <a:gd name="T9" fmla="*/ 19 h 25"/>
                <a:gd name="T10" fmla="*/ 47 w 53"/>
                <a:gd name="T11" fmla="*/ 18 h 25"/>
                <a:gd name="T12" fmla="*/ 47 w 53"/>
                <a:gd name="T13" fmla="*/ 16 h 25"/>
                <a:gd name="T14" fmla="*/ 47 w 53"/>
                <a:gd name="T15" fmla="*/ 14 h 25"/>
                <a:gd name="T16" fmla="*/ 47 w 53"/>
                <a:gd name="T17" fmla="*/ 12 h 25"/>
                <a:gd name="T18" fmla="*/ 45 w 53"/>
                <a:gd name="T19" fmla="*/ 12 h 25"/>
                <a:gd name="T20" fmla="*/ 45 w 53"/>
                <a:gd name="T21" fmla="*/ 10 h 25"/>
                <a:gd name="T22" fmla="*/ 45 w 53"/>
                <a:gd name="T23" fmla="*/ 8 h 25"/>
                <a:gd name="T24" fmla="*/ 45 w 53"/>
                <a:gd name="T25" fmla="*/ 6 h 25"/>
                <a:gd name="T26" fmla="*/ 45 w 53"/>
                <a:gd name="T27" fmla="*/ 6 h 25"/>
                <a:gd name="T28" fmla="*/ 45 w 53"/>
                <a:gd name="T29" fmla="*/ 4 h 25"/>
                <a:gd name="T30" fmla="*/ 45 w 53"/>
                <a:gd name="T31" fmla="*/ 1 h 25"/>
                <a:gd name="T32" fmla="*/ 45 w 53"/>
                <a:gd name="T33" fmla="*/ 0 h 25"/>
                <a:gd name="T34" fmla="*/ 37 w 53"/>
                <a:gd name="T35" fmla="*/ 0 h 25"/>
                <a:gd name="T36" fmla="*/ 38 w 53"/>
                <a:gd name="T37" fmla="*/ 6 h 25"/>
                <a:gd name="T38" fmla="*/ 29 w 53"/>
                <a:gd name="T39" fmla="*/ 6 h 25"/>
                <a:gd name="T40" fmla="*/ 30 w 53"/>
                <a:gd name="T41" fmla="*/ 11 h 25"/>
                <a:gd name="T42" fmla="*/ 19 w 53"/>
                <a:gd name="T43" fmla="*/ 11 h 25"/>
                <a:gd name="T44" fmla="*/ 20 w 53"/>
                <a:gd name="T45" fmla="*/ 16 h 25"/>
                <a:gd name="T46" fmla="*/ 0 w 53"/>
                <a:gd name="T47" fmla="*/ 16 h 25"/>
                <a:gd name="T48" fmla="*/ 2 w 53"/>
                <a:gd name="T49" fmla="*/ 24 h 25"/>
                <a:gd name="T50" fmla="*/ 22 w 53"/>
                <a:gd name="T51" fmla="*/ 24 h 25"/>
                <a:gd name="T52" fmla="*/ 22 w 53"/>
                <a:gd name="T53" fmla="*/ 21 h 25"/>
                <a:gd name="T54" fmla="*/ 30 w 53"/>
                <a:gd name="T55" fmla="*/ 21 h 25"/>
                <a:gd name="T56" fmla="*/ 31 w 53"/>
                <a:gd name="T57" fmla="*/ 24 h 25"/>
                <a:gd name="T58" fmla="*/ 52 w 53"/>
                <a:gd name="T59" fmla="*/ 24 h 25"/>
                <a:gd name="T60" fmla="*/ 52 w 53"/>
                <a:gd name="T61" fmla="*/ 24 h 2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"/>
                <a:gd name="T94" fmla="*/ 0 h 25"/>
                <a:gd name="T95" fmla="*/ 53 w 53"/>
                <a:gd name="T96" fmla="*/ 25 h 2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" h="25">
                  <a:moveTo>
                    <a:pt x="52" y="24"/>
                  </a:moveTo>
                  <a:lnTo>
                    <a:pt x="50" y="24"/>
                  </a:lnTo>
                  <a:lnTo>
                    <a:pt x="50" y="22"/>
                  </a:lnTo>
                  <a:lnTo>
                    <a:pt x="49" y="21"/>
                  </a:lnTo>
                  <a:lnTo>
                    <a:pt x="49" y="19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2"/>
                  </a:lnTo>
                  <a:lnTo>
                    <a:pt x="45" y="12"/>
                  </a:lnTo>
                  <a:lnTo>
                    <a:pt x="45" y="10"/>
                  </a:lnTo>
                  <a:lnTo>
                    <a:pt x="45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5" y="1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8" y="6"/>
                  </a:lnTo>
                  <a:lnTo>
                    <a:pt x="29" y="6"/>
                  </a:lnTo>
                  <a:lnTo>
                    <a:pt x="30" y="11"/>
                  </a:lnTo>
                  <a:lnTo>
                    <a:pt x="19" y="11"/>
                  </a:lnTo>
                  <a:lnTo>
                    <a:pt x="20" y="16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22" y="24"/>
                  </a:lnTo>
                  <a:lnTo>
                    <a:pt x="22" y="21"/>
                  </a:lnTo>
                  <a:lnTo>
                    <a:pt x="30" y="21"/>
                  </a:lnTo>
                  <a:lnTo>
                    <a:pt x="31" y="24"/>
                  </a:lnTo>
                  <a:lnTo>
                    <a:pt x="52" y="24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0" name="Freeform 111"/>
            <p:cNvSpPr>
              <a:spLocks/>
            </p:cNvSpPr>
            <p:nvPr/>
          </p:nvSpPr>
          <p:spPr bwMode="auto">
            <a:xfrm>
              <a:off x="1826" y="3019"/>
              <a:ext cx="149" cy="25"/>
            </a:xfrm>
            <a:custGeom>
              <a:avLst/>
              <a:gdLst>
                <a:gd name="T0" fmla="*/ 146 w 149"/>
                <a:gd name="T1" fmla="*/ 0 h 25"/>
                <a:gd name="T2" fmla="*/ 148 w 149"/>
                <a:gd name="T3" fmla="*/ 5 h 25"/>
                <a:gd name="T4" fmla="*/ 139 w 149"/>
                <a:gd name="T5" fmla="*/ 5 h 25"/>
                <a:gd name="T6" fmla="*/ 141 w 149"/>
                <a:gd name="T7" fmla="*/ 11 h 25"/>
                <a:gd name="T8" fmla="*/ 128 w 149"/>
                <a:gd name="T9" fmla="*/ 11 h 25"/>
                <a:gd name="T10" fmla="*/ 130 w 149"/>
                <a:gd name="T11" fmla="*/ 16 h 25"/>
                <a:gd name="T12" fmla="*/ 109 w 149"/>
                <a:gd name="T13" fmla="*/ 16 h 25"/>
                <a:gd name="T14" fmla="*/ 111 w 149"/>
                <a:gd name="T15" fmla="*/ 24 h 25"/>
                <a:gd name="T16" fmla="*/ 35 w 149"/>
                <a:gd name="T17" fmla="*/ 24 h 25"/>
                <a:gd name="T18" fmla="*/ 32 w 149"/>
                <a:gd name="T19" fmla="*/ 15 h 25"/>
                <a:gd name="T20" fmla="*/ 16 w 149"/>
                <a:gd name="T21" fmla="*/ 15 h 25"/>
                <a:gd name="T22" fmla="*/ 14 w 149"/>
                <a:gd name="T23" fmla="*/ 10 h 25"/>
                <a:gd name="T24" fmla="*/ 0 w 149"/>
                <a:gd name="T25" fmla="*/ 10 h 25"/>
                <a:gd name="T26" fmla="*/ 0 w 149"/>
                <a:gd name="T27" fmla="*/ 6 h 25"/>
                <a:gd name="T28" fmla="*/ 5 w 149"/>
                <a:gd name="T29" fmla="*/ 6 h 25"/>
                <a:gd name="T30" fmla="*/ 3 w 149"/>
                <a:gd name="T31" fmla="*/ 0 h 25"/>
                <a:gd name="T32" fmla="*/ 146 w 149"/>
                <a:gd name="T33" fmla="*/ 0 h 25"/>
                <a:gd name="T34" fmla="*/ 146 w 149"/>
                <a:gd name="T35" fmla="*/ 0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9"/>
                <a:gd name="T55" fmla="*/ 0 h 25"/>
                <a:gd name="T56" fmla="*/ 149 w 149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9" h="25">
                  <a:moveTo>
                    <a:pt x="146" y="0"/>
                  </a:moveTo>
                  <a:lnTo>
                    <a:pt x="148" y="5"/>
                  </a:lnTo>
                  <a:lnTo>
                    <a:pt x="139" y="5"/>
                  </a:lnTo>
                  <a:lnTo>
                    <a:pt x="141" y="11"/>
                  </a:lnTo>
                  <a:lnTo>
                    <a:pt x="128" y="11"/>
                  </a:lnTo>
                  <a:lnTo>
                    <a:pt x="130" y="16"/>
                  </a:lnTo>
                  <a:lnTo>
                    <a:pt x="109" y="16"/>
                  </a:lnTo>
                  <a:lnTo>
                    <a:pt x="111" y="24"/>
                  </a:lnTo>
                  <a:lnTo>
                    <a:pt x="35" y="24"/>
                  </a:lnTo>
                  <a:lnTo>
                    <a:pt x="32" y="15"/>
                  </a:lnTo>
                  <a:lnTo>
                    <a:pt x="16" y="15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5" y="6"/>
                  </a:lnTo>
                  <a:lnTo>
                    <a:pt x="3" y="0"/>
                  </a:lnTo>
                  <a:lnTo>
                    <a:pt x="146" y="0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1" name="Freeform 112"/>
            <p:cNvSpPr>
              <a:spLocks/>
            </p:cNvSpPr>
            <p:nvPr/>
          </p:nvSpPr>
          <p:spPr bwMode="auto">
            <a:xfrm>
              <a:off x="1716" y="3019"/>
              <a:ext cx="15" cy="25"/>
            </a:xfrm>
            <a:custGeom>
              <a:avLst/>
              <a:gdLst>
                <a:gd name="T0" fmla="*/ 14 w 15"/>
                <a:gd name="T1" fmla="*/ 0 h 25"/>
                <a:gd name="T2" fmla="*/ 6 w 15"/>
                <a:gd name="T3" fmla="*/ 0 h 25"/>
                <a:gd name="T4" fmla="*/ 5 w 15"/>
                <a:gd name="T5" fmla="*/ 2 h 25"/>
                <a:gd name="T6" fmla="*/ 5 w 15"/>
                <a:gd name="T7" fmla="*/ 4 h 25"/>
                <a:gd name="T8" fmla="*/ 5 w 15"/>
                <a:gd name="T9" fmla="*/ 6 h 25"/>
                <a:gd name="T10" fmla="*/ 5 w 15"/>
                <a:gd name="T11" fmla="*/ 7 h 25"/>
                <a:gd name="T12" fmla="*/ 3 w 15"/>
                <a:gd name="T13" fmla="*/ 9 h 25"/>
                <a:gd name="T14" fmla="*/ 3 w 15"/>
                <a:gd name="T15" fmla="*/ 11 h 25"/>
                <a:gd name="T16" fmla="*/ 3 w 15"/>
                <a:gd name="T17" fmla="*/ 13 h 25"/>
                <a:gd name="T18" fmla="*/ 3 w 15"/>
                <a:gd name="T19" fmla="*/ 13 h 25"/>
                <a:gd name="T20" fmla="*/ 1 w 15"/>
                <a:gd name="T21" fmla="*/ 15 h 25"/>
                <a:gd name="T22" fmla="*/ 1 w 15"/>
                <a:gd name="T23" fmla="*/ 16 h 25"/>
                <a:gd name="T24" fmla="*/ 1 w 15"/>
                <a:gd name="T25" fmla="*/ 19 h 25"/>
                <a:gd name="T26" fmla="*/ 1 w 15"/>
                <a:gd name="T27" fmla="*/ 19 h 25"/>
                <a:gd name="T28" fmla="*/ 0 w 15"/>
                <a:gd name="T29" fmla="*/ 21 h 25"/>
                <a:gd name="T30" fmla="*/ 0 w 15"/>
                <a:gd name="T31" fmla="*/ 22 h 25"/>
                <a:gd name="T32" fmla="*/ 0 w 15"/>
                <a:gd name="T33" fmla="*/ 24 h 25"/>
                <a:gd name="T34" fmla="*/ 0 w 15"/>
                <a:gd name="T35" fmla="*/ 24 h 25"/>
                <a:gd name="T36" fmla="*/ 8 w 15"/>
                <a:gd name="T37" fmla="*/ 24 h 25"/>
                <a:gd name="T38" fmla="*/ 14 w 15"/>
                <a:gd name="T39" fmla="*/ 0 h 25"/>
                <a:gd name="T40" fmla="*/ 14 w 15"/>
                <a:gd name="T41" fmla="*/ 0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25"/>
                <a:gd name="T65" fmla="*/ 15 w 15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25">
                  <a:moveTo>
                    <a:pt x="14" y="0"/>
                  </a:moveTo>
                  <a:lnTo>
                    <a:pt x="6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7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4" y="0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2" name="Freeform 113"/>
            <p:cNvSpPr>
              <a:spLocks/>
            </p:cNvSpPr>
            <p:nvPr/>
          </p:nvSpPr>
          <p:spPr bwMode="auto">
            <a:xfrm>
              <a:off x="1810" y="3030"/>
              <a:ext cx="51" cy="14"/>
            </a:xfrm>
            <a:custGeom>
              <a:avLst/>
              <a:gdLst>
                <a:gd name="T0" fmla="*/ 0 w 51"/>
                <a:gd name="T1" fmla="*/ 13 h 14"/>
                <a:gd name="T2" fmla="*/ 0 w 51"/>
                <a:gd name="T3" fmla="*/ 13 h 14"/>
                <a:gd name="T4" fmla="*/ 0 w 51"/>
                <a:gd name="T5" fmla="*/ 12 h 14"/>
                <a:gd name="T6" fmla="*/ 0 w 51"/>
                <a:gd name="T7" fmla="*/ 12 h 14"/>
                <a:gd name="T8" fmla="*/ 0 w 51"/>
                <a:gd name="T9" fmla="*/ 10 h 14"/>
                <a:gd name="T10" fmla="*/ 0 w 51"/>
                <a:gd name="T11" fmla="*/ 10 h 14"/>
                <a:gd name="T12" fmla="*/ 0 w 51"/>
                <a:gd name="T13" fmla="*/ 10 h 14"/>
                <a:gd name="T14" fmla="*/ 0 w 51"/>
                <a:gd name="T15" fmla="*/ 10 h 14"/>
                <a:gd name="T16" fmla="*/ 0 w 51"/>
                <a:gd name="T17" fmla="*/ 8 h 14"/>
                <a:gd name="T18" fmla="*/ 0 w 51"/>
                <a:gd name="T19" fmla="*/ 8 h 14"/>
                <a:gd name="T20" fmla="*/ 0 w 51"/>
                <a:gd name="T21" fmla="*/ 8 h 14"/>
                <a:gd name="T22" fmla="*/ 0 w 51"/>
                <a:gd name="T23" fmla="*/ 8 h 14"/>
                <a:gd name="T24" fmla="*/ 0 w 51"/>
                <a:gd name="T25" fmla="*/ 5 h 14"/>
                <a:gd name="T26" fmla="*/ 0 w 51"/>
                <a:gd name="T27" fmla="*/ 5 h 14"/>
                <a:gd name="T28" fmla="*/ 0 w 51"/>
                <a:gd name="T29" fmla="*/ 4 h 14"/>
                <a:gd name="T30" fmla="*/ 0 w 51"/>
                <a:gd name="T31" fmla="*/ 3 h 14"/>
                <a:gd name="T32" fmla="*/ 1 w 51"/>
                <a:gd name="T33" fmla="*/ 0 h 14"/>
                <a:gd name="T34" fmla="*/ 30 w 51"/>
                <a:gd name="T35" fmla="*/ 0 h 14"/>
                <a:gd name="T36" fmla="*/ 31 w 51"/>
                <a:gd name="T37" fmla="*/ 5 h 14"/>
                <a:gd name="T38" fmla="*/ 46 w 51"/>
                <a:gd name="T39" fmla="*/ 5 h 14"/>
                <a:gd name="T40" fmla="*/ 50 w 51"/>
                <a:gd name="T41" fmla="*/ 13 h 14"/>
                <a:gd name="T42" fmla="*/ 30 w 51"/>
                <a:gd name="T43" fmla="*/ 13 h 14"/>
                <a:gd name="T44" fmla="*/ 29 w 51"/>
                <a:gd name="T45" fmla="*/ 10 h 14"/>
                <a:gd name="T46" fmla="*/ 22 w 51"/>
                <a:gd name="T47" fmla="*/ 10 h 14"/>
                <a:gd name="T48" fmla="*/ 22 w 51"/>
                <a:gd name="T49" fmla="*/ 13 h 14"/>
                <a:gd name="T50" fmla="*/ 0 w 51"/>
                <a:gd name="T51" fmla="*/ 13 h 14"/>
                <a:gd name="T52" fmla="*/ 0 w 51"/>
                <a:gd name="T53" fmla="*/ 13 h 1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1"/>
                <a:gd name="T82" fmla="*/ 0 h 14"/>
                <a:gd name="T83" fmla="*/ 51 w 51"/>
                <a:gd name="T84" fmla="*/ 14 h 1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1" h="14">
                  <a:moveTo>
                    <a:pt x="0" y="13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0"/>
                  </a:lnTo>
                  <a:lnTo>
                    <a:pt x="30" y="0"/>
                  </a:lnTo>
                  <a:lnTo>
                    <a:pt x="31" y="5"/>
                  </a:lnTo>
                  <a:lnTo>
                    <a:pt x="46" y="5"/>
                  </a:lnTo>
                  <a:lnTo>
                    <a:pt x="50" y="13"/>
                  </a:lnTo>
                  <a:lnTo>
                    <a:pt x="30" y="13"/>
                  </a:lnTo>
                  <a:lnTo>
                    <a:pt x="29" y="10"/>
                  </a:lnTo>
                  <a:lnTo>
                    <a:pt x="22" y="10"/>
                  </a:lnTo>
                  <a:lnTo>
                    <a:pt x="22" y="13"/>
                  </a:lnTo>
                  <a:lnTo>
                    <a:pt x="0" y="13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3" name="Freeform 114"/>
            <p:cNvSpPr>
              <a:spLocks/>
            </p:cNvSpPr>
            <p:nvPr/>
          </p:nvSpPr>
          <p:spPr bwMode="auto">
            <a:xfrm>
              <a:off x="1812" y="3019"/>
              <a:ext cx="17" cy="6"/>
            </a:xfrm>
            <a:custGeom>
              <a:avLst/>
              <a:gdLst>
                <a:gd name="T0" fmla="*/ 0 w 17"/>
                <a:gd name="T1" fmla="*/ 5 h 6"/>
                <a:gd name="T2" fmla="*/ 0 w 17"/>
                <a:gd name="T3" fmla="*/ 5 h 6"/>
                <a:gd name="T4" fmla="*/ 0 w 17"/>
                <a:gd name="T5" fmla="*/ 5 h 6"/>
                <a:gd name="T6" fmla="*/ 0 w 17"/>
                <a:gd name="T7" fmla="*/ 5 h 6"/>
                <a:gd name="T8" fmla="*/ 0 w 17"/>
                <a:gd name="T9" fmla="*/ 5 h 6"/>
                <a:gd name="T10" fmla="*/ 0 w 17"/>
                <a:gd name="T11" fmla="*/ 5 h 6"/>
                <a:gd name="T12" fmla="*/ 0 w 17"/>
                <a:gd name="T13" fmla="*/ 5 h 6"/>
                <a:gd name="T14" fmla="*/ 0 w 17"/>
                <a:gd name="T15" fmla="*/ 5 h 6"/>
                <a:gd name="T16" fmla="*/ 0 w 17"/>
                <a:gd name="T17" fmla="*/ 3 h 6"/>
                <a:gd name="T18" fmla="*/ 0 w 17"/>
                <a:gd name="T19" fmla="*/ 3 h 6"/>
                <a:gd name="T20" fmla="*/ 0 w 17"/>
                <a:gd name="T21" fmla="*/ 3 h 6"/>
                <a:gd name="T22" fmla="*/ 0 w 17"/>
                <a:gd name="T23" fmla="*/ 3 h 6"/>
                <a:gd name="T24" fmla="*/ 0 w 17"/>
                <a:gd name="T25" fmla="*/ 1 h 6"/>
                <a:gd name="T26" fmla="*/ 0 w 17"/>
                <a:gd name="T27" fmla="*/ 1 h 6"/>
                <a:gd name="T28" fmla="*/ 0 w 17"/>
                <a:gd name="T29" fmla="*/ 1 h 6"/>
                <a:gd name="T30" fmla="*/ 0 w 17"/>
                <a:gd name="T31" fmla="*/ 1 h 6"/>
                <a:gd name="T32" fmla="*/ 0 w 17"/>
                <a:gd name="T33" fmla="*/ 0 h 6"/>
                <a:gd name="T34" fmla="*/ 14 w 17"/>
                <a:gd name="T35" fmla="*/ 0 h 6"/>
                <a:gd name="T36" fmla="*/ 16 w 17"/>
                <a:gd name="T37" fmla="*/ 5 h 6"/>
                <a:gd name="T38" fmla="*/ 0 w 17"/>
                <a:gd name="T39" fmla="*/ 5 h 6"/>
                <a:gd name="T40" fmla="*/ 0 w 17"/>
                <a:gd name="T41" fmla="*/ 5 h 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6"/>
                <a:gd name="T65" fmla="*/ 17 w 17"/>
                <a:gd name="T66" fmla="*/ 6 h 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6">
                  <a:moveTo>
                    <a:pt x="0" y="5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6" y="5"/>
                  </a:lnTo>
                  <a:lnTo>
                    <a:pt x="0" y="5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4" name="Freeform 115"/>
            <p:cNvSpPr>
              <a:spLocks/>
            </p:cNvSpPr>
            <p:nvPr/>
          </p:nvSpPr>
          <p:spPr bwMode="auto">
            <a:xfrm>
              <a:off x="1811" y="3025"/>
              <a:ext cx="15" cy="5"/>
            </a:xfrm>
            <a:custGeom>
              <a:avLst/>
              <a:gdLst>
                <a:gd name="T0" fmla="*/ 1 w 15"/>
                <a:gd name="T1" fmla="*/ 4 h 5"/>
                <a:gd name="T2" fmla="*/ 0 w 15"/>
                <a:gd name="T3" fmla="*/ 4 h 5"/>
                <a:gd name="T4" fmla="*/ 0 w 15"/>
                <a:gd name="T5" fmla="*/ 4 h 5"/>
                <a:gd name="T6" fmla="*/ 0 w 15"/>
                <a:gd name="T7" fmla="*/ 4 h 5"/>
                <a:gd name="T8" fmla="*/ 0 w 15"/>
                <a:gd name="T9" fmla="*/ 4 h 5"/>
                <a:gd name="T10" fmla="*/ 0 w 15"/>
                <a:gd name="T11" fmla="*/ 4 h 5"/>
                <a:gd name="T12" fmla="*/ 0 w 15"/>
                <a:gd name="T13" fmla="*/ 4 h 5"/>
                <a:gd name="T14" fmla="*/ 0 w 15"/>
                <a:gd name="T15" fmla="*/ 4 h 5"/>
                <a:gd name="T16" fmla="*/ 0 w 15"/>
                <a:gd name="T17" fmla="*/ 3 h 5"/>
                <a:gd name="T18" fmla="*/ 0 w 15"/>
                <a:gd name="T19" fmla="*/ 3 h 5"/>
                <a:gd name="T20" fmla="*/ 0 w 15"/>
                <a:gd name="T21" fmla="*/ 3 h 5"/>
                <a:gd name="T22" fmla="*/ 0 w 15"/>
                <a:gd name="T23" fmla="*/ 3 h 5"/>
                <a:gd name="T24" fmla="*/ 0 w 15"/>
                <a:gd name="T25" fmla="*/ 2 h 5"/>
                <a:gd name="T26" fmla="*/ 0 w 15"/>
                <a:gd name="T27" fmla="*/ 2 h 5"/>
                <a:gd name="T28" fmla="*/ 0 w 15"/>
                <a:gd name="T29" fmla="*/ 2 h 5"/>
                <a:gd name="T30" fmla="*/ 0 w 15"/>
                <a:gd name="T31" fmla="*/ 2 h 5"/>
                <a:gd name="T32" fmla="*/ 1 w 15"/>
                <a:gd name="T33" fmla="*/ 0 h 5"/>
                <a:gd name="T34" fmla="*/ 13 w 15"/>
                <a:gd name="T35" fmla="*/ 0 h 5"/>
                <a:gd name="T36" fmla="*/ 14 w 15"/>
                <a:gd name="T37" fmla="*/ 4 h 5"/>
                <a:gd name="T38" fmla="*/ 1 w 15"/>
                <a:gd name="T39" fmla="*/ 4 h 5"/>
                <a:gd name="T40" fmla="*/ 1 w 15"/>
                <a:gd name="T41" fmla="*/ 4 h 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5"/>
                <a:gd name="T65" fmla="*/ 15 w 15"/>
                <a:gd name="T66" fmla="*/ 5 h 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5">
                  <a:moveTo>
                    <a:pt x="1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13" y="0"/>
                  </a:lnTo>
                  <a:lnTo>
                    <a:pt x="14" y="4"/>
                  </a:lnTo>
                  <a:lnTo>
                    <a:pt x="1" y="4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5" name="Freeform 116"/>
            <p:cNvSpPr>
              <a:spLocks/>
            </p:cNvSpPr>
            <p:nvPr/>
          </p:nvSpPr>
          <p:spPr bwMode="auto">
            <a:xfrm>
              <a:off x="1729" y="3019"/>
              <a:ext cx="41" cy="25"/>
            </a:xfrm>
            <a:custGeom>
              <a:avLst/>
              <a:gdLst>
                <a:gd name="T0" fmla="*/ 7 w 41"/>
                <a:gd name="T1" fmla="*/ 0 h 25"/>
                <a:gd name="T2" fmla="*/ 40 w 41"/>
                <a:gd name="T3" fmla="*/ 0 h 25"/>
                <a:gd name="T4" fmla="*/ 38 w 41"/>
                <a:gd name="T5" fmla="*/ 2 h 25"/>
                <a:gd name="T6" fmla="*/ 38 w 41"/>
                <a:gd name="T7" fmla="*/ 4 h 25"/>
                <a:gd name="T8" fmla="*/ 38 w 41"/>
                <a:gd name="T9" fmla="*/ 6 h 25"/>
                <a:gd name="T10" fmla="*/ 38 w 41"/>
                <a:gd name="T11" fmla="*/ 8 h 25"/>
                <a:gd name="T12" fmla="*/ 37 w 41"/>
                <a:gd name="T13" fmla="*/ 9 h 25"/>
                <a:gd name="T14" fmla="*/ 37 w 41"/>
                <a:gd name="T15" fmla="*/ 11 h 25"/>
                <a:gd name="T16" fmla="*/ 37 w 41"/>
                <a:gd name="T17" fmla="*/ 14 h 25"/>
                <a:gd name="T18" fmla="*/ 37 w 41"/>
                <a:gd name="T19" fmla="*/ 14 h 25"/>
                <a:gd name="T20" fmla="*/ 35 w 41"/>
                <a:gd name="T21" fmla="*/ 15 h 25"/>
                <a:gd name="T22" fmla="*/ 35 w 41"/>
                <a:gd name="T23" fmla="*/ 17 h 25"/>
                <a:gd name="T24" fmla="*/ 35 w 41"/>
                <a:gd name="T25" fmla="*/ 19 h 25"/>
                <a:gd name="T26" fmla="*/ 35 w 41"/>
                <a:gd name="T27" fmla="*/ 19 h 25"/>
                <a:gd name="T28" fmla="*/ 33 w 41"/>
                <a:gd name="T29" fmla="*/ 21 h 25"/>
                <a:gd name="T30" fmla="*/ 33 w 41"/>
                <a:gd name="T31" fmla="*/ 22 h 25"/>
                <a:gd name="T32" fmla="*/ 33 w 41"/>
                <a:gd name="T33" fmla="*/ 24 h 25"/>
                <a:gd name="T34" fmla="*/ 33 w 41"/>
                <a:gd name="T35" fmla="*/ 24 h 25"/>
                <a:gd name="T36" fmla="*/ 0 w 41"/>
                <a:gd name="T37" fmla="*/ 24 h 25"/>
                <a:gd name="T38" fmla="*/ 7 w 41"/>
                <a:gd name="T39" fmla="*/ 0 h 25"/>
                <a:gd name="T40" fmla="*/ 7 w 41"/>
                <a:gd name="T41" fmla="*/ 0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25"/>
                <a:gd name="T65" fmla="*/ 41 w 41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25">
                  <a:moveTo>
                    <a:pt x="7" y="0"/>
                  </a:moveTo>
                  <a:lnTo>
                    <a:pt x="40" y="0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7" y="11"/>
                  </a:lnTo>
                  <a:lnTo>
                    <a:pt x="37" y="14"/>
                  </a:lnTo>
                  <a:lnTo>
                    <a:pt x="35" y="15"/>
                  </a:lnTo>
                  <a:lnTo>
                    <a:pt x="35" y="17"/>
                  </a:lnTo>
                  <a:lnTo>
                    <a:pt x="35" y="19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33" y="24"/>
                  </a:lnTo>
                  <a:lnTo>
                    <a:pt x="0" y="24"/>
                  </a:lnTo>
                  <a:lnTo>
                    <a:pt x="7" y="0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6" name="Freeform 117"/>
            <p:cNvSpPr>
              <a:spLocks/>
            </p:cNvSpPr>
            <p:nvPr/>
          </p:nvSpPr>
          <p:spPr bwMode="auto">
            <a:xfrm>
              <a:off x="1772" y="3019"/>
              <a:ext cx="36" cy="15"/>
            </a:xfrm>
            <a:custGeom>
              <a:avLst/>
              <a:gdLst>
                <a:gd name="T0" fmla="*/ 1 w 36"/>
                <a:gd name="T1" fmla="*/ 0 h 15"/>
                <a:gd name="T2" fmla="*/ 35 w 36"/>
                <a:gd name="T3" fmla="*/ 0 h 15"/>
                <a:gd name="T4" fmla="*/ 35 w 36"/>
                <a:gd name="T5" fmla="*/ 1 h 15"/>
                <a:gd name="T6" fmla="*/ 35 w 36"/>
                <a:gd name="T7" fmla="*/ 1 h 15"/>
                <a:gd name="T8" fmla="*/ 35 w 36"/>
                <a:gd name="T9" fmla="*/ 1 h 15"/>
                <a:gd name="T10" fmla="*/ 35 w 36"/>
                <a:gd name="T11" fmla="*/ 1 h 15"/>
                <a:gd name="T12" fmla="*/ 35 w 36"/>
                <a:gd name="T13" fmla="*/ 4 h 15"/>
                <a:gd name="T14" fmla="*/ 35 w 36"/>
                <a:gd name="T15" fmla="*/ 4 h 15"/>
                <a:gd name="T16" fmla="*/ 35 w 36"/>
                <a:gd name="T17" fmla="*/ 4 h 15"/>
                <a:gd name="T18" fmla="*/ 35 w 36"/>
                <a:gd name="T19" fmla="*/ 4 h 15"/>
                <a:gd name="T20" fmla="*/ 34 w 36"/>
                <a:gd name="T21" fmla="*/ 6 h 15"/>
                <a:gd name="T22" fmla="*/ 34 w 36"/>
                <a:gd name="T23" fmla="*/ 6 h 15"/>
                <a:gd name="T24" fmla="*/ 34 w 36"/>
                <a:gd name="T25" fmla="*/ 8 h 15"/>
                <a:gd name="T26" fmla="*/ 34 w 36"/>
                <a:gd name="T27" fmla="*/ 8 h 15"/>
                <a:gd name="T28" fmla="*/ 34 w 36"/>
                <a:gd name="T29" fmla="*/ 10 h 15"/>
                <a:gd name="T30" fmla="*/ 34 w 36"/>
                <a:gd name="T31" fmla="*/ 11 h 15"/>
                <a:gd name="T32" fmla="*/ 34 w 36"/>
                <a:gd name="T33" fmla="*/ 14 h 15"/>
                <a:gd name="T34" fmla="*/ 34 w 36"/>
                <a:gd name="T35" fmla="*/ 14 h 15"/>
                <a:gd name="T36" fmla="*/ 0 w 36"/>
                <a:gd name="T37" fmla="*/ 14 h 15"/>
                <a:gd name="T38" fmla="*/ 1 w 36"/>
                <a:gd name="T39" fmla="*/ 0 h 15"/>
                <a:gd name="T40" fmla="*/ 1 w 36"/>
                <a:gd name="T41" fmla="*/ 0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15"/>
                <a:gd name="T65" fmla="*/ 36 w 36"/>
                <a:gd name="T66" fmla="*/ 15 h 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15">
                  <a:moveTo>
                    <a:pt x="1" y="0"/>
                  </a:moveTo>
                  <a:lnTo>
                    <a:pt x="35" y="0"/>
                  </a:lnTo>
                  <a:lnTo>
                    <a:pt x="35" y="1"/>
                  </a:lnTo>
                  <a:lnTo>
                    <a:pt x="35" y="4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4"/>
                  </a:lnTo>
                  <a:lnTo>
                    <a:pt x="0" y="14"/>
                  </a:lnTo>
                  <a:lnTo>
                    <a:pt x="1" y="0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7" name="Freeform 118"/>
            <p:cNvSpPr>
              <a:spLocks/>
            </p:cNvSpPr>
            <p:nvPr/>
          </p:nvSpPr>
          <p:spPr bwMode="auto">
            <a:xfrm>
              <a:off x="1773" y="3008"/>
              <a:ext cx="36" cy="8"/>
            </a:xfrm>
            <a:custGeom>
              <a:avLst/>
              <a:gdLst>
                <a:gd name="T0" fmla="*/ 2 w 36"/>
                <a:gd name="T1" fmla="*/ 0 h 8"/>
                <a:gd name="T2" fmla="*/ 35 w 36"/>
                <a:gd name="T3" fmla="*/ 0 h 8"/>
                <a:gd name="T4" fmla="*/ 35 w 36"/>
                <a:gd name="T5" fmla="*/ 2 h 8"/>
                <a:gd name="T6" fmla="*/ 35 w 36"/>
                <a:gd name="T7" fmla="*/ 2 h 8"/>
                <a:gd name="T8" fmla="*/ 35 w 36"/>
                <a:gd name="T9" fmla="*/ 2 h 8"/>
                <a:gd name="T10" fmla="*/ 35 w 36"/>
                <a:gd name="T11" fmla="*/ 2 h 8"/>
                <a:gd name="T12" fmla="*/ 35 w 36"/>
                <a:gd name="T13" fmla="*/ 4 h 8"/>
                <a:gd name="T14" fmla="*/ 35 w 36"/>
                <a:gd name="T15" fmla="*/ 4 h 8"/>
                <a:gd name="T16" fmla="*/ 35 w 36"/>
                <a:gd name="T17" fmla="*/ 4 h 8"/>
                <a:gd name="T18" fmla="*/ 35 w 36"/>
                <a:gd name="T19" fmla="*/ 4 h 8"/>
                <a:gd name="T20" fmla="*/ 35 w 36"/>
                <a:gd name="T21" fmla="*/ 6 h 8"/>
                <a:gd name="T22" fmla="*/ 35 w 36"/>
                <a:gd name="T23" fmla="*/ 6 h 8"/>
                <a:gd name="T24" fmla="*/ 35 w 36"/>
                <a:gd name="T25" fmla="*/ 7 h 8"/>
                <a:gd name="T26" fmla="*/ 35 w 36"/>
                <a:gd name="T27" fmla="*/ 7 h 8"/>
                <a:gd name="T28" fmla="*/ 35 w 36"/>
                <a:gd name="T29" fmla="*/ 7 h 8"/>
                <a:gd name="T30" fmla="*/ 35 w 36"/>
                <a:gd name="T31" fmla="*/ 7 h 8"/>
                <a:gd name="T32" fmla="*/ 35 w 36"/>
                <a:gd name="T33" fmla="*/ 7 h 8"/>
                <a:gd name="T34" fmla="*/ 35 w 36"/>
                <a:gd name="T35" fmla="*/ 7 h 8"/>
                <a:gd name="T36" fmla="*/ 0 w 36"/>
                <a:gd name="T37" fmla="*/ 7 h 8"/>
                <a:gd name="T38" fmla="*/ 2 w 36"/>
                <a:gd name="T39" fmla="*/ 0 h 8"/>
                <a:gd name="T40" fmla="*/ 2 w 36"/>
                <a:gd name="T41" fmla="*/ 0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8"/>
                <a:gd name="T65" fmla="*/ 36 w 36"/>
                <a:gd name="T66" fmla="*/ 8 h 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8">
                  <a:moveTo>
                    <a:pt x="2" y="0"/>
                  </a:moveTo>
                  <a:lnTo>
                    <a:pt x="35" y="0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0" y="7"/>
                  </a:lnTo>
                  <a:lnTo>
                    <a:pt x="2" y="0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8" name="Freeform 119"/>
            <p:cNvSpPr>
              <a:spLocks/>
            </p:cNvSpPr>
            <p:nvPr/>
          </p:nvSpPr>
          <p:spPr bwMode="auto">
            <a:xfrm>
              <a:off x="1768" y="3035"/>
              <a:ext cx="39" cy="9"/>
            </a:xfrm>
            <a:custGeom>
              <a:avLst/>
              <a:gdLst>
                <a:gd name="T0" fmla="*/ 3 w 39"/>
                <a:gd name="T1" fmla="*/ 0 h 9"/>
                <a:gd name="T2" fmla="*/ 38 w 39"/>
                <a:gd name="T3" fmla="*/ 0 h 9"/>
                <a:gd name="T4" fmla="*/ 36 w 39"/>
                <a:gd name="T5" fmla="*/ 2 h 9"/>
                <a:gd name="T6" fmla="*/ 36 w 39"/>
                <a:gd name="T7" fmla="*/ 2 h 9"/>
                <a:gd name="T8" fmla="*/ 36 w 39"/>
                <a:gd name="T9" fmla="*/ 2 h 9"/>
                <a:gd name="T10" fmla="*/ 36 w 39"/>
                <a:gd name="T11" fmla="*/ 2 h 9"/>
                <a:gd name="T12" fmla="*/ 36 w 39"/>
                <a:gd name="T13" fmla="*/ 4 h 9"/>
                <a:gd name="T14" fmla="*/ 36 w 39"/>
                <a:gd name="T15" fmla="*/ 4 h 9"/>
                <a:gd name="T16" fmla="*/ 36 w 39"/>
                <a:gd name="T17" fmla="*/ 4 h 9"/>
                <a:gd name="T18" fmla="*/ 36 w 39"/>
                <a:gd name="T19" fmla="*/ 4 h 9"/>
                <a:gd name="T20" fmla="*/ 36 w 39"/>
                <a:gd name="T21" fmla="*/ 6 h 9"/>
                <a:gd name="T22" fmla="*/ 36 w 39"/>
                <a:gd name="T23" fmla="*/ 6 h 9"/>
                <a:gd name="T24" fmla="*/ 36 w 39"/>
                <a:gd name="T25" fmla="*/ 6 h 9"/>
                <a:gd name="T26" fmla="*/ 36 w 39"/>
                <a:gd name="T27" fmla="*/ 6 h 9"/>
                <a:gd name="T28" fmla="*/ 36 w 39"/>
                <a:gd name="T29" fmla="*/ 8 h 9"/>
                <a:gd name="T30" fmla="*/ 36 w 39"/>
                <a:gd name="T31" fmla="*/ 8 h 9"/>
                <a:gd name="T32" fmla="*/ 36 w 39"/>
                <a:gd name="T33" fmla="*/ 8 h 9"/>
                <a:gd name="T34" fmla="*/ 36 w 39"/>
                <a:gd name="T35" fmla="*/ 8 h 9"/>
                <a:gd name="T36" fmla="*/ 0 w 39"/>
                <a:gd name="T37" fmla="*/ 8 h 9"/>
                <a:gd name="T38" fmla="*/ 3 w 39"/>
                <a:gd name="T39" fmla="*/ 0 h 9"/>
                <a:gd name="T40" fmla="*/ 3 w 39"/>
                <a:gd name="T41" fmla="*/ 0 h 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9"/>
                <a:gd name="T65" fmla="*/ 39 w 39"/>
                <a:gd name="T66" fmla="*/ 9 h 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9">
                  <a:moveTo>
                    <a:pt x="3" y="0"/>
                  </a:moveTo>
                  <a:lnTo>
                    <a:pt x="38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6" y="6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" y="0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9" name="Freeform 120"/>
            <p:cNvSpPr>
              <a:spLocks/>
            </p:cNvSpPr>
            <p:nvPr/>
          </p:nvSpPr>
          <p:spPr bwMode="auto">
            <a:xfrm>
              <a:off x="1723" y="3008"/>
              <a:ext cx="49" cy="8"/>
            </a:xfrm>
            <a:custGeom>
              <a:avLst/>
              <a:gdLst>
                <a:gd name="T0" fmla="*/ 0 w 49"/>
                <a:gd name="T1" fmla="*/ 0 h 8"/>
                <a:gd name="T2" fmla="*/ 48 w 49"/>
                <a:gd name="T3" fmla="*/ 0 h 8"/>
                <a:gd name="T4" fmla="*/ 47 w 49"/>
                <a:gd name="T5" fmla="*/ 2 h 8"/>
                <a:gd name="T6" fmla="*/ 47 w 49"/>
                <a:gd name="T7" fmla="*/ 2 h 8"/>
                <a:gd name="T8" fmla="*/ 47 w 49"/>
                <a:gd name="T9" fmla="*/ 2 h 8"/>
                <a:gd name="T10" fmla="*/ 47 w 49"/>
                <a:gd name="T11" fmla="*/ 2 h 8"/>
                <a:gd name="T12" fmla="*/ 47 w 49"/>
                <a:gd name="T13" fmla="*/ 2 h 8"/>
                <a:gd name="T14" fmla="*/ 47 w 49"/>
                <a:gd name="T15" fmla="*/ 2 h 8"/>
                <a:gd name="T16" fmla="*/ 47 w 49"/>
                <a:gd name="T17" fmla="*/ 2 h 8"/>
                <a:gd name="T18" fmla="*/ 47 w 49"/>
                <a:gd name="T19" fmla="*/ 2 h 8"/>
                <a:gd name="T20" fmla="*/ 47 w 49"/>
                <a:gd name="T21" fmla="*/ 4 h 8"/>
                <a:gd name="T22" fmla="*/ 47 w 49"/>
                <a:gd name="T23" fmla="*/ 4 h 8"/>
                <a:gd name="T24" fmla="*/ 47 w 49"/>
                <a:gd name="T25" fmla="*/ 4 h 8"/>
                <a:gd name="T26" fmla="*/ 47 w 49"/>
                <a:gd name="T27" fmla="*/ 4 h 8"/>
                <a:gd name="T28" fmla="*/ 47 w 49"/>
                <a:gd name="T29" fmla="*/ 6 h 8"/>
                <a:gd name="T30" fmla="*/ 47 w 49"/>
                <a:gd name="T31" fmla="*/ 6 h 8"/>
                <a:gd name="T32" fmla="*/ 47 w 49"/>
                <a:gd name="T33" fmla="*/ 7 h 8"/>
                <a:gd name="T34" fmla="*/ 47 w 49"/>
                <a:gd name="T35" fmla="*/ 7 h 8"/>
                <a:gd name="T36" fmla="*/ 0 w 49"/>
                <a:gd name="T37" fmla="*/ 7 h 8"/>
                <a:gd name="T38" fmla="*/ 0 w 49"/>
                <a:gd name="T39" fmla="*/ 0 h 8"/>
                <a:gd name="T40" fmla="*/ 0 w 49"/>
                <a:gd name="T41" fmla="*/ 0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"/>
                <a:gd name="T64" fmla="*/ 0 h 8"/>
                <a:gd name="T65" fmla="*/ 49 w 49"/>
                <a:gd name="T66" fmla="*/ 8 h 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" h="8">
                  <a:moveTo>
                    <a:pt x="0" y="0"/>
                  </a:moveTo>
                  <a:lnTo>
                    <a:pt x="48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0" name="Freeform 121"/>
            <p:cNvSpPr>
              <a:spLocks/>
            </p:cNvSpPr>
            <p:nvPr/>
          </p:nvSpPr>
          <p:spPr bwMode="auto">
            <a:xfrm>
              <a:off x="1910" y="3008"/>
              <a:ext cx="51" cy="8"/>
            </a:xfrm>
            <a:custGeom>
              <a:avLst/>
              <a:gdLst>
                <a:gd name="T0" fmla="*/ 48 w 51"/>
                <a:gd name="T1" fmla="*/ 0 h 8"/>
                <a:gd name="T2" fmla="*/ 0 w 51"/>
                <a:gd name="T3" fmla="*/ 0 h 8"/>
                <a:gd name="T4" fmla="*/ 2 w 51"/>
                <a:gd name="T5" fmla="*/ 7 h 8"/>
                <a:gd name="T6" fmla="*/ 50 w 51"/>
                <a:gd name="T7" fmla="*/ 7 h 8"/>
                <a:gd name="T8" fmla="*/ 48 w 51"/>
                <a:gd name="T9" fmla="*/ 0 h 8"/>
                <a:gd name="T10" fmla="*/ 48 w 51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8"/>
                <a:gd name="T20" fmla="*/ 51 w 51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8">
                  <a:moveTo>
                    <a:pt x="48" y="0"/>
                  </a:moveTo>
                  <a:lnTo>
                    <a:pt x="0" y="0"/>
                  </a:lnTo>
                  <a:lnTo>
                    <a:pt x="2" y="7"/>
                  </a:lnTo>
                  <a:lnTo>
                    <a:pt x="50" y="7"/>
                  </a:lnTo>
                  <a:lnTo>
                    <a:pt x="48" y="0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1" name="Freeform 122"/>
            <p:cNvSpPr>
              <a:spLocks/>
            </p:cNvSpPr>
            <p:nvPr/>
          </p:nvSpPr>
          <p:spPr bwMode="auto">
            <a:xfrm>
              <a:off x="1862" y="3008"/>
              <a:ext cx="47" cy="8"/>
            </a:xfrm>
            <a:custGeom>
              <a:avLst/>
              <a:gdLst>
                <a:gd name="T0" fmla="*/ 44 w 47"/>
                <a:gd name="T1" fmla="*/ 0 h 8"/>
                <a:gd name="T2" fmla="*/ 0 w 47"/>
                <a:gd name="T3" fmla="*/ 0 h 8"/>
                <a:gd name="T4" fmla="*/ 3 w 47"/>
                <a:gd name="T5" fmla="*/ 7 h 8"/>
                <a:gd name="T6" fmla="*/ 46 w 47"/>
                <a:gd name="T7" fmla="*/ 7 h 8"/>
                <a:gd name="T8" fmla="*/ 44 w 47"/>
                <a:gd name="T9" fmla="*/ 0 h 8"/>
                <a:gd name="T10" fmla="*/ 44 w 47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8"/>
                <a:gd name="T20" fmla="*/ 47 w 4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8">
                  <a:moveTo>
                    <a:pt x="44" y="0"/>
                  </a:moveTo>
                  <a:lnTo>
                    <a:pt x="0" y="0"/>
                  </a:lnTo>
                  <a:lnTo>
                    <a:pt x="3" y="7"/>
                  </a:lnTo>
                  <a:lnTo>
                    <a:pt x="46" y="7"/>
                  </a:lnTo>
                  <a:lnTo>
                    <a:pt x="44" y="0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2" name="Freeform 123"/>
            <p:cNvSpPr>
              <a:spLocks/>
            </p:cNvSpPr>
            <p:nvPr/>
          </p:nvSpPr>
          <p:spPr bwMode="auto">
            <a:xfrm>
              <a:off x="1812" y="3008"/>
              <a:ext cx="50" cy="8"/>
            </a:xfrm>
            <a:custGeom>
              <a:avLst/>
              <a:gdLst>
                <a:gd name="T0" fmla="*/ 46 w 50"/>
                <a:gd name="T1" fmla="*/ 0 h 8"/>
                <a:gd name="T2" fmla="*/ 0 w 50"/>
                <a:gd name="T3" fmla="*/ 0 h 8"/>
                <a:gd name="T4" fmla="*/ 0 w 50"/>
                <a:gd name="T5" fmla="*/ 7 h 8"/>
                <a:gd name="T6" fmla="*/ 49 w 50"/>
                <a:gd name="T7" fmla="*/ 7 h 8"/>
                <a:gd name="T8" fmla="*/ 46 w 50"/>
                <a:gd name="T9" fmla="*/ 0 h 8"/>
                <a:gd name="T10" fmla="*/ 46 w 50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8"/>
                <a:gd name="T20" fmla="*/ 50 w 50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8">
                  <a:moveTo>
                    <a:pt x="46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49" y="7"/>
                  </a:lnTo>
                  <a:lnTo>
                    <a:pt x="46" y="0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3" name="Freeform 124"/>
            <p:cNvSpPr>
              <a:spLocks/>
            </p:cNvSpPr>
            <p:nvPr/>
          </p:nvSpPr>
          <p:spPr bwMode="auto">
            <a:xfrm>
              <a:off x="1709" y="3008"/>
              <a:ext cx="285" cy="38"/>
            </a:xfrm>
            <a:custGeom>
              <a:avLst/>
              <a:gdLst>
                <a:gd name="T0" fmla="*/ 276 w 285"/>
                <a:gd name="T1" fmla="*/ 0 h 38"/>
                <a:gd name="T2" fmla="*/ 276 w 285"/>
                <a:gd name="T3" fmla="*/ 4 h 38"/>
                <a:gd name="T4" fmla="*/ 276 w 285"/>
                <a:gd name="T5" fmla="*/ 6 h 38"/>
                <a:gd name="T6" fmla="*/ 276 w 285"/>
                <a:gd name="T7" fmla="*/ 8 h 38"/>
                <a:gd name="T8" fmla="*/ 277 w 285"/>
                <a:gd name="T9" fmla="*/ 10 h 38"/>
                <a:gd name="T10" fmla="*/ 277 w 285"/>
                <a:gd name="T11" fmla="*/ 13 h 38"/>
                <a:gd name="T12" fmla="*/ 277 w 285"/>
                <a:gd name="T13" fmla="*/ 15 h 38"/>
                <a:gd name="T14" fmla="*/ 277 w 285"/>
                <a:gd name="T15" fmla="*/ 17 h 38"/>
                <a:gd name="T16" fmla="*/ 278 w 285"/>
                <a:gd name="T17" fmla="*/ 19 h 38"/>
                <a:gd name="T18" fmla="*/ 278 w 285"/>
                <a:gd name="T19" fmla="*/ 23 h 38"/>
                <a:gd name="T20" fmla="*/ 278 w 285"/>
                <a:gd name="T21" fmla="*/ 25 h 38"/>
                <a:gd name="T22" fmla="*/ 278 w 285"/>
                <a:gd name="T23" fmla="*/ 27 h 38"/>
                <a:gd name="T24" fmla="*/ 280 w 285"/>
                <a:gd name="T25" fmla="*/ 29 h 38"/>
                <a:gd name="T26" fmla="*/ 280 w 285"/>
                <a:gd name="T27" fmla="*/ 31 h 38"/>
                <a:gd name="T28" fmla="*/ 282 w 285"/>
                <a:gd name="T29" fmla="*/ 33 h 38"/>
                <a:gd name="T30" fmla="*/ 282 w 285"/>
                <a:gd name="T31" fmla="*/ 35 h 38"/>
                <a:gd name="T32" fmla="*/ 284 w 285"/>
                <a:gd name="T33" fmla="*/ 37 h 38"/>
                <a:gd name="T34" fmla="*/ 0 w 285"/>
                <a:gd name="T35" fmla="*/ 37 h 38"/>
                <a:gd name="T36" fmla="*/ 0 w 285"/>
                <a:gd name="T37" fmla="*/ 35 h 38"/>
                <a:gd name="T38" fmla="*/ 0 w 285"/>
                <a:gd name="T39" fmla="*/ 33 h 38"/>
                <a:gd name="T40" fmla="*/ 0 w 285"/>
                <a:gd name="T41" fmla="*/ 31 h 38"/>
                <a:gd name="T42" fmla="*/ 2 w 285"/>
                <a:gd name="T43" fmla="*/ 29 h 38"/>
                <a:gd name="T44" fmla="*/ 2 w 285"/>
                <a:gd name="T45" fmla="*/ 27 h 38"/>
                <a:gd name="T46" fmla="*/ 4 w 285"/>
                <a:gd name="T47" fmla="*/ 25 h 38"/>
                <a:gd name="T48" fmla="*/ 4 w 285"/>
                <a:gd name="T49" fmla="*/ 23 h 38"/>
                <a:gd name="T50" fmla="*/ 5 w 285"/>
                <a:gd name="T51" fmla="*/ 19 h 38"/>
                <a:gd name="T52" fmla="*/ 5 w 285"/>
                <a:gd name="T53" fmla="*/ 17 h 38"/>
                <a:gd name="T54" fmla="*/ 5 w 285"/>
                <a:gd name="T55" fmla="*/ 15 h 38"/>
                <a:gd name="T56" fmla="*/ 5 w 285"/>
                <a:gd name="T57" fmla="*/ 13 h 38"/>
                <a:gd name="T58" fmla="*/ 7 w 285"/>
                <a:gd name="T59" fmla="*/ 10 h 38"/>
                <a:gd name="T60" fmla="*/ 7 w 285"/>
                <a:gd name="T61" fmla="*/ 8 h 38"/>
                <a:gd name="T62" fmla="*/ 7 w 285"/>
                <a:gd name="T63" fmla="*/ 6 h 38"/>
                <a:gd name="T64" fmla="*/ 7 w 285"/>
                <a:gd name="T65" fmla="*/ 4 h 38"/>
                <a:gd name="T66" fmla="*/ 9 w 285"/>
                <a:gd name="T67" fmla="*/ 0 h 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5"/>
                <a:gd name="T103" fmla="*/ 0 h 38"/>
                <a:gd name="T104" fmla="*/ 285 w 285"/>
                <a:gd name="T105" fmla="*/ 38 h 3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5" h="38">
                  <a:moveTo>
                    <a:pt x="276" y="0"/>
                  </a:moveTo>
                  <a:lnTo>
                    <a:pt x="276" y="4"/>
                  </a:lnTo>
                  <a:lnTo>
                    <a:pt x="276" y="6"/>
                  </a:lnTo>
                  <a:lnTo>
                    <a:pt x="276" y="8"/>
                  </a:lnTo>
                  <a:lnTo>
                    <a:pt x="277" y="1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lnTo>
                    <a:pt x="278" y="19"/>
                  </a:lnTo>
                  <a:lnTo>
                    <a:pt x="278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0" y="29"/>
                  </a:lnTo>
                  <a:lnTo>
                    <a:pt x="280" y="31"/>
                  </a:lnTo>
                  <a:lnTo>
                    <a:pt x="282" y="33"/>
                  </a:lnTo>
                  <a:lnTo>
                    <a:pt x="282" y="35"/>
                  </a:lnTo>
                  <a:lnTo>
                    <a:pt x="284" y="37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4" y="25"/>
                  </a:lnTo>
                  <a:lnTo>
                    <a:pt x="4" y="23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6"/>
                  </a:lnTo>
                  <a:lnTo>
                    <a:pt x="7" y="4"/>
                  </a:lnTo>
                  <a:lnTo>
                    <a:pt x="9" y="0"/>
                  </a:lnTo>
                </a:path>
              </a:pathLst>
            </a:custGeom>
            <a:noFill/>
            <a:ln w="9247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4" name="Freeform 125"/>
            <p:cNvSpPr>
              <a:spLocks/>
            </p:cNvSpPr>
            <p:nvPr/>
          </p:nvSpPr>
          <p:spPr bwMode="auto">
            <a:xfrm>
              <a:off x="1967" y="3008"/>
              <a:ext cx="16" cy="8"/>
            </a:xfrm>
            <a:custGeom>
              <a:avLst/>
              <a:gdLst>
                <a:gd name="T0" fmla="*/ 13 w 16"/>
                <a:gd name="T1" fmla="*/ 0 h 8"/>
                <a:gd name="T2" fmla="*/ 0 w 16"/>
                <a:gd name="T3" fmla="*/ 0 h 8"/>
                <a:gd name="T4" fmla="*/ 2 w 16"/>
                <a:gd name="T5" fmla="*/ 7 h 8"/>
                <a:gd name="T6" fmla="*/ 15 w 16"/>
                <a:gd name="T7" fmla="*/ 7 h 8"/>
                <a:gd name="T8" fmla="*/ 13 w 16"/>
                <a:gd name="T9" fmla="*/ 0 h 8"/>
                <a:gd name="T10" fmla="*/ 13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13" y="0"/>
                  </a:moveTo>
                  <a:lnTo>
                    <a:pt x="0" y="0"/>
                  </a:lnTo>
                  <a:lnTo>
                    <a:pt x="2" y="7"/>
                  </a:lnTo>
                  <a:lnTo>
                    <a:pt x="15" y="7"/>
                  </a:lnTo>
                  <a:lnTo>
                    <a:pt x="13" y="0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5" name="Freeform 126" descr="50%"/>
            <p:cNvSpPr>
              <a:spLocks/>
            </p:cNvSpPr>
            <p:nvPr/>
          </p:nvSpPr>
          <p:spPr bwMode="auto">
            <a:xfrm>
              <a:off x="1700" y="3057"/>
              <a:ext cx="304" cy="4"/>
            </a:xfrm>
            <a:custGeom>
              <a:avLst/>
              <a:gdLst>
                <a:gd name="T0" fmla="*/ 0 w 304"/>
                <a:gd name="T1" fmla="*/ 0 h 4"/>
                <a:gd name="T2" fmla="*/ 0 w 304"/>
                <a:gd name="T3" fmla="*/ 3 h 4"/>
                <a:gd name="T4" fmla="*/ 0 w 304"/>
                <a:gd name="T5" fmla="*/ 3 h 4"/>
                <a:gd name="T6" fmla="*/ 0 w 304"/>
                <a:gd name="T7" fmla="*/ 3 h 4"/>
                <a:gd name="T8" fmla="*/ 0 w 304"/>
                <a:gd name="T9" fmla="*/ 3 h 4"/>
                <a:gd name="T10" fmla="*/ 0 w 304"/>
                <a:gd name="T11" fmla="*/ 3 h 4"/>
                <a:gd name="T12" fmla="*/ 0 w 304"/>
                <a:gd name="T13" fmla="*/ 3 h 4"/>
                <a:gd name="T14" fmla="*/ 0 w 304"/>
                <a:gd name="T15" fmla="*/ 3 h 4"/>
                <a:gd name="T16" fmla="*/ 0 w 304"/>
                <a:gd name="T17" fmla="*/ 3 h 4"/>
                <a:gd name="T18" fmla="*/ 0 w 304"/>
                <a:gd name="T19" fmla="*/ 3 h 4"/>
                <a:gd name="T20" fmla="*/ 0 w 304"/>
                <a:gd name="T21" fmla="*/ 3 h 4"/>
                <a:gd name="T22" fmla="*/ 0 w 304"/>
                <a:gd name="T23" fmla="*/ 3 h 4"/>
                <a:gd name="T24" fmla="*/ 0 w 304"/>
                <a:gd name="T25" fmla="*/ 3 h 4"/>
                <a:gd name="T26" fmla="*/ 0 w 304"/>
                <a:gd name="T27" fmla="*/ 3 h 4"/>
                <a:gd name="T28" fmla="*/ 0 w 304"/>
                <a:gd name="T29" fmla="*/ 3 h 4"/>
                <a:gd name="T30" fmla="*/ 0 w 304"/>
                <a:gd name="T31" fmla="*/ 3 h 4"/>
                <a:gd name="T32" fmla="*/ 1 w 304"/>
                <a:gd name="T33" fmla="*/ 3 h 4"/>
                <a:gd name="T34" fmla="*/ 302 w 304"/>
                <a:gd name="T35" fmla="*/ 3 h 4"/>
                <a:gd name="T36" fmla="*/ 302 w 304"/>
                <a:gd name="T37" fmla="*/ 3 h 4"/>
                <a:gd name="T38" fmla="*/ 302 w 304"/>
                <a:gd name="T39" fmla="*/ 3 h 4"/>
                <a:gd name="T40" fmla="*/ 302 w 304"/>
                <a:gd name="T41" fmla="*/ 3 h 4"/>
                <a:gd name="T42" fmla="*/ 302 w 304"/>
                <a:gd name="T43" fmla="*/ 3 h 4"/>
                <a:gd name="T44" fmla="*/ 302 w 304"/>
                <a:gd name="T45" fmla="*/ 3 h 4"/>
                <a:gd name="T46" fmla="*/ 302 w 304"/>
                <a:gd name="T47" fmla="*/ 3 h 4"/>
                <a:gd name="T48" fmla="*/ 302 w 304"/>
                <a:gd name="T49" fmla="*/ 3 h 4"/>
                <a:gd name="T50" fmla="*/ 302 w 304"/>
                <a:gd name="T51" fmla="*/ 2 h 4"/>
                <a:gd name="T52" fmla="*/ 302 w 304"/>
                <a:gd name="T53" fmla="*/ 2 h 4"/>
                <a:gd name="T54" fmla="*/ 302 w 304"/>
                <a:gd name="T55" fmla="*/ 2 h 4"/>
                <a:gd name="T56" fmla="*/ 302 w 304"/>
                <a:gd name="T57" fmla="*/ 2 h 4"/>
                <a:gd name="T58" fmla="*/ 302 w 304"/>
                <a:gd name="T59" fmla="*/ 2 h 4"/>
                <a:gd name="T60" fmla="*/ 302 w 304"/>
                <a:gd name="T61" fmla="*/ 2 h 4"/>
                <a:gd name="T62" fmla="*/ 302 w 304"/>
                <a:gd name="T63" fmla="*/ 2 h 4"/>
                <a:gd name="T64" fmla="*/ 302 w 304"/>
                <a:gd name="T65" fmla="*/ 2 h 4"/>
                <a:gd name="T66" fmla="*/ 303 w 304"/>
                <a:gd name="T67" fmla="*/ 0 h 4"/>
                <a:gd name="T68" fmla="*/ 0 w 304"/>
                <a:gd name="T69" fmla="*/ 0 h 4"/>
                <a:gd name="T70" fmla="*/ 0 w 304"/>
                <a:gd name="T71" fmla="*/ 0 h 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4"/>
                <a:gd name="T109" fmla="*/ 0 h 4"/>
                <a:gd name="T110" fmla="*/ 304 w 304"/>
                <a:gd name="T111" fmla="*/ 4 h 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4" h="4">
                  <a:moveTo>
                    <a:pt x="0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02" y="3"/>
                  </a:lnTo>
                  <a:lnTo>
                    <a:pt x="302" y="2"/>
                  </a:lnTo>
                  <a:lnTo>
                    <a:pt x="303" y="0"/>
                  </a:lnTo>
                  <a:lnTo>
                    <a:pt x="0" y="0"/>
                  </a:lnTo>
                </a:path>
              </a:pathLst>
            </a:custGeom>
            <a:pattFill prst="pct50">
              <a:fgClr>
                <a:srgbClr val="808080"/>
              </a:fgClr>
              <a:bgClr>
                <a:srgbClr val="D2D2D2"/>
              </a:bgClr>
            </a:pattFill>
            <a:ln w="9525">
              <a:noFill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6" name="Line 127"/>
            <p:cNvSpPr>
              <a:spLocks noChangeShapeType="1"/>
            </p:cNvSpPr>
            <p:nvPr/>
          </p:nvSpPr>
          <p:spPr bwMode="auto">
            <a:xfrm flipH="1">
              <a:off x="1700" y="3052"/>
              <a:ext cx="304" cy="0"/>
            </a:xfrm>
            <a:prstGeom prst="line">
              <a:avLst/>
            </a:prstGeom>
            <a:noFill/>
            <a:ln w="18454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7" name="Line 128"/>
            <p:cNvSpPr>
              <a:spLocks noChangeShapeType="1"/>
            </p:cNvSpPr>
            <p:nvPr/>
          </p:nvSpPr>
          <p:spPr bwMode="auto">
            <a:xfrm flipH="1">
              <a:off x="1697" y="3055"/>
              <a:ext cx="310" cy="0"/>
            </a:xfrm>
            <a:prstGeom prst="line">
              <a:avLst/>
            </a:prstGeom>
            <a:noFill/>
            <a:ln w="9247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8" name="Line 129"/>
            <p:cNvSpPr>
              <a:spLocks noChangeShapeType="1"/>
            </p:cNvSpPr>
            <p:nvPr/>
          </p:nvSpPr>
          <p:spPr bwMode="auto">
            <a:xfrm flipH="1">
              <a:off x="1711" y="3001"/>
              <a:ext cx="282" cy="0"/>
            </a:xfrm>
            <a:prstGeom prst="line">
              <a:avLst/>
            </a:prstGeom>
            <a:noFill/>
            <a:ln w="18454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9" name="AutoShape 130" descr="50%"/>
            <p:cNvSpPr>
              <a:spLocks noChangeArrowheads="1"/>
            </p:cNvSpPr>
            <p:nvPr/>
          </p:nvSpPr>
          <p:spPr bwMode="auto">
            <a:xfrm flipV="1">
              <a:off x="1799" y="2977"/>
              <a:ext cx="104" cy="3"/>
            </a:xfrm>
            <a:prstGeom prst="roundRect">
              <a:avLst>
                <a:gd name="adj" fmla="val 0"/>
              </a:avLst>
            </a:prstGeom>
            <a:pattFill prst="pct50">
              <a:fgClr>
                <a:srgbClr val="E1E1E1"/>
              </a:fgClr>
              <a:bgClr>
                <a:srgbClr val="D0B1A1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0" name="AutoShape 131"/>
            <p:cNvSpPr>
              <a:spLocks noChangeArrowheads="1"/>
            </p:cNvSpPr>
            <p:nvPr/>
          </p:nvSpPr>
          <p:spPr bwMode="auto">
            <a:xfrm flipV="1">
              <a:off x="1822" y="2986"/>
              <a:ext cx="57" cy="4"/>
            </a:xfrm>
            <a:prstGeom prst="roundRect">
              <a:avLst>
                <a:gd name="adj" fmla="val 0"/>
              </a:avLst>
            </a:prstGeom>
            <a:solidFill>
              <a:srgbClr val="808080"/>
            </a:solidFill>
            <a:ln w="9247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1" name="Freeform 132"/>
            <p:cNvSpPr>
              <a:spLocks/>
            </p:cNvSpPr>
            <p:nvPr/>
          </p:nvSpPr>
          <p:spPr bwMode="auto">
            <a:xfrm>
              <a:off x="1812" y="2980"/>
              <a:ext cx="77" cy="7"/>
            </a:xfrm>
            <a:custGeom>
              <a:avLst/>
              <a:gdLst>
                <a:gd name="T0" fmla="*/ 67 w 77"/>
                <a:gd name="T1" fmla="*/ 6 h 7"/>
                <a:gd name="T2" fmla="*/ 67 w 77"/>
                <a:gd name="T3" fmla="*/ 6 h 7"/>
                <a:gd name="T4" fmla="*/ 67 w 77"/>
                <a:gd name="T5" fmla="*/ 6 h 7"/>
                <a:gd name="T6" fmla="*/ 67 w 77"/>
                <a:gd name="T7" fmla="*/ 6 h 7"/>
                <a:gd name="T8" fmla="*/ 69 w 77"/>
                <a:gd name="T9" fmla="*/ 6 h 7"/>
                <a:gd name="T10" fmla="*/ 69 w 77"/>
                <a:gd name="T11" fmla="*/ 6 h 7"/>
                <a:gd name="T12" fmla="*/ 70 w 77"/>
                <a:gd name="T13" fmla="*/ 6 h 7"/>
                <a:gd name="T14" fmla="*/ 70 w 77"/>
                <a:gd name="T15" fmla="*/ 6 h 7"/>
                <a:gd name="T16" fmla="*/ 72 w 77"/>
                <a:gd name="T17" fmla="*/ 4 h 7"/>
                <a:gd name="T18" fmla="*/ 72 w 77"/>
                <a:gd name="T19" fmla="*/ 4 h 7"/>
                <a:gd name="T20" fmla="*/ 72 w 77"/>
                <a:gd name="T21" fmla="*/ 4 h 7"/>
                <a:gd name="T22" fmla="*/ 72 w 77"/>
                <a:gd name="T23" fmla="*/ 4 h 7"/>
                <a:gd name="T24" fmla="*/ 74 w 77"/>
                <a:gd name="T25" fmla="*/ 2 h 7"/>
                <a:gd name="T26" fmla="*/ 74 w 77"/>
                <a:gd name="T27" fmla="*/ 2 h 7"/>
                <a:gd name="T28" fmla="*/ 74 w 77"/>
                <a:gd name="T29" fmla="*/ 2 h 7"/>
                <a:gd name="T30" fmla="*/ 74 w 77"/>
                <a:gd name="T31" fmla="*/ 2 h 7"/>
                <a:gd name="T32" fmla="*/ 76 w 77"/>
                <a:gd name="T33" fmla="*/ 0 h 7"/>
                <a:gd name="T34" fmla="*/ 0 w 77"/>
                <a:gd name="T35" fmla="*/ 0 h 7"/>
                <a:gd name="T36" fmla="*/ 0 w 77"/>
                <a:gd name="T37" fmla="*/ 2 h 7"/>
                <a:gd name="T38" fmla="*/ 0 w 77"/>
                <a:gd name="T39" fmla="*/ 2 h 7"/>
                <a:gd name="T40" fmla="*/ 0 w 77"/>
                <a:gd name="T41" fmla="*/ 2 h 7"/>
                <a:gd name="T42" fmla="*/ 2 w 77"/>
                <a:gd name="T43" fmla="*/ 2 h 7"/>
                <a:gd name="T44" fmla="*/ 2 w 77"/>
                <a:gd name="T45" fmla="*/ 4 h 7"/>
                <a:gd name="T46" fmla="*/ 2 w 77"/>
                <a:gd name="T47" fmla="*/ 4 h 7"/>
                <a:gd name="T48" fmla="*/ 2 w 77"/>
                <a:gd name="T49" fmla="*/ 4 h 7"/>
                <a:gd name="T50" fmla="*/ 4 w 77"/>
                <a:gd name="T51" fmla="*/ 4 h 7"/>
                <a:gd name="T52" fmla="*/ 4 w 77"/>
                <a:gd name="T53" fmla="*/ 6 h 7"/>
                <a:gd name="T54" fmla="*/ 4 w 77"/>
                <a:gd name="T55" fmla="*/ 6 h 7"/>
                <a:gd name="T56" fmla="*/ 4 w 77"/>
                <a:gd name="T57" fmla="*/ 6 h 7"/>
                <a:gd name="T58" fmla="*/ 6 w 77"/>
                <a:gd name="T59" fmla="*/ 6 h 7"/>
                <a:gd name="T60" fmla="*/ 6 w 77"/>
                <a:gd name="T61" fmla="*/ 6 h 7"/>
                <a:gd name="T62" fmla="*/ 8 w 77"/>
                <a:gd name="T63" fmla="*/ 6 h 7"/>
                <a:gd name="T64" fmla="*/ 8 w 77"/>
                <a:gd name="T65" fmla="*/ 6 h 7"/>
                <a:gd name="T66" fmla="*/ 10 w 77"/>
                <a:gd name="T67" fmla="*/ 6 h 7"/>
                <a:gd name="T68" fmla="*/ 67 w 77"/>
                <a:gd name="T69" fmla="*/ 6 h 7"/>
                <a:gd name="T70" fmla="*/ 67 w 77"/>
                <a:gd name="T71" fmla="*/ 6 h 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7"/>
                <a:gd name="T109" fmla="*/ 0 h 7"/>
                <a:gd name="T110" fmla="*/ 77 w 77"/>
                <a:gd name="T111" fmla="*/ 7 h 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7" h="7">
                  <a:moveTo>
                    <a:pt x="67" y="6"/>
                  </a:moveTo>
                  <a:lnTo>
                    <a:pt x="67" y="6"/>
                  </a:lnTo>
                  <a:lnTo>
                    <a:pt x="69" y="6"/>
                  </a:lnTo>
                  <a:lnTo>
                    <a:pt x="70" y="6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67" y="6"/>
                  </a:lnTo>
                </a:path>
              </a:pathLst>
            </a:custGeom>
            <a:solidFill>
              <a:srgbClr val="727272"/>
            </a:solidFill>
            <a:ln w="9247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2" name="AutoShape 133"/>
            <p:cNvSpPr>
              <a:spLocks noChangeArrowheads="1"/>
            </p:cNvSpPr>
            <p:nvPr/>
          </p:nvSpPr>
          <p:spPr bwMode="auto">
            <a:xfrm flipV="1">
              <a:off x="1794" y="2990"/>
              <a:ext cx="114" cy="8"/>
            </a:xfrm>
            <a:prstGeom prst="roundRect">
              <a:avLst>
                <a:gd name="adj" fmla="val 0"/>
              </a:avLst>
            </a:prstGeom>
            <a:solidFill>
              <a:srgbClr val="808080"/>
            </a:solidFill>
            <a:ln w="9247">
              <a:solidFill>
                <a:srgbClr val="D2D2D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3" name="AutoShape 134" descr="50%"/>
            <p:cNvSpPr>
              <a:spLocks noChangeArrowheads="1"/>
            </p:cNvSpPr>
            <p:nvPr/>
          </p:nvSpPr>
          <p:spPr bwMode="auto">
            <a:xfrm flipV="1">
              <a:off x="1969" y="2959"/>
              <a:ext cx="86" cy="2"/>
            </a:xfrm>
            <a:prstGeom prst="roundRect">
              <a:avLst>
                <a:gd name="adj" fmla="val 0"/>
              </a:avLst>
            </a:prstGeom>
            <a:pattFill prst="pct50">
              <a:fgClr>
                <a:srgbClr val="808080"/>
              </a:fgClr>
              <a:bgClr>
                <a:srgbClr val="D2D2D2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4" name="AutoShape 135"/>
            <p:cNvSpPr>
              <a:spLocks noChangeArrowheads="1"/>
            </p:cNvSpPr>
            <p:nvPr/>
          </p:nvSpPr>
          <p:spPr bwMode="auto">
            <a:xfrm flipV="1">
              <a:off x="1972" y="2956"/>
              <a:ext cx="80" cy="2"/>
            </a:xfrm>
            <a:prstGeom prst="roundRect">
              <a:avLst>
                <a:gd name="adj" fmla="val 0"/>
              </a:avLst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5" name="Freeform 136" descr="50%"/>
            <p:cNvSpPr>
              <a:spLocks/>
            </p:cNvSpPr>
            <p:nvPr/>
          </p:nvSpPr>
          <p:spPr bwMode="auto">
            <a:xfrm>
              <a:off x="1972" y="2951"/>
              <a:ext cx="126" cy="60"/>
            </a:xfrm>
            <a:custGeom>
              <a:avLst/>
              <a:gdLst>
                <a:gd name="T0" fmla="*/ 118 w 126"/>
                <a:gd name="T1" fmla="*/ 8 h 60"/>
                <a:gd name="T2" fmla="*/ 123 w 126"/>
                <a:gd name="T3" fmla="*/ 16 h 60"/>
                <a:gd name="T4" fmla="*/ 125 w 126"/>
                <a:gd name="T5" fmla="*/ 22 h 60"/>
                <a:gd name="T6" fmla="*/ 120 w 126"/>
                <a:gd name="T7" fmla="*/ 30 h 60"/>
                <a:gd name="T8" fmla="*/ 109 w 126"/>
                <a:gd name="T9" fmla="*/ 33 h 60"/>
                <a:gd name="T10" fmla="*/ 95 w 126"/>
                <a:gd name="T11" fmla="*/ 33 h 60"/>
                <a:gd name="T12" fmla="*/ 83 w 126"/>
                <a:gd name="T13" fmla="*/ 33 h 60"/>
                <a:gd name="T14" fmla="*/ 71 w 126"/>
                <a:gd name="T15" fmla="*/ 34 h 60"/>
                <a:gd name="T16" fmla="*/ 64 w 126"/>
                <a:gd name="T17" fmla="*/ 34 h 60"/>
                <a:gd name="T18" fmla="*/ 60 w 126"/>
                <a:gd name="T19" fmla="*/ 35 h 60"/>
                <a:gd name="T20" fmla="*/ 60 w 126"/>
                <a:gd name="T21" fmla="*/ 37 h 60"/>
                <a:gd name="T22" fmla="*/ 65 w 126"/>
                <a:gd name="T23" fmla="*/ 39 h 60"/>
                <a:gd name="T24" fmla="*/ 70 w 126"/>
                <a:gd name="T25" fmla="*/ 42 h 60"/>
                <a:gd name="T26" fmla="*/ 68 w 126"/>
                <a:gd name="T27" fmla="*/ 52 h 60"/>
                <a:gd name="T28" fmla="*/ 65 w 126"/>
                <a:gd name="T29" fmla="*/ 54 h 60"/>
                <a:gd name="T30" fmla="*/ 54 w 126"/>
                <a:gd name="T31" fmla="*/ 59 h 60"/>
                <a:gd name="T32" fmla="*/ 44 w 126"/>
                <a:gd name="T33" fmla="*/ 59 h 60"/>
                <a:gd name="T34" fmla="*/ 33 w 126"/>
                <a:gd name="T35" fmla="*/ 59 h 60"/>
                <a:gd name="T36" fmla="*/ 29 w 126"/>
                <a:gd name="T37" fmla="*/ 57 h 60"/>
                <a:gd name="T38" fmla="*/ 29 w 126"/>
                <a:gd name="T39" fmla="*/ 54 h 60"/>
                <a:gd name="T40" fmla="*/ 27 w 126"/>
                <a:gd name="T41" fmla="*/ 52 h 60"/>
                <a:gd name="T42" fmla="*/ 21 w 126"/>
                <a:gd name="T43" fmla="*/ 51 h 60"/>
                <a:gd name="T44" fmla="*/ 15 w 126"/>
                <a:gd name="T45" fmla="*/ 48 h 60"/>
                <a:gd name="T46" fmla="*/ 10 w 126"/>
                <a:gd name="T47" fmla="*/ 47 h 60"/>
                <a:gd name="T48" fmla="*/ 4 w 126"/>
                <a:gd name="T49" fmla="*/ 49 h 60"/>
                <a:gd name="T50" fmla="*/ 1 w 126"/>
                <a:gd name="T51" fmla="*/ 50 h 60"/>
                <a:gd name="T52" fmla="*/ 0 w 126"/>
                <a:gd name="T53" fmla="*/ 49 h 60"/>
                <a:gd name="T54" fmla="*/ 2 w 126"/>
                <a:gd name="T55" fmla="*/ 46 h 60"/>
                <a:gd name="T56" fmla="*/ 7 w 126"/>
                <a:gd name="T57" fmla="*/ 45 h 60"/>
                <a:gd name="T58" fmla="*/ 13 w 126"/>
                <a:gd name="T59" fmla="*/ 45 h 60"/>
                <a:gd name="T60" fmla="*/ 20 w 126"/>
                <a:gd name="T61" fmla="*/ 45 h 60"/>
                <a:gd name="T62" fmla="*/ 24 w 126"/>
                <a:gd name="T63" fmla="*/ 47 h 60"/>
                <a:gd name="T64" fmla="*/ 29 w 126"/>
                <a:gd name="T65" fmla="*/ 49 h 60"/>
                <a:gd name="T66" fmla="*/ 32 w 126"/>
                <a:gd name="T67" fmla="*/ 49 h 60"/>
                <a:gd name="T68" fmla="*/ 39 w 126"/>
                <a:gd name="T69" fmla="*/ 48 h 60"/>
                <a:gd name="T70" fmla="*/ 46 w 126"/>
                <a:gd name="T71" fmla="*/ 47 h 60"/>
                <a:gd name="T72" fmla="*/ 54 w 126"/>
                <a:gd name="T73" fmla="*/ 47 h 60"/>
                <a:gd name="T74" fmla="*/ 53 w 126"/>
                <a:gd name="T75" fmla="*/ 45 h 60"/>
                <a:gd name="T76" fmla="*/ 50 w 126"/>
                <a:gd name="T77" fmla="*/ 41 h 60"/>
                <a:gd name="T78" fmla="*/ 46 w 126"/>
                <a:gd name="T79" fmla="*/ 37 h 60"/>
                <a:gd name="T80" fmla="*/ 46 w 126"/>
                <a:gd name="T81" fmla="*/ 33 h 60"/>
                <a:gd name="T82" fmla="*/ 49 w 126"/>
                <a:gd name="T83" fmla="*/ 28 h 60"/>
                <a:gd name="T84" fmla="*/ 54 w 126"/>
                <a:gd name="T85" fmla="*/ 25 h 60"/>
                <a:gd name="T86" fmla="*/ 59 w 126"/>
                <a:gd name="T87" fmla="*/ 24 h 60"/>
                <a:gd name="T88" fmla="*/ 68 w 126"/>
                <a:gd name="T89" fmla="*/ 23 h 60"/>
                <a:gd name="T90" fmla="*/ 80 w 126"/>
                <a:gd name="T91" fmla="*/ 22 h 60"/>
                <a:gd name="T92" fmla="*/ 89 w 126"/>
                <a:gd name="T93" fmla="*/ 22 h 60"/>
                <a:gd name="T94" fmla="*/ 98 w 126"/>
                <a:gd name="T95" fmla="*/ 22 h 60"/>
                <a:gd name="T96" fmla="*/ 105 w 126"/>
                <a:gd name="T97" fmla="*/ 22 h 60"/>
                <a:gd name="T98" fmla="*/ 109 w 126"/>
                <a:gd name="T99" fmla="*/ 21 h 60"/>
                <a:gd name="T100" fmla="*/ 112 w 126"/>
                <a:gd name="T101" fmla="*/ 20 h 60"/>
                <a:gd name="T102" fmla="*/ 112 w 126"/>
                <a:gd name="T103" fmla="*/ 17 h 60"/>
                <a:gd name="T104" fmla="*/ 107 w 126"/>
                <a:gd name="T105" fmla="*/ 14 h 60"/>
                <a:gd name="T106" fmla="*/ 103 w 126"/>
                <a:gd name="T107" fmla="*/ 11 h 60"/>
                <a:gd name="T108" fmla="*/ 102 w 126"/>
                <a:gd name="T109" fmla="*/ 9 h 60"/>
                <a:gd name="T110" fmla="*/ 98 w 126"/>
                <a:gd name="T111" fmla="*/ 7 h 60"/>
                <a:gd name="T112" fmla="*/ 91 w 126"/>
                <a:gd name="T113" fmla="*/ 6 h 60"/>
                <a:gd name="T114" fmla="*/ 83 w 126"/>
                <a:gd name="T115" fmla="*/ 6 h 60"/>
                <a:gd name="T116" fmla="*/ 86 w 126"/>
                <a:gd name="T117" fmla="*/ 5 h 60"/>
                <a:gd name="T118" fmla="*/ 102 w 126"/>
                <a:gd name="T119" fmla="*/ 4 h 60"/>
                <a:gd name="T120" fmla="*/ 105 w 126"/>
                <a:gd name="T121" fmla="*/ 2 h 60"/>
                <a:gd name="T122" fmla="*/ 106 w 126"/>
                <a:gd name="T123" fmla="*/ 2 h 60"/>
                <a:gd name="T124" fmla="*/ 111 w 126"/>
                <a:gd name="T125" fmla="*/ 2 h 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6"/>
                <a:gd name="T190" fmla="*/ 0 h 60"/>
                <a:gd name="T191" fmla="*/ 126 w 126"/>
                <a:gd name="T192" fmla="*/ 60 h 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6" h="60">
                  <a:moveTo>
                    <a:pt x="111" y="2"/>
                  </a:moveTo>
                  <a:lnTo>
                    <a:pt x="111" y="3"/>
                  </a:lnTo>
                  <a:lnTo>
                    <a:pt x="111" y="5"/>
                  </a:lnTo>
                  <a:lnTo>
                    <a:pt x="112" y="5"/>
                  </a:lnTo>
                  <a:lnTo>
                    <a:pt x="114" y="5"/>
                  </a:lnTo>
                  <a:lnTo>
                    <a:pt x="114" y="7"/>
                  </a:lnTo>
                  <a:lnTo>
                    <a:pt x="115" y="7"/>
                  </a:lnTo>
                  <a:lnTo>
                    <a:pt x="117" y="7"/>
                  </a:lnTo>
                  <a:lnTo>
                    <a:pt x="117" y="8"/>
                  </a:lnTo>
                  <a:lnTo>
                    <a:pt x="118" y="8"/>
                  </a:lnTo>
                  <a:lnTo>
                    <a:pt x="120" y="8"/>
                  </a:lnTo>
                  <a:lnTo>
                    <a:pt x="120" y="10"/>
                  </a:lnTo>
                  <a:lnTo>
                    <a:pt x="120" y="12"/>
                  </a:lnTo>
                  <a:lnTo>
                    <a:pt x="123" y="12"/>
                  </a:lnTo>
                  <a:lnTo>
                    <a:pt x="123" y="14"/>
                  </a:lnTo>
                  <a:lnTo>
                    <a:pt x="123" y="16"/>
                  </a:lnTo>
                  <a:lnTo>
                    <a:pt x="125" y="16"/>
                  </a:lnTo>
                  <a:lnTo>
                    <a:pt x="125" y="18"/>
                  </a:lnTo>
                  <a:lnTo>
                    <a:pt x="125" y="20"/>
                  </a:lnTo>
                  <a:lnTo>
                    <a:pt x="125" y="22"/>
                  </a:lnTo>
                  <a:lnTo>
                    <a:pt x="125" y="23"/>
                  </a:lnTo>
                  <a:lnTo>
                    <a:pt x="124" y="25"/>
                  </a:lnTo>
                  <a:lnTo>
                    <a:pt x="122" y="27"/>
                  </a:lnTo>
                  <a:lnTo>
                    <a:pt x="120" y="30"/>
                  </a:lnTo>
                  <a:lnTo>
                    <a:pt x="118" y="30"/>
                  </a:lnTo>
                  <a:lnTo>
                    <a:pt x="117" y="32"/>
                  </a:lnTo>
                  <a:lnTo>
                    <a:pt x="115" y="32"/>
                  </a:lnTo>
                  <a:lnTo>
                    <a:pt x="113" y="33"/>
                  </a:lnTo>
                  <a:lnTo>
                    <a:pt x="111" y="33"/>
                  </a:lnTo>
                  <a:lnTo>
                    <a:pt x="109" y="33"/>
                  </a:lnTo>
                  <a:lnTo>
                    <a:pt x="108" y="33"/>
                  </a:lnTo>
                  <a:lnTo>
                    <a:pt x="106" y="33"/>
                  </a:lnTo>
                  <a:lnTo>
                    <a:pt x="105" y="33"/>
                  </a:lnTo>
                  <a:lnTo>
                    <a:pt x="103" y="33"/>
                  </a:lnTo>
                  <a:lnTo>
                    <a:pt x="102" y="33"/>
                  </a:lnTo>
                  <a:lnTo>
                    <a:pt x="101" y="33"/>
                  </a:lnTo>
                  <a:lnTo>
                    <a:pt x="98" y="33"/>
                  </a:lnTo>
                  <a:lnTo>
                    <a:pt x="96" y="33"/>
                  </a:lnTo>
                  <a:lnTo>
                    <a:pt x="95" y="33"/>
                  </a:lnTo>
                  <a:lnTo>
                    <a:pt x="93" y="33"/>
                  </a:lnTo>
                  <a:lnTo>
                    <a:pt x="91" y="33"/>
                  </a:lnTo>
                  <a:lnTo>
                    <a:pt x="90" y="33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4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79" y="33"/>
                  </a:lnTo>
                  <a:lnTo>
                    <a:pt x="77" y="33"/>
                  </a:lnTo>
                  <a:lnTo>
                    <a:pt x="76" y="33"/>
                  </a:lnTo>
                  <a:lnTo>
                    <a:pt x="74" y="34"/>
                  </a:lnTo>
                  <a:lnTo>
                    <a:pt x="73" y="34"/>
                  </a:lnTo>
                  <a:lnTo>
                    <a:pt x="71" y="34"/>
                  </a:lnTo>
                  <a:lnTo>
                    <a:pt x="69" y="34"/>
                  </a:lnTo>
                  <a:lnTo>
                    <a:pt x="68" y="34"/>
                  </a:lnTo>
                  <a:lnTo>
                    <a:pt x="66" y="34"/>
                  </a:lnTo>
                  <a:lnTo>
                    <a:pt x="65" y="34"/>
                  </a:lnTo>
                  <a:lnTo>
                    <a:pt x="64" y="34"/>
                  </a:lnTo>
                  <a:lnTo>
                    <a:pt x="61" y="34"/>
                  </a:lnTo>
                  <a:lnTo>
                    <a:pt x="61" y="33"/>
                  </a:lnTo>
                  <a:lnTo>
                    <a:pt x="60" y="35"/>
                  </a:lnTo>
                  <a:lnTo>
                    <a:pt x="60" y="37"/>
                  </a:lnTo>
                  <a:lnTo>
                    <a:pt x="61" y="37"/>
                  </a:lnTo>
                  <a:lnTo>
                    <a:pt x="63" y="37"/>
                  </a:lnTo>
                  <a:lnTo>
                    <a:pt x="65" y="37"/>
                  </a:lnTo>
                  <a:lnTo>
                    <a:pt x="65" y="39"/>
                  </a:lnTo>
                  <a:lnTo>
                    <a:pt x="66" y="39"/>
                  </a:lnTo>
                  <a:lnTo>
                    <a:pt x="66" y="40"/>
                  </a:lnTo>
                  <a:lnTo>
                    <a:pt x="68" y="40"/>
                  </a:lnTo>
                  <a:lnTo>
                    <a:pt x="70" y="40"/>
                  </a:lnTo>
                  <a:lnTo>
                    <a:pt x="70" y="42"/>
                  </a:lnTo>
                  <a:lnTo>
                    <a:pt x="70" y="45"/>
                  </a:lnTo>
                  <a:lnTo>
                    <a:pt x="70" y="46"/>
                  </a:lnTo>
                  <a:lnTo>
                    <a:pt x="71" y="46"/>
                  </a:lnTo>
                  <a:lnTo>
                    <a:pt x="70" y="48"/>
                  </a:lnTo>
                  <a:lnTo>
                    <a:pt x="70" y="50"/>
                  </a:lnTo>
                  <a:lnTo>
                    <a:pt x="68" y="52"/>
                  </a:lnTo>
                  <a:lnTo>
                    <a:pt x="66" y="53"/>
                  </a:lnTo>
                  <a:lnTo>
                    <a:pt x="65" y="54"/>
                  </a:lnTo>
                  <a:lnTo>
                    <a:pt x="63" y="56"/>
                  </a:lnTo>
                  <a:lnTo>
                    <a:pt x="61" y="56"/>
                  </a:lnTo>
                  <a:lnTo>
                    <a:pt x="59" y="57"/>
                  </a:lnTo>
                  <a:lnTo>
                    <a:pt x="57" y="59"/>
                  </a:lnTo>
                  <a:lnTo>
                    <a:pt x="56" y="59"/>
                  </a:lnTo>
                  <a:lnTo>
                    <a:pt x="54" y="59"/>
                  </a:lnTo>
                  <a:lnTo>
                    <a:pt x="52" y="59"/>
                  </a:lnTo>
                  <a:lnTo>
                    <a:pt x="50" y="59"/>
                  </a:lnTo>
                  <a:lnTo>
                    <a:pt x="49" y="59"/>
                  </a:lnTo>
                  <a:lnTo>
                    <a:pt x="46" y="59"/>
                  </a:lnTo>
                  <a:lnTo>
                    <a:pt x="44" y="59"/>
                  </a:lnTo>
                  <a:lnTo>
                    <a:pt x="42" y="59"/>
                  </a:lnTo>
                  <a:lnTo>
                    <a:pt x="40" y="59"/>
                  </a:lnTo>
                  <a:lnTo>
                    <a:pt x="38" y="59"/>
                  </a:lnTo>
                  <a:lnTo>
                    <a:pt x="36" y="59"/>
                  </a:lnTo>
                  <a:lnTo>
                    <a:pt x="35" y="59"/>
                  </a:lnTo>
                  <a:lnTo>
                    <a:pt x="33" y="59"/>
                  </a:lnTo>
                  <a:lnTo>
                    <a:pt x="33" y="58"/>
                  </a:lnTo>
                  <a:lnTo>
                    <a:pt x="31" y="58"/>
                  </a:lnTo>
                  <a:lnTo>
                    <a:pt x="30" y="58"/>
                  </a:lnTo>
                  <a:lnTo>
                    <a:pt x="30" y="57"/>
                  </a:lnTo>
                  <a:lnTo>
                    <a:pt x="29" y="57"/>
                  </a:lnTo>
                  <a:lnTo>
                    <a:pt x="29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8" y="52"/>
                  </a:lnTo>
                  <a:lnTo>
                    <a:pt x="27" y="52"/>
                  </a:lnTo>
                  <a:lnTo>
                    <a:pt x="27" y="51"/>
                  </a:lnTo>
                  <a:lnTo>
                    <a:pt x="24" y="51"/>
                  </a:lnTo>
                  <a:lnTo>
                    <a:pt x="23" y="51"/>
                  </a:lnTo>
                  <a:lnTo>
                    <a:pt x="21" y="51"/>
                  </a:lnTo>
                  <a:lnTo>
                    <a:pt x="21" y="49"/>
                  </a:lnTo>
                  <a:lnTo>
                    <a:pt x="19" y="49"/>
                  </a:lnTo>
                  <a:lnTo>
                    <a:pt x="17" y="49"/>
                  </a:lnTo>
                  <a:lnTo>
                    <a:pt x="15" y="49"/>
                  </a:lnTo>
                  <a:lnTo>
                    <a:pt x="15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2" y="47"/>
                  </a:lnTo>
                  <a:lnTo>
                    <a:pt x="10" y="47"/>
                  </a:lnTo>
                  <a:lnTo>
                    <a:pt x="8" y="47"/>
                  </a:lnTo>
                  <a:lnTo>
                    <a:pt x="6" y="47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2" y="50"/>
                  </a:lnTo>
                  <a:lnTo>
                    <a:pt x="1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2" y="46"/>
                  </a:lnTo>
                  <a:lnTo>
                    <a:pt x="5" y="46"/>
                  </a:lnTo>
                  <a:lnTo>
                    <a:pt x="7" y="45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3" y="44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20" y="45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2" y="47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49"/>
                  </a:lnTo>
                  <a:lnTo>
                    <a:pt x="31" y="49"/>
                  </a:lnTo>
                  <a:lnTo>
                    <a:pt x="32" y="49"/>
                  </a:lnTo>
                  <a:lnTo>
                    <a:pt x="34" y="48"/>
                  </a:lnTo>
                  <a:lnTo>
                    <a:pt x="35" y="48"/>
                  </a:lnTo>
                  <a:lnTo>
                    <a:pt x="37" y="48"/>
                  </a:lnTo>
                  <a:lnTo>
                    <a:pt x="39" y="48"/>
                  </a:lnTo>
                  <a:lnTo>
                    <a:pt x="40" y="48"/>
                  </a:lnTo>
                  <a:lnTo>
                    <a:pt x="42" y="47"/>
                  </a:lnTo>
                  <a:lnTo>
                    <a:pt x="43" y="47"/>
                  </a:lnTo>
                  <a:lnTo>
                    <a:pt x="44" y="47"/>
                  </a:lnTo>
                  <a:lnTo>
                    <a:pt x="46" y="47"/>
                  </a:lnTo>
                  <a:lnTo>
                    <a:pt x="49" y="47"/>
                  </a:lnTo>
                  <a:lnTo>
                    <a:pt x="50" y="47"/>
                  </a:lnTo>
                  <a:lnTo>
                    <a:pt x="52" y="47"/>
                  </a:lnTo>
                  <a:lnTo>
                    <a:pt x="54" y="47"/>
                  </a:lnTo>
                  <a:lnTo>
                    <a:pt x="56" y="47"/>
                  </a:lnTo>
                  <a:lnTo>
                    <a:pt x="57" y="46"/>
                  </a:lnTo>
                  <a:lnTo>
                    <a:pt x="56" y="46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3" y="45"/>
                  </a:lnTo>
                  <a:lnTo>
                    <a:pt x="53" y="43"/>
                  </a:lnTo>
                  <a:lnTo>
                    <a:pt x="51" y="43"/>
                  </a:lnTo>
                  <a:lnTo>
                    <a:pt x="50" y="43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39"/>
                  </a:lnTo>
                  <a:lnTo>
                    <a:pt x="46" y="39"/>
                  </a:lnTo>
                  <a:lnTo>
                    <a:pt x="46" y="37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6" y="33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4" y="25"/>
                  </a:lnTo>
                  <a:lnTo>
                    <a:pt x="56" y="25"/>
                  </a:lnTo>
                  <a:lnTo>
                    <a:pt x="57" y="25"/>
                  </a:lnTo>
                  <a:lnTo>
                    <a:pt x="59" y="24"/>
                  </a:lnTo>
                  <a:lnTo>
                    <a:pt x="60" y="24"/>
                  </a:lnTo>
                  <a:lnTo>
                    <a:pt x="61" y="24"/>
                  </a:lnTo>
                  <a:lnTo>
                    <a:pt x="63" y="24"/>
                  </a:lnTo>
                  <a:lnTo>
                    <a:pt x="65" y="24"/>
                  </a:lnTo>
                  <a:lnTo>
                    <a:pt x="66" y="24"/>
                  </a:lnTo>
                  <a:lnTo>
                    <a:pt x="68" y="23"/>
                  </a:lnTo>
                  <a:lnTo>
                    <a:pt x="70" y="23"/>
                  </a:lnTo>
                  <a:lnTo>
                    <a:pt x="71" y="23"/>
                  </a:lnTo>
                  <a:lnTo>
                    <a:pt x="73" y="23"/>
                  </a:lnTo>
                  <a:lnTo>
                    <a:pt x="74" y="23"/>
                  </a:lnTo>
                  <a:lnTo>
                    <a:pt x="76" y="23"/>
                  </a:lnTo>
                  <a:lnTo>
                    <a:pt x="78" y="23"/>
                  </a:lnTo>
                  <a:lnTo>
                    <a:pt x="80" y="22"/>
                  </a:lnTo>
                  <a:lnTo>
                    <a:pt x="81" y="22"/>
                  </a:lnTo>
                  <a:lnTo>
                    <a:pt x="82" y="22"/>
                  </a:lnTo>
                  <a:lnTo>
                    <a:pt x="84" y="22"/>
                  </a:lnTo>
                  <a:lnTo>
                    <a:pt x="86" y="22"/>
                  </a:lnTo>
                  <a:lnTo>
                    <a:pt x="87" y="22"/>
                  </a:lnTo>
                  <a:lnTo>
                    <a:pt x="89" y="22"/>
                  </a:lnTo>
                  <a:lnTo>
                    <a:pt x="91" y="22"/>
                  </a:lnTo>
                  <a:lnTo>
                    <a:pt x="93" y="22"/>
                  </a:lnTo>
                  <a:lnTo>
                    <a:pt x="95" y="22"/>
                  </a:lnTo>
                  <a:lnTo>
                    <a:pt x="96" y="22"/>
                  </a:lnTo>
                  <a:lnTo>
                    <a:pt x="98" y="22"/>
                  </a:lnTo>
                  <a:lnTo>
                    <a:pt x="100" y="22"/>
                  </a:lnTo>
                  <a:lnTo>
                    <a:pt x="101" y="22"/>
                  </a:lnTo>
                  <a:lnTo>
                    <a:pt x="103" y="22"/>
                  </a:lnTo>
                  <a:lnTo>
                    <a:pt x="105" y="22"/>
                  </a:lnTo>
                  <a:lnTo>
                    <a:pt x="107" y="21"/>
                  </a:lnTo>
                  <a:lnTo>
                    <a:pt x="109" y="21"/>
                  </a:lnTo>
                  <a:lnTo>
                    <a:pt x="111" y="20"/>
                  </a:lnTo>
                  <a:lnTo>
                    <a:pt x="112" y="20"/>
                  </a:lnTo>
                  <a:lnTo>
                    <a:pt x="113" y="18"/>
                  </a:lnTo>
                  <a:lnTo>
                    <a:pt x="113" y="17"/>
                  </a:lnTo>
                  <a:lnTo>
                    <a:pt x="112" y="17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09" y="15"/>
                  </a:lnTo>
                  <a:lnTo>
                    <a:pt x="109" y="14"/>
                  </a:lnTo>
                  <a:lnTo>
                    <a:pt x="107" y="14"/>
                  </a:lnTo>
                  <a:lnTo>
                    <a:pt x="107" y="12"/>
                  </a:lnTo>
                  <a:lnTo>
                    <a:pt x="105" y="12"/>
                  </a:lnTo>
                  <a:lnTo>
                    <a:pt x="104" y="12"/>
                  </a:lnTo>
                  <a:lnTo>
                    <a:pt x="104" y="11"/>
                  </a:lnTo>
                  <a:lnTo>
                    <a:pt x="103" y="11"/>
                  </a:lnTo>
                  <a:lnTo>
                    <a:pt x="103" y="9"/>
                  </a:lnTo>
                  <a:lnTo>
                    <a:pt x="102" y="9"/>
                  </a:lnTo>
                  <a:lnTo>
                    <a:pt x="102" y="7"/>
                  </a:lnTo>
                  <a:lnTo>
                    <a:pt x="100" y="7"/>
                  </a:lnTo>
                  <a:lnTo>
                    <a:pt x="98" y="7"/>
                  </a:lnTo>
                  <a:lnTo>
                    <a:pt x="96" y="7"/>
                  </a:lnTo>
                  <a:lnTo>
                    <a:pt x="96" y="6"/>
                  </a:lnTo>
                  <a:lnTo>
                    <a:pt x="94" y="6"/>
                  </a:lnTo>
                  <a:lnTo>
                    <a:pt x="93" y="6"/>
                  </a:lnTo>
                  <a:lnTo>
                    <a:pt x="91" y="6"/>
                  </a:lnTo>
                  <a:lnTo>
                    <a:pt x="89" y="6"/>
                  </a:lnTo>
                  <a:lnTo>
                    <a:pt x="87" y="6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3" y="6"/>
                  </a:lnTo>
                  <a:lnTo>
                    <a:pt x="83" y="5"/>
                  </a:lnTo>
                  <a:lnTo>
                    <a:pt x="83" y="4"/>
                  </a:lnTo>
                  <a:lnTo>
                    <a:pt x="83" y="5"/>
                  </a:lnTo>
                  <a:lnTo>
                    <a:pt x="86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3" y="5"/>
                  </a:lnTo>
                  <a:lnTo>
                    <a:pt x="95" y="5"/>
                  </a:lnTo>
                  <a:lnTo>
                    <a:pt x="97" y="5"/>
                  </a:lnTo>
                  <a:lnTo>
                    <a:pt x="99" y="5"/>
                  </a:lnTo>
                  <a:lnTo>
                    <a:pt x="100" y="5"/>
                  </a:lnTo>
                  <a:lnTo>
                    <a:pt x="102" y="4"/>
                  </a:lnTo>
                  <a:lnTo>
                    <a:pt x="103" y="3"/>
                  </a:lnTo>
                  <a:lnTo>
                    <a:pt x="105" y="2"/>
                  </a:lnTo>
                  <a:lnTo>
                    <a:pt x="106" y="0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9" y="2"/>
                  </a:lnTo>
                  <a:lnTo>
                    <a:pt x="111" y="2"/>
                  </a:lnTo>
                </a:path>
              </a:pathLst>
            </a:custGeom>
            <a:pattFill prst="pct50">
              <a:fgClr>
                <a:srgbClr val="E1E1E1"/>
              </a:fgClr>
              <a:bgClr>
                <a:srgbClr val="FFFFFF"/>
              </a:bgClr>
            </a:pattFill>
            <a:ln w="9247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6" name="Freeform 137"/>
            <p:cNvSpPr>
              <a:spLocks/>
            </p:cNvSpPr>
            <p:nvPr/>
          </p:nvSpPr>
          <p:spPr bwMode="auto">
            <a:xfrm>
              <a:off x="2027" y="2990"/>
              <a:ext cx="11" cy="4"/>
            </a:xfrm>
            <a:custGeom>
              <a:avLst/>
              <a:gdLst>
                <a:gd name="T0" fmla="*/ 0 w 11"/>
                <a:gd name="T1" fmla="*/ 3 h 4"/>
                <a:gd name="T2" fmla="*/ 0 w 11"/>
                <a:gd name="T3" fmla="*/ 3 h 4"/>
                <a:gd name="T4" fmla="*/ 0 w 11"/>
                <a:gd name="T5" fmla="*/ 3 h 4"/>
                <a:gd name="T6" fmla="*/ 0 w 11"/>
                <a:gd name="T7" fmla="*/ 3 h 4"/>
                <a:gd name="T8" fmla="*/ 1 w 11"/>
                <a:gd name="T9" fmla="*/ 1 h 4"/>
                <a:gd name="T10" fmla="*/ 1 w 11"/>
                <a:gd name="T11" fmla="*/ 1 h 4"/>
                <a:gd name="T12" fmla="*/ 2 w 11"/>
                <a:gd name="T13" fmla="*/ 1 h 4"/>
                <a:gd name="T14" fmla="*/ 2 w 11"/>
                <a:gd name="T15" fmla="*/ 1 h 4"/>
                <a:gd name="T16" fmla="*/ 4 w 11"/>
                <a:gd name="T17" fmla="*/ 0 h 4"/>
                <a:gd name="T18" fmla="*/ 4 w 11"/>
                <a:gd name="T19" fmla="*/ 0 h 4"/>
                <a:gd name="T20" fmla="*/ 4 w 11"/>
                <a:gd name="T21" fmla="*/ 0 h 4"/>
                <a:gd name="T22" fmla="*/ 4 w 11"/>
                <a:gd name="T23" fmla="*/ 0 h 4"/>
                <a:gd name="T24" fmla="*/ 6 w 11"/>
                <a:gd name="T25" fmla="*/ 0 h 4"/>
                <a:gd name="T26" fmla="*/ 6 w 11"/>
                <a:gd name="T27" fmla="*/ 0 h 4"/>
                <a:gd name="T28" fmla="*/ 9 w 11"/>
                <a:gd name="T29" fmla="*/ 0 h 4"/>
                <a:gd name="T30" fmla="*/ 9 w 11"/>
                <a:gd name="T31" fmla="*/ 0 h 4"/>
                <a:gd name="T32" fmla="*/ 10 w 11"/>
                <a:gd name="T33" fmla="*/ 0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4"/>
                <a:gd name="T53" fmla="*/ 11 w 11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4">
                  <a:moveTo>
                    <a:pt x="0" y="3"/>
                  </a:moveTo>
                  <a:lnTo>
                    <a:pt x="0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0" y="0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7" name="Freeform 138"/>
            <p:cNvSpPr>
              <a:spLocks/>
            </p:cNvSpPr>
            <p:nvPr/>
          </p:nvSpPr>
          <p:spPr bwMode="auto">
            <a:xfrm>
              <a:off x="2029" y="2992"/>
              <a:ext cx="12" cy="4"/>
            </a:xfrm>
            <a:custGeom>
              <a:avLst/>
              <a:gdLst>
                <a:gd name="T0" fmla="*/ 0 w 12"/>
                <a:gd name="T1" fmla="*/ 3 h 4"/>
                <a:gd name="T2" fmla="*/ 0 w 12"/>
                <a:gd name="T3" fmla="*/ 3 h 4"/>
                <a:gd name="T4" fmla="*/ 0 w 12"/>
                <a:gd name="T5" fmla="*/ 3 h 4"/>
                <a:gd name="T6" fmla="*/ 0 w 12"/>
                <a:gd name="T7" fmla="*/ 3 h 4"/>
                <a:gd name="T8" fmla="*/ 2 w 12"/>
                <a:gd name="T9" fmla="*/ 1 h 4"/>
                <a:gd name="T10" fmla="*/ 2 w 12"/>
                <a:gd name="T11" fmla="*/ 1 h 4"/>
                <a:gd name="T12" fmla="*/ 3 w 12"/>
                <a:gd name="T13" fmla="*/ 1 h 4"/>
                <a:gd name="T14" fmla="*/ 3 w 12"/>
                <a:gd name="T15" fmla="*/ 1 h 4"/>
                <a:gd name="T16" fmla="*/ 5 w 12"/>
                <a:gd name="T17" fmla="*/ 0 h 4"/>
                <a:gd name="T18" fmla="*/ 5 w 12"/>
                <a:gd name="T19" fmla="*/ 1 h 4"/>
                <a:gd name="T20" fmla="*/ 5 w 12"/>
                <a:gd name="T21" fmla="*/ 1 h 4"/>
                <a:gd name="T22" fmla="*/ 5 w 12"/>
                <a:gd name="T23" fmla="*/ 1 h 4"/>
                <a:gd name="T24" fmla="*/ 7 w 12"/>
                <a:gd name="T25" fmla="*/ 1 h 4"/>
                <a:gd name="T26" fmla="*/ 7 w 12"/>
                <a:gd name="T27" fmla="*/ 1 h 4"/>
                <a:gd name="T28" fmla="*/ 9 w 12"/>
                <a:gd name="T29" fmla="*/ 1 h 4"/>
                <a:gd name="T30" fmla="*/ 9 w 12"/>
                <a:gd name="T31" fmla="*/ 1 h 4"/>
                <a:gd name="T32" fmla="*/ 11 w 12"/>
                <a:gd name="T33" fmla="*/ 1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4"/>
                <a:gd name="T53" fmla="*/ 12 w 12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4">
                  <a:moveTo>
                    <a:pt x="0" y="3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1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8" name="Freeform 139"/>
            <p:cNvSpPr>
              <a:spLocks/>
            </p:cNvSpPr>
            <p:nvPr/>
          </p:nvSpPr>
          <p:spPr bwMode="auto">
            <a:xfrm>
              <a:off x="2030" y="2997"/>
              <a:ext cx="9" cy="6"/>
            </a:xfrm>
            <a:custGeom>
              <a:avLst/>
              <a:gdLst>
                <a:gd name="T0" fmla="*/ 0 w 9"/>
                <a:gd name="T1" fmla="*/ 0 h 6"/>
                <a:gd name="T2" fmla="*/ 0 w 9"/>
                <a:gd name="T3" fmla="*/ 1 h 6"/>
                <a:gd name="T4" fmla="*/ 0 w 9"/>
                <a:gd name="T5" fmla="*/ 1 h 6"/>
                <a:gd name="T6" fmla="*/ 0 w 9"/>
                <a:gd name="T7" fmla="*/ 1 h 6"/>
                <a:gd name="T8" fmla="*/ 2 w 9"/>
                <a:gd name="T9" fmla="*/ 1 h 6"/>
                <a:gd name="T10" fmla="*/ 2 w 9"/>
                <a:gd name="T11" fmla="*/ 1 h 6"/>
                <a:gd name="T12" fmla="*/ 3 w 9"/>
                <a:gd name="T13" fmla="*/ 1 h 6"/>
                <a:gd name="T14" fmla="*/ 3 w 9"/>
                <a:gd name="T15" fmla="*/ 1 h 6"/>
                <a:gd name="T16" fmla="*/ 5 w 9"/>
                <a:gd name="T17" fmla="*/ 1 h 6"/>
                <a:gd name="T18" fmla="*/ 5 w 9"/>
                <a:gd name="T19" fmla="*/ 4 h 6"/>
                <a:gd name="T20" fmla="*/ 5 w 9"/>
                <a:gd name="T21" fmla="*/ 4 h 6"/>
                <a:gd name="T22" fmla="*/ 5 w 9"/>
                <a:gd name="T23" fmla="*/ 4 h 6"/>
                <a:gd name="T24" fmla="*/ 7 w 9"/>
                <a:gd name="T25" fmla="*/ 4 h 6"/>
                <a:gd name="T26" fmla="*/ 7 w 9"/>
                <a:gd name="T27" fmla="*/ 5 h 6"/>
                <a:gd name="T28" fmla="*/ 7 w 9"/>
                <a:gd name="T29" fmla="*/ 5 h 6"/>
                <a:gd name="T30" fmla="*/ 7 w 9"/>
                <a:gd name="T31" fmla="*/ 5 h 6"/>
                <a:gd name="T32" fmla="*/ 8 w 9"/>
                <a:gd name="T33" fmla="*/ 5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6"/>
                <a:gd name="T53" fmla="*/ 9 w 9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6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8" y="5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9" name="Freeform 140"/>
            <p:cNvSpPr>
              <a:spLocks/>
            </p:cNvSpPr>
            <p:nvPr/>
          </p:nvSpPr>
          <p:spPr bwMode="auto">
            <a:xfrm>
              <a:off x="2031" y="2996"/>
              <a:ext cx="11" cy="2"/>
            </a:xfrm>
            <a:custGeom>
              <a:avLst/>
              <a:gdLst>
                <a:gd name="T0" fmla="*/ 0 w 11"/>
                <a:gd name="T1" fmla="*/ 0 h 2"/>
                <a:gd name="T2" fmla="*/ 0 w 11"/>
                <a:gd name="T3" fmla="*/ 0 h 2"/>
                <a:gd name="T4" fmla="*/ 0 w 11"/>
                <a:gd name="T5" fmla="*/ 0 h 2"/>
                <a:gd name="T6" fmla="*/ 0 w 11"/>
                <a:gd name="T7" fmla="*/ 0 h 2"/>
                <a:gd name="T8" fmla="*/ 2 w 11"/>
                <a:gd name="T9" fmla="*/ 0 h 2"/>
                <a:gd name="T10" fmla="*/ 2 w 11"/>
                <a:gd name="T11" fmla="*/ 0 h 2"/>
                <a:gd name="T12" fmla="*/ 2 w 11"/>
                <a:gd name="T13" fmla="*/ 0 h 2"/>
                <a:gd name="T14" fmla="*/ 2 w 11"/>
                <a:gd name="T15" fmla="*/ 0 h 2"/>
                <a:gd name="T16" fmla="*/ 5 w 11"/>
                <a:gd name="T17" fmla="*/ 0 h 2"/>
                <a:gd name="T18" fmla="*/ 5 w 11"/>
                <a:gd name="T19" fmla="*/ 1 h 2"/>
                <a:gd name="T20" fmla="*/ 5 w 11"/>
                <a:gd name="T21" fmla="*/ 1 h 2"/>
                <a:gd name="T22" fmla="*/ 5 w 11"/>
                <a:gd name="T23" fmla="*/ 1 h 2"/>
                <a:gd name="T24" fmla="*/ 6 w 11"/>
                <a:gd name="T25" fmla="*/ 1 h 2"/>
                <a:gd name="T26" fmla="*/ 6 w 11"/>
                <a:gd name="T27" fmla="*/ 1 h 2"/>
                <a:gd name="T28" fmla="*/ 7 w 11"/>
                <a:gd name="T29" fmla="*/ 1 h 2"/>
                <a:gd name="T30" fmla="*/ 7 w 11"/>
                <a:gd name="T31" fmla="*/ 1 h 2"/>
                <a:gd name="T32" fmla="*/ 10 w 11"/>
                <a:gd name="T33" fmla="*/ 1 h 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"/>
                <a:gd name="T53" fmla="*/ 11 w 11"/>
                <a:gd name="T54" fmla="*/ 2 h 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10" y="1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0" name="Freeform 141"/>
            <p:cNvSpPr>
              <a:spLocks/>
            </p:cNvSpPr>
            <p:nvPr/>
          </p:nvSpPr>
          <p:spPr bwMode="auto">
            <a:xfrm>
              <a:off x="2074" y="2974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2 h 9"/>
                <a:gd name="T4" fmla="*/ 0 w 4"/>
                <a:gd name="T5" fmla="*/ 2 h 9"/>
                <a:gd name="T6" fmla="*/ 0 w 4"/>
                <a:gd name="T7" fmla="*/ 2 h 9"/>
                <a:gd name="T8" fmla="*/ 1 w 4"/>
                <a:gd name="T9" fmla="*/ 2 h 9"/>
                <a:gd name="T10" fmla="*/ 1 w 4"/>
                <a:gd name="T11" fmla="*/ 4 h 9"/>
                <a:gd name="T12" fmla="*/ 1 w 4"/>
                <a:gd name="T13" fmla="*/ 4 h 9"/>
                <a:gd name="T14" fmla="*/ 1 w 4"/>
                <a:gd name="T15" fmla="*/ 4 h 9"/>
                <a:gd name="T16" fmla="*/ 3 w 4"/>
                <a:gd name="T17" fmla="*/ 4 h 9"/>
                <a:gd name="T18" fmla="*/ 3 w 4"/>
                <a:gd name="T19" fmla="*/ 7 h 9"/>
                <a:gd name="T20" fmla="*/ 3 w 4"/>
                <a:gd name="T21" fmla="*/ 7 h 9"/>
                <a:gd name="T22" fmla="*/ 3 w 4"/>
                <a:gd name="T23" fmla="*/ 7 h 9"/>
                <a:gd name="T24" fmla="*/ 3 w 4"/>
                <a:gd name="T25" fmla="*/ 7 h 9"/>
                <a:gd name="T26" fmla="*/ 2 w 4"/>
                <a:gd name="T27" fmla="*/ 8 h 9"/>
                <a:gd name="T28" fmla="*/ 2 w 4"/>
                <a:gd name="T29" fmla="*/ 8 h 9"/>
                <a:gd name="T30" fmla="*/ 2 w 4"/>
                <a:gd name="T31" fmla="*/ 8 h 9"/>
                <a:gd name="T32" fmla="*/ 2 w 4"/>
                <a:gd name="T33" fmla="*/ 8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9"/>
                <a:gd name="T53" fmla="*/ 4 w 4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9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2" y="8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1" name="Freeform 142"/>
            <p:cNvSpPr>
              <a:spLocks/>
            </p:cNvSpPr>
            <p:nvPr/>
          </p:nvSpPr>
          <p:spPr bwMode="auto">
            <a:xfrm>
              <a:off x="2070" y="2975"/>
              <a:ext cx="3" cy="8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1 h 8"/>
                <a:gd name="T4" fmla="*/ 0 w 3"/>
                <a:gd name="T5" fmla="*/ 1 h 8"/>
                <a:gd name="T6" fmla="*/ 0 w 3"/>
                <a:gd name="T7" fmla="*/ 1 h 8"/>
                <a:gd name="T8" fmla="*/ 0 w 3"/>
                <a:gd name="T9" fmla="*/ 1 h 8"/>
                <a:gd name="T10" fmla="*/ 0 w 3"/>
                <a:gd name="T11" fmla="*/ 3 h 8"/>
                <a:gd name="T12" fmla="*/ 0 w 3"/>
                <a:gd name="T13" fmla="*/ 3 h 8"/>
                <a:gd name="T14" fmla="*/ 0 w 3"/>
                <a:gd name="T15" fmla="*/ 3 h 8"/>
                <a:gd name="T16" fmla="*/ 2 w 3"/>
                <a:gd name="T17" fmla="*/ 3 h 8"/>
                <a:gd name="T18" fmla="*/ 2 w 3"/>
                <a:gd name="T19" fmla="*/ 5 h 8"/>
                <a:gd name="T20" fmla="*/ 2 w 3"/>
                <a:gd name="T21" fmla="*/ 5 h 8"/>
                <a:gd name="T22" fmla="*/ 2 w 3"/>
                <a:gd name="T23" fmla="*/ 6 h 8"/>
                <a:gd name="T24" fmla="*/ 2 w 3"/>
                <a:gd name="T25" fmla="*/ 6 h 8"/>
                <a:gd name="T26" fmla="*/ 2 w 3"/>
                <a:gd name="T27" fmla="*/ 7 h 8"/>
                <a:gd name="T28" fmla="*/ 2 w 3"/>
                <a:gd name="T29" fmla="*/ 7 h 8"/>
                <a:gd name="T30" fmla="*/ 2 w 3"/>
                <a:gd name="T31" fmla="*/ 7 h 8"/>
                <a:gd name="T32" fmla="*/ 2 w 3"/>
                <a:gd name="T33" fmla="*/ 7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8"/>
                <a:gd name="T53" fmla="*/ 3 w 3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8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2" name="Freeform 143"/>
            <p:cNvSpPr>
              <a:spLocks/>
            </p:cNvSpPr>
            <p:nvPr/>
          </p:nvSpPr>
          <p:spPr bwMode="auto">
            <a:xfrm>
              <a:off x="2065" y="2975"/>
              <a:ext cx="3" cy="8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1 h 8"/>
                <a:gd name="T4" fmla="*/ 0 w 3"/>
                <a:gd name="T5" fmla="*/ 1 h 8"/>
                <a:gd name="T6" fmla="*/ 0 w 3"/>
                <a:gd name="T7" fmla="*/ 1 h 8"/>
                <a:gd name="T8" fmla="*/ 1 w 3"/>
                <a:gd name="T9" fmla="*/ 1 h 8"/>
                <a:gd name="T10" fmla="*/ 1 w 3"/>
                <a:gd name="T11" fmla="*/ 3 h 8"/>
                <a:gd name="T12" fmla="*/ 1 w 3"/>
                <a:gd name="T13" fmla="*/ 3 h 8"/>
                <a:gd name="T14" fmla="*/ 1 w 3"/>
                <a:gd name="T15" fmla="*/ 3 h 8"/>
                <a:gd name="T16" fmla="*/ 2 w 3"/>
                <a:gd name="T17" fmla="*/ 3 h 8"/>
                <a:gd name="T18" fmla="*/ 2 w 3"/>
                <a:gd name="T19" fmla="*/ 6 h 8"/>
                <a:gd name="T20" fmla="*/ 2 w 3"/>
                <a:gd name="T21" fmla="*/ 6 h 8"/>
                <a:gd name="T22" fmla="*/ 2 w 3"/>
                <a:gd name="T23" fmla="*/ 6 h 8"/>
                <a:gd name="T24" fmla="*/ 2 w 3"/>
                <a:gd name="T25" fmla="*/ 6 h 8"/>
                <a:gd name="T26" fmla="*/ 2 w 3"/>
                <a:gd name="T27" fmla="*/ 7 h 8"/>
                <a:gd name="T28" fmla="*/ 2 w 3"/>
                <a:gd name="T29" fmla="*/ 7 h 8"/>
                <a:gd name="T30" fmla="*/ 2 w 3"/>
                <a:gd name="T31" fmla="*/ 7 h 8"/>
                <a:gd name="T32" fmla="*/ 2 w 3"/>
                <a:gd name="T33" fmla="*/ 7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8"/>
                <a:gd name="T53" fmla="*/ 3 w 3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8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7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3" name="Freeform 144"/>
            <p:cNvSpPr>
              <a:spLocks/>
            </p:cNvSpPr>
            <p:nvPr/>
          </p:nvSpPr>
          <p:spPr bwMode="auto">
            <a:xfrm>
              <a:off x="2059" y="2975"/>
              <a:ext cx="5" cy="8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1 h 8"/>
                <a:gd name="T4" fmla="*/ 0 w 5"/>
                <a:gd name="T5" fmla="*/ 1 h 8"/>
                <a:gd name="T6" fmla="*/ 0 w 5"/>
                <a:gd name="T7" fmla="*/ 1 h 8"/>
                <a:gd name="T8" fmla="*/ 2 w 5"/>
                <a:gd name="T9" fmla="*/ 1 h 8"/>
                <a:gd name="T10" fmla="*/ 2 w 5"/>
                <a:gd name="T11" fmla="*/ 3 h 8"/>
                <a:gd name="T12" fmla="*/ 2 w 5"/>
                <a:gd name="T13" fmla="*/ 3 h 8"/>
                <a:gd name="T14" fmla="*/ 2 w 5"/>
                <a:gd name="T15" fmla="*/ 3 h 8"/>
                <a:gd name="T16" fmla="*/ 4 w 5"/>
                <a:gd name="T17" fmla="*/ 3 h 8"/>
                <a:gd name="T18" fmla="*/ 4 w 5"/>
                <a:gd name="T19" fmla="*/ 6 h 8"/>
                <a:gd name="T20" fmla="*/ 4 w 5"/>
                <a:gd name="T21" fmla="*/ 6 h 8"/>
                <a:gd name="T22" fmla="*/ 4 w 5"/>
                <a:gd name="T23" fmla="*/ 6 h 8"/>
                <a:gd name="T24" fmla="*/ 4 w 5"/>
                <a:gd name="T25" fmla="*/ 6 h 8"/>
                <a:gd name="T26" fmla="*/ 4 w 5"/>
                <a:gd name="T27" fmla="*/ 7 h 8"/>
                <a:gd name="T28" fmla="*/ 4 w 5"/>
                <a:gd name="T29" fmla="*/ 7 h 8"/>
                <a:gd name="T30" fmla="*/ 4 w 5"/>
                <a:gd name="T31" fmla="*/ 7 h 8"/>
                <a:gd name="T32" fmla="*/ 4 w 5"/>
                <a:gd name="T33" fmla="*/ 7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8"/>
                <a:gd name="T53" fmla="*/ 5 w 5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8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6"/>
                  </a:lnTo>
                  <a:lnTo>
                    <a:pt x="4" y="7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4" name="Freeform 145"/>
            <p:cNvSpPr>
              <a:spLocks/>
            </p:cNvSpPr>
            <p:nvPr/>
          </p:nvSpPr>
          <p:spPr bwMode="auto">
            <a:xfrm>
              <a:off x="2051" y="2975"/>
              <a:ext cx="4" cy="8"/>
            </a:xfrm>
            <a:custGeom>
              <a:avLst/>
              <a:gdLst>
                <a:gd name="T0" fmla="*/ 0 w 4"/>
                <a:gd name="T1" fmla="*/ 0 h 8"/>
                <a:gd name="T2" fmla="*/ 0 w 4"/>
                <a:gd name="T3" fmla="*/ 2 h 8"/>
                <a:gd name="T4" fmla="*/ 0 w 4"/>
                <a:gd name="T5" fmla="*/ 2 h 8"/>
                <a:gd name="T6" fmla="*/ 0 w 4"/>
                <a:gd name="T7" fmla="*/ 2 h 8"/>
                <a:gd name="T8" fmla="*/ 1 w 4"/>
                <a:gd name="T9" fmla="*/ 2 h 8"/>
                <a:gd name="T10" fmla="*/ 1 w 4"/>
                <a:gd name="T11" fmla="*/ 3 h 8"/>
                <a:gd name="T12" fmla="*/ 1 w 4"/>
                <a:gd name="T13" fmla="*/ 3 h 8"/>
                <a:gd name="T14" fmla="*/ 1 w 4"/>
                <a:gd name="T15" fmla="*/ 3 h 8"/>
                <a:gd name="T16" fmla="*/ 2 w 4"/>
                <a:gd name="T17" fmla="*/ 3 h 8"/>
                <a:gd name="T18" fmla="*/ 2 w 4"/>
                <a:gd name="T19" fmla="*/ 6 h 8"/>
                <a:gd name="T20" fmla="*/ 2 w 4"/>
                <a:gd name="T21" fmla="*/ 6 h 8"/>
                <a:gd name="T22" fmla="*/ 2 w 4"/>
                <a:gd name="T23" fmla="*/ 6 h 8"/>
                <a:gd name="T24" fmla="*/ 2 w 4"/>
                <a:gd name="T25" fmla="*/ 6 h 8"/>
                <a:gd name="T26" fmla="*/ 2 w 4"/>
                <a:gd name="T27" fmla="*/ 7 h 8"/>
                <a:gd name="T28" fmla="*/ 2 w 4"/>
                <a:gd name="T29" fmla="*/ 7 h 8"/>
                <a:gd name="T30" fmla="*/ 2 w 4"/>
                <a:gd name="T31" fmla="*/ 7 h 8"/>
                <a:gd name="T32" fmla="*/ 3 w 4"/>
                <a:gd name="T33" fmla="*/ 7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8"/>
                <a:gd name="T53" fmla="*/ 4 w 4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8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5" name="Freeform 146"/>
            <p:cNvSpPr>
              <a:spLocks/>
            </p:cNvSpPr>
            <p:nvPr/>
          </p:nvSpPr>
          <p:spPr bwMode="auto">
            <a:xfrm>
              <a:off x="2055" y="2975"/>
              <a:ext cx="5" cy="8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1 h 8"/>
                <a:gd name="T4" fmla="*/ 0 w 5"/>
                <a:gd name="T5" fmla="*/ 1 h 8"/>
                <a:gd name="T6" fmla="*/ 0 w 5"/>
                <a:gd name="T7" fmla="*/ 1 h 8"/>
                <a:gd name="T8" fmla="*/ 2 w 5"/>
                <a:gd name="T9" fmla="*/ 1 h 8"/>
                <a:gd name="T10" fmla="*/ 2 w 5"/>
                <a:gd name="T11" fmla="*/ 3 h 8"/>
                <a:gd name="T12" fmla="*/ 2 w 5"/>
                <a:gd name="T13" fmla="*/ 3 h 8"/>
                <a:gd name="T14" fmla="*/ 2 w 5"/>
                <a:gd name="T15" fmla="*/ 3 h 8"/>
                <a:gd name="T16" fmla="*/ 4 w 5"/>
                <a:gd name="T17" fmla="*/ 3 h 8"/>
                <a:gd name="T18" fmla="*/ 4 w 5"/>
                <a:gd name="T19" fmla="*/ 6 h 8"/>
                <a:gd name="T20" fmla="*/ 4 w 5"/>
                <a:gd name="T21" fmla="*/ 6 h 8"/>
                <a:gd name="T22" fmla="*/ 4 w 5"/>
                <a:gd name="T23" fmla="*/ 6 h 8"/>
                <a:gd name="T24" fmla="*/ 4 w 5"/>
                <a:gd name="T25" fmla="*/ 6 h 8"/>
                <a:gd name="T26" fmla="*/ 4 w 5"/>
                <a:gd name="T27" fmla="*/ 7 h 8"/>
                <a:gd name="T28" fmla="*/ 4 w 5"/>
                <a:gd name="T29" fmla="*/ 7 h 8"/>
                <a:gd name="T30" fmla="*/ 4 w 5"/>
                <a:gd name="T31" fmla="*/ 7 h 8"/>
                <a:gd name="T32" fmla="*/ 4 w 5"/>
                <a:gd name="T33" fmla="*/ 7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8"/>
                <a:gd name="T53" fmla="*/ 5 w 5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8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6"/>
                  </a:lnTo>
                  <a:lnTo>
                    <a:pt x="4" y="7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6" name="Freeform 147"/>
            <p:cNvSpPr>
              <a:spLocks/>
            </p:cNvSpPr>
            <p:nvPr/>
          </p:nvSpPr>
          <p:spPr bwMode="auto">
            <a:xfrm>
              <a:off x="2047" y="2975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1 h 9"/>
                <a:gd name="T4" fmla="*/ 0 w 4"/>
                <a:gd name="T5" fmla="*/ 1 h 9"/>
                <a:gd name="T6" fmla="*/ 0 w 4"/>
                <a:gd name="T7" fmla="*/ 1 h 9"/>
                <a:gd name="T8" fmla="*/ 1 w 4"/>
                <a:gd name="T9" fmla="*/ 1 h 9"/>
                <a:gd name="T10" fmla="*/ 1 w 4"/>
                <a:gd name="T11" fmla="*/ 3 h 9"/>
                <a:gd name="T12" fmla="*/ 1 w 4"/>
                <a:gd name="T13" fmla="*/ 3 h 9"/>
                <a:gd name="T14" fmla="*/ 1 w 4"/>
                <a:gd name="T15" fmla="*/ 3 h 9"/>
                <a:gd name="T16" fmla="*/ 3 w 4"/>
                <a:gd name="T17" fmla="*/ 3 h 9"/>
                <a:gd name="T18" fmla="*/ 3 w 4"/>
                <a:gd name="T19" fmla="*/ 5 h 9"/>
                <a:gd name="T20" fmla="*/ 3 w 4"/>
                <a:gd name="T21" fmla="*/ 5 h 9"/>
                <a:gd name="T22" fmla="*/ 3 w 4"/>
                <a:gd name="T23" fmla="*/ 6 h 9"/>
                <a:gd name="T24" fmla="*/ 3 w 4"/>
                <a:gd name="T25" fmla="*/ 6 h 9"/>
                <a:gd name="T26" fmla="*/ 3 w 4"/>
                <a:gd name="T27" fmla="*/ 8 h 9"/>
                <a:gd name="T28" fmla="*/ 3 w 4"/>
                <a:gd name="T29" fmla="*/ 8 h 9"/>
                <a:gd name="T30" fmla="*/ 3 w 4"/>
                <a:gd name="T31" fmla="*/ 8 h 9"/>
                <a:gd name="T32" fmla="*/ 3 w 4"/>
                <a:gd name="T33" fmla="*/ 8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9"/>
                <a:gd name="T53" fmla="*/ 4 w 4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9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8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7" name="Freeform 148"/>
            <p:cNvSpPr>
              <a:spLocks/>
            </p:cNvSpPr>
            <p:nvPr/>
          </p:nvSpPr>
          <p:spPr bwMode="auto">
            <a:xfrm>
              <a:off x="2043" y="2975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2 h 9"/>
                <a:gd name="T4" fmla="*/ 0 w 4"/>
                <a:gd name="T5" fmla="*/ 2 h 9"/>
                <a:gd name="T6" fmla="*/ 0 w 4"/>
                <a:gd name="T7" fmla="*/ 2 h 9"/>
                <a:gd name="T8" fmla="*/ 1 w 4"/>
                <a:gd name="T9" fmla="*/ 2 h 9"/>
                <a:gd name="T10" fmla="*/ 1 w 4"/>
                <a:gd name="T11" fmla="*/ 4 h 9"/>
                <a:gd name="T12" fmla="*/ 1 w 4"/>
                <a:gd name="T13" fmla="*/ 4 h 9"/>
                <a:gd name="T14" fmla="*/ 1 w 4"/>
                <a:gd name="T15" fmla="*/ 4 h 9"/>
                <a:gd name="T16" fmla="*/ 3 w 4"/>
                <a:gd name="T17" fmla="*/ 4 h 9"/>
                <a:gd name="T18" fmla="*/ 3 w 4"/>
                <a:gd name="T19" fmla="*/ 6 h 9"/>
                <a:gd name="T20" fmla="*/ 3 w 4"/>
                <a:gd name="T21" fmla="*/ 6 h 9"/>
                <a:gd name="T22" fmla="*/ 3 w 4"/>
                <a:gd name="T23" fmla="*/ 6 h 9"/>
                <a:gd name="T24" fmla="*/ 3 w 4"/>
                <a:gd name="T25" fmla="*/ 6 h 9"/>
                <a:gd name="T26" fmla="*/ 3 w 4"/>
                <a:gd name="T27" fmla="*/ 8 h 9"/>
                <a:gd name="T28" fmla="*/ 3 w 4"/>
                <a:gd name="T29" fmla="*/ 8 h 9"/>
                <a:gd name="T30" fmla="*/ 3 w 4"/>
                <a:gd name="T31" fmla="*/ 8 h 9"/>
                <a:gd name="T32" fmla="*/ 3 w 4"/>
                <a:gd name="T33" fmla="*/ 8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9"/>
                <a:gd name="T53" fmla="*/ 4 w 4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9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8" name="Freeform 149"/>
            <p:cNvSpPr>
              <a:spLocks/>
            </p:cNvSpPr>
            <p:nvPr/>
          </p:nvSpPr>
          <p:spPr bwMode="auto">
            <a:xfrm>
              <a:off x="2037" y="2976"/>
              <a:ext cx="6" cy="8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2 h 8"/>
                <a:gd name="T4" fmla="*/ 0 w 6"/>
                <a:gd name="T5" fmla="*/ 2 h 8"/>
                <a:gd name="T6" fmla="*/ 0 w 6"/>
                <a:gd name="T7" fmla="*/ 2 h 8"/>
                <a:gd name="T8" fmla="*/ 2 w 6"/>
                <a:gd name="T9" fmla="*/ 2 h 8"/>
                <a:gd name="T10" fmla="*/ 2 w 6"/>
                <a:gd name="T11" fmla="*/ 3 h 8"/>
                <a:gd name="T12" fmla="*/ 2 w 6"/>
                <a:gd name="T13" fmla="*/ 3 h 8"/>
                <a:gd name="T14" fmla="*/ 2 w 6"/>
                <a:gd name="T15" fmla="*/ 3 h 8"/>
                <a:gd name="T16" fmla="*/ 4 w 6"/>
                <a:gd name="T17" fmla="*/ 3 h 8"/>
                <a:gd name="T18" fmla="*/ 4 w 6"/>
                <a:gd name="T19" fmla="*/ 5 h 8"/>
                <a:gd name="T20" fmla="*/ 4 w 6"/>
                <a:gd name="T21" fmla="*/ 5 h 8"/>
                <a:gd name="T22" fmla="*/ 4 w 6"/>
                <a:gd name="T23" fmla="*/ 5 h 8"/>
                <a:gd name="T24" fmla="*/ 4 w 6"/>
                <a:gd name="T25" fmla="*/ 5 h 8"/>
                <a:gd name="T26" fmla="*/ 4 w 6"/>
                <a:gd name="T27" fmla="*/ 7 h 8"/>
                <a:gd name="T28" fmla="*/ 4 w 6"/>
                <a:gd name="T29" fmla="*/ 7 h 8"/>
                <a:gd name="T30" fmla="*/ 4 w 6"/>
                <a:gd name="T31" fmla="*/ 7 h 8"/>
                <a:gd name="T32" fmla="*/ 5 w 6"/>
                <a:gd name="T33" fmla="*/ 7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8"/>
                <a:gd name="T53" fmla="*/ 6 w 6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8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7"/>
                  </a:lnTo>
                  <a:lnTo>
                    <a:pt x="5" y="7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9" name="Freeform 150"/>
            <p:cNvSpPr>
              <a:spLocks/>
            </p:cNvSpPr>
            <p:nvPr/>
          </p:nvSpPr>
          <p:spPr bwMode="auto">
            <a:xfrm>
              <a:off x="2079" y="2974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2 h 9"/>
                <a:gd name="T4" fmla="*/ 0 w 3"/>
                <a:gd name="T5" fmla="*/ 2 h 9"/>
                <a:gd name="T6" fmla="*/ 0 w 3"/>
                <a:gd name="T7" fmla="*/ 2 h 9"/>
                <a:gd name="T8" fmla="*/ 1 w 3"/>
                <a:gd name="T9" fmla="*/ 2 h 9"/>
                <a:gd name="T10" fmla="*/ 1 w 3"/>
                <a:gd name="T11" fmla="*/ 4 h 9"/>
                <a:gd name="T12" fmla="*/ 1 w 3"/>
                <a:gd name="T13" fmla="*/ 4 h 9"/>
                <a:gd name="T14" fmla="*/ 1 w 3"/>
                <a:gd name="T15" fmla="*/ 4 h 9"/>
                <a:gd name="T16" fmla="*/ 2 w 3"/>
                <a:gd name="T17" fmla="*/ 4 h 9"/>
                <a:gd name="T18" fmla="*/ 2 w 3"/>
                <a:gd name="T19" fmla="*/ 6 h 9"/>
                <a:gd name="T20" fmla="*/ 2 w 3"/>
                <a:gd name="T21" fmla="*/ 6 h 9"/>
                <a:gd name="T22" fmla="*/ 2 w 3"/>
                <a:gd name="T23" fmla="*/ 6 h 9"/>
                <a:gd name="T24" fmla="*/ 2 w 3"/>
                <a:gd name="T25" fmla="*/ 6 h 9"/>
                <a:gd name="T26" fmla="*/ 2 w 3"/>
                <a:gd name="T27" fmla="*/ 8 h 9"/>
                <a:gd name="T28" fmla="*/ 2 w 3"/>
                <a:gd name="T29" fmla="*/ 8 h 9"/>
                <a:gd name="T30" fmla="*/ 2 w 3"/>
                <a:gd name="T31" fmla="*/ 8 h 9"/>
                <a:gd name="T32" fmla="*/ 2 w 3"/>
                <a:gd name="T33" fmla="*/ 8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9"/>
                <a:gd name="T53" fmla="*/ 3 w 3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9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0" name="Freeform 151"/>
            <p:cNvSpPr>
              <a:spLocks/>
            </p:cNvSpPr>
            <p:nvPr/>
          </p:nvSpPr>
          <p:spPr bwMode="auto">
            <a:xfrm>
              <a:off x="2087" y="2969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2 h 6"/>
                <a:gd name="T4" fmla="*/ 0 w 10"/>
                <a:gd name="T5" fmla="*/ 2 h 6"/>
                <a:gd name="T6" fmla="*/ 0 w 10"/>
                <a:gd name="T7" fmla="*/ 2 h 6"/>
                <a:gd name="T8" fmla="*/ 2 w 10"/>
                <a:gd name="T9" fmla="*/ 2 h 6"/>
                <a:gd name="T10" fmla="*/ 2 w 10"/>
                <a:gd name="T11" fmla="*/ 2 h 6"/>
                <a:gd name="T12" fmla="*/ 3 w 10"/>
                <a:gd name="T13" fmla="*/ 2 h 6"/>
                <a:gd name="T14" fmla="*/ 3 w 10"/>
                <a:gd name="T15" fmla="*/ 2 h 6"/>
                <a:gd name="T16" fmla="*/ 5 w 10"/>
                <a:gd name="T17" fmla="*/ 2 h 6"/>
                <a:gd name="T18" fmla="*/ 5 w 10"/>
                <a:gd name="T19" fmla="*/ 4 h 6"/>
                <a:gd name="T20" fmla="*/ 5 w 10"/>
                <a:gd name="T21" fmla="*/ 4 h 6"/>
                <a:gd name="T22" fmla="*/ 5 w 10"/>
                <a:gd name="T23" fmla="*/ 4 h 6"/>
                <a:gd name="T24" fmla="*/ 7 w 10"/>
                <a:gd name="T25" fmla="*/ 4 h 6"/>
                <a:gd name="T26" fmla="*/ 7 w 10"/>
                <a:gd name="T27" fmla="*/ 5 h 6"/>
                <a:gd name="T28" fmla="*/ 7 w 10"/>
                <a:gd name="T29" fmla="*/ 5 h 6"/>
                <a:gd name="T30" fmla="*/ 7 w 10"/>
                <a:gd name="T31" fmla="*/ 5 h 6"/>
                <a:gd name="T32" fmla="*/ 9 w 10"/>
                <a:gd name="T33" fmla="*/ 5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6"/>
                <a:gd name="T53" fmla="*/ 10 w 1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6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9" y="5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1" name="Freeform 152"/>
            <p:cNvSpPr>
              <a:spLocks/>
            </p:cNvSpPr>
            <p:nvPr/>
          </p:nvSpPr>
          <p:spPr bwMode="auto">
            <a:xfrm>
              <a:off x="2087" y="2967"/>
              <a:ext cx="10" cy="3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0 w 10"/>
                <a:gd name="T5" fmla="*/ 1 h 3"/>
                <a:gd name="T6" fmla="*/ 0 w 10"/>
                <a:gd name="T7" fmla="*/ 1 h 3"/>
                <a:gd name="T8" fmla="*/ 2 w 10"/>
                <a:gd name="T9" fmla="*/ 1 h 3"/>
                <a:gd name="T10" fmla="*/ 2 w 10"/>
                <a:gd name="T11" fmla="*/ 1 h 3"/>
                <a:gd name="T12" fmla="*/ 2 w 10"/>
                <a:gd name="T13" fmla="*/ 1 h 3"/>
                <a:gd name="T14" fmla="*/ 2 w 10"/>
                <a:gd name="T15" fmla="*/ 1 h 3"/>
                <a:gd name="T16" fmla="*/ 3 w 10"/>
                <a:gd name="T17" fmla="*/ 0 h 3"/>
                <a:gd name="T18" fmla="*/ 3 w 10"/>
                <a:gd name="T19" fmla="*/ 1 h 3"/>
                <a:gd name="T20" fmla="*/ 3 w 10"/>
                <a:gd name="T21" fmla="*/ 1 h 3"/>
                <a:gd name="T22" fmla="*/ 3 w 10"/>
                <a:gd name="T23" fmla="*/ 1 h 3"/>
                <a:gd name="T24" fmla="*/ 5 w 10"/>
                <a:gd name="T25" fmla="*/ 1 h 3"/>
                <a:gd name="T26" fmla="*/ 5 w 10"/>
                <a:gd name="T27" fmla="*/ 2 h 3"/>
                <a:gd name="T28" fmla="*/ 7 w 10"/>
                <a:gd name="T29" fmla="*/ 2 h 3"/>
                <a:gd name="T30" fmla="*/ 7 w 10"/>
                <a:gd name="T31" fmla="*/ 2 h 3"/>
                <a:gd name="T32" fmla="*/ 9 w 10"/>
                <a:gd name="T33" fmla="*/ 2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3"/>
                <a:gd name="T53" fmla="*/ 10 w 10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2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2" name="Freeform 153"/>
            <p:cNvSpPr>
              <a:spLocks/>
            </p:cNvSpPr>
            <p:nvPr/>
          </p:nvSpPr>
          <p:spPr bwMode="auto">
            <a:xfrm>
              <a:off x="2086" y="2964"/>
              <a:ext cx="9" cy="3"/>
            </a:xfrm>
            <a:custGeom>
              <a:avLst/>
              <a:gdLst>
                <a:gd name="T0" fmla="*/ 0 w 9"/>
                <a:gd name="T1" fmla="*/ 2 h 3"/>
                <a:gd name="T2" fmla="*/ 0 w 9"/>
                <a:gd name="T3" fmla="*/ 2 h 3"/>
                <a:gd name="T4" fmla="*/ 0 w 9"/>
                <a:gd name="T5" fmla="*/ 2 h 3"/>
                <a:gd name="T6" fmla="*/ 0 w 9"/>
                <a:gd name="T7" fmla="*/ 2 h 3"/>
                <a:gd name="T8" fmla="*/ 1 w 9"/>
                <a:gd name="T9" fmla="*/ 2 h 3"/>
                <a:gd name="T10" fmla="*/ 1 w 9"/>
                <a:gd name="T11" fmla="*/ 2 h 3"/>
                <a:gd name="T12" fmla="*/ 1 w 9"/>
                <a:gd name="T13" fmla="*/ 2 h 3"/>
                <a:gd name="T14" fmla="*/ 1 w 9"/>
                <a:gd name="T15" fmla="*/ 2 h 3"/>
                <a:gd name="T16" fmla="*/ 3 w 9"/>
                <a:gd name="T17" fmla="*/ 0 h 3"/>
                <a:gd name="T18" fmla="*/ 3 w 9"/>
                <a:gd name="T19" fmla="*/ 0 h 3"/>
                <a:gd name="T20" fmla="*/ 3 w 9"/>
                <a:gd name="T21" fmla="*/ 0 h 3"/>
                <a:gd name="T22" fmla="*/ 3 w 9"/>
                <a:gd name="T23" fmla="*/ 0 h 3"/>
                <a:gd name="T24" fmla="*/ 5 w 9"/>
                <a:gd name="T25" fmla="*/ 0 h 3"/>
                <a:gd name="T26" fmla="*/ 5 w 9"/>
                <a:gd name="T27" fmla="*/ 0 h 3"/>
                <a:gd name="T28" fmla="*/ 6 w 9"/>
                <a:gd name="T29" fmla="*/ 0 h 3"/>
                <a:gd name="T30" fmla="*/ 6 w 9"/>
                <a:gd name="T31" fmla="*/ 0 h 3"/>
                <a:gd name="T32" fmla="*/ 8 w 9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3"/>
                <a:gd name="T53" fmla="*/ 9 w 9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3">
                  <a:moveTo>
                    <a:pt x="0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3" name="Freeform 154"/>
            <p:cNvSpPr>
              <a:spLocks/>
            </p:cNvSpPr>
            <p:nvPr/>
          </p:nvSpPr>
          <p:spPr bwMode="auto">
            <a:xfrm>
              <a:off x="2085" y="2960"/>
              <a:ext cx="6" cy="5"/>
            </a:xfrm>
            <a:custGeom>
              <a:avLst/>
              <a:gdLst>
                <a:gd name="T0" fmla="*/ 0 w 6"/>
                <a:gd name="T1" fmla="*/ 4 h 5"/>
                <a:gd name="T2" fmla="*/ 0 w 6"/>
                <a:gd name="T3" fmla="*/ 4 h 5"/>
                <a:gd name="T4" fmla="*/ 0 w 6"/>
                <a:gd name="T5" fmla="*/ 4 h 5"/>
                <a:gd name="T6" fmla="*/ 0 w 6"/>
                <a:gd name="T7" fmla="*/ 4 h 5"/>
                <a:gd name="T8" fmla="*/ 0 w 6"/>
                <a:gd name="T9" fmla="*/ 3 h 5"/>
                <a:gd name="T10" fmla="*/ 0 w 6"/>
                <a:gd name="T11" fmla="*/ 3 h 5"/>
                <a:gd name="T12" fmla="*/ 0 w 6"/>
                <a:gd name="T13" fmla="*/ 3 h 5"/>
                <a:gd name="T14" fmla="*/ 0 w 6"/>
                <a:gd name="T15" fmla="*/ 3 h 5"/>
                <a:gd name="T16" fmla="*/ 1 w 6"/>
                <a:gd name="T17" fmla="*/ 1 h 5"/>
                <a:gd name="T18" fmla="*/ 1 w 6"/>
                <a:gd name="T19" fmla="*/ 1 h 5"/>
                <a:gd name="T20" fmla="*/ 1 w 6"/>
                <a:gd name="T21" fmla="*/ 1 h 5"/>
                <a:gd name="T22" fmla="*/ 1 w 6"/>
                <a:gd name="T23" fmla="*/ 1 h 5"/>
                <a:gd name="T24" fmla="*/ 3 w 6"/>
                <a:gd name="T25" fmla="*/ 1 h 5"/>
                <a:gd name="T26" fmla="*/ 3 w 6"/>
                <a:gd name="T27" fmla="*/ 1 h 5"/>
                <a:gd name="T28" fmla="*/ 4 w 6"/>
                <a:gd name="T29" fmla="*/ 1 h 5"/>
                <a:gd name="T30" fmla="*/ 4 w 6"/>
                <a:gd name="T31" fmla="*/ 1 h 5"/>
                <a:gd name="T32" fmla="*/ 5 w 6"/>
                <a:gd name="T33" fmla="*/ 0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5"/>
                <a:gd name="T53" fmla="*/ 6 w 6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5">
                  <a:moveTo>
                    <a:pt x="0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4" name="Freeform 155"/>
            <p:cNvSpPr>
              <a:spLocks/>
            </p:cNvSpPr>
            <p:nvPr/>
          </p:nvSpPr>
          <p:spPr bwMode="auto">
            <a:xfrm>
              <a:off x="2082" y="2956"/>
              <a:ext cx="5" cy="8"/>
            </a:xfrm>
            <a:custGeom>
              <a:avLst/>
              <a:gdLst>
                <a:gd name="T0" fmla="*/ 1 w 5"/>
                <a:gd name="T1" fmla="*/ 7 h 8"/>
                <a:gd name="T2" fmla="*/ 0 w 5"/>
                <a:gd name="T3" fmla="*/ 7 h 8"/>
                <a:gd name="T4" fmla="*/ 0 w 5"/>
                <a:gd name="T5" fmla="*/ 7 h 8"/>
                <a:gd name="T6" fmla="*/ 0 w 5"/>
                <a:gd name="T7" fmla="*/ 7 h 8"/>
                <a:gd name="T8" fmla="*/ 0 w 5"/>
                <a:gd name="T9" fmla="*/ 6 h 8"/>
                <a:gd name="T10" fmla="*/ 0 w 5"/>
                <a:gd name="T11" fmla="*/ 6 h 8"/>
                <a:gd name="T12" fmla="*/ 0 w 5"/>
                <a:gd name="T13" fmla="*/ 6 h 8"/>
                <a:gd name="T14" fmla="*/ 0 w 5"/>
                <a:gd name="T15" fmla="*/ 6 h 8"/>
                <a:gd name="T16" fmla="*/ 1 w 5"/>
                <a:gd name="T17" fmla="*/ 4 h 8"/>
                <a:gd name="T18" fmla="*/ 1 w 5"/>
                <a:gd name="T19" fmla="*/ 4 h 8"/>
                <a:gd name="T20" fmla="*/ 1 w 5"/>
                <a:gd name="T21" fmla="*/ 4 h 8"/>
                <a:gd name="T22" fmla="*/ 1 w 5"/>
                <a:gd name="T23" fmla="*/ 4 h 8"/>
                <a:gd name="T24" fmla="*/ 2 w 5"/>
                <a:gd name="T25" fmla="*/ 3 h 8"/>
                <a:gd name="T26" fmla="*/ 2 w 5"/>
                <a:gd name="T27" fmla="*/ 3 h 8"/>
                <a:gd name="T28" fmla="*/ 2 w 5"/>
                <a:gd name="T29" fmla="*/ 3 h 8"/>
                <a:gd name="T30" fmla="*/ 2 w 5"/>
                <a:gd name="T31" fmla="*/ 3 h 8"/>
                <a:gd name="T32" fmla="*/ 4 w 5"/>
                <a:gd name="T33" fmla="*/ 0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8"/>
                <a:gd name="T53" fmla="*/ 5 w 5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8">
                  <a:moveTo>
                    <a:pt x="1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0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5" name="Freeform 156"/>
            <p:cNvSpPr>
              <a:spLocks/>
            </p:cNvSpPr>
            <p:nvPr/>
          </p:nvSpPr>
          <p:spPr bwMode="auto">
            <a:xfrm>
              <a:off x="2079" y="2955"/>
              <a:ext cx="3" cy="7"/>
            </a:xfrm>
            <a:custGeom>
              <a:avLst/>
              <a:gdLst>
                <a:gd name="T0" fmla="*/ 1 w 3"/>
                <a:gd name="T1" fmla="*/ 6 h 7"/>
                <a:gd name="T2" fmla="*/ 0 w 3"/>
                <a:gd name="T3" fmla="*/ 6 h 7"/>
                <a:gd name="T4" fmla="*/ 0 w 3"/>
                <a:gd name="T5" fmla="*/ 6 h 7"/>
                <a:gd name="T6" fmla="*/ 0 w 3"/>
                <a:gd name="T7" fmla="*/ 6 h 7"/>
                <a:gd name="T8" fmla="*/ 0 w 3"/>
                <a:gd name="T9" fmla="*/ 5 h 7"/>
                <a:gd name="T10" fmla="*/ 0 w 3"/>
                <a:gd name="T11" fmla="*/ 5 h 7"/>
                <a:gd name="T12" fmla="*/ 0 w 3"/>
                <a:gd name="T13" fmla="*/ 5 h 7"/>
                <a:gd name="T14" fmla="*/ 0 w 3"/>
                <a:gd name="T15" fmla="*/ 5 h 7"/>
                <a:gd name="T16" fmla="*/ 0 w 3"/>
                <a:gd name="T17" fmla="*/ 4 h 7"/>
                <a:gd name="T18" fmla="*/ 0 w 3"/>
                <a:gd name="T19" fmla="*/ 4 h 7"/>
                <a:gd name="T20" fmla="*/ 0 w 3"/>
                <a:gd name="T21" fmla="*/ 4 h 7"/>
                <a:gd name="T22" fmla="*/ 0 w 3"/>
                <a:gd name="T23" fmla="*/ 4 h 7"/>
                <a:gd name="T24" fmla="*/ 1 w 3"/>
                <a:gd name="T25" fmla="*/ 2 h 7"/>
                <a:gd name="T26" fmla="*/ 1 w 3"/>
                <a:gd name="T27" fmla="*/ 2 h 7"/>
                <a:gd name="T28" fmla="*/ 1 w 3"/>
                <a:gd name="T29" fmla="*/ 2 h 7"/>
                <a:gd name="T30" fmla="*/ 1 w 3"/>
                <a:gd name="T31" fmla="*/ 2 h 7"/>
                <a:gd name="T32" fmla="*/ 2 w 3"/>
                <a:gd name="T33" fmla="*/ 0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7"/>
                <a:gd name="T53" fmla="*/ 3 w 3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7">
                  <a:moveTo>
                    <a:pt x="1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6" name="Freeform 157"/>
            <p:cNvSpPr>
              <a:spLocks/>
            </p:cNvSpPr>
            <p:nvPr/>
          </p:nvSpPr>
          <p:spPr bwMode="auto">
            <a:xfrm>
              <a:off x="2076" y="2953"/>
              <a:ext cx="4" cy="8"/>
            </a:xfrm>
            <a:custGeom>
              <a:avLst/>
              <a:gdLst>
                <a:gd name="T0" fmla="*/ 1 w 4"/>
                <a:gd name="T1" fmla="*/ 7 h 8"/>
                <a:gd name="T2" fmla="*/ 0 w 4"/>
                <a:gd name="T3" fmla="*/ 7 h 8"/>
                <a:gd name="T4" fmla="*/ 0 w 4"/>
                <a:gd name="T5" fmla="*/ 7 h 8"/>
                <a:gd name="T6" fmla="*/ 0 w 4"/>
                <a:gd name="T7" fmla="*/ 7 h 8"/>
                <a:gd name="T8" fmla="*/ 0 w 4"/>
                <a:gd name="T9" fmla="*/ 6 h 8"/>
                <a:gd name="T10" fmla="*/ 0 w 4"/>
                <a:gd name="T11" fmla="*/ 6 h 8"/>
                <a:gd name="T12" fmla="*/ 0 w 4"/>
                <a:gd name="T13" fmla="*/ 6 h 8"/>
                <a:gd name="T14" fmla="*/ 0 w 4"/>
                <a:gd name="T15" fmla="*/ 6 h 8"/>
                <a:gd name="T16" fmla="*/ 0 w 4"/>
                <a:gd name="T17" fmla="*/ 3 h 8"/>
                <a:gd name="T18" fmla="*/ 0 w 4"/>
                <a:gd name="T19" fmla="*/ 3 h 8"/>
                <a:gd name="T20" fmla="*/ 0 w 4"/>
                <a:gd name="T21" fmla="*/ 3 h 8"/>
                <a:gd name="T22" fmla="*/ 0 w 4"/>
                <a:gd name="T23" fmla="*/ 3 h 8"/>
                <a:gd name="T24" fmla="*/ 1 w 4"/>
                <a:gd name="T25" fmla="*/ 2 h 8"/>
                <a:gd name="T26" fmla="*/ 1 w 4"/>
                <a:gd name="T27" fmla="*/ 2 h 8"/>
                <a:gd name="T28" fmla="*/ 1 w 4"/>
                <a:gd name="T29" fmla="*/ 2 h 8"/>
                <a:gd name="T30" fmla="*/ 1 w 4"/>
                <a:gd name="T31" fmla="*/ 2 h 8"/>
                <a:gd name="T32" fmla="*/ 3 w 4"/>
                <a:gd name="T33" fmla="*/ 0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8"/>
                <a:gd name="T53" fmla="*/ 4 w 4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8">
                  <a:moveTo>
                    <a:pt x="1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7" name="Freeform 158"/>
            <p:cNvSpPr>
              <a:spLocks/>
            </p:cNvSpPr>
            <p:nvPr/>
          </p:nvSpPr>
          <p:spPr bwMode="auto">
            <a:xfrm>
              <a:off x="2083" y="2974"/>
              <a:ext cx="4" cy="8"/>
            </a:xfrm>
            <a:custGeom>
              <a:avLst/>
              <a:gdLst>
                <a:gd name="T0" fmla="*/ 0 w 4"/>
                <a:gd name="T1" fmla="*/ 0 h 8"/>
                <a:gd name="T2" fmla="*/ 0 w 4"/>
                <a:gd name="T3" fmla="*/ 1 h 8"/>
                <a:gd name="T4" fmla="*/ 0 w 4"/>
                <a:gd name="T5" fmla="*/ 1 h 8"/>
                <a:gd name="T6" fmla="*/ 0 w 4"/>
                <a:gd name="T7" fmla="*/ 1 h 8"/>
                <a:gd name="T8" fmla="*/ 1 w 4"/>
                <a:gd name="T9" fmla="*/ 1 h 8"/>
                <a:gd name="T10" fmla="*/ 1 w 4"/>
                <a:gd name="T11" fmla="*/ 2 h 8"/>
                <a:gd name="T12" fmla="*/ 1 w 4"/>
                <a:gd name="T13" fmla="*/ 2 h 8"/>
                <a:gd name="T14" fmla="*/ 1 w 4"/>
                <a:gd name="T15" fmla="*/ 2 h 8"/>
                <a:gd name="T16" fmla="*/ 3 w 4"/>
                <a:gd name="T17" fmla="*/ 2 h 8"/>
                <a:gd name="T18" fmla="*/ 3 w 4"/>
                <a:gd name="T19" fmla="*/ 4 h 8"/>
                <a:gd name="T20" fmla="*/ 3 w 4"/>
                <a:gd name="T21" fmla="*/ 4 h 8"/>
                <a:gd name="T22" fmla="*/ 3 w 4"/>
                <a:gd name="T23" fmla="*/ 5 h 8"/>
                <a:gd name="T24" fmla="*/ 3 w 4"/>
                <a:gd name="T25" fmla="*/ 5 h 8"/>
                <a:gd name="T26" fmla="*/ 3 w 4"/>
                <a:gd name="T27" fmla="*/ 7 h 8"/>
                <a:gd name="T28" fmla="*/ 3 w 4"/>
                <a:gd name="T29" fmla="*/ 7 h 8"/>
                <a:gd name="T30" fmla="*/ 3 w 4"/>
                <a:gd name="T31" fmla="*/ 7 h 8"/>
                <a:gd name="T32" fmla="*/ 3 w 4"/>
                <a:gd name="T33" fmla="*/ 7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8"/>
                <a:gd name="T53" fmla="*/ 4 w 4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8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7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8" name="Freeform 159"/>
            <p:cNvSpPr>
              <a:spLocks/>
            </p:cNvSpPr>
            <p:nvPr/>
          </p:nvSpPr>
          <p:spPr bwMode="auto">
            <a:xfrm>
              <a:off x="2085" y="2972"/>
              <a:ext cx="6" cy="9"/>
            </a:xfrm>
            <a:custGeom>
              <a:avLst/>
              <a:gdLst>
                <a:gd name="T0" fmla="*/ 0 w 6"/>
                <a:gd name="T1" fmla="*/ 0 h 9"/>
                <a:gd name="T2" fmla="*/ 0 w 6"/>
                <a:gd name="T3" fmla="*/ 2 h 9"/>
                <a:gd name="T4" fmla="*/ 0 w 6"/>
                <a:gd name="T5" fmla="*/ 2 h 9"/>
                <a:gd name="T6" fmla="*/ 0 w 6"/>
                <a:gd name="T7" fmla="*/ 2 h 9"/>
                <a:gd name="T8" fmla="*/ 2 w 6"/>
                <a:gd name="T9" fmla="*/ 2 h 9"/>
                <a:gd name="T10" fmla="*/ 2 w 6"/>
                <a:gd name="T11" fmla="*/ 3 h 9"/>
                <a:gd name="T12" fmla="*/ 2 w 6"/>
                <a:gd name="T13" fmla="*/ 3 h 9"/>
                <a:gd name="T14" fmla="*/ 2 w 6"/>
                <a:gd name="T15" fmla="*/ 3 h 9"/>
                <a:gd name="T16" fmla="*/ 4 w 6"/>
                <a:gd name="T17" fmla="*/ 3 h 9"/>
                <a:gd name="T18" fmla="*/ 4 w 6"/>
                <a:gd name="T19" fmla="*/ 4 h 9"/>
                <a:gd name="T20" fmla="*/ 4 w 6"/>
                <a:gd name="T21" fmla="*/ 4 h 9"/>
                <a:gd name="T22" fmla="*/ 4 w 6"/>
                <a:gd name="T23" fmla="*/ 6 h 9"/>
                <a:gd name="T24" fmla="*/ 5 w 6"/>
                <a:gd name="T25" fmla="*/ 6 h 9"/>
                <a:gd name="T26" fmla="*/ 5 w 6"/>
                <a:gd name="T27" fmla="*/ 8 h 9"/>
                <a:gd name="T28" fmla="*/ 5 w 6"/>
                <a:gd name="T29" fmla="*/ 8 h 9"/>
                <a:gd name="T30" fmla="*/ 5 w 6"/>
                <a:gd name="T31" fmla="*/ 8 h 9"/>
                <a:gd name="T32" fmla="*/ 5 w 6"/>
                <a:gd name="T33" fmla="*/ 8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9"/>
                <a:gd name="T53" fmla="*/ 6 w 6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9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8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9" name="Freeform 160"/>
            <p:cNvSpPr>
              <a:spLocks/>
            </p:cNvSpPr>
            <p:nvPr/>
          </p:nvSpPr>
          <p:spPr bwMode="auto">
            <a:xfrm>
              <a:off x="2087" y="2971"/>
              <a:ext cx="8" cy="6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1 h 6"/>
                <a:gd name="T4" fmla="*/ 0 w 8"/>
                <a:gd name="T5" fmla="*/ 1 h 6"/>
                <a:gd name="T6" fmla="*/ 0 w 8"/>
                <a:gd name="T7" fmla="*/ 1 h 6"/>
                <a:gd name="T8" fmla="*/ 2 w 8"/>
                <a:gd name="T9" fmla="*/ 1 h 6"/>
                <a:gd name="T10" fmla="*/ 2 w 8"/>
                <a:gd name="T11" fmla="*/ 2 h 6"/>
                <a:gd name="T12" fmla="*/ 2 w 8"/>
                <a:gd name="T13" fmla="*/ 2 h 6"/>
                <a:gd name="T14" fmla="*/ 2 w 8"/>
                <a:gd name="T15" fmla="*/ 2 h 6"/>
                <a:gd name="T16" fmla="*/ 3 w 8"/>
                <a:gd name="T17" fmla="*/ 2 h 6"/>
                <a:gd name="T18" fmla="*/ 3 w 8"/>
                <a:gd name="T19" fmla="*/ 4 h 6"/>
                <a:gd name="T20" fmla="*/ 3 w 8"/>
                <a:gd name="T21" fmla="*/ 4 h 6"/>
                <a:gd name="T22" fmla="*/ 3 w 8"/>
                <a:gd name="T23" fmla="*/ 4 h 6"/>
                <a:gd name="T24" fmla="*/ 5 w 8"/>
                <a:gd name="T25" fmla="*/ 4 h 6"/>
                <a:gd name="T26" fmla="*/ 5 w 8"/>
                <a:gd name="T27" fmla="*/ 5 h 6"/>
                <a:gd name="T28" fmla="*/ 5 w 8"/>
                <a:gd name="T29" fmla="*/ 5 h 6"/>
                <a:gd name="T30" fmla="*/ 5 w 8"/>
                <a:gd name="T31" fmla="*/ 5 h 6"/>
                <a:gd name="T32" fmla="*/ 7 w 8"/>
                <a:gd name="T33" fmla="*/ 5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6"/>
                <a:gd name="T53" fmla="*/ 8 w 8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6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7" y="5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0" name="Freeform 161"/>
            <p:cNvSpPr>
              <a:spLocks/>
            </p:cNvSpPr>
            <p:nvPr/>
          </p:nvSpPr>
          <p:spPr bwMode="auto">
            <a:xfrm>
              <a:off x="2029" y="2977"/>
              <a:ext cx="8" cy="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1 h 7"/>
                <a:gd name="T4" fmla="*/ 0 w 8"/>
                <a:gd name="T5" fmla="*/ 1 h 7"/>
                <a:gd name="T6" fmla="*/ 0 w 8"/>
                <a:gd name="T7" fmla="*/ 1 h 7"/>
                <a:gd name="T8" fmla="*/ 2 w 8"/>
                <a:gd name="T9" fmla="*/ 1 h 7"/>
                <a:gd name="T10" fmla="*/ 2 w 8"/>
                <a:gd name="T11" fmla="*/ 2 h 7"/>
                <a:gd name="T12" fmla="*/ 2 w 8"/>
                <a:gd name="T13" fmla="*/ 2 h 7"/>
                <a:gd name="T14" fmla="*/ 2 w 8"/>
                <a:gd name="T15" fmla="*/ 2 h 7"/>
                <a:gd name="T16" fmla="*/ 4 w 8"/>
                <a:gd name="T17" fmla="*/ 2 h 7"/>
                <a:gd name="T18" fmla="*/ 4 w 8"/>
                <a:gd name="T19" fmla="*/ 4 h 7"/>
                <a:gd name="T20" fmla="*/ 4 w 8"/>
                <a:gd name="T21" fmla="*/ 4 h 7"/>
                <a:gd name="T22" fmla="*/ 4 w 8"/>
                <a:gd name="T23" fmla="*/ 4 h 7"/>
                <a:gd name="T24" fmla="*/ 5 w 8"/>
                <a:gd name="T25" fmla="*/ 4 h 7"/>
                <a:gd name="T26" fmla="*/ 5 w 8"/>
                <a:gd name="T27" fmla="*/ 6 h 7"/>
                <a:gd name="T28" fmla="*/ 5 w 8"/>
                <a:gd name="T29" fmla="*/ 6 h 7"/>
                <a:gd name="T30" fmla="*/ 5 w 8"/>
                <a:gd name="T31" fmla="*/ 6 h 7"/>
                <a:gd name="T32" fmla="*/ 7 w 8"/>
                <a:gd name="T33" fmla="*/ 6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7"/>
                <a:gd name="T53" fmla="*/ 8 w 8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7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7" y="6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1" name="Freeform 162"/>
            <p:cNvSpPr>
              <a:spLocks/>
            </p:cNvSpPr>
            <p:nvPr/>
          </p:nvSpPr>
          <p:spPr bwMode="auto">
            <a:xfrm>
              <a:off x="2021" y="2981"/>
              <a:ext cx="11" cy="4"/>
            </a:xfrm>
            <a:custGeom>
              <a:avLst/>
              <a:gdLst>
                <a:gd name="T0" fmla="*/ 0 w 11"/>
                <a:gd name="T1" fmla="*/ 0 h 4"/>
                <a:gd name="T2" fmla="*/ 0 w 11"/>
                <a:gd name="T3" fmla="*/ 0 h 4"/>
                <a:gd name="T4" fmla="*/ 0 w 11"/>
                <a:gd name="T5" fmla="*/ 0 h 4"/>
                <a:gd name="T6" fmla="*/ 0 w 11"/>
                <a:gd name="T7" fmla="*/ 0 h 4"/>
                <a:gd name="T8" fmla="*/ 1 w 11"/>
                <a:gd name="T9" fmla="*/ 0 h 4"/>
                <a:gd name="T10" fmla="*/ 1 w 11"/>
                <a:gd name="T11" fmla="*/ 0 h 4"/>
                <a:gd name="T12" fmla="*/ 3 w 11"/>
                <a:gd name="T13" fmla="*/ 0 h 4"/>
                <a:gd name="T14" fmla="*/ 3 w 11"/>
                <a:gd name="T15" fmla="*/ 0 h 4"/>
                <a:gd name="T16" fmla="*/ 5 w 11"/>
                <a:gd name="T17" fmla="*/ 0 h 4"/>
                <a:gd name="T18" fmla="*/ 5 w 11"/>
                <a:gd name="T19" fmla="*/ 2 h 4"/>
                <a:gd name="T20" fmla="*/ 5 w 11"/>
                <a:gd name="T21" fmla="*/ 2 h 4"/>
                <a:gd name="T22" fmla="*/ 5 w 11"/>
                <a:gd name="T23" fmla="*/ 2 h 4"/>
                <a:gd name="T24" fmla="*/ 7 w 11"/>
                <a:gd name="T25" fmla="*/ 2 h 4"/>
                <a:gd name="T26" fmla="*/ 7 w 11"/>
                <a:gd name="T27" fmla="*/ 3 h 4"/>
                <a:gd name="T28" fmla="*/ 9 w 11"/>
                <a:gd name="T29" fmla="*/ 3 h 4"/>
                <a:gd name="T30" fmla="*/ 9 w 11"/>
                <a:gd name="T31" fmla="*/ 3 h 4"/>
                <a:gd name="T32" fmla="*/ 10 w 11"/>
                <a:gd name="T33" fmla="*/ 3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4"/>
                <a:gd name="T53" fmla="*/ 11 w 11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4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9" y="3"/>
                  </a:lnTo>
                  <a:lnTo>
                    <a:pt x="10" y="3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2" name="Freeform 163"/>
            <p:cNvSpPr>
              <a:spLocks/>
            </p:cNvSpPr>
            <p:nvPr/>
          </p:nvSpPr>
          <p:spPr bwMode="auto">
            <a:xfrm>
              <a:off x="2020" y="2984"/>
              <a:ext cx="12" cy="3"/>
            </a:xfrm>
            <a:custGeom>
              <a:avLst/>
              <a:gdLst>
                <a:gd name="T0" fmla="*/ 0 w 12"/>
                <a:gd name="T1" fmla="*/ 2 h 3"/>
                <a:gd name="T2" fmla="*/ 0 w 12"/>
                <a:gd name="T3" fmla="*/ 2 h 3"/>
                <a:gd name="T4" fmla="*/ 0 w 12"/>
                <a:gd name="T5" fmla="*/ 2 h 3"/>
                <a:gd name="T6" fmla="*/ 0 w 12"/>
                <a:gd name="T7" fmla="*/ 2 h 3"/>
                <a:gd name="T8" fmla="*/ 2 w 12"/>
                <a:gd name="T9" fmla="*/ 1 h 3"/>
                <a:gd name="T10" fmla="*/ 2 w 12"/>
                <a:gd name="T11" fmla="*/ 1 h 3"/>
                <a:gd name="T12" fmla="*/ 3 w 12"/>
                <a:gd name="T13" fmla="*/ 1 h 3"/>
                <a:gd name="T14" fmla="*/ 3 w 12"/>
                <a:gd name="T15" fmla="*/ 1 h 3"/>
                <a:gd name="T16" fmla="*/ 5 w 12"/>
                <a:gd name="T17" fmla="*/ 0 h 3"/>
                <a:gd name="T18" fmla="*/ 5 w 12"/>
                <a:gd name="T19" fmla="*/ 0 h 3"/>
                <a:gd name="T20" fmla="*/ 5 w 12"/>
                <a:gd name="T21" fmla="*/ 0 h 3"/>
                <a:gd name="T22" fmla="*/ 5 w 12"/>
                <a:gd name="T23" fmla="*/ 0 h 3"/>
                <a:gd name="T24" fmla="*/ 7 w 12"/>
                <a:gd name="T25" fmla="*/ 0 h 3"/>
                <a:gd name="T26" fmla="*/ 7 w 12"/>
                <a:gd name="T27" fmla="*/ 1 h 3"/>
                <a:gd name="T28" fmla="*/ 9 w 12"/>
                <a:gd name="T29" fmla="*/ 1 h 3"/>
                <a:gd name="T30" fmla="*/ 9 w 12"/>
                <a:gd name="T31" fmla="*/ 1 h 3"/>
                <a:gd name="T32" fmla="*/ 11 w 12"/>
                <a:gd name="T33" fmla="*/ 1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3"/>
                <a:gd name="T53" fmla="*/ 12 w 12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3">
                  <a:moveTo>
                    <a:pt x="0" y="2"/>
                  </a:moveTo>
                  <a:lnTo>
                    <a:pt x="0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1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3" name="Freeform 164"/>
            <p:cNvSpPr>
              <a:spLocks/>
            </p:cNvSpPr>
            <p:nvPr/>
          </p:nvSpPr>
          <p:spPr bwMode="auto">
            <a:xfrm>
              <a:off x="2021" y="2986"/>
              <a:ext cx="11" cy="4"/>
            </a:xfrm>
            <a:custGeom>
              <a:avLst/>
              <a:gdLst>
                <a:gd name="T0" fmla="*/ 0 w 11"/>
                <a:gd name="T1" fmla="*/ 3 h 4"/>
                <a:gd name="T2" fmla="*/ 0 w 11"/>
                <a:gd name="T3" fmla="*/ 3 h 4"/>
                <a:gd name="T4" fmla="*/ 0 w 11"/>
                <a:gd name="T5" fmla="*/ 3 h 4"/>
                <a:gd name="T6" fmla="*/ 0 w 11"/>
                <a:gd name="T7" fmla="*/ 3 h 4"/>
                <a:gd name="T8" fmla="*/ 1 w 11"/>
                <a:gd name="T9" fmla="*/ 2 h 4"/>
                <a:gd name="T10" fmla="*/ 1 w 11"/>
                <a:gd name="T11" fmla="*/ 2 h 4"/>
                <a:gd name="T12" fmla="*/ 2 w 11"/>
                <a:gd name="T13" fmla="*/ 2 h 4"/>
                <a:gd name="T14" fmla="*/ 2 w 11"/>
                <a:gd name="T15" fmla="*/ 2 h 4"/>
                <a:gd name="T16" fmla="*/ 4 w 11"/>
                <a:gd name="T17" fmla="*/ 0 h 4"/>
                <a:gd name="T18" fmla="*/ 4 w 11"/>
                <a:gd name="T19" fmla="*/ 0 h 4"/>
                <a:gd name="T20" fmla="*/ 4 w 11"/>
                <a:gd name="T21" fmla="*/ 0 h 4"/>
                <a:gd name="T22" fmla="*/ 4 w 11"/>
                <a:gd name="T23" fmla="*/ 0 h 4"/>
                <a:gd name="T24" fmla="*/ 6 w 11"/>
                <a:gd name="T25" fmla="*/ 0 h 4"/>
                <a:gd name="T26" fmla="*/ 6 w 11"/>
                <a:gd name="T27" fmla="*/ 0 h 4"/>
                <a:gd name="T28" fmla="*/ 8 w 11"/>
                <a:gd name="T29" fmla="*/ 0 h 4"/>
                <a:gd name="T30" fmla="*/ 8 w 11"/>
                <a:gd name="T31" fmla="*/ 0 h 4"/>
                <a:gd name="T32" fmla="*/ 10 w 11"/>
                <a:gd name="T33" fmla="*/ 0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4"/>
                <a:gd name="T53" fmla="*/ 11 w 11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4">
                  <a:moveTo>
                    <a:pt x="0" y="3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4" name="Freeform 165"/>
            <p:cNvSpPr>
              <a:spLocks/>
            </p:cNvSpPr>
            <p:nvPr/>
          </p:nvSpPr>
          <p:spPr bwMode="auto">
            <a:xfrm>
              <a:off x="2024" y="2988"/>
              <a:ext cx="10" cy="4"/>
            </a:xfrm>
            <a:custGeom>
              <a:avLst/>
              <a:gdLst>
                <a:gd name="T0" fmla="*/ 0 w 10"/>
                <a:gd name="T1" fmla="*/ 3 h 4"/>
                <a:gd name="T2" fmla="*/ 0 w 10"/>
                <a:gd name="T3" fmla="*/ 3 h 4"/>
                <a:gd name="T4" fmla="*/ 0 w 10"/>
                <a:gd name="T5" fmla="*/ 3 h 4"/>
                <a:gd name="T6" fmla="*/ 0 w 10"/>
                <a:gd name="T7" fmla="*/ 3 h 4"/>
                <a:gd name="T8" fmla="*/ 2 w 10"/>
                <a:gd name="T9" fmla="*/ 1 h 4"/>
                <a:gd name="T10" fmla="*/ 2 w 10"/>
                <a:gd name="T11" fmla="*/ 1 h 4"/>
                <a:gd name="T12" fmla="*/ 2 w 10"/>
                <a:gd name="T13" fmla="*/ 1 h 4"/>
                <a:gd name="T14" fmla="*/ 2 w 10"/>
                <a:gd name="T15" fmla="*/ 1 h 4"/>
                <a:gd name="T16" fmla="*/ 4 w 10"/>
                <a:gd name="T17" fmla="*/ 0 h 4"/>
                <a:gd name="T18" fmla="*/ 4 w 10"/>
                <a:gd name="T19" fmla="*/ 0 h 4"/>
                <a:gd name="T20" fmla="*/ 4 w 10"/>
                <a:gd name="T21" fmla="*/ 0 h 4"/>
                <a:gd name="T22" fmla="*/ 4 w 10"/>
                <a:gd name="T23" fmla="*/ 0 h 4"/>
                <a:gd name="T24" fmla="*/ 6 w 10"/>
                <a:gd name="T25" fmla="*/ 0 h 4"/>
                <a:gd name="T26" fmla="*/ 6 w 10"/>
                <a:gd name="T27" fmla="*/ 0 h 4"/>
                <a:gd name="T28" fmla="*/ 7 w 10"/>
                <a:gd name="T29" fmla="*/ 0 h 4"/>
                <a:gd name="T30" fmla="*/ 7 w 10"/>
                <a:gd name="T31" fmla="*/ 0 h 4"/>
                <a:gd name="T32" fmla="*/ 9 w 10"/>
                <a:gd name="T33" fmla="*/ 0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4"/>
                <a:gd name="T53" fmla="*/ 10 w 10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4">
                  <a:moveTo>
                    <a:pt x="0" y="3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5" name="Freeform 166"/>
            <p:cNvSpPr>
              <a:spLocks/>
            </p:cNvSpPr>
            <p:nvPr/>
          </p:nvSpPr>
          <p:spPr bwMode="auto">
            <a:xfrm>
              <a:off x="2024" y="2978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2 h 6"/>
                <a:gd name="T4" fmla="*/ 0 w 10"/>
                <a:gd name="T5" fmla="*/ 2 h 6"/>
                <a:gd name="T6" fmla="*/ 0 w 10"/>
                <a:gd name="T7" fmla="*/ 2 h 6"/>
                <a:gd name="T8" fmla="*/ 2 w 10"/>
                <a:gd name="T9" fmla="*/ 2 h 6"/>
                <a:gd name="T10" fmla="*/ 2 w 10"/>
                <a:gd name="T11" fmla="*/ 2 h 6"/>
                <a:gd name="T12" fmla="*/ 3 w 10"/>
                <a:gd name="T13" fmla="*/ 2 h 6"/>
                <a:gd name="T14" fmla="*/ 3 w 10"/>
                <a:gd name="T15" fmla="*/ 2 h 6"/>
                <a:gd name="T16" fmla="*/ 5 w 10"/>
                <a:gd name="T17" fmla="*/ 2 h 6"/>
                <a:gd name="T18" fmla="*/ 5 w 10"/>
                <a:gd name="T19" fmla="*/ 4 h 6"/>
                <a:gd name="T20" fmla="*/ 5 w 10"/>
                <a:gd name="T21" fmla="*/ 4 h 6"/>
                <a:gd name="T22" fmla="*/ 5 w 10"/>
                <a:gd name="T23" fmla="*/ 4 h 6"/>
                <a:gd name="T24" fmla="*/ 7 w 10"/>
                <a:gd name="T25" fmla="*/ 4 h 6"/>
                <a:gd name="T26" fmla="*/ 7 w 10"/>
                <a:gd name="T27" fmla="*/ 5 h 6"/>
                <a:gd name="T28" fmla="*/ 7 w 10"/>
                <a:gd name="T29" fmla="*/ 5 h 6"/>
                <a:gd name="T30" fmla="*/ 7 w 10"/>
                <a:gd name="T31" fmla="*/ 5 h 6"/>
                <a:gd name="T32" fmla="*/ 9 w 10"/>
                <a:gd name="T33" fmla="*/ 5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6"/>
                <a:gd name="T53" fmla="*/ 10 w 1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6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9" y="5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6" name="Freeform 167"/>
            <p:cNvSpPr>
              <a:spLocks/>
            </p:cNvSpPr>
            <p:nvPr/>
          </p:nvSpPr>
          <p:spPr bwMode="auto">
            <a:xfrm>
              <a:off x="2029" y="2998"/>
              <a:ext cx="6" cy="8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1 h 8"/>
                <a:gd name="T4" fmla="*/ 0 w 6"/>
                <a:gd name="T5" fmla="*/ 1 h 8"/>
                <a:gd name="T6" fmla="*/ 0 w 6"/>
                <a:gd name="T7" fmla="*/ 1 h 8"/>
                <a:gd name="T8" fmla="*/ 1 w 6"/>
                <a:gd name="T9" fmla="*/ 1 h 8"/>
                <a:gd name="T10" fmla="*/ 1 w 6"/>
                <a:gd name="T11" fmla="*/ 3 h 8"/>
                <a:gd name="T12" fmla="*/ 1 w 6"/>
                <a:gd name="T13" fmla="*/ 3 h 8"/>
                <a:gd name="T14" fmla="*/ 1 w 6"/>
                <a:gd name="T15" fmla="*/ 3 h 8"/>
                <a:gd name="T16" fmla="*/ 3 w 6"/>
                <a:gd name="T17" fmla="*/ 3 h 8"/>
                <a:gd name="T18" fmla="*/ 3 w 6"/>
                <a:gd name="T19" fmla="*/ 5 h 8"/>
                <a:gd name="T20" fmla="*/ 3 w 6"/>
                <a:gd name="T21" fmla="*/ 5 h 8"/>
                <a:gd name="T22" fmla="*/ 3 w 6"/>
                <a:gd name="T23" fmla="*/ 5 h 8"/>
                <a:gd name="T24" fmla="*/ 4 w 6"/>
                <a:gd name="T25" fmla="*/ 5 h 8"/>
                <a:gd name="T26" fmla="*/ 4 w 6"/>
                <a:gd name="T27" fmla="*/ 7 h 8"/>
                <a:gd name="T28" fmla="*/ 4 w 6"/>
                <a:gd name="T29" fmla="*/ 7 h 8"/>
                <a:gd name="T30" fmla="*/ 4 w 6"/>
                <a:gd name="T31" fmla="*/ 7 h 8"/>
                <a:gd name="T32" fmla="*/ 5 w 6"/>
                <a:gd name="T33" fmla="*/ 7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8"/>
                <a:gd name="T53" fmla="*/ 6 w 6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8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5" y="7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7" name="Freeform 168"/>
            <p:cNvSpPr>
              <a:spLocks/>
            </p:cNvSpPr>
            <p:nvPr/>
          </p:nvSpPr>
          <p:spPr bwMode="auto">
            <a:xfrm>
              <a:off x="2026" y="2998"/>
              <a:ext cx="5" cy="10"/>
            </a:xfrm>
            <a:custGeom>
              <a:avLst/>
              <a:gdLst>
                <a:gd name="T0" fmla="*/ 0 w 5"/>
                <a:gd name="T1" fmla="*/ 0 h 10"/>
                <a:gd name="T2" fmla="*/ 0 w 5"/>
                <a:gd name="T3" fmla="*/ 1 h 10"/>
                <a:gd name="T4" fmla="*/ 0 w 5"/>
                <a:gd name="T5" fmla="*/ 1 h 10"/>
                <a:gd name="T6" fmla="*/ 0 w 5"/>
                <a:gd name="T7" fmla="*/ 1 h 10"/>
                <a:gd name="T8" fmla="*/ 2 w 5"/>
                <a:gd name="T9" fmla="*/ 1 h 10"/>
                <a:gd name="T10" fmla="*/ 2 w 5"/>
                <a:gd name="T11" fmla="*/ 3 h 10"/>
                <a:gd name="T12" fmla="*/ 2 w 5"/>
                <a:gd name="T13" fmla="*/ 3 h 10"/>
                <a:gd name="T14" fmla="*/ 2 w 5"/>
                <a:gd name="T15" fmla="*/ 3 h 10"/>
                <a:gd name="T16" fmla="*/ 4 w 5"/>
                <a:gd name="T17" fmla="*/ 3 h 10"/>
                <a:gd name="T18" fmla="*/ 4 w 5"/>
                <a:gd name="T19" fmla="*/ 5 h 10"/>
                <a:gd name="T20" fmla="*/ 4 w 5"/>
                <a:gd name="T21" fmla="*/ 5 h 10"/>
                <a:gd name="T22" fmla="*/ 4 w 5"/>
                <a:gd name="T23" fmla="*/ 7 h 10"/>
                <a:gd name="T24" fmla="*/ 4 w 5"/>
                <a:gd name="T25" fmla="*/ 7 h 10"/>
                <a:gd name="T26" fmla="*/ 4 w 5"/>
                <a:gd name="T27" fmla="*/ 9 h 10"/>
                <a:gd name="T28" fmla="*/ 4 w 5"/>
                <a:gd name="T29" fmla="*/ 9 h 10"/>
                <a:gd name="T30" fmla="*/ 4 w 5"/>
                <a:gd name="T31" fmla="*/ 9 h 10"/>
                <a:gd name="T32" fmla="*/ 4 w 5"/>
                <a:gd name="T33" fmla="*/ 9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10"/>
                <a:gd name="T53" fmla="*/ 5 w 5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10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9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8" name="Freeform 169"/>
            <p:cNvSpPr>
              <a:spLocks/>
            </p:cNvSpPr>
            <p:nvPr/>
          </p:nvSpPr>
          <p:spPr bwMode="auto">
            <a:xfrm>
              <a:off x="2023" y="2999"/>
              <a:ext cx="4" cy="1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2 h 10"/>
                <a:gd name="T4" fmla="*/ 0 w 4"/>
                <a:gd name="T5" fmla="*/ 2 h 10"/>
                <a:gd name="T6" fmla="*/ 0 w 4"/>
                <a:gd name="T7" fmla="*/ 3 h 10"/>
                <a:gd name="T8" fmla="*/ 1 w 4"/>
                <a:gd name="T9" fmla="*/ 3 h 10"/>
                <a:gd name="T10" fmla="*/ 1 w 4"/>
                <a:gd name="T11" fmla="*/ 5 h 10"/>
                <a:gd name="T12" fmla="*/ 1 w 4"/>
                <a:gd name="T13" fmla="*/ 5 h 10"/>
                <a:gd name="T14" fmla="*/ 1 w 4"/>
                <a:gd name="T15" fmla="*/ 5 h 10"/>
                <a:gd name="T16" fmla="*/ 3 w 4"/>
                <a:gd name="T17" fmla="*/ 5 h 10"/>
                <a:gd name="T18" fmla="*/ 2 w 4"/>
                <a:gd name="T19" fmla="*/ 7 h 10"/>
                <a:gd name="T20" fmla="*/ 2 w 4"/>
                <a:gd name="T21" fmla="*/ 7 h 10"/>
                <a:gd name="T22" fmla="*/ 2 w 4"/>
                <a:gd name="T23" fmla="*/ 7 h 10"/>
                <a:gd name="T24" fmla="*/ 2 w 4"/>
                <a:gd name="T25" fmla="*/ 7 h 10"/>
                <a:gd name="T26" fmla="*/ 1 w 4"/>
                <a:gd name="T27" fmla="*/ 9 h 10"/>
                <a:gd name="T28" fmla="*/ 1 w 4"/>
                <a:gd name="T29" fmla="*/ 9 h 10"/>
                <a:gd name="T30" fmla="*/ 1 w 4"/>
                <a:gd name="T31" fmla="*/ 9 h 10"/>
                <a:gd name="T32" fmla="*/ 1 w 4"/>
                <a:gd name="T33" fmla="*/ 9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10"/>
                <a:gd name="T53" fmla="*/ 4 w 4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10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2" y="7"/>
                  </a:lnTo>
                  <a:lnTo>
                    <a:pt x="1" y="9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9" name="Freeform 170"/>
            <p:cNvSpPr>
              <a:spLocks/>
            </p:cNvSpPr>
            <p:nvPr/>
          </p:nvSpPr>
          <p:spPr bwMode="auto">
            <a:xfrm>
              <a:off x="2018" y="3000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1 h 9"/>
                <a:gd name="T4" fmla="*/ 0 w 4"/>
                <a:gd name="T5" fmla="*/ 1 h 9"/>
                <a:gd name="T6" fmla="*/ 0 w 4"/>
                <a:gd name="T7" fmla="*/ 2 h 9"/>
                <a:gd name="T8" fmla="*/ 2 w 4"/>
                <a:gd name="T9" fmla="*/ 2 h 9"/>
                <a:gd name="T10" fmla="*/ 2 w 4"/>
                <a:gd name="T11" fmla="*/ 4 h 9"/>
                <a:gd name="T12" fmla="*/ 2 w 4"/>
                <a:gd name="T13" fmla="*/ 4 h 9"/>
                <a:gd name="T14" fmla="*/ 2 w 4"/>
                <a:gd name="T15" fmla="*/ 4 h 9"/>
                <a:gd name="T16" fmla="*/ 3 w 4"/>
                <a:gd name="T17" fmla="*/ 4 h 9"/>
                <a:gd name="T18" fmla="*/ 3 w 4"/>
                <a:gd name="T19" fmla="*/ 6 h 9"/>
                <a:gd name="T20" fmla="*/ 3 w 4"/>
                <a:gd name="T21" fmla="*/ 6 h 9"/>
                <a:gd name="T22" fmla="*/ 3 w 4"/>
                <a:gd name="T23" fmla="*/ 6 h 9"/>
                <a:gd name="T24" fmla="*/ 3 w 4"/>
                <a:gd name="T25" fmla="*/ 6 h 9"/>
                <a:gd name="T26" fmla="*/ 3 w 4"/>
                <a:gd name="T27" fmla="*/ 8 h 9"/>
                <a:gd name="T28" fmla="*/ 3 w 4"/>
                <a:gd name="T29" fmla="*/ 8 h 9"/>
                <a:gd name="T30" fmla="*/ 3 w 4"/>
                <a:gd name="T31" fmla="*/ 8 h 9"/>
                <a:gd name="T32" fmla="*/ 3 w 4"/>
                <a:gd name="T33" fmla="*/ 8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9"/>
                <a:gd name="T53" fmla="*/ 4 w 4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9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0" name="Freeform 171"/>
            <p:cNvSpPr>
              <a:spLocks/>
            </p:cNvSpPr>
            <p:nvPr/>
          </p:nvSpPr>
          <p:spPr bwMode="auto">
            <a:xfrm>
              <a:off x="2015" y="3000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1 h 9"/>
                <a:gd name="T4" fmla="*/ 0 w 3"/>
                <a:gd name="T5" fmla="*/ 1 h 9"/>
                <a:gd name="T6" fmla="*/ 0 w 3"/>
                <a:gd name="T7" fmla="*/ 1 h 9"/>
                <a:gd name="T8" fmla="*/ 0 w 3"/>
                <a:gd name="T9" fmla="*/ 1 h 9"/>
                <a:gd name="T10" fmla="*/ 0 w 3"/>
                <a:gd name="T11" fmla="*/ 1 h 9"/>
                <a:gd name="T12" fmla="*/ 0 w 3"/>
                <a:gd name="T13" fmla="*/ 1 h 9"/>
                <a:gd name="T14" fmla="*/ 0 w 3"/>
                <a:gd name="T15" fmla="*/ 1 h 9"/>
                <a:gd name="T16" fmla="*/ 1 w 3"/>
                <a:gd name="T17" fmla="*/ 1 h 9"/>
                <a:gd name="T18" fmla="*/ 1 w 3"/>
                <a:gd name="T19" fmla="*/ 3 h 9"/>
                <a:gd name="T20" fmla="*/ 1 w 3"/>
                <a:gd name="T21" fmla="*/ 3 h 9"/>
                <a:gd name="T22" fmla="*/ 1 w 3"/>
                <a:gd name="T23" fmla="*/ 3 h 9"/>
                <a:gd name="T24" fmla="*/ 1 w 3"/>
                <a:gd name="T25" fmla="*/ 3 h 9"/>
                <a:gd name="T26" fmla="*/ 1 w 3"/>
                <a:gd name="T27" fmla="*/ 3 h 9"/>
                <a:gd name="T28" fmla="*/ 1 w 3"/>
                <a:gd name="T29" fmla="*/ 3 h 9"/>
                <a:gd name="T30" fmla="*/ 1 w 3"/>
                <a:gd name="T31" fmla="*/ 3 h 9"/>
                <a:gd name="T32" fmla="*/ 2 w 3"/>
                <a:gd name="T33" fmla="*/ 3 h 9"/>
                <a:gd name="T34" fmla="*/ 1 w 3"/>
                <a:gd name="T35" fmla="*/ 5 h 9"/>
                <a:gd name="T36" fmla="*/ 1 w 3"/>
                <a:gd name="T37" fmla="*/ 5 h 9"/>
                <a:gd name="T38" fmla="*/ 1 w 3"/>
                <a:gd name="T39" fmla="*/ 5 h 9"/>
                <a:gd name="T40" fmla="*/ 1 w 3"/>
                <a:gd name="T41" fmla="*/ 5 h 9"/>
                <a:gd name="T42" fmla="*/ 1 w 3"/>
                <a:gd name="T43" fmla="*/ 7 h 9"/>
                <a:gd name="T44" fmla="*/ 1 w 3"/>
                <a:gd name="T45" fmla="*/ 7 h 9"/>
                <a:gd name="T46" fmla="*/ 1 w 3"/>
                <a:gd name="T47" fmla="*/ 7 h 9"/>
                <a:gd name="T48" fmla="*/ 1 w 3"/>
                <a:gd name="T49" fmla="*/ 7 h 9"/>
                <a:gd name="T50" fmla="*/ 1 w 3"/>
                <a:gd name="T51" fmla="*/ 8 h 9"/>
                <a:gd name="T52" fmla="*/ 1 w 3"/>
                <a:gd name="T53" fmla="*/ 8 h 9"/>
                <a:gd name="T54" fmla="*/ 1 w 3"/>
                <a:gd name="T55" fmla="*/ 8 h 9"/>
                <a:gd name="T56" fmla="*/ 1 w 3"/>
                <a:gd name="T57" fmla="*/ 8 h 9"/>
                <a:gd name="T58" fmla="*/ 1 w 3"/>
                <a:gd name="T59" fmla="*/ 8 h 9"/>
                <a:gd name="T60" fmla="*/ 1 w 3"/>
                <a:gd name="T61" fmla="*/ 8 h 9"/>
                <a:gd name="T62" fmla="*/ 1 w 3"/>
                <a:gd name="T63" fmla="*/ 8 h 9"/>
                <a:gd name="T64" fmla="*/ 1 w 3"/>
                <a:gd name="T65" fmla="*/ 8 h 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"/>
                <a:gd name="T100" fmla="*/ 0 h 9"/>
                <a:gd name="T101" fmla="*/ 3 w 3"/>
                <a:gd name="T102" fmla="*/ 9 h 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" h="9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1" name="Freeform 172"/>
            <p:cNvSpPr>
              <a:spLocks/>
            </p:cNvSpPr>
            <p:nvPr/>
          </p:nvSpPr>
          <p:spPr bwMode="auto">
            <a:xfrm>
              <a:off x="2008" y="3001"/>
              <a:ext cx="3" cy="8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2 h 8"/>
                <a:gd name="T4" fmla="*/ 0 w 3"/>
                <a:gd name="T5" fmla="*/ 2 h 8"/>
                <a:gd name="T6" fmla="*/ 0 w 3"/>
                <a:gd name="T7" fmla="*/ 2 h 8"/>
                <a:gd name="T8" fmla="*/ 1 w 3"/>
                <a:gd name="T9" fmla="*/ 2 h 8"/>
                <a:gd name="T10" fmla="*/ 1 w 3"/>
                <a:gd name="T11" fmla="*/ 4 h 8"/>
                <a:gd name="T12" fmla="*/ 1 w 3"/>
                <a:gd name="T13" fmla="*/ 4 h 8"/>
                <a:gd name="T14" fmla="*/ 1 w 3"/>
                <a:gd name="T15" fmla="*/ 4 h 8"/>
                <a:gd name="T16" fmla="*/ 2 w 3"/>
                <a:gd name="T17" fmla="*/ 4 h 8"/>
                <a:gd name="T18" fmla="*/ 1 w 3"/>
                <a:gd name="T19" fmla="*/ 6 h 8"/>
                <a:gd name="T20" fmla="*/ 1 w 3"/>
                <a:gd name="T21" fmla="*/ 6 h 8"/>
                <a:gd name="T22" fmla="*/ 1 w 3"/>
                <a:gd name="T23" fmla="*/ 7 h 8"/>
                <a:gd name="T24" fmla="*/ 1 w 3"/>
                <a:gd name="T25" fmla="*/ 7 h 8"/>
                <a:gd name="T26" fmla="*/ 0 w 3"/>
                <a:gd name="T27" fmla="*/ 7 h 8"/>
                <a:gd name="T28" fmla="*/ 0 w 3"/>
                <a:gd name="T29" fmla="*/ 7 h 8"/>
                <a:gd name="T30" fmla="*/ 0 w 3"/>
                <a:gd name="T31" fmla="*/ 7 h 8"/>
                <a:gd name="T32" fmla="*/ 0 w 3"/>
                <a:gd name="T33" fmla="*/ 7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8"/>
                <a:gd name="T53" fmla="*/ 3 w 3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8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2" name="Freeform 173"/>
            <p:cNvSpPr>
              <a:spLocks/>
            </p:cNvSpPr>
            <p:nvPr/>
          </p:nvSpPr>
          <p:spPr bwMode="auto">
            <a:xfrm>
              <a:off x="2002" y="3001"/>
              <a:ext cx="6" cy="7"/>
            </a:xfrm>
            <a:custGeom>
              <a:avLst/>
              <a:gdLst>
                <a:gd name="T0" fmla="*/ 3 w 6"/>
                <a:gd name="T1" fmla="*/ 0 h 7"/>
                <a:gd name="T2" fmla="*/ 3 w 6"/>
                <a:gd name="T3" fmla="*/ 2 h 7"/>
                <a:gd name="T4" fmla="*/ 3 w 6"/>
                <a:gd name="T5" fmla="*/ 2 h 7"/>
                <a:gd name="T6" fmla="*/ 3 w 6"/>
                <a:gd name="T7" fmla="*/ 2 h 7"/>
                <a:gd name="T8" fmla="*/ 4 w 6"/>
                <a:gd name="T9" fmla="*/ 2 h 7"/>
                <a:gd name="T10" fmla="*/ 4 w 6"/>
                <a:gd name="T11" fmla="*/ 3 h 7"/>
                <a:gd name="T12" fmla="*/ 4 w 6"/>
                <a:gd name="T13" fmla="*/ 3 h 7"/>
                <a:gd name="T14" fmla="*/ 4 w 6"/>
                <a:gd name="T15" fmla="*/ 3 h 7"/>
                <a:gd name="T16" fmla="*/ 5 w 6"/>
                <a:gd name="T17" fmla="*/ 3 h 7"/>
                <a:gd name="T18" fmla="*/ 5 w 6"/>
                <a:gd name="T19" fmla="*/ 5 h 7"/>
                <a:gd name="T20" fmla="*/ 5 w 6"/>
                <a:gd name="T21" fmla="*/ 5 h 7"/>
                <a:gd name="T22" fmla="*/ 5 w 6"/>
                <a:gd name="T23" fmla="*/ 5 h 7"/>
                <a:gd name="T24" fmla="*/ 5 w 6"/>
                <a:gd name="T25" fmla="*/ 5 h 7"/>
                <a:gd name="T26" fmla="*/ 5 w 6"/>
                <a:gd name="T27" fmla="*/ 5 h 7"/>
                <a:gd name="T28" fmla="*/ 5 w 6"/>
                <a:gd name="T29" fmla="*/ 5 h 7"/>
                <a:gd name="T30" fmla="*/ 5 w 6"/>
                <a:gd name="T31" fmla="*/ 5 h 7"/>
                <a:gd name="T32" fmla="*/ 5 w 6"/>
                <a:gd name="T33" fmla="*/ 5 h 7"/>
                <a:gd name="T34" fmla="*/ 3 w 6"/>
                <a:gd name="T35" fmla="*/ 6 h 7"/>
                <a:gd name="T36" fmla="*/ 3 w 6"/>
                <a:gd name="T37" fmla="*/ 6 h 7"/>
                <a:gd name="T38" fmla="*/ 3 w 6"/>
                <a:gd name="T39" fmla="*/ 6 h 7"/>
                <a:gd name="T40" fmla="*/ 3 w 6"/>
                <a:gd name="T41" fmla="*/ 6 h 7"/>
                <a:gd name="T42" fmla="*/ 1 w 6"/>
                <a:gd name="T43" fmla="*/ 6 h 7"/>
                <a:gd name="T44" fmla="*/ 1 w 6"/>
                <a:gd name="T45" fmla="*/ 6 h 7"/>
                <a:gd name="T46" fmla="*/ 1 w 6"/>
                <a:gd name="T47" fmla="*/ 6 h 7"/>
                <a:gd name="T48" fmla="*/ 1 w 6"/>
                <a:gd name="T49" fmla="*/ 5 h 7"/>
                <a:gd name="T50" fmla="*/ 0 w 6"/>
                <a:gd name="T51" fmla="*/ 5 h 7"/>
                <a:gd name="T52" fmla="*/ 0 w 6"/>
                <a:gd name="T53" fmla="*/ 5 h 7"/>
                <a:gd name="T54" fmla="*/ 0 w 6"/>
                <a:gd name="T55" fmla="*/ 5 h 7"/>
                <a:gd name="T56" fmla="*/ 0 w 6"/>
                <a:gd name="T57" fmla="*/ 3 h 7"/>
                <a:gd name="T58" fmla="*/ 0 w 6"/>
                <a:gd name="T59" fmla="*/ 3 h 7"/>
                <a:gd name="T60" fmla="*/ 0 w 6"/>
                <a:gd name="T61" fmla="*/ 3 h 7"/>
                <a:gd name="T62" fmla="*/ 0 w 6"/>
                <a:gd name="T63" fmla="*/ 3 h 7"/>
                <a:gd name="T64" fmla="*/ 1 w 6"/>
                <a:gd name="T65" fmla="*/ 2 h 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"/>
                <a:gd name="T100" fmla="*/ 0 h 7"/>
                <a:gd name="T101" fmla="*/ 6 w 6"/>
                <a:gd name="T102" fmla="*/ 7 h 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" h="7">
                  <a:moveTo>
                    <a:pt x="3" y="0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3" name="Freeform 174"/>
            <p:cNvSpPr>
              <a:spLocks/>
            </p:cNvSpPr>
            <p:nvPr/>
          </p:nvSpPr>
          <p:spPr bwMode="auto">
            <a:xfrm>
              <a:off x="2032" y="2976"/>
              <a:ext cx="7" cy="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2 h 7"/>
                <a:gd name="T4" fmla="*/ 0 w 7"/>
                <a:gd name="T5" fmla="*/ 2 h 7"/>
                <a:gd name="T6" fmla="*/ 0 w 7"/>
                <a:gd name="T7" fmla="*/ 2 h 7"/>
                <a:gd name="T8" fmla="*/ 2 w 7"/>
                <a:gd name="T9" fmla="*/ 2 h 7"/>
                <a:gd name="T10" fmla="*/ 2 w 7"/>
                <a:gd name="T11" fmla="*/ 3 h 7"/>
                <a:gd name="T12" fmla="*/ 3 w 7"/>
                <a:gd name="T13" fmla="*/ 3 h 7"/>
                <a:gd name="T14" fmla="*/ 3 w 7"/>
                <a:gd name="T15" fmla="*/ 3 h 7"/>
                <a:gd name="T16" fmla="*/ 5 w 7"/>
                <a:gd name="T17" fmla="*/ 3 h 7"/>
                <a:gd name="T18" fmla="*/ 5 w 7"/>
                <a:gd name="T19" fmla="*/ 5 h 7"/>
                <a:gd name="T20" fmla="*/ 5 w 7"/>
                <a:gd name="T21" fmla="*/ 5 h 7"/>
                <a:gd name="T22" fmla="*/ 5 w 7"/>
                <a:gd name="T23" fmla="*/ 5 h 7"/>
                <a:gd name="T24" fmla="*/ 5 w 7"/>
                <a:gd name="T25" fmla="*/ 5 h 7"/>
                <a:gd name="T26" fmla="*/ 5 w 7"/>
                <a:gd name="T27" fmla="*/ 6 h 7"/>
                <a:gd name="T28" fmla="*/ 5 w 7"/>
                <a:gd name="T29" fmla="*/ 6 h 7"/>
                <a:gd name="T30" fmla="*/ 5 w 7"/>
                <a:gd name="T31" fmla="*/ 6 h 7"/>
                <a:gd name="T32" fmla="*/ 6 w 7"/>
                <a:gd name="T33" fmla="*/ 6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7"/>
                <a:gd name="T53" fmla="*/ 7 w 7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7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4" name="Freeform 175"/>
            <p:cNvSpPr>
              <a:spLocks/>
            </p:cNvSpPr>
            <p:nvPr/>
          </p:nvSpPr>
          <p:spPr bwMode="auto">
            <a:xfrm>
              <a:off x="2012" y="3000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1 h 9"/>
                <a:gd name="T4" fmla="*/ 0 w 3"/>
                <a:gd name="T5" fmla="*/ 1 h 9"/>
                <a:gd name="T6" fmla="*/ 0 w 3"/>
                <a:gd name="T7" fmla="*/ 1 h 9"/>
                <a:gd name="T8" fmla="*/ 0 w 3"/>
                <a:gd name="T9" fmla="*/ 1 h 9"/>
                <a:gd name="T10" fmla="*/ 0 w 3"/>
                <a:gd name="T11" fmla="*/ 1 h 9"/>
                <a:gd name="T12" fmla="*/ 0 w 3"/>
                <a:gd name="T13" fmla="*/ 1 h 9"/>
                <a:gd name="T14" fmla="*/ 0 w 3"/>
                <a:gd name="T15" fmla="*/ 1 h 9"/>
                <a:gd name="T16" fmla="*/ 1 w 3"/>
                <a:gd name="T17" fmla="*/ 1 h 9"/>
                <a:gd name="T18" fmla="*/ 1 w 3"/>
                <a:gd name="T19" fmla="*/ 3 h 9"/>
                <a:gd name="T20" fmla="*/ 1 w 3"/>
                <a:gd name="T21" fmla="*/ 3 h 9"/>
                <a:gd name="T22" fmla="*/ 1 w 3"/>
                <a:gd name="T23" fmla="*/ 3 h 9"/>
                <a:gd name="T24" fmla="*/ 1 w 3"/>
                <a:gd name="T25" fmla="*/ 3 h 9"/>
                <a:gd name="T26" fmla="*/ 1 w 3"/>
                <a:gd name="T27" fmla="*/ 3 h 9"/>
                <a:gd name="T28" fmla="*/ 1 w 3"/>
                <a:gd name="T29" fmla="*/ 3 h 9"/>
                <a:gd name="T30" fmla="*/ 1 w 3"/>
                <a:gd name="T31" fmla="*/ 3 h 9"/>
                <a:gd name="T32" fmla="*/ 2 w 3"/>
                <a:gd name="T33" fmla="*/ 3 h 9"/>
                <a:gd name="T34" fmla="*/ 2 w 3"/>
                <a:gd name="T35" fmla="*/ 5 h 9"/>
                <a:gd name="T36" fmla="*/ 2 w 3"/>
                <a:gd name="T37" fmla="*/ 5 h 9"/>
                <a:gd name="T38" fmla="*/ 2 w 3"/>
                <a:gd name="T39" fmla="*/ 5 h 9"/>
                <a:gd name="T40" fmla="*/ 2 w 3"/>
                <a:gd name="T41" fmla="*/ 5 h 9"/>
                <a:gd name="T42" fmla="*/ 2 w 3"/>
                <a:gd name="T43" fmla="*/ 7 h 9"/>
                <a:gd name="T44" fmla="*/ 2 w 3"/>
                <a:gd name="T45" fmla="*/ 7 h 9"/>
                <a:gd name="T46" fmla="*/ 2 w 3"/>
                <a:gd name="T47" fmla="*/ 7 h 9"/>
                <a:gd name="T48" fmla="*/ 2 w 3"/>
                <a:gd name="T49" fmla="*/ 7 h 9"/>
                <a:gd name="T50" fmla="*/ 1 w 3"/>
                <a:gd name="T51" fmla="*/ 8 h 9"/>
                <a:gd name="T52" fmla="*/ 1 w 3"/>
                <a:gd name="T53" fmla="*/ 8 h 9"/>
                <a:gd name="T54" fmla="*/ 1 w 3"/>
                <a:gd name="T55" fmla="*/ 8 h 9"/>
                <a:gd name="T56" fmla="*/ 1 w 3"/>
                <a:gd name="T57" fmla="*/ 8 h 9"/>
                <a:gd name="T58" fmla="*/ 1 w 3"/>
                <a:gd name="T59" fmla="*/ 8 h 9"/>
                <a:gd name="T60" fmla="*/ 1 w 3"/>
                <a:gd name="T61" fmla="*/ 8 h 9"/>
                <a:gd name="T62" fmla="*/ 1 w 3"/>
                <a:gd name="T63" fmla="*/ 8 h 9"/>
                <a:gd name="T64" fmla="*/ 1 w 3"/>
                <a:gd name="T65" fmla="*/ 8 h 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"/>
                <a:gd name="T100" fmla="*/ 0 h 9"/>
                <a:gd name="T101" fmla="*/ 3 w 3"/>
                <a:gd name="T102" fmla="*/ 9 h 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" h="9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1" y="8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5" name="Freeform 176"/>
            <p:cNvSpPr>
              <a:spLocks/>
            </p:cNvSpPr>
            <p:nvPr/>
          </p:nvSpPr>
          <p:spPr bwMode="auto">
            <a:xfrm>
              <a:off x="1765" y="2833"/>
              <a:ext cx="179" cy="145"/>
            </a:xfrm>
            <a:custGeom>
              <a:avLst/>
              <a:gdLst>
                <a:gd name="T0" fmla="*/ 177 w 179"/>
                <a:gd name="T1" fmla="*/ 138 h 145"/>
                <a:gd name="T2" fmla="*/ 177 w 179"/>
                <a:gd name="T3" fmla="*/ 140 h 145"/>
                <a:gd name="T4" fmla="*/ 176 w 179"/>
                <a:gd name="T5" fmla="*/ 142 h 145"/>
                <a:gd name="T6" fmla="*/ 176 w 179"/>
                <a:gd name="T7" fmla="*/ 142 h 145"/>
                <a:gd name="T8" fmla="*/ 175 w 179"/>
                <a:gd name="T9" fmla="*/ 144 h 145"/>
                <a:gd name="T10" fmla="*/ 174 w 179"/>
                <a:gd name="T11" fmla="*/ 144 h 145"/>
                <a:gd name="T12" fmla="*/ 172 w 179"/>
                <a:gd name="T13" fmla="*/ 144 h 145"/>
                <a:gd name="T14" fmla="*/ 171 w 179"/>
                <a:gd name="T15" fmla="*/ 144 h 145"/>
                <a:gd name="T16" fmla="*/ 9 w 179"/>
                <a:gd name="T17" fmla="*/ 144 h 145"/>
                <a:gd name="T18" fmla="*/ 7 w 179"/>
                <a:gd name="T19" fmla="*/ 144 h 145"/>
                <a:gd name="T20" fmla="*/ 5 w 179"/>
                <a:gd name="T21" fmla="*/ 144 h 145"/>
                <a:gd name="T22" fmla="*/ 2 w 179"/>
                <a:gd name="T23" fmla="*/ 144 h 145"/>
                <a:gd name="T24" fmla="*/ 1 w 179"/>
                <a:gd name="T25" fmla="*/ 143 h 145"/>
                <a:gd name="T26" fmla="*/ 0 w 179"/>
                <a:gd name="T27" fmla="*/ 143 h 145"/>
                <a:gd name="T28" fmla="*/ 0 w 179"/>
                <a:gd name="T29" fmla="*/ 142 h 145"/>
                <a:gd name="T30" fmla="*/ 0 w 179"/>
                <a:gd name="T31" fmla="*/ 140 h 145"/>
                <a:gd name="T32" fmla="*/ 0 w 179"/>
                <a:gd name="T33" fmla="*/ 137 h 145"/>
                <a:gd name="T34" fmla="*/ 0 w 179"/>
                <a:gd name="T35" fmla="*/ 8 h 145"/>
                <a:gd name="T36" fmla="*/ 0 w 179"/>
                <a:gd name="T37" fmla="*/ 8 h 145"/>
                <a:gd name="T38" fmla="*/ 0 w 179"/>
                <a:gd name="T39" fmla="*/ 5 h 145"/>
                <a:gd name="T40" fmla="*/ 0 w 179"/>
                <a:gd name="T41" fmla="*/ 4 h 145"/>
                <a:gd name="T42" fmla="*/ 1 w 179"/>
                <a:gd name="T43" fmla="*/ 2 h 145"/>
                <a:gd name="T44" fmla="*/ 1 w 179"/>
                <a:gd name="T45" fmla="*/ 2 h 145"/>
                <a:gd name="T46" fmla="*/ 3 w 179"/>
                <a:gd name="T47" fmla="*/ 1 h 145"/>
                <a:gd name="T48" fmla="*/ 5 w 179"/>
                <a:gd name="T49" fmla="*/ 1 h 145"/>
                <a:gd name="T50" fmla="*/ 170 w 179"/>
                <a:gd name="T51" fmla="*/ 0 h 145"/>
                <a:gd name="T52" fmla="*/ 170 w 179"/>
                <a:gd name="T53" fmla="*/ 1 h 145"/>
                <a:gd name="T54" fmla="*/ 172 w 179"/>
                <a:gd name="T55" fmla="*/ 1 h 145"/>
                <a:gd name="T56" fmla="*/ 174 w 179"/>
                <a:gd name="T57" fmla="*/ 2 h 145"/>
                <a:gd name="T58" fmla="*/ 176 w 179"/>
                <a:gd name="T59" fmla="*/ 2 h 145"/>
                <a:gd name="T60" fmla="*/ 176 w 179"/>
                <a:gd name="T61" fmla="*/ 3 h 145"/>
                <a:gd name="T62" fmla="*/ 177 w 179"/>
                <a:gd name="T63" fmla="*/ 4 h 145"/>
                <a:gd name="T64" fmla="*/ 177 w 179"/>
                <a:gd name="T65" fmla="*/ 6 h 145"/>
                <a:gd name="T66" fmla="*/ 178 w 179"/>
                <a:gd name="T67" fmla="*/ 7 h 145"/>
                <a:gd name="T68" fmla="*/ 178 w 179"/>
                <a:gd name="T69" fmla="*/ 136 h 1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9"/>
                <a:gd name="T106" fmla="*/ 0 h 145"/>
                <a:gd name="T107" fmla="*/ 179 w 179"/>
                <a:gd name="T108" fmla="*/ 145 h 1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9" h="145">
                  <a:moveTo>
                    <a:pt x="178" y="136"/>
                  </a:moveTo>
                  <a:lnTo>
                    <a:pt x="177" y="138"/>
                  </a:lnTo>
                  <a:lnTo>
                    <a:pt x="177" y="140"/>
                  </a:lnTo>
                  <a:lnTo>
                    <a:pt x="176" y="142"/>
                  </a:lnTo>
                  <a:lnTo>
                    <a:pt x="175" y="144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1" y="144"/>
                  </a:lnTo>
                  <a:lnTo>
                    <a:pt x="9" y="144"/>
                  </a:lnTo>
                  <a:lnTo>
                    <a:pt x="7" y="144"/>
                  </a:lnTo>
                  <a:lnTo>
                    <a:pt x="5" y="144"/>
                  </a:lnTo>
                  <a:lnTo>
                    <a:pt x="2" y="144"/>
                  </a:lnTo>
                  <a:lnTo>
                    <a:pt x="1" y="144"/>
                  </a:lnTo>
                  <a:lnTo>
                    <a:pt x="1" y="143"/>
                  </a:lnTo>
                  <a:lnTo>
                    <a:pt x="0" y="143"/>
                  </a:lnTo>
                  <a:lnTo>
                    <a:pt x="0" y="142"/>
                  </a:lnTo>
                  <a:lnTo>
                    <a:pt x="0" y="140"/>
                  </a:lnTo>
                  <a:lnTo>
                    <a:pt x="0" y="139"/>
                  </a:lnTo>
                  <a:lnTo>
                    <a:pt x="0" y="137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170" y="0"/>
                  </a:lnTo>
                  <a:lnTo>
                    <a:pt x="170" y="1"/>
                  </a:lnTo>
                  <a:lnTo>
                    <a:pt x="172" y="1"/>
                  </a:lnTo>
                  <a:lnTo>
                    <a:pt x="172" y="2"/>
                  </a:lnTo>
                  <a:lnTo>
                    <a:pt x="174" y="2"/>
                  </a:lnTo>
                  <a:lnTo>
                    <a:pt x="176" y="2"/>
                  </a:lnTo>
                  <a:lnTo>
                    <a:pt x="176" y="3"/>
                  </a:lnTo>
                  <a:lnTo>
                    <a:pt x="176" y="4"/>
                  </a:lnTo>
                  <a:lnTo>
                    <a:pt x="177" y="4"/>
                  </a:lnTo>
                  <a:lnTo>
                    <a:pt x="177" y="6"/>
                  </a:lnTo>
                  <a:lnTo>
                    <a:pt x="177" y="7"/>
                  </a:lnTo>
                  <a:lnTo>
                    <a:pt x="178" y="7"/>
                  </a:lnTo>
                  <a:lnTo>
                    <a:pt x="178" y="136"/>
                  </a:lnTo>
                </a:path>
              </a:pathLst>
            </a:custGeom>
            <a:solidFill>
              <a:srgbClr val="C0C0C0"/>
            </a:solidFill>
            <a:ln w="9247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6" name="Freeform 177"/>
            <p:cNvSpPr>
              <a:spLocks/>
            </p:cNvSpPr>
            <p:nvPr/>
          </p:nvSpPr>
          <p:spPr bwMode="auto">
            <a:xfrm>
              <a:off x="1767" y="2834"/>
              <a:ext cx="174" cy="142"/>
            </a:xfrm>
            <a:custGeom>
              <a:avLst/>
              <a:gdLst>
                <a:gd name="T0" fmla="*/ 172 w 174"/>
                <a:gd name="T1" fmla="*/ 134 h 142"/>
                <a:gd name="T2" fmla="*/ 172 w 174"/>
                <a:gd name="T3" fmla="*/ 136 h 142"/>
                <a:gd name="T4" fmla="*/ 171 w 174"/>
                <a:gd name="T5" fmla="*/ 138 h 142"/>
                <a:gd name="T6" fmla="*/ 171 w 174"/>
                <a:gd name="T7" fmla="*/ 139 h 142"/>
                <a:gd name="T8" fmla="*/ 169 w 174"/>
                <a:gd name="T9" fmla="*/ 141 h 142"/>
                <a:gd name="T10" fmla="*/ 169 w 174"/>
                <a:gd name="T11" fmla="*/ 141 h 142"/>
                <a:gd name="T12" fmla="*/ 167 w 174"/>
                <a:gd name="T13" fmla="*/ 141 h 142"/>
                <a:gd name="T14" fmla="*/ 167 w 174"/>
                <a:gd name="T15" fmla="*/ 141 h 142"/>
                <a:gd name="T16" fmla="*/ 10 w 174"/>
                <a:gd name="T17" fmla="*/ 141 h 142"/>
                <a:gd name="T18" fmla="*/ 8 w 174"/>
                <a:gd name="T19" fmla="*/ 141 h 142"/>
                <a:gd name="T20" fmla="*/ 6 w 174"/>
                <a:gd name="T21" fmla="*/ 141 h 142"/>
                <a:gd name="T22" fmla="*/ 4 w 174"/>
                <a:gd name="T23" fmla="*/ 141 h 142"/>
                <a:gd name="T24" fmla="*/ 3 w 174"/>
                <a:gd name="T25" fmla="*/ 140 h 142"/>
                <a:gd name="T26" fmla="*/ 0 w 174"/>
                <a:gd name="T27" fmla="*/ 140 h 142"/>
                <a:gd name="T28" fmla="*/ 0 w 174"/>
                <a:gd name="T29" fmla="*/ 138 h 142"/>
                <a:gd name="T30" fmla="*/ 0 w 174"/>
                <a:gd name="T31" fmla="*/ 136 h 142"/>
                <a:gd name="T32" fmla="*/ 0 w 174"/>
                <a:gd name="T33" fmla="*/ 134 h 142"/>
                <a:gd name="T34" fmla="*/ 0 w 174"/>
                <a:gd name="T35" fmla="*/ 8 h 142"/>
                <a:gd name="T36" fmla="*/ 0 w 174"/>
                <a:gd name="T37" fmla="*/ 7 h 142"/>
                <a:gd name="T38" fmla="*/ 0 w 174"/>
                <a:gd name="T39" fmla="*/ 5 h 142"/>
                <a:gd name="T40" fmla="*/ 0 w 174"/>
                <a:gd name="T41" fmla="*/ 4 h 142"/>
                <a:gd name="T42" fmla="*/ 3 w 174"/>
                <a:gd name="T43" fmla="*/ 2 h 142"/>
                <a:gd name="T44" fmla="*/ 3 w 174"/>
                <a:gd name="T45" fmla="*/ 2 h 142"/>
                <a:gd name="T46" fmla="*/ 5 w 174"/>
                <a:gd name="T47" fmla="*/ 1 h 142"/>
                <a:gd name="T48" fmla="*/ 6 w 174"/>
                <a:gd name="T49" fmla="*/ 1 h 142"/>
                <a:gd name="T50" fmla="*/ 165 w 174"/>
                <a:gd name="T51" fmla="*/ 1 h 142"/>
                <a:gd name="T52" fmla="*/ 165 w 174"/>
                <a:gd name="T53" fmla="*/ 2 h 142"/>
                <a:gd name="T54" fmla="*/ 167 w 174"/>
                <a:gd name="T55" fmla="*/ 2 h 142"/>
                <a:gd name="T56" fmla="*/ 168 w 174"/>
                <a:gd name="T57" fmla="*/ 2 h 142"/>
                <a:gd name="T58" fmla="*/ 170 w 174"/>
                <a:gd name="T59" fmla="*/ 2 h 142"/>
                <a:gd name="T60" fmla="*/ 170 w 174"/>
                <a:gd name="T61" fmla="*/ 4 h 142"/>
                <a:gd name="T62" fmla="*/ 172 w 174"/>
                <a:gd name="T63" fmla="*/ 4 h 142"/>
                <a:gd name="T64" fmla="*/ 172 w 174"/>
                <a:gd name="T65" fmla="*/ 7 h 142"/>
                <a:gd name="T66" fmla="*/ 173 w 174"/>
                <a:gd name="T67" fmla="*/ 7 h 142"/>
                <a:gd name="T68" fmla="*/ 173 w 174"/>
                <a:gd name="T69" fmla="*/ 132 h 1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4"/>
                <a:gd name="T106" fmla="*/ 0 h 142"/>
                <a:gd name="T107" fmla="*/ 174 w 174"/>
                <a:gd name="T108" fmla="*/ 142 h 1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4" h="142">
                  <a:moveTo>
                    <a:pt x="173" y="132"/>
                  </a:moveTo>
                  <a:lnTo>
                    <a:pt x="172" y="134"/>
                  </a:lnTo>
                  <a:lnTo>
                    <a:pt x="172" y="136"/>
                  </a:lnTo>
                  <a:lnTo>
                    <a:pt x="171" y="138"/>
                  </a:lnTo>
                  <a:lnTo>
                    <a:pt x="171" y="139"/>
                  </a:lnTo>
                  <a:lnTo>
                    <a:pt x="169" y="141"/>
                  </a:lnTo>
                  <a:lnTo>
                    <a:pt x="167" y="141"/>
                  </a:lnTo>
                  <a:lnTo>
                    <a:pt x="10" y="141"/>
                  </a:lnTo>
                  <a:lnTo>
                    <a:pt x="8" y="141"/>
                  </a:lnTo>
                  <a:lnTo>
                    <a:pt x="6" y="141"/>
                  </a:lnTo>
                  <a:lnTo>
                    <a:pt x="4" y="141"/>
                  </a:lnTo>
                  <a:lnTo>
                    <a:pt x="3" y="141"/>
                  </a:lnTo>
                  <a:lnTo>
                    <a:pt x="3" y="140"/>
                  </a:lnTo>
                  <a:lnTo>
                    <a:pt x="0" y="140"/>
                  </a:lnTo>
                  <a:lnTo>
                    <a:pt x="0" y="138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165" y="1"/>
                  </a:lnTo>
                  <a:lnTo>
                    <a:pt x="165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70" y="2"/>
                  </a:lnTo>
                  <a:lnTo>
                    <a:pt x="170" y="4"/>
                  </a:lnTo>
                  <a:lnTo>
                    <a:pt x="172" y="4"/>
                  </a:lnTo>
                  <a:lnTo>
                    <a:pt x="172" y="7"/>
                  </a:lnTo>
                  <a:lnTo>
                    <a:pt x="173" y="7"/>
                  </a:lnTo>
                  <a:lnTo>
                    <a:pt x="173" y="132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7" name="Freeform 178"/>
            <p:cNvSpPr>
              <a:spLocks/>
            </p:cNvSpPr>
            <p:nvPr/>
          </p:nvSpPr>
          <p:spPr bwMode="auto">
            <a:xfrm>
              <a:off x="1788" y="2853"/>
              <a:ext cx="10" cy="101"/>
            </a:xfrm>
            <a:custGeom>
              <a:avLst/>
              <a:gdLst>
                <a:gd name="T0" fmla="*/ 0 w 10"/>
                <a:gd name="T1" fmla="*/ 4 h 101"/>
                <a:gd name="T2" fmla="*/ 0 w 10"/>
                <a:gd name="T3" fmla="*/ 4 h 101"/>
                <a:gd name="T4" fmla="*/ 0 w 10"/>
                <a:gd name="T5" fmla="*/ 4 h 101"/>
                <a:gd name="T6" fmla="*/ 0 w 10"/>
                <a:gd name="T7" fmla="*/ 4 h 101"/>
                <a:gd name="T8" fmla="*/ 0 w 10"/>
                <a:gd name="T9" fmla="*/ 4 h 101"/>
                <a:gd name="T10" fmla="*/ 0 w 10"/>
                <a:gd name="T11" fmla="*/ 4 h 101"/>
                <a:gd name="T12" fmla="*/ 0 w 10"/>
                <a:gd name="T13" fmla="*/ 4 h 101"/>
                <a:gd name="T14" fmla="*/ 0 w 10"/>
                <a:gd name="T15" fmla="*/ 4 h 101"/>
                <a:gd name="T16" fmla="*/ 1 w 10"/>
                <a:gd name="T17" fmla="*/ 2 h 101"/>
                <a:gd name="T18" fmla="*/ 1 w 10"/>
                <a:gd name="T19" fmla="*/ 2 h 101"/>
                <a:gd name="T20" fmla="*/ 1 w 10"/>
                <a:gd name="T21" fmla="*/ 2 h 101"/>
                <a:gd name="T22" fmla="*/ 1 w 10"/>
                <a:gd name="T23" fmla="*/ 2 h 101"/>
                <a:gd name="T24" fmla="*/ 2 w 10"/>
                <a:gd name="T25" fmla="*/ 1 h 101"/>
                <a:gd name="T26" fmla="*/ 2 w 10"/>
                <a:gd name="T27" fmla="*/ 1 h 101"/>
                <a:gd name="T28" fmla="*/ 2 w 10"/>
                <a:gd name="T29" fmla="*/ 1 h 101"/>
                <a:gd name="T30" fmla="*/ 2 w 10"/>
                <a:gd name="T31" fmla="*/ 1 h 101"/>
                <a:gd name="T32" fmla="*/ 4 w 10"/>
                <a:gd name="T33" fmla="*/ 0 h 101"/>
                <a:gd name="T34" fmla="*/ 9 w 10"/>
                <a:gd name="T35" fmla="*/ 5 h 101"/>
                <a:gd name="T36" fmla="*/ 7 w 10"/>
                <a:gd name="T37" fmla="*/ 7 h 101"/>
                <a:gd name="T38" fmla="*/ 7 w 10"/>
                <a:gd name="T39" fmla="*/ 7 h 101"/>
                <a:gd name="T40" fmla="*/ 7 w 10"/>
                <a:gd name="T41" fmla="*/ 7 h 101"/>
                <a:gd name="T42" fmla="*/ 7 w 10"/>
                <a:gd name="T43" fmla="*/ 7 h 101"/>
                <a:gd name="T44" fmla="*/ 6 w 10"/>
                <a:gd name="T45" fmla="*/ 7 h 101"/>
                <a:gd name="T46" fmla="*/ 6 w 10"/>
                <a:gd name="T47" fmla="*/ 7 h 101"/>
                <a:gd name="T48" fmla="*/ 6 w 10"/>
                <a:gd name="T49" fmla="*/ 7 h 101"/>
                <a:gd name="T50" fmla="*/ 6 w 10"/>
                <a:gd name="T51" fmla="*/ 7 h 101"/>
                <a:gd name="T52" fmla="*/ 5 w 10"/>
                <a:gd name="T53" fmla="*/ 10 h 101"/>
                <a:gd name="T54" fmla="*/ 5 w 10"/>
                <a:gd name="T55" fmla="*/ 10 h 101"/>
                <a:gd name="T56" fmla="*/ 5 w 10"/>
                <a:gd name="T57" fmla="*/ 10 h 101"/>
                <a:gd name="T58" fmla="*/ 5 w 10"/>
                <a:gd name="T59" fmla="*/ 10 h 101"/>
                <a:gd name="T60" fmla="*/ 5 w 10"/>
                <a:gd name="T61" fmla="*/ 10 h 101"/>
                <a:gd name="T62" fmla="*/ 5 w 10"/>
                <a:gd name="T63" fmla="*/ 10 h 101"/>
                <a:gd name="T64" fmla="*/ 5 w 10"/>
                <a:gd name="T65" fmla="*/ 10 h 101"/>
                <a:gd name="T66" fmla="*/ 5 w 10"/>
                <a:gd name="T67" fmla="*/ 10 h 101"/>
                <a:gd name="T68" fmla="*/ 5 w 10"/>
                <a:gd name="T69" fmla="*/ 95 h 101"/>
                <a:gd name="T70" fmla="*/ 0 w 10"/>
                <a:gd name="T71" fmla="*/ 100 h 101"/>
                <a:gd name="T72" fmla="*/ 0 w 10"/>
                <a:gd name="T73" fmla="*/ 4 h 101"/>
                <a:gd name="T74" fmla="*/ 0 w 10"/>
                <a:gd name="T75" fmla="*/ 4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"/>
                <a:gd name="T115" fmla="*/ 0 h 101"/>
                <a:gd name="T116" fmla="*/ 10 w 10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" h="101">
                  <a:moveTo>
                    <a:pt x="0" y="4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0"/>
                  </a:lnTo>
                  <a:lnTo>
                    <a:pt x="9" y="5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10"/>
                  </a:lnTo>
                  <a:lnTo>
                    <a:pt x="5" y="95"/>
                  </a:lnTo>
                  <a:lnTo>
                    <a:pt x="0" y="100"/>
                  </a:lnTo>
                  <a:lnTo>
                    <a:pt x="0" y="4"/>
                  </a:lnTo>
                </a:path>
              </a:pathLst>
            </a:custGeom>
            <a:solidFill>
              <a:srgbClr val="C0C0C0"/>
            </a:solidFill>
            <a:ln w="9525">
              <a:noFill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8" name="Freeform 179"/>
            <p:cNvSpPr>
              <a:spLocks/>
            </p:cNvSpPr>
            <p:nvPr/>
          </p:nvSpPr>
          <p:spPr bwMode="auto">
            <a:xfrm>
              <a:off x="1910" y="2853"/>
              <a:ext cx="10" cy="105"/>
            </a:xfrm>
            <a:custGeom>
              <a:avLst/>
              <a:gdLst>
                <a:gd name="T0" fmla="*/ 8 w 10"/>
                <a:gd name="T1" fmla="*/ 102 h 105"/>
                <a:gd name="T2" fmla="*/ 8 w 10"/>
                <a:gd name="T3" fmla="*/ 102 h 105"/>
                <a:gd name="T4" fmla="*/ 8 w 10"/>
                <a:gd name="T5" fmla="*/ 103 h 105"/>
                <a:gd name="T6" fmla="*/ 8 w 10"/>
                <a:gd name="T7" fmla="*/ 103 h 105"/>
                <a:gd name="T8" fmla="*/ 6 w 10"/>
                <a:gd name="T9" fmla="*/ 104 h 105"/>
                <a:gd name="T10" fmla="*/ 6 w 10"/>
                <a:gd name="T11" fmla="*/ 104 h 105"/>
                <a:gd name="T12" fmla="*/ 5 w 10"/>
                <a:gd name="T13" fmla="*/ 104 h 105"/>
                <a:gd name="T14" fmla="*/ 5 w 10"/>
                <a:gd name="T15" fmla="*/ 104 h 105"/>
                <a:gd name="T16" fmla="*/ 0 w 10"/>
                <a:gd name="T17" fmla="*/ 98 h 105"/>
                <a:gd name="T18" fmla="*/ 0 w 10"/>
                <a:gd name="T19" fmla="*/ 98 h 105"/>
                <a:gd name="T20" fmla="*/ 1 w 10"/>
                <a:gd name="T21" fmla="*/ 98 h 105"/>
                <a:gd name="T22" fmla="*/ 1 w 10"/>
                <a:gd name="T23" fmla="*/ 98 h 105"/>
                <a:gd name="T24" fmla="*/ 3 w 10"/>
                <a:gd name="T25" fmla="*/ 98 h 105"/>
                <a:gd name="T26" fmla="*/ 3 w 10"/>
                <a:gd name="T27" fmla="*/ 98 h 105"/>
                <a:gd name="T28" fmla="*/ 3 w 10"/>
                <a:gd name="T29" fmla="*/ 97 h 105"/>
                <a:gd name="T30" fmla="*/ 3 w 10"/>
                <a:gd name="T31" fmla="*/ 97 h 105"/>
                <a:gd name="T32" fmla="*/ 5 w 10"/>
                <a:gd name="T33" fmla="*/ 95 h 105"/>
                <a:gd name="T34" fmla="*/ 5 w 10"/>
                <a:gd name="T35" fmla="*/ 10 h 105"/>
                <a:gd name="T36" fmla="*/ 3 w 10"/>
                <a:gd name="T37" fmla="*/ 10 h 105"/>
                <a:gd name="T38" fmla="*/ 3 w 10"/>
                <a:gd name="T39" fmla="*/ 10 h 105"/>
                <a:gd name="T40" fmla="*/ 3 w 10"/>
                <a:gd name="T41" fmla="*/ 10 h 105"/>
                <a:gd name="T42" fmla="*/ 3 w 10"/>
                <a:gd name="T43" fmla="*/ 7 h 105"/>
                <a:gd name="T44" fmla="*/ 1 w 10"/>
                <a:gd name="T45" fmla="*/ 7 h 105"/>
                <a:gd name="T46" fmla="*/ 1 w 10"/>
                <a:gd name="T47" fmla="*/ 7 h 105"/>
                <a:gd name="T48" fmla="*/ 1 w 10"/>
                <a:gd name="T49" fmla="*/ 7 h 105"/>
                <a:gd name="T50" fmla="*/ 1 w 10"/>
                <a:gd name="T51" fmla="*/ 5 h 105"/>
                <a:gd name="T52" fmla="*/ 5 w 10"/>
                <a:gd name="T53" fmla="*/ 1 h 105"/>
                <a:gd name="T54" fmla="*/ 5 w 10"/>
                <a:gd name="T55" fmla="*/ 1 h 105"/>
                <a:gd name="T56" fmla="*/ 5 w 10"/>
                <a:gd name="T57" fmla="*/ 2 h 105"/>
                <a:gd name="T58" fmla="*/ 5 w 10"/>
                <a:gd name="T59" fmla="*/ 2 h 105"/>
                <a:gd name="T60" fmla="*/ 8 w 10"/>
                <a:gd name="T61" fmla="*/ 4 h 105"/>
                <a:gd name="T62" fmla="*/ 8 w 10"/>
                <a:gd name="T63" fmla="*/ 4 h 105"/>
                <a:gd name="T64" fmla="*/ 8 w 10"/>
                <a:gd name="T65" fmla="*/ 4 h 105"/>
                <a:gd name="T66" fmla="*/ 8 w 10"/>
                <a:gd name="T67" fmla="*/ 4 h 105"/>
                <a:gd name="T68" fmla="*/ 9 w 10"/>
                <a:gd name="T69" fmla="*/ 4 h 105"/>
                <a:gd name="T70" fmla="*/ 9 w 10"/>
                <a:gd name="T71" fmla="*/ 100 h 1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"/>
                <a:gd name="T109" fmla="*/ 0 h 105"/>
                <a:gd name="T110" fmla="*/ 10 w 10"/>
                <a:gd name="T111" fmla="*/ 105 h 1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" h="105">
                  <a:moveTo>
                    <a:pt x="9" y="100"/>
                  </a:moveTo>
                  <a:lnTo>
                    <a:pt x="8" y="102"/>
                  </a:lnTo>
                  <a:lnTo>
                    <a:pt x="8" y="103"/>
                  </a:lnTo>
                  <a:lnTo>
                    <a:pt x="6" y="104"/>
                  </a:lnTo>
                  <a:lnTo>
                    <a:pt x="5" y="104"/>
                  </a:lnTo>
                  <a:lnTo>
                    <a:pt x="0" y="98"/>
                  </a:lnTo>
                  <a:lnTo>
                    <a:pt x="1" y="98"/>
                  </a:lnTo>
                  <a:lnTo>
                    <a:pt x="3" y="98"/>
                  </a:lnTo>
                  <a:lnTo>
                    <a:pt x="3" y="97"/>
                  </a:lnTo>
                  <a:lnTo>
                    <a:pt x="5" y="95"/>
                  </a:lnTo>
                  <a:lnTo>
                    <a:pt x="5" y="52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100"/>
                  </a:lnTo>
                </a:path>
              </a:pathLst>
            </a:custGeom>
            <a:solidFill>
              <a:srgbClr val="727272"/>
            </a:solidFill>
            <a:ln w="9525">
              <a:noFill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9" name="Freeform 180"/>
            <p:cNvSpPr>
              <a:spLocks/>
            </p:cNvSpPr>
            <p:nvPr/>
          </p:nvSpPr>
          <p:spPr bwMode="auto">
            <a:xfrm>
              <a:off x="1792" y="2853"/>
              <a:ext cx="124" cy="6"/>
            </a:xfrm>
            <a:custGeom>
              <a:avLst/>
              <a:gdLst>
                <a:gd name="T0" fmla="*/ 123 w 124"/>
                <a:gd name="T1" fmla="*/ 0 h 6"/>
                <a:gd name="T2" fmla="*/ 122 w 124"/>
                <a:gd name="T3" fmla="*/ 1 h 6"/>
                <a:gd name="T4" fmla="*/ 122 w 124"/>
                <a:gd name="T5" fmla="*/ 1 h 6"/>
                <a:gd name="T6" fmla="*/ 122 w 124"/>
                <a:gd name="T7" fmla="*/ 1 h 6"/>
                <a:gd name="T8" fmla="*/ 122 w 124"/>
                <a:gd name="T9" fmla="*/ 1 h 6"/>
                <a:gd name="T10" fmla="*/ 121 w 124"/>
                <a:gd name="T11" fmla="*/ 3 h 6"/>
                <a:gd name="T12" fmla="*/ 121 w 124"/>
                <a:gd name="T13" fmla="*/ 3 h 6"/>
                <a:gd name="T14" fmla="*/ 121 w 124"/>
                <a:gd name="T15" fmla="*/ 3 h 6"/>
                <a:gd name="T16" fmla="*/ 121 w 124"/>
                <a:gd name="T17" fmla="*/ 3 h 6"/>
                <a:gd name="T18" fmla="*/ 119 w 124"/>
                <a:gd name="T19" fmla="*/ 5 h 6"/>
                <a:gd name="T20" fmla="*/ 119 w 124"/>
                <a:gd name="T21" fmla="*/ 5 h 6"/>
                <a:gd name="T22" fmla="*/ 119 w 124"/>
                <a:gd name="T23" fmla="*/ 5 h 6"/>
                <a:gd name="T24" fmla="*/ 119 w 124"/>
                <a:gd name="T25" fmla="*/ 5 h 6"/>
                <a:gd name="T26" fmla="*/ 119 w 124"/>
                <a:gd name="T27" fmla="*/ 5 h 6"/>
                <a:gd name="T28" fmla="*/ 119 w 124"/>
                <a:gd name="T29" fmla="*/ 5 h 6"/>
                <a:gd name="T30" fmla="*/ 119 w 124"/>
                <a:gd name="T31" fmla="*/ 5 h 6"/>
                <a:gd name="T32" fmla="*/ 119 w 124"/>
                <a:gd name="T33" fmla="*/ 5 h 6"/>
                <a:gd name="T34" fmla="*/ 5 w 124"/>
                <a:gd name="T35" fmla="*/ 5 h 6"/>
                <a:gd name="T36" fmla="*/ 0 w 124"/>
                <a:gd name="T37" fmla="*/ 0 h 6"/>
                <a:gd name="T38" fmla="*/ 123 w 124"/>
                <a:gd name="T39" fmla="*/ 0 h 6"/>
                <a:gd name="T40" fmla="*/ 123 w 124"/>
                <a:gd name="T41" fmla="*/ 0 h 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4"/>
                <a:gd name="T64" fmla="*/ 0 h 6"/>
                <a:gd name="T65" fmla="*/ 124 w 124"/>
                <a:gd name="T66" fmla="*/ 6 h 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4" h="6">
                  <a:moveTo>
                    <a:pt x="123" y="0"/>
                  </a:moveTo>
                  <a:lnTo>
                    <a:pt x="122" y="1"/>
                  </a:lnTo>
                  <a:lnTo>
                    <a:pt x="121" y="3"/>
                  </a:lnTo>
                  <a:lnTo>
                    <a:pt x="119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123" y="0"/>
                  </a:lnTo>
                </a:path>
              </a:pathLst>
            </a:custGeom>
            <a:solidFill>
              <a:srgbClr val="727272"/>
            </a:solidFill>
            <a:ln w="9525">
              <a:noFill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80" name="Freeform 181" descr="50%"/>
            <p:cNvSpPr>
              <a:spLocks/>
            </p:cNvSpPr>
            <p:nvPr/>
          </p:nvSpPr>
          <p:spPr bwMode="auto">
            <a:xfrm>
              <a:off x="1788" y="2948"/>
              <a:ext cx="128" cy="10"/>
            </a:xfrm>
            <a:custGeom>
              <a:avLst/>
              <a:gdLst>
                <a:gd name="T0" fmla="*/ 4 w 128"/>
                <a:gd name="T1" fmla="*/ 9 h 10"/>
                <a:gd name="T2" fmla="*/ 2 w 128"/>
                <a:gd name="T3" fmla="*/ 9 h 10"/>
                <a:gd name="T4" fmla="*/ 2 w 128"/>
                <a:gd name="T5" fmla="*/ 9 h 10"/>
                <a:gd name="T6" fmla="*/ 2 w 128"/>
                <a:gd name="T7" fmla="*/ 9 h 10"/>
                <a:gd name="T8" fmla="*/ 2 w 128"/>
                <a:gd name="T9" fmla="*/ 9 h 10"/>
                <a:gd name="T10" fmla="*/ 1 w 128"/>
                <a:gd name="T11" fmla="*/ 9 h 10"/>
                <a:gd name="T12" fmla="*/ 1 w 128"/>
                <a:gd name="T13" fmla="*/ 9 h 10"/>
                <a:gd name="T14" fmla="*/ 1 w 128"/>
                <a:gd name="T15" fmla="*/ 9 h 10"/>
                <a:gd name="T16" fmla="*/ 1 w 128"/>
                <a:gd name="T17" fmla="*/ 8 h 10"/>
                <a:gd name="T18" fmla="*/ 0 w 128"/>
                <a:gd name="T19" fmla="*/ 8 h 10"/>
                <a:gd name="T20" fmla="*/ 0 w 128"/>
                <a:gd name="T21" fmla="*/ 8 h 10"/>
                <a:gd name="T22" fmla="*/ 0 w 128"/>
                <a:gd name="T23" fmla="*/ 8 h 10"/>
                <a:gd name="T24" fmla="*/ 0 w 128"/>
                <a:gd name="T25" fmla="*/ 7 h 10"/>
                <a:gd name="T26" fmla="*/ 0 w 128"/>
                <a:gd name="T27" fmla="*/ 7 h 10"/>
                <a:gd name="T28" fmla="*/ 0 w 128"/>
                <a:gd name="T29" fmla="*/ 7 h 10"/>
                <a:gd name="T30" fmla="*/ 0 w 128"/>
                <a:gd name="T31" fmla="*/ 7 h 10"/>
                <a:gd name="T32" fmla="*/ 0 w 128"/>
                <a:gd name="T33" fmla="*/ 5 h 10"/>
                <a:gd name="T34" fmla="*/ 5 w 128"/>
                <a:gd name="T35" fmla="*/ 0 h 10"/>
                <a:gd name="T36" fmla="*/ 5 w 128"/>
                <a:gd name="T37" fmla="*/ 2 h 10"/>
                <a:gd name="T38" fmla="*/ 5 w 128"/>
                <a:gd name="T39" fmla="*/ 2 h 10"/>
                <a:gd name="T40" fmla="*/ 5 w 128"/>
                <a:gd name="T41" fmla="*/ 2 h 10"/>
                <a:gd name="T42" fmla="*/ 5 w 128"/>
                <a:gd name="T43" fmla="*/ 2 h 10"/>
                <a:gd name="T44" fmla="*/ 5 w 128"/>
                <a:gd name="T45" fmla="*/ 3 h 10"/>
                <a:gd name="T46" fmla="*/ 5 w 128"/>
                <a:gd name="T47" fmla="*/ 3 h 10"/>
                <a:gd name="T48" fmla="*/ 5 w 128"/>
                <a:gd name="T49" fmla="*/ 3 h 10"/>
                <a:gd name="T50" fmla="*/ 6 w 128"/>
                <a:gd name="T51" fmla="*/ 3 h 10"/>
                <a:gd name="T52" fmla="*/ 6 w 128"/>
                <a:gd name="T53" fmla="*/ 4 h 10"/>
                <a:gd name="T54" fmla="*/ 6 w 128"/>
                <a:gd name="T55" fmla="*/ 4 h 10"/>
                <a:gd name="T56" fmla="*/ 6 w 128"/>
                <a:gd name="T57" fmla="*/ 4 h 10"/>
                <a:gd name="T58" fmla="*/ 7 w 128"/>
                <a:gd name="T59" fmla="*/ 4 h 10"/>
                <a:gd name="T60" fmla="*/ 7 w 128"/>
                <a:gd name="T61" fmla="*/ 4 h 10"/>
                <a:gd name="T62" fmla="*/ 7 w 128"/>
                <a:gd name="T63" fmla="*/ 4 h 10"/>
                <a:gd name="T64" fmla="*/ 7 w 128"/>
                <a:gd name="T65" fmla="*/ 4 h 10"/>
                <a:gd name="T66" fmla="*/ 9 w 128"/>
                <a:gd name="T67" fmla="*/ 4 h 10"/>
                <a:gd name="T68" fmla="*/ 122 w 128"/>
                <a:gd name="T69" fmla="*/ 3 h 10"/>
                <a:gd name="T70" fmla="*/ 127 w 128"/>
                <a:gd name="T71" fmla="*/ 9 h 10"/>
                <a:gd name="T72" fmla="*/ 4 w 128"/>
                <a:gd name="T73" fmla="*/ 9 h 10"/>
                <a:gd name="T74" fmla="*/ 4 w 128"/>
                <a:gd name="T75" fmla="*/ 9 h 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"/>
                <a:gd name="T115" fmla="*/ 0 h 10"/>
                <a:gd name="T116" fmla="*/ 128 w 128"/>
                <a:gd name="T117" fmla="*/ 10 h 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" h="10">
                  <a:moveTo>
                    <a:pt x="4" y="9"/>
                  </a:move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122" y="3"/>
                  </a:lnTo>
                  <a:lnTo>
                    <a:pt x="127" y="9"/>
                  </a:lnTo>
                  <a:lnTo>
                    <a:pt x="4" y="9"/>
                  </a:lnTo>
                </a:path>
              </a:pathLst>
            </a:custGeom>
            <a:pattFill prst="pct50">
              <a:fgClr>
                <a:srgbClr val="D0B1A1"/>
              </a:fgClr>
              <a:bgClr>
                <a:srgbClr val="E1E1E1"/>
              </a:bgClr>
            </a:pattFill>
            <a:ln w="9525">
              <a:noFill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81" name="AutoShape 182"/>
            <p:cNvSpPr>
              <a:spLocks noChangeArrowheads="1"/>
            </p:cNvSpPr>
            <p:nvPr/>
          </p:nvSpPr>
          <p:spPr bwMode="auto">
            <a:xfrm flipV="1">
              <a:off x="1788" y="2968"/>
              <a:ext cx="4" cy="2"/>
            </a:xfrm>
            <a:prstGeom prst="roundRect">
              <a:avLst>
                <a:gd name="adj" fmla="val 0"/>
              </a:avLst>
            </a:prstGeom>
            <a:solidFill>
              <a:srgbClr val="80FFFF"/>
            </a:solidFill>
            <a:ln w="9247">
              <a:solidFill>
                <a:srgbClr val="00C2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2" name="Freeform 183"/>
            <p:cNvSpPr>
              <a:spLocks/>
            </p:cNvSpPr>
            <p:nvPr/>
          </p:nvSpPr>
          <p:spPr bwMode="auto">
            <a:xfrm>
              <a:off x="1793" y="2858"/>
              <a:ext cx="123" cy="94"/>
            </a:xfrm>
            <a:custGeom>
              <a:avLst/>
              <a:gdLst>
                <a:gd name="T0" fmla="*/ 120 w 123"/>
                <a:gd name="T1" fmla="*/ 90 h 94"/>
                <a:gd name="T2" fmla="*/ 120 w 123"/>
                <a:gd name="T3" fmla="*/ 91 h 94"/>
                <a:gd name="T4" fmla="*/ 120 w 123"/>
                <a:gd name="T5" fmla="*/ 93 h 94"/>
                <a:gd name="T6" fmla="*/ 120 w 123"/>
                <a:gd name="T7" fmla="*/ 93 h 94"/>
                <a:gd name="T8" fmla="*/ 119 w 123"/>
                <a:gd name="T9" fmla="*/ 93 h 94"/>
                <a:gd name="T10" fmla="*/ 119 w 123"/>
                <a:gd name="T11" fmla="*/ 93 h 94"/>
                <a:gd name="T12" fmla="*/ 117 w 123"/>
                <a:gd name="T13" fmla="*/ 93 h 94"/>
                <a:gd name="T14" fmla="*/ 117 w 123"/>
                <a:gd name="T15" fmla="*/ 93 h 94"/>
                <a:gd name="T16" fmla="*/ 7 w 123"/>
                <a:gd name="T17" fmla="*/ 93 h 94"/>
                <a:gd name="T18" fmla="*/ 5 w 123"/>
                <a:gd name="T19" fmla="*/ 93 h 94"/>
                <a:gd name="T20" fmla="*/ 4 w 123"/>
                <a:gd name="T21" fmla="*/ 93 h 94"/>
                <a:gd name="T22" fmla="*/ 2 w 123"/>
                <a:gd name="T23" fmla="*/ 93 h 94"/>
                <a:gd name="T24" fmla="*/ 2 w 123"/>
                <a:gd name="T25" fmla="*/ 93 h 94"/>
                <a:gd name="T26" fmla="*/ 0 w 123"/>
                <a:gd name="T27" fmla="*/ 93 h 94"/>
                <a:gd name="T28" fmla="*/ 0 w 123"/>
                <a:gd name="T29" fmla="*/ 91 h 94"/>
                <a:gd name="T30" fmla="*/ 0 w 123"/>
                <a:gd name="T31" fmla="*/ 91 h 94"/>
                <a:gd name="T32" fmla="*/ 0 w 123"/>
                <a:gd name="T33" fmla="*/ 89 h 94"/>
                <a:gd name="T34" fmla="*/ 0 w 123"/>
                <a:gd name="T35" fmla="*/ 5 h 94"/>
                <a:gd name="T36" fmla="*/ 0 w 123"/>
                <a:gd name="T37" fmla="*/ 5 h 94"/>
                <a:gd name="T38" fmla="*/ 0 w 123"/>
                <a:gd name="T39" fmla="*/ 4 h 94"/>
                <a:gd name="T40" fmla="*/ 0 w 123"/>
                <a:gd name="T41" fmla="*/ 4 h 94"/>
                <a:gd name="T42" fmla="*/ 1 w 123"/>
                <a:gd name="T43" fmla="*/ 2 h 94"/>
                <a:gd name="T44" fmla="*/ 1 w 123"/>
                <a:gd name="T45" fmla="*/ 2 h 94"/>
                <a:gd name="T46" fmla="*/ 2 w 123"/>
                <a:gd name="T47" fmla="*/ 1 h 94"/>
                <a:gd name="T48" fmla="*/ 4 w 123"/>
                <a:gd name="T49" fmla="*/ 1 h 94"/>
                <a:gd name="T50" fmla="*/ 115 w 123"/>
                <a:gd name="T51" fmla="*/ 0 h 94"/>
                <a:gd name="T52" fmla="*/ 115 w 123"/>
                <a:gd name="T53" fmla="*/ 1 h 94"/>
                <a:gd name="T54" fmla="*/ 117 w 123"/>
                <a:gd name="T55" fmla="*/ 1 h 94"/>
                <a:gd name="T56" fmla="*/ 117 w 123"/>
                <a:gd name="T57" fmla="*/ 1 h 94"/>
                <a:gd name="T58" fmla="*/ 119 w 123"/>
                <a:gd name="T59" fmla="*/ 1 h 94"/>
                <a:gd name="T60" fmla="*/ 119 w 123"/>
                <a:gd name="T61" fmla="*/ 3 h 94"/>
                <a:gd name="T62" fmla="*/ 120 w 123"/>
                <a:gd name="T63" fmla="*/ 3 h 94"/>
                <a:gd name="T64" fmla="*/ 120 w 123"/>
                <a:gd name="T65" fmla="*/ 5 h 94"/>
                <a:gd name="T66" fmla="*/ 121 w 123"/>
                <a:gd name="T67" fmla="*/ 5 h 94"/>
                <a:gd name="T68" fmla="*/ 122 w 123"/>
                <a:gd name="T69" fmla="*/ 88 h 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94"/>
                <a:gd name="T107" fmla="*/ 123 w 123"/>
                <a:gd name="T108" fmla="*/ 94 h 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94">
                  <a:moveTo>
                    <a:pt x="122" y="88"/>
                  </a:moveTo>
                  <a:lnTo>
                    <a:pt x="120" y="90"/>
                  </a:lnTo>
                  <a:lnTo>
                    <a:pt x="120" y="91"/>
                  </a:lnTo>
                  <a:lnTo>
                    <a:pt x="120" y="93"/>
                  </a:lnTo>
                  <a:lnTo>
                    <a:pt x="119" y="93"/>
                  </a:lnTo>
                  <a:lnTo>
                    <a:pt x="117" y="93"/>
                  </a:lnTo>
                  <a:lnTo>
                    <a:pt x="7" y="93"/>
                  </a:lnTo>
                  <a:lnTo>
                    <a:pt x="5" y="93"/>
                  </a:lnTo>
                  <a:lnTo>
                    <a:pt x="4" y="93"/>
                  </a:lnTo>
                  <a:lnTo>
                    <a:pt x="2" y="93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115" y="0"/>
                  </a:lnTo>
                  <a:lnTo>
                    <a:pt x="115" y="1"/>
                  </a:lnTo>
                  <a:lnTo>
                    <a:pt x="117" y="1"/>
                  </a:lnTo>
                  <a:lnTo>
                    <a:pt x="119" y="1"/>
                  </a:lnTo>
                  <a:lnTo>
                    <a:pt x="119" y="3"/>
                  </a:lnTo>
                  <a:lnTo>
                    <a:pt x="120" y="3"/>
                  </a:lnTo>
                  <a:lnTo>
                    <a:pt x="120" y="5"/>
                  </a:lnTo>
                  <a:lnTo>
                    <a:pt x="121" y="5"/>
                  </a:lnTo>
                  <a:lnTo>
                    <a:pt x="122" y="88"/>
                  </a:lnTo>
                </a:path>
              </a:pathLst>
            </a:custGeom>
            <a:solidFill>
              <a:srgbClr val="404040"/>
            </a:solidFill>
            <a:ln w="9525">
              <a:noFill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2" name="Line 184"/>
          <p:cNvSpPr>
            <a:spLocks noChangeShapeType="1"/>
          </p:cNvSpPr>
          <p:nvPr/>
        </p:nvSpPr>
        <p:spPr bwMode="auto">
          <a:xfrm>
            <a:off x="914400" y="2362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185"/>
          <p:cNvSpPr>
            <a:spLocks noChangeShapeType="1"/>
          </p:cNvSpPr>
          <p:nvPr/>
        </p:nvSpPr>
        <p:spPr bwMode="auto">
          <a:xfrm flipH="1">
            <a:off x="2362200" y="2133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186"/>
          <p:cNvSpPr>
            <a:spLocks noChangeShapeType="1"/>
          </p:cNvSpPr>
          <p:nvPr/>
        </p:nvSpPr>
        <p:spPr bwMode="auto">
          <a:xfrm>
            <a:off x="1752600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205" name="Group 187"/>
          <p:cNvGrpSpPr>
            <a:grpSpLocks/>
          </p:cNvGrpSpPr>
          <p:nvPr/>
        </p:nvGrpSpPr>
        <p:grpSpPr bwMode="auto">
          <a:xfrm>
            <a:off x="7391400" y="838200"/>
            <a:ext cx="639763" cy="642938"/>
            <a:chOff x="1695" y="2658"/>
            <a:chExt cx="403" cy="405"/>
          </a:xfrm>
        </p:grpSpPr>
        <p:sp>
          <p:nvSpPr>
            <p:cNvPr id="8227" name="AutoShape 188" descr="50%"/>
            <p:cNvSpPr>
              <a:spLocks noChangeArrowheads="1"/>
            </p:cNvSpPr>
            <p:nvPr/>
          </p:nvSpPr>
          <p:spPr bwMode="auto">
            <a:xfrm flipV="1">
              <a:off x="1969" y="2658"/>
              <a:ext cx="86" cy="301"/>
            </a:xfrm>
            <a:prstGeom prst="roundRect">
              <a:avLst>
                <a:gd name="adj" fmla="val 0"/>
              </a:avLst>
            </a:prstGeom>
            <a:pattFill prst="pct50">
              <a:fgClr>
                <a:srgbClr val="D2D2D2"/>
              </a:fgClr>
              <a:bgClr>
                <a:srgbClr val="FFFFFF"/>
              </a:bgClr>
            </a:pattFill>
            <a:ln w="9247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AutoShape 189"/>
            <p:cNvSpPr>
              <a:spLocks noChangeArrowheads="1"/>
            </p:cNvSpPr>
            <p:nvPr/>
          </p:nvSpPr>
          <p:spPr bwMode="auto">
            <a:xfrm flipV="1">
              <a:off x="1982" y="2768"/>
              <a:ext cx="60" cy="88"/>
            </a:xfrm>
            <a:prstGeom prst="roundRect">
              <a:avLst>
                <a:gd name="adj" fmla="val 0"/>
              </a:avLst>
            </a:prstGeom>
            <a:noFill/>
            <a:ln w="9247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9" name="AutoShape 190" descr="50%"/>
            <p:cNvSpPr>
              <a:spLocks noChangeArrowheads="1"/>
            </p:cNvSpPr>
            <p:nvPr/>
          </p:nvSpPr>
          <p:spPr bwMode="auto">
            <a:xfrm flipV="1">
              <a:off x="1981" y="2691"/>
              <a:ext cx="62" cy="3"/>
            </a:xfrm>
            <a:prstGeom prst="roundRect">
              <a:avLst>
                <a:gd name="adj" fmla="val 0"/>
              </a:avLst>
            </a:prstGeom>
            <a:pattFill prst="pct50">
              <a:fgClr>
                <a:srgbClr val="808080"/>
              </a:fgClr>
              <a:bgClr>
                <a:srgbClr val="D2D2D2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0" name="AutoShape 191"/>
            <p:cNvSpPr>
              <a:spLocks noChangeArrowheads="1"/>
            </p:cNvSpPr>
            <p:nvPr/>
          </p:nvSpPr>
          <p:spPr bwMode="auto">
            <a:xfrm flipV="1">
              <a:off x="1981" y="2671"/>
              <a:ext cx="62" cy="205"/>
            </a:xfrm>
            <a:prstGeom prst="roundRect">
              <a:avLst>
                <a:gd name="adj" fmla="val 0"/>
              </a:avLst>
            </a:prstGeom>
            <a:noFill/>
            <a:ln w="9247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1" name="AutoShape 192"/>
            <p:cNvSpPr>
              <a:spLocks noChangeArrowheads="1"/>
            </p:cNvSpPr>
            <p:nvPr/>
          </p:nvSpPr>
          <p:spPr bwMode="auto">
            <a:xfrm flipV="1">
              <a:off x="1982" y="2857"/>
              <a:ext cx="60" cy="18"/>
            </a:xfrm>
            <a:prstGeom prst="roundRect">
              <a:avLst>
                <a:gd name="adj" fmla="val 0"/>
              </a:avLst>
            </a:prstGeom>
            <a:solidFill>
              <a:srgbClr val="C0C0C0"/>
            </a:solidFill>
            <a:ln w="9247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32" name="Group 193"/>
            <p:cNvGrpSpPr>
              <a:grpSpLocks/>
            </p:cNvGrpSpPr>
            <p:nvPr/>
          </p:nvGrpSpPr>
          <p:grpSpPr bwMode="auto">
            <a:xfrm>
              <a:off x="1981" y="2881"/>
              <a:ext cx="62" cy="42"/>
              <a:chOff x="1981" y="2881"/>
              <a:chExt cx="62" cy="42"/>
            </a:xfrm>
          </p:grpSpPr>
          <p:sp>
            <p:nvSpPr>
              <p:cNvPr id="8338" name="AutoShape 194"/>
              <p:cNvSpPr>
                <a:spLocks noChangeArrowheads="1"/>
              </p:cNvSpPr>
              <p:nvPr/>
            </p:nvSpPr>
            <p:spPr bwMode="auto">
              <a:xfrm flipV="1">
                <a:off x="2042" y="2881"/>
                <a:ext cx="1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39" name="AutoShape 195"/>
              <p:cNvSpPr>
                <a:spLocks noChangeArrowheads="1"/>
              </p:cNvSpPr>
              <p:nvPr/>
            </p:nvSpPr>
            <p:spPr bwMode="auto">
              <a:xfrm flipV="1">
                <a:off x="2038" y="2881"/>
                <a:ext cx="0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40" name="AutoShape 196"/>
              <p:cNvSpPr>
                <a:spLocks noChangeArrowheads="1"/>
              </p:cNvSpPr>
              <p:nvPr/>
            </p:nvSpPr>
            <p:spPr bwMode="auto">
              <a:xfrm flipV="1">
                <a:off x="2034" y="2881"/>
                <a:ext cx="1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41" name="AutoShape 197"/>
              <p:cNvSpPr>
                <a:spLocks noChangeArrowheads="1"/>
              </p:cNvSpPr>
              <p:nvPr/>
            </p:nvSpPr>
            <p:spPr bwMode="auto">
              <a:xfrm flipV="1">
                <a:off x="2030" y="2881"/>
                <a:ext cx="1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42" name="AutoShape 198"/>
              <p:cNvSpPr>
                <a:spLocks noChangeArrowheads="1"/>
              </p:cNvSpPr>
              <p:nvPr/>
            </p:nvSpPr>
            <p:spPr bwMode="auto">
              <a:xfrm flipV="1">
                <a:off x="2026" y="2881"/>
                <a:ext cx="1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43" name="AutoShape 199"/>
              <p:cNvSpPr>
                <a:spLocks noChangeArrowheads="1"/>
              </p:cNvSpPr>
              <p:nvPr/>
            </p:nvSpPr>
            <p:spPr bwMode="auto">
              <a:xfrm flipV="1">
                <a:off x="2023" y="2881"/>
                <a:ext cx="1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44" name="AutoShape 200"/>
              <p:cNvSpPr>
                <a:spLocks noChangeArrowheads="1"/>
              </p:cNvSpPr>
              <p:nvPr/>
            </p:nvSpPr>
            <p:spPr bwMode="auto">
              <a:xfrm flipV="1">
                <a:off x="2019" y="2881"/>
                <a:ext cx="0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45" name="AutoShape 201"/>
              <p:cNvSpPr>
                <a:spLocks noChangeArrowheads="1"/>
              </p:cNvSpPr>
              <p:nvPr/>
            </p:nvSpPr>
            <p:spPr bwMode="auto">
              <a:xfrm flipV="1">
                <a:off x="2015" y="2881"/>
                <a:ext cx="1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46" name="AutoShape 202"/>
              <p:cNvSpPr>
                <a:spLocks noChangeArrowheads="1"/>
              </p:cNvSpPr>
              <p:nvPr/>
            </p:nvSpPr>
            <p:spPr bwMode="auto">
              <a:xfrm flipV="1">
                <a:off x="2011" y="2881"/>
                <a:ext cx="1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47" name="AutoShape 203"/>
              <p:cNvSpPr>
                <a:spLocks noChangeArrowheads="1"/>
              </p:cNvSpPr>
              <p:nvPr/>
            </p:nvSpPr>
            <p:spPr bwMode="auto">
              <a:xfrm flipV="1">
                <a:off x="2008" y="2881"/>
                <a:ext cx="0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48" name="AutoShape 204"/>
              <p:cNvSpPr>
                <a:spLocks noChangeArrowheads="1"/>
              </p:cNvSpPr>
              <p:nvPr/>
            </p:nvSpPr>
            <p:spPr bwMode="auto">
              <a:xfrm flipV="1">
                <a:off x="2004" y="2881"/>
                <a:ext cx="0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49" name="AutoShape 205"/>
              <p:cNvSpPr>
                <a:spLocks noChangeArrowheads="1"/>
              </p:cNvSpPr>
              <p:nvPr/>
            </p:nvSpPr>
            <p:spPr bwMode="auto">
              <a:xfrm flipV="1">
                <a:off x="2000" y="2881"/>
                <a:ext cx="0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0" name="AutoShape 206"/>
              <p:cNvSpPr>
                <a:spLocks noChangeArrowheads="1"/>
              </p:cNvSpPr>
              <p:nvPr/>
            </p:nvSpPr>
            <p:spPr bwMode="auto">
              <a:xfrm flipV="1">
                <a:off x="1996" y="2881"/>
                <a:ext cx="0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1" name="AutoShape 207"/>
              <p:cNvSpPr>
                <a:spLocks noChangeArrowheads="1"/>
              </p:cNvSpPr>
              <p:nvPr/>
            </p:nvSpPr>
            <p:spPr bwMode="auto">
              <a:xfrm flipV="1">
                <a:off x="1993" y="2881"/>
                <a:ext cx="0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2" name="AutoShape 208"/>
              <p:cNvSpPr>
                <a:spLocks noChangeArrowheads="1"/>
              </p:cNvSpPr>
              <p:nvPr/>
            </p:nvSpPr>
            <p:spPr bwMode="auto">
              <a:xfrm flipV="1">
                <a:off x="1989" y="2881"/>
                <a:ext cx="0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3" name="AutoShape 209"/>
              <p:cNvSpPr>
                <a:spLocks noChangeArrowheads="1"/>
              </p:cNvSpPr>
              <p:nvPr/>
            </p:nvSpPr>
            <p:spPr bwMode="auto">
              <a:xfrm flipV="1">
                <a:off x="1985" y="2881"/>
                <a:ext cx="1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4" name="AutoShape 210"/>
              <p:cNvSpPr>
                <a:spLocks noChangeArrowheads="1"/>
              </p:cNvSpPr>
              <p:nvPr/>
            </p:nvSpPr>
            <p:spPr bwMode="auto">
              <a:xfrm flipV="1">
                <a:off x="1981" y="2881"/>
                <a:ext cx="1" cy="1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5" name="AutoShape 211"/>
              <p:cNvSpPr>
                <a:spLocks noChangeArrowheads="1"/>
              </p:cNvSpPr>
              <p:nvPr/>
            </p:nvSpPr>
            <p:spPr bwMode="auto">
              <a:xfrm flipV="1">
                <a:off x="2042" y="2905"/>
                <a:ext cx="1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6" name="AutoShape 212"/>
              <p:cNvSpPr>
                <a:spLocks noChangeArrowheads="1"/>
              </p:cNvSpPr>
              <p:nvPr/>
            </p:nvSpPr>
            <p:spPr bwMode="auto">
              <a:xfrm flipV="1">
                <a:off x="2038" y="2905"/>
                <a:ext cx="0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7" name="AutoShape 213"/>
              <p:cNvSpPr>
                <a:spLocks noChangeArrowheads="1"/>
              </p:cNvSpPr>
              <p:nvPr/>
            </p:nvSpPr>
            <p:spPr bwMode="auto">
              <a:xfrm flipV="1">
                <a:off x="2034" y="2905"/>
                <a:ext cx="1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8" name="AutoShape 214"/>
              <p:cNvSpPr>
                <a:spLocks noChangeArrowheads="1"/>
              </p:cNvSpPr>
              <p:nvPr/>
            </p:nvSpPr>
            <p:spPr bwMode="auto">
              <a:xfrm flipV="1">
                <a:off x="2030" y="2905"/>
                <a:ext cx="1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9" name="AutoShape 215"/>
              <p:cNvSpPr>
                <a:spLocks noChangeArrowheads="1"/>
              </p:cNvSpPr>
              <p:nvPr/>
            </p:nvSpPr>
            <p:spPr bwMode="auto">
              <a:xfrm flipV="1">
                <a:off x="2026" y="2905"/>
                <a:ext cx="1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0" name="AutoShape 216"/>
              <p:cNvSpPr>
                <a:spLocks noChangeArrowheads="1"/>
              </p:cNvSpPr>
              <p:nvPr/>
            </p:nvSpPr>
            <p:spPr bwMode="auto">
              <a:xfrm flipV="1">
                <a:off x="2023" y="2905"/>
                <a:ext cx="1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1" name="AutoShape 217"/>
              <p:cNvSpPr>
                <a:spLocks noChangeArrowheads="1"/>
              </p:cNvSpPr>
              <p:nvPr/>
            </p:nvSpPr>
            <p:spPr bwMode="auto">
              <a:xfrm flipV="1">
                <a:off x="2019" y="2905"/>
                <a:ext cx="0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2" name="AutoShape 218"/>
              <p:cNvSpPr>
                <a:spLocks noChangeArrowheads="1"/>
              </p:cNvSpPr>
              <p:nvPr/>
            </p:nvSpPr>
            <p:spPr bwMode="auto">
              <a:xfrm flipV="1">
                <a:off x="2015" y="2905"/>
                <a:ext cx="1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3" name="AutoShape 219"/>
              <p:cNvSpPr>
                <a:spLocks noChangeArrowheads="1"/>
              </p:cNvSpPr>
              <p:nvPr/>
            </p:nvSpPr>
            <p:spPr bwMode="auto">
              <a:xfrm flipV="1">
                <a:off x="2011" y="2905"/>
                <a:ext cx="1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4" name="AutoShape 220"/>
              <p:cNvSpPr>
                <a:spLocks noChangeArrowheads="1"/>
              </p:cNvSpPr>
              <p:nvPr/>
            </p:nvSpPr>
            <p:spPr bwMode="auto">
              <a:xfrm flipV="1">
                <a:off x="2008" y="2905"/>
                <a:ext cx="0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5" name="AutoShape 221"/>
              <p:cNvSpPr>
                <a:spLocks noChangeArrowheads="1"/>
              </p:cNvSpPr>
              <p:nvPr/>
            </p:nvSpPr>
            <p:spPr bwMode="auto">
              <a:xfrm flipV="1">
                <a:off x="2004" y="2905"/>
                <a:ext cx="0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6" name="AutoShape 222"/>
              <p:cNvSpPr>
                <a:spLocks noChangeArrowheads="1"/>
              </p:cNvSpPr>
              <p:nvPr/>
            </p:nvSpPr>
            <p:spPr bwMode="auto">
              <a:xfrm flipV="1">
                <a:off x="2000" y="2905"/>
                <a:ext cx="0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7" name="AutoShape 223"/>
              <p:cNvSpPr>
                <a:spLocks noChangeArrowheads="1"/>
              </p:cNvSpPr>
              <p:nvPr/>
            </p:nvSpPr>
            <p:spPr bwMode="auto">
              <a:xfrm flipV="1">
                <a:off x="1996" y="2905"/>
                <a:ext cx="0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8" name="AutoShape 224"/>
              <p:cNvSpPr>
                <a:spLocks noChangeArrowheads="1"/>
              </p:cNvSpPr>
              <p:nvPr/>
            </p:nvSpPr>
            <p:spPr bwMode="auto">
              <a:xfrm flipV="1">
                <a:off x="1993" y="2905"/>
                <a:ext cx="0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9" name="AutoShape 225"/>
              <p:cNvSpPr>
                <a:spLocks noChangeArrowheads="1"/>
              </p:cNvSpPr>
              <p:nvPr/>
            </p:nvSpPr>
            <p:spPr bwMode="auto">
              <a:xfrm flipV="1">
                <a:off x="1989" y="2905"/>
                <a:ext cx="0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70" name="AutoShape 226"/>
              <p:cNvSpPr>
                <a:spLocks noChangeArrowheads="1"/>
              </p:cNvSpPr>
              <p:nvPr/>
            </p:nvSpPr>
            <p:spPr bwMode="auto">
              <a:xfrm flipV="1">
                <a:off x="1985" y="2905"/>
                <a:ext cx="1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71" name="AutoShape 227"/>
              <p:cNvSpPr>
                <a:spLocks noChangeArrowheads="1"/>
              </p:cNvSpPr>
              <p:nvPr/>
            </p:nvSpPr>
            <p:spPr bwMode="auto">
              <a:xfrm flipV="1">
                <a:off x="1981" y="2905"/>
                <a:ext cx="1" cy="18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33" name="Line 228"/>
            <p:cNvSpPr>
              <a:spLocks noChangeShapeType="1"/>
            </p:cNvSpPr>
            <p:nvPr/>
          </p:nvSpPr>
          <p:spPr bwMode="auto">
            <a:xfrm>
              <a:off x="1991" y="2768"/>
              <a:ext cx="0" cy="89"/>
            </a:xfrm>
            <a:prstGeom prst="line">
              <a:avLst/>
            </a:prstGeom>
            <a:noFill/>
            <a:ln w="9247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4" name="Freeform 229" descr="50%"/>
            <p:cNvSpPr>
              <a:spLocks/>
            </p:cNvSpPr>
            <p:nvPr/>
          </p:nvSpPr>
          <p:spPr bwMode="auto">
            <a:xfrm>
              <a:off x="2040" y="2671"/>
              <a:ext cx="4" cy="206"/>
            </a:xfrm>
            <a:custGeom>
              <a:avLst/>
              <a:gdLst>
                <a:gd name="T0" fmla="*/ 0 w 4"/>
                <a:gd name="T1" fmla="*/ 186 h 206"/>
                <a:gd name="T2" fmla="*/ 0 w 4"/>
                <a:gd name="T3" fmla="*/ 0 h 206"/>
                <a:gd name="T4" fmla="*/ 3 w 4"/>
                <a:gd name="T5" fmla="*/ 0 h 206"/>
                <a:gd name="T6" fmla="*/ 3 w 4"/>
                <a:gd name="T7" fmla="*/ 205 h 206"/>
                <a:gd name="T8" fmla="*/ 0 w 4"/>
                <a:gd name="T9" fmla="*/ 186 h 206"/>
                <a:gd name="T10" fmla="*/ 0 w 4"/>
                <a:gd name="T11" fmla="*/ 186 h 2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06"/>
                <a:gd name="T20" fmla="*/ 4 w 4"/>
                <a:gd name="T21" fmla="*/ 206 h 2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06">
                  <a:moveTo>
                    <a:pt x="0" y="186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05"/>
                  </a:lnTo>
                  <a:lnTo>
                    <a:pt x="0" y="186"/>
                  </a:lnTo>
                </a:path>
              </a:pathLst>
            </a:custGeom>
            <a:pattFill prst="pct50">
              <a:fgClr>
                <a:srgbClr val="808080"/>
              </a:fgClr>
              <a:bgClr>
                <a:srgbClr val="D2D2D2"/>
              </a:bgClr>
            </a:pattFill>
            <a:ln w="9525">
              <a:noFill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Freeform 230" descr="50%"/>
            <p:cNvSpPr>
              <a:spLocks/>
            </p:cNvSpPr>
            <p:nvPr/>
          </p:nvSpPr>
          <p:spPr bwMode="auto">
            <a:xfrm>
              <a:off x="1981" y="2671"/>
              <a:ext cx="4" cy="206"/>
            </a:xfrm>
            <a:custGeom>
              <a:avLst/>
              <a:gdLst>
                <a:gd name="T0" fmla="*/ 3 w 4"/>
                <a:gd name="T1" fmla="*/ 186 h 206"/>
                <a:gd name="T2" fmla="*/ 3 w 4"/>
                <a:gd name="T3" fmla="*/ 0 h 206"/>
                <a:gd name="T4" fmla="*/ 0 w 4"/>
                <a:gd name="T5" fmla="*/ 0 h 206"/>
                <a:gd name="T6" fmla="*/ 0 w 4"/>
                <a:gd name="T7" fmla="*/ 205 h 206"/>
                <a:gd name="T8" fmla="*/ 3 w 4"/>
                <a:gd name="T9" fmla="*/ 186 h 206"/>
                <a:gd name="T10" fmla="*/ 3 w 4"/>
                <a:gd name="T11" fmla="*/ 186 h 2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06"/>
                <a:gd name="T20" fmla="*/ 4 w 4"/>
                <a:gd name="T21" fmla="*/ 206 h 2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06">
                  <a:moveTo>
                    <a:pt x="3" y="186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3" y="186"/>
                  </a:lnTo>
                </a:path>
              </a:pathLst>
            </a:custGeom>
            <a:pattFill prst="pct50">
              <a:fgClr>
                <a:srgbClr val="808080"/>
              </a:fgClr>
              <a:bgClr>
                <a:srgbClr val="D2D2D2"/>
              </a:bgClr>
            </a:pattFill>
            <a:ln w="9525">
              <a:noFill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Freeform 231"/>
            <p:cNvSpPr>
              <a:spLocks/>
            </p:cNvSpPr>
            <p:nvPr/>
          </p:nvSpPr>
          <p:spPr bwMode="auto">
            <a:xfrm>
              <a:off x="1981" y="2671"/>
              <a:ext cx="63" cy="21"/>
            </a:xfrm>
            <a:custGeom>
              <a:avLst/>
              <a:gdLst>
                <a:gd name="T0" fmla="*/ 62 w 63"/>
                <a:gd name="T1" fmla="*/ 20 h 21"/>
                <a:gd name="T2" fmla="*/ 62 w 63"/>
                <a:gd name="T3" fmla="*/ 0 h 21"/>
                <a:gd name="T4" fmla="*/ 0 w 63"/>
                <a:gd name="T5" fmla="*/ 0 h 21"/>
                <a:gd name="T6" fmla="*/ 0 w 63"/>
                <a:gd name="T7" fmla="*/ 20 h 21"/>
                <a:gd name="T8" fmla="*/ 37 w 63"/>
                <a:gd name="T9" fmla="*/ 20 h 21"/>
                <a:gd name="T10" fmla="*/ 37 w 63"/>
                <a:gd name="T11" fmla="*/ 3 h 21"/>
                <a:gd name="T12" fmla="*/ 49 w 63"/>
                <a:gd name="T13" fmla="*/ 3 h 21"/>
                <a:gd name="T14" fmla="*/ 49 w 63"/>
                <a:gd name="T15" fmla="*/ 20 h 21"/>
                <a:gd name="T16" fmla="*/ 62 w 63"/>
                <a:gd name="T17" fmla="*/ 20 h 21"/>
                <a:gd name="T18" fmla="*/ 62 w 63"/>
                <a:gd name="T19" fmla="*/ 2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"/>
                <a:gd name="T31" fmla="*/ 0 h 21"/>
                <a:gd name="T32" fmla="*/ 63 w 63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" h="21">
                  <a:moveTo>
                    <a:pt x="62" y="20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37" y="20"/>
                  </a:lnTo>
                  <a:lnTo>
                    <a:pt x="37" y="3"/>
                  </a:lnTo>
                  <a:lnTo>
                    <a:pt x="49" y="3"/>
                  </a:lnTo>
                  <a:lnTo>
                    <a:pt x="49" y="20"/>
                  </a:lnTo>
                  <a:lnTo>
                    <a:pt x="62" y="20"/>
                  </a:lnTo>
                </a:path>
              </a:pathLst>
            </a:custGeom>
            <a:solidFill>
              <a:srgbClr val="C0C0C0"/>
            </a:solidFill>
            <a:ln w="9247" cap="flat" cmpd="sng">
              <a:solidFill>
                <a:srgbClr val="8F8F8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Freeform 232"/>
            <p:cNvSpPr>
              <a:spLocks/>
            </p:cNvSpPr>
            <p:nvPr/>
          </p:nvSpPr>
          <p:spPr bwMode="auto">
            <a:xfrm>
              <a:off x="1981" y="2700"/>
              <a:ext cx="63" cy="21"/>
            </a:xfrm>
            <a:custGeom>
              <a:avLst/>
              <a:gdLst>
                <a:gd name="T0" fmla="*/ 62 w 63"/>
                <a:gd name="T1" fmla="*/ 20 h 21"/>
                <a:gd name="T2" fmla="*/ 62 w 63"/>
                <a:gd name="T3" fmla="*/ 0 h 21"/>
                <a:gd name="T4" fmla="*/ 0 w 63"/>
                <a:gd name="T5" fmla="*/ 0 h 21"/>
                <a:gd name="T6" fmla="*/ 0 w 63"/>
                <a:gd name="T7" fmla="*/ 20 h 21"/>
                <a:gd name="T8" fmla="*/ 8 w 63"/>
                <a:gd name="T9" fmla="*/ 20 h 21"/>
                <a:gd name="T10" fmla="*/ 8 w 63"/>
                <a:gd name="T11" fmla="*/ 17 h 21"/>
                <a:gd name="T12" fmla="*/ 18 w 63"/>
                <a:gd name="T13" fmla="*/ 17 h 21"/>
                <a:gd name="T14" fmla="*/ 18 w 63"/>
                <a:gd name="T15" fmla="*/ 20 h 21"/>
                <a:gd name="T16" fmla="*/ 62 w 63"/>
                <a:gd name="T17" fmla="*/ 20 h 21"/>
                <a:gd name="T18" fmla="*/ 62 w 63"/>
                <a:gd name="T19" fmla="*/ 2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"/>
                <a:gd name="T31" fmla="*/ 0 h 21"/>
                <a:gd name="T32" fmla="*/ 63 w 63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" h="21">
                  <a:moveTo>
                    <a:pt x="62" y="20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62" y="20"/>
                  </a:lnTo>
                </a:path>
              </a:pathLst>
            </a:custGeom>
            <a:solidFill>
              <a:srgbClr val="C0C0C0"/>
            </a:solidFill>
            <a:ln w="9247" cap="flat" cmpd="sng">
              <a:solidFill>
                <a:srgbClr val="8F8F8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Freeform 233"/>
            <p:cNvSpPr>
              <a:spLocks/>
            </p:cNvSpPr>
            <p:nvPr/>
          </p:nvSpPr>
          <p:spPr bwMode="auto">
            <a:xfrm>
              <a:off x="1986" y="2708"/>
              <a:ext cx="52" cy="12"/>
            </a:xfrm>
            <a:custGeom>
              <a:avLst/>
              <a:gdLst>
                <a:gd name="T0" fmla="*/ 51 w 52"/>
                <a:gd name="T1" fmla="*/ 5 h 12"/>
                <a:gd name="T2" fmla="*/ 35 w 52"/>
                <a:gd name="T3" fmla="*/ 5 h 12"/>
                <a:gd name="T4" fmla="*/ 35 w 52"/>
                <a:gd name="T5" fmla="*/ 0 h 12"/>
                <a:gd name="T6" fmla="*/ 16 w 52"/>
                <a:gd name="T7" fmla="*/ 0 h 12"/>
                <a:gd name="T8" fmla="*/ 16 w 52"/>
                <a:gd name="T9" fmla="*/ 5 h 12"/>
                <a:gd name="T10" fmla="*/ 0 w 52"/>
                <a:gd name="T11" fmla="*/ 5 h 12"/>
                <a:gd name="T12" fmla="*/ 0 w 52"/>
                <a:gd name="T13" fmla="*/ 8 h 12"/>
                <a:gd name="T14" fmla="*/ 16 w 52"/>
                <a:gd name="T15" fmla="*/ 8 h 12"/>
                <a:gd name="T16" fmla="*/ 16 w 52"/>
                <a:gd name="T17" fmla="*/ 11 h 12"/>
                <a:gd name="T18" fmla="*/ 35 w 52"/>
                <a:gd name="T19" fmla="*/ 11 h 12"/>
                <a:gd name="T20" fmla="*/ 35 w 52"/>
                <a:gd name="T21" fmla="*/ 8 h 12"/>
                <a:gd name="T22" fmla="*/ 51 w 52"/>
                <a:gd name="T23" fmla="*/ 8 h 12"/>
                <a:gd name="T24" fmla="*/ 51 w 52"/>
                <a:gd name="T25" fmla="*/ 5 h 12"/>
                <a:gd name="T26" fmla="*/ 51 w 52"/>
                <a:gd name="T27" fmla="*/ 5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12"/>
                <a:gd name="T44" fmla="*/ 52 w 52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12">
                  <a:moveTo>
                    <a:pt x="51" y="5"/>
                  </a:moveTo>
                  <a:lnTo>
                    <a:pt x="35" y="5"/>
                  </a:lnTo>
                  <a:lnTo>
                    <a:pt x="35" y="0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11"/>
                  </a:lnTo>
                  <a:lnTo>
                    <a:pt x="35" y="11"/>
                  </a:lnTo>
                  <a:lnTo>
                    <a:pt x="35" y="8"/>
                  </a:lnTo>
                  <a:lnTo>
                    <a:pt x="51" y="8"/>
                  </a:lnTo>
                  <a:lnTo>
                    <a:pt x="51" y="5"/>
                  </a:lnTo>
                </a:path>
              </a:pathLst>
            </a:custGeom>
            <a:solidFill>
              <a:srgbClr val="E1E1E1"/>
            </a:solidFill>
            <a:ln w="9247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Freeform 234"/>
            <p:cNvSpPr>
              <a:spLocks/>
            </p:cNvSpPr>
            <p:nvPr/>
          </p:nvSpPr>
          <p:spPr bwMode="auto">
            <a:xfrm>
              <a:off x="2002" y="2708"/>
              <a:ext cx="20" cy="6"/>
            </a:xfrm>
            <a:custGeom>
              <a:avLst/>
              <a:gdLst>
                <a:gd name="T0" fmla="*/ 19 w 20"/>
                <a:gd name="T1" fmla="*/ 5 h 6"/>
                <a:gd name="T2" fmla="*/ 19 w 20"/>
                <a:gd name="T3" fmla="*/ 0 h 6"/>
                <a:gd name="T4" fmla="*/ 0 w 20"/>
                <a:gd name="T5" fmla="*/ 0 h 6"/>
                <a:gd name="T6" fmla="*/ 0 w 20"/>
                <a:gd name="T7" fmla="*/ 5 h 6"/>
                <a:gd name="T8" fmla="*/ 3 w 20"/>
                <a:gd name="T9" fmla="*/ 4 h 6"/>
                <a:gd name="T10" fmla="*/ 16 w 20"/>
                <a:gd name="T11" fmla="*/ 4 h 6"/>
                <a:gd name="T12" fmla="*/ 19 w 20"/>
                <a:gd name="T13" fmla="*/ 5 h 6"/>
                <a:gd name="T14" fmla="*/ 19 w 20"/>
                <a:gd name="T15" fmla="*/ 5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6"/>
                <a:gd name="T26" fmla="*/ 20 w 20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6">
                  <a:moveTo>
                    <a:pt x="19" y="5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4"/>
                  </a:lnTo>
                  <a:lnTo>
                    <a:pt x="16" y="4"/>
                  </a:lnTo>
                  <a:lnTo>
                    <a:pt x="19" y="5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AutoShape 235"/>
            <p:cNvSpPr>
              <a:spLocks noChangeArrowheads="1"/>
            </p:cNvSpPr>
            <p:nvPr/>
          </p:nvSpPr>
          <p:spPr bwMode="auto">
            <a:xfrm>
              <a:off x="2021" y="2716"/>
              <a:ext cx="16" cy="0"/>
            </a:xfrm>
            <a:prstGeom prst="roundRect">
              <a:avLst>
                <a:gd name="adj" fmla="val 0"/>
              </a:avLst>
            </a:prstGeom>
            <a:solidFill>
              <a:srgbClr val="EFEFEF"/>
            </a:solidFill>
            <a:ln w="9247">
              <a:solidFill>
                <a:srgbClr val="EFEFE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1" name="AutoShape 236"/>
            <p:cNvSpPr>
              <a:spLocks noChangeArrowheads="1"/>
            </p:cNvSpPr>
            <p:nvPr/>
          </p:nvSpPr>
          <p:spPr bwMode="auto">
            <a:xfrm>
              <a:off x="1986" y="2716"/>
              <a:ext cx="16" cy="0"/>
            </a:xfrm>
            <a:prstGeom prst="roundRect">
              <a:avLst>
                <a:gd name="adj" fmla="val 0"/>
              </a:avLst>
            </a:prstGeom>
            <a:solidFill>
              <a:srgbClr val="EFEFEF"/>
            </a:solidFill>
            <a:ln w="9247">
              <a:solidFill>
                <a:srgbClr val="EFEFE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2" name="Freeform 237"/>
            <p:cNvSpPr>
              <a:spLocks/>
            </p:cNvSpPr>
            <p:nvPr/>
          </p:nvSpPr>
          <p:spPr bwMode="auto">
            <a:xfrm>
              <a:off x="2002" y="2708"/>
              <a:ext cx="20" cy="5"/>
            </a:xfrm>
            <a:custGeom>
              <a:avLst/>
              <a:gdLst>
                <a:gd name="T0" fmla="*/ 19 w 20"/>
                <a:gd name="T1" fmla="*/ 0 h 5"/>
                <a:gd name="T2" fmla="*/ 16 w 20"/>
                <a:gd name="T3" fmla="*/ 4 h 5"/>
                <a:gd name="T4" fmla="*/ 3 w 20"/>
                <a:gd name="T5" fmla="*/ 4 h 5"/>
                <a:gd name="T6" fmla="*/ 0 w 20"/>
                <a:gd name="T7" fmla="*/ 0 h 5"/>
                <a:gd name="T8" fmla="*/ 19 w 20"/>
                <a:gd name="T9" fmla="*/ 0 h 5"/>
                <a:gd name="T10" fmla="*/ 19 w 2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5"/>
                <a:gd name="T20" fmla="*/ 20 w 2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5">
                  <a:moveTo>
                    <a:pt x="19" y="0"/>
                  </a:moveTo>
                  <a:lnTo>
                    <a:pt x="16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solidFill>
              <a:srgbClr val="D2D2D2"/>
            </a:solidFill>
            <a:ln w="9247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Line 238"/>
            <p:cNvSpPr>
              <a:spLocks noChangeShapeType="1"/>
            </p:cNvSpPr>
            <p:nvPr/>
          </p:nvSpPr>
          <p:spPr bwMode="auto">
            <a:xfrm flipH="1">
              <a:off x="2002" y="2715"/>
              <a:ext cx="18" cy="0"/>
            </a:xfrm>
            <a:prstGeom prst="line">
              <a:avLst/>
            </a:prstGeom>
            <a:noFill/>
            <a:ln w="9247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4" name="AutoShape 239" descr="50%"/>
            <p:cNvSpPr>
              <a:spLocks noChangeArrowheads="1"/>
            </p:cNvSpPr>
            <p:nvPr/>
          </p:nvSpPr>
          <p:spPr bwMode="auto">
            <a:xfrm flipV="1">
              <a:off x="1981" y="2720"/>
              <a:ext cx="62" cy="3"/>
            </a:xfrm>
            <a:prstGeom prst="roundRect">
              <a:avLst>
                <a:gd name="adj" fmla="val 0"/>
              </a:avLst>
            </a:prstGeom>
            <a:pattFill prst="pct50">
              <a:fgClr>
                <a:srgbClr val="808080"/>
              </a:fgClr>
              <a:bgClr>
                <a:srgbClr val="D2D2D2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5" name="Freeform 240"/>
            <p:cNvSpPr>
              <a:spLocks/>
            </p:cNvSpPr>
            <p:nvPr/>
          </p:nvSpPr>
          <p:spPr bwMode="auto">
            <a:xfrm>
              <a:off x="1981" y="2717"/>
              <a:ext cx="63" cy="4"/>
            </a:xfrm>
            <a:custGeom>
              <a:avLst/>
              <a:gdLst>
                <a:gd name="T0" fmla="*/ 62 w 63"/>
                <a:gd name="T1" fmla="*/ 3 h 4"/>
                <a:gd name="T2" fmla="*/ 18 w 63"/>
                <a:gd name="T3" fmla="*/ 3 h 4"/>
                <a:gd name="T4" fmla="*/ 18 w 63"/>
                <a:gd name="T5" fmla="*/ 0 h 4"/>
                <a:gd name="T6" fmla="*/ 8 w 63"/>
                <a:gd name="T7" fmla="*/ 0 h 4"/>
                <a:gd name="T8" fmla="*/ 8 w 63"/>
                <a:gd name="T9" fmla="*/ 3 h 4"/>
                <a:gd name="T10" fmla="*/ 0 w 63"/>
                <a:gd name="T11" fmla="*/ 3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4"/>
                <a:gd name="T20" fmla="*/ 63 w 6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4">
                  <a:moveTo>
                    <a:pt x="62" y="3"/>
                  </a:moveTo>
                  <a:lnTo>
                    <a:pt x="18" y="3"/>
                  </a:lnTo>
                  <a:lnTo>
                    <a:pt x="18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0" y="3"/>
                  </a:lnTo>
                </a:path>
              </a:pathLst>
            </a:custGeom>
            <a:noFill/>
            <a:ln w="18454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Line 241"/>
            <p:cNvSpPr>
              <a:spLocks noChangeShapeType="1"/>
            </p:cNvSpPr>
            <p:nvPr/>
          </p:nvSpPr>
          <p:spPr bwMode="auto">
            <a:xfrm flipH="1">
              <a:off x="1981" y="2720"/>
              <a:ext cx="62" cy="0"/>
            </a:xfrm>
            <a:prstGeom prst="line">
              <a:avLst/>
            </a:prstGeom>
            <a:noFill/>
            <a:ln w="9247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7" name="AutoShape 242"/>
            <p:cNvSpPr>
              <a:spLocks noChangeArrowheads="1"/>
            </p:cNvSpPr>
            <p:nvPr/>
          </p:nvSpPr>
          <p:spPr bwMode="auto">
            <a:xfrm flipV="1">
              <a:off x="1989" y="2718"/>
              <a:ext cx="9" cy="4"/>
            </a:xfrm>
            <a:prstGeom prst="roundRect">
              <a:avLst>
                <a:gd name="adj" fmla="val 0"/>
              </a:avLst>
            </a:prstGeom>
            <a:solidFill>
              <a:srgbClr val="000000"/>
            </a:solidFill>
            <a:ln w="9247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8" name="AutoShape 243"/>
            <p:cNvSpPr>
              <a:spLocks noChangeArrowheads="1"/>
            </p:cNvSpPr>
            <p:nvPr/>
          </p:nvSpPr>
          <p:spPr bwMode="auto">
            <a:xfrm flipV="1">
              <a:off x="1991" y="2719"/>
              <a:ext cx="5" cy="1"/>
            </a:xfrm>
            <a:prstGeom prst="roundRect">
              <a:avLst>
                <a:gd name="adj" fmla="val 0"/>
              </a:avLst>
            </a:prstGeom>
            <a:solidFill>
              <a:srgbClr val="9F9FFF"/>
            </a:solidFill>
            <a:ln w="9247">
              <a:solidFill>
                <a:srgbClr val="9F9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9" name="Line 244"/>
            <p:cNvSpPr>
              <a:spLocks noChangeShapeType="1"/>
            </p:cNvSpPr>
            <p:nvPr/>
          </p:nvSpPr>
          <p:spPr bwMode="auto">
            <a:xfrm flipH="1">
              <a:off x="1984" y="2764"/>
              <a:ext cx="55" cy="0"/>
            </a:xfrm>
            <a:prstGeom prst="line">
              <a:avLst/>
            </a:prstGeom>
            <a:noFill/>
            <a:ln w="9247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0" name="AutoShape 245"/>
            <p:cNvSpPr>
              <a:spLocks noChangeArrowheads="1"/>
            </p:cNvSpPr>
            <p:nvPr/>
          </p:nvSpPr>
          <p:spPr bwMode="auto">
            <a:xfrm flipV="1">
              <a:off x="1981" y="2732"/>
              <a:ext cx="62" cy="20"/>
            </a:xfrm>
            <a:prstGeom prst="roundRect">
              <a:avLst>
                <a:gd name="adj" fmla="val 0"/>
              </a:avLst>
            </a:prstGeom>
            <a:solidFill>
              <a:srgbClr val="C0C0C0"/>
            </a:solidFill>
            <a:ln w="9247">
              <a:solidFill>
                <a:srgbClr val="8F8F8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1" name="Line 246"/>
            <p:cNvSpPr>
              <a:spLocks noChangeShapeType="1"/>
            </p:cNvSpPr>
            <p:nvPr/>
          </p:nvSpPr>
          <p:spPr bwMode="auto">
            <a:xfrm flipH="1">
              <a:off x="1984" y="2768"/>
              <a:ext cx="55" cy="0"/>
            </a:xfrm>
            <a:prstGeom prst="line">
              <a:avLst/>
            </a:prstGeom>
            <a:noFill/>
            <a:ln w="9247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2" name="AutoShape 247" descr="50%"/>
            <p:cNvSpPr>
              <a:spLocks noChangeArrowheads="1"/>
            </p:cNvSpPr>
            <p:nvPr/>
          </p:nvSpPr>
          <p:spPr bwMode="auto">
            <a:xfrm flipV="1">
              <a:off x="1981" y="2753"/>
              <a:ext cx="62" cy="2"/>
            </a:xfrm>
            <a:prstGeom prst="roundRect">
              <a:avLst>
                <a:gd name="adj" fmla="val 0"/>
              </a:avLst>
            </a:prstGeom>
            <a:pattFill prst="pct50">
              <a:fgClr>
                <a:srgbClr val="808080"/>
              </a:fgClr>
              <a:bgClr>
                <a:srgbClr val="D2D2D2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3" name="Line 248"/>
            <p:cNvSpPr>
              <a:spLocks noChangeShapeType="1"/>
            </p:cNvSpPr>
            <p:nvPr/>
          </p:nvSpPr>
          <p:spPr bwMode="auto">
            <a:xfrm>
              <a:off x="2011" y="2671"/>
              <a:ext cx="0" cy="29"/>
            </a:xfrm>
            <a:prstGeom prst="line">
              <a:avLst/>
            </a:prstGeom>
            <a:noFill/>
            <a:ln w="9247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4" name="Freeform 249" descr="50%"/>
            <p:cNvSpPr>
              <a:spLocks/>
            </p:cNvSpPr>
            <p:nvPr/>
          </p:nvSpPr>
          <p:spPr bwMode="auto">
            <a:xfrm>
              <a:off x="1931" y="2956"/>
              <a:ext cx="163" cy="8"/>
            </a:xfrm>
            <a:custGeom>
              <a:avLst/>
              <a:gdLst>
                <a:gd name="T0" fmla="*/ 162 w 163"/>
                <a:gd name="T1" fmla="*/ 7 h 8"/>
                <a:gd name="T2" fmla="*/ 162 w 163"/>
                <a:gd name="T3" fmla="*/ 4 h 8"/>
                <a:gd name="T4" fmla="*/ 124 w 163"/>
                <a:gd name="T5" fmla="*/ 0 h 8"/>
                <a:gd name="T6" fmla="*/ 124 w 163"/>
                <a:gd name="T7" fmla="*/ 3 h 8"/>
                <a:gd name="T8" fmla="*/ 38 w 163"/>
                <a:gd name="T9" fmla="*/ 3 h 8"/>
                <a:gd name="T10" fmla="*/ 38 w 163"/>
                <a:gd name="T11" fmla="*/ 0 h 8"/>
                <a:gd name="T12" fmla="*/ 0 w 163"/>
                <a:gd name="T13" fmla="*/ 4 h 8"/>
                <a:gd name="T14" fmla="*/ 0 w 163"/>
                <a:gd name="T15" fmla="*/ 7 h 8"/>
                <a:gd name="T16" fmla="*/ 162 w 163"/>
                <a:gd name="T17" fmla="*/ 7 h 8"/>
                <a:gd name="T18" fmla="*/ 162 w 163"/>
                <a:gd name="T19" fmla="*/ 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3"/>
                <a:gd name="T31" fmla="*/ 0 h 8"/>
                <a:gd name="T32" fmla="*/ 163 w 163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3" h="8">
                  <a:moveTo>
                    <a:pt x="162" y="7"/>
                  </a:moveTo>
                  <a:lnTo>
                    <a:pt x="162" y="4"/>
                  </a:lnTo>
                  <a:lnTo>
                    <a:pt x="124" y="0"/>
                  </a:lnTo>
                  <a:lnTo>
                    <a:pt x="124" y="3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162" y="7"/>
                  </a:lnTo>
                </a:path>
              </a:pathLst>
            </a:custGeom>
            <a:pattFill prst="pct50">
              <a:fgClr>
                <a:srgbClr val="8F8F8F"/>
              </a:fgClr>
              <a:bgClr>
                <a:srgbClr val="8F8F8F"/>
              </a:bgClr>
            </a:pattFill>
            <a:ln w="9247" cap="flat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Freeform 250"/>
            <p:cNvSpPr>
              <a:spLocks/>
            </p:cNvSpPr>
            <p:nvPr/>
          </p:nvSpPr>
          <p:spPr bwMode="auto">
            <a:xfrm>
              <a:off x="1982" y="2674"/>
              <a:ext cx="62" cy="17"/>
            </a:xfrm>
            <a:custGeom>
              <a:avLst/>
              <a:gdLst>
                <a:gd name="T0" fmla="*/ 61 w 62"/>
                <a:gd name="T1" fmla="*/ 16 h 17"/>
                <a:gd name="T2" fmla="*/ 49 w 62"/>
                <a:gd name="T3" fmla="*/ 16 h 17"/>
                <a:gd name="T4" fmla="*/ 49 w 62"/>
                <a:gd name="T5" fmla="*/ 0 h 17"/>
                <a:gd name="T6" fmla="*/ 36 w 62"/>
                <a:gd name="T7" fmla="*/ 0 h 17"/>
                <a:gd name="T8" fmla="*/ 36 w 62"/>
                <a:gd name="T9" fmla="*/ 16 h 17"/>
                <a:gd name="T10" fmla="*/ 0 w 62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17"/>
                <a:gd name="T20" fmla="*/ 62 w 62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17">
                  <a:moveTo>
                    <a:pt x="61" y="16"/>
                  </a:moveTo>
                  <a:lnTo>
                    <a:pt x="49" y="16"/>
                  </a:lnTo>
                  <a:lnTo>
                    <a:pt x="49" y="0"/>
                  </a:lnTo>
                  <a:lnTo>
                    <a:pt x="36" y="0"/>
                  </a:lnTo>
                  <a:lnTo>
                    <a:pt x="36" y="16"/>
                  </a:lnTo>
                  <a:lnTo>
                    <a:pt x="0" y="16"/>
                  </a:lnTo>
                </a:path>
              </a:pathLst>
            </a:custGeom>
            <a:noFill/>
            <a:ln w="18454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AutoShape 251"/>
            <p:cNvSpPr>
              <a:spLocks noChangeArrowheads="1"/>
            </p:cNvSpPr>
            <p:nvPr/>
          </p:nvSpPr>
          <p:spPr bwMode="auto">
            <a:xfrm flipV="1">
              <a:off x="2019" y="2674"/>
              <a:ext cx="11" cy="17"/>
            </a:xfrm>
            <a:prstGeom prst="roundRect">
              <a:avLst>
                <a:gd name="adj" fmla="val 0"/>
              </a:avLst>
            </a:prstGeom>
            <a:solidFill>
              <a:srgbClr val="C0C0C0"/>
            </a:solidFill>
            <a:ln w="9247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7" name="Freeform 252"/>
            <p:cNvSpPr>
              <a:spLocks/>
            </p:cNvSpPr>
            <p:nvPr/>
          </p:nvSpPr>
          <p:spPr bwMode="auto">
            <a:xfrm>
              <a:off x="2018" y="2678"/>
              <a:ext cx="13" cy="14"/>
            </a:xfrm>
            <a:custGeom>
              <a:avLst/>
              <a:gdLst>
                <a:gd name="T0" fmla="*/ 10 w 13"/>
                <a:gd name="T1" fmla="*/ 12 h 14"/>
                <a:gd name="T2" fmla="*/ 10 w 13"/>
                <a:gd name="T3" fmla="*/ 0 h 14"/>
                <a:gd name="T4" fmla="*/ 2 w 13"/>
                <a:gd name="T5" fmla="*/ 0 h 14"/>
                <a:gd name="T6" fmla="*/ 2 w 13"/>
                <a:gd name="T7" fmla="*/ 12 h 14"/>
                <a:gd name="T8" fmla="*/ 0 w 13"/>
                <a:gd name="T9" fmla="*/ 13 h 14"/>
                <a:gd name="T10" fmla="*/ 12 w 13"/>
                <a:gd name="T11" fmla="*/ 13 h 14"/>
                <a:gd name="T12" fmla="*/ 10 w 13"/>
                <a:gd name="T13" fmla="*/ 12 h 14"/>
                <a:gd name="T14" fmla="*/ 10 w 13"/>
                <a:gd name="T15" fmla="*/ 12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14"/>
                <a:gd name="T26" fmla="*/ 13 w 13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14">
                  <a:moveTo>
                    <a:pt x="10" y="12"/>
                  </a:moveTo>
                  <a:lnTo>
                    <a:pt x="10" y="0"/>
                  </a:lnTo>
                  <a:lnTo>
                    <a:pt x="2" y="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12" y="13"/>
                  </a:lnTo>
                  <a:lnTo>
                    <a:pt x="10" y="12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AutoShape 253"/>
            <p:cNvSpPr>
              <a:spLocks noChangeArrowheads="1"/>
            </p:cNvSpPr>
            <p:nvPr/>
          </p:nvSpPr>
          <p:spPr bwMode="auto">
            <a:xfrm flipV="1">
              <a:off x="2021" y="2680"/>
              <a:ext cx="7" cy="2"/>
            </a:xfrm>
            <a:prstGeom prst="roundRect">
              <a:avLst>
                <a:gd name="adj" fmla="val 0"/>
              </a:avLst>
            </a:prstGeom>
            <a:solidFill>
              <a:srgbClr val="FF60AF"/>
            </a:solidFill>
            <a:ln w="9247">
              <a:solidFill>
                <a:srgbClr val="FF60A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9" name="AutoShape 254"/>
            <p:cNvSpPr>
              <a:spLocks noChangeArrowheads="1"/>
            </p:cNvSpPr>
            <p:nvPr/>
          </p:nvSpPr>
          <p:spPr bwMode="auto">
            <a:xfrm>
              <a:off x="2021" y="2682"/>
              <a:ext cx="7" cy="8"/>
            </a:xfrm>
            <a:prstGeom prst="roundRect">
              <a:avLst>
                <a:gd name="adj" fmla="val 0"/>
              </a:avLst>
            </a:prstGeom>
            <a:solidFill>
              <a:srgbClr val="C20041"/>
            </a:solidFill>
            <a:ln w="9247">
              <a:solidFill>
                <a:srgbClr val="C2004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0" name="AutoShape 255"/>
            <p:cNvSpPr>
              <a:spLocks noChangeArrowheads="1"/>
            </p:cNvSpPr>
            <p:nvPr/>
          </p:nvSpPr>
          <p:spPr bwMode="auto">
            <a:xfrm flipV="1">
              <a:off x="2034" y="2709"/>
              <a:ext cx="3" cy="2"/>
            </a:xfrm>
            <a:prstGeom prst="roundRect">
              <a:avLst>
                <a:gd name="adj" fmla="val 0"/>
              </a:avLst>
            </a:prstGeom>
            <a:solidFill>
              <a:srgbClr val="80FFFF"/>
            </a:solidFill>
            <a:ln w="9247">
              <a:solidFill>
                <a:srgbClr val="00C2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1" name="AutoShape 256"/>
            <p:cNvSpPr>
              <a:spLocks noChangeArrowheads="1"/>
            </p:cNvSpPr>
            <p:nvPr/>
          </p:nvSpPr>
          <p:spPr bwMode="auto">
            <a:xfrm flipV="1">
              <a:off x="2034" y="2686"/>
              <a:ext cx="3" cy="3"/>
            </a:xfrm>
            <a:prstGeom prst="roundRect">
              <a:avLst>
                <a:gd name="adj" fmla="val 0"/>
              </a:avLst>
            </a:prstGeom>
            <a:solidFill>
              <a:srgbClr val="80FFFF"/>
            </a:solidFill>
            <a:ln w="9247">
              <a:solidFill>
                <a:srgbClr val="00C2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2" name="Freeform 257"/>
            <p:cNvSpPr>
              <a:spLocks/>
            </p:cNvSpPr>
            <p:nvPr/>
          </p:nvSpPr>
          <p:spPr bwMode="auto">
            <a:xfrm>
              <a:off x="1695" y="3000"/>
              <a:ext cx="314" cy="63"/>
            </a:xfrm>
            <a:custGeom>
              <a:avLst/>
              <a:gdLst>
                <a:gd name="T0" fmla="*/ 13 w 314"/>
                <a:gd name="T1" fmla="*/ 4 h 63"/>
                <a:gd name="T2" fmla="*/ 12 w 314"/>
                <a:gd name="T3" fmla="*/ 12 h 63"/>
                <a:gd name="T4" fmla="*/ 10 w 314"/>
                <a:gd name="T5" fmla="*/ 18 h 63"/>
                <a:gd name="T6" fmla="*/ 9 w 314"/>
                <a:gd name="T7" fmla="*/ 23 h 63"/>
                <a:gd name="T8" fmla="*/ 7 w 314"/>
                <a:gd name="T9" fmla="*/ 29 h 63"/>
                <a:gd name="T10" fmla="*/ 5 w 314"/>
                <a:gd name="T11" fmla="*/ 35 h 63"/>
                <a:gd name="T12" fmla="*/ 3 w 314"/>
                <a:gd name="T13" fmla="*/ 41 h 63"/>
                <a:gd name="T14" fmla="*/ 1 w 314"/>
                <a:gd name="T15" fmla="*/ 47 h 63"/>
                <a:gd name="T16" fmla="*/ 0 w 314"/>
                <a:gd name="T17" fmla="*/ 50 h 63"/>
                <a:gd name="T18" fmla="*/ 0 w 314"/>
                <a:gd name="T19" fmla="*/ 50 h 63"/>
                <a:gd name="T20" fmla="*/ 0 w 314"/>
                <a:gd name="T21" fmla="*/ 52 h 63"/>
                <a:gd name="T22" fmla="*/ 0 w 314"/>
                <a:gd name="T23" fmla="*/ 52 h 63"/>
                <a:gd name="T24" fmla="*/ 0 w 314"/>
                <a:gd name="T25" fmla="*/ 55 h 63"/>
                <a:gd name="T26" fmla="*/ 0 w 314"/>
                <a:gd name="T27" fmla="*/ 55 h 63"/>
                <a:gd name="T28" fmla="*/ 0 w 314"/>
                <a:gd name="T29" fmla="*/ 55 h 63"/>
                <a:gd name="T30" fmla="*/ 0 w 314"/>
                <a:gd name="T31" fmla="*/ 55 h 63"/>
                <a:gd name="T32" fmla="*/ 1 w 314"/>
                <a:gd name="T33" fmla="*/ 57 h 63"/>
                <a:gd name="T34" fmla="*/ 1 w 314"/>
                <a:gd name="T35" fmla="*/ 57 h 63"/>
                <a:gd name="T36" fmla="*/ 1 w 314"/>
                <a:gd name="T37" fmla="*/ 59 h 63"/>
                <a:gd name="T38" fmla="*/ 1 w 314"/>
                <a:gd name="T39" fmla="*/ 59 h 63"/>
                <a:gd name="T40" fmla="*/ 1 w 314"/>
                <a:gd name="T41" fmla="*/ 61 h 63"/>
                <a:gd name="T42" fmla="*/ 1 w 314"/>
                <a:gd name="T43" fmla="*/ 61 h 63"/>
                <a:gd name="T44" fmla="*/ 1 w 314"/>
                <a:gd name="T45" fmla="*/ 62 h 63"/>
                <a:gd name="T46" fmla="*/ 1 w 314"/>
                <a:gd name="T47" fmla="*/ 62 h 63"/>
                <a:gd name="T48" fmla="*/ 310 w 314"/>
                <a:gd name="T49" fmla="*/ 62 h 63"/>
                <a:gd name="T50" fmla="*/ 310 w 314"/>
                <a:gd name="T51" fmla="*/ 62 h 63"/>
                <a:gd name="T52" fmla="*/ 310 w 314"/>
                <a:gd name="T53" fmla="*/ 61 h 63"/>
                <a:gd name="T54" fmla="*/ 310 w 314"/>
                <a:gd name="T55" fmla="*/ 61 h 63"/>
                <a:gd name="T56" fmla="*/ 311 w 314"/>
                <a:gd name="T57" fmla="*/ 59 h 63"/>
                <a:gd name="T58" fmla="*/ 311 w 314"/>
                <a:gd name="T59" fmla="*/ 59 h 63"/>
                <a:gd name="T60" fmla="*/ 311 w 314"/>
                <a:gd name="T61" fmla="*/ 57 h 63"/>
                <a:gd name="T62" fmla="*/ 311 w 314"/>
                <a:gd name="T63" fmla="*/ 57 h 63"/>
                <a:gd name="T64" fmla="*/ 312 w 314"/>
                <a:gd name="T65" fmla="*/ 55 h 63"/>
                <a:gd name="T66" fmla="*/ 312 w 314"/>
                <a:gd name="T67" fmla="*/ 55 h 63"/>
                <a:gd name="T68" fmla="*/ 312 w 314"/>
                <a:gd name="T69" fmla="*/ 55 h 63"/>
                <a:gd name="T70" fmla="*/ 312 w 314"/>
                <a:gd name="T71" fmla="*/ 55 h 63"/>
                <a:gd name="T72" fmla="*/ 313 w 314"/>
                <a:gd name="T73" fmla="*/ 52 h 63"/>
                <a:gd name="T74" fmla="*/ 313 w 314"/>
                <a:gd name="T75" fmla="*/ 52 h 63"/>
                <a:gd name="T76" fmla="*/ 313 w 314"/>
                <a:gd name="T77" fmla="*/ 50 h 63"/>
                <a:gd name="T78" fmla="*/ 313 w 314"/>
                <a:gd name="T79" fmla="*/ 50 h 63"/>
                <a:gd name="T80" fmla="*/ 313 w 314"/>
                <a:gd name="T81" fmla="*/ 49 h 63"/>
                <a:gd name="T82" fmla="*/ 309 w 314"/>
                <a:gd name="T83" fmla="*/ 43 h 63"/>
                <a:gd name="T84" fmla="*/ 307 w 314"/>
                <a:gd name="T85" fmla="*/ 37 h 63"/>
                <a:gd name="T86" fmla="*/ 305 w 314"/>
                <a:gd name="T87" fmla="*/ 31 h 63"/>
                <a:gd name="T88" fmla="*/ 304 w 314"/>
                <a:gd name="T89" fmla="*/ 25 h 63"/>
                <a:gd name="T90" fmla="*/ 301 w 314"/>
                <a:gd name="T91" fmla="*/ 19 h 63"/>
                <a:gd name="T92" fmla="*/ 300 w 314"/>
                <a:gd name="T93" fmla="*/ 13 h 63"/>
                <a:gd name="T94" fmla="*/ 298 w 314"/>
                <a:gd name="T95" fmla="*/ 8 h 63"/>
                <a:gd name="T96" fmla="*/ 298 w 314"/>
                <a:gd name="T97" fmla="*/ 0 h 63"/>
                <a:gd name="T98" fmla="*/ 16 w 314"/>
                <a:gd name="T99" fmla="*/ 0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14"/>
                <a:gd name="T151" fmla="*/ 0 h 63"/>
                <a:gd name="T152" fmla="*/ 314 w 314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14" h="63">
                  <a:moveTo>
                    <a:pt x="16" y="0"/>
                  </a:moveTo>
                  <a:lnTo>
                    <a:pt x="13" y="4"/>
                  </a:lnTo>
                  <a:lnTo>
                    <a:pt x="13" y="8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9" y="23"/>
                  </a:lnTo>
                  <a:lnTo>
                    <a:pt x="9" y="25"/>
                  </a:lnTo>
                  <a:lnTo>
                    <a:pt x="7" y="29"/>
                  </a:lnTo>
                  <a:lnTo>
                    <a:pt x="6" y="31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1" y="55"/>
                  </a:lnTo>
                  <a:lnTo>
                    <a:pt x="1" y="57"/>
                  </a:lnTo>
                  <a:lnTo>
                    <a:pt x="1" y="59"/>
                  </a:lnTo>
                  <a:lnTo>
                    <a:pt x="1" y="61"/>
                  </a:lnTo>
                  <a:lnTo>
                    <a:pt x="1" y="62"/>
                  </a:lnTo>
                  <a:lnTo>
                    <a:pt x="3" y="62"/>
                  </a:lnTo>
                  <a:lnTo>
                    <a:pt x="310" y="62"/>
                  </a:lnTo>
                  <a:lnTo>
                    <a:pt x="310" y="61"/>
                  </a:lnTo>
                  <a:lnTo>
                    <a:pt x="311" y="59"/>
                  </a:lnTo>
                  <a:lnTo>
                    <a:pt x="311" y="57"/>
                  </a:lnTo>
                  <a:lnTo>
                    <a:pt x="312" y="55"/>
                  </a:lnTo>
                  <a:lnTo>
                    <a:pt x="313" y="52"/>
                  </a:lnTo>
                  <a:lnTo>
                    <a:pt x="313" y="50"/>
                  </a:lnTo>
                  <a:lnTo>
                    <a:pt x="313" y="49"/>
                  </a:lnTo>
                  <a:lnTo>
                    <a:pt x="311" y="47"/>
                  </a:lnTo>
                  <a:lnTo>
                    <a:pt x="309" y="43"/>
                  </a:lnTo>
                  <a:lnTo>
                    <a:pt x="307" y="41"/>
                  </a:lnTo>
                  <a:lnTo>
                    <a:pt x="307" y="37"/>
                  </a:lnTo>
                  <a:lnTo>
                    <a:pt x="305" y="35"/>
                  </a:lnTo>
                  <a:lnTo>
                    <a:pt x="305" y="31"/>
                  </a:lnTo>
                  <a:lnTo>
                    <a:pt x="304" y="29"/>
                  </a:lnTo>
                  <a:lnTo>
                    <a:pt x="304" y="25"/>
                  </a:lnTo>
                  <a:lnTo>
                    <a:pt x="301" y="23"/>
                  </a:lnTo>
                  <a:lnTo>
                    <a:pt x="301" y="19"/>
                  </a:lnTo>
                  <a:lnTo>
                    <a:pt x="300" y="18"/>
                  </a:lnTo>
                  <a:lnTo>
                    <a:pt x="300" y="13"/>
                  </a:lnTo>
                  <a:lnTo>
                    <a:pt x="298" y="12"/>
                  </a:lnTo>
                  <a:lnTo>
                    <a:pt x="298" y="8"/>
                  </a:lnTo>
                  <a:lnTo>
                    <a:pt x="298" y="4"/>
                  </a:lnTo>
                  <a:lnTo>
                    <a:pt x="298" y="0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9247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3" name="Freeform 258" descr="50%"/>
            <p:cNvSpPr>
              <a:spLocks/>
            </p:cNvSpPr>
            <p:nvPr/>
          </p:nvSpPr>
          <p:spPr bwMode="auto">
            <a:xfrm>
              <a:off x="1699" y="3052"/>
              <a:ext cx="306" cy="4"/>
            </a:xfrm>
            <a:custGeom>
              <a:avLst/>
              <a:gdLst>
                <a:gd name="T0" fmla="*/ 1 w 306"/>
                <a:gd name="T1" fmla="*/ 0 h 4"/>
                <a:gd name="T2" fmla="*/ 0 w 306"/>
                <a:gd name="T3" fmla="*/ 2 h 4"/>
                <a:gd name="T4" fmla="*/ 0 w 306"/>
                <a:gd name="T5" fmla="*/ 2 h 4"/>
                <a:gd name="T6" fmla="*/ 0 w 306"/>
                <a:gd name="T7" fmla="*/ 2 h 4"/>
                <a:gd name="T8" fmla="*/ 0 w 306"/>
                <a:gd name="T9" fmla="*/ 2 h 4"/>
                <a:gd name="T10" fmla="*/ 0 w 306"/>
                <a:gd name="T11" fmla="*/ 2 h 4"/>
                <a:gd name="T12" fmla="*/ 0 w 306"/>
                <a:gd name="T13" fmla="*/ 2 h 4"/>
                <a:gd name="T14" fmla="*/ 0 w 306"/>
                <a:gd name="T15" fmla="*/ 2 h 4"/>
                <a:gd name="T16" fmla="*/ 0 w 306"/>
                <a:gd name="T17" fmla="*/ 2 h 4"/>
                <a:gd name="T18" fmla="*/ 0 w 306"/>
                <a:gd name="T19" fmla="*/ 3 h 4"/>
                <a:gd name="T20" fmla="*/ 0 w 306"/>
                <a:gd name="T21" fmla="*/ 3 h 4"/>
                <a:gd name="T22" fmla="*/ 0 w 306"/>
                <a:gd name="T23" fmla="*/ 3 h 4"/>
                <a:gd name="T24" fmla="*/ 0 w 306"/>
                <a:gd name="T25" fmla="*/ 3 h 4"/>
                <a:gd name="T26" fmla="*/ 0 w 306"/>
                <a:gd name="T27" fmla="*/ 3 h 4"/>
                <a:gd name="T28" fmla="*/ 0 w 306"/>
                <a:gd name="T29" fmla="*/ 3 h 4"/>
                <a:gd name="T30" fmla="*/ 0 w 306"/>
                <a:gd name="T31" fmla="*/ 3 h 4"/>
                <a:gd name="T32" fmla="*/ 1 w 306"/>
                <a:gd name="T33" fmla="*/ 3 h 4"/>
                <a:gd name="T34" fmla="*/ 305 w 306"/>
                <a:gd name="T35" fmla="*/ 3 h 4"/>
                <a:gd name="T36" fmla="*/ 305 w 306"/>
                <a:gd name="T37" fmla="*/ 3 h 4"/>
                <a:gd name="T38" fmla="*/ 305 w 306"/>
                <a:gd name="T39" fmla="*/ 3 h 4"/>
                <a:gd name="T40" fmla="*/ 305 w 306"/>
                <a:gd name="T41" fmla="*/ 3 h 4"/>
                <a:gd name="T42" fmla="*/ 305 w 306"/>
                <a:gd name="T43" fmla="*/ 3 h 4"/>
                <a:gd name="T44" fmla="*/ 305 w 306"/>
                <a:gd name="T45" fmla="*/ 3 h 4"/>
                <a:gd name="T46" fmla="*/ 305 w 306"/>
                <a:gd name="T47" fmla="*/ 3 h 4"/>
                <a:gd name="T48" fmla="*/ 305 w 306"/>
                <a:gd name="T49" fmla="*/ 3 h 4"/>
                <a:gd name="T50" fmla="*/ 305 w 306"/>
                <a:gd name="T51" fmla="*/ 2 h 4"/>
                <a:gd name="T52" fmla="*/ 305 w 306"/>
                <a:gd name="T53" fmla="*/ 2 h 4"/>
                <a:gd name="T54" fmla="*/ 305 w 306"/>
                <a:gd name="T55" fmla="*/ 2 h 4"/>
                <a:gd name="T56" fmla="*/ 305 w 306"/>
                <a:gd name="T57" fmla="*/ 2 h 4"/>
                <a:gd name="T58" fmla="*/ 305 w 306"/>
                <a:gd name="T59" fmla="*/ 2 h 4"/>
                <a:gd name="T60" fmla="*/ 305 w 306"/>
                <a:gd name="T61" fmla="*/ 2 h 4"/>
                <a:gd name="T62" fmla="*/ 305 w 306"/>
                <a:gd name="T63" fmla="*/ 2 h 4"/>
                <a:gd name="T64" fmla="*/ 305 w 306"/>
                <a:gd name="T65" fmla="*/ 2 h 4"/>
                <a:gd name="T66" fmla="*/ 305 w 306"/>
                <a:gd name="T67" fmla="*/ 0 h 4"/>
                <a:gd name="T68" fmla="*/ 1 w 306"/>
                <a:gd name="T69" fmla="*/ 0 h 4"/>
                <a:gd name="T70" fmla="*/ 1 w 306"/>
                <a:gd name="T71" fmla="*/ 0 h 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6"/>
                <a:gd name="T109" fmla="*/ 0 h 4"/>
                <a:gd name="T110" fmla="*/ 306 w 306"/>
                <a:gd name="T111" fmla="*/ 4 h 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6" h="4">
                  <a:moveTo>
                    <a:pt x="1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05" y="3"/>
                  </a:lnTo>
                  <a:lnTo>
                    <a:pt x="305" y="2"/>
                  </a:lnTo>
                  <a:lnTo>
                    <a:pt x="305" y="0"/>
                  </a:lnTo>
                  <a:lnTo>
                    <a:pt x="1" y="0"/>
                  </a:lnTo>
                </a:path>
              </a:pathLst>
            </a:custGeom>
            <a:pattFill prst="pct50">
              <a:fgClr>
                <a:srgbClr val="808080"/>
              </a:fgClr>
              <a:bgClr>
                <a:srgbClr val="EFEFEF"/>
              </a:bgClr>
            </a:pattFill>
            <a:ln w="9525">
              <a:noFill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4" name="Freeform 259"/>
            <p:cNvSpPr>
              <a:spLocks/>
            </p:cNvSpPr>
            <p:nvPr/>
          </p:nvSpPr>
          <p:spPr bwMode="auto">
            <a:xfrm>
              <a:off x="1937" y="3019"/>
              <a:ext cx="53" cy="25"/>
            </a:xfrm>
            <a:custGeom>
              <a:avLst/>
              <a:gdLst>
                <a:gd name="T0" fmla="*/ 52 w 53"/>
                <a:gd name="T1" fmla="*/ 24 h 25"/>
                <a:gd name="T2" fmla="*/ 50 w 53"/>
                <a:gd name="T3" fmla="*/ 24 h 25"/>
                <a:gd name="T4" fmla="*/ 50 w 53"/>
                <a:gd name="T5" fmla="*/ 22 h 25"/>
                <a:gd name="T6" fmla="*/ 49 w 53"/>
                <a:gd name="T7" fmla="*/ 21 h 25"/>
                <a:gd name="T8" fmla="*/ 49 w 53"/>
                <a:gd name="T9" fmla="*/ 19 h 25"/>
                <a:gd name="T10" fmla="*/ 47 w 53"/>
                <a:gd name="T11" fmla="*/ 18 h 25"/>
                <a:gd name="T12" fmla="*/ 47 w 53"/>
                <a:gd name="T13" fmla="*/ 16 h 25"/>
                <a:gd name="T14" fmla="*/ 47 w 53"/>
                <a:gd name="T15" fmla="*/ 14 h 25"/>
                <a:gd name="T16" fmla="*/ 47 w 53"/>
                <a:gd name="T17" fmla="*/ 12 h 25"/>
                <a:gd name="T18" fmla="*/ 45 w 53"/>
                <a:gd name="T19" fmla="*/ 12 h 25"/>
                <a:gd name="T20" fmla="*/ 45 w 53"/>
                <a:gd name="T21" fmla="*/ 10 h 25"/>
                <a:gd name="T22" fmla="*/ 45 w 53"/>
                <a:gd name="T23" fmla="*/ 8 h 25"/>
                <a:gd name="T24" fmla="*/ 45 w 53"/>
                <a:gd name="T25" fmla="*/ 6 h 25"/>
                <a:gd name="T26" fmla="*/ 45 w 53"/>
                <a:gd name="T27" fmla="*/ 6 h 25"/>
                <a:gd name="T28" fmla="*/ 45 w 53"/>
                <a:gd name="T29" fmla="*/ 4 h 25"/>
                <a:gd name="T30" fmla="*/ 45 w 53"/>
                <a:gd name="T31" fmla="*/ 1 h 25"/>
                <a:gd name="T32" fmla="*/ 45 w 53"/>
                <a:gd name="T33" fmla="*/ 0 h 25"/>
                <a:gd name="T34" fmla="*/ 37 w 53"/>
                <a:gd name="T35" fmla="*/ 0 h 25"/>
                <a:gd name="T36" fmla="*/ 38 w 53"/>
                <a:gd name="T37" fmla="*/ 6 h 25"/>
                <a:gd name="T38" fmla="*/ 29 w 53"/>
                <a:gd name="T39" fmla="*/ 6 h 25"/>
                <a:gd name="T40" fmla="*/ 30 w 53"/>
                <a:gd name="T41" fmla="*/ 11 h 25"/>
                <a:gd name="T42" fmla="*/ 19 w 53"/>
                <a:gd name="T43" fmla="*/ 11 h 25"/>
                <a:gd name="T44" fmla="*/ 20 w 53"/>
                <a:gd name="T45" fmla="*/ 16 h 25"/>
                <a:gd name="T46" fmla="*/ 0 w 53"/>
                <a:gd name="T47" fmla="*/ 16 h 25"/>
                <a:gd name="T48" fmla="*/ 2 w 53"/>
                <a:gd name="T49" fmla="*/ 24 h 25"/>
                <a:gd name="T50" fmla="*/ 22 w 53"/>
                <a:gd name="T51" fmla="*/ 24 h 25"/>
                <a:gd name="T52" fmla="*/ 22 w 53"/>
                <a:gd name="T53" fmla="*/ 21 h 25"/>
                <a:gd name="T54" fmla="*/ 30 w 53"/>
                <a:gd name="T55" fmla="*/ 21 h 25"/>
                <a:gd name="T56" fmla="*/ 31 w 53"/>
                <a:gd name="T57" fmla="*/ 24 h 25"/>
                <a:gd name="T58" fmla="*/ 52 w 53"/>
                <a:gd name="T59" fmla="*/ 24 h 25"/>
                <a:gd name="T60" fmla="*/ 52 w 53"/>
                <a:gd name="T61" fmla="*/ 24 h 2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"/>
                <a:gd name="T94" fmla="*/ 0 h 25"/>
                <a:gd name="T95" fmla="*/ 53 w 53"/>
                <a:gd name="T96" fmla="*/ 25 h 2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" h="25">
                  <a:moveTo>
                    <a:pt x="52" y="24"/>
                  </a:moveTo>
                  <a:lnTo>
                    <a:pt x="50" y="24"/>
                  </a:lnTo>
                  <a:lnTo>
                    <a:pt x="50" y="22"/>
                  </a:lnTo>
                  <a:lnTo>
                    <a:pt x="49" y="21"/>
                  </a:lnTo>
                  <a:lnTo>
                    <a:pt x="49" y="19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2"/>
                  </a:lnTo>
                  <a:lnTo>
                    <a:pt x="45" y="12"/>
                  </a:lnTo>
                  <a:lnTo>
                    <a:pt x="45" y="10"/>
                  </a:lnTo>
                  <a:lnTo>
                    <a:pt x="45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5" y="1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8" y="6"/>
                  </a:lnTo>
                  <a:lnTo>
                    <a:pt x="29" y="6"/>
                  </a:lnTo>
                  <a:lnTo>
                    <a:pt x="30" y="11"/>
                  </a:lnTo>
                  <a:lnTo>
                    <a:pt x="19" y="11"/>
                  </a:lnTo>
                  <a:lnTo>
                    <a:pt x="20" y="16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22" y="24"/>
                  </a:lnTo>
                  <a:lnTo>
                    <a:pt x="22" y="21"/>
                  </a:lnTo>
                  <a:lnTo>
                    <a:pt x="30" y="21"/>
                  </a:lnTo>
                  <a:lnTo>
                    <a:pt x="31" y="24"/>
                  </a:lnTo>
                  <a:lnTo>
                    <a:pt x="52" y="24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5" name="Freeform 260"/>
            <p:cNvSpPr>
              <a:spLocks/>
            </p:cNvSpPr>
            <p:nvPr/>
          </p:nvSpPr>
          <p:spPr bwMode="auto">
            <a:xfrm>
              <a:off x="1826" y="3019"/>
              <a:ext cx="149" cy="25"/>
            </a:xfrm>
            <a:custGeom>
              <a:avLst/>
              <a:gdLst>
                <a:gd name="T0" fmla="*/ 146 w 149"/>
                <a:gd name="T1" fmla="*/ 0 h 25"/>
                <a:gd name="T2" fmla="*/ 148 w 149"/>
                <a:gd name="T3" fmla="*/ 5 h 25"/>
                <a:gd name="T4" fmla="*/ 139 w 149"/>
                <a:gd name="T5" fmla="*/ 5 h 25"/>
                <a:gd name="T6" fmla="*/ 141 w 149"/>
                <a:gd name="T7" fmla="*/ 11 h 25"/>
                <a:gd name="T8" fmla="*/ 128 w 149"/>
                <a:gd name="T9" fmla="*/ 11 h 25"/>
                <a:gd name="T10" fmla="*/ 130 w 149"/>
                <a:gd name="T11" fmla="*/ 16 h 25"/>
                <a:gd name="T12" fmla="*/ 109 w 149"/>
                <a:gd name="T13" fmla="*/ 16 h 25"/>
                <a:gd name="T14" fmla="*/ 111 w 149"/>
                <a:gd name="T15" fmla="*/ 24 h 25"/>
                <a:gd name="T16" fmla="*/ 35 w 149"/>
                <a:gd name="T17" fmla="*/ 24 h 25"/>
                <a:gd name="T18" fmla="*/ 32 w 149"/>
                <a:gd name="T19" fmla="*/ 15 h 25"/>
                <a:gd name="T20" fmla="*/ 16 w 149"/>
                <a:gd name="T21" fmla="*/ 15 h 25"/>
                <a:gd name="T22" fmla="*/ 14 w 149"/>
                <a:gd name="T23" fmla="*/ 10 h 25"/>
                <a:gd name="T24" fmla="*/ 0 w 149"/>
                <a:gd name="T25" fmla="*/ 10 h 25"/>
                <a:gd name="T26" fmla="*/ 0 w 149"/>
                <a:gd name="T27" fmla="*/ 6 h 25"/>
                <a:gd name="T28" fmla="*/ 5 w 149"/>
                <a:gd name="T29" fmla="*/ 6 h 25"/>
                <a:gd name="T30" fmla="*/ 3 w 149"/>
                <a:gd name="T31" fmla="*/ 0 h 25"/>
                <a:gd name="T32" fmla="*/ 146 w 149"/>
                <a:gd name="T33" fmla="*/ 0 h 25"/>
                <a:gd name="T34" fmla="*/ 146 w 149"/>
                <a:gd name="T35" fmla="*/ 0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9"/>
                <a:gd name="T55" fmla="*/ 0 h 25"/>
                <a:gd name="T56" fmla="*/ 149 w 149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9" h="25">
                  <a:moveTo>
                    <a:pt x="146" y="0"/>
                  </a:moveTo>
                  <a:lnTo>
                    <a:pt x="148" y="5"/>
                  </a:lnTo>
                  <a:lnTo>
                    <a:pt x="139" y="5"/>
                  </a:lnTo>
                  <a:lnTo>
                    <a:pt x="141" y="11"/>
                  </a:lnTo>
                  <a:lnTo>
                    <a:pt x="128" y="11"/>
                  </a:lnTo>
                  <a:lnTo>
                    <a:pt x="130" y="16"/>
                  </a:lnTo>
                  <a:lnTo>
                    <a:pt x="109" y="16"/>
                  </a:lnTo>
                  <a:lnTo>
                    <a:pt x="111" y="24"/>
                  </a:lnTo>
                  <a:lnTo>
                    <a:pt x="35" y="24"/>
                  </a:lnTo>
                  <a:lnTo>
                    <a:pt x="32" y="15"/>
                  </a:lnTo>
                  <a:lnTo>
                    <a:pt x="16" y="15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5" y="6"/>
                  </a:lnTo>
                  <a:lnTo>
                    <a:pt x="3" y="0"/>
                  </a:lnTo>
                  <a:lnTo>
                    <a:pt x="146" y="0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6" name="Freeform 261"/>
            <p:cNvSpPr>
              <a:spLocks/>
            </p:cNvSpPr>
            <p:nvPr/>
          </p:nvSpPr>
          <p:spPr bwMode="auto">
            <a:xfrm>
              <a:off x="1716" y="3019"/>
              <a:ext cx="15" cy="25"/>
            </a:xfrm>
            <a:custGeom>
              <a:avLst/>
              <a:gdLst>
                <a:gd name="T0" fmla="*/ 14 w 15"/>
                <a:gd name="T1" fmla="*/ 0 h 25"/>
                <a:gd name="T2" fmla="*/ 6 w 15"/>
                <a:gd name="T3" fmla="*/ 0 h 25"/>
                <a:gd name="T4" fmla="*/ 5 w 15"/>
                <a:gd name="T5" fmla="*/ 2 h 25"/>
                <a:gd name="T6" fmla="*/ 5 w 15"/>
                <a:gd name="T7" fmla="*/ 4 h 25"/>
                <a:gd name="T8" fmla="*/ 5 w 15"/>
                <a:gd name="T9" fmla="*/ 6 h 25"/>
                <a:gd name="T10" fmla="*/ 5 w 15"/>
                <a:gd name="T11" fmla="*/ 7 h 25"/>
                <a:gd name="T12" fmla="*/ 3 w 15"/>
                <a:gd name="T13" fmla="*/ 9 h 25"/>
                <a:gd name="T14" fmla="*/ 3 w 15"/>
                <a:gd name="T15" fmla="*/ 11 h 25"/>
                <a:gd name="T16" fmla="*/ 3 w 15"/>
                <a:gd name="T17" fmla="*/ 13 h 25"/>
                <a:gd name="T18" fmla="*/ 3 w 15"/>
                <a:gd name="T19" fmla="*/ 13 h 25"/>
                <a:gd name="T20" fmla="*/ 1 w 15"/>
                <a:gd name="T21" fmla="*/ 15 h 25"/>
                <a:gd name="T22" fmla="*/ 1 w 15"/>
                <a:gd name="T23" fmla="*/ 16 h 25"/>
                <a:gd name="T24" fmla="*/ 1 w 15"/>
                <a:gd name="T25" fmla="*/ 19 h 25"/>
                <a:gd name="T26" fmla="*/ 1 w 15"/>
                <a:gd name="T27" fmla="*/ 19 h 25"/>
                <a:gd name="T28" fmla="*/ 0 w 15"/>
                <a:gd name="T29" fmla="*/ 21 h 25"/>
                <a:gd name="T30" fmla="*/ 0 w 15"/>
                <a:gd name="T31" fmla="*/ 22 h 25"/>
                <a:gd name="T32" fmla="*/ 0 w 15"/>
                <a:gd name="T33" fmla="*/ 24 h 25"/>
                <a:gd name="T34" fmla="*/ 0 w 15"/>
                <a:gd name="T35" fmla="*/ 24 h 25"/>
                <a:gd name="T36" fmla="*/ 8 w 15"/>
                <a:gd name="T37" fmla="*/ 24 h 25"/>
                <a:gd name="T38" fmla="*/ 14 w 15"/>
                <a:gd name="T39" fmla="*/ 0 h 25"/>
                <a:gd name="T40" fmla="*/ 14 w 15"/>
                <a:gd name="T41" fmla="*/ 0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25"/>
                <a:gd name="T65" fmla="*/ 15 w 15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25">
                  <a:moveTo>
                    <a:pt x="14" y="0"/>
                  </a:moveTo>
                  <a:lnTo>
                    <a:pt x="6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7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4" y="0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7" name="Freeform 262"/>
            <p:cNvSpPr>
              <a:spLocks/>
            </p:cNvSpPr>
            <p:nvPr/>
          </p:nvSpPr>
          <p:spPr bwMode="auto">
            <a:xfrm>
              <a:off x="1810" y="3030"/>
              <a:ext cx="51" cy="14"/>
            </a:xfrm>
            <a:custGeom>
              <a:avLst/>
              <a:gdLst>
                <a:gd name="T0" fmla="*/ 0 w 51"/>
                <a:gd name="T1" fmla="*/ 13 h 14"/>
                <a:gd name="T2" fmla="*/ 0 w 51"/>
                <a:gd name="T3" fmla="*/ 13 h 14"/>
                <a:gd name="T4" fmla="*/ 0 w 51"/>
                <a:gd name="T5" fmla="*/ 12 h 14"/>
                <a:gd name="T6" fmla="*/ 0 w 51"/>
                <a:gd name="T7" fmla="*/ 12 h 14"/>
                <a:gd name="T8" fmla="*/ 0 w 51"/>
                <a:gd name="T9" fmla="*/ 10 h 14"/>
                <a:gd name="T10" fmla="*/ 0 w 51"/>
                <a:gd name="T11" fmla="*/ 10 h 14"/>
                <a:gd name="T12" fmla="*/ 0 w 51"/>
                <a:gd name="T13" fmla="*/ 10 h 14"/>
                <a:gd name="T14" fmla="*/ 0 w 51"/>
                <a:gd name="T15" fmla="*/ 10 h 14"/>
                <a:gd name="T16" fmla="*/ 0 w 51"/>
                <a:gd name="T17" fmla="*/ 8 h 14"/>
                <a:gd name="T18" fmla="*/ 0 w 51"/>
                <a:gd name="T19" fmla="*/ 8 h 14"/>
                <a:gd name="T20" fmla="*/ 0 w 51"/>
                <a:gd name="T21" fmla="*/ 8 h 14"/>
                <a:gd name="T22" fmla="*/ 0 w 51"/>
                <a:gd name="T23" fmla="*/ 8 h 14"/>
                <a:gd name="T24" fmla="*/ 0 w 51"/>
                <a:gd name="T25" fmla="*/ 5 h 14"/>
                <a:gd name="T26" fmla="*/ 0 w 51"/>
                <a:gd name="T27" fmla="*/ 5 h 14"/>
                <a:gd name="T28" fmla="*/ 0 w 51"/>
                <a:gd name="T29" fmla="*/ 4 h 14"/>
                <a:gd name="T30" fmla="*/ 0 w 51"/>
                <a:gd name="T31" fmla="*/ 3 h 14"/>
                <a:gd name="T32" fmla="*/ 1 w 51"/>
                <a:gd name="T33" fmla="*/ 0 h 14"/>
                <a:gd name="T34" fmla="*/ 30 w 51"/>
                <a:gd name="T35" fmla="*/ 0 h 14"/>
                <a:gd name="T36" fmla="*/ 31 w 51"/>
                <a:gd name="T37" fmla="*/ 5 h 14"/>
                <a:gd name="T38" fmla="*/ 46 w 51"/>
                <a:gd name="T39" fmla="*/ 5 h 14"/>
                <a:gd name="T40" fmla="*/ 50 w 51"/>
                <a:gd name="T41" fmla="*/ 13 h 14"/>
                <a:gd name="T42" fmla="*/ 30 w 51"/>
                <a:gd name="T43" fmla="*/ 13 h 14"/>
                <a:gd name="T44" fmla="*/ 29 w 51"/>
                <a:gd name="T45" fmla="*/ 10 h 14"/>
                <a:gd name="T46" fmla="*/ 22 w 51"/>
                <a:gd name="T47" fmla="*/ 10 h 14"/>
                <a:gd name="T48" fmla="*/ 22 w 51"/>
                <a:gd name="T49" fmla="*/ 13 h 14"/>
                <a:gd name="T50" fmla="*/ 0 w 51"/>
                <a:gd name="T51" fmla="*/ 13 h 14"/>
                <a:gd name="T52" fmla="*/ 0 w 51"/>
                <a:gd name="T53" fmla="*/ 13 h 1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1"/>
                <a:gd name="T82" fmla="*/ 0 h 14"/>
                <a:gd name="T83" fmla="*/ 51 w 51"/>
                <a:gd name="T84" fmla="*/ 14 h 1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1" h="14">
                  <a:moveTo>
                    <a:pt x="0" y="13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0"/>
                  </a:lnTo>
                  <a:lnTo>
                    <a:pt x="30" y="0"/>
                  </a:lnTo>
                  <a:lnTo>
                    <a:pt x="31" y="5"/>
                  </a:lnTo>
                  <a:lnTo>
                    <a:pt x="46" y="5"/>
                  </a:lnTo>
                  <a:lnTo>
                    <a:pt x="50" y="13"/>
                  </a:lnTo>
                  <a:lnTo>
                    <a:pt x="30" y="13"/>
                  </a:lnTo>
                  <a:lnTo>
                    <a:pt x="29" y="10"/>
                  </a:lnTo>
                  <a:lnTo>
                    <a:pt x="22" y="10"/>
                  </a:lnTo>
                  <a:lnTo>
                    <a:pt x="22" y="13"/>
                  </a:lnTo>
                  <a:lnTo>
                    <a:pt x="0" y="13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8" name="Freeform 263"/>
            <p:cNvSpPr>
              <a:spLocks/>
            </p:cNvSpPr>
            <p:nvPr/>
          </p:nvSpPr>
          <p:spPr bwMode="auto">
            <a:xfrm>
              <a:off x="1812" y="3019"/>
              <a:ext cx="17" cy="6"/>
            </a:xfrm>
            <a:custGeom>
              <a:avLst/>
              <a:gdLst>
                <a:gd name="T0" fmla="*/ 0 w 17"/>
                <a:gd name="T1" fmla="*/ 5 h 6"/>
                <a:gd name="T2" fmla="*/ 0 w 17"/>
                <a:gd name="T3" fmla="*/ 5 h 6"/>
                <a:gd name="T4" fmla="*/ 0 w 17"/>
                <a:gd name="T5" fmla="*/ 5 h 6"/>
                <a:gd name="T6" fmla="*/ 0 w 17"/>
                <a:gd name="T7" fmla="*/ 5 h 6"/>
                <a:gd name="T8" fmla="*/ 0 w 17"/>
                <a:gd name="T9" fmla="*/ 5 h 6"/>
                <a:gd name="T10" fmla="*/ 0 w 17"/>
                <a:gd name="T11" fmla="*/ 5 h 6"/>
                <a:gd name="T12" fmla="*/ 0 w 17"/>
                <a:gd name="T13" fmla="*/ 5 h 6"/>
                <a:gd name="T14" fmla="*/ 0 w 17"/>
                <a:gd name="T15" fmla="*/ 5 h 6"/>
                <a:gd name="T16" fmla="*/ 0 w 17"/>
                <a:gd name="T17" fmla="*/ 3 h 6"/>
                <a:gd name="T18" fmla="*/ 0 w 17"/>
                <a:gd name="T19" fmla="*/ 3 h 6"/>
                <a:gd name="T20" fmla="*/ 0 w 17"/>
                <a:gd name="T21" fmla="*/ 3 h 6"/>
                <a:gd name="T22" fmla="*/ 0 w 17"/>
                <a:gd name="T23" fmla="*/ 3 h 6"/>
                <a:gd name="T24" fmla="*/ 0 w 17"/>
                <a:gd name="T25" fmla="*/ 1 h 6"/>
                <a:gd name="T26" fmla="*/ 0 w 17"/>
                <a:gd name="T27" fmla="*/ 1 h 6"/>
                <a:gd name="T28" fmla="*/ 0 w 17"/>
                <a:gd name="T29" fmla="*/ 1 h 6"/>
                <a:gd name="T30" fmla="*/ 0 w 17"/>
                <a:gd name="T31" fmla="*/ 1 h 6"/>
                <a:gd name="T32" fmla="*/ 0 w 17"/>
                <a:gd name="T33" fmla="*/ 0 h 6"/>
                <a:gd name="T34" fmla="*/ 14 w 17"/>
                <a:gd name="T35" fmla="*/ 0 h 6"/>
                <a:gd name="T36" fmla="*/ 16 w 17"/>
                <a:gd name="T37" fmla="*/ 5 h 6"/>
                <a:gd name="T38" fmla="*/ 0 w 17"/>
                <a:gd name="T39" fmla="*/ 5 h 6"/>
                <a:gd name="T40" fmla="*/ 0 w 17"/>
                <a:gd name="T41" fmla="*/ 5 h 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6"/>
                <a:gd name="T65" fmla="*/ 17 w 17"/>
                <a:gd name="T66" fmla="*/ 6 h 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6">
                  <a:moveTo>
                    <a:pt x="0" y="5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6" y="5"/>
                  </a:lnTo>
                  <a:lnTo>
                    <a:pt x="0" y="5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9" name="Freeform 264"/>
            <p:cNvSpPr>
              <a:spLocks/>
            </p:cNvSpPr>
            <p:nvPr/>
          </p:nvSpPr>
          <p:spPr bwMode="auto">
            <a:xfrm>
              <a:off x="1811" y="3025"/>
              <a:ext cx="15" cy="5"/>
            </a:xfrm>
            <a:custGeom>
              <a:avLst/>
              <a:gdLst>
                <a:gd name="T0" fmla="*/ 1 w 15"/>
                <a:gd name="T1" fmla="*/ 4 h 5"/>
                <a:gd name="T2" fmla="*/ 0 w 15"/>
                <a:gd name="T3" fmla="*/ 4 h 5"/>
                <a:gd name="T4" fmla="*/ 0 w 15"/>
                <a:gd name="T5" fmla="*/ 4 h 5"/>
                <a:gd name="T6" fmla="*/ 0 w 15"/>
                <a:gd name="T7" fmla="*/ 4 h 5"/>
                <a:gd name="T8" fmla="*/ 0 w 15"/>
                <a:gd name="T9" fmla="*/ 4 h 5"/>
                <a:gd name="T10" fmla="*/ 0 w 15"/>
                <a:gd name="T11" fmla="*/ 4 h 5"/>
                <a:gd name="T12" fmla="*/ 0 w 15"/>
                <a:gd name="T13" fmla="*/ 4 h 5"/>
                <a:gd name="T14" fmla="*/ 0 w 15"/>
                <a:gd name="T15" fmla="*/ 4 h 5"/>
                <a:gd name="T16" fmla="*/ 0 w 15"/>
                <a:gd name="T17" fmla="*/ 3 h 5"/>
                <a:gd name="T18" fmla="*/ 0 w 15"/>
                <a:gd name="T19" fmla="*/ 3 h 5"/>
                <a:gd name="T20" fmla="*/ 0 w 15"/>
                <a:gd name="T21" fmla="*/ 3 h 5"/>
                <a:gd name="T22" fmla="*/ 0 w 15"/>
                <a:gd name="T23" fmla="*/ 3 h 5"/>
                <a:gd name="T24" fmla="*/ 0 w 15"/>
                <a:gd name="T25" fmla="*/ 2 h 5"/>
                <a:gd name="T26" fmla="*/ 0 w 15"/>
                <a:gd name="T27" fmla="*/ 2 h 5"/>
                <a:gd name="T28" fmla="*/ 0 w 15"/>
                <a:gd name="T29" fmla="*/ 2 h 5"/>
                <a:gd name="T30" fmla="*/ 0 w 15"/>
                <a:gd name="T31" fmla="*/ 2 h 5"/>
                <a:gd name="T32" fmla="*/ 1 w 15"/>
                <a:gd name="T33" fmla="*/ 0 h 5"/>
                <a:gd name="T34" fmla="*/ 13 w 15"/>
                <a:gd name="T35" fmla="*/ 0 h 5"/>
                <a:gd name="T36" fmla="*/ 14 w 15"/>
                <a:gd name="T37" fmla="*/ 4 h 5"/>
                <a:gd name="T38" fmla="*/ 1 w 15"/>
                <a:gd name="T39" fmla="*/ 4 h 5"/>
                <a:gd name="T40" fmla="*/ 1 w 15"/>
                <a:gd name="T41" fmla="*/ 4 h 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5"/>
                <a:gd name="T65" fmla="*/ 15 w 15"/>
                <a:gd name="T66" fmla="*/ 5 h 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5">
                  <a:moveTo>
                    <a:pt x="1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13" y="0"/>
                  </a:lnTo>
                  <a:lnTo>
                    <a:pt x="14" y="4"/>
                  </a:lnTo>
                  <a:lnTo>
                    <a:pt x="1" y="4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0" name="Freeform 265"/>
            <p:cNvSpPr>
              <a:spLocks/>
            </p:cNvSpPr>
            <p:nvPr/>
          </p:nvSpPr>
          <p:spPr bwMode="auto">
            <a:xfrm>
              <a:off x="1729" y="3019"/>
              <a:ext cx="41" cy="25"/>
            </a:xfrm>
            <a:custGeom>
              <a:avLst/>
              <a:gdLst>
                <a:gd name="T0" fmla="*/ 7 w 41"/>
                <a:gd name="T1" fmla="*/ 0 h 25"/>
                <a:gd name="T2" fmla="*/ 40 w 41"/>
                <a:gd name="T3" fmla="*/ 0 h 25"/>
                <a:gd name="T4" fmla="*/ 38 w 41"/>
                <a:gd name="T5" fmla="*/ 2 h 25"/>
                <a:gd name="T6" fmla="*/ 38 w 41"/>
                <a:gd name="T7" fmla="*/ 4 h 25"/>
                <a:gd name="T8" fmla="*/ 38 w 41"/>
                <a:gd name="T9" fmla="*/ 6 h 25"/>
                <a:gd name="T10" fmla="*/ 38 w 41"/>
                <a:gd name="T11" fmla="*/ 8 h 25"/>
                <a:gd name="T12" fmla="*/ 37 w 41"/>
                <a:gd name="T13" fmla="*/ 9 h 25"/>
                <a:gd name="T14" fmla="*/ 37 w 41"/>
                <a:gd name="T15" fmla="*/ 11 h 25"/>
                <a:gd name="T16" fmla="*/ 37 w 41"/>
                <a:gd name="T17" fmla="*/ 14 h 25"/>
                <a:gd name="T18" fmla="*/ 37 w 41"/>
                <a:gd name="T19" fmla="*/ 14 h 25"/>
                <a:gd name="T20" fmla="*/ 35 w 41"/>
                <a:gd name="T21" fmla="*/ 15 h 25"/>
                <a:gd name="T22" fmla="*/ 35 w 41"/>
                <a:gd name="T23" fmla="*/ 17 h 25"/>
                <a:gd name="T24" fmla="*/ 35 w 41"/>
                <a:gd name="T25" fmla="*/ 19 h 25"/>
                <a:gd name="T26" fmla="*/ 35 w 41"/>
                <a:gd name="T27" fmla="*/ 19 h 25"/>
                <a:gd name="T28" fmla="*/ 33 w 41"/>
                <a:gd name="T29" fmla="*/ 21 h 25"/>
                <a:gd name="T30" fmla="*/ 33 w 41"/>
                <a:gd name="T31" fmla="*/ 22 h 25"/>
                <a:gd name="T32" fmla="*/ 33 w 41"/>
                <a:gd name="T33" fmla="*/ 24 h 25"/>
                <a:gd name="T34" fmla="*/ 33 w 41"/>
                <a:gd name="T35" fmla="*/ 24 h 25"/>
                <a:gd name="T36" fmla="*/ 0 w 41"/>
                <a:gd name="T37" fmla="*/ 24 h 25"/>
                <a:gd name="T38" fmla="*/ 7 w 41"/>
                <a:gd name="T39" fmla="*/ 0 h 25"/>
                <a:gd name="T40" fmla="*/ 7 w 41"/>
                <a:gd name="T41" fmla="*/ 0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25"/>
                <a:gd name="T65" fmla="*/ 41 w 41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25">
                  <a:moveTo>
                    <a:pt x="7" y="0"/>
                  </a:moveTo>
                  <a:lnTo>
                    <a:pt x="40" y="0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7" y="11"/>
                  </a:lnTo>
                  <a:lnTo>
                    <a:pt x="37" y="14"/>
                  </a:lnTo>
                  <a:lnTo>
                    <a:pt x="35" y="15"/>
                  </a:lnTo>
                  <a:lnTo>
                    <a:pt x="35" y="17"/>
                  </a:lnTo>
                  <a:lnTo>
                    <a:pt x="35" y="19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33" y="24"/>
                  </a:lnTo>
                  <a:lnTo>
                    <a:pt x="0" y="24"/>
                  </a:lnTo>
                  <a:lnTo>
                    <a:pt x="7" y="0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1" name="Freeform 266"/>
            <p:cNvSpPr>
              <a:spLocks/>
            </p:cNvSpPr>
            <p:nvPr/>
          </p:nvSpPr>
          <p:spPr bwMode="auto">
            <a:xfrm>
              <a:off x="1772" y="3019"/>
              <a:ext cx="36" cy="15"/>
            </a:xfrm>
            <a:custGeom>
              <a:avLst/>
              <a:gdLst>
                <a:gd name="T0" fmla="*/ 1 w 36"/>
                <a:gd name="T1" fmla="*/ 0 h 15"/>
                <a:gd name="T2" fmla="*/ 35 w 36"/>
                <a:gd name="T3" fmla="*/ 0 h 15"/>
                <a:gd name="T4" fmla="*/ 35 w 36"/>
                <a:gd name="T5" fmla="*/ 1 h 15"/>
                <a:gd name="T6" fmla="*/ 35 w 36"/>
                <a:gd name="T7" fmla="*/ 1 h 15"/>
                <a:gd name="T8" fmla="*/ 35 w 36"/>
                <a:gd name="T9" fmla="*/ 1 h 15"/>
                <a:gd name="T10" fmla="*/ 35 w 36"/>
                <a:gd name="T11" fmla="*/ 1 h 15"/>
                <a:gd name="T12" fmla="*/ 35 w 36"/>
                <a:gd name="T13" fmla="*/ 4 h 15"/>
                <a:gd name="T14" fmla="*/ 35 w 36"/>
                <a:gd name="T15" fmla="*/ 4 h 15"/>
                <a:gd name="T16" fmla="*/ 35 w 36"/>
                <a:gd name="T17" fmla="*/ 4 h 15"/>
                <a:gd name="T18" fmla="*/ 35 w 36"/>
                <a:gd name="T19" fmla="*/ 4 h 15"/>
                <a:gd name="T20" fmla="*/ 34 w 36"/>
                <a:gd name="T21" fmla="*/ 6 h 15"/>
                <a:gd name="T22" fmla="*/ 34 w 36"/>
                <a:gd name="T23" fmla="*/ 6 h 15"/>
                <a:gd name="T24" fmla="*/ 34 w 36"/>
                <a:gd name="T25" fmla="*/ 8 h 15"/>
                <a:gd name="T26" fmla="*/ 34 w 36"/>
                <a:gd name="T27" fmla="*/ 8 h 15"/>
                <a:gd name="T28" fmla="*/ 34 w 36"/>
                <a:gd name="T29" fmla="*/ 10 h 15"/>
                <a:gd name="T30" fmla="*/ 34 w 36"/>
                <a:gd name="T31" fmla="*/ 11 h 15"/>
                <a:gd name="T32" fmla="*/ 34 w 36"/>
                <a:gd name="T33" fmla="*/ 14 h 15"/>
                <a:gd name="T34" fmla="*/ 34 w 36"/>
                <a:gd name="T35" fmla="*/ 14 h 15"/>
                <a:gd name="T36" fmla="*/ 0 w 36"/>
                <a:gd name="T37" fmla="*/ 14 h 15"/>
                <a:gd name="T38" fmla="*/ 1 w 36"/>
                <a:gd name="T39" fmla="*/ 0 h 15"/>
                <a:gd name="T40" fmla="*/ 1 w 36"/>
                <a:gd name="T41" fmla="*/ 0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15"/>
                <a:gd name="T65" fmla="*/ 36 w 36"/>
                <a:gd name="T66" fmla="*/ 15 h 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15">
                  <a:moveTo>
                    <a:pt x="1" y="0"/>
                  </a:moveTo>
                  <a:lnTo>
                    <a:pt x="35" y="0"/>
                  </a:lnTo>
                  <a:lnTo>
                    <a:pt x="35" y="1"/>
                  </a:lnTo>
                  <a:lnTo>
                    <a:pt x="35" y="4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4"/>
                  </a:lnTo>
                  <a:lnTo>
                    <a:pt x="0" y="14"/>
                  </a:lnTo>
                  <a:lnTo>
                    <a:pt x="1" y="0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2" name="Freeform 267"/>
            <p:cNvSpPr>
              <a:spLocks/>
            </p:cNvSpPr>
            <p:nvPr/>
          </p:nvSpPr>
          <p:spPr bwMode="auto">
            <a:xfrm>
              <a:off x="1773" y="3008"/>
              <a:ext cx="36" cy="8"/>
            </a:xfrm>
            <a:custGeom>
              <a:avLst/>
              <a:gdLst>
                <a:gd name="T0" fmla="*/ 2 w 36"/>
                <a:gd name="T1" fmla="*/ 0 h 8"/>
                <a:gd name="T2" fmla="*/ 35 w 36"/>
                <a:gd name="T3" fmla="*/ 0 h 8"/>
                <a:gd name="T4" fmla="*/ 35 w 36"/>
                <a:gd name="T5" fmla="*/ 2 h 8"/>
                <a:gd name="T6" fmla="*/ 35 w 36"/>
                <a:gd name="T7" fmla="*/ 2 h 8"/>
                <a:gd name="T8" fmla="*/ 35 w 36"/>
                <a:gd name="T9" fmla="*/ 2 h 8"/>
                <a:gd name="T10" fmla="*/ 35 w 36"/>
                <a:gd name="T11" fmla="*/ 2 h 8"/>
                <a:gd name="T12" fmla="*/ 35 w 36"/>
                <a:gd name="T13" fmla="*/ 4 h 8"/>
                <a:gd name="T14" fmla="*/ 35 w 36"/>
                <a:gd name="T15" fmla="*/ 4 h 8"/>
                <a:gd name="T16" fmla="*/ 35 w 36"/>
                <a:gd name="T17" fmla="*/ 4 h 8"/>
                <a:gd name="T18" fmla="*/ 35 w 36"/>
                <a:gd name="T19" fmla="*/ 4 h 8"/>
                <a:gd name="T20" fmla="*/ 35 w 36"/>
                <a:gd name="T21" fmla="*/ 6 h 8"/>
                <a:gd name="T22" fmla="*/ 35 w 36"/>
                <a:gd name="T23" fmla="*/ 6 h 8"/>
                <a:gd name="T24" fmla="*/ 35 w 36"/>
                <a:gd name="T25" fmla="*/ 7 h 8"/>
                <a:gd name="T26" fmla="*/ 35 w 36"/>
                <a:gd name="T27" fmla="*/ 7 h 8"/>
                <a:gd name="T28" fmla="*/ 35 w 36"/>
                <a:gd name="T29" fmla="*/ 7 h 8"/>
                <a:gd name="T30" fmla="*/ 35 w 36"/>
                <a:gd name="T31" fmla="*/ 7 h 8"/>
                <a:gd name="T32" fmla="*/ 35 w 36"/>
                <a:gd name="T33" fmla="*/ 7 h 8"/>
                <a:gd name="T34" fmla="*/ 35 w 36"/>
                <a:gd name="T35" fmla="*/ 7 h 8"/>
                <a:gd name="T36" fmla="*/ 0 w 36"/>
                <a:gd name="T37" fmla="*/ 7 h 8"/>
                <a:gd name="T38" fmla="*/ 2 w 36"/>
                <a:gd name="T39" fmla="*/ 0 h 8"/>
                <a:gd name="T40" fmla="*/ 2 w 36"/>
                <a:gd name="T41" fmla="*/ 0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8"/>
                <a:gd name="T65" fmla="*/ 36 w 36"/>
                <a:gd name="T66" fmla="*/ 8 h 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8">
                  <a:moveTo>
                    <a:pt x="2" y="0"/>
                  </a:moveTo>
                  <a:lnTo>
                    <a:pt x="35" y="0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0" y="7"/>
                  </a:lnTo>
                  <a:lnTo>
                    <a:pt x="2" y="0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Freeform 268"/>
            <p:cNvSpPr>
              <a:spLocks/>
            </p:cNvSpPr>
            <p:nvPr/>
          </p:nvSpPr>
          <p:spPr bwMode="auto">
            <a:xfrm>
              <a:off x="1768" y="3035"/>
              <a:ext cx="39" cy="9"/>
            </a:xfrm>
            <a:custGeom>
              <a:avLst/>
              <a:gdLst>
                <a:gd name="T0" fmla="*/ 3 w 39"/>
                <a:gd name="T1" fmla="*/ 0 h 9"/>
                <a:gd name="T2" fmla="*/ 38 w 39"/>
                <a:gd name="T3" fmla="*/ 0 h 9"/>
                <a:gd name="T4" fmla="*/ 36 w 39"/>
                <a:gd name="T5" fmla="*/ 2 h 9"/>
                <a:gd name="T6" fmla="*/ 36 w 39"/>
                <a:gd name="T7" fmla="*/ 2 h 9"/>
                <a:gd name="T8" fmla="*/ 36 w 39"/>
                <a:gd name="T9" fmla="*/ 2 h 9"/>
                <a:gd name="T10" fmla="*/ 36 w 39"/>
                <a:gd name="T11" fmla="*/ 2 h 9"/>
                <a:gd name="T12" fmla="*/ 36 w 39"/>
                <a:gd name="T13" fmla="*/ 4 h 9"/>
                <a:gd name="T14" fmla="*/ 36 w 39"/>
                <a:gd name="T15" fmla="*/ 4 h 9"/>
                <a:gd name="T16" fmla="*/ 36 w 39"/>
                <a:gd name="T17" fmla="*/ 4 h 9"/>
                <a:gd name="T18" fmla="*/ 36 w 39"/>
                <a:gd name="T19" fmla="*/ 4 h 9"/>
                <a:gd name="T20" fmla="*/ 36 w 39"/>
                <a:gd name="T21" fmla="*/ 6 h 9"/>
                <a:gd name="T22" fmla="*/ 36 w 39"/>
                <a:gd name="T23" fmla="*/ 6 h 9"/>
                <a:gd name="T24" fmla="*/ 36 w 39"/>
                <a:gd name="T25" fmla="*/ 6 h 9"/>
                <a:gd name="T26" fmla="*/ 36 w 39"/>
                <a:gd name="T27" fmla="*/ 6 h 9"/>
                <a:gd name="T28" fmla="*/ 36 w 39"/>
                <a:gd name="T29" fmla="*/ 8 h 9"/>
                <a:gd name="T30" fmla="*/ 36 w 39"/>
                <a:gd name="T31" fmla="*/ 8 h 9"/>
                <a:gd name="T32" fmla="*/ 36 w 39"/>
                <a:gd name="T33" fmla="*/ 8 h 9"/>
                <a:gd name="T34" fmla="*/ 36 w 39"/>
                <a:gd name="T35" fmla="*/ 8 h 9"/>
                <a:gd name="T36" fmla="*/ 0 w 39"/>
                <a:gd name="T37" fmla="*/ 8 h 9"/>
                <a:gd name="T38" fmla="*/ 3 w 39"/>
                <a:gd name="T39" fmla="*/ 0 h 9"/>
                <a:gd name="T40" fmla="*/ 3 w 39"/>
                <a:gd name="T41" fmla="*/ 0 h 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9"/>
                <a:gd name="T65" fmla="*/ 39 w 39"/>
                <a:gd name="T66" fmla="*/ 9 h 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9">
                  <a:moveTo>
                    <a:pt x="3" y="0"/>
                  </a:moveTo>
                  <a:lnTo>
                    <a:pt x="38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6" y="6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" y="0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4" name="Freeform 269"/>
            <p:cNvSpPr>
              <a:spLocks/>
            </p:cNvSpPr>
            <p:nvPr/>
          </p:nvSpPr>
          <p:spPr bwMode="auto">
            <a:xfrm>
              <a:off x="1723" y="3008"/>
              <a:ext cx="49" cy="8"/>
            </a:xfrm>
            <a:custGeom>
              <a:avLst/>
              <a:gdLst>
                <a:gd name="T0" fmla="*/ 0 w 49"/>
                <a:gd name="T1" fmla="*/ 0 h 8"/>
                <a:gd name="T2" fmla="*/ 48 w 49"/>
                <a:gd name="T3" fmla="*/ 0 h 8"/>
                <a:gd name="T4" fmla="*/ 47 w 49"/>
                <a:gd name="T5" fmla="*/ 2 h 8"/>
                <a:gd name="T6" fmla="*/ 47 w 49"/>
                <a:gd name="T7" fmla="*/ 2 h 8"/>
                <a:gd name="T8" fmla="*/ 47 w 49"/>
                <a:gd name="T9" fmla="*/ 2 h 8"/>
                <a:gd name="T10" fmla="*/ 47 w 49"/>
                <a:gd name="T11" fmla="*/ 2 h 8"/>
                <a:gd name="T12" fmla="*/ 47 w 49"/>
                <a:gd name="T13" fmla="*/ 2 h 8"/>
                <a:gd name="T14" fmla="*/ 47 w 49"/>
                <a:gd name="T15" fmla="*/ 2 h 8"/>
                <a:gd name="T16" fmla="*/ 47 w 49"/>
                <a:gd name="T17" fmla="*/ 2 h 8"/>
                <a:gd name="T18" fmla="*/ 47 w 49"/>
                <a:gd name="T19" fmla="*/ 2 h 8"/>
                <a:gd name="T20" fmla="*/ 47 w 49"/>
                <a:gd name="T21" fmla="*/ 4 h 8"/>
                <a:gd name="T22" fmla="*/ 47 w 49"/>
                <a:gd name="T23" fmla="*/ 4 h 8"/>
                <a:gd name="T24" fmla="*/ 47 w 49"/>
                <a:gd name="T25" fmla="*/ 4 h 8"/>
                <a:gd name="T26" fmla="*/ 47 w 49"/>
                <a:gd name="T27" fmla="*/ 4 h 8"/>
                <a:gd name="T28" fmla="*/ 47 w 49"/>
                <a:gd name="T29" fmla="*/ 6 h 8"/>
                <a:gd name="T30" fmla="*/ 47 w 49"/>
                <a:gd name="T31" fmla="*/ 6 h 8"/>
                <a:gd name="T32" fmla="*/ 47 w 49"/>
                <a:gd name="T33" fmla="*/ 7 h 8"/>
                <a:gd name="T34" fmla="*/ 47 w 49"/>
                <a:gd name="T35" fmla="*/ 7 h 8"/>
                <a:gd name="T36" fmla="*/ 0 w 49"/>
                <a:gd name="T37" fmla="*/ 7 h 8"/>
                <a:gd name="T38" fmla="*/ 0 w 49"/>
                <a:gd name="T39" fmla="*/ 0 h 8"/>
                <a:gd name="T40" fmla="*/ 0 w 49"/>
                <a:gd name="T41" fmla="*/ 0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"/>
                <a:gd name="T64" fmla="*/ 0 h 8"/>
                <a:gd name="T65" fmla="*/ 49 w 49"/>
                <a:gd name="T66" fmla="*/ 8 h 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" h="8">
                  <a:moveTo>
                    <a:pt x="0" y="0"/>
                  </a:moveTo>
                  <a:lnTo>
                    <a:pt x="48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5" name="Freeform 270"/>
            <p:cNvSpPr>
              <a:spLocks/>
            </p:cNvSpPr>
            <p:nvPr/>
          </p:nvSpPr>
          <p:spPr bwMode="auto">
            <a:xfrm>
              <a:off x="1910" y="3008"/>
              <a:ext cx="51" cy="8"/>
            </a:xfrm>
            <a:custGeom>
              <a:avLst/>
              <a:gdLst>
                <a:gd name="T0" fmla="*/ 48 w 51"/>
                <a:gd name="T1" fmla="*/ 0 h 8"/>
                <a:gd name="T2" fmla="*/ 0 w 51"/>
                <a:gd name="T3" fmla="*/ 0 h 8"/>
                <a:gd name="T4" fmla="*/ 2 w 51"/>
                <a:gd name="T5" fmla="*/ 7 h 8"/>
                <a:gd name="T6" fmla="*/ 50 w 51"/>
                <a:gd name="T7" fmla="*/ 7 h 8"/>
                <a:gd name="T8" fmla="*/ 48 w 51"/>
                <a:gd name="T9" fmla="*/ 0 h 8"/>
                <a:gd name="T10" fmla="*/ 48 w 51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8"/>
                <a:gd name="T20" fmla="*/ 51 w 51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8">
                  <a:moveTo>
                    <a:pt x="48" y="0"/>
                  </a:moveTo>
                  <a:lnTo>
                    <a:pt x="0" y="0"/>
                  </a:lnTo>
                  <a:lnTo>
                    <a:pt x="2" y="7"/>
                  </a:lnTo>
                  <a:lnTo>
                    <a:pt x="50" y="7"/>
                  </a:lnTo>
                  <a:lnTo>
                    <a:pt x="48" y="0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6" name="Freeform 271"/>
            <p:cNvSpPr>
              <a:spLocks/>
            </p:cNvSpPr>
            <p:nvPr/>
          </p:nvSpPr>
          <p:spPr bwMode="auto">
            <a:xfrm>
              <a:off x="1862" y="3008"/>
              <a:ext cx="47" cy="8"/>
            </a:xfrm>
            <a:custGeom>
              <a:avLst/>
              <a:gdLst>
                <a:gd name="T0" fmla="*/ 44 w 47"/>
                <a:gd name="T1" fmla="*/ 0 h 8"/>
                <a:gd name="T2" fmla="*/ 0 w 47"/>
                <a:gd name="T3" fmla="*/ 0 h 8"/>
                <a:gd name="T4" fmla="*/ 3 w 47"/>
                <a:gd name="T5" fmla="*/ 7 h 8"/>
                <a:gd name="T6" fmla="*/ 46 w 47"/>
                <a:gd name="T7" fmla="*/ 7 h 8"/>
                <a:gd name="T8" fmla="*/ 44 w 47"/>
                <a:gd name="T9" fmla="*/ 0 h 8"/>
                <a:gd name="T10" fmla="*/ 44 w 47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8"/>
                <a:gd name="T20" fmla="*/ 47 w 4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8">
                  <a:moveTo>
                    <a:pt x="44" y="0"/>
                  </a:moveTo>
                  <a:lnTo>
                    <a:pt x="0" y="0"/>
                  </a:lnTo>
                  <a:lnTo>
                    <a:pt x="3" y="7"/>
                  </a:lnTo>
                  <a:lnTo>
                    <a:pt x="46" y="7"/>
                  </a:lnTo>
                  <a:lnTo>
                    <a:pt x="44" y="0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7" name="Freeform 272"/>
            <p:cNvSpPr>
              <a:spLocks/>
            </p:cNvSpPr>
            <p:nvPr/>
          </p:nvSpPr>
          <p:spPr bwMode="auto">
            <a:xfrm>
              <a:off x="1812" y="3008"/>
              <a:ext cx="50" cy="8"/>
            </a:xfrm>
            <a:custGeom>
              <a:avLst/>
              <a:gdLst>
                <a:gd name="T0" fmla="*/ 46 w 50"/>
                <a:gd name="T1" fmla="*/ 0 h 8"/>
                <a:gd name="T2" fmla="*/ 0 w 50"/>
                <a:gd name="T3" fmla="*/ 0 h 8"/>
                <a:gd name="T4" fmla="*/ 0 w 50"/>
                <a:gd name="T5" fmla="*/ 7 h 8"/>
                <a:gd name="T6" fmla="*/ 49 w 50"/>
                <a:gd name="T7" fmla="*/ 7 h 8"/>
                <a:gd name="T8" fmla="*/ 46 w 50"/>
                <a:gd name="T9" fmla="*/ 0 h 8"/>
                <a:gd name="T10" fmla="*/ 46 w 50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8"/>
                <a:gd name="T20" fmla="*/ 50 w 50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8">
                  <a:moveTo>
                    <a:pt x="46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49" y="7"/>
                  </a:lnTo>
                  <a:lnTo>
                    <a:pt x="46" y="0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8" name="Freeform 273"/>
            <p:cNvSpPr>
              <a:spLocks/>
            </p:cNvSpPr>
            <p:nvPr/>
          </p:nvSpPr>
          <p:spPr bwMode="auto">
            <a:xfrm>
              <a:off x="1709" y="3008"/>
              <a:ext cx="285" cy="38"/>
            </a:xfrm>
            <a:custGeom>
              <a:avLst/>
              <a:gdLst>
                <a:gd name="T0" fmla="*/ 276 w 285"/>
                <a:gd name="T1" fmla="*/ 0 h 38"/>
                <a:gd name="T2" fmla="*/ 276 w 285"/>
                <a:gd name="T3" fmla="*/ 4 h 38"/>
                <a:gd name="T4" fmla="*/ 276 w 285"/>
                <a:gd name="T5" fmla="*/ 6 h 38"/>
                <a:gd name="T6" fmla="*/ 276 w 285"/>
                <a:gd name="T7" fmla="*/ 8 h 38"/>
                <a:gd name="T8" fmla="*/ 277 w 285"/>
                <a:gd name="T9" fmla="*/ 10 h 38"/>
                <a:gd name="T10" fmla="*/ 277 w 285"/>
                <a:gd name="T11" fmla="*/ 13 h 38"/>
                <a:gd name="T12" fmla="*/ 277 w 285"/>
                <a:gd name="T13" fmla="*/ 15 h 38"/>
                <a:gd name="T14" fmla="*/ 277 w 285"/>
                <a:gd name="T15" fmla="*/ 17 h 38"/>
                <a:gd name="T16" fmla="*/ 278 w 285"/>
                <a:gd name="T17" fmla="*/ 19 h 38"/>
                <a:gd name="T18" fmla="*/ 278 w 285"/>
                <a:gd name="T19" fmla="*/ 23 h 38"/>
                <a:gd name="T20" fmla="*/ 278 w 285"/>
                <a:gd name="T21" fmla="*/ 25 h 38"/>
                <a:gd name="T22" fmla="*/ 278 w 285"/>
                <a:gd name="T23" fmla="*/ 27 h 38"/>
                <a:gd name="T24" fmla="*/ 280 w 285"/>
                <a:gd name="T25" fmla="*/ 29 h 38"/>
                <a:gd name="T26" fmla="*/ 280 w 285"/>
                <a:gd name="T27" fmla="*/ 31 h 38"/>
                <a:gd name="T28" fmla="*/ 282 w 285"/>
                <a:gd name="T29" fmla="*/ 33 h 38"/>
                <a:gd name="T30" fmla="*/ 282 w 285"/>
                <a:gd name="T31" fmla="*/ 35 h 38"/>
                <a:gd name="T32" fmla="*/ 284 w 285"/>
                <a:gd name="T33" fmla="*/ 37 h 38"/>
                <a:gd name="T34" fmla="*/ 0 w 285"/>
                <a:gd name="T35" fmla="*/ 37 h 38"/>
                <a:gd name="T36" fmla="*/ 0 w 285"/>
                <a:gd name="T37" fmla="*/ 35 h 38"/>
                <a:gd name="T38" fmla="*/ 0 w 285"/>
                <a:gd name="T39" fmla="*/ 33 h 38"/>
                <a:gd name="T40" fmla="*/ 0 w 285"/>
                <a:gd name="T41" fmla="*/ 31 h 38"/>
                <a:gd name="T42" fmla="*/ 2 w 285"/>
                <a:gd name="T43" fmla="*/ 29 h 38"/>
                <a:gd name="T44" fmla="*/ 2 w 285"/>
                <a:gd name="T45" fmla="*/ 27 h 38"/>
                <a:gd name="T46" fmla="*/ 4 w 285"/>
                <a:gd name="T47" fmla="*/ 25 h 38"/>
                <a:gd name="T48" fmla="*/ 4 w 285"/>
                <a:gd name="T49" fmla="*/ 23 h 38"/>
                <a:gd name="T50" fmla="*/ 5 w 285"/>
                <a:gd name="T51" fmla="*/ 19 h 38"/>
                <a:gd name="T52" fmla="*/ 5 w 285"/>
                <a:gd name="T53" fmla="*/ 17 h 38"/>
                <a:gd name="T54" fmla="*/ 5 w 285"/>
                <a:gd name="T55" fmla="*/ 15 h 38"/>
                <a:gd name="T56" fmla="*/ 5 w 285"/>
                <a:gd name="T57" fmla="*/ 13 h 38"/>
                <a:gd name="T58" fmla="*/ 7 w 285"/>
                <a:gd name="T59" fmla="*/ 10 h 38"/>
                <a:gd name="T60" fmla="*/ 7 w 285"/>
                <a:gd name="T61" fmla="*/ 8 h 38"/>
                <a:gd name="T62" fmla="*/ 7 w 285"/>
                <a:gd name="T63" fmla="*/ 6 h 38"/>
                <a:gd name="T64" fmla="*/ 7 w 285"/>
                <a:gd name="T65" fmla="*/ 4 h 38"/>
                <a:gd name="T66" fmla="*/ 9 w 285"/>
                <a:gd name="T67" fmla="*/ 0 h 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5"/>
                <a:gd name="T103" fmla="*/ 0 h 38"/>
                <a:gd name="T104" fmla="*/ 285 w 285"/>
                <a:gd name="T105" fmla="*/ 38 h 3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5" h="38">
                  <a:moveTo>
                    <a:pt x="276" y="0"/>
                  </a:moveTo>
                  <a:lnTo>
                    <a:pt x="276" y="4"/>
                  </a:lnTo>
                  <a:lnTo>
                    <a:pt x="276" y="6"/>
                  </a:lnTo>
                  <a:lnTo>
                    <a:pt x="276" y="8"/>
                  </a:lnTo>
                  <a:lnTo>
                    <a:pt x="277" y="1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lnTo>
                    <a:pt x="278" y="19"/>
                  </a:lnTo>
                  <a:lnTo>
                    <a:pt x="278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0" y="29"/>
                  </a:lnTo>
                  <a:lnTo>
                    <a:pt x="280" y="31"/>
                  </a:lnTo>
                  <a:lnTo>
                    <a:pt x="282" y="33"/>
                  </a:lnTo>
                  <a:lnTo>
                    <a:pt x="282" y="35"/>
                  </a:lnTo>
                  <a:lnTo>
                    <a:pt x="284" y="37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4" y="25"/>
                  </a:lnTo>
                  <a:lnTo>
                    <a:pt x="4" y="23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6"/>
                  </a:lnTo>
                  <a:lnTo>
                    <a:pt x="7" y="4"/>
                  </a:lnTo>
                  <a:lnTo>
                    <a:pt x="9" y="0"/>
                  </a:lnTo>
                </a:path>
              </a:pathLst>
            </a:custGeom>
            <a:noFill/>
            <a:ln w="9247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9" name="Freeform 274"/>
            <p:cNvSpPr>
              <a:spLocks/>
            </p:cNvSpPr>
            <p:nvPr/>
          </p:nvSpPr>
          <p:spPr bwMode="auto">
            <a:xfrm>
              <a:off x="1967" y="3008"/>
              <a:ext cx="16" cy="8"/>
            </a:xfrm>
            <a:custGeom>
              <a:avLst/>
              <a:gdLst>
                <a:gd name="T0" fmla="*/ 13 w 16"/>
                <a:gd name="T1" fmla="*/ 0 h 8"/>
                <a:gd name="T2" fmla="*/ 0 w 16"/>
                <a:gd name="T3" fmla="*/ 0 h 8"/>
                <a:gd name="T4" fmla="*/ 2 w 16"/>
                <a:gd name="T5" fmla="*/ 7 h 8"/>
                <a:gd name="T6" fmla="*/ 15 w 16"/>
                <a:gd name="T7" fmla="*/ 7 h 8"/>
                <a:gd name="T8" fmla="*/ 13 w 16"/>
                <a:gd name="T9" fmla="*/ 0 h 8"/>
                <a:gd name="T10" fmla="*/ 13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13" y="0"/>
                  </a:moveTo>
                  <a:lnTo>
                    <a:pt x="0" y="0"/>
                  </a:lnTo>
                  <a:lnTo>
                    <a:pt x="2" y="7"/>
                  </a:lnTo>
                  <a:lnTo>
                    <a:pt x="15" y="7"/>
                  </a:lnTo>
                  <a:lnTo>
                    <a:pt x="13" y="0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0" name="Freeform 275" descr="50%"/>
            <p:cNvSpPr>
              <a:spLocks/>
            </p:cNvSpPr>
            <p:nvPr/>
          </p:nvSpPr>
          <p:spPr bwMode="auto">
            <a:xfrm>
              <a:off x="1700" y="3057"/>
              <a:ext cx="304" cy="4"/>
            </a:xfrm>
            <a:custGeom>
              <a:avLst/>
              <a:gdLst>
                <a:gd name="T0" fmla="*/ 0 w 304"/>
                <a:gd name="T1" fmla="*/ 0 h 4"/>
                <a:gd name="T2" fmla="*/ 0 w 304"/>
                <a:gd name="T3" fmla="*/ 3 h 4"/>
                <a:gd name="T4" fmla="*/ 0 w 304"/>
                <a:gd name="T5" fmla="*/ 3 h 4"/>
                <a:gd name="T6" fmla="*/ 0 w 304"/>
                <a:gd name="T7" fmla="*/ 3 h 4"/>
                <a:gd name="T8" fmla="*/ 0 w 304"/>
                <a:gd name="T9" fmla="*/ 3 h 4"/>
                <a:gd name="T10" fmla="*/ 0 w 304"/>
                <a:gd name="T11" fmla="*/ 3 h 4"/>
                <a:gd name="T12" fmla="*/ 0 w 304"/>
                <a:gd name="T13" fmla="*/ 3 h 4"/>
                <a:gd name="T14" fmla="*/ 0 w 304"/>
                <a:gd name="T15" fmla="*/ 3 h 4"/>
                <a:gd name="T16" fmla="*/ 0 w 304"/>
                <a:gd name="T17" fmla="*/ 3 h 4"/>
                <a:gd name="T18" fmla="*/ 0 w 304"/>
                <a:gd name="T19" fmla="*/ 3 h 4"/>
                <a:gd name="T20" fmla="*/ 0 w 304"/>
                <a:gd name="T21" fmla="*/ 3 h 4"/>
                <a:gd name="T22" fmla="*/ 0 w 304"/>
                <a:gd name="T23" fmla="*/ 3 h 4"/>
                <a:gd name="T24" fmla="*/ 0 w 304"/>
                <a:gd name="T25" fmla="*/ 3 h 4"/>
                <a:gd name="T26" fmla="*/ 0 w 304"/>
                <a:gd name="T27" fmla="*/ 3 h 4"/>
                <a:gd name="T28" fmla="*/ 0 w 304"/>
                <a:gd name="T29" fmla="*/ 3 h 4"/>
                <a:gd name="T30" fmla="*/ 0 w 304"/>
                <a:gd name="T31" fmla="*/ 3 h 4"/>
                <a:gd name="T32" fmla="*/ 1 w 304"/>
                <a:gd name="T33" fmla="*/ 3 h 4"/>
                <a:gd name="T34" fmla="*/ 302 w 304"/>
                <a:gd name="T35" fmla="*/ 3 h 4"/>
                <a:gd name="T36" fmla="*/ 302 w 304"/>
                <a:gd name="T37" fmla="*/ 3 h 4"/>
                <a:gd name="T38" fmla="*/ 302 w 304"/>
                <a:gd name="T39" fmla="*/ 3 h 4"/>
                <a:gd name="T40" fmla="*/ 302 w 304"/>
                <a:gd name="T41" fmla="*/ 3 h 4"/>
                <a:gd name="T42" fmla="*/ 302 w 304"/>
                <a:gd name="T43" fmla="*/ 3 h 4"/>
                <a:gd name="T44" fmla="*/ 302 w 304"/>
                <a:gd name="T45" fmla="*/ 3 h 4"/>
                <a:gd name="T46" fmla="*/ 302 w 304"/>
                <a:gd name="T47" fmla="*/ 3 h 4"/>
                <a:gd name="T48" fmla="*/ 302 w 304"/>
                <a:gd name="T49" fmla="*/ 3 h 4"/>
                <a:gd name="T50" fmla="*/ 302 w 304"/>
                <a:gd name="T51" fmla="*/ 2 h 4"/>
                <a:gd name="T52" fmla="*/ 302 w 304"/>
                <a:gd name="T53" fmla="*/ 2 h 4"/>
                <a:gd name="T54" fmla="*/ 302 w 304"/>
                <a:gd name="T55" fmla="*/ 2 h 4"/>
                <a:gd name="T56" fmla="*/ 302 w 304"/>
                <a:gd name="T57" fmla="*/ 2 h 4"/>
                <a:gd name="T58" fmla="*/ 302 w 304"/>
                <a:gd name="T59" fmla="*/ 2 h 4"/>
                <a:gd name="T60" fmla="*/ 302 w 304"/>
                <a:gd name="T61" fmla="*/ 2 h 4"/>
                <a:gd name="T62" fmla="*/ 302 w 304"/>
                <a:gd name="T63" fmla="*/ 2 h 4"/>
                <a:gd name="T64" fmla="*/ 302 w 304"/>
                <a:gd name="T65" fmla="*/ 2 h 4"/>
                <a:gd name="T66" fmla="*/ 303 w 304"/>
                <a:gd name="T67" fmla="*/ 0 h 4"/>
                <a:gd name="T68" fmla="*/ 0 w 304"/>
                <a:gd name="T69" fmla="*/ 0 h 4"/>
                <a:gd name="T70" fmla="*/ 0 w 304"/>
                <a:gd name="T71" fmla="*/ 0 h 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4"/>
                <a:gd name="T109" fmla="*/ 0 h 4"/>
                <a:gd name="T110" fmla="*/ 304 w 304"/>
                <a:gd name="T111" fmla="*/ 4 h 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4" h="4">
                  <a:moveTo>
                    <a:pt x="0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02" y="3"/>
                  </a:lnTo>
                  <a:lnTo>
                    <a:pt x="302" y="2"/>
                  </a:lnTo>
                  <a:lnTo>
                    <a:pt x="303" y="0"/>
                  </a:lnTo>
                  <a:lnTo>
                    <a:pt x="0" y="0"/>
                  </a:lnTo>
                </a:path>
              </a:pathLst>
            </a:custGeom>
            <a:pattFill prst="pct50">
              <a:fgClr>
                <a:srgbClr val="808080"/>
              </a:fgClr>
              <a:bgClr>
                <a:srgbClr val="D2D2D2"/>
              </a:bgClr>
            </a:pattFill>
            <a:ln w="9525">
              <a:noFill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1" name="Line 276"/>
            <p:cNvSpPr>
              <a:spLocks noChangeShapeType="1"/>
            </p:cNvSpPr>
            <p:nvPr/>
          </p:nvSpPr>
          <p:spPr bwMode="auto">
            <a:xfrm flipH="1">
              <a:off x="1700" y="3052"/>
              <a:ext cx="304" cy="0"/>
            </a:xfrm>
            <a:prstGeom prst="line">
              <a:avLst/>
            </a:prstGeom>
            <a:noFill/>
            <a:ln w="18454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2" name="Line 277"/>
            <p:cNvSpPr>
              <a:spLocks noChangeShapeType="1"/>
            </p:cNvSpPr>
            <p:nvPr/>
          </p:nvSpPr>
          <p:spPr bwMode="auto">
            <a:xfrm flipH="1">
              <a:off x="1697" y="3055"/>
              <a:ext cx="310" cy="0"/>
            </a:xfrm>
            <a:prstGeom prst="line">
              <a:avLst/>
            </a:prstGeom>
            <a:noFill/>
            <a:ln w="9247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3" name="Line 278"/>
            <p:cNvSpPr>
              <a:spLocks noChangeShapeType="1"/>
            </p:cNvSpPr>
            <p:nvPr/>
          </p:nvSpPr>
          <p:spPr bwMode="auto">
            <a:xfrm flipH="1">
              <a:off x="1711" y="3001"/>
              <a:ext cx="282" cy="0"/>
            </a:xfrm>
            <a:prstGeom prst="line">
              <a:avLst/>
            </a:prstGeom>
            <a:noFill/>
            <a:ln w="18454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4" name="AutoShape 279" descr="50%"/>
            <p:cNvSpPr>
              <a:spLocks noChangeArrowheads="1"/>
            </p:cNvSpPr>
            <p:nvPr/>
          </p:nvSpPr>
          <p:spPr bwMode="auto">
            <a:xfrm flipV="1">
              <a:off x="1799" y="2977"/>
              <a:ext cx="104" cy="3"/>
            </a:xfrm>
            <a:prstGeom prst="roundRect">
              <a:avLst>
                <a:gd name="adj" fmla="val 0"/>
              </a:avLst>
            </a:prstGeom>
            <a:pattFill prst="pct50">
              <a:fgClr>
                <a:srgbClr val="E1E1E1"/>
              </a:fgClr>
              <a:bgClr>
                <a:srgbClr val="D0B1A1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5" name="AutoShape 280"/>
            <p:cNvSpPr>
              <a:spLocks noChangeArrowheads="1"/>
            </p:cNvSpPr>
            <p:nvPr/>
          </p:nvSpPr>
          <p:spPr bwMode="auto">
            <a:xfrm flipV="1">
              <a:off x="1822" y="2986"/>
              <a:ext cx="57" cy="4"/>
            </a:xfrm>
            <a:prstGeom prst="roundRect">
              <a:avLst>
                <a:gd name="adj" fmla="val 0"/>
              </a:avLst>
            </a:prstGeom>
            <a:solidFill>
              <a:srgbClr val="808080"/>
            </a:solidFill>
            <a:ln w="9247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6" name="Freeform 281"/>
            <p:cNvSpPr>
              <a:spLocks/>
            </p:cNvSpPr>
            <p:nvPr/>
          </p:nvSpPr>
          <p:spPr bwMode="auto">
            <a:xfrm>
              <a:off x="1812" y="2980"/>
              <a:ext cx="77" cy="7"/>
            </a:xfrm>
            <a:custGeom>
              <a:avLst/>
              <a:gdLst>
                <a:gd name="T0" fmla="*/ 67 w 77"/>
                <a:gd name="T1" fmla="*/ 6 h 7"/>
                <a:gd name="T2" fmla="*/ 67 w 77"/>
                <a:gd name="T3" fmla="*/ 6 h 7"/>
                <a:gd name="T4" fmla="*/ 67 w 77"/>
                <a:gd name="T5" fmla="*/ 6 h 7"/>
                <a:gd name="T6" fmla="*/ 67 w 77"/>
                <a:gd name="T7" fmla="*/ 6 h 7"/>
                <a:gd name="T8" fmla="*/ 69 w 77"/>
                <a:gd name="T9" fmla="*/ 6 h 7"/>
                <a:gd name="T10" fmla="*/ 69 w 77"/>
                <a:gd name="T11" fmla="*/ 6 h 7"/>
                <a:gd name="T12" fmla="*/ 70 w 77"/>
                <a:gd name="T13" fmla="*/ 6 h 7"/>
                <a:gd name="T14" fmla="*/ 70 w 77"/>
                <a:gd name="T15" fmla="*/ 6 h 7"/>
                <a:gd name="T16" fmla="*/ 72 w 77"/>
                <a:gd name="T17" fmla="*/ 4 h 7"/>
                <a:gd name="T18" fmla="*/ 72 w 77"/>
                <a:gd name="T19" fmla="*/ 4 h 7"/>
                <a:gd name="T20" fmla="*/ 72 w 77"/>
                <a:gd name="T21" fmla="*/ 4 h 7"/>
                <a:gd name="T22" fmla="*/ 72 w 77"/>
                <a:gd name="T23" fmla="*/ 4 h 7"/>
                <a:gd name="T24" fmla="*/ 74 w 77"/>
                <a:gd name="T25" fmla="*/ 2 h 7"/>
                <a:gd name="T26" fmla="*/ 74 w 77"/>
                <a:gd name="T27" fmla="*/ 2 h 7"/>
                <a:gd name="T28" fmla="*/ 74 w 77"/>
                <a:gd name="T29" fmla="*/ 2 h 7"/>
                <a:gd name="T30" fmla="*/ 74 w 77"/>
                <a:gd name="T31" fmla="*/ 2 h 7"/>
                <a:gd name="T32" fmla="*/ 76 w 77"/>
                <a:gd name="T33" fmla="*/ 0 h 7"/>
                <a:gd name="T34" fmla="*/ 0 w 77"/>
                <a:gd name="T35" fmla="*/ 0 h 7"/>
                <a:gd name="T36" fmla="*/ 0 w 77"/>
                <a:gd name="T37" fmla="*/ 2 h 7"/>
                <a:gd name="T38" fmla="*/ 0 w 77"/>
                <a:gd name="T39" fmla="*/ 2 h 7"/>
                <a:gd name="T40" fmla="*/ 0 w 77"/>
                <a:gd name="T41" fmla="*/ 2 h 7"/>
                <a:gd name="T42" fmla="*/ 2 w 77"/>
                <a:gd name="T43" fmla="*/ 2 h 7"/>
                <a:gd name="T44" fmla="*/ 2 w 77"/>
                <a:gd name="T45" fmla="*/ 4 h 7"/>
                <a:gd name="T46" fmla="*/ 2 w 77"/>
                <a:gd name="T47" fmla="*/ 4 h 7"/>
                <a:gd name="T48" fmla="*/ 2 w 77"/>
                <a:gd name="T49" fmla="*/ 4 h 7"/>
                <a:gd name="T50" fmla="*/ 4 w 77"/>
                <a:gd name="T51" fmla="*/ 4 h 7"/>
                <a:gd name="T52" fmla="*/ 4 w 77"/>
                <a:gd name="T53" fmla="*/ 6 h 7"/>
                <a:gd name="T54" fmla="*/ 4 w 77"/>
                <a:gd name="T55" fmla="*/ 6 h 7"/>
                <a:gd name="T56" fmla="*/ 4 w 77"/>
                <a:gd name="T57" fmla="*/ 6 h 7"/>
                <a:gd name="T58" fmla="*/ 6 w 77"/>
                <a:gd name="T59" fmla="*/ 6 h 7"/>
                <a:gd name="T60" fmla="*/ 6 w 77"/>
                <a:gd name="T61" fmla="*/ 6 h 7"/>
                <a:gd name="T62" fmla="*/ 8 w 77"/>
                <a:gd name="T63" fmla="*/ 6 h 7"/>
                <a:gd name="T64" fmla="*/ 8 w 77"/>
                <a:gd name="T65" fmla="*/ 6 h 7"/>
                <a:gd name="T66" fmla="*/ 10 w 77"/>
                <a:gd name="T67" fmla="*/ 6 h 7"/>
                <a:gd name="T68" fmla="*/ 67 w 77"/>
                <a:gd name="T69" fmla="*/ 6 h 7"/>
                <a:gd name="T70" fmla="*/ 67 w 77"/>
                <a:gd name="T71" fmla="*/ 6 h 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7"/>
                <a:gd name="T109" fmla="*/ 0 h 7"/>
                <a:gd name="T110" fmla="*/ 77 w 77"/>
                <a:gd name="T111" fmla="*/ 7 h 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7" h="7">
                  <a:moveTo>
                    <a:pt x="67" y="6"/>
                  </a:moveTo>
                  <a:lnTo>
                    <a:pt x="67" y="6"/>
                  </a:lnTo>
                  <a:lnTo>
                    <a:pt x="69" y="6"/>
                  </a:lnTo>
                  <a:lnTo>
                    <a:pt x="70" y="6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67" y="6"/>
                  </a:lnTo>
                </a:path>
              </a:pathLst>
            </a:custGeom>
            <a:solidFill>
              <a:srgbClr val="727272"/>
            </a:solidFill>
            <a:ln w="9247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7" name="AutoShape 282"/>
            <p:cNvSpPr>
              <a:spLocks noChangeArrowheads="1"/>
            </p:cNvSpPr>
            <p:nvPr/>
          </p:nvSpPr>
          <p:spPr bwMode="auto">
            <a:xfrm flipV="1">
              <a:off x="1794" y="2990"/>
              <a:ext cx="114" cy="8"/>
            </a:xfrm>
            <a:prstGeom prst="roundRect">
              <a:avLst>
                <a:gd name="adj" fmla="val 0"/>
              </a:avLst>
            </a:prstGeom>
            <a:solidFill>
              <a:srgbClr val="808080"/>
            </a:solidFill>
            <a:ln w="9247">
              <a:solidFill>
                <a:srgbClr val="D2D2D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8" name="AutoShape 283" descr="50%"/>
            <p:cNvSpPr>
              <a:spLocks noChangeArrowheads="1"/>
            </p:cNvSpPr>
            <p:nvPr/>
          </p:nvSpPr>
          <p:spPr bwMode="auto">
            <a:xfrm flipV="1">
              <a:off x="1969" y="2959"/>
              <a:ext cx="86" cy="2"/>
            </a:xfrm>
            <a:prstGeom prst="roundRect">
              <a:avLst>
                <a:gd name="adj" fmla="val 0"/>
              </a:avLst>
            </a:prstGeom>
            <a:pattFill prst="pct50">
              <a:fgClr>
                <a:srgbClr val="808080"/>
              </a:fgClr>
              <a:bgClr>
                <a:srgbClr val="D2D2D2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9" name="AutoShape 284"/>
            <p:cNvSpPr>
              <a:spLocks noChangeArrowheads="1"/>
            </p:cNvSpPr>
            <p:nvPr/>
          </p:nvSpPr>
          <p:spPr bwMode="auto">
            <a:xfrm flipV="1">
              <a:off x="1972" y="2956"/>
              <a:ext cx="80" cy="2"/>
            </a:xfrm>
            <a:prstGeom prst="roundRect">
              <a:avLst>
                <a:gd name="adj" fmla="val 0"/>
              </a:avLst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0" name="Freeform 285" descr="50%"/>
            <p:cNvSpPr>
              <a:spLocks/>
            </p:cNvSpPr>
            <p:nvPr/>
          </p:nvSpPr>
          <p:spPr bwMode="auto">
            <a:xfrm>
              <a:off x="1972" y="2951"/>
              <a:ext cx="126" cy="60"/>
            </a:xfrm>
            <a:custGeom>
              <a:avLst/>
              <a:gdLst>
                <a:gd name="T0" fmla="*/ 118 w 126"/>
                <a:gd name="T1" fmla="*/ 8 h 60"/>
                <a:gd name="T2" fmla="*/ 123 w 126"/>
                <a:gd name="T3" fmla="*/ 16 h 60"/>
                <a:gd name="T4" fmla="*/ 125 w 126"/>
                <a:gd name="T5" fmla="*/ 22 h 60"/>
                <a:gd name="T6" fmla="*/ 120 w 126"/>
                <a:gd name="T7" fmla="*/ 30 h 60"/>
                <a:gd name="T8" fmla="*/ 109 w 126"/>
                <a:gd name="T9" fmla="*/ 33 h 60"/>
                <a:gd name="T10" fmla="*/ 95 w 126"/>
                <a:gd name="T11" fmla="*/ 33 h 60"/>
                <a:gd name="T12" fmla="*/ 83 w 126"/>
                <a:gd name="T13" fmla="*/ 33 h 60"/>
                <a:gd name="T14" fmla="*/ 71 w 126"/>
                <a:gd name="T15" fmla="*/ 34 h 60"/>
                <a:gd name="T16" fmla="*/ 64 w 126"/>
                <a:gd name="T17" fmla="*/ 34 h 60"/>
                <a:gd name="T18" fmla="*/ 60 w 126"/>
                <a:gd name="T19" fmla="*/ 35 h 60"/>
                <a:gd name="T20" fmla="*/ 60 w 126"/>
                <a:gd name="T21" fmla="*/ 37 h 60"/>
                <a:gd name="T22" fmla="*/ 65 w 126"/>
                <a:gd name="T23" fmla="*/ 39 h 60"/>
                <a:gd name="T24" fmla="*/ 70 w 126"/>
                <a:gd name="T25" fmla="*/ 42 h 60"/>
                <a:gd name="T26" fmla="*/ 68 w 126"/>
                <a:gd name="T27" fmla="*/ 52 h 60"/>
                <a:gd name="T28" fmla="*/ 65 w 126"/>
                <a:gd name="T29" fmla="*/ 54 h 60"/>
                <a:gd name="T30" fmla="*/ 54 w 126"/>
                <a:gd name="T31" fmla="*/ 59 h 60"/>
                <a:gd name="T32" fmla="*/ 44 w 126"/>
                <a:gd name="T33" fmla="*/ 59 h 60"/>
                <a:gd name="T34" fmla="*/ 33 w 126"/>
                <a:gd name="T35" fmla="*/ 59 h 60"/>
                <a:gd name="T36" fmla="*/ 29 w 126"/>
                <a:gd name="T37" fmla="*/ 57 h 60"/>
                <a:gd name="T38" fmla="*/ 29 w 126"/>
                <a:gd name="T39" fmla="*/ 54 h 60"/>
                <a:gd name="T40" fmla="*/ 27 w 126"/>
                <a:gd name="T41" fmla="*/ 52 h 60"/>
                <a:gd name="T42" fmla="*/ 21 w 126"/>
                <a:gd name="T43" fmla="*/ 51 h 60"/>
                <a:gd name="T44" fmla="*/ 15 w 126"/>
                <a:gd name="T45" fmla="*/ 48 h 60"/>
                <a:gd name="T46" fmla="*/ 10 w 126"/>
                <a:gd name="T47" fmla="*/ 47 h 60"/>
                <a:gd name="T48" fmla="*/ 4 w 126"/>
                <a:gd name="T49" fmla="*/ 49 h 60"/>
                <a:gd name="T50" fmla="*/ 1 w 126"/>
                <a:gd name="T51" fmla="*/ 50 h 60"/>
                <a:gd name="T52" fmla="*/ 0 w 126"/>
                <a:gd name="T53" fmla="*/ 49 h 60"/>
                <a:gd name="T54" fmla="*/ 2 w 126"/>
                <a:gd name="T55" fmla="*/ 46 h 60"/>
                <a:gd name="T56" fmla="*/ 7 w 126"/>
                <a:gd name="T57" fmla="*/ 45 h 60"/>
                <a:gd name="T58" fmla="*/ 13 w 126"/>
                <a:gd name="T59" fmla="*/ 45 h 60"/>
                <a:gd name="T60" fmla="*/ 20 w 126"/>
                <a:gd name="T61" fmla="*/ 45 h 60"/>
                <a:gd name="T62" fmla="*/ 24 w 126"/>
                <a:gd name="T63" fmla="*/ 47 h 60"/>
                <a:gd name="T64" fmla="*/ 29 w 126"/>
                <a:gd name="T65" fmla="*/ 49 h 60"/>
                <a:gd name="T66" fmla="*/ 32 w 126"/>
                <a:gd name="T67" fmla="*/ 49 h 60"/>
                <a:gd name="T68" fmla="*/ 39 w 126"/>
                <a:gd name="T69" fmla="*/ 48 h 60"/>
                <a:gd name="T70" fmla="*/ 46 w 126"/>
                <a:gd name="T71" fmla="*/ 47 h 60"/>
                <a:gd name="T72" fmla="*/ 54 w 126"/>
                <a:gd name="T73" fmla="*/ 47 h 60"/>
                <a:gd name="T74" fmla="*/ 53 w 126"/>
                <a:gd name="T75" fmla="*/ 45 h 60"/>
                <a:gd name="T76" fmla="*/ 50 w 126"/>
                <a:gd name="T77" fmla="*/ 41 h 60"/>
                <a:gd name="T78" fmla="*/ 46 w 126"/>
                <a:gd name="T79" fmla="*/ 37 h 60"/>
                <a:gd name="T80" fmla="*/ 46 w 126"/>
                <a:gd name="T81" fmla="*/ 33 h 60"/>
                <a:gd name="T82" fmla="*/ 49 w 126"/>
                <a:gd name="T83" fmla="*/ 28 h 60"/>
                <a:gd name="T84" fmla="*/ 54 w 126"/>
                <a:gd name="T85" fmla="*/ 25 h 60"/>
                <a:gd name="T86" fmla="*/ 59 w 126"/>
                <a:gd name="T87" fmla="*/ 24 h 60"/>
                <a:gd name="T88" fmla="*/ 68 w 126"/>
                <a:gd name="T89" fmla="*/ 23 h 60"/>
                <a:gd name="T90" fmla="*/ 80 w 126"/>
                <a:gd name="T91" fmla="*/ 22 h 60"/>
                <a:gd name="T92" fmla="*/ 89 w 126"/>
                <a:gd name="T93" fmla="*/ 22 h 60"/>
                <a:gd name="T94" fmla="*/ 98 w 126"/>
                <a:gd name="T95" fmla="*/ 22 h 60"/>
                <a:gd name="T96" fmla="*/ 105 w 126"/>
                <a:gd name="T97" fmla="*/ 22 h 60"/>
                <a:gd name="T98" fmla="*/ 109 w 126"/>
                <a:gd name="T99" fmla="*/ 21 h 60"/>
                <a:gd name="T100" fmla="*/ 112 w 126"/>
                <a:gd name="T101" fmla="*/ 20 h 60"/>
                <a:gd name="T102" fmla="*/ 112 w 126"/>
                <a:gd name="T103" fmla="*/ 17 h 60"/>
                <a:gd name="T104" fmla="*/ 107 w 126"/>
                <a:gd name="T105" fmla="*/ 14 h 60"/>
                <a:gd name="T106" fmla="*/ 103 w 126"/>
                <a:gd name="T107" fmla="*/ 11 h 60"/>
                <a:gd name="T108" fmla="*/ 102 w 126"/>
                <a:gd name="T109" fmla="*/ 9 h 60"/>
                <a:gd name="T110" fmla="*/ 98 w 126"/>
                <a:gd name="T111" fmla="*/ 7 h 60"/>
                <a:gd name="T112" fmla="*/ 91 w 126"/>
                <a:gd name="T113" fmla="*/ 6 h 60"/>
                <a:gd name="T114" fmla="*/ 83 w 126"/>
                <a:gd name="T115" fmla="*/ 6 h 60"/>
                <a:gd name="T116" fmla="*/ 86 w 126"/>
                <a:gd name="T117" fmla="*/ 5 h 60"/>
                <a:gd name="T118" fmla="*/ 102 w 126"/>
                <a:gd name="T119" fmla="*/ 4 h 60"/>
                <a:gd name="T120" fmla="*/ 105 w 126"/>
                <a:gd name="T121" fmla="*/ 2 h 60"/>
                <a:gd name="T122" fmla="*/ 106 w 126"/>
                <a:gd name="T123" fmla="*/ 2 h 60"/>
                <a:gd name="T124" fmla="*/ 111 w 126"/>
                <a:gd name="T125" fmla="*/ 2 h 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6"/>
                <a:gd name="T190" fmla="*/ 0 h 60"/>
                <a:gd name="T191" fmla="*/ 126 w 126"/>
                <a:gd name="T192" fmla="*/ 60 h 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6" h="60">
                  <a:moveTo>
                    <a:pt x="111" y="2"/>
                  </a:moveTo>
                  <a:lnTo>
                    <a:pt x="111" y="3"/>
                  </a:lnTo>
                  <a:lnTo>
                    <a:pt x="111" y="5"/>
                  </a:lnTo>
                  <a:lnTo>
                    <a:pt x="112" y="5"/>
                  </a:lnTo>
                  <a:lnTo>
                    <a:pt x="114" y="5"/>
                  </a:lnTo>
                  <a:lnTo>
                    <a:pt x="114" y="7"/>
                  </a:lnTo>
                  <a:lnTo>
                    <a:pt x="115" y="7"/>
                  </a:lnTo>
                  <a:lnTo>
                    <a:pt x="117" y="7"/>
                  </a:lnTo>
                  <a:lnTo>
                    <a:pt x="117" y="8"/>
                  </a:lnTo>
                  <a:lnTo>
                    <a:pt x="118" y="8"/>
                  </a:lnTo>
                  <a:lnTo>
                    <a:pt x="120" y="8"/>
                  </a:lnTo>
                  <a:lnTo>
                    <a:pt x="120" y="10"/>
                  </a:lnTo>
                  <a:lnTo>
                    <a:pt x="120" y="12"/>
                  </a:lnTo>
                  <a:lnTo>
                    <a:pt x="123" y="12"/>
                  </a:lnTo>
                  <a:lnTo>
                    <a:pt x="123" y="14"/>
                  </a:lnTo>
                  <a:lnTo>
                    <a:pt x="123" y="16"/>
                  </a:lnTo>
                  <a:lnTo>
                    <a:pt x="125" y="16"/>
                  </a:lnTo>
                  <a:lnTo>
                    <a:pt x="125" y="18"/>
                  </a:lnTo>
                  <a:lnTo>
                    <a:pt x="125" y="20"/>
                  </a:lnTo>
                  <a:lnTo>
                    <a:pt x="125" y="22"/>
                  </a:lnTo>
                  <a:lnTo>
                    <a:pt x="125" y="23"/>
                  </a:lnTo>
                  <a:lnTo>
                    <a:pt x="124" y="25"/>
                  </a:lnTo>
                  <a:lnTo>
                    <a:pt x="122" y="27"/>
                  </a:lnTo>
                  <a:lnTo>
                    <a:pt x="120" y="30"/>
                  </a:lnTo>
                  <a:lnTo>
                    <a:pt x="118" y="30"/>
                  </a:lnTo>
                  <a:lnTo>
                    <a:pt x="117" y="32"/>
                  </a:lnTo>
                  <a:lnTo>
                    <a:pt x="115" y="32"/>
                  </a:lnTo>
                  <a:lnTo>
                    <a:pt x="113" y="33"/>
                  </a:lnTo>
                  <a:lnTo>
                    <a:pt x="111" y="33"/>
                  </a:lnTo>
                  <a:lnTo>
                    <a:pt x="109" y="33"/>
                  </a:lnTo>
                  <a:lnTo>
                    <a:pt x="108" y="33"/>
                  </a:lnTo>
                  <a:lnTo>
                    <a:pt x="106" y="33"/>
                  </a:lnTo>
                  <a:lnTo>
                    <a:pt x="105" y="33"/>
                  </a:lnTo>
                  <a:lnTo>
                    <a:pt x="103" y="33"/>
                  </a:lnTo>
                  <a:lnTo>
                    <a:pt x="102" y="33"/>
                  </a:lnTo>
                  <a:lnTo>
                    <a:pt x="101" y="33"/>
                  </a:lnTo>
                  <a:lnTo>
                    <a:pt x="98" y="33"/>
                  </a:lnTo>
                  <a:lnTo>
                    <a:pt x="96" y="33"/>
                  </a:lnTo>
                  <a:lnTo>
                    <a:pt x="95" y="33"/>
                  </a:lnTo>
                  <a:lnTo>
                    <a:pt x="93" y="33"/>
                  </a:lnTo>
                  <a:lnTo>
                    <a:pt x="91" y="33"/>
                  </a:lnTo>
                  <a:lnTo>
                    <a:pt x="90" y="33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4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79" y="33"/>
                  </a:lnTo>
                  <a:lnTo>
                    <a:pt x="77" y="33"/>
                  </a:lnTo>
                  <a:lnTo>
                    <a:pt x="76" y="33"/>
                  </a:lnTo>
                  <a:lnTo>
                    <a:pt x="74" y="34"/>
                  </a:lnTo>
                  <a:lnTo>
                    <a:pt x="73" y="34"/>
                  </a:lnTo>
                  <a:lnTo>
                    <a:pt x="71" y="34"/>
                  </a:lnTo>
                  <a:lnTo>
                    <a:pt x="69" y="34"/>
                  </a:lnTo>
                  <a:lnTo>
                    <a:pt x="68" y="34"/>
                  </a:lnTo>
                  <a:lnTo>
                    <a:pt x="66" y="34"/>
                  </a:lnTo>
                  <a:lnTo>
                    <a:pt x="65" y="34"/>
                  </a:lnTo>
                  <a:lnTo>
                    <a:pt x="64" y="34"/>
                  </a:lnTo>
                  <a:lnTo>
                    <a:pt x="61" y="34"/>
                  </a:lnTo>
                  <a:lnTo>
                    <a:pt x="61" y="33"/>
                  </a:lnTo>
                  <a:lnTo>
                    <a:pt x="60" y="35"/>
                  </a:lnTo>
                  <a:lnTo>
                    <a:pt x="60" y="37"/>
                  </a:lnTo>
                  <a:lnTo>
                    <a:pt x="61" y="37"/>
                  </a:lnTo>
                  <a:lnTo>
                    <a:pt x="63" y="37"/>
                  </a:lnTo>
                  <a:lnTo>
                    <a:pt x="65" y="37"/>
                  </a:lnTo>
                  <a:lnTo>
                    <a:pt x="65" y="39"/>
                  </a:lnTo>
                  <a:lnTo>
                    <a:pt x="66" y="39"/>
                  </a:lnTo>
                  <a:lnTo>
                    <a:pt x="66" y="40"/>
                  </a:lnTo>
                  <a:lnTo>
                    <a:pt x="68" y="40"/>
                  </a:lnTo>
                  <a:lnTo>
                    <a:pt x="70" y="40"/>
                  </a:lnTo>
                  <a:lnTo>
                    <a:pt x="70" y="42"/>
                  </a:lnTo>
                  <a:lnTo>
                    <a:pt x="70" y="45"/>
                  </a:lnTo>
                  <a:lnTo>
                    <a:pt x="70" y="46"/>
                  </a:lnTo>
                  <a:lnTo>
                    <a:pt x="71" y="46"/>
                  </a:lnTo>
                  <a:lnTo>
                    <a:pt x="70" y="48"/>
                  </a:lnTo>
                  <a:lnTo>
                    <a:pt x="70" y="50"/>
                  </a:lnTo>
                  <a:lnTo>
                    <a:pt x="68" y="52"/>
                  </a:lnTo>
                  <a:lnTo>
                    <a:pt x="66" y="53"/>
                  </a:lnTo>
                  <a:lnTo>
                    <a:pt x="65" y="54"/>
                  </a:lnTo>
                  <a:lnTo>
                    <a:pt x="63" y="56"/>
                  </a:lnTo>
                  <a:lnTo>
                    <a:pt x="61" y="56"/>
                  </a:lnTo>
                  <a:lnTo>
                    <a:pt x="59" y="57"/>
                  </a:lnTo>
                  <a:lnTo>
                    <a:pt x="57" y="59"/>
                  </a:lnTo>
                  <a:lnTo>
                    <a:pt x="56" y="59"/>
                  </a:lnTo>
                  <a:lnTo>
                    <a:pt x="54" y="59"/>
                  </a:lnTo>
                  <a:lnTo>
                    <a:pt x="52" y="59"/>
                  </a:lnTo>
                  <a:lnTo>
                    <a:pt x="50" y="59"/>
                  </a:lnTo>
                  <a:lnTo>
                    <a:pt x="49" y="59"/>
                  </a:lnTo>
                  <a:lnTo>
                    <a:pt x="46" y="59"/>
                  </a:lnTo>
                  <a:lnTo>
                    <a:pt x="44" y="59"/>
                  </a:lnTo>
                  <a:lnTo>
                    <a:pt x="42" y="59"/>
                  </a:lnTo>
                  <a:lnTo>
                    <a:pt x="40" y="59"/>
                  </a:lnTo>
                  <a:lnTo>
                    <a:pt x="38" y="59"/>
                  </a:lnTo>
                  <a:lnTo>
                    <a:pt x="36" y="59"/>
                  </a:lnTo>
                  <a:lnTo>
                    <a:pt x="35" y="59"/>
                  </a:lnTo>
                  <a:lnTo>
                    <a:pt x="33" y="59"/>
                  </a:lnTo>
                  <a:lnTo>
                    <a:pt x="33" y="58"/>
                  </a:lnTo>
                  <a:lnTo>
                    <a:pt x="31" y="58"/>
                  </a:lnTo>
                  <a:lnTo>
                    <a:pt x="30" y="58"/>
                  </a:lnTo>
                  <a:lnTo>
                    <a:pt x="30" y="57"/>
                  </a:lnTo>
                  <a:lnTo>
                    <a:pt x="29" y="57"/>
                  </a:lnTo>
                  <a:lnTo>
                    <a:pt x="29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8" y="52"/>
                  </a:lnTo>
                  <a:lnTo>
                    <a:pt x="27" y="52"/>
                  </a:lnTo>
                  <a:lnTo>
                    <a:pt x="27" y="51"/>
                  </a:lnTo>
                  <a:lnTo>
                    <a:pt x="24" y="51"/>
                  </a:lnTo>
                  <a:lnTo>
                    <a:pt x="23" y="51"/>
                  </a:lnTo>
                  <a:lnTo>
                    <a:pt x="21" y="51"/>
                  </a:lnTo>
                  <a:lnTo>
                    <a:pt x="21" y="49"/>
                  </a:lnTo>
                  <a:lnTo>
                    <a:pt x="19" y="49"/>
                  </a:lnTo>
                  <a:lnTo>
                    <a:pt x="17" y="49"/>
                  </a:lnTo>
                  <a:lnTo>
                    <a:pt x="15" y="49"/>
                  </a:lnTo>
                  <a:lnTo>
                    <a:pt x="15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2" y="47"/>
                  </a:lnTo>
                  <a:lnTo>
                    <a:pt x="10" y="47"/>
                  </a:lnTo>
                  <a:lnTo>
                    <a:pt x="8" y="47"/>
                  </a:lnTo>
                  <a:lnTo>
                    <a:pt x="6" y="47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2" y="50"/>
                  </a:lnTo>
                  <a:lnTo>
                    <a:pt x="1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2" y="46"/>
                  </a:lnTo>
                  <a:lnTo>
                    <a:pt x="5" y="46"/>
                  </a:lnTo>
                  <a:lnTo>
                    <a:pt x="7" y="45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3" y="44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20" y="45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2" y="47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49"/>
                  </a:lnTo>
                  <a:lnTo>
                    <a:pt x="31" y="49"/>
                  </a:lnTo>
                  <a:lnTo>
                    <a:pt x="32" y="49"/>
                  </a:lnTo>
                  <a:lnTo>
                    <a:pt x="34" y="48"/>
                  </a:lnTo>
                  <a:lnTo>
                    <a:pt x="35" y="48"/>
                  </a:lnTo>
                  <a:lnTo>
                    <a:pt x="37" y="48"/>
                  </a:lnTo>
                  <a:lnTo>
                    <a:pt x="39" y="48"/>
                  </a:lnTo>
                  <a:lnTo>
                    <a:pt x="40" y="48"/>
                  </a:lnTo>
                  <a:lnTo>
                    <a:pt x="42" y="47"/>
                  </a:lnTo>
                  <a:lnTo>
                    <a:pt x="43" y="47"/>
                  </a:lnTo>
                  <a:lnTo>
                    <a:pt x="44" y="47"/>
                  </a:lnTo>
                  <a:lnTo>
                    <a:pt x="46" y="47"/>
                  </a:lnTo>
                  <a:lnTo>
                    <a:pt x="49" y="47"/>
                  </a:lnTo>
                  <a:lnTo>
                    <a:pt x="50" y="47"/>
                  </a:lnTo>
                  <a:lnTo>
                    <a:pt x="52" y="47"/>
                  </a:lnTo>
                  <a:lnTo>
                    <a:pt x="54" y="47"/>
                  </a:lnTo>
                  <a:lnTo>
                    <a:pt x="56" y="47"/>
                  </a:lnTo>
                  <a:lnTo>
                    <a:pt x="57" y="46"/>
                  </a:lnTo>
                  <a:lnTo>
                    <a:pt x="56" y="46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3" y="45"/>
                  </a:lnTo>
                  <a:lnTo>
                    <a:pt x="53" y="43"/>
                  </a:lnTo>
                  <a:lnTo>
                    <a:pt x="51" y="43"/>
                  </a:lnTo>
                  <a:lnTo>
                    <a:pt x="50" y="43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39"/>
                  </a:lnTo>
                  <a:lnTo>
                    <a:pt x="46" y="39"/>
                  </a:lnTo>
                  <a:lnTo>
                    <a:pt x="46" y="37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6" y="33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4" y="25"/>
                  </a:lnTo>
                  <a:lnTo>
                    <a:pt x="56" y="25"/>
                  </a:lnTo>
                  <a:lnTo>
                    <a:pt x="57" y="25"/>
                  </a:lnTo>
                  <a:lnTo>
                    <a:pt x="59" y="24"/>
                  </a:lnTo>
                  <a:lnTo>
                    <a:pt x="60" y="24"/>
                  </a:lnTo>
                  <a:lnTo>
                    <a:pt x="61" y="24"/>
                  </a:lnTo>
                  <a:lnTo>
                    <a:pt x="63" y="24"/>
                  </a:lnTo>
                  <a:lnTo>
                    <a:pt x="65" y="24"/>
                  </a:lnTo>
                  <a:lnTo>
                    <a:pt x="66" y="24"/>
                  </a:lnTo>
                  <a:lnTo>
                    <a:pt x="68" y="23"/>
                  </a:lnTo>
                  <a:lnTo>
                    <a:pt x="70" y="23"/>
                  </a:lnTo>
                  <a:lnTo>
                    <a:pt x="71" y="23"/>
                  </a:lnTo>
                  <a:lnTo>
                    <a:pt x="73" y="23"/>
                  </a:lnTo>
                  <a:lnTo>
                    <a:pt x="74" y="23"/>
                  </a:lnTo>
                  <a:lnTo>
                    <a:pt x="76" y="23"/>
                  </a:lnTo>
                  <a:lnTo>
                    <a:pt x="78" y="23"/>
                  </a:lnTo>
                  <a:lnTo>
                    <a:pt x="80" y="22"/>
                  </a:lnTo>
                  <a:lnTo>
                    <a:pt x="81" y="22"/>
                  </a:lnTo>
                  <a:lnTo>
                    <a:pt x="82" y="22"/>
                  </a:lnTo>
                  <a:lnTo>
                    <a:pt x="84" y="22"/>
                  </a:lnTo>
                  <a:lnTo>
                    <a:pt x="86" y="22"/>
                  </a:lnTo>
                  <a:lnTo>
                    <a:pt x="87" y="22"/>
                  </a:lnTo>
                  <a:lnTo>
                    <a:pt x="89" y="22"/>
                  </a:lnTo>
                  <a:lnTo>
                    <a:pt x="91" y="22"/>
                  </a:lnTo>
                  <a:lnTo>
                    <a:pt x="93" y="22"/>
                  </a:lnTo>
                  <a:lnTo>
                    <a:pt x="95" y="22"/>
                  </a:lnTo>
                  <a:lnTo>
                    <a:pt x="96" y="22"/>
                  </a:lnTo>
                  <a:lnTo>
                    <a:pt x="98" y="22"/>
                  </a:lnTo>
                  <a:lnTo>
                    <a:pt x="100" y="22"/>
                  </a:lnTo>
                  <a:lnTo>
                    <a:pt x="101" y="22"/>
                  </a:lnTo>
                  <a:lnTo>
                    <a:pt x="103" y="22"/>
                  </a:lnTo>
                  <a:lnTo>
                    <a:pt x="105" y="22"/>
                  </a:lnTo>
                  <a:lnTo>
                    <a:pt x="107" y="21"/>
                  </a:lnTo>
                  <a:lnTo>
                    <a:pt x="109" y="21"/>
                  </a:lnTo>
                  <a:lnTo>
                    <a:pt x="111" y="20"/>
                  </a:lnTo>
                  <a:lnTo>
                    <a:pt x="112" y="20"/>
                  </a:lnTo>
                  <a:lnTo>
                    <a:pt x="113" y="18"/>
                  </a:lnTo>
                  <a:lnTo>
                    <a:pt x="113" y="17"/>
                  </a:lnTo>
                  <a:lnTo>
                    <a:pt x="112" y="17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09" y="15"/>
                  </a:lnTo>
                  <a:lnTo>
                    <a:pt x="109" y="14"/>
                  </a:lnTo>
                  <a:lnTo>
                    <a:pt x="107" y="14"/>
                  </a:lnTo>
                  <a:lnTo>
                    <a:pt x="107" y="12"/>
                  </a:lnTo>
                  <a:lnTo>
                    <a:pt x="105" y="12"/>
                  </a:lnTo>
                  <a:lnTo>
                    <a:pt x="104" y="12"/>
                  </a:lnTo>
                  <a:lnTo>
                    <a:pt x="104" y="11"/>
                  </a:lnTo>
                  <a:lnTo>
                    <a:pt x="103" y="11"/>
                  </a:lnTo>
                  <a:lnTo>
                    <a:pt x="103" y="9"/>
                  </a:lnTo>
                  <a:lnTo>
                    <a:pt x="102" y="9"/>
                  </a:lnTo>
                  <a:lnTo>
                    <a:pt x="102" y="7"/>
                  </a:lnTo>
                  <a:lnTo>
                    <a:pt x="100" y="7"/>
                  </a:lnTo>
                  <a:lnTo>
                    <a:pt x="98" y="7"/>
                  </a:lnTo>
                  <a:lnTo>
                    <a:pt x="96" y="7"/>
                  </a:lnTo>
                  <a:lnTo>
                    <a:pt x="96" y="6"/>
                  </a:lnTo>
                  <a:lnTo>
                    <a:pt x="94" y="6"/>
                  </a:lnTo>
                  <a:lnTo>
                    <a:pt x="93" y="6"/>
                  </a:lnTo>
                  <a:lnTo>
                    <a:pt x="91" y="6"/>
                  </a:lnTo>
                  <a:lnTo>
                    <a:pt x="89" y="6"/>
                  </a:lnTo>
                  <a:lnTo>
                    <a:pt x="87" y="6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3" y="6"/>
                  </a:lnTo>
                  <a:lnTo>
                    <a:pt x="83" y="5"/>
                  </a:lnTo>
                  <a:lnTo>
                    <a:pt x="83" y="4"/>
                  </a:lnTo>
                  <a:lnTo>
                    <a:pt x="83" y="5"/>
                  </a:lnTo>
                  <a:lnTo>
                    <a:pt x="86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3" y="5"/>
                  </a:lnTo>
                  <a:lnTo>
                    <a:pt x="95" y="5"/>
                  </a:lnTo>
                  <a:lnTo>
                    <a:pt x="97" y="5"/>
                  </a:lnTo>
                  <a:lnTo>
                    <a:pt x="99" y="5"/>
                  </a:lnTo>
                  <a:lnTo>
                    <a:pt x="100" y="5"/>
                  </a:lnTo>
                  <a:lnTo>
                    <a:pt x="102" y="4"/>
                  </a:lnTo>
                  <a:lnTo>
                    <a:pt x="103" y="3"/>
                  </a:lnTo>
                  <a:lnTo>
                    <a:pt x="105" y="2"/>
                  </a:lnTo>
                  <a:lnTo>
                    <a:pt x="106" y="0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9" y="2"/>
                  </a:lnTo>
                  <a:lnTo>
                    <a:pt x="111" y="2"/>
                  </a:lnTo>
                </a:path>
              </a:pathLst>
            </a:custGeom>
            <a:pattFill prst="pct50">
              <a:fgClr>
                <a:srgbClr val="E1E1E1"/>
              </a:fgClr>
              <a:bgClr>
                <a:srgbClr val="FFFFFF"/>
              </a:bgClr>
            </a:pattFill>
            <a:ln w="9247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1" name="Freeform 286"/>
            <p:cNvSpPr>
              <a:spLocks/>
            </p:cNvSpPr>
            <p:nvPr/>
          </p:nvSpPr>
          <p:spPr bwMode="auto">
            <a:xfrm>
              <a:off x="2027" y="2990"/>
              <a:ext cx="11" cy="4"/>
            </a:xfrm>
            <a:custGeom>
              <a:avLst/>
              <a:gdLst>
                <a:gd name="T0" fmla="*/ 0 w 11"/>
                <a:gd name="T1" fmla="*/ 3 h 4"/>
                <a:gd name="T2" fmla="*/ 0 w 11"/>
                <a:gd name="T3" fmla="*/ 3 h 4"/>
                <a:gd name="T4" fmla="*/ 0 w 11"/>
                <a:gd name="T5" fmla="*/ 3 h 4"/>
                <a:gd name="T6" fmla="*/ 0 w 11"/>
                <a:gd name="T7" fmla="*/ 3 h 4"/>
                <a:gd name="T8" fmla="*/ 1 w 11"/>
                <a:gd name="T9" fmla="*/ 1 h 4"/>
                <a:gd name="T10" fmla="*/ 1 w 11"/>
                <a:gd name="T11" fmla="*/ 1 h 4"/>
                <a:gd name="T12" fmla="*/ 2 w 11"/>
                <a:gd name="T13" fmla="*/ 1 h 4"/>
                <a:gd name="T14" fmla="*/ 2 w 11"/>
                <a:gd name="T15" fmla="*/ 1 h 4"/>
                <a:gd name="T16" fmla="*/ 4 w 11"/>
                <a:gd name="T17" fmla="*/ 0 h 4"/>
                <a:gd name="T18" fmla="*/ 4 w 11"/>
                <a:gd name="T19" fmla="*/ 0 h 4"/>
                <a:gd name="T20" fmla="*/ 4 w 11"/>
                <a:gd name="T21" fmla="*/ 0 h 4"/>
                <a:gd name="T22" fmla="*/ 4 w 11"/>
                <a:gd name="T23" fmla="*/ 0 h 4"/>
                <a:gd name="T24" fmla="*/ 6 w 11"/>
                <a:gd name="T25" fmla="*/ 0 h 4"/>
                <a:gd name="T26" fmla="*/ 6 w 11"/>
                <a:gd name="T27" fmla="*/ 0 h 4"/>
                <a:gd name="T28" fmla="*/ 9 w 11"/>
                <a:gd name="T29" fmla="*/ 0 h 4"/>
                <a:gd name="T30" fmla="*/ 9 w 11"/>
                <a:gd name="T31" fmla="*/ 0 h 4"/>
                <a:gd name="T32" fmla="*/ 10 w 11"/>
                <a:gd name="T33" fmla="*/ 0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4"/>
                <a:gd name="T53" fmla="*/ 11 w 11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4">
                  <a:moveTo>
                    <a:pt x="0" y="3"/>
                  </a:moveTo>
                  <a:lnTo>
                    <a:pt x="0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0" y="0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2" name="Freeform 287"/>
            <p:cNvSpPr>
              <a:spLocks/>
            </p:cNvSpPr>
            <p:nvPr/>
          </p:nvSpPr>
          <p:spPr bwMode="auto">
            <a:xfrm>
              <a:off x="2029" y="2992"/>
              <a:ext cx="12" cy="4"/>
            </a:xfrm>
            <a:custGeom>
              <a:avLst/>
              <a:gdLst>
                <a:gd name="T0" fmla="*/ 0 w 12"/>
                <a:gd name="T1" fmla="*/ 3 h 4"/>
                <a:gd name="T2" fmla="*/ 0 w 12"/>
                <a:gd name="T3" fmla="*/ 3 h 4"/>
                <a:gd name="T4" fmla="*/ 0 w 12"/>
                <a:gd name="T5" fmla="*/ 3 h 4"/>
                <a:gd name="T6" fmla="*/ 0 w 12"/>
                <a:gd name="T7" fmla="*/ 3 h 4"/>
                <a:gd name="T8" fmla="*/ 2 w 12"/>
                <a:gd name="T9" fmla="*/ 1 h 4"/>
                <a:gd name="T10" fmla="*/ 2 w 12"/>
                <a:gd name="T11" fmla="*/ 1 h 4"/>
                <a:gd name="T12" fmla="*/ 3 w 12"/>
                <a:gd name="T13" fmla="*/ 1 h 4"/>
                <a:gd name="T14" fmla="*/ 3 w 12"/>
                <a:gd name="T15" fmla="*/ 1 h 4"/>
                <a:gd name="T16" fmla="*/ 5 w 12"/>
                <a:gd name="T17" fmla="*/ 0 h 4"/>
                <a:gd name="T18" fmla="*/ 5 w 12"/>
                <a:gd name="T19" fmla="*/ 1 h 4"/>
                <a:gd name="T20" fmla="*/ 5 w 12"/>
                <a:gd name="T21" fmla="*/ 1 h 4"/>
                <a:gd name="T22" fmla="*/ 5 w 12"/>
                <a:gd name="T23" fmla="*/ 1 h 4"/>
                <a:gd name="T24" fmla="*/ 7 w 12"/>
                <a:gd name="T25" fmla="*/ 1 h 4"/>
                <a:gd name="T26" fmla="*/ 7 w 12"/>
                <a:gd name="T27" fmla="*/ 1 h 4"/>
                <a:gd name="T28" fmla="*/ 9 w 12"/>
                <a:gd name="T29" fmla="*/ 1 h 4"/>
                <a:gd name="T30" fmla="*/ 9 w 12"/>
                <a:gd name="T31" fmla="*/ 1 h 4"/>
                <a:gd name="T32" fmla="*/ 11 w 12"/>
                <a:gd name="T33" fmla="*/ 1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4"/>
                <a:gd name="T53" fmla="*/ 12 w 12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4">
                  <a:moveTo>
                    <a:pt x="0" y="3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1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3" name="Freeform 288"/>
            <p:cNvSpPr>
              <a:spLocks/>
            </p:cNvSpPr>
            <p:nvPr/>
          </p:nvSpPr>
          <p:spPr bwMode="auto">
            <a:xfrm>
              <a:off x="2030" y="2997"/>
              <a:ext cx="9" cy="6"/>
            </a:xfrm>
            <a:custGeom>
              <a:avLst/>
              <a:gdLst>
                <a:gd name="T0" fmla="*/ 0 w 9"/>
                <a:gd name="T1" fmla="*/ 0 h 6"/>
                <a:gd name="T2" fmla="*/ 0 w 9"/>
                <a:gd name="T3" fmla="*/ 1 h 6"/>
                <a:gd name="T4" fmla="*/ 0 w 9"/>
                <a:gd name="T5" fmla="*/ 1 h 6"/>
                <a:gd name="T6" fmla="*/ 0 w 9"/>
                <a:gd name="T7" fmla="*/ 1 h 6"/>
                <a:gd name="T8" fmla="*/ 2 w 9"/>
                <a:gd name="T9" fmla="*/ 1 h 6"/>
                <a:gd name="T10" fmla="*/ 2 w 9"/>
                <a:gd name="T11" fmla="*/ 1 h 6"/>
                <a:gd name="T12" fmla="*/ 3 w 9"/>
                <a:gd name="T13" fmla="*/ 1 h 6"/>
                <a:gd name="T14" fmla="*/ 3 w 9"/>
                <a:gd name="T15" fmla="*/ 1 h 6"/>
                <a:gd name="T16" fmla="*/ 5 w 9"/>
                <a:gd name="T17" fmla="*/ 1 h 6"/>
                <a:gd name="T18" fmla="*/ 5 w 9"/>
                <a:gd name="T19" fmla="*/ 4 h 6"/>
                <a:gd name="T20" fmla="*/ 5 w 9"/>
                <a:gd name="T21" fmla="*/ 4 h 6"/>
                <a:gd name="T22" fmla="*/ 5 w 9"/>
                <a:gd name="T23" fmla="*/ 4 h 6"/>
                <a:gd name="T24" fmla="*/ 7 w 9"/>
                <a:gd name="T25" fmla="*/ 4 h 6"/>
                <a:gd name="T26" fmla="*/ 7 w 9"/>
                <a:gd name="T27" fmla="*/ 5 h 6"/>
                <a:gd name="T28" fmla="*/ 7 w 9"/>
                <a:gd name="T29" fmla="*/ 5 h 6"/>
                <a:gd name="T30" fmla="*/ 7 w 9"/>
                <a:gd name="T31" fmla="*/ 5 h 6"/>
                <a:gd name="T32" fmla="*/ 8 w 9"/>
                <a:gd name="T33" fmla="*/ 5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6"/>
                <a:gd name="T53" fmla="*/ 9 w 9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6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8" y="5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4" name="Freeform 289"/>
            <p:cNvSpPr>
              <a:spLocks/>
            </p:cNvSpPr>
            <p:nvPr/>
          </p:nvSpPr>
          <p:spPr bwMode="auto">
            <a:xfrm>
              <a:off x="2031" y="2996"/>
              <a:ext cx="11" cy="2"/>
            </a:xfrm>
            <a:custGeom>
              <a:avLst/>
              <a:gdLst>
                <a:gd name="T0" fmla="*/ 0 w 11"/>
                <a:gd name="T1" fmla="*/ 0 h 2"/>
                <a:gd name="T2" fmla="*/ 0 w 11"/>
                <a:gd name="T3" fmla="*/ 0 h 2"/>
                <a:gd name="T4" fmla="*/ 0 w 11"/>
                <a:gd name="T5" fmla="*/ 0 h 2"/>
                <a:gd name="T6" fmla="*/ 0 w 11"/>
                <a:gd name="T7" fmla="*/ 0 h 2"/>
                <a:gd name="T8" fmla="*/ 2 w 11"/>
                <a:gd name="T9" fmla="*/ 0 h 2"/>
                <a:gd name="T10" fmla="*/ 2 w 11"/>
                <a:gd name="T11" fmla="*/ 0 h 2"/>
                <a:gd name="T12" fmla="*/ 2 w 11"/>
                <a:gd name="T13" fmla="*/ 0 h 2"/>
                <a:gd name="T14" fmla="*/ 2 w 11"/>
                <a:gd name="T15" fmla="*/ 0 h 2"/>
                <a:gd name="T16" fmla="*/ 5 w 11"/>
                <a:gd name="T17" fmla="*/ 0 h 2"/>
                <a:gd name="T18" fmla="*/ 5 w 11"/>
                <a:gd name="T19" fmla="*/ 1 h 2"/>
                <a:gd name="T20" fmla="*/ 5 w 11"/>
                <a:gd name="T21" fmla="*/ 1 h 2"/>
                <a:gd name="T22" fmla="*/ 5 w 11"/>
                <a:gd name="T23" fmla="*/ 1 h 2"/>
                <a:gd name="T24" fmla="*/ 6 w 11"/>
                <a:gd name="T25" fmla="*/ 1 h 2"/>
                <a:gd name="T26" fmla="*/ 6 w 11"/>
                <a:gd name="T27" fmla="*/ 1 h 2"/>
                <a:gd name="T28" fmla="*/ 7 w 11"/>
                <a:gd name="T29" fmla="*/ 1 h 2"/>
                <a:gd name="T30" fmla="*/ 7 w 11"/>
                <a:gd name="T31" fmla="*/ 1 h 2"/>
                <a:gd name="T32" fmla="*/ 10 w 11"/>
                <a:gd name="T33" fmla="*/ 1 h 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"/>
                <a:gd name="T53" fmla="*/ 11 w 11"/>
                <a:gd name="T54" fmla="*/ 2 h 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10" y="1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5" name="Freeform 290"/>
            <p:cNvSpPr>
              <a:spLocks/>
            </p:cNvSpPr>
            <p:nvPr/>
          </p:nvSpPr>
          <p:spPr bwMode="auto">
            <a:xfrm>
              <a:off x="2074" y="2974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2 h 9"/>
                <a:gd name="T4" fmla="*/ 0 w 4"/>
                <a:gd name="T5" fmla="*/ 2 h 9"/>
                <a:gd name="T6" fmla="*/ 0 w 4"/>
                <a:gd name="T7" fmla="*/ 2 h 9"/>
                <a:gd name="T8" fmla="*/ 1 w 4"/>
                <a:gd name="T9" fmla="*/ 2 h 9"/>
                <a:gd name="T10" fmla="*/ 1 w 4"/>
                <a:gd name="T11" fmla="*/ 4 h 9"/>
                <a:gd name="T12" fmla="*/ 1 w 4"/>
                <a:gd name="T13" fmla="*/ 4 h 9"/>
                <a:gd name="T14" fmla="*/ 1 w 4"/>
                <a:gd name="T15" fmla="*/ 4 h 9"/>
                <a:gd name="T16" fmla="*/ 3 w 4"/>
                <a:gd name="T17" fmla="*/ 4 h 9"/>
                <a:gd name="T18" fmla="*/ 3 w 4"/>
                <a:gd name="T19" fmla="*/ 7 h 9"/>
                <a:gd name="T20" fmla="*/ 3 w 4"/>
                <a:gd name="T21" fmla="*/ 7 h 9"/>
                <a:gd name="T22" fmla="*/ 3 w 4"/>
                <a:gd name="T23" fmla="*/ 7 h 9"/>
                <a:gd name="T24" fmla="*/ 3 w 4"/>
                <a:gd name="T25" fmla="*/ 7 h 9"/>
                <a:gd name="T26" fmla="*/ 2 w 4"/>
                <a:gd name="T27" fmla="*/ 8 h 9"/>
                <a:gd name="T28" fmla="*/ 2 w 4"/>
                <a:gd name="T29" fmla="*/ 8 h 9"/>
                <a:gd name="T30" fmla="*/ 2 w 4"/>
                <a:gd name="T31" fmla="*/ 8 h 9"/>
                <a:gd name="T32" fmla="*/ 2 w 4"/>
                <a:gd name="T33" fmla="*/ 8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9"/>
                <a:gd name="T53" fmla="*/ 4 w 4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9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2" y="8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" name="Freeform 291"/>
            <p:cNvSpPr>
              <a:spLocks/>
            </p:cNvSpPr>
            <p:nvPr/>
          </p:nvSpPr>
          <p:spPr bwMode="auto">
            <a:xfrm>
              <a:off x="2070" y="2975"/>
              <a:ext cx="3" cy="8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1 h 8"/>
                <a:gd name="T4" fmla="*/ 0 w 3"/>
                <a:gd name="T5" fmla="*/ 1 h 8"/>
                <a:gd name="T6" fmla="*/ 0 w 3"/>
                <a:gd name="T7" fmla="*/ 1 h 8"/>
                <a:gd name="T8" fmla="*/ 0 w 3"/>
                <a:gd name="T9" fmla="*/ 1 h 8"/>
                <a:gd name="T10" fmla="*/ 0 w 3"/>
                <a:gd name="T11" fmla="*/ 3 h 8"/>
                <a:gd name="T12" fmla="*/ 0 w 3"/>
                <a:gd name="T13" fmla="*/ 3 h 8"/>
                <a:gd name="T14" fmla="*/ 0 w 3"/>
                <a:gd name="T15" fmla="*/ 3 h 8"/>
                <a:gd name="T16" fmla="*/ 2 w 3"/>
                <a:gd name="T17" fmla="*/ 3 h 8"/>
                <a:gd name="T18" fmla="*/ 2 w 3"/>
                <a:gd name="T19" fmla="*/ 5 h 8"/>
                <a:gd name="T20" fmla="*/ 2 w 3"/>
                <a:gd name="T21" fmla="*/ 5 h 8"/>
                <a:gd name="T22" fmla="*/ 2 w 3"/>
                <a:gd name="T23" fmla="*/ 6 h 8"/>
                <a:gd name="T24" fmla="*/ 2 w 3"/>
                <a:gd name="T25" fmla="*/ 6 h 8"/>
                <a:gd name="T26" fmla="*/ 2 w 3"/>
                <a:gd name="T27" fmla="*/ 7 h 8"/>
                <a:gd name="T28" fmla="*/ 2 w 3"/>
                <a:gd name="T29" fmla="*/ 7 h 8"/>
                <a:gd name="T30" fmla="*/ 2 w 3"/>
                <a:gd name="T31" fmla="*/ 7 h 8"/>
                <a:gd name="T32" fmla="*/ 2 w 3"/>
                <a:gd name="T33" fmla="*/ 7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8"/>
                <a:gd name="T53" fmla="*/ 3 w 3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8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" name="Freeform 292"/>
            <p:cNvSpPr>
              <a:spLocks/>
            </p:cNvSpPr>
            <p:nvPr/>
          </p:nvSpPr>
          <p:spPr bwMode="auto">
            <a:xfrm>
              <a:off x="2065" y="2975"/>
              <a:ext cx="3" cy="8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1 h 8"/>
                <a:gd name="T4" fmla="*/ 0 w 3"/>
                <a:gd name="T5" fmla="*/ 1 h 8"/>
                <a:gd name="T6" fmla="*/ 0 w 3"/>
                <a:gd name="T7" fmla="*/ 1 h 8"/>
                <a:gd name="T8" fmla="*/ 1 w 3"/>
                <a:gd name="T9" fmla="*/ 1 h 8"/>
                <a:gd name="T10" fmla="*/ 1 w 3"/>
                <a:gd name="T11" fmla="*/ 3 h 8"/>
                <a:gd name="T12" fmla="*/ 1 w 3"/>
                <a:gd name="T13" fmla="*/ 3 h 8"/>
                <a:gd name="T14" fmla="*/ 1 w 3"/>
                <a:gd name="T15" fmla="*/ 3 h 8"/>
                <a:gd name="T16" fmla="*/ 2 w 3"/>
                <a:gd name="T17" fmla="*/ 3 h 8"/>
                <a:gd name="T18" fmla="*/ 2 w 3"/>
                <a:gd name="T19" fmla="*/ 6 h 8"/>
                <a:gd name="T20" fmla="*/ 2 w 3"/>
                <a:gd name="T21" fmla="*/ 6 h 8"/>
                <a:gd name="T22" fmla="*/ 2 w 3"/>
                <a:gd name="T23" fmla="*/ 6 h 8"/>
                <a:gd name="T24" fmla="*/ 2 w 3"/>
                <a:gd name="T25" fmla="*/ 6 h 8"/>
                <a:gd name="T26" fmla="*/ 2 w 3"/>
                <a:gd name="T27" fmla="*/ 7 h 8"/>
                <a:gd name="T28" fmla="*/ 2 w 3"/>
                <a:gd name="T29" fmla="*/ 7 h 8"/>
                <a:gd name="T30" fmla="*/ 2 w 3"/>
                <a:gd name="T31" fmla="*/ 7 h 8"/>
                <a:gd name="T32" fmla="*/ 2 w 3"/>
                <a:gd name="T33" fmla="*/ 7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8"/>
                <a:gd name="T53" fmla="*/ 3 w 3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8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7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" name="Freeform 293"/>
            <p:cNvSpPr>
              <a:spLocks/>
            </p:cNvSpPr>
            <p:nvPr/>
          </p:nvSpPr>
          <p:spPr bwMode="auto">
            <a:xfrm>
              <a:off x="2059" y="2975"/>
              <a:ext cx="5" cy="8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1 h 8"/>
                <a:gd name="T4" fmla="*/ 0 w 5"/>
                <a:gd name="T5" fmla="*/ 1 h 8"/>
                <a:gd name="T6" fmla="*/ 0 w 5"/>
                <a:gd name="T7" fmla="*/ 1 h 8"/>
                <a:gd name="T8" fmla="*/ 2 w 5"/>
                <a:gd name="T9" fmla="*/ 1 h 8"/>
                <a:gd name="T10" fmla="*/ 2 w 5"/>
                <a:gd name="T11" fmla="*/ 3 h 8"/>
                <a:gd name="T12" fmla="*/ 2 w 5"/>
                <a:gd name="T13" fmla="*/ 3 h 8"/>
                <a:gd name="T14" fmla="*/ 2 w 5"/>
                <a:gd name="T15" fmla="*/ 3 h 8"/>
                <a:gd name="T16" fmla="*/ 4 w 5"/>
                <a:gd name="T17" fmla="*/ 3 h 8"/>
                <a:gd name="T18" fmla="*/ 4 w 5"/>
                <a:gd name="T19" fmla="*/ 6 h 8"/>
                <a:gd name="T20" fmla="*/ 4 w 5"/>
                <a:gd name="T21" fmla="*/ 6 h 8"/>
                <a:gd name="T22" fmla="*/ 4 w 5"/>
                <a:gd name="T23" fmla="*/ 6 h 8"/>
                <a:gd name="T24" fmla="*/ 4 w 5"/>
                <a:gd name="T25" fmla="*/ 6 h 8"/>
                <a:gd name="T26" fmla="*/ 4 w 5"/>
                <a:gd name="T27" fmla="*/ 7 h 8"/>
                <a:gd name="T28" fmla="*/ 4 w 5"/>
                <a:gd name="T29" fmla="*/ 7 h 8"/>
                <a:gd name="T30" fmla="*/ 4 w 5"/>
                <a:gd name="T31" fmla="*/ 7 h 8"/>
                <a:gd name="T32" fmla="*/ 4 w 5"/>
                <a:gd name="T33" fmla="*/ 7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8"/>
                <a:gd name="T53" fmla="*/ 5 w 5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8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6"/>
                  </a:lnTo>
                  <a:lnTo>
                    <a:pt x="4" y="7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" name="Freeform 294"/>
            <p:cNvSpPr>
              <a:spLocks/>
            </p:cNvSpPr>
            <p:nvPr/>
          </p:nvSpPr>
          <p:spPr bwMode="auto">
            <a:xfrm>
              <a:off x="2051" y="2975"/>
              <a:ext cx="4" cy="8"/>
            </a:xfrm>
            <a:custGeom>
              <a:avLst/>
              <a:gdLst>
                <a:gd name="T0" fmla="*/ 0 w 4"/>
                <a:gd name="T1" fmla="*/ 0 h 8"/>
                <a:gd name="T2" fmla="*/ 0 w 4"/>
                <a:gd name="T3" fmla="*/ 2 h 8"/>
                <a:gd name="T4" fmla="*/ 0 w 4"/>
                <a:gd name="T5" fmla="*/ 2 h 8"/>
                <a:gd name="T6" fmla="*/ 0 w 4"/>
                <a:gd name="T7" fmla="*/ 2 h 8"/>
                <a:gd name="T8" fmla="*/ 1 w 4"/>
                <a:gd name="T9" fmla="*/ 2 h 8"/>
                <a:gd name="T10" fmla="*/ 1 w 4"/>
                <a:gd name="T11" fmla="*/ 3 h 8"/>
                <a:gd name="T12" fmla="*/ 1 w 4"/>
                <a:gd name="T13" fmla="*/ 3 h 8"/>
                <a:gd name="T14" fmla="*/ 1 w 4"/>
                <a:gd name="T15" fmla="*/ 3 h 8"/>
                <a:gd name="T16" fmla="*/ 2 w 4"/>
                <a:gd name="T17" fmla="*/ 3 h 8"/>
                <a:gd name="T18" fmla="*/ 2 w 4"/>
                <a:gd name="T19" fmla="*/ 6 h 8"/>
                <a:gd name="T20" fmla="*/ 2 w 4"/>
                <a:gd name="T21" fmla="*/ 6 h 8"/>
                <a:gd name="T22" fmla="*/ 2 w 4"/>
                <a:gd name="T23" fmla="*/ 6 h 8"/>
                <a:gd name="T24" fmla="*/ 2 w 4"/>
                <a:gd name="T25" fmla="*/ 6 h 8"/>
                <a:gd name="T26" fmla="*/ 2 w 4"/>
                <a:gd name="T27" fmla="*/ 7 h 8"/>
                <a:gd name="T28" fmla="*/ 2 w 4"/>
                <a:gd name="T29" fmla="*/ 7 h 8"/>
                <a:gd name="T30" fmla="*/ 2 w 4"/>
                <a:gd name="T31" fmla="*/ 7 h 8"/>
                <a:gd name="T32" fmla="*/ 3 w 4"/>
                <a:gd name="T33" fmla="*/ 7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8"/>
                <a:gd name="T53" fmla="*/ 4 w 4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8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" name="Freeform 295"/>
            <p:cNvSpPr>
              <a:spLocks/>
            </p:cNvSpPr>
            <p:nvPr/>
          </p:nvSpPr>
          <p:spPr bwMode="auto">
            <a:xfrm>
              <a:off x="2055" y="2975"/>
              <a:ext cx="5" cy="8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1 h 8"/>
                <a:gd name="T4" fmla="*/ 0 w 5"/>
                <a:gd name="T5" fmla="*/ 1 h 8"/>
                <a:gd name="T6" fmla="*/ 0 w 5"/>
                <a:gd name="T7" fmla="*/ 1 h 8"/>
                <a:gd name="T8" fmla="*/ 2 w 5"/>
                <a:gd name="T9" fmla="*/ 1 h 8"/>
                <a:gd name="T10" fmla="*/ 2 w 5"/>
                <a:gd name="T11" fmla="*/ 3 h 8"/>
                <a:gd name="T12" fmla="*/ 2 w 5"/>
                <a:gd name="T13" fmla="*/ 3 h 8"/>
                <a:gd name="T14" fmla="*/ 2 w 5"/>
                <a:gd name="T15" fmla="*/ 3 h 8"/>
                <a:gd name="T16" fmla="*/ 4 w 5"/>
                <a:gd name="T17" fmla="*/ 3 h 8"/>
                <a:gd name="T18" fmla="*/ 4 w 5"/>
                <a:gd name="T19" fmla="*/ 6 h 8"/>
                <a:gd name="T20" fmla="*/ 4 w 5"/>
                <a:gd name="T21" fmla="*/ 6 h 8"/>
                <a:gd name="T22" fmla="*/ 4 w 5"/>
                <a:gd name="T23" fmla="*/ 6 h 8"/>
                <a:gd name="T24" fmla="*/ 4 w 5"/>
                <a:gd name="T25" fmla="*/ 6 h 8"/>
                <a:gd name="T26" fmla="*/ 4 w 5"/>
                <a:gd name="T27" fmla="*/ 7 h 8"/>
                <a:gd name="T28" fmla="*/ 4 w 5"/>
                <a:gd name="T29" fmla="*/ 7 h 8"/>
                <a:gd name="T30" fmla="*/ 4 w 5"/>
                <a:gd name="T31" fmla="*/ 7 h 8"/>
                <a:gd name="T32" fmla="*/ 4 w 5"/>
                <a:gd name="T33" fmla="*/ 7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8"/>
                <a:gd name="T53" fmla="*/ 5 w 5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8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6"/>
                  </a:lnTo>
                  <a:lnTo>
                    <a:pt x="4" y="7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1" name="Freeform 296"/>
            <p:cNvSpPr>
              <a:spLocks/>
            </p:cNvSpPr>
            <p:nvPr/>
          </p:nvSpPr>
          <p:spPr bwMode="auto">
            <a:xfrm>
              <a:off x="2047" y="2975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1 h 9"/>
                <a:gd name="T4" fmla="*/ 0 w 4"/>
                <a:gd name="T5" fmla="*/ 1 h 9"/>
                <a:gd name="T6" fmla="*/ 0 w 4"/>
                <a:gd name="T7" fmla="*/ 1 h 9"/>
                <a:gd name="T8" fmla="*/ 1 w 4"/>
                <a:gd name="T9" fmla="*/ 1 h 9"/>
                <a:gd name="T10" fmla="*/ 1 w 4"/>
                <a:gd name="T11" fmla="*/ 3 h 9"/>
                <a:gd name="T12" fmla="*/ 1 w 4"/>
                <a:gd name="T13" fmla="*/ 3 h 9"/>
                <a:gd name="T14" fmla="*/ 1 w 4"/>
                <a:gd name="T15" fmla="*/ 3 h 9"/>
                <a:gd name="T16" fmla="*/ 3 w 4"/>
                <a:gd name="T17" fmla="*/ 3 h 9"/>
                <a:gd name="T18" fmla="*/ 3 w 4"/>
                <a:gd name="T19" fmla="*/ 5 h 9"/>
                <a:gd name="T20" fmla="*/ 3 w 4"/>
                <a:gd name="T21" fmla="*/ 5 h 9"/>
                <a:gd name="T22" fmla="*/ 3 w 4"/>
                <a:gd name="T23" fmla="*/ 6 h 9"/>
                <a:gd name="T24" fmla="*/ 3 w 4"/>
                <a:gd name="T25" fmla="*/ 6 h 9"/>
                <a:gd name="T26" fmla="*/ 3 w 4"/>
                <a:gd name="T27" fmla="*/ 8 h 9"/>
                <a:gd name="T28" fmla="*/ 3 w 4"/>
                <a:gd name="T29" fmla="*/ 8 h 9"/>
                <a:gd name="T30" fmla="*/ 3 w 4"/>
                <a:gd name="T31" fmla="*/ 8 h 9"/>
                <a:gd name="T32" fmla="*/ 3 w 4"/>
                <a:gd name="T33" fmla="*/ 8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9"/>
                <a:gd name="T53" fmla="*/ 4 w 4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9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8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" name="Freeform 297"/>
            <p:cNvSpPr>
              <a:spLocks/>
            </p:cNvSpPr>
            <p:nvPr/>
          </p:nvSpPr>
          <p:spPr bwMode="auto">
            <a:xfrm>
              <a:off x="2043" y="2975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2 h 9"/>
                <a:gd name="T4" fmla="*/ 0 w 4"/>
                <a:gd name="T5" fmla="*/ 2 h 9"/>
                <a:gd name="T6" fmla="*/ 0 w 4"/>
                <a:gd name="T7" fmla="*/ 2 h 9"/>
                <a:gd name="T8" fmla="*/ 1 w 4"/>
                <a:gd name="T9" fmla="*/ 2 h 9"/>
                <a:gd name="T10" fmla="*/ 1 w 4"/>
                <a:gd name="T11" fmla="*/ 4 h 9"/>
                <a:gd name="T12" fmla="*/ 1 w 4"/>
                <a:gd name="T13" fmla="*/ 4 h 9"/>
                <a:gd name="T14" fmla="*/ 1 w 4"/>
                <a:gd name="T15" fmla="*/ 4 h 9"/>
                <a:gd name="T16" fmla="*/ 3 w 4"/>
                <a:gd name="T17" fmla="*/ 4 h 9"/>
                <a:gd name="T18" fmla="*/ 3 w 4"/>
                <a:gd name="T19" fmla="*/ 6 h 9"/>
                <a:gd name="T20" fmla="*/ 3 w 4"/>
                <a:gd name="T21" fmla="*/ 6 h 9"/>
                <a:gd name="T22" fmla="*/ 3 w 4"/>
                <a:gd name="T23" fmla="*/ 6 h 9"/>
                <a:gd name="T24" fmla="*/ 3 w 4"/>
                <a:gd name="T25" fmla="*/ 6 h 9"/>
                <a:gd name="T26" fmla="*/ 3 w 4"/>
                <a:gd name="T27" fmla="*/ 8 h 9"/>
                <a:gd name="T28" fmla="*/ 3 w 4"/>
                <a:gd name="T29" fmla="*/ 8 h 9"/>
                <a:gd name="T30" fmla="*/ 3 w 4"/>
                <a:gd name="T31" fmla="*/ 8 h 9"/>
                <a:gd name="T32" fmla="*/ 3 w 4"/>
                <a:gd name="T33" fmla="*/ 8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9"/>
                <a:gd name="T53" fmla="*/ 4 w 4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9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3" name="Freeform 298"/>
            <p:cNvSpPr>
              <a:spLocks/>
            </p:cNvSpPr>
            <p:nvPr/>
          </p:nvSpPr>
          <p:spPr bwMode="auto">
            <a:xfrm>
              <a:off x="2037" y="2976"/>
              <a:ext cx="6" cy="8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2 h 8"/>
                <a:gd name="T4" fmla="*/ 0 w 6"/>
                <a:gd name="T5" fmla="*/ 2 h 8"/>
                <a:gd name="T6" fmla="*/ 0 w 6"/>
                <a:gd name="T7" fmla="*/ 2 h 8"/>
                <a:gd name="T8" fmla="*/ 2 w 6"/>
                <a:gd name="T9" fmla="*/ 2 h 8"/>
                <a:gd name="T10" fmla="*/ 2 w 6"/>
                <a:gd name="T11" fmla="*/ 3 h 8"/>
                <a:gd name="T12" fmla="*/ 2 w 6"/>
                <a:gd name="T13" fmla="*/ 3 h 8"/>
                <a:gd name="T14" fmla="*/ 2 w 6"/>
                <a:gd name="T15" fmla="*/ 3 h 8"/>
                <a:gd name="T16" fmla="*/ 4 w 6"/>
                <a:gd name="T17" fmla="*/ 3 h 8"/>
                <a:gd name="T18" fmla="*/ 4 w 6"/>
                <a:gd name="T19" fmla="*/ 5 h 8"/>
                <a:gd name="T20" fmla="*/ 4 w 6"/>
                <a:gd name="T21" fmla="*/ 5 h 8"/>
                <a:gd name="T22" fmla="*/ 4 w 6"/>
                <a:gd name="T23" fmla="*/ 5 h 8"/>
                <a:gd name="T24" fmla="*/ 4 w 6"/>
                <a:gd name="T25" fmla="*/ 5 h 8"/>
                <a:gd name="T26" fmla="*/ 4 w 6"/>
                <a:gd name="T27" fmla="*/ 7 h 8"/>
                <a:gd name="T28" fmla="*/ 4 w 6"/>
                <a:gd name="T29" fmla="*/ 7 h 8"/>
                <a:gd name="T30" fmla="*/ 4 w 6"/>
                <a:gd name="T31" fmla="*/ 7 h 8"/>
                <a:gd name="T32" fmla="*/ 5 w 6"/>
                <a:gd name="T33" fmla="*/ 7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8"/>
                <a:gd name="T53" fmla="*/ 6 w 6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8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7"/>
                  </a:lnTo>
                  <a:lnTo>
                    <a:pt x="5" y="7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4" name="Freeform 299"/>
            <p:cNvSpPr>
              <a:spLocks/>
            </p:cNvSpPr>
            <p:nvPr/>
          </p:nvSpPr>
          <p:spPr bwMode="auto">
            <a:xfrm>
              <a:off x="2079" y="2974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2 h 9"/>
                <a:gd name="T4" fmla="*/ 0 w 3"/>
                <a:gd name="T5" fmla="*/ 2 h 9"/>
                <a:gd name="T6" fmla="*/ 0 w 3"/>
                <a:gd name="T7" fmla="*/ 2 h 9"/>
                <a:gd name="T8" fmla="*/ 1 w 3"/>
                <a:gd name="T9" fmla="*/ 2 h 9"/>
                <a:gd name="T10" fmla="*/ 1 w 3"/>
                <a:gd name="T11" fmla="*/ 4 h 9"/>
                <a:gd name="T12" fmla="*/ 1 w 3"/>
                <a:gd name="T13" fmla="*/ 4 h 9"/>
                <a:gd name="T14" fmla="*/ 1 w 3"/>
                <a:gd name="T15" fmla="*/ 4 h 9"/>
                <a:gd name="T16" fmla="*/ 2 w 3"/>
                <a:gd name="T17" fmla="*/ 4 h 9"/>
                <a:gd name="T18" fmla="*/ 2 w 3"/>
                <a:gd name="T19" fmla="*/ 6 h 9"/>
                <a:gd name="T20" fmla="*/ 2 w 3"/>
                <a:gd name="T21" fmla="*/ 6 h 9"/>
                <a:gd name="T22" fmla="*/ 2 w 3"/>
                <a:gd name="T23" fmla="*/ 6 h 9"/>
                <a:gd name="T24" fmla="*/ 2 w 3"/>
                <a:gd name="T25" fmla="*/ 6 h 9"/>
                <a:gd name="T26" fmla="*/ 2 w 3"/>
                <a:gd name="T27" fmla="*/ 8 h 9"/>
                <a:gd name="T28" fmla="*/ 2 w 3"/>
                <a:gd name="T29" fmla="*/ 8 h 9"/>
                <a:gd name="T30" fmla="*/ 2 w 3"/>
                <a:gd name="T31" fmla="*/ 8 h 9"/>
                <a:gd name="T32" fmla="*/ 2 w 3"/>
                <a:gd name="T33" fmla="*/ 8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9"/>
                <a:gd name="T53" fmla="*/ 3 w 3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9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5" name="Freeform 300"/>
            <p:cNvSpPr>
              <a:spLocks/>
            </p:cNvSpPr>
            <p:nvPr/>
          </p:nvSpPr>
          <p:spPr bwMode="auto">
            <a:xfrm>
              <a:off x="2087" y="2969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2 h 6"/>
                <a:gd name="T4" fmla="*/ 0 w 10"/>
                <a:gd name="T5" fmla="*/ 2 h 6"/>
                <a:gd name="T6" fmla="*/ 0 w 10"/>
                <a:gd name="T7" fmla="*/ 2 h 6"/>
                <a:gd name="T8" fmla="*/ 2 w 10"/>
                <a:gd name="T9" fmla="*/ 2 h 6"/>
                <a:gd name="T10" fmla="*/ 2 w 10"/>
                <a:gd name="T11" fmla="*/ 2 h 6"/>
                <a:gd name="T12" fmla="*/ 3 w 10"/>
                <a:gd name="T13" fmla="*/ 2 h 6"/>
                <a:gd name="T14" fmla="*/ 3 w 10"/>
                <a:gd name="T15" fmla="*/ 2 h 6"/>
                <a:gd name="T16" fmla="*/ 5 w 10"/>
                <a:gd name="T17" fmla="*/ 2 h 6"/>
                <a:gd name="T18" fmla="*/ 5 w 10"/>
                <a:gd name="T19" fmla="*/ 4 h 6"/>
                <a:gd name="T20" fmla="*/ 5 w 10"/>
                <a:gd name="T21" fmla="*/ 4 h 6"/>
                <a:gd name="T22" fmla="*/ 5 w 10"/>
                <a:gd name="T23" fmla="*/ 4 h 6"/>
                <a:gd name="T24" fmla="*/ 7 w 10"/>
                <a:gd name="T25" fmla="*/ 4 h 6"/>
                <a:gd name="T26" fmla="*/ 7 w 10"/>
                <a:gd name="T27" fmla="*/ 5 h 6"/>
                <a:gd name="T28" fmla="*/ 7 w 10"/>
                <a:gd name="T29" fmla="*/ 5 h 6"/>
                <a:gd name="T30" fmla="*/ 7 w 10"/>
                <a:gd name="T31" fmla="*/ 5 h 6"/>
                <a:gd name="T32" fmla="*/ 9 w 10"/>
                <a:gd name="T33" fmla="*/ 5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6"/>
                <a:gd name="T53" fmla="*/ 10 w 1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6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9" y="5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6" name="Freeform 301"/>
            <p:cNvSpPr>
              <a:spLocks/>
            </p:cNvSpPr>
            <p:nvPr/>
          </p:nvSpPr>
          <p:spPr bwMode="auto">
            <a:xfrm>
              <a:off x="2087" y="2967"/>
              <a:ext cx="10" cy="3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0 w 10"/>
                <a:gd name="T5" fmla="*/ 1 h 3"/>
                <a:gd name="T6" fmla="*/ 0 w 10"/>
                <a:gd name="T7" fmla="*/ 1 h 3"/>
                <a:gd name="T8" fmla="*/ 2 w 10"/>
                <a:gd name="T9" fmla="*/ 1 h 3"/>
                <a:gd name="T10" fmla="*/ 2 w 10"/>
                <a:gd name="T11" fmla="*/ 1 h 3"/>
                <a:gd name="T12" fmla="*/ 2 w 10"/>
                <a:gd name="T13" fmla="*/ 1 h 3"/>
                <a:gd name="T14" fmla="*/ 2 w 10"/>
                <a:gd name="T15" fmla="*/ 1 h 3"/>
                <a:gd name="T16" fmla="*/ 3 w 10"/>
                <a:gd name="T17" fmla="*/ 0 h 3"/>
                <a:gd name="T18" fmla="*/ 3 w 10"/>
                <a:gd name="T19" fmla="*/ 1 h 3"/>
                <a:gd name="T20" fmla="*/ 3 w 10"/>
                <a:gd name="T21" fmla="*/ 1 h 3"/>
                <a:gd name="T22" fmla="*/ 3 w 10"/>
                <a:gd name="T23" fmla="*/ 1 h 3"/>
                <a:gd name="T24" fmla="*/ 5 w 10"/>
                <a:gd name="T25" fmla="*/ 1 h 3"/>
                <a:gd name="T26" fmla="*/ 5 w 10"/>
                <a:gd name="T27" fmla="*/ 2 h 3"/>
                <a:gd name="T28" fmla="*/ 7 w 10"/>
                <a:gd name="T29" fmla="*/ 2 h 3"/>
                <a:gd name="T30" fmla="*/ 7 w 10"/>
                <a:gd name="T31" fmla="*/ 2 h 3"/>
                <a:gd name="T32" fmla="*/ 9 w 10"/>
                <a:gd name="T33" fmla="*/ 2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3"/>
                <a:gd name="T53" fmla="*/ 10 w 10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2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7" name="Freeform 302"/>
            <p:cNvSpPr>
              <a:spLocks/>
            </p:cNvSpPr>
            <p:nvPr/>
          </p:nvSpPr>
          <p:spPr bwMode="auto">
            <a:xfrm>
              <a:off x="2086" y="2964"/>
              <a:ext cx="9" cy="3"/>
            </a:xfrm>
            <a:custGeom>
              <a:avLst/>
              <a:gdLst>
                <a:gd name="T0" fmla="*/ 0 w 9"/>
                <a:gd name="T1" fmla="*/ 2 h 3"/>
                <a:gd name="T2" fmla="*/ 0 w 9"/>
                <a:gd name="T3" fmla="*/ 2 h 3"/>
                <a:gd name="T4" fmla="*/ 0 w 9"/>
                <a:gd name="T5" fmla="*/ 2 h 3"/>
                <a:gd name="T6" fmla="*/ 0 w 9"/>
                <a:gd name="T7" fmla="*/ 2 h 3"/>
                <a:gd name="T8" fmla="*/ 1 w 9"/>
                <a:gd name="T9" fmla="*/ 2 h 3"/>
                <a:gd name="T10" fmla="*/ 1 w 9"/>
                <a:gd name="T11" fmla="*/ 2 h 3"/>
                <a:gd name="T12" fmla="*/ 1 w 9"/>
                <a:gd name="T13" fmla="*/ 2 h 3"/>
                <a:gd name="T14" fmla="*/ 1 w 9"/>
                <a:gd name="T15" fmla="*/ 2 h 3"/>
                <a:gd name="T16" fmla="*/ 3 w 9"/>
                <a:gd name="T17" fmla="*/ 0 h 3"/>
                <a:gd name="T18" fmla="*/ 3 w 9"/>
                <a:gd name="T19" fmla="*/ 0 h 3"/>
                <a:gd name="T20" fmla="*/ 3 w 9"/>
                <a:gd name="T21" fmla="*/ 0 h 3"/>
                <a:gd name="T22" fmla="*/ 3 w 9"/>
                <a:gd name="T23" fmla="*/ 0 h 3"/>
                <a:gd name="T24" fmla="*/ 5 w 9"/>
                <a:gd name="T25" fmla="*/ 0 h 3"/>
                <a:gd name="T26" fmla="*/ 5 w 9"/>
                <a:gd name="T27" fmla="*/ 0 h 3"/>
                <a:gd name="T28" fmla="*/ 6 w 9"/>
                <a:gd name="T29" fmla="*/ 0 h 3"/>
                <a:gd name="T30" fmla="*/ 6 w 9"/>
                <a:gd name="T31" fmla="*/ 0 h 3"/>
                <a:gd name="T32" fmla="*/ 8 w 9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3"/>
                <a:gd name="T53" fmla="*/ 9 w 9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3">
                  <a:moveTo>
                    <a:pt x="0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8" name="Freeform 303"/>
            <p:cNvSpPr>
              <a:spLocks/>
            </p:cNvSpPr>
            <p:nvPr/>
          </p:nvSpPr>
          <p:spPr bwMode="auto">
            <a:xfrm>
              <a:off x="2085" y="2960"/>
              <a:ext cx="6" cy="5"/>
            </a:xfrm>
            <a:custGeom>
              <a:avLst/>
              <a:gdLst>
                <a:gd name="T0" fmla="*/ 0 w 6"/>
                <a:gd name="T1" fmla="*/ 4 h 5"/>
                <a:gd name="T2" fmla="*/ 0 w 6"/>
                <a:gd name="T3" fmla="*/ 4 h 5"/>
                <a:gd name="T4" fmla="*/ 0 w 6"/>
                <a:gd name="T5" fmla="*/ 4 h 5"/>
                <a:gd name="T6" fmla="*/ 0 w 6"/>
                <a:gd name="T7" fmla="*/ 4 h 5"/>
                <a:gd name="T8" fmla="*/ 0 w 6"/>
                <a:gd name="T9" fmla="*/ 3 h 5"/>
                <a:gd name="T10" fmla="*/ 0 w 6"/>
                <a:gd name="T11" fmla="*/ 3 h 5"/>
                <a:gd name="T12" fmla="*/ 0 w 6"/>
                <a:gd name="T13" fmla="*/ 3 h 5"/>
                <a:gd name="T14" fmla="*/ 0 w 6"/>
                <a:gd name="T15" fmla="*/ 3 h 5"/>
                <a:gd name="T16" fmla="*/ 1 w 6"/>
                <a:gd name="T17" fmla="*/ 1 h 5"/>
                <a:gd name="T18" fmla="*/ 1 w 6"/>
                <a:gd name="T19" fmla="*/ 1 h 5"/>
                <a:gd name="T20" fmla="*/ 1 w 6"/>
                <a:gd name="T21" fmla="*/ 1 h 5"/>
                <a:gd name="T22" fmla="*/ 1 w 6"/>
                <a:gd name="T23" fmla="*/ 1 h 5"/>
                <a:gd name="T24" fmla="*/ 3 w 6"/>
                <a:gd name="T25" fmla="*/ 1 h 5"/>
                <a:gd name="T26" fmla="*/ 3 w 6"/>
                <a:gd name="T27" fmla="*/ 1 h 5"/>
                <a:gd name="T28" fmla="*/ 4 w 6"/>
                <a:gd name="T29" fmla="*/ 1 h 5"/>
                <a:gd name="T30" fmla="*/ 4 w 6"/>
                <a:gd name="T31" fmla="*/ 1 h 5"/>
                <a:gd name="T32" fmla="*/ 5 w 6"/>
                <a:gd name="T33" fmla="*/ 0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5"/>
                <a:gd name="T53" fmla="*/ 6 w 6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5">
                  <a:moveTo>
                    <a:pt x="0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9" name="Freeform 304"/>
            <p:cNvSpPr>
              <a:spLocks/>
            </p:cNvSpPr>
            <p:nvPr/>
          </p:nvSpPr>
          <p:spPr bwMode="auto">
            <a:xfrm>
              <a:off x="2082" y="2956"/>
              <a:ext cx="5" cy="8"/>
            </a:xfrm>
            <a:custGeom>
              <a:avLst/>
              <a:gdLst>
                <a:gd name="T0" fmla="*/ 1 w 5"/>
                <a:gd name="T1" fmla="*/ 7 h 8"/>
                <a:gd name="T2" fmla="*/ 0 w 5"/>
                <a:gd name="T3" fmla="*/ 7 h 8"/>
                <a:gd name="T4" fmla="*/ 0 w 5"/>
                <a:gd name="T5" fmla="*/ 7 h 8"/>
                <a:gd name="T6" fmla="*/ 0 w 5"/>
                <a:gd name="T7" fmla="*/ 7 h 8"/>
                <a:gd name="T8" fmla="*/ 0 w 5"/>
                <a:gd name="T9" fmla="*/ 6 h 8"/>
                <a:gd name="T10" fmla="*/ 0 w 5"/>
                <a:gd name="T11" fmla="*/ 6 h 8"/>
                <a:gd name="T12" fmla="*/ 0 w 5"/>
                <a:gd name="T13" fmla="*/ 6 h 8"/>
                <a:gd name="T14" fmla="*/ 0 w 5"/>
                <a:gd name="T15" fmla="*/ 6 h 8"/>
                <a:gd name="T16" fmla="*/ 1 w 5"/>
                <a:gd name="T17" fmla="*/ 4 h 8"/>
                <a:gd name="T18" fmla="*/ 1 w 5"/>
                <a:gd name="T19" fmla="*/ 4 h 8"/>
                <a:gd name="T20" fmla="*/ 1 w 5"/>
                <a:gd name="T21" fmla="*/ 4 h 8"/>
                <a:gd name="T22" fmla="*/ 1 w 5"/>
                <a:gd name="T23" fmla="*/ 4 h 8"/>
                <a:gd name="T24" fmla="*/ 2 w 5"/>
                <a:gd name="T25" fmla="*/ 3 h 8"/>
                <a:gd name="T26" fmla="*/ 2 w 5"/>
                <a:gd name="T27" fmla="*/ 3 h 8"/>
                <a:gd name="T28" fmla="*/ 2 w 5"/>
                <a:gd name="T29" fmla="*/ 3 h 8"/>
                <a:gd name="T30" fmla="*/ 2 w 5"/>
                <a:gd name="T31" fmla="*/ 3 h 8"/>
                <a:gd name="T32" fmla="*/ 4 w 5"/>
                <a:gd name="T33" fmla="*/ 0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8"/>
                <a:gd name="T53" fmla="*/ 5 w 5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8">
                  <a:moveTo>
                    <a:pt x="1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0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0" name="Freeform 305"/>
            <p:cNvSpPr>
              <a:spLocks/>
            </p:cNvSpPr>
            <p:nvPr/>
          </p:nvSpPr>
          <p:spPr bwMode="auto">
            <a:xfrm>
              <a:off x="2079" y="2955"/>
              <a:ext cx="3" cy="7"/>
            </a:xfrm>
            <a:custGeom>
              <a:avLst/>
              <a:gdLst>
                <a:gd name="T0" fmla="*/ 1 w 3"/>
                <a:gd name="T1" fmla="*/ 6 h 7"/>
                <a:gd name="T2" fmla="*/ 0 w 3"/>
                <a:gd name="T3" fmla="*/ 6 h 7"/>
                <a:gd name="T4" fmla="*/ 0 w 3"/>
                <a:gd name="T5" fmla="*/ 6 h 7"/>
                <a:gd name="T6" fmla="*/ 0 w 3"/>
                <a:gd name="T7" fmla="*/ 6 h 7"/>
                <a:gd name="T8" fmla="*/ 0 w 3"/>
                <a:gd name="T9" fmla="*/ 5 h 7"/>
                <a:gd name="T10" fmla="*/ 0 w 3"/>
                <a:gd name="T11" fmla="*/ 5 h 7"/>
                <a:gd name="T12" fmla="*/ 0 w 3"/>
                <a:gd name="T13" fmla="*/ 5 h 7"/>
                <a:gd name="T14" fmla="*/ 0 w 3"/>
                <a:gd name="T15" fmla="*/ 5 h 7"/>
                <a:gd name="T16" fmla="*/ 0 w 3"/>
                <a:gd name="T17" fmla="*/ 4 h 7"/>
                <a:gd name="T18" fmla="*/ 0 w 3"/>
                <a:gd name="T19" fmla="*/ 4 h 7"/>
                <a:gd name="T20" fmla="*/ 0 w 3"/>
                <a:gd name="T21" fmla="*/ 4 h 7"/>
                <a:gd name="T22" fmla="*/ 0 w 3"/>
                <a:gd name="T23" fmla="*/ 4 h 7"/>
                <a:gd name="T24" fmla="*/ 1 w 3"/>
                <a:gd name="T25" fmla="*/ 2 h 7"/>
                <a:gd name="T26" fmla="*/ 1 w 3"/>
                <a:gd name="T27" fmla="*/ 2 h 7"/>
                <a:gd name="T28" fmla="*/ 1 w 3"/>
                <a:gd name="T29" fmla="*/ 2 h 7"/>
                <a:gd name="T30" fmla="*/ 1 w 3"/>
                <a:gd name="T31" fmla="*/ 2 h 7"/>
                <a:gd name="T32" fmla="*/ 2 w 3"/>
                <a:gd name="T33" fmla="*/ 0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7"/>
                <a:gd name="T53" fmla="*/ 3 w 3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7">
                  <a:moveTo>
                    <a:pt x="1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1" name="Freeform 306"/>
            <p:cNvSpPr>
              <a:spLocks/>
            </p:cNvSpPr>
            <p:nvPr/>
          </p:nvSpPr>
          <p:spPr bwMode="auto">
            <a:xfrm>
              <a:off x="2076" y="2953"/>
              <a:ext cx="4" cy="8"/>
            </a:xfrm>
            <a:custGeom>
              <a:avLst/>
              <a:gdLst>
                <a:gd name="T0" fmla="*/ 1 w 4"/>
                <a:gd name="T1" fmla="*/ 7 h 8"/>
                <a:gd name="T2" fmla="*/ 0 w 4"/>
                <a:gd name="T3" fmla="*/ 7 h 8"/>
                <a:gd name="T4" fmla="*/ 0 w 4"/>
                <a:gd name="T5" fmla="*/ 7 h 8"/>
                <a:gd name="T6" fmla="*/ 0 w 4"/>
                <a:gd name="T7" fmla="*/ 7 h 8"/>
                <a:gd name="T8" fmla="*/ 0 w 4"/>
                <a:gd name="T9" fmla="*/ 6 h 8"/>
                <a:gd name="T10" fmla="*/ 0 w 4"/>
                <a:gd name="T11" fmla="*/ 6 h 8"/>
                <a:gd name="T12" fmla="*/ 0 w 4"/>
                <a:gd name="T13" fmla="*/ 6 h 8"/>
                <a:gd name="T14" fmla="*/ 0 w 4"/>
                <a:gd name="T15" fmla="*/ 6 h 8"/>
                <a:gd name="T16" fmla="*/ 0 w 4"/>
                <a:gd name="T17" fmla="*/ 3 h 8"/>
                <a:gd name="T18" fmla="*/ 0 w 4"/>
                <a:gd name="T19" fmla="*/ 3 h 8"/>
                <a:gd name="T20" fmla="*/ 0 w 4"/>
                <a:gd name="T21" fmla="*/ 3 h 8"/>
                <a:gd name="T22" fmla="*/ 0 w 4"/>
                <a:gd name="T23" fmla="*/ 3 h 8"/>
                <a:gd name="T24" fmla="*/ 1 w 4"/>
                <a:gd name="T25" fmla="*/ 2 h 8"/>
                <a:gd name="T26" fmla="*/ 1 w 4"/>
                <a:gd name="T27" fmla="*/ 2 h 8"/>
                <a:gd name="T28" fmla="*/ 1 w 4"/>
                <a:gd name="T29" fmla="*/ 2 h 8"/>
                <a:gd name="T30" fmla="*/ 1 w 4"/>
                <a:gd name="T31" fmla="*/ 2 h 8"/>
                <a:gd name="T32" fmla="*/ 3 w 4"/>
                <a:gd name="T33" fmla="*/ 0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8"/>
                <a:gd name="T53" fmla="*/ 4 w 4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8">
                  <a:moveTo>
                    <a:pt x="1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2" name="Freeform 307"/>
            <p:cNvSpPr>
              <a:spLocks/>
            </p:cNvSpPr>
            <p:nvPr/>
          </p:nvSpPr>
          <p:spPr bwMode="auto">
            <a:xfrm>
              <a:off x="2083" y="2974"/>
              <a:ext cx="4" cy="8"/>
            </a:xfrm>
            <a:custGeom>
              <a:avLst/>
              <a:gdLst>
                <a:gd name="T0" fmla="*/ 0 w 4"/>
                <a:gd name="T1" fmla="*/ 0 h 8"/>
                <a:gd name="T2" fmla="*/ 0 w 4"/>
                <a:gd name="T3" fmla="*/ 1 h 8"/>
                <a:gd name="T4" fmla="*/ 0 w 4"/>
                <a:gd name="T5" fmla="*/ 1 h 8"/>
                <a:gd name="T6" fmla="*/ 0 w 4"/>
                <a:gd name="T7" fmla="*/ 1 h 8"/>
                <a:gd name="T8" fmla="*/ 1 w 4"/>
                <a:gd name="T9" fmla="*/ 1 h 8"/>
                <a:gd name="T10" fmla="*/ 1 w 4"/>
                <a:gd name="T11" fmla="*/ 2 h 8"/>
                <a:gd name="T12" fmla="*/ 1 w 4"/>
                <a:gd name="T13" fmla="*/ 2 h 8"/>
                <a:gd name="T14" fmla="*/ 1 w 4"/>
                <a:gd name="T15" fmla="*/ 2 h 8"/>
                <a:gd name="T16" fmla="*/ 3 w 4"/>
                <a:gd name="T17" fmla="*/ 2 h 8"/>
                <a:gd name="T18" fmla="*/ 3 w 4"/>
                <a:gd name="T19" fmla="*/ 4 h 8"/>
                <a:gd name="T20" fmla="*/ 3 w 4"/>
                <a:gd name="T21" fmla="*/ 4 h 8"/>
                <a:gd name="T22" fmla="*/ 3 w 4"/>
                <a:gd name="T23" fmla="*/ 5 h 8"/>
                <a:gd name="T24" fmla="*/ 3 w 4"/>
                <a:gd name="T25" fmla="*/ 5 h 8"/>
                <a:gd name="T26" fmla="*/ 3 w 4"/>
                <a:gd name="T27" fmla="*/ 7 h 8"/>
                <a:gd name="T28" fmla="*/ 3 w 4"/>
                <a:gd name="T29" fmla="*/ 7 h 8"/>
                <a:gd name="T30" fmla="*/ 3 w 4"/>
                <a:gd name="T31" fmla="*/ 7 h 8"/>
                <a:gd name="T32" fmla="*/ 3 w 4"/>
                <a:gd name="T33" fmla="*/ 7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8"/>
                <a:gd name="T53" fmla="*/ 4 w 4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8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7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3" name="Freeform 308"/>
            <p:cNvSpPr>
              <a:spLocks/>
            </p:cNvSpPr>
            <p:nvPr/>
          </p:nvSpPr>
          <p:spPr bwMode="auto">
            <a:xfrm>
              <a:off x="2085" y="2972"/>
              <a:ext cx="6" cy="9"/>
            </a:xfrm>
            <a:custGeom>
              <a:avLst/>
              <a:gdLst>
                <a:gd name="T0" fmla="*/ 0 w 6"/>
                <a:gd name="T1" fmla="*/ 0 h 9"/>
                <a:gd name="T2" fmla="*/ 0 w 6"/>
                <a:gd name="T3" fmla="*/ 2 h 9"/>
                <a:gd name="T4" fmla="*/ 0 w 6"/>
                <a:gd name="T5" fmla="*/ 2 h 9"/>
                <a:gd name="T6" fmla="*/ 0 w 6"/>
                <a:gd name="T7" fmla="*/ 2 h 9"/>
                <a:gd name="T8" fmla="*/ 2 w 6"/>
                <a:gd name="T9" fmla="*/ 2 h 9"/>
                <a:gd name="T10" fmla="*/ 2 w 6"/>
                <a:gd name="T11" fmla="*/ 3 h 9"/>
                <a:gd name="T12" fmla="*/ 2 w 6"/>
                <a:gd name="T13" fmla="*/ 3 h 9"/>
                <a:gd name="T14" fmla="*/ 2 w 6"/>
                <a:gd name="T15" fmla="*/ 3 h 9"/>
                <a:gd name="T16" fmla="*/ 4 w 6"/>
                <a:gd name="T17" fmla="*/ 3 h 9"/>
                <a:gd name="T18" fmla="*/ 4 w 6"/>
                <a:gd name="T19" fmla="*/ 4 h 9"/>
                <a:gd name="T20" fmla="*/ 4 w 6"/>
                <a:gd name="T21" fmla="*/ 4 h 9"/>
                <a:gd name="T22" fmla="*/ 4 w 6"/>
                <a:gd name="T23" fmla="*/ 6 h 9"/>
                <a:gd name="T24" fmla="*/ 5 w 6"/>
                <a:gd name="T25" fmla="*/ 6 h 9"/>
                <a:gd name="T26" fmla="*/ 5 w 6"/>
                <a:gd name="T27" fmla="*/ 8 h 9"/>
                <a:gd name="T28" fmla="*/ 5 w 6"/>
                <a:gd name="T29" fmla="*/ 8 h 9"/>
                <a:gd name="T30" fmla="*/ 5 w 6"/>
                <a:gd name="T31" fmla="*/ 8 h 9"/>
                <a:gd name="T32" fmla="*/ 5 w 6"/>
                <a:gd name="T33" fmla="*/ 8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9"/>
                <a:gd name="T53" fmla="*/ 6 w 6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9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8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4" name="Freeform 309"/>
            <p:cNvSpPr>
              <a:spLocks/>
            </p:cNvSpPr>
            <p:nvPr/>
          </p:nvSpPr>
          <p:spPr bwMode="auto">
            <a:xfrm>
              <a:off x="2087" y="2971"/>
              <a:ext cx="8" cy="6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1 h 6"/>
                <a:gd name="T4" fmla="*/ 0 w 8"/>
                <a:gd name="T5" fmla="*/ 1 h 6"/>
                <a:gd name="T6" fmla="*/ 0 w 8"/>
                <a:gd name="T7" fmla="*/ 1 h 6"/>
                <a:gd name="T8" fmla="*/ 2 w 8"/>
                <a:gd name="T9" fmla="*/ 1 h 6"/>
                <a:gd name="T10" fmla="*/ 2 w 8"/>
                <a:gd name="T11" fmla="*/ 2 h 6"/>
                <a:gd name="T12" fmla="*/ 2 w 8"/>
                <a:gd name="T13" fmla="*/ 2 h 6"/>
                <a:gd name="T14" fmla="*/ 2 w 8"/>
                <a:gd name="T15" fmla="*/ 2 h 6"/>
                <a:gd name="T16" fmla="*/ 3 w 8"/>
                <a:gd name="T17" fmla="*/ 2 h 6"/>
                <a:gd name="T18" fmla="*/ 3 w 8"/>
                <a:gd name="T19" fmla="*/ 4 h 6"/>
                <a:gd name="T20" fmla="*/ 3 w 8"/>
                <a:gd name="T21" fmla="*/ 4 h 6"/>
                <a:gd name="T22" fmla="*/ 3 w 8"/>
                <a:gd name="T23" fmla="*/ 4 h 6"/>
                <a:gd name="T24" fmla="*/ 5 w 8"/>
                <a:gd name="T25" fmla="*/ 4 h 6"/>
                <a:gd name="T26" fmla="*/ 5 w 8"/>
                <a:gd name="T27" fmla="*/ 5 h 6"/>
                <a:gd name="T28" fmla="*/ 5 w 8"/>
                <a:gd name="T29" fmla="*/ 5 h 6"/>
                <a:gd name="T30" fmla="*/ 5 w 8"/>
                <a:gd name="T31" fmla="*/ 5 h 6"/>
                <a:gd name="T32" fmla="*/ 7 w 8"/>
                <a:gd name="T33" fmla="*/ 5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6"/>
                <a:gd name="T53" fmla="*/ 8 w 8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6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7" y="5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5" name="Freeform 310"/>
            <p:cNvSpPr>
              <a:spLocks/>
            </p:cNvSpPr>
            <p:nvPr/>
          </p:nvSpPr>
          <p:spPr bwMode="auto">
            <a:xfrm>
              <a:off x="2029" y="2977"/>
              <a:ext cx="8" cy="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1 h 7"/>
                <a:gd name="T4" fmla="*/ 0 w 8"/>
                <a:gd name="T5" fmla="*/ 1 h 7"/>
                <a:gd name="T6" fmla="*/ 0 w 8"/>
                <a:gd name="T7" fmla="*/ 1 h 7"/>
                <a:gd name="T8" fmla="*/ 2 w 8"/>
                <a:gd name="T9" fmla="*/ 1 h 7"/>
                <a:gd name="T10" fmla="*/ 2 w 8"/>
                <a:gd name="T11" fmla="*/ 2 h 7"/>
                <a:gd name="T12" fmla="*/ 2 w 8"/>
                <a:gd name="T13" fmla="*/ 2 h 7"/>
                <a:gd name="T14" fmla="*/ 2 w 8"/>
                <a:gd name="T15" fmla="*/ 2 h 7"/>
                <a:gd name="T16" fmla="*/ 4 w 8"/>
                <a:gd name="T17" fmla="*/ 2 h 7"/>
                <a:gd name="T18" fmla="*/ 4 w 8"/>
                <a:gd name="T19" fmla="*/ 4 h 7"/>
                <a:gd name="T20" fmla="*/ 4 w 8"/>
                <a:gd name="T21" fmla="*/ 4 h 7"/>
                <a:gd name="T22" fmla="*/ 4 w 8"/>
                <a:gd name="T23" fmla="*/ 4 h 7"/>
                <a:gd name="T24" fmla="*/ 5 w 8"/>
                <a:gd name="T25" fmla="*/ 4 h 7"/>
                <a:gd name="T26" fmla="*/ 5 w 8"/>
                <a:gd name="T27" fmla="*/ 6 h 7"/>
                <a:gd name="T28" fmla="*/ 5 w 8"/>
                <a:gd name="T29" fmla="*/ 6 h 7"/>
                <a:gd name="T30" fmla="*/ 5 w 8"/>
                <a:gd name="T31" fmla="*/ 6 h 7"/>
                <a:gd name="T32" fmla="*/ 7 w 8"/>
                <a:gd name="T33" fmla="*/ 6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7"/>
                <a:gd name="T53" fmla="*/ 8 w 8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7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7" y="6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6" name="Freeform 311"/>
            <p:cNvSpPr>
              <a:spLocks/>
            </p:cNvSpPr>
            <p:nvPr/>
          </p:nvSpPr>
          <p:spPr bwMode="auto">
            <a:xfrm>
              <a:off x="2021" y="2981"/>
              <a:ext cx="11" cy="4"/>
            </a:xfrm>
            <a:custGeom>
              <a:avLst/>
              <a:gdLst>
                <a:gd name="T0" fmla="*/ 0 w 11"/>
                <a:gd name="T1" fmla="*/ 0 h 4"/>
                <a:gd name="T2" fmla="*/ 0 w 11"/>
                <a:gd name="T3" fmla="*/ 0 h 4"/>
                <a:gd name="T4" fmla="*/ 0 w 11"/>
                <a:gd name="T5" fmla="*/ 0 h 4"/>
                <a:gd name="T6" fmla="*/ 0 w 11"/>
                <a:gd name="T7" fmla="*/ 0 h 4"/>
                <a:gd name="T8" fmla="*/ 1 w 11"/>
                <a:gd name="T9" fmla="*/ 0 h 4"/>
                <a:gd name="T10" fmla="*/ 1 w 11"/>
                <a:gd name="T11" fmla="*/ 0 h 4"/>
                <a:gd name="T12" fmla="*/ 3 w 11"/>
                <a:gd name="T13" fmla="*/ 0 h 4"/>
                <a:gd name="T14" fmla="*/ 3 w 11"/>
                <a:gd name="T15" fmla="*/ 0 h 4"/>
                <a:gd name="T16" fmla="*/ 5 w 11"/>
                <a:gd name="T17" fmla="*/ 0 h 4"/>
                <a:gd name="T18" fmla="*/ 5 w 11"/>
                <a:gd name="T19" fmla="*/ 2 h 4"/>
                <a:gd name="T20" fmla="*/ 5 w 11"/>
                <a:gd name="T21" fmla="*/ 2 h 4"/>
                <a:gd name="T22" fmla="*/ 5 w 11"/>
                <a:gd name="T23" fmla="*/ 2 h 4"/>
                <a:gd name="T24" fmla="*/ 7 w 11"/>
                <a:gd name="T25" fmla="*/ 2 h 4"/>
                <a:gd name="T26" fmla="*/ 7 w 11"/>
                <a:gd name="T27" fmla="*/ 3 h 4"/>
                <a:gd name="T28" fmla="*/ 9 w 11"/>
                <a:gd name="T29" fmla="*/ 3 h 4"/>
                <a:gd name="T30" fmla="*/ 9 w 11"/>
                <a:gd name="T31" fmla="*/ 3 h 4"/>
                <a:gd name="T32" fmla="*/ 10 w 11"/>
                <a:gd name="T33" fmla="*/ 3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4"/>
                <a:gd name="T53" fmla="*/ 11 w 11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4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9" y="3"/>
                  </a:lnTo>
                  <a:lnTo>
                    <a:pt x="10" y="3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7" name="Freeform 312"/>
            <p:cNvSpPr>
              <a:spLocks/>
            </p:cNvSpPr>
            <p:nvPr/>
          </p:nvSpPr>
          <p:spPr bwMode="auto">
            <a:xfrm>
              <a:off x="2020" y="2984"/>
              <a:ext cx="12" cy="3"/>
            </a:xfrm>
            <a:custGeom>
              <a:avLst/>
              <a:gdLst>
                <a:gd name="T0" fmla="*/ 0 w 12"/>
                <a:gd name="T1" fmla="*/ 2 h 3"/>
                <a:gd name="T2" fmla="*/ 0 w 12"/>
                <a:gd name="T3" fmla="*/ 2 h 3"/>
                <a:gd name="T4" fmla="*/ 0 w 12"/>
                <a:gd name="T5" fmla="*/ 2 h 3"/>
                <a:gd name="T6" fmla="*/ 0 w 12"/>
                <a:gd name="T7" fmla="*/ 2 h 3"/>
                <a:gd name="T8" fmla="*/ 2 w 12"/>
                <a:gd name="T9" fmla="*/ 1 h 3"/>
                <a:gd name="T10" fmla="*/ 2 w 12"/>
                <a:gd name="T11" fmla="*/ 1 h 3"/>
                <a:gd name="T12" fmla="*/ 3 w 12"/>
                <a:gd name="T13" fmla="*/ 1 h 3"/>
                <a:gd name="T14" fmla="*/ 3 w 12"/>
                <a:gd name="T15" fmla="*/ 1 h 3"/>
                <a:gd name="T16" fmla="*/ 5 w 12"/>
                <a:gd name="T17" fmla="*/ 0 h 3"/>
                <a:gd name="T18" fmla="*/ 5 w 12"/>
                <a:gd name="T19" fmla="*/ 0 h 3"/>
                <a:gd name="T20" fmla="*/ 5 w 12"/>
                <a:gd name="T21" fmla="*/ 0 h 3"/>
                <a:gd name="T22" fmla="*/ 5 w 12"/>
                <a:gd name="T23" fmla="*/ 0 h 3"/>
                <a:gd name="T24" fmla="*/ 7 w 12"/>
                <a:gd name="T25" fmla="*/ 0 h 3"/>
                <a:gd name="T26" fmla="*/ 7 w 12"/>
                <a:gd name="T27" fmla="*/ 1 h 3"/>
                <a:gd name="T28" fmla="*/ 9 w 12"/>
                <a:gd name="T29" fmla="*/ 1 h 3"/>
                <a:gd name="T30" fmla="*/ 9 w 12"/>
                <a:gd name="T31" fmla="*/ 1 h 3"/>
                <a:gd name="T32" fmla="*/ 11 w 12"/>
                <a:gd name="T33" fmla="*/ 1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3"/>
                <a:gd name="T53" fmla="*/ 12 w 12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3">
                  <a:moveTo>
                    <a:pt x="0" y="2"/>
                  </a:moveTo>
                  <a:lnTo>
                    <a:pt x="0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1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8" name="Freeform 313"/>
            <p:cNvSpPr>
              <a:spLocks/>
            </p:cNvSpPr>
            <p:nvPr/>
          </p:nvSpPr>
          <p:spPr bwMode="auto">
            <a:xfrm>
              <a:off x="2021" y="2986"/>
              <a:ext cx="11" cy="4"/>
            </a:xfrm>
            <a:custGeom>
              <a:avLst/>
              <a:gdLst>
                <a:gd name="T0" fmla="*/ 0 w 11"/>
                <a:gd name="T1" fmla="*/ 3 h 4"/>
                <a:gd name="T2" fmla="*/ 0 w 11"/>
                <a:gd name="T3" fmla="*/ 3 h 4"/>
                <a:gd name="T4" fmla="*/ 0 w 11"/>
                <a:gd name="T5" fmla="*/ 3 h 4"/>
                <a:gd name="T6" fmla="*/ 0 w 11"/>
                <a:gd name="T7" fmla="*/ 3 h 4"/>
                <a:gd name="T8" fmla="*/ 1 w 11"/>
                <a:gd name="T9" fmla="*/ 2 h 4"/>
                <a:gd name="T10" fmla="*/ 1 w 11"/>
                <a:gd name="T11" fmla="*/ 2 h 4"/>
                <a:gd name="T12" fmla="*/ 2 w 11"/>
                <a:gd name="T13" fmla="*/ 2 h 4"/>
                <a:gd name="T14" fmla="*/ 2 w 11"/>
                <a:gd name="T15" fmla="*/ 2 h 4"/>
                <a:gd name="T16" fmla="*/ 4 w 11"/>
                <a:gd name="T17" fmla="*/ 0 h 4"/>
                <a:gd name="T18" fmla="*/ 4 w 11"/>
                <a:gd name="T19" fmla="*/ 0 h 4"/>
                <a:gd name="T20" fmla="*/ 4 w 11"/>
                <a:gd name="T21" fmla="*/ 0 h 4"/>
                <a:gd name="T22" fmla="*/ 4 w 11"/>
                <a:gd name="T23" fmla="*/ 0 h 4"/>
                <a:gd name="T24" fmla="*/ 6 w 11"/>
                <a:gd name="T25" fmla="*/ 0 h 4"/>
                <a:gd name="T26" fmla="*/ 6 w 11"/>
                <a:gd name="T27" fmla="*/ 0 h 4"/>
                <a:gd name="T28" fmla="*/ 8 w 11"/>
                <a:gd name="T29" fmla="*/ 0 h 4"/>
                <a:gd name="T30" fmla="*/ 8 w 11"/>
                <a:gd name="T31" fmla="*/ 0 h 4"/>
                <a:gd name="T32" fmla="*/ 10 w 11"/>
                <a:gd name="T33" fmla="*/ 0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4"/>
                <a:gd name="T53" fmla="*/ 11 w 11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4">
                  <a:moveTo>
                    <a:pt x="0" y="3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9" name="Freeform 314"/>
            <p:cNvSpPr>
              <a:spLocks/>
            </p:cNvSpPr>
            <p:nvPr/>
          </p:nvSpPr>
          <p:spPr bwMode="auto">
            <a:xfrm>
              <a:off x="2024" y="2988"/>
              <a:ext cx="10" cy="4"/>
            </a:xfrm>
            <a:custGeom>
              <a:avLst/>
              <a:gdLst>
                <a:gd name="T0" fmla="*/ 0 w 10"/>
                <a:gd name="T1" fmla="*/ 3 h 4"/>
                <a:gd name="T2" fmla="*/ 0 w 10"/>
                <a:gd name="T3" fmla="*/ 3 h 4"/>
                <a:gd name="T4" fmla="*/ 0 w 10"/>
                <a:gd name="T5" fmla="*/ 3 h 4"/>
                <a:gd name="T6" fmla="*/ 0 w 10"/>
                <a:gd name="T7" fmla="*/ 3 h 4"/>
                <a:gd name="T8" fmla="*/ 2 w 10"/>
                <a:gd name="T9" fmla="*/ 1 h 4"/>
                <a:gd name="T10" fmla="*/ 2 w 10"/>
                <a:gd name="T11" fmla="*/ 1 h 4"/>
                <a:gd name="T12" fmla="*/ 2 w 10"/>
                <a:gd name="T13" fmla="*/ 1 h 4"/>
                <a:gd name="T14" fmla="*/ 2 w 10"/>
                <a:gd name="T15" fmla="*/ 1 h 4"/>
                <a:gd name="T16" fmla="*/ 4 w 10"/>
                <a:gd name="T17" fmla="*/ 0 h 4"/>
                <a:gd name="T18" fmla="*/ 4 w 10"/>
                <a:gd name="T19" fmla="*/ 0 h 4"/>
                <a:gd name="T20" fmla="*/ 4 w 10"/>
                <a:gd name="T21" fmla="*/ 0 h 4"/>
                <a:gd name="T22" fmla="*/ 4 w 10"/>
                <a:gd name="T23" fmla="*/ 0 h 4"/>
                <a:gd name="T24" fmla="*/ 6 w 10"/>
                <a:gd name="T25" fmla="*/ 0 h 4"/>
                <a:gd name="T26" fmla="*/ 6 w 10"/>
                <a:gd name="T27" fmla="*/ 0 h 4"/>
                <a:gd name="T28" fmla="*/ 7 w 10"/>
                <a:gd name="T29" fmla="*/ 0 h 4"/>
                <a:gd name="T30" fmla="*/ 7 w 10"/>
                <a:gd name="T31" fmla="*/ 0 h 4"/>
                <a:gd name="T32" fmla="*/ 9 w 10"/>
                <a:gd name="T33" fmla="*/ 0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4"/>
                <a:gd name="T53" fmla="*/ 10 w 10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4">
                  <a:moveTo>
                    <a:pt x="0" y="3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0" name="Freeform 315"/>
            <p:cNvSpPr>
              <a:spLocks/>
            </p:cNvSpPr>
            <p:nvPr/>
          </p:nvSpPr>
          <p:spPr bwMode="auto">
            <a:xfrm>
              <a:off x="2024" y="2978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2 h 6"/>
                <a:gd name="T4" fmla="*/ 0 w 10"/>
                <a:gd name="T5" fmla="*/ 2 h 6"/>
                <a:gd name="T6" fmla="*/ 0 w 10"/>
                <a:gd name="T7" fmla="*/ 2 h 6"/>
                <a:gd name="T8" fmla="*/ 2 w 10"/>
                <a:gd name="T9" fmla="*/ 2 h 6"/>
                <a:gd name="T10" fmla="*/ 2 w 10"/>
                <a:gd name="T11" fmla="*/ 2 h 6"/>
                <a:gd name="T12" fmla="*/ 3 w 10"/>
                <a:gd name="T13" fmla="*/ 2 h 6"/>
                <a:gd name="T14" fmla="*/ 3 w 10"/>
                <a:gd name="T15" fmla="*/ 2 h 6"/>
                <a:gd name="T16" fmla="*/ 5 w 10"/>
                <a:gd name="T17" fmla="*/ 2 h 6"/>
                <a:gd name="T18" fmla="*/ 5 w 10"/>
                <a:gd name="T19" fmla="*/ 4 h 6"/>
                <a:gd name="T20" fmla="*/ 5 w 10"/>
                <a:gd name="T21" fmla="*/ 4 h 6"/>
                <a:gd name="T22" fmla="*/ 5 w 10"/>
                <a:gd name="T23" fmla="*/ 4 h 6"/>
                <a:gd name="T24" fmla="*/ 7 w 10"/>
                <a:gd name="T25" fmla="*/ 4 h 6"/>
                <a:gd name="T26" fmla="*/ 7 w 10"/>
                <a:gd name="T27" fmla="*/ 5 h 6"/>
                <a:gd name="T28" fmla="*/ 7 w 10"/>
                <a:gd name="T29" fmla="*/ 5 h 6"/>
                <a:gd name="T30" fmla="*/ 7 w 10"/>
                <a:gd name="T31" fmla="*/ 5 h 6"/>
                <a:gd name="T32" fmla="*/ 9 w 10"/>
                <a:gd name="T33" fmla="*/ 5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6"/>
                <a:gd name="T53" fmla="*/ 10 w 1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6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9" y="5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1" name="Freeform 316"/>
            <p:cNvSpPr>
              <a:spLocks/>
            </p:cNvSpPr>
            <p:nvPr/>
          </p:nvSpPr>
          <p:spPr bwMode="auto">
            <a:xfrm>
              <a:off x="2029" y="2998"/>
              <a:ext cx="6" cy="8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1 h 8"/>
                <a:gd name="T4" fmla="*/ 0 w 6"/>
                <a:gd name="T5" fmla="*/ 1 h 8"/>
                <a:gd name="T6" fmla="*/ 0 w 6"/>
                <a:gd name="T7" fmla="*/ 1 h 8"/>
                <a:gd name="T8" fmla="*/ 1 w 6"/>
                <a:gd name="T9" fmla="*/ 1 h 8"/>
                <a:gd name="T10" fmla="*/ 1 w 6"/>
                <a:gd name="T11" fmla="*/ 3 h 8"/>
                <a:gd name="T12" fmla="*/ 1 w 6"/>
                <a:gd name="T13" fmla="*/ 3 h 8"/>
                <a:gd name="T14" fmla="*/ 1 w 6"/>
                <a:gd name="T15" fmla="*/ 3 h 8"/>
                <a:gd name="T16" fmla="*/ 3 w 6"/>
                <a:gd name="T17" fmla="*/ 3 h 8"/>
                <a:gd name="T18" fmla="*/ 3 w 6"/>
                <a:gd name="T19" fmla="*/ 5 h 8"/>
                <a:gd name="T20" fmla="*/ 3 w 6"/>
                <a:gd name="T21" fmla="*/ 5 h 8"/>
                <a:gd name="T22" fmla="*/ 3 w 6"/>
                <a:gd name="T23" fmla="*/ 5 h 8"/>
                <a:gd name="T24" fmla="*/ 4 w 6"/>
                <a:gd name="T25" fmla="*/ 5 h 8"/>
                <a:gd name="T26" fmla="*/ 4 w 6"/>
                <a:gd name="T27" fmla="*/ 7 h 8"/>
                <a:gd name="T28" fmla="*/ 4 w 6"/>
                <a:gd name="T29" fmla="*/ 7 h 8"/>
                <a:gd name="T30" fmla="*/ 4 w 6"/>
                <a:gd name="T31" fmla="*/ 7 h 8"/>
                <a:gd name="T32" fmla="*/ 5 w 6"/>
                <a:gd name="T33" fmla="*/ 7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8"/>
                <a:gd name="T53" fmla="*/ 6 w 6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8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5" y="7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2" name="Freeform 317"/>
            <p:cNvSpPr>
              <a:spLocks/>
            </p:cNvSpPr>
            <p:nvPr/>
          </p:nvSpPr>
          <p:spPr bwMode="auto">
            <a:xfrm>
              <a:off x="2026" y="2998"/>
              <a:ext cx="5" cy="10"/>
            </a:xfrm>
            <a:custGeom>
              <a:avLst/>
              <a:gdLst>
                <a:gd name="T0" fmla="*/ 0 w 5"/>
                <a:gd name="T1" fmla="*/ 0 h 10"/>
                <a:gd name="T2" fmla="*/ 0 w 5"/>
                <a:gd name="T3" fmla="*/ 1 h 10"/>
                <a:gd name="T4" fmla="*/ 0 w 5"/>
                <a:gd name="T5" fmla="*/ 1 h 10"/>
                <a:gd name="T6" fmla="*/ 0 w 5"/>
                <a:gd name="T7" fmla="*/ 1 h 10"/>
                <a:gd name="T8" fmla="*/ 2 w 5"/>
                <a:gd name="T9" fmla="*/ 1 h 10"/>
                <a:gd name="T10" fmla="*/ 2 w 5"/>
                <a:gd name="T11" fmla="*/ 3 h 10"/>
                <a:gd name="T12" fmla="*/ 2 w 5"/>
                <a:gd name="T13" fmla="*/ 3 h 10"/>
                <a:gd name="T14" fmla="*/ 2 w 5"/>
                <a:gd name="T15" fmla="*/ 3 h 10"/>
                <a:gd name="T16" fmla="*/ 4 w 5"/>
                <a:gd name="T17" fmla="*/ 3 h 10"/>
                <a:gd name="T18" fmla="*/ 4 w 5"/>
                <a:gd name="T19" fmla="*/ 5 h 10"/>
                <a:gd name="T20" fmla="*/ 4 w 5"/>
                <a:gd name="T21" fmla="*/ 5 h 10"/>
                <a:gd name="T22" fmla="*/ 4 w 5"/>
                <a:gd name="T23" fmla="*/ 7 h 10"/>
                <a:gd name="T24" fmla="*/ 4 w 5"/>
                <a:gd name="T25" fmla="*/ 7 h 10"/>
                <a:gd name="T26" fmla="*/ 4 w 5"/>
                <a:gd name="T27" fmla="*/ 9 h 10"/>
                <a:gd name="T28" fmla="*/ 4 w 5"/>
                <a:gd name="T29" fmla="*/ 9 h 10"/>
                <a:gd name="T30" fmla="*/ 4 w 5"/>
                <a:gd name="T31" fmla="*/ 9 h 10"/>
                <a:gd name="T32" fmla="*/ 4 w 5"/>
                <a:gd name="T33" fmla="*/ 9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10"/>
                <a:gd name="T53" fmla="*/ 5 w 5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10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9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3" name="Freeform 318"/>
            <p:cNvSpPr>
              <a:spLocks/>
            </p:cNvSpPr>
            <p:nvPr/>
          </p:nvSpPr>
          <p:spPr bwMode="auto">
            <a:xfrm>
              <a:off x="2023" y="2999"/>
              <a:ext cx="4" cy="1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2 h 10"/>
                <a:gd name="T4" fmla="*/ 0 w 4"/>
                <a:gd name="T5" fmla="*/ 2 h 10"/>
                <a:gd name="T6" fmla="*/ 0 w 4"/>
                <a:gd name="T7" fmla="*/ 3 h 10"/>
                <a:gd name="T8" fmla="*/ 1 w 4"/>
                <a:gd name="T9" fmla="*/ 3 h 10"/>
                <a:gd name="T10" fmla="*/ 1 w 4"/>
                <a:gd name="T11" fmla="*/ 5 h 10"/>
                <a:gd name="T12" fmla="*/ 1 w 4"/>
                <a:gd name="T13" fmla="*/ 5 h 10"/>
                <a:gd name="T14" fmla="*/ 1 w 4"/>
                <a:gd name="T15" fmla="*/ 5 h 10"/>
                <a:gd name="T16" fmla="*/ 3 w 4"/>
                <a:gd name="T17" fmla="*/ 5 h 10"/>
                <a:gd name="T18" fmla="*/ 2 w 4"/>
                <a:gd name="T19" fmla="*/ 7 h 10"/>
                <a:gd name="T20" fmla="*/ 2 w 4"/>
                <a:gd name="T21" fmla="*/ 7 h 10"/>
                <a:gd name="T22" fmla="*/ 2 w 4"/>
                <a:gd name="T23" fmla="*/ 7 h 10"/>
                <a:gd name="T24" fmla="*/ 2 w 4"/>
                <a:gd name="T25" fmla="*/ 7 h 10"/>
                <a:gd name="T26" fmla="*/ 1 w 4"/>
                <a:gd name="T27" fmla="*/ 9 h 10"/>
                <a:gd name="T28" fmla="*/ 1 w 4"/>
                <a:gd name="T29" fmla="*/ 9 h 10"/>
                <a:gd name="T30" fmla="*/ 1 w 4"/>
                <a:gd name="T31" fmla="*/ 9 h 10"/>
                <a:gd name="T32" fmla="*/ 1 w 4"/>
                <a:gd name="T33" fmla="*/ 9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10"/>
                <a:gd name="T53" fmla="*/ 4 w 4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10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2" y="7"/>
                  </a:lnTo>
                  <a:lnTo>
                    <a:pt x="1" y="9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4" name="Freeform 319"/>
            <p:cNvSpPr>
              <a:spLocks/>
            </p:cNvSpPr>
            <p:nvPr/>
          </p:nvSpPr>
          <p:spPr bwMode="auto">
            <a:xfrm>
              <a:off x="2018" y="3000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1 h 9"/>
                <a:gd name="T4" fmla="*/ 0 w 4"/>
                <a:gd name="T5" fmla="*/ 1 h 9"/>
                <a:gd name="T6" fmla="*/ 0 w 4"/>
                <a:gd name="T7" fmla="*/ 2 h 9"/>
                <a:gd name="T8" fmla="*/ 2 w 4"/>
                <a:gd name="T9" fmla="*/ 2 h 9"/>
                <a:gd name="T10" fmla="*/ 2 w 4"/>
                <a:gd name="T11" fmla="*/ 4 h 9"/>
                <a:gd name="T12" fmla="*/ 2 w 4"/>
                <a:gd name="T13" fmla="*/ 4 h 9"/>
                <a:gd name="T14" fmla="*/ 2 w 4"/>
                <a:gd name="T15" fmla="*/ 4 h 9"/>
                <a:gd name="T16" fmla="*/ 3 w 4"/>
                <a:gd name="T17" fmla="*/ 4 h 9"/>
                <a:gd name="T18" fmla="*/ 3 w 4"/>
                <a:gd name="T19" fmla="*/ 6 h 9"/>
                <a:gd name="T20" fmla="*/ 3 w 4"/>
                <a:gd name="T21" fmla="*/ 6 h 9"/>
                <a:gd name="T22" fmla="*/ 3 w 4"/>
                <a:gd name="T23" fmla="*/ 6 h 9"/>
                <a:gd name="T24" fmla="*/ 3 w 4"/>
                <a:gd name="T25" fmla="*/ 6 h 9"/>
                <a:gd name="T26" fmla="*/ 3 w 4"/>
                <a:gd name="T27" fmla="*/ 8 h 9"/>
                <a:gd name="T28" fmla="*/ 3 w 4"/>
                <a:gd name="T29" fmla="*/ 8 h 9"/>
                <a:gd name="T30" fmla="*/ 3 w 4"/>
                <a:gd name="T31" fmla="*/ 8 h 9"/>
                <a:gd name="T32" fmla="*/ 3 w 4"/>
                <a:gd name="T33" fmla="*/ 8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9"/>
                <a:gd name="T53" fmla="*/ 4 w 4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9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5" name="Freeform 320"/>
            <p:cNvSpPr>
              <a:spLocks/>
            </p:cNvSpPr>
            <p:nvPr/>
          </p:nvSpPr>
          <p:spPr bwMode="auto">
            <a:xfrm>
              <a:off x="2015" y="3000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1 h 9"/>
                <a:gd name="T4" fmla="*/ 0 w 3"/>
                <a:gd name="T5" fmla="*/ 1 h 9"/>
                <a:gd name="T6" fmla="*/ 0 w 3"/>
                <a:gd name="T7" fmla="*/ 1 h 9"/>
                <a:gd name="T8" fmla="*/ 0 w 3"/>
                <a:gd name="T9" fmla="*/ 1 h 9"/>
                <a:gd name="T10" fmla="*/ 0 w 3"/>
                <a:gd name="T11" fmla="*/ 1 h 9"/>
                <a:gd name="T12" fmla="*/ 0 w 3"/>
                <a:gd name="T13" fmla="*/ 1 h 9"/>
                <a:gd name="T14" fmla="*/ 0 w 3"/>
                <a:gd name="T15" fmla="*/ 1 h 9"/>
                <a:gd name="T16" fmla="*/ 1 w 3"/>
                <a:gd name="T17" fmla="*/ 1 h 9"/>
                <a:gd name="T18" fmla="*/ 1 w 3"/>
                <a:gd name="T19" fmla="*/ 3 h 9"/>
                <a:gd name="T20" fmla="*/ 1 w 3"/>
                <a:gd name="T21" fmla="*/ 3 h 9"/>
                <a:gd name="T22" fmla="*/ 1 w 3"/>
                <a:gd name="T23" fmla="*/ 3 h 9"/>
                <a:gd name="T24" fmla="*/ 1 w 3"/>
                <a:gd name="T25" fmla="*/ 3 h 9"/>
                <a:gd name="T26" fmla="*/ 1 w 3"/>
                <a:gd name="T27" fmla="*/ 3 h 9"/>
                <a:gd name="T28" fmla="*/ 1 w 3"/>
                <a:gd name="T29" fmla="*/ 3 h 9"/>
                <a:gd name="T30" fmla="*/ 1 w 3"/>
                <a:gd name="T31" fmla="*/ 3 h 9"/>
                <a:gd name="T32" fmla="*/ 2 w 3"/>
                <a:gd name="T33" fmla="*/ 3 h 9"/>
                <a:gd name="T34" fmla="*/ 1 w 3"/>
                <a:gd name="T35" fmla="*/ 5 h 9"/>
                <a:gd name="T36" fmla="*/ 1 w 3"/>
                <a:gd name="T37" fmla="*/ 5 h 9"/>
                <a:gd name="T38" fmla="*/ 1 w 3"/>
                <a:gd name="T39" fmla="*/ 5 h 9"/>
                <a:gd name="T40" fmla="*/ 1 w 3"/>
                <a:gd name="T41" fmla="*/ 5 h 9"/>
                <a:gd name="T42" fmla="*/ 1 w 3"/>
                <a:gd name="T43" fmla="*/ 7 h 9"/>
                <a:gd name="T44" fmla="*/ 1 w 3"/>
                <a:gd name="T45" fmla="*/ 7 h 9"/>
                <a:gd name="T46" fmla="*/ 1 w 3"/>
                <a:gd name="T47" fmla="*/ 7 h 9"/>
                <a:gd name="T48" fmla="*/ 1 w 3"/>
                <a:gd name="T49" fmla="*/ 7 h 9"/>
                <a:gd name="T50" fmla="*/ 1 w 3"/>
                <a:gd name="T51" fmla="*/ 8 h 9"/>
                <a:gd name="T52" fmla="*/ 1 w 3"/>
                <a:gd name="T53" fmla="*/ 8 h 9"/>
                <a:gd name="T54" fmla="*/ 1 w 3"/>
                <a:gd name="T55" fmla="*/ 8 h 9"/>
                <a:gd name="T56" fmla="*/ 1 w 3"/>
                <a:gd name="T57" fmla="*/ 8 h 9"/>
                <a:gd name="T58" fmla="*/ 1 w 3"/>
                <a:gd name="T59" fmla="*/ 8 h 9"/>
                <a:gd name="T60" fmla="*/ 1 w 3"/>
                <a:gd name="T61" fmla="*/ 8 h 9"/>
                <a:gd name="T62" fmla="*/ 1 w 3"/>
                <a:gd name="T63" fmla="*/ 8 h 9"/>
                <a:gd name="T64" fmla="*/ 1 w 3"/>
                <a:gd name="T65" fmla="*/ 8 h 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"/>
                <a:gd name="T100" fmla="*/ 0 h 9"/>
                <a:gd name="T101" fmla="*/ 3 w 3"/>
                <a:gd name="T102" fmla="*/ 9 h 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" h="9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6" name="Freeform 321"/>
            <p:cNvSpPr>
              <a:spLocks/>
            </p:cNvSpPr>
            <p:nvPr/>
          </p:nvSpPr>
          <p:spPr bwMode="auto">
            <a:xfrm>
              <a:off x="2008" y="3001"/>
              <a:ext cx="3" cy="8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2 h 8"/>
                <a:gd name="T4" fmla="*/ 0 w 3"/>
                <a:gd name="T5" fmla="*/ 2 h 8"/>
                <a:gd name="T6" fmla="*/ 0 w 3"/>
                <a:gd name="T7" fmla="*/ 2 h 8"/>
                <a:gd name="T8" fmla="*/ 1 w 3"/>
                <a:gd name="T9" fmla="*/ 2 h 8"/>
                <a:gd name="T10" fmla="*/ 1 w 3"/>
                <a:gd name="T11" fmla="*/ 4 h 8"/>
                <a:gd name="T12" fmla="*/ 1 w 3"/>
                <a:gd name="T13" fmla="*/ 4 h 8"/>
                <a:gd name="T14" fmla="*/ 1 w 3"/>
                <a:gd name="T15" fmla="*/ 4 h 8"/>
                <a:gd name="T16" fmla="*/ 2 w 3"/>
                <a:gd name="T17" fmla="*/ 4 h 8"/>
                <a:gd name="T18" fmla="*/ 1 w 3"/>
                <a:gd name="T19" fmla="*/ 6 h 8"/>
                <a:gd name="T20" fmla="*/ 1 w 3"/>
                <a:gd name="T21" fmla="*/ 6 h 8"/>
                <a:gd name="T22" fmla="*/ 1 w 3"/>
                <a:gd name="T23" fmla="*/ 7 h 8"/>
                <a:gd name="T24" fmla="*/ 1 w 3"/>
                <a:gd name="T25" fmla="*/ 7 h 8"/>
                <a:gd name="T26" fmla="*/ 0 w 3"/>
                <a:gd name="T27" fmla="*/ 7 h 8"/>
                <a:gd name="T28" fmla="*/ 0 w 3"/>
                <a:gd name="T29" fmla="*/ 7 h 8"/>
                <a:gd name="T30" fmla="*/ 0 w 3"/>
                <a:gd name="T31" fmla="*/ 7 h 8"/>
                <a:gd name="T32" fmla="*/ 0 w 3"/>
                <a:gd name="T33" fmla="*/ 7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8"/>
                <a:gd name="T53" fmla="*/ 3 w 3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8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7" name="Freeform 322"/>
            <p:cNvSpPr>
              <a:spLocks/>
            </p:cNvSpPr>
            <p:nvPr/>
          </p:nvSpPr>
          <p:spPr bwMode="auto">
            <a:xfrm>
              <a:off x="2002" y="3001"/>
              <a:ext cx="6" cy="7"/>
            </a:xfrm>
            <a:custGeom>
              <a:avLst/>
              <a:gdLst>
                <a:gd name="T0" fmla="*/ 3 w 6"/>
                <a:gd name="T1" fmla="*/ 0 h 7"/>
                <a:gd name="T2" fmla="*/ 3 w 6"/>
                <a:gd name="T3" fmla="*/ 2 h 7"/>
                <a:gd name="T4" fmla="*/ 3 w 6"/>
                <a:gd name="T5" fmla="*/ 2 h 7"/>
                <a:gd name="T6" fmla="*/ 3 w 6"/>
                <a:gd name="T7" fmla="*/ 2 h 7"/>
                <a:gd name="T8" fmla="*/ 4 w 6"/>
                <a:gd name="T9" fmla="*/ 2 h 7"/>
                <a:gd name="T10" fmla="*/ 4 w 6"/>
                <a:gd name="T11" fmla="*/ 3 h 7"/>
                <a:gd name="T12" fmla="*/ 4 w 6"/>
                <a:gd name="T13" fmla="*/ 3 h 7"/>
                <a:gd name="T14" fmla="*/ 4 w 6"/>
                <a:gd name="T15" fmla="*/ 3 h 7"/>
                <a:gd name="T16" fmla="*/ 5 w 6"/>
                <a:gd name="T17" fmla="*/ 3 h 7"/>
                <a:gd name="T18" fmla="*/ 5 w 6"/>
                <a:gd name="T19" fmla="*/ 5 h 7"/>
                <a:gd name="T20" fmla="*/ 5 w 6"/>
                <a:gd name="T21" fmla="*/ 5 h 7"/>
                <a:gd name="T22" fmla="*/ 5 w 6"/>
                <a:gd name="T23" fmla="*/ 5 h 7"/>
                <a:gd name="T24" fmla="*/ 5 w 6"/>
                <a:gd name="T25" fmla="*/ 5 h 7"/>
                <a:gd name="T26" fmla="*/ 5 w 6"/>
                <a:gd name="T27" fmla="*/ 5 h 7"/>
                <a:gd name="T28" fmla="*/ 5 w 6"/>
                <a:gd name="T29" fmla="*/ 5 h 7"/>
                <a:gd name="T30" fmla="*/ 5 w 6"/>
                <a:gd name="T31" fmla="*/ 5 h 7"/>
                <a:gd name="T32" fmla="*/ 5 w 6"/>
                <a:gd name="T33" fmla="*/ 5 h 7"/>
                <a:gd name="T34" fmla="*/ 3 w 6"/>
                <a:gd name="T35" fmla="*/ 6 h 7"/>
                <a:gd name="T36" fmla="*/ 3 w 6"/>
                <a:gd name="T37" fmla="*/ 6 h 7"/>
                <a:gd name="T38" fmla="*/ 3 w 6"/>
                <a:gd name="T39" fmla="*/ 6 h 7"/>
                <a:gd name="T40" fmla="*/ 3 w 6"/>
                <a:gd name="T41" fmla="*/ 6 h 7"/>
                <a:gd name="T42" fmla="*/ 1 w 6"/>
                <a:gd name="T43" fmla="*/ 6 h 7"/>
                <a:gd name="T44" fmla="*/ 1 w 6"/>
                <a:gd name="T45" fmla="*/ 6 h 7"/>
                <a:gd name="T46" fmla="*/ 1 w 6"/>
                <a:gd name="T47" fmla="*/ 6 h 7"/>
                <a:gd name="T48" fmla="*/ 1 w 6"/>
                <a:gd name="T49" fmla="*/ 5 h 7"/>
                <a:gd name="T50" fmla="*/ 0 w 6"/>
                <a:gd name="T51" fmla="*/ 5 h 7"/>
                <a:gd name="T52" fmla="*/ 0 w 6"/>
                <a:gd name="T53" fmla="*/ 5 h 7"/>
                <a:gd name="T54" fmla="*/ 0 w 6"/>
                <a:gd name="T55" fmla="*/ 5 h 7"/>
                <a:gd name="T56" fmla="*/ 0 w 6"/>
                <a:gd name="T57" fmla="*/ 3 h 7"/>
                <a:gd name="T58" fmla="*/ 0 w 6"/>
                <a:gd name="T59" fmla="*/ 3 h 7"/>
                <a:gd name="T60" fmla="*/ 0 w 6"/>
                <a:gd name="T61" fmla="*/ 3 h 7"/>
                <a:gd name="T62" fmla="*/ 0 w 6"/>
                <a:gd name="T63" fmla="*/ 3 h 7"/>
                <a:gd name="T64" fmla="*/ 1 w 6"/>
                <a:gd name="T65" fmla="*/ 2 h 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"/>
                <a:gd name="T100" fmla="*/ 0 h 7"/>
                <a:gd name="T101" fmla="*/ 6 w 6"/>
                <a:gd name="T102" fmla="*/ 7 h 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" h="7">
                  <a:moveTo>
                    <a:pt x="3" y="0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8" name="Freeform 323"/>
            <p:cNvSpPr>
              <a:spLocks/>
            </p:cNvSpPr>
            <p:nvPr/>
          </p:nvSpPr>
          <p:spPr bwMode="auto">
            <a:xfrm>
              <a:off x="2032" y="2976"/>
              <a:ext cx="7" cy="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2 h 7"/>
                <a:gd name="T4" fmla="*/ 0 w 7"/>
                <a:gd name="T5" fmla="*/ 2 h 7"/>
                <a:gd name="T6" fmla="*/ 0 w 7"/>
                <a:gd name="T7" fmla="*/ 2 h 7"/>
                <a:gd name="T8" fmla="*/ 2 w 7"/>
                <a:gd name="T9" fmla="*/ 2 h 7"/>
                <a:gd name="T10" fmla="*/ 2 w 7"/>
                <a:gd name="T11" fmla="*/ 3 h 7"/>
                <a:gd name="T12" fmla="*/ 3 w 7"/>
                <a:gd name="T13" fmla="*/ 3 h 7"/>
                <a:gd name="T14" fmla="*/ 3 w 7"/>
                <a:gd name="T15" fmla="*/ 3 h 7"/>
                <a:gd name="T16" fmla="*/ 5 w 7"/>
                <a:gd name="T17" fmla="*/ 3 h 7"/>
                <a:gd name="T18" fmla="*/ 5 w 7"/>
                <a:gd name="T19" fmla="*/ 5 h 7"/>
                <a:gd name="T20" fmla="*/ 5 w 7"/>
                <a:gd name="T21" fmla="*/ 5 h 7"/>
                <a:gd name="T22" fmla="*/ 5 w 7"/>
                <a:gd name="T23" fmla="*/ 5 h 7"/>
                <a:gd name="T24" fmla="*/ 5 w 7"/>
                <a:gd name="T25" fmla="*/ 5 h 7"/>
                <a:gd name="T26" fmla="*/ 5 w 7"/>
                <a:gd name="T27" fmla="*/ 6 h 7"/>
                <a:gd name="T28" fmla="*/ 5 w 7"/>
                <a:gd name="T29" fmla="*/ 6 h 7"/>
                <a:gd name="T30" fmla="*/ 5 w 7"/>
                <a:gd name="T31" fmla="*/ 6 h 7"/>
                <a:gd name="T32" fmla="*/ 6 w 7"/>
                <a:gd name="T33" fmla="*/ 6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7"/>
                <a:gd name="T53" fmla="*/ 7 w 7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7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9" name="Freeform 324"/>
            <p:cNvSpPr>
              <a:spLocks/>
            </p:cNvSpPr>
            <p:nvPr/>
          </p:nvSpPr>
          <p:spPr bwMode="auto">
            <a:xfrm>
              <a:off x="2012" y="3000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1 h 9"/>
                <a:gd name="T4" fmla="*/ 0 w 3"/>
                <a:gd name="T5" fmla="*/ 1 h 9"/>
                <a:gd name="T6" fmla="*/ 0 w 3"/>
                <a:gd name="T7" fmla="*/ 1 h 9"/>
                <a:gd name="T8" fmla="*/ 0 w 3"/>
                <a:gd name="T9" fmla="*/ 1 h 9"/>
                <a:gd name="T10" fmla="*/ 0 w 3"/>
                <a:gd name="T11" fmla="*/ 1 h 9"/>
                <a:gd name="T12" fmla="*/ 0 w 3"/>
                <a:gd name="T13" fmla="*/ 1 h 9"/>
                <a:gd name="T14" fmla="*/ 0 w 3"/>
                <a:gd name="T15" fmla="*/ 1 h 9"/>
                <a:gd name="T16" fmla="*/ 1 w 3"/>
                <a:gd name="T17" fmla="*/ 1 h 9"/>
                <a:gd name="T18" fmla="*/ 1 w 3"/>
                <a:gd name="T19" fmla="*/ 3 h 9"/>
                <a:gd name="T20" fmla="*/ 1 w 3"/>
                <a:gd name="T21" fmla="*/ 3 h 9"/>
                <a:gd name="T22" fmla="*/ 1 w 3"/>
                <a:gd name="T23" fmla="*/ 3 h 9"/>
                <a:gd name="T24" fmla="*/ 1 w 3"/>
                <a:gd name="T25" fmla="*/ 3 h 9"/>
                <a:gd name="T26" fmla="*/ 1 w 3"/>
                <a:gd name="T27" fmla="*/ 3 h 9"/>
                <a:gd name="T28" fmla="*/ 1 w 3"/>
                <a:gd name="T29" fmla="*/ 3 h 9"/>
                <a:gd name="T30" fmla="*/ 1 w 3"/>
                <a:gd name="T31" fmla="*/ 3 h 9"/>
                <a:gd name="T32" fmla="*/ 2 w 3"/>
                <a:gd name="T33" fmla="*/ 3 h 9"/>
                <a:gd name="T34" fmla="*/ 2 w 3"/>
                <a:gd name="T35" fmla="*/ 5 h 9"/>
                <a:gd name="T36" fmla="*/ 2 w 3"/>
                <a:gd name="T37" fmla="*/ 5 h 9"/>
                <a:gd name="T38" fmla="*/ 2 w 3"/>
                <a:gd name="T39" fmla="*/ 5 h 9"/>
                <a:gd name="T40" fmla="*/ 2 w 3"/>
                <a:gd name="T41" fmla="*/ 5 h 9"/>
                <a:gd name="T42" fmla="*/ 2 w 3"/>
                <a:gd name="T43" fmla="*/ 7 h 9"/>
                <a:gd name="T44" fmla="*/ 2 w 3"/>
                <a:gd name="T45" fmla="*/ 7 h 9"/>
                <a:gd name="T46" fmla="*/ 2 w 3"/>
                <a:gd name="T47" fmla="*/ 7 h 9"/>
                <a:gd name="T48" fmla="*/ 2 w 3"/>
                <a:gd name="T49" fmla="*/ 7 h 9"/>
                <a:gd name="T50" fmla="*/ 1 w 3"/>
                <a:gd name="T51" fmla="*/ 8 h 9"/>
                <a:gd name="T52" fmla="*/ 1 w 3"/>
                <a:gd name="T53" fmla="*/ 8 h 9"/>
                <a:gd name="T54" fmla="*/ 1 w 3"/>
                <a:gd name="T55" fmla="*/ 8 h 9"/>
                <a:gd name="T56" fmla="*/ 1 w 3"/>
                <a:gd name="T57" fmla="*/ 8 h 9"/>
                <a:gd name="T58" fmla="*/ 1 w 3"/>
                <a:gd name="T59" fmla="*/ 8 h 9"/>
                <a:gd name="T60" fmla="*/ 1 w 3"/>
                <a:gd name="T61" fmla="*/ 8 h 9"/>
                <a:gd name="T62" fmla="*/ 1 w 3"/>
                <a:gd name="T63" fmla="*/ 8 h 9"/>
                <a:gd name="T64" fmla="*/ 1 w 3"/>
                <a:gd name="T65" fmla="*/ 8 h 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"/>
                <a:gd name="T100" fmla="*/ 0 h 9"/>
                <a:gd name="T101" fmla="*/ 3 w 3"/>
                <a:gd name="T102" fmla="*/ 9 h 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" h="9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1" y="8"/>
                  </a:lnTo>
                </a:path>
              </a:pathLst>
            </a:custGeom>
            <a:noFill/>
            <a:ln w="9247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0" name="Freeform 325"/>
            <p:cNvSpPr>
              <a:spLocks/>
            </p:cNvSpPr>
            <p:nvPr/>
          </p:nvSpPr>
          <p:spPr bwMode="auto">
            <a:xfrm>
              <a:off x="1765" y="2833"/>
              <a:ext cx="179" cy="145"/>
            </a:xfrm>
            <a:custGeom>
              <a:avLst/>
              <a:gdLst>
                <a:gd name="T0" fmla="*/ 177 w 179"/>
                <a:gd name="T1" fmla="*/ 138 h 145"/>
                <a:gd name="T2" fmla="*/ 177 w 179"/>
                <a:gd name="T3" fmla="*/ 140 h 145"/>
                <a:gd name="T4" fmla="*/ 176 w 179"/>
                <a:gd name="T5" fmla="*/ 142 h 145"/>
                <a:gd name="T6" fmla="*/ 176 w 179"/>
                <a:gd name="T7" fmla="*/ 142 h 145"/>
                <a:gd name="T8" fmla="*/ 175 w 179"/>
                <a:gd name="T9" fmla="*/ 144 h 145"/>
                <a:gd name="T10" fmla="*/ 174 w 179"/>
                <a:gd name="T11" fmla="*/ 144 h 145"/>
                <a:gd name="T12" fmla="*/ 172 w 179"/>
                <a:gd name="T13" fmla="*/ 144 h 145"/>
                <a:gd name="T14" fmla="*/ 171 w 179"/>
                <a:gd name="T15" fmla="*/ 144 h 145"/>
                <a:gd name="T16" fmla="*/ 9 w 179"/>
                <a:gd name="T17" fmla="*/ 144 h 145"/>
                <a:gd name="T18" fmla="*/ 7 w 179"/>
                <a:gd name="T19" fmla="*/ 144 h 145"/>
                <a:gd name="T20" fmla="*/ 5 w 179"/>
                <a:gd name="T21" fmla="*/ 144 h 145"/>
                <a:gd name="T22" fmla="*/ 2 w 179"/>
                <a:gd name="T23" fmla="*/ 144 h 145"/>
                <a:gd name="T24" fmla="*/ 1 w 179"/>
                <a:gd name="T25" fmla="*/ 143 h 145"/>
                <a:gd name="T26" fmla="*/ 0 w 179"/>
                <a:gd name="T27" fmla="*/ 143 h 145"/>
                <a:gd name="T28" fmla="*/ 0 w 179"/>
                <a:gd name="T29" fmla="*/ 142 h 145"/>
                <a:gd name="T30" fmla="*/ 0 w 179"/>
                <a:gd name="T31" fmla="*/ 140 h 145"/>
                <a:gd name="T32" fmla="*/ 0 w 179"/>
                <a:gd name="T33" fmla="*/ 137 h 145"/>
                <a:gd name="T34" fmla="*/ 0 w 179"/>
                <a:gd name="T35" fmla="*/ 8 h 145"/>
                <a:gd name="T36" fmla="*/ 0 w 179"/>
                <a:gd name="T37" fmla="*/ 8 h 145"/>
                <a:gd name="T38" fmla="*/ 0 w 179"/>
                <a:gd name="T39" fmla="*/ 5 h 145"/>
                <a:gd name="T40" fmla="*/ 0 w 179"/>
                <a:gd name="T41" fmla="*/ 4 h 145"/>
                <a:gd name="T42" fmla="*/ 1 w 179"/>
                <a:gd name="T43" fmla="*/ 2 h 145"/>
                <a:gd name="T44" fmla="*/ 1 w 179"/>
                <a:gd name="T45" fmla="*/ 2 h 145"/>
                <a:gd name="T46" fmla="*/ 3 w 179"/>
                <a:gd name="T47" fmla="*/ 1 h 145"/>
                <a:gd name="T48" fmla="*/ 5 w 179"/>
                <a:gd name="T49" fmla="*/ 1 h 145"/>
                <a:gd name="T50" fmla="*/ 170 w 179"/>
                <a:gd name="T51" fmla="*/ 0 h 145"/>
                <a:gd name="T52" fmla="*/ 170 w 179"/>
                <a:gd name="T53" fmla="*/ 1 h 145"/>
                <a:gd name="T54" fmla="*/ 172 w 179"/>
                <a:gd name="T55" fmla="*/ 1 h 145"/>
                <a:gd name="T56" fmla="*/ 174 w 179"/>
                <a:gd name="T57" fmla="*/ 2 h 145"/>
                <a:gd name="T58" fmla="*/ 176 w 179"/>
                <a:gd name="T59" fmla="*/ 2 h 145"/>
                <a:gd name="T60" fmla="*/ 176 w 179"/>
                <a:gd name="T61" fmla="*/ 3 h 145"/>
                <a:gd name="T62" fmla="*/ 177 w 179"/>
                <a:gd name="T63" fmla="*/ 4 h 145"/>
                <a:gd name="T64" fmla="*/ 177 w 179"/>
                <a:gd name="T65" fmla="*/ 6 h 145"/>
                <a:gd name="T66" fmla="*/ 178 w 179"/>
                <a:gd name="T67" fmla="*/ 7 h 145"/>
                <a:gd name="T68" fmla="*/ 178 w 179"/>
                <a:gd name="T69" fmla="*/ 136 h 1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9"/>
                <a:gd name="T106" fmla="*/ 0 h 145"/>
                <a:gd name="T107" fmla="*/ 179 w 179"/>
                <a:gd name="T108" fmla="*/ 145 h 1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9" h="145">
                  <a:moveTo>
                    <a:pt x="178" y="136"/>
                  </a:moveTo>
                  <a:lnTo>
                    <a:pt x="177" y="138"/>
                  </a:lnTo>
                  <a:lnTo>
                    <a:pt x="177" y="140"/>
                  </a:lnTo>
                  <a:lnTo>
                    <a:pt x="176" y="142"/>
                  </a:lnTo>
                  <a:lnTo>
                    <a:pt x="175" y="144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1" y="144"/>
                  </a:lnTo>
                  <a:lnTo>
                    <a:pt x="9" y="144"/>
                  </a:lnTo>
                  <a:lnTo>
                    <a:pt x="7" y="144"/>
                  </a:lnTo>
                  <a:lnTo>
                    <a:pt x="5" y="144"/>
                  </a:lnTo>
                  <a:lnTo>
                    <a:pt x="2" y="144"/>
                  </a:lnTo>
                  <a:lnTo>
                    <a:pt x="1" y="144"/>
                  </a:lnTo>
                  <a:lnTo>
                    <a:pt x="1" y="143"/>
                  </a:lnTo>
                  <a:lnTo>
                    <a:pt x="0" y="143"/>
                  </a:lnTo>
                  <a:lnTo>
                    <a:pt x="0" y="142"/>
                  </a:lnTo>
                  <a:lnTo>
                    <a:pt x="0" y="140"/>
                  </a:lnTo>
                  <a:lnTo>
                    <a:pt x="0" y="139"/>
                  </a:lnTo>
                  <a:lnTo>
                    <a:pt x="0" y="137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170" y="0"/>
                  </a:lnTo>
                  <a:lnTo>
                    <a:pt x="170" y="1"/>
                  </a:lnTo>
                  <a:lnTo>
                    <a:pt x="172" y="1"/>
                  </a:lnTo>
                  <a:lnTo>
                    <a:pt x="172" y="2"/>
                  </a:lnTo>
                  <a:lnTo>
                    <a:pt x="174" y="2"/>
                  </a:lnTo>
                  <a:lnTo>
                    <a:pt x="176" y="2"/>
                  </a:lnTo>
                  <a:lnTo>
                    <a:pt x="176" y="3"/>
                  </a:lnTo>
                  <a:lnTo>
                    <a:pt x="176" y="4"/>
                  </a:lnTo>
                  <a:lnTo>
                    <a:pt x="177" y="4"/>
                  </a:lnTo>
                  <a:lnTo>
                    <a:pt x="177" y="6"/>
                  </a:lnTo>
                  <a:lnTo>
                    <a:pt x="177" y="7"/>
                  </a:lnTo>
                  <a:lnTo>
                    <a:pt x="178" y="7"/>
                  </a:lnTo>
                  <a:lnTo>
                    <a:pt x="178" y="136"/>
                  </a:lnTo>
                </a:path>
              </a:pathLst>
            </a:custGeom>
            <a:solidFill>
              <a:srgbClr val="C0C0C0"/>
            </a:solidFill>
            <a:ln w="9247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1" name="Freeform 326"/>
            <p:cNvSpPr>
              <a:spLocks/>
            </p:cNvSpPr>
            <p:nvPr/>
          </p:nvSpPr>
          <p:spPr bwMode="auto">
            <a:xfrm>
              <a:off x="1767" y="2834"/>
              <a:ext cx="174" cy="142"/>
            </a:xfrm>
            <a:custGeom>
              <a:avLst/>
              <a:gdLst>
                <a:gd name="T0" fmla="*/ 172 w 174"/>
                <a:gd name="T1" fmla="*/ 134 h 142"/>
                <a:gd name="T2" fmla="*/ 172 w 174"/>
                <a:gd name="T3" fmla="*/ 136 h 142"/>
                <a:gd name="T4" fmla="*/ 171 w 174"/>
                <a:gd name="T5" fmla="*/ 138 h 142"/>
                <a:gd name="T6" fmla="*/ 171 w 174"/>
                <a:gd name="T7" fmla="*/ 139 h 142"/>
                <a:gd name="T8" fmla="*/ 169 w 174"/>
                <a:gd name="T9" fmla="*/ 141 h 142"/>
                <a:gd name="T10" fmla="*/ 169 w 174"/>
                <a:gd name="T11" fmla="*/ 141 h 142"/>
                <a:gd name="T12" fmla="*/ 167 w 174"/>
                <a:gd name="T13" fmla="*/ 141 h 142"/>
                <a:gd name="T14" fmla="*/ 167 w 174"/>
                <a:gd name="T15" fmla="*/ 141 h 142"/>
                <a:gd name="T16" fmla="*/ 10 w 174"/>
                <a:gd name="T17" fmla="*/ 141 h 142"/>
                <a:gd name="T18" fmla="*/ 8 w 174"/>
                <a:gd name="T19" fmla="*/ 141 h 142"/>
                <a:gd name="T20" fmla="*/ 6 w 174"/>
                <a:gd name="T21" fmla="*/ 141 h 142"/>
                <a:gd name="T22" fmla="*/ 4 w 174"/>
                <a:gd name="T23" fmla="*/ 141 h 142"/>
                <a:gd name="T24" fmla="*/ 3 w 174"/>
                <a:gd name="T25" fmla="*/ 140 h 142"/>
                <a:gd name="T26" fmla="*/ 0 w 174"/>
                <a:gd name="T27" fmla="*/ 140 h 142"/>
                <a:gd name="T28" fmla="*/ 0 w 174"/>
                <a:gd name="T29" fmla="*/ 138 h 142"/>
                <a:gd name="T30" fmla="*/ 0 w 174"/>
                <a:gd name="T31" fmla="*/ 136 h 142"/>
                <a:gd name="T32" fmla="*/ 0 w 174"/>
                <a:gd name="T33" fmla="*/ 134 h 142"/>
                <a:gd name="T34" fmla="*/ 0 w 174"/>
                <a:gd name="T35" fmla="*/ 8 h 142"/>
                <a:gd name="T36" fmla="*/ 0 w 174"/>
                <a:gd name="T37" fmla="*/ 7 h 142"/>
                <a:gd name="T38" fmla="*/ 0 w 174"/>
                <a:gd name="T39" fmla="*/ 5 h 142"/>
                <a:gd name="T40" fmla="*/ 0 w 174"/>
                <a:gd name="T41" fmla="*/ 4 h 142"/>
                <a:gd name="T42" fmla="*/ 3 w 174"/>
                <a:gd name="T43" fmla="*/ 2 h 142"/>
                <a:gd name="T44" fmla="*/ 3 w 174"/>
                <a:gd name="T45" fmla="*/ 2 h 142"/>
                <a:gd name="T46" fmla="*/ 5 w 174"/>
                <a:gd name="T47" fmla="*/ 1 h 142"/>
                <a:gd name="T48" fmla="*/ 6 w 174"/>
                <a:gd name="T49" fmla="*/ 1 h 142"/>
                <a:gd name="T50" fmla="*/ 165 w 174"/>
                <a:gd name="T51" fmla="*/ 1 h 142"/>
                <a:gd name="T52" fmla="*/ 165 w 174"/>
                <a:gd name="T53" fmla="*/ 2 h 142"/>
                <a:gd name="T54" fmla="*/ 167 w 174"/>
                <a:gd name="T55" fmla="*/ 2 h 142"/>
                <a:gd name="T56" fmla="*/ 168 w 174"/>
                <a:gd name="T57" fmla="*/ 2 h 142"/>
                <a:gd name="T58" fmla="*/ 170 w 174"/>
                <a:gd name="T59" fmla="*/ 2 h 142"/>
                <a:gd name="T60" fmla="*/ 170 w 174"/>
                <a:gd name="T61" fmla="*/ 4 h 142"/>
                <a:gd name="T62" fmla="*/ 172 w 174"/>
                <a:gd name="T63" fmla="*/ 4 h 142"/>
                <a:gd name="T64" fmla="*/ 172 w 174"/>
                <a:gd name="T65" fmla="*/ 7 h 142"/>
                <a:gd name="T66" fmla="*/ 173 w 174"/>
                <a:gd name="T67" fmla="*/ 7 h 142"/>
                <a:gd name="T68" fmla="*/ 173 w 174"/>
                <a:gd name="T69" fmla="*/ 132 h 1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4"/>
                <a:gd name="T106" fmla="*/ 0 h 142"/>
                <a:gd name="T107" fmla="*/ 174 w 174"/>
                <a:gd name="T108" fmla="*/ 142 h 1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4" h="142">
                  <a:moveTo>
                    <a:pt x="173" y="132"/>
                  </a:moveTo>
                  <a:lnTo>
                    <a:pt x="172" y="134"/>
                  </a:lnTo>
                  <a:lnTo>
                    <a:pt x="172" y="136"/>
                  </a:lnTo>
                  <a:lnTo>
                    <a:pt x="171" y="138"/>
                  </a:lnTo>
                  <a:lnTo>
                    <a:pt x="171" y="139"/>
                  </a:lnTo>
                  <a:lnTo>
                    <a:pt x="169" y="141"/>
                  </a:lnTo>
                  <a:lnTo>
                    <a:pt x="167" y="141"/>
                  </a:lnTo>
                  <a:lnTo>
                    <a:pt x="10" y="141"/>
                  </a:lnTo>
                  <a:lnTo>
                    <a:pt x="8" y="141"/>
                  </a:lnTo>
                  <a:lnTo>
                    <a:pt x="6" y="141"/>
                  </a:lnTo>
                  <a:lnTo>
                    <a:pt x="4" y="141"/>
                  </a:lnTo>
                  <a:lnTo>
                    <a:pt x="3" y="141"/>
                  </a:lnTo>
                  <a:lnTo>
                    <a:pt x="3" y="140"/>
                  </a:lnTo>
                  <a:lnTo>
                    <a:pt x="0" y="140"/>
                  </a:lnTo>
                  <a:lnTo>
                    <a:pt x="0" y="138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165" y="1"/>
                  </a:lnTo>
                  <a:lnTo>
                    <a:pt x="165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70" y="2"/>
                  </a:lnTo>
                  <a:lnTo>
                    <a:pt x="170" y="4"/>
                  </a:lnTo>
                  <a:lnTo>
                    <a:pt x="172" y="4"/>
                  </a:lnTo>
                  <a:lnTo>
                    <a:pt x="172" y="7"/>
                  </a:lnTo>
                  <a:lnTo>
                    <a:pt x="173" y="7"/>
                  </a:lnTo>
                  <a:lnTo>
                    <a:pt x="173" y="132"/>
                  </a:lnTo>
                </a:path>
              </a:pathLst>
            </a:custGeom>
            <a:solidFill>
              <a:srgbClr val="808080"/>
            </a:solidFill>
            <a:ln w="9247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2" name="Freeform 327"/>
            <p:cNvSpPr>
              <a:spLocks/>
            </p:cNvSpPr>
            <p:nvPr/>
          </p:nvSpPr>
          <p:spPr bwMode="auto">
            <a:xfrm>
              <a:off x="1788" y="2853"/>
              <a:ext cx="10" cy="101"/>
            </a:xfrm>
            <a:custGeom>
              <a:avLst/>
              <a:gdLst>
                <a:gd name="T0" fmla="*/ 0 w 10"/>
                <a:gd name="T1" fmla="*/ 4 h 101"/>
                <a:gd name="T2" fmla="*/ 0 w 10"/>
                <a:gd name="T3" fmla="*/ 4 h 101"/>
                <a:gd name="T4" fmla="*/ 0 w 10"/>
                <a:gd name="T5" fmla="*/ 4 h 101"/>
                <a:gd name="T6" fmla="*/ 0 w 10"/>
                <a:gd name="T7" fmla="*/ 4 h 101"/>
                <a:gd name="T8" fmla="*/ 0 w 10"/>
                <a:gd name="T9" fmla="*/ 4 h 101"/>
                <a:gd name="T10" fmla="*/ 0 w 10"/>
                <a:gd name="T11" fmla="*/ 4 h 101"/>
                <a:gd name="T12" fmla="*/ 0 w 10"/>
                <a:gd name="T13" fmla="*/ 4 h 101"/>
                <a:gd name="T14" fmla="*/ 0 w 10"/>
                <a:gd name="T15" fmla="*/ 4 h 101"/>
                <a:gd name="T16" fmla="*/ 1 w 10"/>
                <a:gd name="T17" fmla="*/ 2 h 101"/>
                <a:gd name="T18" fmla="*/ 1 w 10"/>
                <a:gd name="T19" fmla="*/ 2 h 101"/>
                <a:gd name="T20" fmla="*/ 1 w 10"/>
                <a:gd name="T21" fmla="*/ 2 h 101"/>
                <a:gd name="T22" fmla="*/ 1 w 10"/>
                <a:gd name="T23" fmla="*/ 2 h 101"/>
                <a:gd name="T24" fmla="*/ 2 w 10"/>
                <a:gd name="T25" fmla="*/ 1 h 101"/>
                <a:gd name="T26" fmla="*/ 2 w 10"/>
                <a:gd name="T27" fmla="*/ 1 h 101"/>
                <a:gd name="T28" fmla="*/ 2 w 10"/>
                <a:gd name="T29" fmla="*/ 1 h 101"/>
                <a:gd name="T30" fmla="*/ 2 w 10"/>
                <a:gd name="T31" fmla="*/ 1 h 101"/>
                <a:gd name="T32" fmla="*/ 4 w 10"/>
                <a:gd name="T33" fmla="*/ 0 h 101"/>
                <a:gd name="T34" fmla="*/ 9 w 10"/>
                <a:gd name="T35" fmla="*/ 5 h 101"/>
                <a:gd name="T36" fmla="*/ 7 w 10"/>
                <a:gd name="T37" fmla="*/ 7 h 101"/>
                <a:gd name="T38" fmla="*/ 7 w 10"/>
                <a:gd name="T39" fmla="*/ 7 h 101"/>
                <a:gd name="T40" fmla="*/ 7 w 10"/>
                <a:gd name="T41" fmla="*/ 7 h 101"/>
                <a:gd name="T42" fmla="*/ 7 w 10"/>
                <a:gd name="T43" fmla="*/ 7 h 101"/>
                <a:gd name="T44" fmla="*/ 6 w 10"/>
                <a:gd name="T45" fmla="*/ 7 h 101"/>
                <a:gd name="T46" fmla="*/ 6 w 10"/>
                <a:gd name="T47" fmla="*/ 7 h 101"/>
                <a:gd name="T48" fmla="*/ 6 w 10"/>
                <a:gd name="T49" fmla="*/ 7 h 101"/>
                <a:gd name="T50" fmla="*/ 6 w 10"/>
                <a:gd name="T51" fmla="*/ 7 h 101"/>
                <a:gd name="T52" fmla="*/ 5 w 10"/>
                <a:gd name="T53" fmla="*/ 10 h 101"/>
                <a:gd name="T54" fmla="*/ 5 w 10"/>
                <a:gd name="T55" fmla="*/ 10 h 101"/>
                <a:gd name="T56" fmla="*/ 5 w 10"/>
                <a:gd name="T57" fmla="*/ 10 h 101"/>
                <a:gd name="T58" fmla="*/ 5 w 10"/>
                <a:gd name="T59" fmla="*/ 10 h 101"/>
                <a:gd name="T60" fmla="*/ 5 w 10"/>
                <a:gd name="T61" fmla="*/ 10 h 101"/>
                <a:gd name="T62" fmla="*/ 5 w 10"/>
                <a:gd name="T63" fmla="*/ 10 h 101"/>
                <a:gd name="T64" fmla="*/ 5 w 10"/>
                <a:gd name="T65" fmla="*/ 10 h 101"/>
                <a:gd name="T66" fmla="*/ 5 w 10"/>
                <a:gd name="T67" fmla="*/ 10 h 101"/>
                <a:gd name="T68" fmla="*/ 5 w 10"/>
                <a:gd name="T69" fmla="*/ 95 h 101"/>
                <a:gd name="T70" fmla="*/ 0 w 10"/>
                <a:gd name="T71" fmla="*/ 100 h 101"/>
                <a:gd name="T72" fmla="*/ 0 w 10"/>
                <a:gd name="T73" fmla="*/ 4 h 101"/>
                <a:gd name="T74" fmla="*/ 0 w 10"/>
                <a:gd name="T75" fmla="*/ 4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"/>
                <a:gd name="T115" fmla="*/ 0 h 101"/>
                <a:gd name="T116" fmla="*/ 10 w 10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" h="101">
                  <a:moveTo>
                    <a:pt x="0" y="4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0"/>
                  </a:lnTo>
                  <a:lnTo>
                    <a:pt x="9" y="5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10"/>
                  </a:lnTo>
                  <a:lnTo>
                    <a:pt x="5" y="95"/>
                  </a:lnTo>
                  <a:lnTo>
                    <a:pt x="0" y="100"/>
                  </a:lnTo>
                  <a:lnTo>
                    <a:pt x="0" y="4"/>
                  </a:lnTo>
                </a:path>
              </a:pathLst>
            </a:custGeom>
            <a:solidFill>
              <a:srgbClr val="C0C0C0"/>
            </a:solidFill>
            <a:ln w="9525">
              <a:noFill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3" name="Freeform 328"/>
            <p:cNvSpPr>
              <a:spLocks/>
            </p:cNvSpPr>
            <p:nvPr/>
          </p:nvSpPr>
          <p:spPr bwMode="auto">
            <a:xfrm>
              <a:off x="1910" y="2853"/>
              <a:ext cx="10" cy="105"/>
            </a:xfrm>
            <a:custGeom>
              <a:avLst/>
              <a:gdLst>
                <a:gd name="T0" fmla="*/ 8 w 10"/>
                <a:gd name="T1" fmla="*/ 102 h 105"/>
                <a:gd name="T2" fmla="*/ 8 w 10"/>
                <a:gd name="T3" fmla="*/ 102 h 105"/>
                <a:gd name="T4" fmla="*/ 8 w 10"/>
                <a:gd name="T5" fmla="*/ 103 h 105"/>
                <a:gd name="T6" fmla="*/ 8 w 10"/>
                <a:gd name="T7" fmla="*/ 103 h 105"/>
                <a:gd name="T8" fmla="*/ 6 w 10"/>
                <a:gd name="T9" fmla="*/ 104 h 105"/>
                <a:gd name="T10" fmla="*/ 6 w 10"/>
                <a:gd name="T11" fmla="*/ 104 h 105"/>
                <a:gd name="T12" fmla="*/ 5 w 10"/>
                <a:gd name="T13" fmla="*/ 104 h 105"/>
                <a:gd name="T14" fmla="*/ 5 w 10"/>
                <a:gd name="T15" fmla="*/ 104 h 105"/>
                <a:gd name="T16" fmla="*/ 0 w 10"/>
                <a:gd name="T17" fmla="*/ 98 h 105"/>
                <a:gd name="T18" fmla="*/ 0 w 10"/>
                <a:gd name="T19" fmla="*/ 98 h 105"/>
                <a:gd name="T20" fmla="*/ 1 w 10"/>
                <a:gd name="T21" fmla="*/ 98 h 105"/>
                <a:gd name="T22" fmla="*/ 1 w 10"/>
                <a:gd name="T23" fmla="*/ 98 h 105"/>
                <a:gd name="T24" fmla="*/ 3 w 10"/>
                <a:gd name="T25" fmla="*/ 98 h 105"/>
                <a:gd name="T26" fmla="*/ 3 w 10"/>
                <a:gd name="T27" fmla="*/ 98 h 105"/>
                <a:gd name="T28" fmla="*/ 3 w 10"/>
                <a:gd name="T29" fmla="*/ 97 h 105"/>
                <a:gd name="T30" fmla="*/ 3 w 10"/>
                <a:gd name="T31" fmla="*/ 97 h 105"/>
                <a:gd name="T32" fmla="*/ 5 w 10"/>
                <a:gd name="T33" fmla="*/ 95 h 105"/>
                <a:gd name="T34" fmla="*/ 5 w 10"/>
                <a:gd name="T35" fmla="*/ 10 h 105"/>
                <a:gd name="T36" fmla="*/ 3 w 10"/>
                <a:gd name="T37" fmla="*/ 10 h 105"/>
                <a:gd name="T38" fmla="*/ 3 w 10"/>
                <a:gd name="T39" fmla="*/ 10 h 105"/>
                <a:gd name="T40" fmla="*/ 3 w 10"/>
                <a:gd name="T41" fmla="*/ 10 h 105"/>
                <a:gd name="T42" fmla="*/ 3 w 10"/>
                <a:gd name="T43" fmla="*/ 7 h 105"/>
                <a:gd name="T44" fmla="*/ 1 w 10"/>
                <a:gd name="T45" fmla="*/ 7 h 105"/>
                <a:gd name="T46" fmla="*/ 1 w 10"/>
                <a:gd name="T47" fmla="*/ 7 h 105"/>
                <a:gd name="T48" fmla="*/ 1 w 10"/>
                <a:gd name="T49" fmla="*/ 7 h 105"/>
                <a:gd name="T50" fmla="*/ 1 w 10"/>
                <a:gd name="T51" fmla="*/ 5 h 105"/>
                <a:gd name="T52" fmla="*/ 5 w 10"/>
                <a:gd name="T53" fmla="*/ 1 h 105"/>
                <a:gd name="T54" fmla="*/ 5 w 10"/>
                <a:gd name="T55" fmla="*/ 1 h 105"/>
                <a:gd name="T56" fmla="*/ 5 w 10"/>
                <a:gd name="T57" fmla="*/ 2 h 105"/>
                <a:gd name="T58" fmla="*/ 5 w 10"/>
                <a:gd name="T59" fmla="*/ 2 h 105"/>
                <a:gd name="T60" fmla="*/ 8 w 10"/>
                <a:gd name="T61" fmla="*/ 4 h 105"/>
                <a:gd name="T62" fmla="*/ 8 w 10"/>
                <a:gd name="T63" fmla="*/ 4 h 105"/>
                <a:gd name="T64" fmla="*/ 8 w 10"/>
                <a:gd name="T65" fmla="*/ 4 h 105"/>
                <a:gd name="T66" fmla="*/ 8 w 10"/>
                <a:gd name="T67" fmla="*/ 4 h 105"/>
                <a:gd name="T68" fmla="*/ 9 w 10"/>
                <a:gd name="T69" fmla="*/ 4 h 105"/>
                <a:gd name="T70" fmla="*/ 9 w 10"/>
                <a:gd name="T71" fmla="*/ 100 h 1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"/>
                <a:gd name="T109" fmla="*/ 0 h 105"/>
                <a:gd name="T110" fmla="*/ 10 w 10"/>
                <a:gd name="T111" fmla="*/ 105 h 1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" h="105">
                  <a:moveTo>
                    <a:pt x="9" y="100"/>
                  </a:moveTo>
                  <a:lnTo>
                    <a:pt x="8" y="102"/>
                  </a:lnTo>
                  <a:lnTo>
                    <a:pt x="8" y="103"/>
                  </a:lnTo>
                  <a:lnTo>
                    <a:pt x="6" y="104"/>
                  </a:lnTo>
                  <a:lnTo>
                    <a:pt x="5" y="104"/>
                  </a:lnTo>
                  <a:lnTo>
                    <a:pt x="0" y="98"/>
                  </a:lnTo>
                  <a:lnTo>
                    <a:pt x="1" y="98"/>
                  </a:lnTo>
                  <a:lnTo>
                    <a:pt x="3" y="98"/>
                  </a:lnTo>
                  <a:lnTo>
                    <a:pt x="3" y="97"/>
                  </a:lnTo>
                  <a:lnTo>
                    <a:pt x="5" y="95"/>
                  </a:lnTo>
                  <a:lnTo>
                    <a:pt x="5" y="52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100"/>
                  </a:lnTo>
                </a:path>
              </a:pathLst>
            </a:custGeom>
            <a:solidFill>
              <a:srgbClr val="727272"/>
            </a:solidFill>
            <a:ln w="9525">
              <a:noFill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4" name="Freeform 329"/>
            <p:cNvSpPr>
              <a:spLocks/>
            </p:cNvSpPr>
            <p:nvPr/>
          </p:nvSpPr>
          <p:spPr bwMode="auto">
            <a:xfrm>
              <a:off x="1792" y="2853"/>
              <a:ext cx="124" cy="6"/>
            </a:xfrm>
            <a:custGeom>
              <a:avLst/>
              <a:gdLst>
                <a:gd name="T0" fmla="*/ 123 w 124"/>
                <a:gd name="T1" fmla="*/ 0 h 6"/>
                <a:gd name="T2" fmla="*/ 122 w 124"/>
                <a:gd name="T3" fmla="*/ 1 h 6"/>
                <a:gd name="T4" fmla="*/ 122 w 124"/>
                <a:gd name="T5" fmla="*/ 1 h 6"/>
                <a:gd name="T6" fmla="*/ 122 w 124"/>
                <a:gd name="T7" fmla="*/ 1 h 6"/>
                <a:gd name="T8" fmla="*/ 122 w 124"/>
                <a:gd name="T9" fmla="*/ 1 h 6"/>
                <a:gd name="T10" fmla="*/ 121 w 124"/>
                <a:gd name="T11" fmla="*/ 3 h 6"/>
                <a:gd name="T12" fmla="*/ 121 w 124"/>
                <a:gd name="T13" fmla="*/ 3 h 6"/>
                <a:gd name="T14" fmla="*/ 121 w 124"/>
                <a:gd name="T15" fmla="*/ 3 h 6"/>
                <a:gd name="T16" fmla="*/ 121 w 124"/>
                <a:gd name="T17" fmla="*/ 3 h 6"/>
                <a:gd name="T18" fmla="*/ 119 w 124"/>
                <a:gd name="T19" fmla="*/ 5 h 6"/>
                <a:gd name="T20" fmla="*/ 119 w 124"/>
                <a:gd name="T21" fmla="*/ 5 h 6"/>
                <a:gd name="T22" fmla="*/ 119 w 124"/>
                <a:gd name="T23" fmla="*/ 5 h 6"/>
                <a:gd name="T24" fmla="*/ 119 w 124"/>
                <a:gd name="T25" fmla="*/ 5 h 6"/>
                <a:gd name="T26" fmla="*/ 119 w 124"/>
                <a:gd name="T27" fmla="*/ 5 h 6"/>
                <a:gd name="T28" fmla="*/ 119 w 124"/>
                <a:gd name="T29" fmla="*/ 5 h 6"/>
                <a:gd name="T30" fmla="*/ 119 w 124"/>
                <a:gd name="T31" fmla="*/ 5 h 6"/>
                <a:gd name="T32" fmla="*/ 119 w 124"/>
                <a:gd name="T33" fmla="*/ 5 h 6"/>
                <a:gd name="T34" fmla="*/ 5 w 124"/>
                <a:gd name="T35" fmla="*/ 5 h 6"/>
                <a:gd name="T36" fmla="*/ 0 w 124"/>
                <a:gd name="T37" fmla="*/ 0 h 6"/>
                <a:gd name="T38" fmla="*/ 123 w 124"/>
                <a:gd name="T39" fmla="*/ 0 h 6"/>
                <a:gd name="T40" fmla="*/ 123 w 124"/>
                <a:gd name="T41" fmla="*/ 0 h 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4"/>
                <a:gd name="T64" fmla="*/ 0 h 6"/>
                <a:gd name="T65" fmla="*/ 124 w 124"/>
                <a:gd name="T66" fmla="*/ 6 h 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4" h="6">
                  <a:moveTo>
                    <a:pt x="123" y="0"/>
                  </a:moveTo>
                  <a:lnTo>
                    <a:pt x="122" y="1"/>
                  </a:lnTo>
                  <a:lnTo>
                    <a:pt x="121" y="3"/>
                  </a:lnTo>
                  <a:lnTo>
                    <a:pt x="119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123" y="0"/>
                  </a:lnTo>
                </a:path>
              </a:pathLst>
            </a:custGeom>
            <a:solidFill>
              <a:srgbClr val="727272"/>
            </a:solidFill>
            <a:ln w="9525">
              <a:noFill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5" name="Freeform 330" descr="50%"/>
            <p:cNvSpPr>
              <a:spLocks/>
            </p:cNvSpPr>
            <p:nvPr/>
          </p:nvSpPr>
          <p:spPr bwMode="auto">
            <a:xfrm>
              <a:off x="1788" y="2948"/>
              <a:ext cx="128" cy="10"/>
            </a:xfrm>
            <a:custGeom>
              <a:avLst/>
              <a:gdLst>
                <a:gd name="T0" fmla="*/ 4 w 128"/>
                <a:gd name="T1" fmla="*/ 9 h 10"/>
                <a:gd name="T2" fmla="*/ 2 w 128"/>
                <a:gd name="T3" fmla="*/ 9 h 10"/>
                <a:gd name="T4" fmla="*/ 2 w 128"/>
                <a:gd name="T5" fmla="*/ 9 h 10"/>
                <a:gd name="T6" fmla="*/ 2 w 128"/>
                <a:gd name="T7" fmla="*/ 9 h 10"/>
                <a:gd name="T8" fmla="*/ 2 w 128"/>
                <a:gd name="T9" fmla="*/ 9 h 10"/>
                <a:gd name="T10" fmla="*/ 1 w 128"/>
                <a:gd name="T11" fmla="*/ 9 h 10"/>
                <a:gd name="T12" fmla="*/ 1 w 128"/>
                <a:gd name="T13" fmla="*/ 9 h 10"/>
                <a:gd name="T14" fmla="*/ 1 w 128"/>
                <a:gd name="T15" fmla="*/ 9 h 10"/>
                <a:gd name="T16" fmla="*/ 1 w 128"/>
                <a:gd name="T17" fmla="*/ 8 h 10"/>
                <a:gd name="T18" fmla="*/ 0 w 128"/>
                <a:gd name="T19" fmla="*/ 8 h 10"/>
                <a:gd name="T20" fmla="*/ 0 w 128"/>
                <a:gd name="T21" fmla="*/ 8 h 10"/>
                <a:gd name="T22" fmla="*/ 0 w 128"/>
                <a:gd name="T23" fmla="*/ 8 h 10"/>
                <a:gd name="T24" fmla="*/ 0 w 128"/>
                <a:gd name="T25" fmla="*/ 7 h 10"/>
                <a:gd name="T26" fmla="*/ 0 w 128"/>
                <a:gd name="T27" fmla="*/ 7 h 10"/>
                <a:gd name="T28" fmla="*/ 0 w 128"/>
                <a:gd name="T29" fmla="*/ 7 h 10"/>
                <a:gd name="T30" fmla="*/ 0 w 128"/>
                <a:gd name="T31" fmla="*/ 7 h 10"/>
                <a:gd name="T32" fmla="*/ 0 w 128"/>
                <a:gd name="T33" fmla="*/ 5 h 10"/>
                <a:gd name="T34" fmla="*/ 5 w 128"/>
                <a:gd name="T35" fmla="*/ 0 h 10"/>
                <a:gd name="T36" fmla="*/ 5 w 128"/>
                <a:gd name="T37" fmla="*/ 2 h 10"/>
                <a:gd name="T38" fmla="*/ 5 w 128"/>
                <a:gd name="T39" fmla="*/ 2 h 10"/>
                <a:gd name="T40" fmla="*/ 5 w 128"/>
                <a:gd name="T41" fmla="*/ 2 h 10"/>
                <a:gd name="T42" fmla="*/ 5 w 128"/>
                <a:gd name="T43" fmla="*/ 2 h 10"/>
                <a:gd name="T44" fmla="*/ 5 w 128"/>
                <a:gd name="T45" fmla="*/ 3 h 10"/>
                <a:gd name="T46" fmla="*/ 5 w 128"/>
                <a:gd name="T47" fmla="*/ 3 h 10"/>
                <a:gd name="T48" fmla="*/ 5 w 128"/>
                <a:gd name="T49" fmla="*/ 3 h 10"/>
                <a:gd name="T50" fmla="*/ 6 w 128"/>
                <a:gd name="T51" fmla="*/ 3 h 10"/>
                <a:gd name="T52" fmla="*/ 6 w 128"/>
                <a:gd name="T53" fmla="*/ 4 h 10"/>
                <a:gd name="T54" fmla="*/ 6 w 128"/>
                <a:gd name="T55" fmla="*/ 4 h 10"/>
                <a:gd name="T56" fmla="*/ 6 w 128"/>
                <a:gd name="T57" fmla="*/ 4 h 10"/>
                <a:gd name="T58" fmla="*/ 7 w 128"/>
                <a:gd name="T59" fmla="*/ 4 h 10"/>
                <a:gd name="T60" fmla="*/ 7 w 128"/>
                <a:gd name="T61" fmla="*/ 4 h 10"/>
                <a:gd name="T62" fmla="*/ 7 w 128"/>
                <a:gd name="T63" fmla="*/ 4 h 10"/>
                <a:gd name="T64" fmla="*/ 7 w 128"/>
                <a:gd name="T65" fmla="*/ 4 h 10"/>
                <a:gd name="T66" fmla="*/ 9 w 128"/>
                <a:gd name="T67" fmla="*/ 4 h 10"/>
                <a:gd name="T68" fmla="*/ 122 w 128"/>
                <a:gd name="T69" fmla="*/ 3 h 10"/>
                <a:gd name="T70" fmla="*/ 127 w 128"/>
                <a:gd name="T71" fmla="*/ 9 h 10"/>
                <a:gd name="T72" fmla="*/ 4 w 128"/>
                <a:gd name="T73" fmla="*/ 9 h 10"/>
                <a:gd name="T74" fmla="*/ 4 w 128"/>
                <a:gd name="T75" fmla="*/ 9 h 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"/>
                <a:gd name="T115" fmla="*/ 0 h 10"/>
                <a:gd name="T116" fmla="*/ 128 w 128"/>
                <a:gd name="T117" fmla="*/ 10 h 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" h="10">
                  <a:moveTo>
                    <a:pt x="4" y="9"/>
                  </a:move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122" y="3"/>
                  </a:lnTo>
                  <a:lnTo>
                    <a:pt x="127" y="9"/>
                  </a:lnTo>
                  <a:lnTo>
                    <a:pt x="4" y="9"/>
                  </a:lnTo>
                </a:path>
              </a:pathLst>
            </a:custGeom>
            <a:pattFill prst="pct50">
              <a:fgClr>
                <a:srgbClr val="D0B1A1"/>
              </a:fgClr>
              <a:bgClr>
                <a:srgbClr val="E1E1E1"/>
              </a:bgClr>
            </a:pattFill>
            <a:ln w="9525">
              <a:noFill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6" name="AutoShape 331"/>
            <p:cNvSpPr>
              <a:spLocks noChangeArrowheads="1"/>
            </p:cNvSpPr>
            <p:nvPr/>
          </p:nvSpPr>
          <p:spPr bwMode="auto">
            <a:xfrm flipV="1">
              <a:off x="1788" y="2968"/>
              <a:ext cx="4" cy="2"/>
            </a:xfrm>
            <a:prstGeom prst="roundRect">
              <a:avLst>
                <a:gd name="adj" fmla="val 0"/>
              </a:avLst>
            </a:prstGeom>
            <a:solidFill>
              <a:srgbClr val="80FFFF"/>
            </a:solidFill>
            <a:ln w="9247">
              <a:solidFill>
                <a:srgbClr val="00C2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37" name="Freeform 332"/>
            <p:cNvSpPr>
              <a:spLocks/>
            </p:cNvSpPr>
            <p:nvPr/>
          </p:nvSpPr>
          <p:spPr bwMode="auto">
            <a:xfrm>
              <a:off x="1793" y="2858"/>
              <a:ext cx="123" cy="94"/>
            </a:xfrm>
            <a:custGeom>
              <a:avLst/>
              <a:gdLst>
                <a:gd name="T0" fmla="*/ 120 w 123"/>
                <a:gd name="T1" fmla="*/ 90 h 94"/>
                <a:gd name="T2" fmla="*/ 120 w 123"/>
                <a:gd name="T3" fmla="*/ 91 h 94"/>
                <a:gd name="T4" fmla="*/ 120 w 123"/>
                <a:gd name="T5" fmla="*/ 93 h 94"/>
                <a:gd name="T6" fmla="*/ 120 w 123"/>
                <a:gd name="T7" fmla="*/ 93 h 94"/>
                <a:gd name="T8" fmla="*/ 119 w 123"/>
                <a:gd name="T9" fmla="*/ 93 h 94"/>
                <a:gd name="T10" fmla="*/ 119 w 123"/>
                <a:gd name="T11" fmla="*/ 93 h 94"/>
                <a:gd name="T12" fmla="*/ 117 w 123"/>
                <a:gd name="T13" fmla="*/ 93 h 94"/>
                <a:gd name="T14" fmla="*/ 117 w 123"/>
                <a:gd name="T15" fmla="*/ 93 h 94"/>
                <a:gd name="T16" fmla="*/ 7 w 123"/>
                <a:gd name="T17" fmla="*/ 93 h 94"/>
                <a:gd name="T18" fmla="*/ 5 w 123"/>
                <a:gd name="T19" fmla="*/ 93 h 94"/>
                <a:gd name="T20" fmla="*/ 4 w 123"/>
                <a:gd name="T21" fmla="*/ 93 h 94"/>
                <a:gd name="T22" fmla="*/ 2 w 123"/>
                <a:gd name="T23" fmla="*/ 93 h 94"/>
                <a:gd name="T24" fmla="*/ 2 w 123"/>
                <a:gd name="T25" fmla="*/ 93 h 94"/>
                <a:gd name="T26" fmla="*/ 0 w 123"/>
                <a:gd name="T27" fmla="*/ 93 h 94"/>
                <a:gd name="T28" fmla="*/ 0 w 123"/>
                <a:gd name="T29" fmla="*/ 91 h 94"/>
                <a:gd name="T30" fmla="*/ 0 w 123"/>
                <a:gd name="T31" fmla="*/ 91 h 94"/>
                <a:gd name="T32" fmla="*/ 0 w 123"/>
                <a:gd name="T33" fmla="*/ 89 h 94"/>
                <a:gd name="T34" fmla="*/ 0 w 123"/>
                <a:gd name="T35" fmla="*/ 5 h 94"/>
                <a:gd name="T36" fmla="*/ 0 w 123"/>
                <a:gd name="T37" fmla="*/ 5 h 94"/>
                <a:gd name="T38" fmla="*/ 0 w 123"/>
                <a:gd name="T39" fmla="*/ 4 h 94"/>
                <a:gd name="T40" fmla="*/ 0 w 123"/>
                <a:gd name="T41" fmla="*/ 4 h 94"/>
                <a:gd name="T42" fmla="*/ 1 w 123"/>
                <a:gd name="T43" fmla="*/ 2 h 94"/>
                <a:gd name="T44" fmla="*/ 1 w 123"/>
                <a:gd name="T45" fmla="*/ 2 h 94"/>
                <a:gd name="T46" fmla="*/ 2 w 123"/>
                <a:gd name="T47" fmla="*/ 1 h 94"/>
                <a:gd name="T48" fmla="*/ 4 w 123"/>
                <a:gd name="T49" fmla="*/ 1 h 94"/>
                <a:gd name="T50" fmla="*/ 115 w 123"/>
                <a:gd name="T51" fmla="*/ 0 h 94"/>
                <a:gd name="T52" fmla="*/ 115 w 123"/>
                <a:gd name="T53" fmla="*/ 1 h 94"/>
                <a:gd name="T54" fmla="*/ 117 w 123"/>
                <a:gd name="T55" fmla="*/ 1 h 94"/>
                <a:gd name="T56" fmla="*/ 117 w 123"/>
                <a:gd name="T57" fmla="*/ 1 h 94"/>
                <a:gd name="T58" fmla="*/ 119 w 123"/>
                <a:gd name="T59" fmla="*/ 1 h 94"/>
                <a:gd name="T60" fmla="*/ 119 w 123"/>
                <a:gd name="T61" fmla="*/ 3 h 94"/>
                <a:gd name="T62" fmla="*/ 120 w 123"/>
                <a:gd name="T63" fmla="*/ 3 h 94"/>
                <a:gd name="T64" fmla="*/ 120 w 123"/>
                <a:gd name="T65" fmla="*/ 5 h 94"/>
                <a:gd name="T66" fmla="*/ 121 w 123"/>
                <a:gd name="T67" fmla="*/ 5 h 94"/>
                <a:gd name="T68" fmla="*/ 122 w 123"/>
                <a:gd name="T69" fmla="*/ 88 h 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94"/>
                <a:gd name="T107" fmla="*/ 123 w 123"/>
                <a:gd name="T108" fmla="*/ 94 h 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94">
                  <a:moveTo>
                    <a:pt x="122" y="88"/>
                  </a:moveTo>
                  <a:lnTo>
                    <a:pt x="120" y="90"/>
                  </a:lnTo>
                  <a:lnTo>
                    <a:pt x="120" y="91"/>
                  </a:lnTo>
                  <a:lnTo>
                    <a:pt x="120" y="93"/>
                  </a:lnTo>
                  <a:lnTo>
                    <a:pt x="119" y="93"/>
                  </a:lnTo>
                  <a:lnTo>
                    <a:pt x="117" y="93"/>
                  </a:lnTo>
                  <a:lnTo>
                    <a:pt x="7" y="93"/>
                  </a:lnTo>
                  <a:lnTo>
                    <a:pt x="5" y="93"/>
                  </a:lnTo>
                  <a:lnTo>
                    <a:pt x="4" y="93"/>
                  </a:lnTo>
                  <a:lnTo>
                    <a:pt x="2" y="93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115" y="0"/>
                  </a:lnTo>
                  <a:lnTo>
                    <a:pt x="115" y="1"/>
                  </a:lnTo>
                  <a:lnTo>
                    <a:pt x="117" y="1"/>
                  </a:lnTo>
                  <a:lnTo>
                    <a:pt x="119" y="1"/>
                  </a:lnTo>
                  <a:lnTo>
                    <a:pt x="119" y="3"/>
                  </a:lnTo>
                  <a:lnTo>
                    <a:pt x="120" y="3"/>
                  </a:lnTo>
                  <a:lnTo>
                    <a:pt x="120" y="5"/>
                  </a:lnTo>
                  <a:lnTo>
                    <a:pt x="121" y="5"/>
                  </a:lnTo>
                  <a:lnTo>
                    <a:pt x="122" y="88"/>
                  </a:lnTo>
                </a:path>
              </a:pathLst>
            </a:custGeom>
            <a:solidFill>
              <a:srgbClr val="404040"/>
            </a:solidFill>
            <a:ln w="9525">
              <a:noFill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6" name="Line 337"/>
          <p:cNvSpPr>
            <a:spLocks noChangeShapeType="1"/>
          </p:cNvSpPr>
          <p:nvPr/>
        </p:nvSpPr>
        <p:spPr bwMode="auto">
          <a:xfrm>
            <a:off x="5638800" y="1219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Text Box 338"/>
          <p:cNvSpPr txBox="1">
            <a:spLocks noChangeArrowheads="1"/>
          </p:cNvSpPr>
          <p:nvPr/>
        </p:nvSpPr>
        <p:spPr bwMode="auto">
          <a:xfrm>
            <a:off x="5791200" y="381000"/>
            <a:ext cx="80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Agent</a:t>
            </a:r>
          </a:p>
          <a:p>
            <a:r>
              <a:rPr lang="en-US" sz="2000"/>
              <a:t>MIB</a:t>
            </a:r>
          </a:p>
        </p:txBody>
      </p:sp>
      <p:sp>
        <p:nvSpPr>
          <p:cNvPr id="8208" name="Text Box 339"/>
          <p:cNvSpPr txBox="1">
            <a:spLocks noChangeArrowheads="1"/>
          </p:cNvSpPr>
          <p:nvPr/>
        </p:nvSpPr>
        <p:spPr bwMode="auto">
          <a:xfrm>
            <a:off x="6400800" y="1600200"/>
            <a:ext cx="80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Agent</a:t>
            </a:r>
          </a:p>
          <a:p>
            <a:r>
              <a:rPr lang="en-US" sz="2000"/>
              <a:t>MIB</a:t>
            </a:r>
          </a:p>
        </p:txBody>
      </p:sp>
      <p:sp>
        <p:nvSpPr>
          <p:cNvPr id="8209" name="Text Box 340"/>
          <p:cNvSpPr txBox="1">
            <a:spLocks noChangeArrowheads="1"/>
          </p:cNvSpPr>
          <p:nvPr/>
        </p:nvSpPr>
        <p:spPr bwMode="auto">
          <a:xfrm>
            <a:off x="1676400" y="2514600"/>
            <a:ext cx="80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Agent</a:t>
            </a:r>
          </a:p>
          <a:p>
            <a:r>
              <a:rPr lang="en-US" sz="2000"/>
              <a:t>MIB</a:t>
            </a:r>
          </a:p>
        </p:txBody>
      </p:sp>
      <p:sp>
        <p:nvSpPr>
          <p:cNvPr id="8210" name="Text Box 341"/>
          <p:cNvSpPr txBox="1">
            <a:spLocks noChangeArrowheads="1"/>
          </p:cNvSpPr>
          <p:nvPr/>
        </p:nvSpPr>
        <p:spPr bwMode="auto">
          <a:xfrm>
            <a:off x="1752600" y="1066800"/>
            <a:ext cx="80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Agent</a:t>
            </a:r>
          </a:p>
          <a:p>
            <a:r>
              <a:rPr lang="en-US" sz="2000"/>
              <a:t>MIB</a:t>
            </a:r>
          </a:p>
        </p:txBody>
      </p:sp>
      <p:sp>
        <p:nvSpPr>
          <p:cNvPr id="8211" name="Text Box 344"/>
          <p:cNvSpPr txBox="1">
            <a:spLocks noChangeArrowheads="1"/>
          </p:cNvSpPr>
          <p:nvPr/>
        </p:nvSpPr>
        <p:spPr bwMode="auto">
          <a:xfrm>
            <a:off x="7924800" y="914400"/>
            <a:ext cx="80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Agent</a:t>
            </a:r>
          </a:p>
          <a:p>
            <a:r>
              <a:rPr lang="en-US" sz="2000"/>
              <a:t>MIB</a:t>
            </a:r>
          </a:p>
        </p:txBody>
      </p:sp>
      <p:grpSp>
        <p:nvGrpSpPr>
          <p:cNvPr id="8212" name="Group 345"/>
          <p:cNvGrpSpPr>
            <a:grpSpLocks/>
          </p:cNvGrpSpPr>
          <p:nvPr/>
        </p:nvGrpSpPr>
        <p:grpSpPr bwMode="auto">
          <a:xfrm>
            <a:off x="6096000" y="914400"/>
            <a:ext cx="982663" cy="685800"/>
            <a:chOff x="1536" y="1680"/>
            <a:chExt cx="619" cy="432"/>
          </a:xfrm>
        </p:grpSpPr>
        <p:pic>
          <p:nvPicPr>
            <p:cNvPr id="8225" name="Picture 34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36" y="1680"/>
              <a:ext cx="61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6" name="Text Box 347"/>
            <p:cNvSpPr txBox="1">
              <a:spLocks noChangeArrowheads="1"/>
            </p:cNvSpPr>
            <p:nvPr/>
          </p:nvSpPr>
          <p:spPr bwMode="auto">
            <a:xfrm>
              <a:off x="1536" y="1824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/>
            </a:p>
          </p:txBody>
        </p:sp>
      </p:grpSp>
      <p:grpSp>
        <p:nvGrpSpPr>
          <p:cNvPr id="8213" name="Group 348"/>
          <p:cNvGrpSpPr>
            <a:grpSpLocks/>
          </p:cNvGrpSpPr>
          <p:nvPr/>
        </p:nvGrpSpPr>
        <p:grpSpPr bwMode="auto">
          <a:xfrm>
            <a:off x="5638800" y="1828800"/>
            <a:ext cx="982663" cy="685800"/>
            <a:chOff x="1536" y="1680"/>
            <a:chExt cx="619" cy="432"/>
          </a:xfrm>
        </p:grpSpPr>
        <p:pic>
          <p:nvPicPr>
            <p:cNvPr id="8223" name="Picture 349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36" y="1680"/>
              <a:ext cx="61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4" name="Text Box 350"/>
            <p:cNvSpPr txBox="1">
              <a:spLocks noChangeArrowheads="1"/>
            </p:cNvSpPr>
            <p:nvPr/>
          </p:nvSpPr>
          <p:spPr bwMode="auto">
            <a:xfrm>
              <a:off x="1536" y="1824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/>
            </a:p>
          </p:txBody>
        </p:sp>
      </p:grpSp>
      <p:grpSp>
        <p:nvGrpSpPr>
          <p:cNvPr id="8214" name="Group 351"/>
          <p:cNvGrpSpPr>
            <a:grpSpLocks/>
          </p:cNvGrpSpPr>
          <p:nvPr/>
        </p:nvGrpSpPr>
        <p:grpSpPr bwMode="auto">
          <a:xfrm>
            <a:off x="2133600" y="1600200"/>
            <a:ext cx="982663" cy="685800"/>
            <a:chOff x="1536" y="1680"/>
            <a:chExt cx="619" cy="432"/>
          </a:xfrm>
        </p:grpSpPr>
        <p:pic>
          <p:nvPicPr>
            <p:cNvPr id="8221" name="Picture 35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36" y="1680"/>
              <a:ext cx="61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2" name="Text Box 353"/>
            <p:cNvSpPr txBox="1">
              <a:spLocks noChangeArrowheads="1"/>
            </p:cNvSpPr>
            <p:nvPr/>
          </p:nvSpPr>
          <p:spPr bwMode="auto">
            <a:xfrm>
              <a:off x="1536" y="1824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/>
            </a:p>
          </p:txBody>
        </p:sp>
      </p:grpSp>
      <p:pic>
        <p:nvPicPr>
          <p:cNvPr id="8215" name="Picture 3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057400"/>
            <a:ext cx="1147763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6" name="Line 355"/>
          <p:cNvSpPr>
            <a:spLocks noChangeShapeType="1"/>
          </p:cNvSpPr>
          <p:nvPr/>
        </p:nvSpPr>
        <p:spPr bwMode="auto">
          <a:xfrm>
            <a:off x="3124200" y="19812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7" name="Text Box 357"/>
          <p:cNvSpPr txBox="1">
            <a:spLocks noChangeArrowheads="1"/>
          </p:cNvSpPr>
          <p:nvPr/>
        </p:nvSpPr>
        <p:spPr bwMode="auto">
          <a:xfrm>
            <a:off x="4572000" y="2057400"/>
            <a:ext cx="80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Agent</a:t>
            </a:r>
          </a:p>
          <a:p>
            <a:r>
              <a:rPr lang="en-US" sz="2000"/>
              <a:t>MIB</a:t>
            </a:r>
          </a:p>
        </p:txBody>
      </p:sp>
      <p:pic>
        <p:nvPicPr>
          <p:cNvPr id="8218" name="Picture 3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236220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9" name="Line 359"/>
          <p:cNvSpPr>
            <a:spLocks noChangeShapeType="1"/>
          </p:cNvSpPr>
          <p:nvPr/>
        </p:nvSpPr>
        <p:spPr bwMode="auto">
          <a:xfrm>
            <a:off x="6553200" y="22860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0" name="Text Box 360"/>
          <p:cNvSpPr txBox="1">
            <a:spLocks noChangeArrowheads="1"/>
          </p:cNvSpPr>
          <p:nvPr/>
        </p:nvSpPr>
        <p:spPr bwMode="auto">
          <a:xfrm>
            <a:off x="4954588" y="2971800"/>
            <a:ext cx="4189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Network Management Station(NMS)</a:t>
            </a:r>
            <a:endParaRPr lang="en-US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7D4224-A242-4CC7-8212-0A6E5A4AD8CA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038" y="2971800"/>
            <a:ext cx="731996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990600"/>
            <a:ext cx="73152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SNMP Examples</a:t>
            </a:r>
          </a:p>
        </p:txBody>
      </p:sp>
      <p:sp>
        <p:nvSpPr>
          <p:cNvPr id="922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MRTG to display Router bits/s MIB variable</a:t>
            </a:r>
          </a:p>
        </p:txBody>
      </p:sp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629150"/>
            <a:ext cx="73152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136525" y="2124075"/>
            <a:ext cx="1327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CERN</a:t>
            </a:r>
          </a:p>
          <a:p>
            <a:r>
              <a:rPr lang="en-US"/>
              <a:t>trans-</a:t>
            </a:r>
          </a:p>
          <a:p>
            <a:r>
              <a:rPr lang="en-US"/>
              <a:t>Atlantic</a:t>
            </a:r>
          </a:p>
          <a:p>
            <a:r>
              <a:rPr lang="en-US"/>
              <a:t>traffic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66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44725</TotalTime>
  <Words>2529</Words>
  <Application>Microsoft Office PowerPoint</Application>
  <PresentationFormat>On-screen Show (4:3)</PresentationFormat>
  <Paragraphs>483</Paragraphs>
  <Slides>42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Design</vt:lpstr>
      <vt:lpstr>Slide 1</vt:lpstr>
      <vt:lpstr>Overview</vt:lpstr>
      <vt:lpstr>Why is measurement important?</vt:lpstr>
      <vt:lpstr>LAN vs WAN</vt:lpstr>
      <vt:lpstr>Passive vs. Active Monitoring</vt:lpstr>
      <vt:lpstr>Passive tools</vt:lpstr>
      <vt:lpstr>SNMP (Simple Network Management Protocol)</vt:lpstr>
      <vt:lpstr>SNMP Model</vt:lpstr>
      <vt:lpstr>SNMP Examples</vt:lpstr>
      <vt:lpstr>Averaging intervals</vt:lpstr>
      <vt:lpstr>Averages vs maxima</vt:lpstr>
      <vt:lpstr>Utilization with different averaging times</vt:lpstr>
      <vt:lpstr>Example: Passive site border monitoring</vt:lpstr>
      <vt:lpstr> E.g. SLAC Traffic by collaboration site</vt:lpstr>
      <vt:lpstr>E.g. Top talkers by protocol</vt:lpstr>
      <vt:lpstr>Flow sizes</vt:lpstr>
      <vt:lpstr>Flow lengths</vt:lpstr>
      <vt:lpstr>Some Active Measurement Tools</vt:lpstr>
      <vt:lpstr>Ping from your own host to the world</vt:lpstr>
      <vt:lpstr>Traceroute technical details</vt:lpstr>
      <vt:lpstr>Reverse traceroute servers</vt:lpstr>
      <vt:lpstr>How is my host doing?</vt:lpstr>
      <vt:lpstr>Path characterization</vt:lpstr>
      <vt:lpstr>Network throughput</vt:lpstr>
      <vt:lpstr>Iperf example</vt:lpstr>
      <vt:lpstr>PingER</vt:lpstr>
      <vt:lpstr>Slide 27</vt:lpstr>
      <vt:lpstr>Measures and Derivations</vt:lpstr>
      <vt:lpstr>www-wanmon.slac.stanford.edu/cgi-wrap/pingtable.pl </vt:lpstr>
      <vt:lpstr>Example PingER Output ICTP&gt;Kenya</vt:lpstr>
      <vt:lpstr>Map of PingER sites</vt:lpstr>
      <vt:lpstr>Maps of performance</vt:lpstr>
      <vt:lpstr>Motion Bubble charts</vt:lpstr>
      <vt:lpstr>More Information</vt:lpstr>
      <vt:lpstr>More Slides</vt:lpstr>
      <vt:lpstr>How to Diagnose with Ping</vt:lpstr>
      <vt:lpstr>Main Ping Unreachable Messages</vt:lpstr>
      <vt:lpstr>IP Addresses pingable June 2003</vt:lpstr>
      <vt:lpstr>Growth 2003-2006</vt:lpstr>
      <vt:lpstr>Lot of heavy FTP activity</vt:lpstr>
      <vt:lpstr>Flow lengths</vt:lpstr>
      <vt:lpstr>Ping</vt:lpstr>
    </vt:vector>
  </TitlesOfParts>
  <Company>SLAC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of Service</dc:title>
  <dc:creator>cottrell</dc:creator>
  <cp:lastModifiedBy>cottrell</cp:lastModifiedBy>
  <cp:revision>260</cp:revision>
  <dcterms:created xsi:type="dcterms:W3CDTF">1999-10-17T19:36:36Z</dcterms:created>
  <dcterms:modified xsi:type="dcterms:W3CDTF">2010-09-30T05:31:54Z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>cottrell@slac.stanford.edu</vt:lpwstr>
  </property>
  <property fmtid="{D5CDD505-2E9C-101B-9397-08002B2CF9AE}" pid="8" name="HomePage">
    <vt:lpwstr>http://www.slac.stanford.edu/grp/scs/net/talk/</vt:lpwstr>
  </property>
  <property fmtid="{D5CDD505-2E9C-101B-9397-08002B2CF9AE}" pid="9" name="Other">
    <vt:lpwstr>R. Les Cottrell, Assistant Director, SLAC Computer Services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S:\www\grp\scs\net\talk</vt:lpwstr>
  </property>
</Properties>
</file>