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1" r:id="rId3"/>
    <p:sldId id="282" r:id="rId4"/>
    <p:sldId id="257" r:id="rId5"/>
    <p:sldId id="274" r:id="rId6"/>
    <p:sldId id="283" r:id="rId7"/>
    <p:sldId id="284" r:id="rId8"/>
    <p:sldId id="258" r:id="rId9"/>
    <p:sldId id="259" r:id="rId10"/>
    <p:sldId id="260" r:id="rId11"/>
    <p:sldId id="261" r:id="rId12"/>
    <p:sldId id="262" r:id="rId13"/>
    <p:sldId id="263" r:id="rId14"/>
    <p:sldId id="264" r:id="rId15"/>
    <p:sldId id="265" r:id="rId16"/>
    <p:sldId id="266" r:id="rId17"/>
    <p:sldId id="267" r:id="rId18"/>
    <p:sldId id="269" r:id="rId19"/>
    <p:sldId id="270" r:id="rId20"/>
    <p:sldId id="272" r:id="rId21"/>
    <p:sldId id="268" r:id="rId22"/>
    <p:sldId id="278" r:id="rId23"/>
    <p:sldId id="277" r:id="rId24"/>
    <p:sldId id="273" r:id="rId25"/>
    <p:sldId id="275" r:id="rId26"/>
    <p:sldId id="280" r:id="rId27"/>
    <p:sldId id="279" r:id="rId28"/>
    <p:sldId id="276"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32" autoAdjust="0"/>
  </p:normalViewPr>
  <p:slideViewPr>
    <p:cSldViewPr>
      <p:cViewPr varScale="1">
        <p:scale>
          <a:sx n="65" d="100"/>
          <a:sy n="65" d="100"/>
        </p:scale>
        <p:origin x="-504"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55C31-F754-4D95-9CF4-5471006D386F}" type="datetimeFigureOut">
              <a:rPr lang="en-US" smtClean="0"/>
              <a:pPr/>
              <a:t>9/26/2010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0F64-EB15-4F29-BF20-BA7B882D9B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Towers: cost $120-500K, 9mos to 3 years (</a:t>
            </a:r>
            <a:r>
              <a:rPr lang="en-US" dirty="0" err="1" smtClean="0"/>
              <a:t>incl</a:t>
            </a:r>
            <a:r>
              <a:rPr lang="en-US" dirty="0" smtClean="0"/>
              <a:t> permits &amp; construction), 80’-400’, 20 people</a:t>
            </a:r>
          </a:p>
          <a:p>
            <a:r>
              <a:rPr lang="en-US" dirty="0" smtClean="0"/>
              <a:t>Frequencies : low is good: potentially 2-3 times more cell towers for same coverage.</a:t>
            </a:r>
          </a:p>
          <a:p>
            <a:r>
              <a:rPr lang="en-US" dirty="0" smtClean="0"/>
              <a:t>FCC to free more </a:t>
            </a:r>
            <a:r>
              <a:rPr lang="en-US" dirty="0" err="1" smtClean="0"/>
              <a:t>WiFi</a:t>
            </a:r>
            <a:r>
              <a:rPr lang="en-US" dirty="0" smtClean="0"/>
              <a:t> bandwidth using the no longer used analog</a:t>
            </a:r>
            <a:r>
              <a:rPr lang="en-US" baseline="0" dirty="0" smtClean="0"/>
              <a:t> TV channels now they moved to digital.</a:t>
            </a:r>
          </a:p>
          <a:p>
            <a:r>
              <a:rPr lang="en-US" dirty="0" smtClean="0"/>
              <a:t>While the increased availability of </a:t>
            </a:r>
            <a:r>
              <a:rPr lang="en-US" dirty="0" err="1" smtClean="0"/>
              <a:t>WiFi</a:t>
            </a:r>
            <a:r>
              <a:rPr lang="en-US" smtClean="0"/>
              <a:t> in rural areas is one obvious application for this additional bandwidth, other possibilities include smart grids for electric distribution, remote patient management for hospitals, and larger corporate wireless networks.</a:t>
            </a:r>
            <a:endParaRPr lang="en-US" dirty="0" smtClean="0"/>
          </a:p>
          <a:p>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Processors see http://www.rethink-wireless.com/2010/08/10/ti-flies-ahead-arm-pack-eagle-deal.htm</a:t>
            </a:r>
          </a:p>
          <a:p>
            <a:r>
              <a:rPr lang="en-US" dirty="0" smtClean="0"/>
              <a:t>ARM=Acorn RISC Machine =&gt; Advanced RISC Machine </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http://en.wikipedia.org/wiki/List_of_mobile_network_operators -</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Grey </a:t>
            </a:r>
            <a:r>
              <a:rPr lang="en-US" smtClean="0"/>
              <a:t>is roaming</a:t>
            </a:r>
            <a:endParaRPr lang="en-US"/>
          </a:p>
        </p:txBody>
      </p:sp>
      <p:sp>
        <p:nvSpPr>
          <p:cNvPr id="4" name="Slide Number Placeholder 3"/>
          <p:cNvSpPr>
            <a:spLocks noGrp="1"/>
          </p:cNvSpPr>
          <p:nvPr>
            <p:ph type="sldNum" sz="quarter" idx="10"/>
          </p:nvPr>
        </p:nvSpPr>
        <p:spPr/>
        <p:txBody>
          <a:bodyPr/>
          <a:lstStyle/>
          <a:p>
            <a:fld id="{318E0F64-EB15-4F29-BF20-BA7B882D9BD6}"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http://en.wikipedia.org/wiki/DBm for definition of -</a:t>
            </a:r>
            <a:r>
              <a:rPr lang="en-US" dirty="0" err="1" smtClean="0"/>
              <a:t>dBmW</a:t>
            </a:r>
            <a:endParaRPr lang="en-US" dirty="0" smtClean="0"/>
          </a:p>
          <a:p>
            <a:endParaRPr lang="en-US" dirty="0" smtClean="0"/>
          </a:p>
          <a:p>
            <a:r>
              <a:rPr lang="en-US" dirty="0" smtClean="0"/>
              <a:t>Most of the information is from you can see the bars display freeze at 2 or 3 bars even if the signal is lost. This usually happens because the phone is scanning. </a:t>
            </a:r>
          </a:p>
          <a:p>
            <a:r>
              <a:rPr lang="en-US" dirty="0" smtClean="0"/>
              <a:t>http://forums.wirelessadvisor.com/general-wireless-discussion/11301-signal-strength-db-vs-bars.html</a:t>
            </a:r>
          </a:p>
          <a:p>
            <a:r>
              <a:rPr lang="en-US" dirty="0" smtClean="0"/>
              <a:t>It is important to know that the bars display doesn't get updated as quick as the </a:t>
            </a:r>
            <a:r>
              <a:rPr lang="en-US" dirty="0" err="1" smtClean="0"/>
              <a:t>dBm</a:t>
            </a:r>
            <a:r>
              <a:rPr lang="en-US" dirty="0" smtClean="0"/>
              <a:t> reading in the Test Field screens, so it doesn't always match. </a:t>
            </a:r>
          </a:p>
          <a:p>
            <a:endParaRPr lang="en-US" dirty="0" smtClean="0"/>
          </a:p>
          <a:p>
            <a:r>
              <a:rPr lang="en-US" dirty="0" smtClean="0"/>
              <a:t>Apple </a:t>
            </a:r>
            <a:r>
              <a:rPr lang="en-US" dirty="0" err="1" smtClean="0"/>
              <a:t>iPhone</a:t>
            </a:r>
            <a:r>
              <a:rPr lang="en-US" dirty="0" smtClean="0"/>
              <a:t> bars to –dB loss from http://www.boygeniusreport.com/2010/06/30/iphone-4-bars-to-signal-strength-mapped-antenna-issue-partially-explained/</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http://www.seas.harvard.edu/courses/es96/spring1997/web_page/health/fccregs.htm</a:t>
            </a:r>
          </a:p>
          <a:p>
            <a:r>
              <a:rPr lang="en-US" dirty="0" smtClean="0"/>
              <a:t>FCC guidelines for radiation emissions from radio frequency transmitters operating at a frequency range of 300KHz - 100GHz are based on ANSI/IEEE C95.1-1992. </a:t>
            </a:r>
            <a:r>
              <a:rPr lang="en-US" smtClean="0"/>
              <a:t>It includes </a:t>
            </a:r>
            <a:r>
              <a:rPr lang="en-US" dirty="0" smtClean="0"/>
              <a:t>Maximum Permissible Exposure (MPE) limits for the power density and magnetic and electric field strength from FCC regulated RF transmitters. The guideline also contains limits for the partial body absorption from portable transmitting devices. </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10"/>
          <p:cNvSpPr>
            <a:spLocks noChangeArrowheads="1"/>
          </p:cNvSpPr>
          <p:nvPr userDrawn="1"/>
        </p:nvSpPr>
        <p:spPr bwMode="auto">
          <a:xfrm>
            <a:off x="0" y="6534150"/>
            <a:ext cx="9144000" cy="333375"/>
          </a:xfrm>
          <a:prstGeom prst="rect">
            <a:avLst/>
          </a:prstGeom>
          <a:solidFill>
            <a:schemeClr val="tx1"/>
          </a:solidFill>
          <a:ln w="9525">
            <a:solidFill>
              <a:schemeClr val="tx1"/>
            </a:solidFill>
            <a:miter lim="800000"/>
            <a:headEnd/>
            <a:tailEnd/>
          </a:ln>
          <a:effectLst/>
        </p:spPr>
        <p:txBody>
          <a:bodyPr wrap="none" anchor="ctr"/>
          <a:lstStyle/>
          <a:p>
            <a:pPr algn="ctr"/>
            <a:r>
              <a:rPr lang="en-US" sz="2000" dirty="0" smtClean="0">
                <a:solidFill>
                  <a:schemeClr val="bg1"/>
                </a:solidFill>
              </a:rPr>
              <a:t>http://www.slac.stanford.edu/grp/scs/net/talk10/cellphones-work.pptx</a:t>
            </a:r>
            <a:endParaRPr lang="en-US" sz="2000" dirty="0">
              <a:solidFill>
                <a:schemeClr val="bg1"/>
              </a:solidFill>
            </a:endParaRPr>
          </a:p>
        </p:txBody>
      </p:sp>
      <p:sp>
        <p:nvSpPr>
          <p:cNvPr id="8" name="Text Box 15"/>
          <p:cNvSpPr txBox="1">
            <a:spLocks noChangeArrowheads="1"/>
          </p:cNvSpPr>
          <p:nvPr userDrawn="1"/>
        </p:nvSpPr>
        <p:spPr bwMode="auto">
          <a:xfrm>
            <a:off x="1547664" y="0"/>
            <a:ext cx="6300936" cy="649288"/>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w="9525" algn="ctr">
            <a:noFill/>
            <a:miter lim="800000"/>
            <a:headEnd/>
            <a:tailEnd/>
          </a:ln>
          <a:effectLst/>
        </p:spPr>
        <p:txBody>
          <a:bodyPr lIns="0" tIns="0" rIns="0" bIns="0"/>
          <a:lstStyle/>
          <a:p>
            <a:pPr algn="ctr"/>
            <a:r>
              <a:rPr lang="en-US" sz="1800" dirty="0" smtClean="0"/>
              <a:t>SPACE Weather School:</a:t>
            </a:r>
            <a:r>
              <a:rPr lang="en-US" sz="1800" baseline="0" dirty="0" smtClean="0"/>
              <a:t> </a:t>
            </a:r>
          </a:p>
          <a:p>
            <a:pPr algn="ctr"/>
            <a:r>
              <a:rPr lang="en-US" sz="1800" dirty="0" smtClean="0"/>
              <a:t>Basic theory &amp; hands-on</a:t>
            </a:r>
            <a:r>
              <a:rPr lang="en-US" sz="1800" baseline="0" dirty="0" smtClean="0"/>
              <a:t> experience</a:t>
            </a:r>
            <a:endParaRPr lang="en-GB" sz="1800" dirty="0"/>
          </a:p>
        </p:txBody>
      </p:sp>
      <p:pic>
        <p:nvPicPr>
          <p:cNvPr id="9" name="Picture 2"/>
          <p:cNvPicPr>
            <a:picLocks noChangeAspect="1" noChangeArrowheads="1"/>
          </p:cNvPicPr>
          <p:nvPr userDrawn="1"/>
        </p:nvPicPr>
        <p:blipFill>
          <a:blip r:embed="rId2" cstate="print"/>
          <a:srcRect/>
          <a:stretch>
            <a:fillRect/>
          </a:stretch>
        </p:blipFill>
        <p:spPr bwMode="auto">
          <a:xfrm>
            <a:off x="1" y="0"/>
            <a:ext cx="1619671" cy="6444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6073-7693-427A-8325-5D989E0D44D0}" type="datetimeFigureOut">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6073-7693-427A-8325-5D989E0D44D0}" type="datetimeFigureOut">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6073-7693-427A-8325-5D989E0D44D0}" type="datetimeFigureOut">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
        <p:nvSpPr>
          <p:cNvPr id="7" name="Rectangle 10"/>
          <p:cNvSpPr>
            <a:spLocks noChangeArrowheads="1"/>
          </p:cNvSpPr>
          <p:nvPr userDrawn="1"/>
        </p:nvSpPr>
        <p:spPr bwMode="auto">
          <a:xfrm>
            <a:off x="-8" y="6534150"/>
            <a:ext cx="9144008" cy="333375"/>
          </a:xfrm>
          <a:prstGeom prst="rect">
            <a:avLst/>
          </a:prstGeom>
          <a:solidFill>
            <a:schemeClr val="tx1"/>
          </a:solidFill>
          <a:ln w="9525">
            <a:solidFill>
              <a:schemeClr val="tx1"/>
            </a:solidFill>
            <a:miter lim="800000"/>
            <a:headEnd/>
            <a:tailEnd/>
          </a:ln>
          <a:effectLst/>
        </p:spPr>
        <p:txBody>
          <a:bodyPr wrap="none" anchor="ctr"/>
          <a:lstStyle/>
          <a:p>
            <a:pPr algn="ctr"/>
            <a:r>
              <a:rPr lang="en-US" sz="2000" dirty="0" smtClean="0">
                <a:solidFill>
                  <a:schemeClr val="bg1"/>
                </a:solidFill>
              </a:rPr>
              <a:t>http://www.slac.stanford.edu/grp/scs/net/talk10/cellphones-work.pptx</a:t>
            </a:r>
            <a:endParaRPr lang="en-US" sz="2000" dirty="0">
              <a:solidFill>
                <a:schemeClr val="bg1"/>
              </a:solidFill>
            </a:endParaRPr>
          </a:p>
        </p:txBody>
      </p:sp>
      <p:sp>
        <p:nvSpPr>
          <p:cNvPr id="8" name="Text Box 15"/>
          <p:cNvSpPr txBox="1">
            <a:spLocks noChangeArrowheads="1"/>
          </p:cNvSpPr>
          <p:nvPr userDrawn="1"/>
        </p:nvSpPr>
        <p:spPr bwMode="auto">
          <a:xfrm>
            <a:off x="1676400" y="0"/>
            <a:ext cx="7467600" cy="649288"/>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w="9525" algn="ctr">
            <a:noFill/>
            <a:miter lim="800000"/>
            <a:headEnd/>
            <a:tailEnd/>
          </a:ln>
          <a:effectLst/>
        </p:spPr>
        <p:txBody>
          <a:bodyPr lIns="0" tIns="0" rIns="0" bIns="0"/>
          <a:lstStyle/>
          <a:p>
            <a:pPr algn="ctr"/>
            <a:endParaRPr lang="en-GB" sz="1800" dirty="0"/>
          </a:p>
        </p:txBody>
      </p:sp>
      <p:pic>
        <p:nvPicPr>
          <p:cNvPr id="9" name="Picture 2"/>
          <p:cNvPicPr>
            <a:picLocks noChangeAspect="1" noChangeArrowheads="1"/>
          </p:cNvPicPr>
          <p:nvPr userDrawn="1"/>
        </p:nvPicPr>
        <p:blipFill>
          <a:blip r:embed="rId2" cstate="print"/>
          <a:srcRect/>
          <a:stretch>
            <a:fillRect/>
          </a:stretch>
        </p:blipFill>
        <p:spPr bwMode="auto">
          <a:xfrm>
            <a:off x="0" y="0"/>
            <a:ext cx="1676400" cy="644450"/>
          </a:xfrm>
          <a:prstGeom prst="rect">
            <a:avLst/>
          </a:prstGeom>
          <a:noFill/>
          <a:ln w="9525">
            <a:noFill/>
            <a:miter lim="800000"/>
            <a:headEnd/>
            <a:tailEnd/>
          </a:ln>
        </p:spPr>
      </p:pic>
      <p:sp>
        <p:nvSpPr>
          <p:cNvPr id="10" name="Title 1"/>
          <p:cNvSpPr>
            <a:spLocks noGrp="1"/>
          </p:cNvSpPr>
          <p:nvPr>
            <p:ph type="title"/>
          </p:nvPr>
        </p:nvSpPr>
        <p:spPr>
          <a:xfrm>
            <a:off x="1676400" y="0"/>
            <a:ext cx="7467600" cy="685800"/>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A6073-7693-427A-8325-5D989E0D44D0}" type="datetimeFigureOut">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2A6073-7693-427A-8325-5D989E0D44D0}" type="datetimeFigureOut">
              <a:rPr lang="en-US" smtClean="0"/>
              <a:pPr/>
              <a:t>9/26/2010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2A6073-7693-427A-8325-5D989E0D44D0}" type="datetimeFigureOut">
              <a:rPr lang="en-US" smtClean="0"/>
              <a:pPr/>
              <a:t>9/26/2010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2A6073-7693-427A-8325-5D989E0D44D0}" type="datetimeFigureOut">
              <a:rPr lang="en-US" smtClean="0"/>
              <a:pPr/>
              <a:t>9/26/2010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A6073-7693-427A-8325-5D989E0D44D0}" type="datetimeFigureOut">
              <a:rPr lang="en-US" smtClean="0"/>
              <a:pPr/>
              <a:t>9/26/2010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6073-7693-427A-8325-5D989E0D44D0}" type="datetimeFigureOut">
              <a:rPr lang="en-US" smtClean="0"/>
              <a:pPr/>
              <a:t>9/26/2010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6073-7693-427A-8325-5D989E0D44D0}" type="datetimeFigureOut">
              <a:rPr lang="en-US" smtClean="0"/>
              <a:pPr/>
              <a:t>9/26/2010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A6073-7693-427A-8325-5D989E0D44D0}" type="datetimeFigureOut">
              <a:rPr lang="en-US" smtClean="0"/>
              <a:pPr/>
              <a:t>9/26/2010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6A864-15D3-40C4-B73D-D213DA0D9A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isegeek.com/what-are-the-different-types-of-mobile-devices.htm" TargetMode="External"/><Relationship Id="rId2" Type="http://schemas.openxmlformats.org/officeDocument/2006/relationships/hyperlink" Target="http://www.wisegeek.com/what-is-4g.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List_of_mobile_network_operato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www.wirelessadvisor.com/coupon/?tmobilesi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news.cnet.com/FBI-taps-cell-phone-mic-as-eavesdropping-tool/2100-1029_3-6140191.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cworld.com/article/172944/terrestar_satellite_phone_coming_to_atand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networkworld.com/slideshows/2009/092509-cell-tower.htm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openbts.sourceforge.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cell phones work</a:t>
            </a:r>
            <a:endParaRPr lang="en-US" dirty="0"/>
          </a:p>
        </p:txBody>
      </p:sp>
      <p:sp>
        <p:nvSpPr>
          <p:cNvPr id="5" name="Rectangle 3"/>
          <p:cNvSpPr>
            <a:spLocks noGrp="1" noChangeArrowheads="1"/>
          </p:cNvSpPr>
          <p:nvPr>
            <p:ph type="subTitle" idx="1"/>
          </p:nvPr>
        </p:nvSpPr>
        <p:spPr>
          <a:xfrm>
            <a:off x="0" y="4038600"/>
            <a:ext cx="9144000" cy="1274763"/>
          </a:xfrm>
        </p:spPr>
        <p:txBody>
          <a:bodyPr/>
          <a:lstStyle/>
          <a:p>
            <a:r>
              <a:rPr lang="en-US" b="1" i="1" dirty="0"/>
              <a:t>Les Cottrell </a:t>
            </a:r>
            <a:r>
              <a:rPr lang="en-US" i="1" dirty="0"/>
              <a:t>– </a:t>
            </a:r>
            <a:r>
              <a:rPr lang="en-US" i="1" dirty="0" smtClean="0"/>
              <a:t>SLAC</a:t>
            </a:r>
          </a:p>
          <a:p>
            <a:r>
              <a:rPr lang="en-US" i="1" dirty="0" smtClean="0"/>
              <a:t>University of </a:t>
            </a:r>
            <a:r>
              <a:rPr lang="en-US" i="1" dirty="0" err="1" smtClean="0"/>
              <a:t>Helwan</a:t>
            </a:r>
            <a:r>
              <a:rPr lang="en-US" i="1" dirty="0" smtClean="0"/>
              <a:t> / Egypt, Sept 18 – Oct 3, 2010</a:t>
            </a:r>
            <a:endParaRPr lang="en-US" i="1" dirty="0"/>
          </a:p>
        </p:txBody>
      </p:sp>
      <p:pic>
        <p:nvPicPr>
          <p:cNvPr id="6" name="Picture 5" descr="pinger"/>
          <p:cNvPicPr>
            <a:picLocks noChangeAspect="1" noChangeArrowheads="1"/>
          </p:cNvPicPr>
          <p:nvPr/>
        </p:nvPicPr>
        <p:blipFill>
          <a:blip r:embed="rId2" cstate="print"/>
          <a:srcRect/>
          <a:stretch>
            <a:fillRect/>
          </a:stretch>
        </p:blipFill>
        <p:spPr bwMode="auto">
          <a:xfrm>
            <a:off x="7740352" y="5565412"/>
            <a:ext cx="1403648" cy="935376"/>
          </a:xfrm>
          <a:prstGeom prst="rect">
            <a:avLst/>
          </a:prstGeom>
          <a:noFill/>
        </p:spPr>
      </p:pic>
      <p:pic>
        <p:nvPicPr>
          <p:cNvPr id="7" name="Picture 6"/>
          <p:cNvPicPr>
            <a:picLocks noChangeAspect="1" noChangeArrowheads="1"/>
          </p:cNvPicPr>
          <p:nvPr/>
        </p:nvPicPr>
        <p:blipFill>
          <a:blip r:embed="rId3" cstate="print"/>
          <a:srcRect/>
          <a:stretch>
            <a:fillRect/>
          </a:stretch>
        </p:blipFill>
        <p:spPr bwMode="auto">
          <a:xfrm>
            <a:off x="0" y="5734050"/>
            <a:ext cx="857250" cy="828675"/>
          </a:xfrm>
          <a:prstGeom prst="rect">
            <a:avLst/>
          </a:prstGeom>
          <a:noFill/>
          <a:ln w="9525">
            <a:noFill/>
            <a:miter lim="800000"/>
            <a:headEnd/>
            <a:tailEnd/>
          </a:ln>
          <a:effectLst/>
        </p:spPr>
      </p:pic>
      <p:sp>
        <p:nvSpPr>
          <p:cNvPr id="8" name="Text Box 7"/>
          <p:cNvSpPr txBox="1">
            <a:spLocks noChangeArrowheads="1"/>
          </p:cNvSpPr>
          <p:nvPr/>
        </p:nvSpPr>
        <p:spPr bwMode="auto">
          <a:xfrm>
            <a:off x="900113" y="5734050"/>
            <a:ext cx="7064375" cy="581025"/>
          </a:xfrm>
          <a:prstGeom prst="rect">
            <a:avLst/>
          </a:prstGeom>
          <a:noFill/>
          <a:ln w="9525">
            <a:noFill/>
            <a:miter lim="800000"/>
            <a:headEnd/>
            <a:tailEnd/>
          </a:ln>
          <a:effectLst/>
        </p:spPr>
        <p:txBody>
          <a:bodyPr>
            <a:spAutoFit/>
          </a:bodyPr>
          <a:lstStyle/>
          <a:p>
            <a:pPr>
              <a:spcBef>
                <a:spcPct val="20000"/>
              </a:spcBef>
            </a:pPr>
            <a:r>
              <a:rPr lang="en-US" sz="1600" b="0">
                <a:solidFill>
                  <a:schemeClr val="tx1"/>
                </a:solidFill>
                <a:latin typeface="Times New Roman" pitchFamily="18" charset="0"/>
              </a:rPr>
              <a:t>Partially funded by DOE/MICS Field Work Proposal on Internet End-to-end Performance Monitoring (IEPM), also supported by IUPAP</a:t>
            </a:r>
            <a:endParaRPr lang="en-US" sz="2800" b="0">
              <a:solidFill>
                <a:schemeClr val="tx1"/>
              </a:solidFill>
              <a:latin typeface="Times New Roman" pitchFamily="18" charset="0"/>
            </a:endParaRPr>
          </a:p>
        </p:txBody>
      </p:sp>
      <p:pic>
        <p:nvPicPr>
          <p:cNvPr id="9" name="Picture 2"/>
          <p:cNvPicPr>
            <a:picLocks noChangeAspect="1" noChangeArrowheads="1"/>
          </p:cNvPicPr>
          <p:nvPr/>
        </p:nvPicPr>
        <p:blipFill>
          <a:blip r:embed="rId4" cstate="print"/>
          <a:srcRect/>
          <a:stretch>
            <a:fillRect/>
          </a:stretch>
        </p:blipFill>
        <p:spPr bwMode="auto">
          <a:xfrm>
            <a:off x="8100392" y="0"/>
            <a:ext cx="1043608" cy="1453597"/>
          </a:xfrm>
          <a:prstGeom prst="rect">
            <a:avLst/>
          </a:prstGeom>
          <a:noFill/>
          <a:ln w="9525">
            <a:noFill/>
            <a:miter lim="800000"/>
            <a:headEnd/>
            <a:tailEnd/>
          </a:ln>
        </p:spPr>
      </p:pic>
      <p:sp>
        <p:nvSpPr>
          <p:cNvPr id="10" name="Rectangle 2"/>
          <p:cNvSpPr txBox="1">
            <a:spLocks noChangeArrowheads="1"/>
          </p:cNvSpPr>
          <p:nvPr/>
        </p:nvSpPr>
        <p:spPr>
          <a:xfrm>
            <a:off x="304800" y="1371600"/>
            <a:ext cx="7848872" cy="2448272"/>
          </a:xfrm>
          <a:prstGeom prst="rect">
            <a:avLst/>
          </a:prstGeom>
          <a:gradFill rotWithShape="0">
            <a:gsLst>
              <a:gs pos="0">
                <a:srgbClr val="CCFFFF"/>
              </a:gs>
              <a:gs pos="100000">
                <a:srgbClr val="CCFFFF">
                  <a:gamma/>
                  <a:shade val="78824"/>
                  <a:invGamma/>
                </a:srgbClr>
              </a:gs>
            </a:gsLst>
            <a:path path="shape">
              <a:fillToRect l="50000" t="50000" r="50000" b="50000"/>
            </a:path>
          </a:gradFill>
          <a:ln w="76200">
            <a:solidFill>
              <a:srgbClr val="FF0066"/>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0066"/>
                </a:solidFill>
                <a:latin typeface="+mj-lt"/>
                <a:ea typeface="+mj-ea"/>
                <a:cs typeface="+mj-cs"/>
              </a:rPr>
              <a:t>C</a:t>
            </a:r>
            <a:r>
              <a:rPr kumimoji="0" lang="en-US" sz="5400" b="0" i="0" u="none" strike="noStrike" kern="1200" cap="none" spc="0" normalizeH="0" baseline="0" noProof="0" dirty="0" smtClean="0">
                <a:ln>
                  <a:noFill/>
                </a:ln>
                <a:solidFill>
                  <a:srgbClr val="FF0066"/>
                </a:solidFill>
                <a:effectLst/>
                <a:uLnTx/>
                <a:uFillTx/>
                <a:latin typeface="+mj-lt"/>
                <a:ea typeface="+mj-ea"/>
                <a:cs typeface="+mj-cs"/>
              </a:rPr>
              <a:t>ell-phones</a:t>
            </a:r>
            <a:endParaRPr kumimoji="0" lang="en-US" sz="5400" b="0" i="0" u="none" strike="noStrike" kern="1200" cap="none" spc="0" normalizeH="0" baseline="0" noProof="0" dirty="0">
              <a:ln>
                <a:noFill/>
              </a:ln>
              <a:solidFill>
                <a:srgbClr val="FF0066"/>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p:txBody>
          <a:bodyPr/>
          <a:lstStyle/>
          <a:p>
            <a:endParaRPr lang="en-US"/>
          </a:p>
        </p:txBody>
      </p:sp>
      <p:sp>
        <p:nvSpPr>
          <p:cNvPr id="44" name="Title 43"/>
          <p:cNvSpPr>
            <a:spLocks noGrp="1"/>
          </p:cNvSpPr>
          <p:nvPr>
            <p:ph type="title"/>
          </p:nvPr>
        </p:nvSpPr>
        <p:spPr/>
        <p:txBody>
          <a:bodyPr>
            <a:normAutofit fontScale="90000"/>
          </a:bodyPr>
          <a:lstStyle/>
          <a:p>
            <a:endParaRPr lang="en-US"/>
          </a:p>
        </p:txBody>
      </p:sp>
      <p:sp>
        <p:nvSpPr>
          <p:cNvPr id="4" name="Hexagon 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8"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7735940">
            <a:off x="4925039" y="2554998"/>
            <a:ext cx="751488" cy="42532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p:txBody>
          <a:bodyPr/>
          <a:lstStyle/>
          <a:p>
            <a:endParaRPr lang="en-US"/>
          </a:p>
        </p:txBody>
      </p:sp>
      <p:sp>
        <p:nvSpPr>
          <p:cNvPr id="44" name="Title 43"/>
          <p:cNvSpPr>
            <a:spLocks noGrp="1"/>
          </p:cNvSpPr>
          <p:nvPr>
            <p:ph type="title"/>
          </p:nvPr>
        </p:nvSpPr>
        <p:spPr/>
        <p:txBody>
          <a:bodyPr>
            <a:normAutofit fontScale="90000"/>
          </a:bodyPr>
          <a:lstStyle/>
          <a:p>
            <a:endParaRPr lang="en-US"/>
          </a:p>
        </p:txBody>
      </p:sp>
      <p:sp>
        <p:nvSpPr>
          <p:cNvPr id="84" name="Hexagon 8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Hexagon 84"/>
          <p:cNvSpPr/>
          <p:nvPr/>
        </p:nvSpPr>
        <p:spPr>
          <a:xfrm>
            <a:off x="3581400" y="36576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a:off x="3581400" y="19812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9" name="Group 88"/>
          <p:cNvGrpSpPr/>
          <p:nvPr/>
        </p:nvGrpSpPr>
        <p:grpSpPr>
          <a:xfrm>
            <a:off x="2819400" y="4038600"/>
            <a:ext cx="304800" cy="1143000"/>
            <a:chOff x="6705600" y="5334000"/>
            <a:chExt cx="304800" cy="1143000"/>
          </a:xfrm>
        </p:grpSpPr>
        <p:cxnSp>
          <p:nvCxnSpPr>
            <p:cNvPr id="90" name="Straight Connector 8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4572000" y="3505200"/>
            <a:ext cx="304800" cy="1143000"/>
            <a:chOff x="6705600" y="5334000"/>
            <a:chExt cx="304800" cy="1143000"/>
          </a:xfrm>
        </p:grpSpPr>
        <p:cxnSp>
          <p:nvCxnSpPr>
            <p:cNvPr id="97" name="Straight Connector 9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4419600" y="1905000"/>
            <a:ext cx="304800" cy="1143000"/>
            <a:chOff x="6705600" y="5334000"/>
            <a:chExt cx="304800" cy="1143000"/>
          </a:xfrm>
        </p:grpSpPr>
        <p:cxnSp>
          <p:nvCxnSpPr>
            <p:cNvPr id="104" name="Straight Connector 10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6172200" y="1143000"/>
            <a:ext cx="304800" cy="1143000"/>
            <a:chOff x="6705600" y="5334000"/>
            <a:chExt cx="304800" cy="1143000"/>
          </a:xfrm>
        </p:grpSpPr>
        <p:cxnSp>
          <p:nvCxnSpPr>
            <p:cNvPr id="111" name="Straight Connector 11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Rectangle 11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119" name="Elbow Connector 11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Elbow Connector 120"/>
          <p:cNvCxnSpPr/>
          <p:nvPr/>
        </p:nvCxnSpPr>
        <p:spPr>
          <a:xfrm>
            <a:off x="4648200" y="3048000"/>
            <a:ext cx="1752600" cy="14478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endCxn id="118"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6895269">
            <a:off x="4855190" y="3266084"/>
            <a:ext cx="751488" cy="42532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p:txBody>
          <a:bodyPr/>
          <a:lstStyle/>
          <a:p>
            <a:endParaRPr lang="en-US"/>
          </a:p>
        </p:txBody>
      </p:sp>
      <p:sp>
        <p:nvSpPr>
          <p:cNvPr id="44" name="Title 43"/>
          <p:cNvSpPr>
            <a:spLocks noGrp="1"/>
          </p:cNvSpPr>
          <p:nvPr>
            <p:ph type="title"/>
          </p:nvPr>
        </p:nvSpPr>
        <p:spPr/>
        <p:txBody>
          <a:bodyPr>
            <a:normAutofit fontScale="90000"/>
          </a:bodyPr>
          <a:lstStyle/>
          <a:p>
            <a:endParaRPr lang="en-US"/>
          </a:p>
        </p:txBody>
      </p:sp>
      <p:sp>
        <p:nvSpPr>
          <p:cNvPr id="4" name="Hexagon 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8" idx="1"/>
          </p:cNvCxnSpPr>
          <p:nvPr/>
        </p:nvCxnSpPr>
        <p:spPr>
          <a:xfrm>
            <a:off x="4800600" y="4648200"/>
            <a:ext cx="1663146" cy="108466"/>
          </a:xfrm>
          <a:prstGeom prst="bentConnector3">
            <a:avLst>
              <a:gd name="adj1" fmla="val 50000"/>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9368037">
            <a:off x="4397989" y="4028085"/>
            <a:ext cx="751488" cy="42532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endParaRPr lang="en-US"/>
          </a:p>
        </p:txBody>
      </p:sp>
      <p:sp>
        <p:nvSpPr>
          <p:cNvPr id="3" name="Content Placeholder 2"/>
          <p:cNvSpPr>
            <a:spLocks noGrp="1"/>
          </p:cNvSpPr>
          <p:nvPr>
            <p:ph idx="1"/>
          </p:nvPr>
        </p:nvSpPr>
        <p:spPr/>
        <p:txBody>
          <a:bodyPr/>
          <a:lstStyle/>
          <a:p>
            <a:endParaRPr lang="en-US" dirty="0"/>
          </a:p>
        </p:txBody>
      </p:sp>
      <p:sp>
        <p:nvSpPr>
          <p:cNvPr id="4" name="Hexagon 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a:off x="4800600" y="4648200"/>
            <a:ext cx="1828800" cy="762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9368037">
            <a:off x="3785922" y="4603502"/>
            <a:ext cx="751488" cy="4253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endParaRPr lang="en-US"/>
          </a:p>
        </p:txBody>
      </p:sp>
      <p:sp>
        <p:nvSpPr>
          <p:cNvPr id="3" name="Content Placeholder 2"/>
          <p:cNvSpPr>
            <a:spLocks noGrp="1"/>
          </p:cNvSpPr>
          <p:nvPr>
            <p:ph idx="1"/>
          </p:nvPr>
        </p:nvSpPr>
        <p:spPr/>
        <p:txBody>
          <a:bodyPr/>
          <a:lstStyle/>
          <a:p>
            <a:endParaRPr lang="en-US" dirty="0"/>
          </a:p>
        </p:txBody>
      </p:sp>
      <p:sp>
        <p:nvSpPr>
          <p:cNvPr id="4" name="Hexagon 3"/>
          <p:cNvSpPr/>
          <p:nvPr/>
        </p:nvSpPr>
        <p:spPr>
          <a:xfrm>
            <a:off x="1981200" y="44958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8"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20823661">
            <a:off x="3100122" y="4908302"/>
            <a:ext cx="751488" cy="42532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If the SID on the control channel does not match the SID on the phone then phone knows it is roaming</a:t>
            </a:r>
          </a:p>
          <a:p>
            <a:r>
              <a:rPr lang="en-US" dirty="0" smtClean="0"/>
              <a:t>The MTSO of the cell you are roaming in contacts the MTSO of your home system</a:t>
            </a:r>
          </a:p>
          <a:p>
            <a:r>
              <a:rPr lang="en-US" dirty="0" smtClean="0"/>
              <a:t>The home MTSO confirms the phone’s SID is OK</a:t>
            </a:r>
          </a:p>
          <a:p>
            <a:r>
              <a:rPr lang="en-US" dirty="0" smtClean="0"/>
              <a:t>The home MTSO verifies SID is OK to roaming MTSO</a:t>
            </a:r>
          </a:p>
          <a:p>
            <a:r>
              <a:rPr lang="en-US" dirty="0" smtClean="0"/>
              <a:t>All happens within seconds</a:t>
            </a:r>
          </a:p>
          <a:p>
            <a:r>
              <a:rPr lang="en-US" dirty="0" smtClean="0"/>
              <a:t>Roaming can be expensive.</a:t>
            </a:r>
          </a:p>
          <a:p>
            <a:r>
              <a:rPr lang="en-US" dirty="0" smtClean="0"/>
              <a:t>If roaming internationally may need phone with supporting multiple technologies</a:t>
            </a:r>
            <a:endParaRPr lang="en-US" dirty="0"/>
          </a:p>
        </p:txBody>
      </p:sp>
      <p:sp>
        <p:nvSpPr>
          <p:cNvPr id="4" name="Rectangle 3"/>
          <p:cNvSpPr/>
          <p:nvPr/>
        </p:nvSpPr>
        <p:spPr>
          <a:xfrm>
            <a:off x="3048000" y="0"/>
            <a:ext cx="2191306" cy="769441"/>
          </a:xfrm>
          <a:prstGeom prst="rect">
            <a:avLst/>
          </a:prstGeom>
        </p:spPr>
        <p:txBody>
          <a:bodyPr wrap="none">
            <a:spAutoFit/>
          </a:bodyPr>
          <a:lstStyle/>
          <a:p>
            <a:pPr lvl="0" algn="ctr">
              <a:spcBef>
                <a:spcPct val="0"/>
              </a:spcBef>
            </a:pPr>
            <a:r>
              <a:rPr lang="en-US" sz="4400" dirty="0" smtClean="0">
                <a:solidFill>
                  <a:prstClr val="black"/>
                </a:solidFill>
                <a:ea typeface="+mj-ea"/>
                <a:cs typeface="+mj-cs"/>
              </a:rPr>
              <a:t>Roaming</a:t>
            </a:r>
            <a:endParaRPr lang="en-US" sz="4400" dirty="0">
              <a:solidFill>
                <a:prstClr val="black"/>
              </a:solidFill>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7696200" cy="5334000"/>
          </a:xfrm>
        </p:spPr>
        <p:txBody>
          <a:bodyPr>
            <a:normAutofit/>
          </a:bodyPr>
          <a:lstStyle/>
          <a:p>
            <a:r>
              <a:rPr lang="en-US" dirty="0" smtClean="0"/>
              <a:t>1983: Advanced Mobile Phone System (AMPS) by FCC and first used in Chicago</a:t>
            </a:r>
          </a:p>
          <a:p>
            <a:r>
              <a:rPr lang="en-US" dirty="0" smtClean="0"/>
              <a:t>Use 824-894MHz frequency range </a:t>
            </a:r>
          </a:p>
          <a:p>
            <a:r>
              <a:rPr lang="en-US" dirty="0" smtClean="0"/>
              <a:t>Each carrier is assigned 832 frequencies</a:t>
            </a:r>
          </a:p>
          <a:p>
            <a:pPr lvl="1"/>
            <a:r>
              <a:rPr lang="en-US" dirty="0" smtClean="0"/>
              <a:t>790 for voice and 42 for data </a:t>
            </a:r>
          </a:p>
          <a:p>
            <a:pPr lvl="1"/>
            <a:r>
              <a:rPr lang="en-US" dirty="0" smtClean="0"/>
              <a:t>Voice channel 30kHz wide (quality equivalent to wired voice)</a:t>
            </a:r>
          </a:p>
          <a:p>
            <a:pPr lvl="1"/>
            <a:r>
              <a:rPr lang="en-US" dirty="0" smtClean="0"/>
              <a:t>Each channel has 2 frequencies (</a:t>
            </a:r>
            <a:r>
              <a:rPr lang="en-US" dirty="0" err="1" smtClean="0"/>
              <a:t>xmt</a:t>
            </a:r>
            <a:r>
              <a:rPr lang="en-US" dirty="0" smtClean="0"/>
              <a:t> &amp; </a:t>
            </a:r>
            <a:r>
              <a:rPr lang="en-US" dirty="0" err="1" smtClean="0"/>
              <a:t>rcv</a:t>
            </a:r>
            <a:r>
              <a:rPr lang="en-US" dirty="0" smtClean="0"/>
              <a:t>) separated by 45 MHz</a:t>
            </a:r>
          </a:p>
          <a:p>
            <a:pPr lvl="2"/>
            <a:r>
              <a:rPr lang="en-US" dirty="0" smtClean="0"/>
              <a:t>i.e. 395 voice channels and 21 control channels</a:t>
            </a:r>
          </a:p>
        </p:txBody>
      </p:sp>
      <p:sp>
        <p:nvSpPr>
          <p:cNvPr id="6" name="Title 5"/>
          <p:cNvSpPr>
            <a:spLocks noGrp="1"/>
          </p:cNvSpPr>
          <p:nvPr>
            <p:ph type="title"/>
          </p:nvPr>
        </p:nvSpPr>
        <p:spPr>
          <a:xfrm>
            <a:off x="1676400" y="76200"/>
            <a:ext cx="5715000" cy="838200"/>
          </a:xfrm>
        </p:spPr>
        <p:txBody>
          <a:bodyPr>
            <a:normAutofit fontScale="90000"/>
          </a:bodyPr>
          <a:lstStyle/>
          <a:p>
            <a:r>
              <a:rPr lang="en-US" dirty="0" smtClean="0"/>
              <a:t>Analog phones (1</a:t>
            </a:r>
            <a:r>
              <a:rPr lang="en-US" baseline="30000" dirty="0" smtClean="0"/>
              <a:t>st</a:t>
            </a:r>
            <a:r>
              <a:rPr lang="en-US" dirty="0" smtClean="0"/>
              <a:t> gen)</a:t>
            </a:r>
            <a:br>
              <a:rPr lang="en-US" dirty="0" smtClean="0"/>
            </a:b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572375" y="0"/>
            <a:ext cx="1571625" cy="41814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19800"/>
            <a:ext cx="5562600" cy="838200"/>
          </a:xfrm>
          <a:solidFill>
            <a:srgbClr val="FFFF00"/>
          </a:solidFill>
        </p:spPr>
        <p:txBody>
          <a:bodyPr/>
          <a:lstStyle/>
          <a:p>
            <a:r>
              <a:rPr lang="en-US" dirty="0" smtClean="0"/>
              <a:t>Digital 2G technology</a:t>
            </a:r>
            <a:endParaRPr lang="en-US" dirty="0"/>
          </a:p>
        </p:txBody>
      </p:sp>
      <p:sp>
        <p:nvSpPr>
          <p:cNvPr id="3" name="Content Placeholder 2"/>
          <p:cNvSpPr>
            <a:spLocks noGrp="1"/>
          </p:cNvSpPr>
          <p:nvPr>
            <p:ph idx="4294967295"/>
          </p:nvPr>
        </p:nvSpPr>
        <p:spPr>
          <a:xfrm>
            <a:off x="0" y="0"/>
            <a:ext cx="5791200" cy="6096000"/>
          </a:xfrm>
        </p:spPr>
        <p:txBody>
          <a:bodyPr>
            <a:normAutofit fontScale="92500" lnSpcReduction="20000"/>
          </a:bodyPr>
          <a:lstStyle/>
          <a:p>
            <a:r>
              <a:rPr lang="en-US" dirty="0" smtClean="0"/>
              <a:t>Adds compression, fit more channels into given bandwidth (3-10 times more)</a:t>
            </a:r>
          </a:p>
          <a:p>
            <a:pPr lvl="1"/>
            <a:r>
              <a:rPr lang="en-US" dirty="0" smtClean="0"/>
              <a:t>Frequency division multiple access (FDMA)</a:t>
            </a:r>
          </a:p>
          <a:p>
            <a:pPr lvl="2"/>
            <a:r>
              <a:rPr lang="en-US" dirty="0" smtClean="0"/>
              <a:t>Each call uses a separate frequency, inefficient, mainly used in analog </a:t>
            </a:r>
          </a:p>
          <a:p>
            <a:pPr lvl="1"/>
            <a:r>
              <a:rPr lang="en-US" dirty="0" smtClean="0"/>
              <a:t>Time division multiple access (TDMA)</a:t>
            </a:r>
          </a:p>
          <a:p>
            <a:pPr lvl="2"/>
            <a:r>
              <a:rPr lang="en-US" dirty="0" smtClean="0"/>
              <a:t>Each call uses a certain portion of time on a given frequency, 3 times capacity of analog. This is used by GSM (see later). </a:t>
            </a:r>
          </a:p>
          <a:p>
            <a:pPr lvl="1"/>
            <a:r>
              <a:rPr lang="en-US" dirty="0" smtClean="0"/>
              <a:t>Code division multiple access (CDMA)</a:t>
            </a:r>
          </a:p>
          <a:p>
            <a:pPr lvl="2"/>
            <a:r>
              <a:rPr lang="en-US" dirty="0" smtClean="0"/>
              <a:t>Uses a unique code to each call and spreads it over the available frequencies, It uses GPS for timing</a:t>
            </a:r>
            <a:endParaRPr lang="en-US" dirty="0"/>
          </a:p>
        </p:txBody>
      </p:sp>
      <p:pic>
        <p:nvPicPr>
          <p:cNvPr id="4102" name="Picture 6"/>
          <p:cNvPicPr>
            <a:picLocks noChangeAspect="1" noChangeArrowheads="1"/>
          </p:cNvPicPr>
          <p:nvPr/>
        </p:nvPicPr>
        <p:blipFill>
          <a:blip r:embed="rId2" cstate="print"/>
          <a:srcRect/>
          <a:stretch>
            <a:fillRect/>
          </a:stretch>
        </p:blipFill>
        <p:spPr bwMode="auto">
          <a:xfrm>
            <a:off x="6510505" y="2057400"/>
            <a:ext cx="2633495" cy="26670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5486400" y="4329112"/>
            <a:ext cx="2594234" cy="2528888"/>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5943600" y="0"/>
            <a:ext cx="2362200" cy="226180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r>
              <a:rPr lang="en-US" dirty="0" smtClean="0"/>
              <a:t>Global System for Mobile communications (GSM)</a:t>
            </a:r>
            <a:endParaRPr lang="en-US" dirty="0"/>
          </a:p>
        </p:txBody>
      </p:sp>
      <p:sp>
        <p:nvSpPr>
          <p:cNvPr id="3" name="Content Placeholder 2"/>
          <p:cNvSpPr>
            <a:spLocks noGrp="1"/>
          </p:cNvSpPr>
          <p:nvPr>
            <p:ph idx="1"/>
          </p:nvPr>
        </p:nvSpPr>
        <p:spPr>
          <a:xfrm>
            <a:off x="0" y="1143000"/>
            <a:ext cx="9144000" cy="5562600"/>
          </a:xfrm>
        </p:spPr>
        <p:txBody>
          <a:bodyPr>
            <a:normAutofit fontScale="92500" lnSpcReduction="10000"/>
          </a:bodyPr>
          <a:lstStyle/>
          <a:p>
            <a:r>
              <a:rPr lang="en-US" dirty="0" smtClean="0"/>
              <a:t>Implements TDMA</a:t>
            </a:r>
          </a:p>
          <a:p>
            <a:r>
              <a:rPr lang="en-US" dirty="0" smtClean="0"/>
              <a:t>Has encryption for security</a:t>
            </a:r>
          </a:p>
          <a:p>
            <a:r>
              <a:rPr lang="en-US" dirty="0" smtClean="0"/>
              <a:t>Uses 900MHz and 1800Mhz in Europe, Australia and much of Asia and Africa, </a:t>
            </a:r>
          </a:p>
          <a:p>
            <a:pPr lvl="1"/>
            <a:r>
              <a:rPr lang="en-US" dirty="0" smtClean="0"/>
              <a:t>In other countries switch SIM card</a:t>
            </a:r>
          </a:p>
          <a:p>
            <a:pPr lvl="1"/>
            <a:r>
              <a:rPr lang="en-US" dirty="0" smtClean="0"/>
              <a:t>Lower frequency=longer range, use in rural areas</a:t>
            </a:r>
          </a:p>
          <a:p>
            <a:r>
              <a:rPr lang="en-US" dirty="0" smtClean="0"/>
              <a:t>Unfortunately uses 850MHz and 1900MHz in US</a:t>
            </a:r>
          </a:p>
          <a:p>
            <a:pPr lvl="1"/>
            <a:r>
              <a:rPr lang="en-US" dirty="0" smtClean="0"/>
              <a:t>Travel to Europe etc, need tri- or quad band phone</a:t>
            </a:r>
          </a:p>
          <a:p>
            <a:r>
              <a:rPr lang="en-US" dirty="0" smtClean="0"/>
              <a:t>Some providers lock the phone to their service</a:t>
            </a:r>
          </a:p>
          <a:p>
            <a:pPr lvl="1"/>
            <a:r>
              <a:rPr lang="en-US" dirty="0" smtClean="0"/>
              <a:t>Unlocking requires a special key</a:t>
            </a:r>
          </a:p>
          <a:p>
            <a:pPr lvl="1"/>
            <a:r>
              <a:rPr lang="en-US" dirty="0" smtClean="0"/>
              <a:t>Data rates are typically modem (&lt; 140kbits/sec(GPRS aka 2.5G), typically &lt;=56kbps) based</a:t>
            </a:r>
          </a:p>
        </p:txBody>
      </p:sp>
      <p:pic>
        <p:nvPicPr>
          <p:cNvPr id="6146" name="Picture 2" descr="C:\Documents and Settings\cottrell\Local Settings\Temporary Internet Files\Content.IE5\JTWC0BRR\MC900438504[1].jpg"/>
          <p:cNvPicPr>
            <a:picLocks noChangeAspect="1" noChangeArrowheads="1"/>
          </p:cNvPicPr>
          <p:nvPr/>
        </p:nvPicPr>
        <p:blipFill>
          <a:blip r:embed="rId2" cstate="print"/>
          <a:srcRect/>
          <a:stretch>
            <a:fillRect/>
          </a:stretch>
        </p:blipFill>
        <p:spPr bwMode="auto">
          <a:xfrm>
            <a:off x="8382000" y="4800600"/>
            <a:ext cx="762000" cy="73950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181600"/>
          </a:xfrm>
        </p:spPr>
        <p:txBody>
          <a:bodyPr>
            <a:normAutofit fontScale="85000" lnSpcReduction="20000"/>
          </a:bodyPr>
          <a:lstStyle/>
          <a:p>
            <a:r>
              <a:rPr lang="en-US" dirty="0" smtClean="0"/>
              <a:t>Meant for multimedia phones = </a:t>
            </a:r>
            <a:r>
              <a:rPr lang="en-US" dirty="0" err="1" smtClean="0"/>
              <a:t>Smartphones</a:t>
            </a:r>
            <a:endParaRPr lang="en-US" dirty="0" smtClean="0"/>
          </a:p>
          <a:p>
            <a:r>
              <a:rPr lang="en-US" dirty="0" smtClean="0"/>
              <a:t>Increased bandwidth and transfer rates, adds data</a:t>
            </a:r>
          </a:p>
          <a:p>
            <a:pPr lvl="1"/>
            <a:r>
              <a:rPr lang="en-US" dirty="0" smtClean="0"/>
              <a:t>Up to 3Mbps (15 sec for 3 min song) </a:t>
            </a:r>
            <a:r>
              <a:rPr lang="en-US" dirty="0" err="1" smtClean="0"/>
              <a:t>cf</a:t>
            </a:r>
            <a:r>
              <a:rPr lang="en-US" dirty="0" smtClean="0"/>
              <a:t> 144kbps for 2G</a:t>
            </a:r>
          </a:p>
          <a:p>
            <a:pPr lvl="1"/>
            <a:r>
              <a:rPr lang="en-US" dirty="0" smtClean="0"/>
              <a:t>Accommodate: web applications, audio &amp; video files</a:t>
            </a:r>
          </a:p>
          <a:p>
            <a:r>
              <a:rPr lang="en-US" dirty="0" smtClean="0"/>
              <a:t>Several cellular access protocols</a:t>
            </a:r>
          </a:p>
          <a:p>
            <a:pPr lvl="1"/>
            <a:r>
              <a:rPr lang="en-US" dirty="0" smtClean="0"/>
              <a:t>EDGE (Enhanced Data Rates for GSM Evolution aka 2.75G)  3*capacity &amp; performance of GSM/GPRS, easy upgrade from 2G GSM, &lt; 1 Mbps</a:t>
            </a:r>
          </a:p>
          <a:p>
            <a:pPr lvl="1"/>
            <a:r>
              <a:rPr lang="en-US" dirty="0" smtClean="0"/>
              <a:t>CDMA based on 2G Code Division Multiple Access</a:t>
            </a:r>
          </a:p>
          <a:p>
            <a:pPr lvl="1"/>
            <a:r>
              <a:rPr lang="en-US" dirty="0" smtClean="0"/>
              <a:t>WCDMA (UMTS) wideband CDMA &lt; 21Mbit/s </a:t>
            </a:r>
          </a:p>
          <a:p>
            <a:pPr lvl="1"/>
            <a:r>
              <a:rPr lang="en-US" dirty="0" smtClean="0"/>
              <a:t>TD-SCDMA – Time-division Synchronous CDMA</a:t>
            </a:r>
          </a:p>
          <a:p>
            <a:pPr lvl="1"/>
            <a:r>
              <a:rPr lang="en-US" dirty="0" smtClean="0"/>
              <a:t>HSDPA (High Speed Downlink Packet Access – aka 3.5G) based on UMTS &amp; backward compatible &lt;21.0Mbits/s</a:t>
            </a:r>
          </a:p>
          <a:p>
            <a:pPr lvl="1"/>
            <a:r>
              <a:rPr lang="en-US" dirty="0" smtClean="0"/>
              <a:t>HSPA+ &lt; 42Mbits/s </a:t>
            </a:r>
            <a:endParaRPr lang="en-US" dirty="0"/>
          </a:p>
        </p:txBody>
      </p:sp>
      <p:sp>
        <p:nvSpPr>
          <p:cNvPr id="2" name="Title 1"/>
          <p:cNvSpPr>
            <a:spLocks noGrp="1"/>
          </p:cNvSpPr>
          <p:nvPr>
            <p:ph type="title"/>
          </p:nvPr>
        </p:nvSpPr>
        <p:spPr/>
        <p:txBody>
          <a:bodyPr>
            <a:normAutofit fontScale="90000"/>
          </a:bodyPr>
          <a:lstStyle/>
          <a:p>
            <a:r>
              <a:rPr lang="en-US" dirty="0" smtClean="0"/>
              <a:t>3G (Third Generation)</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1676400" y="0"/>
            <a:ext cx="762000" cy="1426806"/>
          </a:xfrm>
          <a:prstGeom prst="rect">
            <a:avLst/>
          </a:prstGeom>
          <a:noFill/>
          <a:ln w="9525">
            <a:noFill/>
            <a:miter lim="800000"/>
            <a:headEnd/>
            <a:tailEnd/>
          </a:ln>
        </p:spPr>
      </p:pic>
      <p:pic>
        <p:nvPicPr>
          <p:cNvPr id="7173" name="Picture 5"/>
          <p:cNvPicPr>
            <a:picLocks noChangeAspect="1" noChangeArrowheads="1"/>
          </p:cNvPicPr>
          <p:nvPr/>
        </p:nvPicPr>
        <p:blipFill>
          <a:blip r:embed="rId3" cstate="print"/>
          <a:srcRect/>
          <a:stretch>
            <a:fillRect/>
          </a:stretch>
        </p:blipFill>
        <p:spPr bwMode="auto">
          <a:xfrm>
            <a:off x="8077200" y="1"/>
            <a:ext cx="1066800" cy="131802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562600"/>
          </a:xfrm>
        </p:spPr>
        <p:txBody>
          <a:bodyPr>
            <a:normAutofit/>
          </a:bodyPr>
          <a:lstStyle/>
          <a:p>
            <a:r>
              <a:rPr lang="en-US" dirty="0" smtClean="0"/>
              <a:t>Caveat</a:t>
            </a:r>
          </a:p>
          <a:p>
            <a:r>
              <a:rPr lang="en-US" dirty="0" smtClean="0"/>
              <a:t>How cell phones work</a:t>
            </a:r>
          </a:p>
          <a:p>
            <a:r>
              <a:rPr lang="en-US" dirty="0" smtClean="0"/>
              <a:t>History of technologies</a:t>
            </a:r>
          </a:p>
          <a:p>
            <a:r>
              <a:rPr lang="en-US" dirty="0" smtClean="0"/>
              <a:t>Cell phones components</a:t>
            </a:r>
          </a:p>
          <a:p>
            <a:r>
              <a:rPr lang="en-US" dirty="0" smtClean="0"/>
              <a:t>Power</a:t>
            </a:r>
          </a:p>
          <a:p>
            <a:r>
              <a:rPr lang="en-US" dirty="0" smtClean="0"/>
              <a:t>Coverage</a:t>
            </a:r>
          </a:p>
          <a:p>
            <a:r>
              <a:rPr lang="en-US" dirty="0" smtClean="0"/>
              <a:t>Growth</a:t>
            </a:r>
          </a:p>
          <a:p>
            <a:r>
              <a:rPr lang="en-US" dirty="0" smtClean="0"/>
              <a:t>Concerns</a:t>
            </a:r>
          </a:p>
          <a:p>
            <a:r>
              <a:rPr lang="en-US" dirty="0" smtClean="0"/>
              <a:t>Benefits</a:t>
            </a:r>
            <a:endParaRPr lang="en-US" dirty="0"/>
          </a:p>
        </p:txBody>
      </p:sp>
      <p:sp>
        <p:nvSpPr>
          <p:cNvPr id="4" name="Title 3"/>
          <p:cNvSpPr>
            <a:spLocks noGrp="1"/>
          </p:cNvSpPr>
          <p:nvPr>
            <p:ph type="title"/>
          </p:nvPr>
        </p:nvSpPr>
        <p:spPr/>
        <p:txBody>
          <a:bodyPr>
            <a:normAutofit fontScale="90000"/>
          </a:bodyPr>
          <a:lstStyle/>
          <a:p>
            <a:r>
              <a:rPr lang="en-US" dirty="0" smtClean="0"/>
              <a:t>Outline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4G</a:t>
            </a:r>
            <a:endParaRPr lang="en-US" dirty="0"/>
          </a:p>
        </p:txBody>
      </p:sp>
      <p:sp>
        <p:nvSpPr>
          <p:cNvPr id="3" name="Content Placeholder 2"/>
          <p:cNvSpPr>
            <a:spLocks noGrp="1"/>
          </p:cNvSpPr>
          <p:nvPr>
            <p:ph idx="1"/>
          </p:nvPr>
        </p:nvSpPr>
        <p:spPr>
          <a:xfrm>
            <a:off x="0" y="609600"/>
            <a:ext cx="9144000" cy="5943600"/>
          </a:xfrm>
        </p:spPr>
        <p:txBody>
          <a:bodyPr>
            <a:normAutofit fontScale="92500" lnSpcReduction="20000"/>
          </a:bodyPr>
          <a:lstStyle/>
          <a:p>
            <a:r>
              <a:rPr lang="en-US" dirty="0" smtClean="0">
                <a:hlinkClick r:id="rId2"/>
              </a:rPr>
              <a:t>4G</a:t>
            </a:r>
            <a:r>
              <a:rPr lang="en-US" dirty="0" smtClean="0"/>
              <a:t> mobile technology is the name given to the next generation of </a:t>
            </a:r>
            <a:r>
              <a:rPr lang="en-US" dirty="0" smtClean="0">
                <a:hlinkClick r:id="rId3"/>
              </a:rPr>
              <a:t>mobile devices</a:t>
            </a:r>
            <a:r>
              <a:rPr lang="en-US" dirty="0" smtClean="0"/>
              <a:t> such as cell phones. It became available from at least one provider in several parts of the US in 2009. There is </a:t>
            </a:r>
            <a:r>
              <a:rPr lang="en-US" b="1" dirty="0" smtClean="0"/>
              <a:t>not yet an agreed industry standard</a:t>
            </a:r>
            <a:r>
              <a:rPr lang="en-US" dirty="0" smtClean="0"/>
              <a:t> for what constitutes 4G mobile, so for now it is merely a </a:t>
            </a:r>
            <a:r>
              <a:rPr lang="en-US" b="1" dirty="0" smtClean="0"/>
              <a:t>marketing term</a:t>
            </a:r>
            <a:r>
              <a:rPr lang="en-US" dirty="0" smtClean="0"/>
              <a:t>.</a:t>
            </a:r>
          </a:p>
          <a:p>
            <a:r>
              <a:rPr lang="en-US" dirty="0" smtClean="0"/>
              <a:t>Two contenders </a:t>
            </a:r>
            <a:r>
              <a:rPr lang="en-US" dirty="0" err="1" smtClean="0"/>
              <a:t>WiMAX</a:t>
            </a:r>
            <a:r>
              <a:rPr lang="en-US" dirty="0" smtClean="0"/>
              <a:t> and LTE (long term evolution)</a:t>
            </a:r>
          </a:p>
          <a:p>
            <a:pPr lvl="1"/>
            <a:r>
              <a:rPr lang="en-US" dirty="0" smtClean="0"/>
              <a:t>~ 100Mbps down, 50Mbps up on 20MHz channel</a:t>
            </a:r>
          </a:p>
          <a:p>
            <a:pPr lvl="1"/>
            <a:r>
              <a:rPr lang="en-US" dirty="0" err="1" smtClean="0"/>
              <a:t>WiMax</a:t>
            </a:r>
            <a:r>
              <a:rPr lang="en-US" dirty="0" smtClean="0"/>
              <a:t> began testing in 2008 (Baltimore), 80 cities by end 2010, only 10Mbps</a:t>
            </a:r>
          </a:p>
          <a:p>
            <a:pPr lvl="1"/>
            <a:r>
              <a:rPr lang="en-US" dirty="0" smtClean="0"/>
              <a:t>LTE testing 14 Dec 2009 (Stockholm, Oslo)</a:t>
            </a:r>
          </a:p>
          <a:p>
            <a:r>
              <a:rPr lang="en-US" dirty="0" smtClean="0"/>
              <a:t>Increases data speeds, enhanced security, HDTV, mobile TV, intended for Internet use on computers too, IP packet switching only, IPv6</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Inside a Digital cell phone</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133600" y="3200400"/>
            <a:ext cx="3686175" cy="3152775"/>
          </a:xfrm>
          <a:prstGeom prst="rect">
            <a:avLst/>
          </a:prstGeom>
          <a:noFill/>
          <a:ln w="9525">
            <a:noFill/>
            <a:miter lim="800000"/>
            <a:headEnd/>
            <a:tailEnd/>
          </a:ln>
        </p:spPr>
      </p:pic>
      <p:sp>
        <p:nvSpPr>
          <p:cNvPr id="5" name="Rectangular Callout 4"/>
          <p:cNvSpPr/>
          <p:nvPr/>
        </p:nvSpPr>
        <p:spPr>
          <a:xfrm>
            <a:off x="6019800" y="4191000"/>
            <a:ext cx="1447800" cy="381000"/>
          </a:xfrm>
          <a:prstGeom prst="wedgeRectCallout">
            <a:avLst>
              <a:gd name="adj1" fmla="val -87949"/>
              <a:gd name="adj2" fmla="val 2650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battery</a:t>
            </a:r>
            <a:endParaRPr lang="en-US" dirty="0"/>
          </a:p>
        </p:txBody>
      </p:sp>
      <p:sp>
        <p:nvSpPr>
          <p:cNvPr id="6" name="Rectangular Callout 5"/>
          <p:cNvSpPr/>
          <p:nvPr/>
        </p:nvSpPr>
        <p:spPr>
          <a:xfrm>
            <a:off x="457200" y="3505200"/>
            <a:ext cx="914400" cy="457200"/>
          </a:xfrm>
          <a:prstGeom prst="wedgeRectCallout">
            <a:avLst>
              <a:gd name="adj1" fmla="val 255967"/>
              <a:gd name="adj2" fmla="val 25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speaker</a:t>
            </a:r>
            <a:endParaRPr lang="en-US" dirty="0"/>
          </a:p>
        </p:txBody>
      </p:sp>
      <p:sp>
        <p:nvSpPr>
          <p:cNvPr id="7" name="Rectangular Callout 6"/>
          <p:cNvSpPr/>
          <p:nvPr/>
        </p:nvSpPr>
        <p:spPr>
          <a:xfrm>
            <a:off x="304800" y="4724400"/>
            <a:ext cx="1066800" cy="381000"/>
          </a:xfrm>
          <a:prstGeom prst="wedgeRectCallout">
            <a:avLst>
              <a:gd name="adj1" fmla="val 160157"/>
              <a:gd name="adj2" fmla="val 145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keyboard</a:t>
            </a:r>
            <a:endParaRPr lang="en-US" dirty="0"/>
          </a:p>
        </p:txBody>
      </p:sp>
      <p:sp>
        <p:nvSpPr>
          <p:cNvPr id="8" name="Rectangular Callout 7"/>
          <p:cNvSpPr/>
          <p:nvPr/>
        </p:nvSpPr>
        <p:spPr>
          <a:xfrm>
            <a:off x="914400" y="6096000"/>
            <a:ext cx="1371600" cy="457200"/>
          </a:xfrm>
          <a:prstGeom prst="wedgeRectCallout">
            <a:avLst>
              <a:gd name="adj1" fmla="val 188183"/>
              <a:gd name="adj2" fmla="val -457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microphone</a:t>
            </a:r>
            <a:endParaRPr lang="en-US" dirty="0"/>
          </a:p>
        </p:txBody>
      </p:sp>
      <p:sp>
        <p:nvSpPr>
          <p:cNvPr id="9" name="Rectangular Callout 8"/>
          <p:cNvSpPr/>
          <p:nvPr/>
        </p:nvSpPr>
        <p:spPr>
          <a:xfrm>
            <a:off x="5638800" y="3581400"/>
            <a:ext cx="1447800" cy="381000"/>
          </a:xfrm>
          <a:prstGeom prst="wedgeRectCallout">
            <a:avLst>
              <a:gd name="adj1" fmla="val -200145"/>
              <a:gd name="adj2" fmla="val 187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LCD display</a:t>
            </a:r>
            <a:endParaRPr lang="en-US" dirty="0"/>
          </a:p>
        </p:txBody>
      </p:sp>
      <p:sp>
        <p:nvSpPr>
          <p:cNvPr id="10" name="Rectangular Callout 9"/>
          <p:cNvSpPr/>
          <p:nvPr/>
        </p:nvSpPr>
        <p:spPr>
          <a:xfrm>
            <a:off x="4267200" y="6324600"/>
            <a:ext cx="1981200" cy="381000"/>
          </a:xfrm>
          <a:prstGeom prst="wedgeRectCallout">
            <a:avLst>
              <a:gd name="adj1" fmla="val -54005"/>
              <a:gd name="adj2" fmla="val -2671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microprocessor</a:t>
            </a:r>
            <a:endParaRPr lang="en-US" dirty="0"/>
          </a:p>
        </p:txBody>
      </p:sp>
      <p:pic>
        <p:nvPicPr>
          <p:cNvPr id="11" name="Picture 4"/>
          <p:cNvPicPr>
            <a:picLocks noChangeAspect="1" noChangeArrowheads="1"/>
          </p:cNvPicPr>
          <p:nvPr/>
        </p:nvPicPr>
        <p:blipFill>
          <a:blip r:embed="rId3" cstate="print"/>
          <a:srcRect/>
          <a:stretch>
            <a:fillRect/>
          </a:stretch>
        </p:blipFill>
        <p:spPr bwMode="auto">
          <a:xfrm>
            <a:off x="0" y="5676900"/>
            <a:ext cx="971550" cy="1181100"/>
          </a:xfrm>
          <a:prstGeom prst="rect">
            <a:avLst/>
          </a:prstGeom>
          <a:noFill/>
          <a:ln w="9525">
            <a:no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6551690" y="4933950"/>
            <a:ext cx="2420859" cy="1619250"/>
          </a:xfrm>
          <a:prstGeom prst="rect">
            <a:avLst/>
          </a:prstGeom>
          <a:noFill/>
          <a:ln w="9525">
            <a:noFill/>
            <a:miter lim="800000"/>
            <a:headEnd/>
            <a:tailEnd/>
          </a:ln>
        </p:spPr>
      </p:pic>
      <p:sp>
        <p:nvSpPr>
          <p:cNvPr id="13" name="TextBox 12"/>
          <p:cNvSpPr txBox="1"/>
          <p:nvPr/>
        </p:nvSpPr>
        <p:spPr>
          <a:xfrm>
            <a:off x="6477000" y="4572000"/>
            <a:ext cx="2514600" cy="369332"/>
          </a:xfrm>
          <a:prstGeom prst="rect">
            <a:avLst/>
          </a:prstGeom>
          <a:noFill/>
        </p:spPr>
        <p:txBody>
          <a:bodyPr wrap="square" rtlCol="0">
            <a:spAutoFit/>
          </a:bodyPr>
          <a:lstStyle/>
          <a:p>
            <a:r>
              <a:rPr lang="en-US" dirty="0" smtClean="0"/>
              <a:t>Flash memory removed</a:t>
            </a:r>
            <a:endParaRPr lang="en-US" dirty="0"/>
          </a:p>
        </p:txBody>
      </p:sp>
      <p:sp>
        <p:nvSpPr>
          <p:cNvPr id="3" name="Content Placeholder 2"/>
          <p:cNvSpPr>
            <a:spLocks noGrp="1"/>
          </p:cNvSpPr>
          <p:nvPr>
            <p:ph idx="1"/>
          </p:nvPr>
        </p:nvSpPr>
        <p:spPr>
          <a:xfrm>
            <a:off x="0" y="685800"/>
            <a:ext cx="9144000" cy="2819400"/>
          </a:xfrm>
        </p:spPr>
        <p:txBody>
          <a:bodyPr>
            <a:normAutofit lnSpcReduction="10000"/>
          </a:bodyPr>
          <a:lstStyle/>
          <a:p>
            <a:r>
              <a:rPr lang="en-US" dirty="0" smtClean="0"/>
              <a:t>One of the most intricate devices used daily</a:t>
            </a:r>
          </a:p>
          <a:p>
            <a:pPr lvl="1"/>
            <a:r>
              <a:rPr lang="en-US" dirty="0" smtClean="0"/>
              <a:t>Compression take lot of compute power (MIPS), A-to-Ds, digital signal processor (DSP), radio (hundreds of channels), microprocessor, ROM, flash memory, power mgmt, clock</a:t>
            </a:r>
          </a:p>
          <a:p>
            <a:pPr lvl="1"/>
            <a:r>
              <a:rPr lang="en-US" dirty="0" smtClean="0"/>
              <a:t>Now </a:t>
            </a:r>
            <a:r>
              <a:rPr lang="en-US" dirty="0" err="1" smtClean="0"/>
              <a:t>smartphones</a:t>
            </a:r>
            <a:endParaRPr lang="en-US" dirty="0"/>
          </a:p>
        </p:txBody>
      </p:sp>
      <p:sp>
        <p:nvSpPr>
          <p:cNvPr id="14" name="Rectangular Callout 13"/>
          <p:cNvSpPr/>
          <p:nvPr/>
        </p:nvSpPr>
        <p:spPr>
          <a:xfrm>
            <a:off x="5562600" y="3276600"/>
            <a:ext cx="990600" cy="228600"/>
          </a:xfrm>
          <a:prstGeom prst="wedgeRectCallout">
            <a:avLst>
              <a:gd name="adj1" fmla="val -134870"/>
              <a:gd name="adj2" fmla="val 17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Antenna</a:t>
            </a:r>
            <a:endParaRPr lang="en-US" dirty="0"/>
          </a:p>
        </p:txBody>
      </p:sp>
      <p:pic>
        <p:nvPicPr>
          <p:cNvPr id="5123" name="Picture 3"/>
          <p:cNvPicPr>
            <a:picLocks noChangeAspect="1" noChangeArrowheads="1"/>
          </p:cNvPicPr>
          <p:nvPr/>
        </p:nvPicPr>
        <p:blipFill>
          <a:blip r:embed="rId5" cstate="print"/>
          <a:srcRect/>
          <a:stretch>
            <a:fillRect/>
          </a:stretch>
        </p:blipFill>
        <p:spPr bwMode="auto">
          <a:xfrm>
            <a:off x="8153400" y="2743200"/>
            <a:ext cx="752475" cy="1400175"/>
          </a:xfrm>
          <a:prstGeom prst="rect">
            <a:avLst/>
          </a:prstGeom>
          <a:noFill/>
          <a:ln w="9525">
            <a:noFill/>
            <a:miter lim="800000"/>
            <a:headEnd/>
            <a:tailEnd/>
          </a:ln>
        </p:spPr>
      </p:pic>
      <p:sp>
        <p:nvSpPr>
          <p:cNvPr id="17" name="TextBox 16"/>
          <p:cNvSpPr txBox="1"/>
          <p:nvPr/>
        </p:nvSpPr>
        <p:spPr>
          <a:xfrm>
            <a:off x="7467600" y="3962400"/>
            <a:ext cx="1676400" cy="646331"/>
          </a:xfrm>
          <a:prstGeom prst="rect">
            <a:avLst/>
          </a:prstGeom>
          <a:noFill/>
        </p:spPr>
        <p:txBody>
          <a:bodyPr wrap="square" rtlCol="0">
            <a:spAutoFit/>
          </a:bodyPr>
          <a:lstStyle/>
          <a:p>
            <a:r>
              <a:rPr lang="en-US" dirty="0" smtClean="0"/>
              <a:t>backup battery</a:t>
            </a:r>
          </a:p>
          <a:p>
            <a:r>
              <a:rPr lang="en-US" dirty="0" smtClean="0"/>
              <a:t> for clock</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87362"/>
          </a:xfrm>
        </p:spPr>
        <p:txBody>
          <a:bodyPr>
            <a:normAutofit fontScale="90000"/>
          </a:bodyPr>
          <a:lstStyle/>
          <a:p>
            <a:r>
              <a:rPr lang="en-US" dirty="0" smtClean="0"/>
              <a:t>Phone power</a:t>
            </a:r>
            <a:endParaRPr lang="en-US" dirty="0"/>
          </a:p>
        </p:txBody>
      </p:sp>
      <p:sp>
        <p:nvSpPr>
          <p:cNvPr id="3" name="Content Placeholder 2"/>
          <p:cNvSpPr>
            <a:spLocks noGrp="1"/>
          </p:cNvSpPr>
          <p:nvPr>
            <p:ph idx="1"/>
          </p:nvPr>
        </p:nvSpPr>
        <p:spPr>
          <a:xfrm>
            <a:off x="0" y="533400"/>
            <a:ext cx="9144000" cy="6324600"/>
          </a:xfrm>
        </p:spPr>
        <p:txBody>
          <a:bodyPr>
            <a:normAutofit fontScale="77500" lnSpcReduction="20000"/>
          </a:bodyPr>
          <a:lstStyle/>
          <a:p>
            <a:r>
              <a:rPr lang="en-US" dirty="0" smtClean="0"/>
              <a:t>Many manufactures have agreed on standard (micro-USB) for charging phones. So </a:t>
            </a:r>
            <a:r>
              <a:rPr lang="en-US" dirty="0" smtClean="0"/>
              <a:t>no longer need </a:t>
            </a:r>
            <a:r>
              <a:rPr lang="en-US" dirty="0" smtClean="0"/>
              <a:t>a charger with each phone.</a:t>
            </a:r>
          </a:p>
          <a:p>
            <a:r>
              <a:rPr lang="en-US" dirty="0" smtClean="0"/>
              <a:t>November 2008 the top five mobile phone manufacturers Nokia, Samsung, LG Electronics, Sony Ericsson and Motorola set up a star rating system to rate the efficiency of their chargers in the no-load condition.</a:t>
            </a:r>
          </a:p>
          <a:p>
            <a:r>
              <a:rPr lang="en-US" dirty="0" smtClean="0"/>
              <a:t>Formerly, the most common form of mobile phone batteries were nickel metal-hydride, as they have a low size and weight. </a:t>
            </a:r>
          </a:p>
          <a:p>
            <a:pPr lvl="1"/>
            <a:r>
              <a:rPr lang="en-US" dirty="0" smtClean="0"/>
              <a:t>lithium ion batteries are sometimes used, as they are lighter and do not have the voltage depression that nickel metal-hydride batteries do. </a:t>
            </a:r>
          </a:p>
          <a:p>
            <a:pPr lvl="1"/>
            <a:r>
              <a:rPr lang="en-US" dirty="0" smtClean="0"/>
              <a:t>Many mobile phone manufacturers have now switched to using lithium-polymer batteries as opposed to the older Lithium-Ion, the main advantages of this being even lower weight and the possibility to make the battery a shape other than strict </a:t>
            </a:r>
            <a:r>
              <a:rPr lang="en-US" dirty="0" err="1" smtClean="0"/>
              <a:t>cuboid</a:t>
            </a:r>
            <a:r>
              <a:rPr lang="en-US" dirty="0" smtClean="0"/>
              <a:t>.</a:t>
            </a:r>
          </a:p>
          <a:p>
            <a:pPr lvl="1"/>
            <a:r>
              <a:rPr lang="en-US" dirty="0" smtClean="0"/>
              <a:t> Mobile phone manufacturers have been experimenting with alternative power sources, including solar cells.</a:t>
            </a:r>
          </a:p>
          <a:p>
            <a:r>
              <a:rPr lang="en-US" dirty="0" smtClean="0"/>
              <a:t>The main requirements for the </a:t>
            </a:r>
            <a:r>
              <a:rPr lang="en-US" dirty="0" err="1" smtClean="0"/>
              <a:t>cpus</a:t>
            </a:r>
            <a:r>
              <a:rPr lang="en-US" dirty="0" smtClean="0"/>
              <a:t> is low power, the main contending designs are ARM/Eagle (</a:t>
            </a:r>
            <a:r>
              <a:rPr lang="en-US" dirty="0" err="1" smtClean="0"/>
              <a:t>Qualcom</a:t>
            </a:r>
            <a:r>
              <a:rPr lang="en-US" dirty="0" smtClean="0"/>
              <a:t>/Snapdragon, Apple/A4, Samsung/Hummingbird, TI) and  Intel/ATOM.</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Top carriers in subscribers</a:t>
            </a:r>
            <a:br>
              <a:rPr lang="en-US" dirty="0" smtClean="0"/>
            </a:br>
            <a:r>
              <a:rPr lang="en-US" sz="2700" dirty="0" smtClean="0">
                <a:hlinkClick r:id="rId3"/>
              </a:rPr>
              <a:t>http://en.wikipedia.org/wiki/List_of_mobile_network_operators</a:t>
            </a:r>
            <a:r>
              <a:rPr lang="en-US" sz="2700" dirty="0" smtClean="0"/>
              <a:t>   </a:t>
            </a:r>
            <a:endParaRPr lang="en-US" sz="2700" dirty="0"/>
          </a:p>
        </p:txBody>
      </p:sp>
      <p:sp>
        <p:nvSpPr>
          <p:cNvPr id="3" name="Content Placeholder 2"/>
          <p:cNvSpPr>
            <a:spLocks noGrp="1"/>
          </p:cNvSpPr>
          <p:nvPr>
            <p:ph idx="1"/>
          </p:nvPr>
        </p:nvSpPr>
        <p:spPr>
          <a:xfrm>
            <a:off x="0" y="914400"/>
            <a:ext cx="8686800" cy="5638800"/>
          </a:xfrm>
        </p:spPr>
        <p:txBody>
          <a:bodyPr>
            <a:normAutofit fontScale="70000" lnSpcReduction="20000"/>
          </a:bodyPr>
          <a:lstStyle/>
          <a:p>
            <a:r>
              <a:rPr lang="en-US" dirty="0" smtClean="0"/>
              <a:t>1. China Mobile – China (540M)</a:t>
            </a:r>
          </a:p>
          <a:p>
            <a:r>
              <a:rPr lang="en-US" dirty="0" smtClean="0"/>
              <a:t>2. Vodafone – UK (427M)</a:t>
            </a:r>
          </a:p>
          <a:p>
            <a:r>
              <a:rPr lang="en-US" dirty="0" smtClean="0"/>
              <a:t>3. </a:t>
            </a:r>
            <a:r>
              <a:rPr lang="en-US" dirty="0" err="1" smtClean="0"/>
              <a:t>Telefonica</a:t>
            </a:r>
            <a:r>
              <a:rPr lang="en-US" dirty="0" smtClean="0"/>
              <a:t>/</a:t>
            </a:r>
            <a:r>
              <a:rPr lang="en-US" dirty="0" err="1" smtClean="0"/>
              <a:t>Movistar</a:t>
            </a:r>
            <a:r>
              <a:rPr lang="en-US" dirty="0" smtClean="0"/>
              <a:t>/O2 -  Spain (206M)</a:t>
            </a:r>
          </a:p>
          <a:p>
            <a:r>
              <a:rPr lang="en-US" dirty="0" smtClean="0"/>
              <a:t>4. America </a:t>
            </a:r>
            <a:r>
              <a:rPr lang="en-US" dirty="0" err="1" smtClean="0"/>
              <a:t>Movil</a:t>
            </a:r>
            <a:r>
              <a:rPr lang="en-US" dirty="0" smtClean="0"/>
              <a:t> – Mexico (203M)</a:t>
            </a:r>
          </a:p>
          <a:p>
            <a:r>
              <a:rPr lang="en-US" dirty="0" smtClean="0"/>
              <a:t>5. Orange (189M)</a:t>
            </a:r>
          </a:p>
          <a:p>
            <a:r>
              <a:rPr lang="en-US" dirty="0" smtClean="0"/>
              <a:t>6. </a:t>
            </a:r>
            <a:r>
              <a:rPr lang="en-US" dirty="0" err="1" smtClean="0"/>
              <a:t>Telenor</a:t>
            </a:r>
            <a:r>
              <a:rPr lang="en-US" dirty="0" smtClean="0"/>
              <a:t> (174M)</a:t>
            </a:r>
          </a:p>
          <a:p>
            <a:r>
              <a:rPr lang="en-US" dirty="0" smtClean="0"/>
              <a:t>7. </a:t>
            </a:r>
            <a:r>
              <a:rPr lang="en-US" dirty="0" err="1" smtClean="0"/>
              <a:t>Bharti</a:t>
            </a:r>
            <a:r>
              <a:rPr lang="en-US" dirty="0" smtClean="0"/>
              <a:t> </a:t>
            </a:r>
            <a:r>
              <a:rPr lang="en-US" dirty="0" err="1" smtClean="0"/>
              <a:t>Airtel</a:t>
            </a:r>
            <a:r>
              <a:rPr lang="en-US" dirty="0" smtClean="0"/>
              <a:t> – India (185M)</a:t>
            </a:r>
          </a:p>
          <a:p>
            <a:r>
              <a:rPr lang="en-US" dirty="0" smtClean="0"/>
              <a:t>8. T-Mobile – Germany (150.9M)</a:t>
            </a:r>
          </a:p>
          <a:p>
            <a:r>
              <a:rPr lang="en-US" dirty="0" smtClean="0"/>
              <a:t>9. China Unicom – China (147M)</a:t>
            </a:r>
          </a:p>
          <a:p>
            <a:r>
              <a:rPr lang="en-US" dirty="0" smtClean="0"/>
              <a:t>10. </a:t>
            </a:r>
            <a:r>
              <a:rPr lang="en-US" dirty="0" err="1" smtClean="0"/>
              <a:t>Orascom</a:t>
            </a:r>
            <a:r>
              <a:rPr lang="en-US" dirty="0" smtClean="0"/>
              <a:t> Telecom/WIND – Egypt (120M)</a:t>
            </a:r>
          </a:p>
          <a:p>
            <a:r>
              <a:rPr lang="en-US" dirty="0" smtClean="0"/>
              <a:t>11. MTN – South Africa (116M)</a:t>
            </a:r>
          </a:p>
          <a:p>
            <a:r>
              <a:rPr lang="en-US" dirty="0" smtClean="0"/>
              <a:t>12. </a:t>
            </a:r>
            <a:r>
              <a:rPr lang="en-US" dirty="0" err="1" smtClean="0"/>
              <a:t>TelaSonera</a:t>
            </a:r>
            <a:r>
              <a:rPr lang="en-US" dirty="0" smtClean="0"/>
              <a:t> – Sweden (102M)</a:t>
            </a:r>
          </a:p>
          <a:p>
            <a:r>
              <a:rPr lang="en-US" dirty="0" smtClean="0"/>
              <a:t>13. Reliance – India  (102M)</a:t>
            </a:r>
          </a:p>
          <a:p>
            <a:r>
              <a:rPr lang="en-US" dirty="0" smtClean="0"/>
              <a:t>14. </a:t>
            </a:r>
            <a:r>
              <a:rPr lang="en-US" dirty="0" err="1" smtClean="0"/>
              <a:t>Etisalat</a:t>
            </a:r>
            <a:r>
              <a:rPr lang="en-US" dirty="0" smtClean="0"/>
              <a:t> – UAE (100M)</a:t>
            </a:r>
          </a:p>
          <a:p>
            <a:r>
              <a:rPr lang="en-US" dirty="0" smtClean="0"/>
              <a:t>15. MTS – Russia (102M)</a:t>
            </a:r>
          </a:p>
          <a:p>
            <a:r>
              <a:rPr lang="en-US" dirty="0" smtClean="0"/>
              <a:t>16, 17 Verizon, AT&amp;T – USA (92.8M, 87M)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4267200" cy="144780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txBody>
          <a:bodyPr>
            <a:normAutofit fontScale="90000"/>
          </a:bodyPr>
          <a:lstStyle/>
          <a:p>
            <a:r>
              <a:rPr lang="en-US" dirty="0" smtClean="0"/>
              <a:t>Coverage depends on provider</a:t>
            </a:r>
            <a:endParaRPr lang="en-US" dirty="0"/>
          </a:p>
        </p:txBody>
      </p:sp>
      <p:pic>
        <p:nvPicPr>
          <p:cNvPr id="1027" name="Picture 3"/>
          <p:cNvPicPr>
            <a:picLocks noGrp="1" noChangeAspect="1" noChangeArrowheads="1"/>
          </p:cNvPicPr>
          <p:nvPr>
            <p:ph idx="4294967295"/>
          </p:nvPr>
        </p:nvPicPr>
        <p:blipFill>
          <a:blip r:embed="rId3" cstate="print"/>
          <a:srcRect/>
          <a:stretch>
            <a:fillRect/>
          </a:stretch>
        </p:blipFill>
        <p:spPr bwMode="auto">
          <a:xfrm>
            <a:off x="4295775" y="0"/>
            <a:ext cx="4848225" cy="24098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1524000"/>
            <a:ext cx="4267200" cy="265355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572000" y="2362200"/>
            <a:ext cx="3895725" cy="2028825"/>
          </a:xfrm>
          <a:prstGeom prst="rect">
            <a:avLst/>
          </a:prstGeom>
          <a:noFill/>
          <a:ln w="9525">
            <a:noFill/>
            <a:miter lim="800000"/>
            <a:headEnd/>
            <a:tailEnd/>
          </a:ln>
        </p:spPr>
      </p:pic>
      <p:sp>
        <p:nvSpPr>
          <p:cNvPr id="7" name="TextBox 6"/>
          <p:cNvSpPr txBox="1"/>
          <p:nvPr/>
        </p:nvSpPr>
        <p:spPr>
          <a:xfrm>
            <a:off x="1371600" y="2743200"/>
            <a:ext cx="1576585" cy="646331"/>
          </a:xfrm>
          <a:prstGeom prst="rect">
            <a:avLst/>
          </a:prstGeom>
          <a:noFill/>
        </p:spPr>
        <p:txBody>
          <a:bodyPr wrap="none" rtlCol="0">
            <a:spAutoFit/>
          </a:bodyPr>
          <a:lstStyle/>
          <a:p>
            <a:r>
              <a:rPr lang="en-US" sz="3600" dirty="0" smtClean="0"/>
              <a:t>Verizon</a:t>
            </a:r>
            <a:endParaRPr lang="en-US" sz="3600" dirty="0"/>
          </a:p>
        </p:txBody>
      </p:sp>
      <p:sp>
        <p:nvSpPr>
          <p:cNvPr id="8" name="TextBox 7"/>
          <p:cNvSpPr txBox="1"/>
          <p:nvPr/>
        </p:nvSpPr>
        <p:spPr>
          <a:xfrm>
            <a:off x="5638800" y="838200"/>
            <a:ext cx="1179297" cy="646331"/>
          </a:xfrm>
          <a:prstGeom prst="rect">
            <a:avLst/>
          </a:prstGeom>
          <a:noFill/>
        </p:spPr>
        <p:txBody>
          <a:bodyPr wrap="none" rtlCol="0">
            <a:spAutoFit/>
          </a:bodyPr>
          <a:lstStyle/>
          <a:p>
            <a:r>
              <a:rPr lang="en-US" sz="3600" dirty="0" smtClean="0"/>
              <a:t>AT&amp;T</a:t>
            </a:r>
            <a:endParaRPr lang="en-US" sz="3600" dirty="0"/>
          </a:p>
        </p:txBody>
      </p:sp>
      <p:sp>
        <p:nvSpPr>
          <p:cNvPr id="10" name="TextBox 9"/>
          <p:cNvSpPr txBox="1"/>
          <p:nvPr/>
        </p:nvSpPr>
        <p:spPr>
          <a:xfrm>
            <a:off x="5257800" y="2438400"/>
            <a:ext cx="1296060" cy="646331"/>
          </a:xfrm>
          <a:prstGeom prst="rect">
            <a:avLst/>
          </a:prstGeom>
          <a:noFill/>
        </p:spPr>
        <p:txBody>
          <a:bodyPr wrap="none" rtlCol="0">
            <a:spAutoFit/>
          </a:bodyPr>
          <a:lstStyle/>
          <a:p>
            <a:r>
              <a:rPr lang="en-US" sz="3600" dirty="0" smtClean="0"/>
              <a:t>Sprint</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5257800" cy="563562"/>
          </a:xfrm>
        </p:spPr>
        <p:txBody>
          <a:bodyPr>
            <a:normAutofit fontScale="90000"/>
          </a:bodyPr>
          <a:lstStyle/>
          <a:p>
            <a:r>
              <a:rPr lang="en-US" dirty="0" smtClean="0"/>
              <a:t>Coverage and bars etc.</a:t>
            </a:r>
            <a:endParaRPr lang="en-US" dirty="0"/>
          </a:p>
        </p:txBody>
      </p:sp>
      <p:sp>
        <p:nvSpPr>
          <p:cNvPr id="3" name="Content Placeholder 2"/>
          <p:cNvSpPr>
            <a:spLocks noGrp="1"/>
          </p:cNvSpPr>
          <p:nvPr>
            <p:ph idx="1"/>
          </p:nvPr>
        </p:nvSpPr>
        <p:spPr>
          <a:xfrm>
            <a:off x="0" y="609600"/>
            <a:ext cx="9144000" cy="6248400"/>
          </a:xfrm>
        </p:spPr>
        <p:txBody>
          <a:bodyPr>
            <a:normAutofit fontScale="32500" lnSpcReduction="20000"/>
          </a:bodyPr>
          <a:lstStyle/>
          <a:p>
            <a:r>
              <a:rPr lang="en-US" sz="6200" dirty="0" smtClean="0"/>
              <a:t>BARS have a little to do with signal strength, there are no industry standards.</a:t>
            </a:r>
          </a:p>
          <a:p>
            <a:r>
              <a:rPr lang="en-US" sz="6200" dirty="0" smtClean="0"/>
              <a:t>The main thing is the networks access level. </a:t>
            </a:r>
          </a:p>
          <a:p>
            <a:pPr lvl="1"/>
            <a:r>
              <a:rPr lang="en-US" sz="4900" dirty="0" smtClean="0"/>
              <a:t>Y (in </a:t>
            </a:r>
            <a:r>
              <a:rPr lang="en-US" sz="4900" dirty="0" err="1" smtClean="0"/>
              <a:t>dBm</a:t>
            </a:r>
            <a:r>
              <a:rPr lang="en-US" sz="4900" dirty="0" smtClean="0"/>
              <a:t>) = 10 *( log10(power (in </a:t>
            </a:r>
            <a:r>
              <a:rPr lang="en-US" sz="4900" dirty="0" err="1" smtClean="0"/>
              <a:t>mWatts</a:t>
            </a:r>
            <a:r>
              <a:rPr lang="en-US" sz="4900" dirty="0" smtClean="0"/>
              <a:t>))), </a:t>
            </a:r>
            <a:r>
              <a:rPr lang="en-US" sz="4900" dirty="0" smtClean="0"/>
              <a:t>1milliwatt=0dBm</a:t>
            </a:r>
            <a:r>
              <a:rPr lang="en-US" sz="4900" dirty="0" smtClean="0"/>
              <a:t>, 1W=30dBm, 1 </a:t>
            </a:r>
            <a:r>
              <a:rPr lang="en-US" sz="4900" dirty="0" err="1" smtClean="0"/>
              <a:t>nanowatt</a:t>
            </a:r>
            <a:r>
              <a:rPr lang="en-US" sz="4900" dirty="0" smtClean="0"/>
              <a:t>= -60dBm etc.</a:t>
            </a:r>
          </a:p>
          <a:p>
            <a:pPr lvl="1"/>
            <a:r>
              <a:rPr lang="en-US" sz="4900" dirty="0" smtClean="0"/>
              <a:t>The –</a:t>
            </a:r>
            <a:r>
              <a:rPr lang="en-US" sz="4900" dirty="0" err="1" smtClean="0"/>
              <a:t>dBm</a:t>
            </a:r>
            <a:r>
              <a:rPr lang="en-US" sz="4900" dirty="0" smtClean="0"/>
              <a:t> can vary from minute to minute by -10dB or more. This may depend on </a:t>
            </a:r>
            <a:r>
              <a:rPr lang="en-US" sz="4900" dirty="0" err="1" smtClean="0"/>
              <a:t>trafffic</a:t>
            </a:r>
            <a:r>
              <a:rPr lang="en-US" sz="4900" dirty="0" smtClean="0"/>
              <a:t>, congestion, technology</a:t>
            </a:r>
            <a:r>
              <a:rPr lang="en-US" sz="4900" dirty="0" smtClean="0"/>
              <a:t>, </a:t>
            </a:r>
            <a:r>
              <a:rPr lang="en-US" sz="4900" dirty="0" smtClean="0"/>
              <a:t>moving bodies, how tightly it is held in the hand (24.6dB to 19dB) etc.</a:t>
            </a:r>
          </a:p>
          <a:p>
            <a:r>
              <a:rPr lang="en-US" sz="6200" dirty="0" smtClean="0"/>
              <a:t>Record minimums with clear audio are:</a:t>
            </a:r>
            <a:r>
              <a:rPr lang="en-US" dirty="0" smtClean="0"/>
              <a:t/>
            </a:r>
            <a:br>
              <a:rPr lang="en-US" dirty="0" smtClean="0"/>
            </a:br>
            <a:r>
              <a:rPr lang="en-US" dirty="0" smtClean="0"/>
              <a:t>-104dBm - Cingular (GSM)</a:t>
            </a:r>
            <a:br>
              <a:rPr lang="en-US" dirty="0" smtClean="0"/>
            </a:br>
            <a:r>
              <a:rPr lang="en-US" dirty="0" smtClean="0"/>
              <a:t>-111dBm - Cingular (TDMA)</a:t>
            </a:r>
            <a:br>
              <a:rPr lang="en-US" dirty="0" smtClean="0"/>
            </a:br>
            <a:r>
              <a:rPr lang="en-US" dirty="0" smtClean="0"/>
              <a:t>-109dBm - </a:t>
            </a:r>
            <a:r>
              <a:rPr lang="en-US" u="sng" dirty="0" smtClean="0">
                <a:hlinkClick r:id="rId3"/>
              </a:rPr>
              <a:t>T-Mobile</a:t>
            </a:r>
            <a:r>
              <a:rPr lang="en-US" dirty="0" smtClean="0"/>
              <a:t/>
            </a:r>
            <a:br>
              <a:rPr lang="en-US" dirty="0" smtClean="0"/>
            </a:br>
            <a:r>
              <a:rPr lang="en-US" dirty="0" smtClean="0"/>
              <a:t/>
            </a:r>
            <a:br>
              <a:rPr lang="en-US" dirty="0" smtClean="0"/>
            </a:br>
            <a:r>
              <a:rPr lang="en-US" dirty="0" smtClean="0"/>
              <a:t>With garbled or no audio, my record minimums while holding a call are:</a:t>
            </a:r>
            <a:br>
              <a:rPr lang="en-US" dirty="0" smtClean="0"/>
            </a:br>
            <a:r>
              <a:rPr lang="en-US" dirty="0" smtClean="0"/>
              <a:t>(These calls did NOT drop but audio faded for a few seconds)</a:t>
            </a:r>
            <a:br>
              <a:rPr lang="en-US" dirty="0" smtClean="0"/>
            </a:br>
            <a:r>
              <a:rPr lang="en-US" dirty="0" smtClean="0"/>
              <a:t>-113dBm - Cingular (GSM)</a:t>
            </a:r>
            <a:br>
              <a:rPr lang="en-US" dirty="0" smtClean="0"/>
            </a:br>
            <a:r>
              <a:rPr lang="en-US" dirty="0" smtClean="0"/>
              <a:t>-113dBm - Cingular (TDMA)</a:t>
            </a:r>
            <a:br>
              <a:rPr lang="en-US" dirty="0" smtClean="0"/>
            </a:br>
            <a:r>
              <a:rPr lang="en-US" dirty="0" smtClean="0"/>
              <a:t>-112dBm - </a:t>
            </a:r>
            <a:r>
              <a:rPr lang="en-US" u="sng" dirty="0" smtClean="0">
                <a:hlinkClick r:id="rId3"/>
              </a:rPr>
              <a:t>T-Mobile</a:t>
            </a:r>
            <a:r>
              <a:rPr lang="en-US" dirty="0" smtClean="0"/>
              <a:t/>
            </a:r>
            <a:br>
              <a:rPr lang="en-US" dirty="0" smtClean="0"/>
            </a:br>
            <a:r>
              <a:rPr lang="en-US" dirty="0" smtClean="0"/>
              <a:t/>
            </a:r>
            <a:br>
              <a:rPr lang="en-US" dirty="0" smtClean="0"/>
            </a:br>
            <a:r>
              <a:rPr lang="en-US" dirty="0" smtClean="0"/>
              <a:t>It really depends on the area, codec used, congestion, noise, interference, etc.</a:t>
            </a:r>
            <a:br>
              <a:rPr lang="en-US" dirty="0" smtClean="0"/>
            </a:br>
            <a:r>
              <a:rPr lang="en-US" dirty="0" smtClean="0"/>
              <a:t/>
            </a:r>
            <a:br>
              <a:rPr lang="en-US" dirty="0" smtClean="0"/>
            </a:br>
            <a:r>
              <a:rPr lang="en-US" dirty="0" smtClean="0"/>
              <a:t>Minimum signal seen while registered to a tower (not in a call):</a:t>
            </a:r>
            <a:br>
              <a:rPr lang="en-US" dirty="0" smtClean="0"/>
            </a:br>
            <a:r>
              <a:rPr lang="en-US" dirty="0" smtClean="0"/>
              <a:t>-117dBm - Cingular (GSM) </a:t>
            </a:r>
            <a:br>
              <a:rPr lang="en-US" dirty="0" smtClean="0"/>
            </a:br>
            <a:r>
              <a:rPr lang="en-US" dirty="0" smtClean="0"/>
              <a:t>-113dBm - Cingular (TDMA)</a:t>
            </a:r>
            <a:br>
              <a:rPr lang="en-US" dirty="0" smtClean="0"/>
            </a:br>
            <a:r>
              <a:rPr lang="en-US" dirty="0" smtClean="0"/>
              <a:t>-115dBm - T-Mobile </a:t>
            </a:r>
          </a:p>
          <a:p>
            <a:r>
              <a:rPr lang="en-US" sz="6200" dirty="0" smtClean="0"/>
              <a:t>For most phones (not Apple) with 5 bars, each bar is worth 5dBm. So that means:</a:t>
            </a:r>
            <a:r>
              <a:rPr lang="en-US" dirty="0" smtClean="0"/>
              <a:t/>
            </a:r>
            <a:br>
              <a:rPr lang="en-US" dirty="0" smtClean="0"/>
            </a:br>
            <a:r>
              <a:rPr lang="en-US" dirty="0" smtClean="0"/>
              <a:t/>
            </a:r>
            <a:br>
              <a:rPr lang="en-US" dirty="0" smtClean="0"/>
            </a:br>
            <a:r>
              <a:rPr lang="en-US" sz="4300" dirty="0" smtClean="0"/>
              <a:t>0 bars: No signal to -100dBm	(&lt;-113dBm)		 	</a:t>
            </a:r>
            <a:br>
              <a:rPr lang="en-US" sz="4300" dirty="0" smtClean="0"/>
            </a:br>
            <a:r>
              <a:rPr lang="en-US" sz="4300" dirty="0" smtClean="0"/>
              <a:t>1 bar: -100dBm to -95dBm		(-113 </a:t>
            </a:r>
            <a:r>
              <a:rPr lang="en-US" sz="4300" dirty="0" err="1" smtClean="0"/>
              <a:t>dBm</a:t>
            </a:r>
            <a:r>
              <a:rPr lang="en-US" sz="4300" dirty="0" smtClean="0"/>
              <a:t> to -107 </a:t>
            </a:r>
            <a:r>
              <a:rPr lang="en-US" sz="4300" dirty="0" err="1" smtClean="0"/>
              <a:t>dBm</a:t>
            </a:r>
            <a:r>
              <a:rPr lang="en-US" sz="4300" dirty="0" smtClean="0"/>
              <a:t>)</a:t>
            </a:r>
            <a:br>
              <a:rPr lang="en-US" sz="4300" dirty="0" smtClean="0"/>
            </a:br>
            <a:r>
              <a:rPr lang="en-US" sz="4300" dirty="0" smtClean="0"/>
              <a:t>2 bars: -95dBm to -90dBm		(-107 </a:t>
            </a:r>
            <a:r>
              <a:rPr lang="en-US" sz="4300" dirty="0" err="1" smtClean="0"/>
              <a:t>dBm</a:t>
            </a:r>
            <a:r>
              <a:rPr lang="en-US" sz="4300" dirty="0" smtClean="0"/>
              <a:t> to -103 </a:t>
            </a:r>
            <a:r>
              <a:rPr lang="en-US" sz="4300" dirty="0" err="1" smtClean="0"/>
              <a:t>dBm</a:t>
            </a:r>
            <a:r>
              <a:rPr lang="en-US" sz="4300" dirty="0" smtClean="0"/>
              <a:t>)</a:t>
            </a:r>
            <a:br>
              <a:rPr lang="en-US" sz="4300" dirty="0" smtClean="0"/>
            </a:br>
            <a:r>
              <a:rPr lang="en-US" sz="4300" dirty="0" smtClean="0"/>
              <a:t>3 bars: -90dBm to -85dBm		(-103 </a:t>
            </a:r>
            <a:r>
              <a:rPr lang="en-US" sz="4300" dirty="0" err="1" smtClean="0"/>
              <a:t>dBm</a:t>
            </a:r>
            <a:r>
              <a:rPr lang="en-US" sz="4300" dirty="0" smtClean="0"/>
              <a:t> to -101 </a:t>
            </a:r>
            <a:r>
              <a:rPr lang="en-US" sz="4300" dirty="0" err="1" smtClean="0"/>
              <a:t>dBm</a:t>
            </a:r>
            <a:r>
              <a:rPr lang="en-US" sz="4300" dirty="0" smtClean="0"/>
              <a:t>)</a:t>
            </a:r>
            <a:br>
              <a:rPr lang="en-US" sz="4300" dirty="0" smtClean="0"/>
            </a:br>
            <a:r>
              <a:rPr lang="en-US" sz="4300" dirty="0" smtClean="0"/>
              <a:t>4 bars: -85dBm to -80dBm		(-101 </a:t>
            </a:r>
            <a:r>
              <a:rPr lang="en-US" sz="4300" dirty="0" err="1" smtClean="0"/>
              <a:t>dBm</a:t>
            </a:r>
            <a:r>
              <a:rPr lang="en-US" sz="4300" dirty="0" smtClean="0"/>
              <a:t> to -91 </a:t>
            </a:r>
            <a:r>
              <a:rPr lang="en-US" sz="4300" dirty="0" err="1" smtClean="0"/>
              <a:t>dBm</a:t>
            </a:r>
            <a:r>
              <a:rPr lang="en-US" sz="4300" dirty="0" smtClean="0"/>
              <a:t>)</a:t>
            </a:r>
            <a:br>
              <a:rPr lang="en-US" sz="4300" dirty="0" smtClean="0"/>
            </a:br>
            <a:r>
              <a:rPr lang="en-US" sz="4300" dirty="0" smtClean="0"/>
              <a:t>5 bars: -80dBm or stronger		(-91 </a:t>
            </a:r>
            <a:r>
              <a:rPr lang="en-US" sz="4300" dirty="0" err="1" smtClean="0"/>
              <a:t>dBm</a:t>
            </a:r>
            <a:r>
              <a:rPr lang="en-US" sz="4300" dirty="0" smtClean="0"/>
              <a:t>   to -51 </a:t>
            </a:r>
            <a:r>
              <a:rPr lang="en-US" sz="4300" dirty="0" err="1" smtClean="0"/>
              <a:t>dBm</a:t>
            </a:r>
            <a:r>
              <a:rPr lang="en-US" sz="4300" dirty="0" smtClean="0"/>
              <a:t>)</a:t>
            </a:r>
          </a:p>
          <a:p>
            <a:r>
              <a:rPr lang="en-US" sz="6200" dirty="0" smtClean="0"/>
              <a:t>Regardless of the max number of bars in the phone, usually the most bars is reached at around -80dBm,  10pW.</a:t>
            </a:r>
            <a:r>
              <a:rPr lang="en-US" dirty="0" smtClean="0"/>
              <a:t/>
            </a:r>
            <a:br>
              <a:rPr lang="en-US" dirty="0" smtClean="0"/>
            </a:b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8153400" y="-1"/>
            <a:ext cx="990600" cy="658601"/>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6248400" y="2057400"/>
            <a:ext cx="2647950" cy="21240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In Building Coverage</a:t>
            </a:r>
            <a:endParaRPr lang="en-US" dirty="0"/>
          </a:p>
        </p:txBody>
      </p:sp>
      <p:sp>
        <p:nvSpPr>
          <p:cNvPr id="3" name="Content Placeholder 2"/>
          <p:cNvSpPr>
            <a:spLocks noGrp="1"/>
          </p:cNvSpPr>
          <p:nvPr>
            <p:ph idx="1"/>
          </p:nvPr>
        </p:nvSpPr>
        <p:spPr>
          <a:xfrm>
            <a:off x="0" y="838200"/>
            <a:ext cx="7620000" cy="5287963"/>
          </a:xfrm>
        </p:spPr>
        <p:txBody>
          <a:bodyPr>
            <a:normAutofit fontScale="92500"/>
          </a:bodyPr>
          <a:lstStyle/>
          <a:p>
            <a:r>
              <a:rPr lang="en-US" dirty="0" smtClean="0"/>
              <a:t>Pick up signal outside with antenna (</a:t>
            </a:r>
            <a:r>
              <a:rPr lang="en-US" dirty="0" err="1" smtClean="0"/>
              <a:t>omni</a:t>
            </a:r>
            <a:r>
              <a:rPr lang="en-US" dirty="0" smtClean="0"/>
              <a:t> or directional), carry to master unit (</a:t>
            </a:r>
            <a:r>
              <a:rPr lang="en-US" dirty="0" err="1" smtClean="0"/>
              <a:t>fibre</a:t>
            </a:r>
            <a:r>
              <a:rPr lang="en-US" dirty="0" smtClean="0"/>
              <a:t> or copper </a:t>
            </a:r>
            <a:r>
              <a:rPr lang="en-US" dirty="0" smtClean="0"/>
              <a:t>coax, usually copper), </a:t>
            </a:r>
            <a:r>
              <a:rPr lang="en-US" dirty="0" smtClean="0"/>
              <a:t>boost signal then redistribute to internal antenna</a:t>
            </a:r>
          </a:p>
          <a:p>
            <a:pPr lvl="1"/>
            <a:r>
              <a:rPr lang="en-US" dirty="0" smtClean="0"/>
              <a:t>Building Distribution Amplifiers</a:t>
            </a:r>
          </a:p>
          <a:p>
            <a:pPr lvl="2"/>
            <a:r>
              <a:rPr lang="en-US" dirty="0" smtClean="0"/>
              <a:t>Multi carrier, business solution, several to tens of $</a:t>
            </a:r>
            <a:r>
              <a:rPr lang="en-US" dirty="0" smtClean="0"/>
              <a:t>K</a:t>
            </a:r>
          </a:p>
          <a:p>
            <a:pPr lvl="2"/>
            <a:r>
              <a:rPr lang="en-US" dirty="0" smtClean="0"/>
              <a:t>Can interfere with carriers cell tower, may need agreement</a:t>
            </a:r>
            <a:endParaRPr lang="en-US" dirty="0" smtClean="0"/>
          </a:p>
          <a:p>
            <a:pPr lvl="1"/>
            <a:r>
              <a:rPr lang="en-US" dirty="0" smtClean="0"/>
              <a:t>Micro (2km), Pico (200meters), </a:t>
            </a:r>
          </a:p>
          <a:p>
            <a:pPr lvl="1"/>
            <a:r>
              <a:rPr lang="en-US" dirty="0" err="1" smtClean="0"/>
              <a:t>Femto</a:t>
            </a:r>
            <a:r>
              <a:rPr lang="en-US" dirty="0" smtClean="0"/>
              <a:t> (10meters)-cells</a:t>
            </a:r>
          </a:p>
          <a:p>
            <a:pPr lvl="2"/>
            <a:r>
              <a:rPr lang="en-US" dirty="0" smtClean="0"/>
              <a:t>Cheap, but single carrier, good for home, needs Internet (by passes cell phone towers)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553325" y="1371600"/>
            <a:ext cx="1590675" cy="8763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753350" y="609600"/>
            <a:ext cx="1390650" cy="7048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563562"/>
          </a:xfrm>
        </p:spPr>
        <p:txBody>
          <a:bodyPr>
            <a:normAutofit fontScale="90000"/>
          </a:bodyPr>
          <a:lstStyle/>
          <a:p>
            <a:r>
              <a:rPr lang="en-US" dirty="0" smtClean="0"/>
              <a:t>Growth</a:t>
            </a:r>
            <a:endParaRPr lang="en-US" dirty="0"/>
          </a:p>
        </p:txBody>
      </p:sp>
      <p:sp>
        <p:nvSpPr>
          <p:cNvPr id="3" name="Content Placeholder 2"/>
          <p:cNvSpPr>
            <a:spLocks noGrp="1"/>
          </p:cNvSpPr>
          <p:nvPr>
            <p:ph idx="1"/>
          </p:nvPr>
        </p:nvSpPr>
        <p:spPr>
          <a:xfrm>
            <a:off x="0" y="533400"/>
            <a:ext cx="9144000" cy="6324600"/>
          </a:xfrm>
        </p:spPr>
        <p:txBody>
          <a:bodyPr>
            <a:normAutofit fontScale="77500" lnSpcReduction="20000"/>
          </a:bodyPr>
          <a:lstStyle/>
          <a:p>
            <a:r>
              <a:rPr lang="en-US" dirty="0" smtClean="0"/>
              <a:t>Mobile telecommunications connections worldwide reached five billion in the first week of July on growth in India and China, and could triple by 2016, PRTM Management Consultants said. </a:t>
            </a:r>
          </a:p>
          <a:p>
            <a:r>
              <a:rPr lang="en-US" dirty="0" smtClean="0"/>
              <a:t>Revenue will “probably grow 20 percent to 30 percent in the same time,” </a:t>
            </a:r>
            <a:r>
              <a:rPr lang="en-US" dirty="0" err="1" smtClean="0"/>
              <a:t>Ameet</a:t>
            </a:r>
            <a:r>
              <a:rPr lang="en-US" dirty="0" smtClean="0"/>
              <a:t> Shah, a consultant for PRTM, said from London in a telephone interview. The current revenue figure is about US$900 billion, according to researcher The Mobile World.</a:t>
            </a:r>
          </a:p>
          <a:p>
            <a:r>
              <a:rPr lang="en-US" dirty="0" smtClean="0"/>
              <a:t>Operators must change their operating models and may need to merge to survive, Shah said. Instead of concentrating on “high value, high price and low volume” they must focus on “immense scale, low value and low prices,” he said. Some markets have grown to 150%-200% penetration relative to their populations. More penetration than Internet.</a:t>
            </a:r>
          </a:p>
          <a:p>
            <a:r>
              <a:rPr lang="en-US" dirty="0" smtClean="0"/>
              <a:t>In the US there is a growing demand for increased bandwidth for newer services (see below), however 4G upgrade is very expensive.  It may only be affordable by companies like Verizon and AT&amp;T and could drain money for wireless build-out  from standard services (e.g. wired). In US this could lead to a duopoly since T-Mobile and Sprint may not be able to compete.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Concerns</a:t>
            </a:r>
            <a:endParaRPr lang="en-US" dirty="0"/>
          </a:p>
        </p:txBody>
      </p:sp>
      <p:sp>
        <p:nvSpPr>
          <p:cNvPr id="3" name="Content Placeholder 2"/>
          <p:cNvSpPr>
            <a:spLocks noGrp="1"/>
          </p:cNvSpPr>
          <p:nvPr>
            <p:ph idx="1"/>
          </p:nvPr>
        </p:nvSpPr>
        <p:spPr>
          <a:xfrm>
            <a:off x="0" y="533400"/>
            <a:ext cx="9144000" cy="6324599"/>
          </a:xfrm>
        </p:spPr>
        <p:txBody>
          <a:bodyPr>
            <a:normAutofit fontScale="77500" lnSpcReduction="20000"/>
          </a:bodyPr>
          <a:lstStyle/>
          <a:p>
            <a:r>
              <a:rPr lang="en-US" dirty="0" smtClean="0"/>
              <a:t>Radiation</a:t>
            </a:r>
          </a:p>
          <a:p>
            <a:pPr lvl="1"/>
            <a:r>
              <a:rPr lang="en-US" dirty="0" smtClean="0"/>
              <a:t>Tower:</a:t>
            </a:r>
          </a:p>
          <a:p>
            <a:pPr lvl="2"/>
            <a:r>
              <a:rPr lang="en-US" dirty="0" smtClean="0"/>
              <a:t>Worst case ground level power density 1uW/cm2 or 0.01 W/sq m </a:t>
            </a:r>
            <a:r>
              <a:rPr lang="en-US" dirty="0" err="1" smtClean="0"/>
              <a:t>cf</a:t>
            </a:r>
            <a:r>
              <a:rPr lang="en-US" dirty="0" smtClean="0"/>
              <a:t> </a:t>
            </a:r>
            <a:r>
              <a:rPr lang="en-US" dirty="0" err="1" smtClean="0"/>
              <a:t>avg</a:t>
            </a:r>
            <a:r>
              <a:rPr lang="en-US" dirty="0" smtClean="0"/>
              <a:t> energy over entire earth ~ 250W/sq m/day ignoring clouds, i.e. electro magnetic energy from Sun 25K times that of cell phone tower.</a:t>
            </a:r>
          </a:p>
          <a:p>
            <a:pPr lvl="1"/>
            <a:r>
              <a:rPr lang="en-US" dirty="0" smtClean="0"/>
              <a:t>Handset:</a:t>
            </a:r>
          </a:p>
          <a:p>
            <a:pPr lvl="2"/>
            <a:r>
              <a:rPr lang="en-US" dirty="0" smtClean="0"/>
              <a:t>Mainly from antenna, closer to head higher exposure</a:t>
            </a:r>
          </a:p>
          <a:p>
            <a:pPr lvl="2"/>
            <a:r>
              <a:rPr lang="en-US" dirty="0" smtClean="0"/>
              <a:t>So use ear phones and mike</a:t>
            </a:r>
          </a:p>
          <a:p>
            <a:pPr lvl="2"/>
            <a:r>
              <a:rPr lang="en-GB" dirty="0" smtClean="0"/>
              <a:t>Measured metric is the Specific Absorption rate (SAR). An SAR of &lt; 1.6 watts/kg of body weight is considered safe by the FCC. The SARs for manufactured phones vary from 0.1 to 1.59 watts/kilogram</a:t>
            </a:r>
          </a:p>
          <a:p>
            <a:r>
              <a:rPr lang="en-US" dirty="0" smtClean="0"/>
              <a:t>Privacy</a:t>
            </a:r>
          </a:p>
          <a:p>
            <a:pPr lvl="1"/>
            <a:r>
              <a:rPr lang="en-US" dirty="0" smtClean="0"/>
              <a:t>Use </a:t>
            </a:r>
            <a:r>
              <a:rPr lang="en-US" dirty="0" err="1" smtClean="0"/>
              <a:t>multilateration</a:t>
            </a:r>
            <a:r>
              <a:rPr lang="en-US" dirty="0" smtClean="0"/>
              <a:t> based on RTT to towers to discover location of cell phone whether turned on or not </a:t>
            </a:r>
          </a:p>
          <a:p>
            <a:pPr lvl="1"/>
            <a:r>
              <a:rPr lang="en-US" dirty="0" smtClean="0"/>
              <a:t>Remotely turn on microphone of some cell phones and listen to conversations (see </a:t>
            </a:r>
            <a:r>
              <a:rPr lang="en-US" dirty="0" smtClean="0">
                <a:hlinkClick r:id="rId3"/>
              </a:rPr>
              <a:t>http://news.cnet.com/FBI-taps-cell-phone-mic-as-eavesdropping-tool/2100-1029_3-6140191.html</a:t>
            </a:r>
            <a:r>
              <a:rPr lang="en-US" dirty="0" smtClean="0"/>
              <a:t>)</a:t>
            </a:r>
          </a:p>
          <a:p>
            <a:r>
              <a:rPr lang="en-US" dirty="0" smtClean="0"/>
              <a:t>Consideration</a:t>
            </a:r>
          </a:p>
          <a:p>
            <a:pPr lvl="1"/>
            <a:r>
              <a:rPr lang="en-US" dirty="0" smtClean="0"/>
              <a:t>Lack of attention when driving</a:t>
            </a:r>
          </a:p>
          <a:p>
            <a:pPr lvl="1"/>
            <a:r>
              <a:rPr lang="en-US" dirty="0" smtClean="0"/>
              <a:t>Interrupting others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486400" y="2286000"/>
            <a:ext cx="3657600" cy="3341132"/>
            <a:chOff x="5486400" y="2286000"/>
            <a:chExt cx="3657600" cy="3341132"/>
          </a:xfrm>
        </p:grpSpPr>
        <p:sp>
          <p:nvSpPr>
            <p:cNvPr id="8" name="Rectangular Callout 7"/>
            <p:cNvSpPr/>
            <p:nvPr/>
          </p:nvSpPr>
          <p:spPr>
            <a:xfrm>
              <a:off x="5562600" y="2286000"/>
              <a:ext cx="3581400" cy="2819400"/>
            </a:xfrm>
            <a:prstGeom prst="wedgeRectCallout">
              <a:avLst>
                <a:gd name="adj1" fmla="val -158480"/>
                <a:gd name="adj2" fmla="val 86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p:cNvPicPr>
              <a:picLocks noChangeAspect="1" noChangeArrowheads="1"/>
            </p:cNvPicPr>
            <p:nvPr/>
          </p:nvPicPr>
          <p:blipFill>
            <a:blip r:embed="rId2" cstate="print"/>
            <a:srcRect/>
            <a:stretch>
              <a:fillRect/>
            </a:stretch>
          </p:blipFill>
          <p:spPr bwMode="auto">
            <a:xfrm>
              <a:off x="5562600" y="2362200"/>
              <a:ext cx="3581400" cy="2626799"/>
            </a:xfrm>
            <a:prstGeom prst="rect">
              <a:avLst/>
            </a:prstGeom>
            <a:noFill/>
            <a:ln w="9525">
              <a:noFill/>
              <a:miter lim="800000"/>
              <a:headEnd/>
              <a:tailEnd/>
            </a:ln>
          </p:spPr>
        </p:pic>
        <p:sp>
          <p:nvSpPr>
            <p:cNvPr id="5" name="Oval Callout 4"/>
            <p:cNvSpPr>
              <a:spLocks noChangeArrowheads="1"/>
            </p:cNvSpPr>
            <p:nvPr/>
          </p:nvSpPr>
          <p:spPr bwMode="auto">
            <a:xfrm>
              <a:off x="7543800" y="2286000"/>
              <a:ext cx="1600200" cy="914400"/>
            </a:xfrm>
            <a:prstGeom prst="wedgeEllipseCallout">
              <a:avLst>
                <a:gd name="adj1" fmla="val -31376"/>
                <a:gd name="adj2" fmla="val 104800"/>
              </a:avLst>
            </a:prstGeom>
            <a:solidFill>
              <a:schemeClr val="bg1">
                <a:alpha val="30000"/>
              </a:schemeClr>
            </a:solidFill>
            <a:ln w="25400" algn="ctr">
              <a:solidFill>
                <a:srgbClr val="89A4A7"/>
              </a:solidFill>
              <a:miter lim="800000"/>
              <a:headEnd/>
              <a:tailEnd/>
            </a:ln>
          </p:spPr>
          <p:txBody>
            <a:bodyPr anchor="ctr"/>
            <a:lstStyle/>
            <a:p>
              <a:pPr algn="ctr"/>
              <a:r>
                <a:rPr lang="en-US" dirty="0"/>
                <a:t>What no coverage!</a:t>
              </a:r>
            </a:p>
          </p:txBody>
        </p:sp>
        <p:sp>
          <p:nvSpPr>
            <p:cNvPr id="10" name="TextBox 9"/>
            <p:cNvSpPr txBox="1"/>
            <p:nvPr/>
          </p:nvSpPr>
          <p:spPr>
            <a:xfrm>
              <a:off x="5486400" y="5257800"/>
              <a:ext cx="3384132" cy="369332"/>
            </a:xfrm>
            <a:prstGeom prst="rect">
              <a:avLst/>
            </a:prstGeom>
            <a:noFill/>
          </p:spPr>
          <p:txBody>
            <a:bodyPr wrap="none" rtlCol="0">
              <a:spAutoFit/>
            </a:bodyPr>
            <a:lstStyle/>
            <a:p>
              <a:r>
                <a:rPr lang="en-US" dirty="0" smtClean="0"/>
                <a:t>From the Economist, Sep 26, 2009</a:t>
              </a:r>
              <a:endParaRPr lang="en-US" dirty="0"/>
            </a:p>
          </p:txBody>
        </p:sp>
      </p:grpSp>
      <p:sp>
        <p:nvSpPr>
          <p:cNvPr id="2" name="Title 1"/>
          <p:cNvSpPr>
            <a:spLocks noGrp="1"/>
          </p:cNvSpPr>
          <p:nvPr>
            <p:ph type="title"/>
          </p:nvPr>
        </p:nvSpPr>
        <p:spPr>
          <a:xfrm>
            <a:off x="914400" y="0"/>
            <a:ext cx="8229600" cy="563562"/>
          </a:xfrm>
        </p:spPr>
        <p:txBody>
          <a:bodyPr>
            <a:normAutofit fontScale="90000"/>
          </a:bodyPr>
          <a:lstStyle/>
          <a:p>
            <a:r>
              <a:rPr lang="en-US" dirty="0" smtClean="0"/>
              <a:t>Some Benefits</a:t>
            </a:r>
            <a:endParaRPr lang="en-US" dirty="0"/>
          </a:p>
        </p:txBody>
      </p:sp>
      <p:sp>
        <p:nvSpPr>
          <p:cNvPr id="3" name="Content Placeholder 2"/>
          <p:cNvSpPr>
            <a:spLocks noGrp="1"/>
          </p:cNvSpPr>
          <p:nvPr>
            <p:ph idx="1"/>
          </p:nvPr>
        </p:nvSpPr>
        <p:spPr>
          <a:xfrm>
            <a:off x="0" y="3124200"/>
            <a:ext cx="5562600" cy="3352800"/>
          </a:xfrm>
        </p:spPr>
        <p:txBody>
          <a:bodyPr>
            <a:normAutofit fontScale="77500" lnSpcReduction="20000"/>
          </a:bodyPr>
          <a:lstStyle/>
          <a:p>
            <a:r>
              <a:rPr lang="en-US" sz="3400" dirty="0" smtClean="0"/>
              <a:t>Mobile computing (in future any micro-processor will have a wireless access):</a:t>
            </a:r>
          </a:p>
          <a:p>
            <a:r>
              <a:rPr lang="en-US" sz="3400" dirty="0" smtClean="0"/>
              <a:t>Rent a car check in at the curb</a:t>
            </a:r>
          </a:p>
          <a:p>
            <a:r>
              <a:rPr lang="en-US" sz="3400" dirty="0" smtClean="0"/>
              <a:t>Real time Bus schedules for students</a:t>
            </a:r>
          </a:p>
          <a:p>
            <a:r>
              <a:rPr lang="en-US" sz="3400" dirty="0" smtClean="0"/>
              <a:t>Field workers, mobile workers</a:t>
            </a:r>
          </a:p>
          <a:p>
            <a:r>
              <a:rPr lang="en-US" sz="3400" dirty="0" smtClean="0"/>
              <a:t>Push button access to nurse practitioners</a:t>
            </a:r>
          </a:p>
          <a:p>
            <a:r>
              <a:rPr lang="en-US" dirty="0" smtClean="0"/>
              <a:t>Even warlords may need &amp; protect</a:t>
            </a:r>
            <a:endParaRPr lang="en-US" dirty="0" smtClean="0"/>
          </a:p>
          <a:p>
            <a:endParaRPr lang="en-US" dirty="0"/>
          </a:p>
        </p:txBody>
      </p:sp>
      <p:sp>
        <p:nvSpPr>
          <p:cNvPr id="7" name="Content Placeholder 2"/>
          <p:cNvSpPr txBox="1">
            <a:spLocks/>
          </p:cNvSpPr>
          <p:nvPr/>
        </p:nvSpPr>
        <p:spPr>
          <a:xfrm>
            <a:off x="0" y="685800"/>
            <a:ext cx="9144000" cy="25146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latin typeface="+mn-lt"/>
                <a:ea typeface="+mn-ea"/>
                <a:cs typeface="+mn-cs"/>
              </a:rPr>
              <a:t>Emergencies, reporting fires, accidents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latin typeface="+mn-lt"/>
                <a:ea typeface="+mn-ea"/>
                <a:cs typeface="+mn-cs"/>
              </a:rPr>
              <a:t>Keeping in touch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Market prices (fish</a:t>
            </a:r>
            <a:r>
              <a:rPr kumimoji="0" lang="en-US" sz="8000" b="0" i="0" u="none" strike="noStrike" kern="1200" cap="none" spc="0" normalizeH="0" baseline="0" noProof="0" smtClean="0">
                <a:ln>
                  <a:noFill/>
                </a:ln>
                <a:solidFill>
                  <a:schemeClr val="tx1"/>
                </a:solidFill>
                <a:effectLst/>
                <a:uLnTx/>
                <a:uFillTx/>
                <a:latin typeface="+mn-lt"/>
                <a:ea typeface="+mn-ea"/>
                <a:cs typeface="+mn-cs"/>
              </a:rPr>
              <a:t>,</a:t>
            </a:r>
            <a:r>
              <a:rPr kumimoji="0" lang="en-US" sz="8000" b="0" i="0" u="none" strike="noStrike" kern="1200" cap="none" spc="0" normalizeH="0" noProof="0" smtClean="0">
                <a:ln>
                  <a:noFill/>
                </a:ln>
                <a:solidFill>
                  <a:schemeClr val="tx1"/>
                </a:solidFill>
                <a:effectLst/>
                <a:uLnTx/>
                <a:uFillTx/>
                <a:latin typeface="+mn-lt"/>
                <a:ea typeface="+mn-ea"/>
                <a:cs typeface="+mn-cs"/>
              </a:rPr>
              <a:t> crops)</a:t>
            </a:r>
            <a:r>
              <a:rPr kumimoji="0" lang="en-US" sz="8000" b="0" i="0" u="none" strike="noStrike" kern="1200" cap="none" spc="0" normalizeH="0" baseline="0" noProof="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weather, crop information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Family, friends and co-workers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latin typeface="+mn-lt"/>
                <a:ea typeface="+mn-ea"/>
                <a:cs typeface="+mn-cs"/>
              </a:rPr>
              <a:t>Given to victims of domestic violence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9600" dirty="0" smtClean="0"/>
              <a:t>Emergencies, reporting fires, accidents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9600" dirty="0" smtClean="0"/>
              <a:t>Keeping in touch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6400800" y="4648200"/>
            <a:ext cx="2064861" cy="369332"/>
          </a:xfrm>
          <a:prstGeom prst="rect">
            <a:avLst/>
          </a:prstGeom>
          <a:noFill/>
        </p:spPr>
        <p:txBody>
          <a:bodyPr wrap="none" rtlCol="0">
            <a:spAutoFit/>
          </a:bodyPr>
          <a:lstStyle/>
          <a:p>
            <a:r>
              <a:rPr lang="en-US" dirty="0" smtClean="0">
                <a:solidFill>
                  <a:schemeClr val="bg1"/>
                </a:solidFill>
              </a:rPr>
              <a:t>From the Economist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685800"/>
          </a:xfrm>
        </p:spPr>
        <p:txBody>
          <a:bodyPr>
            <a:normAutofit fontScale="90000"/>
          </a:bodyPr>
          <a:lstStyle/>
          <a:p>
            <a:r>
              <a:rPr lang="en-US" dirty="0" smtClean="0"/>
              <a:t>Not  covering other mobile devices</a:t>
            </a:r>
            <a:endParaRPr lang="en-US" dirty="0"/>
          </a:p>
        </p:txBody>
      </p:sp>
      <p:sp>
        <p:nvSpPr>
          <p:cNvPr id="3" name="Content Placeholder 2"/>
          <p:cNvSpPr>
            <a:spLocks noGrp="1"/>
          </p:cNvSpPr>
          <p:nvPr>
            <p:ph idx="1"/>
          </p:nvPr>
        </p:nvSpPr>
        <p:spPr>
          <a:xfrm>
            <a:off x="0" y="1295400"/>
            <a:ext cx="9144000" cy="4830763"/>
          </a:xfrm>
        </p:spPr>
        <p:txBody>
          <a:bodyPr>
            <a:normAutofit fontScale="92500" lnSpcReduction="20000"/>
          </a:bodyPr>
          <a:lstStyle/>
          <a:p>
            <a:r>
              <a:rPr lang="en-US" dirty="0" smtClean="0"/>
              <a:t>Cordless phones, CB radios, pagers, car phones, Bluetooth etc.</a:t>
            </a:r>
          </a:p>
          <a:p>
            <a:r>
              <a:rPr lang="en-US" dirty="0" smtClean="0"/>
              <a:t>Iridium: catastrophes (Haiti), hard to reach places: expeditions, Arctic …</a:t>
            </a:r>
          </a:p>
          <a:p>
            <a:r>
              <a:rPr lang="en-US" dirty="0" smtClean="0"/>
              <a:t>ATT </a:t>
            </a:r>
            <a:r>
              <a:rPr lang="en-US" dirty="0" err="1" smtClean="0"/>
              <a:t>Terrestar</a:t>
            </a:r>
            <a:r>
              <a:rPr lang="en-US" dirty="0" smtClean="0"/>
              <a:t> hybrid cell &amp; satellite switches to satellite when out of range, covers US, looks like Blackberry, not cheap $799 + $5/month on top of regular voice &amp; data. Calls are $0.65/min. See </a:t>
            </a:r>
            <a:r>
              <a:rPr lang="en-US" dirty="0" smtClean="0">
                <a:hlinkClick r:id="rId2"/>
              </a:rPr>
              <a:t>http://www.pcworld.com/article/172944/terrestar_satellite_phone_coming_to_atandt.html</a:t>
            </a:r>
            <a:endParaRPr lang="en-US" dirty="0" smtClean="0"/>
          </a:p>
          <a:p>
            <a:pPr>
              <a:buNone/>
            </a:pPr>
            <a:r>
              <a:rPr lang="en-US" dirty="0" smtClean="0"/>
              <a:t/>
            </a:r>
            <a:br>
              <a:rPr lang="en-US" dirty="0" smtClean="0"/>
            </a:b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7162800" y="3352800"/>
            <a:ext cx="1420586" cy="1104900"/>
          </a:xfrm>
          <a:prstGeom prst="rect">
            <a:avLst/>
          </a:prstGeom>
          <a:noFill/>
          <a:ln w="9525">
            <a:noFill/>
            <a:miter lim="800000"/>
            <a:headEnd/>
            <a:tailEnd/>
          </a:ln>
        </p:spPr>
      </p:pic>
      <p:sp>
        <p:nvSpPr>
          <p:cNvPr id="2" name="Title 1"/>
          <p:cNvSpPr>
            <a:spLocks noGrp="1"/>
          </p:cNvSpPr>
          <p:nvPr>
            <p:ph type="title"/>
          </p:nvPr>
        </p:nvSpPr>
        <p:spPr>
          <a:xfrm>
            <a:off x="457200" y="0"/>
            <a:ext cx="8229600" cy="609600"/>
          </a:xfrm>
        </p:spPr>
        <p:txBody>
          <a:bodyPr>
            <a:normAutofit fontScale="90000"/>
          </a:bodyPr>
          <a:lstStyle/>
          <a:p>
            <a:r>
              <a:rPr lang="en-US" dirty="0" smtClean="0"/>
              <a:t>Base Stations</a:t>
            </a:r>
            <a:endParaRPr lang="en-US" dirty="0"/>
          </a:p>
        </p:txBody>
      </p:sp>
      <p:sp>
        <p:nvSpPr>
          <p:cNvPr id="3" name="Content Placeholder 2"/>
          <p:cNvSpPr>
            <a:spLocks noGrp="1"/>
          </p:cNvSpPr>
          <p:nvPr>
            <p:ph idx="1"/>
          </p:nvPr>
        </p:nvSpPr>
        <p:spPr>
          <a:xfrm>
            <a:off x="0" y="533400"/>
            <a:ext cx="7924800" cy="4572000"/>
          </a:xfrm>
        </p:spPr>
        <p:txBody>
          <a:bodyPr>
            <a:normAutofit fontScale="92500" lnSpcReduction="20000"/>
          </a:bodyPr>
          <a:lstStyle/>
          <a:p>
            <a:r>
              <a:rPr lang="en-US" dirty="0"/>
              <a:t>City divided up into cells </a:t>
            </a:r>
            <a:r>
              <a:rPr lang="en-US" dirty="0" smtClean="0"/>
              <a:t>size ~</a:t>
            </a:r>
            <a:r>
              <a:rPr lang="en-US" dirty="0"/>
              <a:t>10 sq </a:t>
            </a:r>
            <a:r>
              <a:rPr lang="en-US" dirty="0" smtClean="0"/>
              <a:t>miles. </a:t>
            </a:r>
          </a:p>
          <a:p>
            <a:r>
              <a:rPr lang="en-US" dirty="0" smtClean="0"/>
              <a:t>Each </a:t>
            </a:r>
            <a:r>
              <a:rPr lang="en-US" dirty="0"/>
              <a:t>cell has a </a:t>
            </a:r>
            <a:r>
              <a:rPr lang="en-US" b="1" dirty="0"/>
              <a:t>base station </a:t>
            </a:r>
            <a:r>
              <a:rPr lang="en-US" dirty="0"/>
              <a:t>consisting </a:t>
            </a:r>
            <a:r>
              <a:rPr lang="en-US" dirty="0" smtClean="0"/>
              <a:t>of:</a:t>
            </a:r>
          </a:p>
          <a:p>
            <a:pPr lvl="1"/>
            <a:r>
              <a:rPr lang="en-US" dirty="0" smtClean="0"/>
              <a:t> </a:t>
            </a:r>
            <a:r>
              <a:rPr lang="en-US" dirty="0"/>
              <a:t>a </a:t>
            </a:r>
            <a:r>
              <a:rPr lang="en-US" dirty="0" smtClean="0"/>
              <a:t>tower (sometimes disguised), with ladder, lightening arrester</a:t>
            </a:r>
          </a:p>
          <a:p>
            <a:pPr lvl="1"/>
            <a:r>
              <a:rPr lang="en-US" dirty="0" smtClean="0"/>
              <a:t> antennas, facing 3 sectors, </a:t>
            </a:r>
          </a:p>
          <a:p>
            <a:pPr lvl="1"/>
            <a:r>
              <a:rPr lang="en-US" dirty="0" smtClean="0"/>
              <a:t>a </a:t>
            </a:r>
            <a:r>
              <a:rPr lang="en-US" dirty="0"/>
              <a:t>small building containing </a:t>
            </a:r>
            <a:r>
              <a:rPr lang="en-US" dirty="0" smtClean="0"/>
              <a:t>radio </a:t>
            </a:r>
            <a:r>
              <a:rPr lang="en-US" dirty="0"/>
              <a:t>equipment, </a:t>
            </a:r>
            <a:r>
              <a:rPr lang="en-US" dirty="0" smtClean="0"/>
              <a:t>UPS, cooling etc.</a:t>
            </a:r>
          </a:p>
          <a:p>
            <a:pPr lvl="1"/>
            <a:r>
              <a:rPr lang="en-US" dirty="0" smtClean="0"/>
              <a:t>Access to power</a:t>
            </a:r>
          </a:p>
          <a:p>
            <a:pPr lvl="1"/>
            <a:r>
              <a:rPr lang="en-US" dirty="0" smtClean="0"/>
              <a:t>a GPS antenna</a:t>
            </a:r>
          </a:p>
          <a:p>
            <a:pPr lvl="1"/>
            <a:r>
              <a:rPr lang="en-US" dirty="0" smtClean="0"/>
              <a:t>lots of cables</a:t>
            </a:r>
          </a:p>
          <a:p>
            <a:pPr lvl="1"/>
            <a:r>
              <a:rPr lang="en-US" dirty="0" smtClean="0"/>
              <a:t>An uplink to carry signals</a:t>
            </a:r>
          </a:p>
        </p:txBody>
      </p:sp>
      <p:pic>
        <p:nvPicPr>
          <p:cNvPr id="1026" name="Picture 2"/>
          <p:cNvPicPr>
            <a:picLocks noChangeAspect="1" noChangeArrowheads="1"/>
          </p:cNvPicPr>
          <p:nvPr/>
        </p:nvPicPr>
        <p:blipFill>
          <a:blip r:embed="rId3" cstate="print"/>
          <a:srcRect/>
          <a:stretch>
            <a:fillRect/>
          </a:stretch>
        </p:blipFill>
        <p:spPr bwMode="auto">
          <a:xfrm>
            <a:off x="8034338" y="0"/>
            <a:ext cx="1109662" cy="3272262"/>
          </a:xfrm>
          <a:prstGeom prst="rect">
            <a:avLst/>
          </a:prstGeom>
          <a:noFill/>
          <a:ln w="9525">
            <a:noFill/>
            <a:miter lim="800000"/>
            <a:headEnd/>
            <a:tailEnd/>
          </a:ln>
        </p:spPr>
      </p:pic>
      <p:sp>
        <p:nvSpPr>
          <p:cNvPr id="13" name="Rectangular Callout 12"/>
          <p:cNvSpPr/>
          <p:nvPr/>
        </p:nvSpPr>
        <p:spPr>
          <a:xfrm>
            <a:off x="914400" y="1524000"/>
            <a:ext cx="1066800" cy="228600"/>
          </a:xfrm>
          <a:prstGeom prst="wedgeRectCallout">
            <a:avLst>
              <a:gd name="adj1" fmla="val 653872"/>
              <a:gd name="adj2" fmla="val -273033"/>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914400" y="2209800"/>
            <a:ext cx="1295400" cy="304800"/>
          </a:xfrm>
          <a:prstGeom prst="wedgeRectCallout">
            <a:avLst>
              <a:gd name="adj1" fmla="val 511607"/>
              <a:gd name="adj2" fmla="val -581856"/>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1066800" y="2590800"/>
            <a:ext cx="1981200" cy="304800"/>
          </a:xfrm>
          <a:prstGeom prst="wedgeRectCallout">
            <a:avLst>
              <a:gd name="adj1" fmla="val 276236"/>
              <a:gd name="adj2" fmla="val 314932"/>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4" cstate="print"/>
          <a:srcRect/>
          <a:stretch>
            <a:fillRect/>
          </a:stretch>
        </p:blipFill>
        <p:spPr bwMode="auto">
          <a:xfrm>
            <a:off x="5715000" y="4343400"/>
            <a:ext cx="1376718" cy="1773848"/>
          </a:xfrm>
          <a:prstGeom prst="rect">
            <a:avLst/>
          </a:prstGeom>
          <a:noFill/>
          <a:ln w="9525">
            <a:noFill/>
            <a:miter lim="800000"/>
            <a:headEnd/>
            <a:tailEnd/>
          </a:ln>
        </p:spPr>
      </p:pic>
      <p:sp>
        <p:nvSpPr>
          <p:cNvPr id="14" name="Rectangular Callout 13"/>
          <p:cNvSpPr/>
          <p:nvPr/>
        </p:nvSpPr>
        <p:spPr>
          <a:xfrm>
            <a:off x="838200" y="3276600"/>
            <a:ext cx="2133600" cy="304800"/>
          </a:xfrm>
          <a:prstGeom prst="wedgeRectCallout">
            <a:avLst>
              <a:gd name="adj1" fmla="val 266875"/>
              <a:gd name="adj2" fmla="val 143383"/>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ular Callout 17"/>
          <p:cNvSpPr/>
          <p:nvPr/>
        </p:nvSpPr>
        <p:spPr>
          <a:xfrm>
            <a:off x="1066800" y="3657600"/>
            <a:ext cx="2133600" cy="304800"/>
          </a:xfrm>
          <a:prstGeom prst="wedgeRectCallout">
            <a:avLst>
              <a:gd name="adj1" fmla="val 184896"/>
              <a:gd name="adj2" fmla="val 254494"/>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7924800" y="5257800"/>
            <a:ext cx="838200" cy="1257300"/>
          </a:xfrm>
          <a:prstGeom prst="rect">
            <a:avLst/>
          </a:prstGeom>
          <a:noFill/>
          <a:ln w="9525">
            <a:noFill/>
            <a:miter lim="800000"/>
            <a:headEnd/>
            <a:tailEnd/>
          </a:ln>
        </p:spPr>
      </p:pic>
      <p:sp>
        <p:nvSpPr>
          <p:cNvPr id="16" name="TextBox 15"/>
          <p:cNvSpPr txBox="1"/>
          <p:nvPr/>
        </p:nvSpPr>
        <p:spPr>
          <a:xfrm>
            <a:off x="152400" y="5715000"/>
            <a:ext cx="7129388" cy="646331"/>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dirty="0" smtClean="0"/>
              <a:t>For disguising towers see:</a:t>
            </a:r>
          </a:p>
          <a:p>
            <a:r>
              <a:rPr lang="en-US" dirty="0" smtClean="0"/>
              <a:t> </a:t>
            </a:r>
            <a:r>
              <a:rPr lang="en-US" dirty="0" smtClean="0">
                <a:hlinkClick r:id="rId6"/>
              </a:rPr>
              <a:t>http</a:t>
            </a:r>
            <a:r>
              <a:rPr lang="en-US" smtClean="0">
                <a:hlinkClick r:id="rId6"/>
              </a:rPr>
              <a:t>://www.networkworld.com/slideshows/2009/092509-cell-tower.html</a:t>
            </a:r>
            <a:r>
              <a:rPr lang="en-US" smtClean="0"/>
              <a:t> </a:t>
            </a:r>
            <a:endParaRPr lang="en-US" dirty="0"/>
          </a:p>
        </p:txBody>
      </p:sp>
      <p:sp>
        <p:nvSpPr>
          <p:cNvPr id="17" name="TextBox 16"/>
          <p:cNvSpPr txBox="1"/>
          <p:nvPr/>
        </p:nvSpPr>
        <p:spPr>
          <a:xfrm>
            <a:off x="228600" y="5105400"/>
            <a:ext cx="3042115" cy="369332"/>
          </a:xfrm>
          <a:prstGeom prst="rect">
            <a:avLst/>
          </a:prstGeom>
          <a:solidFill>
            <a:schemeClr val="accent5">
              <a:lumMod val="20000"/>
              <a:lumOff val="80000"/>
            </a:schemeClr>
          </a:solidFill>
        </p:spPr>
        <p:txBody>
          <a:bodyPr wrap="none" rtlCol="0">
            <a:spAutoFit/>
          </a:bodyPr>
          <a:lstStyle/>
          <a:p>
            <a:r>
              <a:rPr lang="en-US" dirty="0" smtClean="0"/>
              <a:t>What is the GPS antenna for?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91600" cy="3657600"/>
          </a:xfrm>
        </p:spPr>
        <p:txBody>
          <a:bodyPr>
            <a:normAutofit fontScale="62500" lnSpcReduction="20000"/>
          </a:bodyPr>
          <a:lstStyle/>
          <a:p>
            <a:r>
              <a:rPr lang="en-US" sz="4500" dirty="0" smtClean="0"/>
              <a:t>Since cell-phones &amp; base-stations use low power transmitters so the same frequency can be re-used in non-adjacent cells</a:t>
            </a:r>
          </a:p>
          <a:p>
            <a:pPr lvl="1"/>
            <a:r>
              <a:rPr lang="en-US" sz="3200" dirty="0" smtClean="0"/>
              <a:t>Cells typically 1-2 miles apart in urban areas, by reducing power</a:t>
            </a:r>
          </a:p>
          <a:p>
            <a:pPr lvl="1"/>
            <a:r>
              <a:rPr lang="en-US" sz="3200" dirty="0" smtClean="0"/>
              <a:t>Max distance: tall mast,  flat terrain ~ 20miles, can reduce to 3miles</a:t>
            </a:r>
          </a:p>
          <a:p>
            <a:pPr lvl="1">
              <a:buNone/>
            </a:pPr>
            <a:r>
              <a:rPr lang="en-US" dirty="0" smtClean="0"/>
              <a:t>_</a:t>
            </a:r>
          </a:p>
          <a:p>
            <a:pPr lvl="0">
              <a:defRPr/>
            </a:pPr>
            <a:r>
              <a:rPr lang="en-US" sz="4500" dirty="0" smtClean="0"/>
              <a:t>Single cell uses 1/7 of frequencies allocated to carrier, blue cells can re-use same frequencies since no overlap</a:t>
            </a:r>
          </a:p>
          <a:p>
            <a:pPr lvl="1">
              <a:defRPr/>
            </a:pPr>
            <a:r>
              <a:rPr lang="en-US" sz="3800" dirty="0" smtClean="0"/>
              <a:t>Cells reserve part of available bandwidth for emergency calls</a:t>
            </a:r>
          </a:p>
          <a:p>
            <a:pPr>
              <a:buNone/>
            </a:pPr>
            <a:endParaRPr lang="en-US" dirty="0" smtClean="0"/>
          </a:p>
          <a:p>
            <a:endParaRPr lang="en-US" dirty="0"/>
          </a:p>
        </p:txBody>
      </p:sp>
      <p:sp>
        <p:nvSpPr>
          <p:cNvPr id="60" name="Title 59"/>
          <p:cNvSpPr>
            <a:spLocks noGrp="1"/>
          </p:cNvSpPr>
          <p:nvPr>
            <p:ph type="title"/>
          </p:nvPr>
        </p:nvSpPr>
        <p:spPr/>
        <p:txBody>
          <a:bodyPr>
            <a:normAutofit fontScale="90000"/>
          </a:bodyPr>
          <a:lstStyle/>
          <a:p>
            <a:r>
              <a:rPr lang="en-US" dirty="0" smtClean="0"/>
              <a:t>Architecture</a:t>
            </a:r>
            <a:endParaRPr lang="en-US" dirty="0"/>
          </a:p>
        </p:txBody>
      </p:sp>
      <p:grpSp>
        <p:nvGrpSpPr>
          <p:cNvPr id="27" name="Group 26"/>
          <p:cNvGrpSpPr/>
          <p:nvPr/>
        </p:nvGrpSpPr>
        <p:grpSpPr>
          <a:xfrm>
            <a:off x="6096000" y="3962400"/>
            <a:ext cx="2947984" cy="1981200"/>
            <a:chOff x="6929440" y="4343400"/>
            <a:chExt cx="2114544" cy="1600200"/>
          </a:xfrm>
        </p:grpSpPr>
        <p:sp>
          <p:nvSpPr>
            <p:cNvPr id="5" name="Hexagon 4"/>
            <p:cNvSpPr/>
            <p:nvPr/>
          </p:nvSpPr>
          <p:spPr>
            <a:xfrm>
              <a:off x="6929440" y="5076824"/>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7405688" y="4343400"/>
              <a:ext cx="603504" cy="45720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7924800" y="4572000"/>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7405688" y="4800600"/>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7424736" y="5281616"/>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7924800" y="5486400"/>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8424864" y="4767264"/>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7924800" y="5029200"/>
              <a:ext cx="603504" cy="45720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8440480" y="5246259"/>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H="1">
            <a:off x="7086600" y="4648200"/>
            <a:ext cx="119064" cy="304800"/>
            <a:chOff x="6108694" y="4876800"/>
            <a:chExt cx="406401" cy="2103120"/>
          </a:xfrm>
        </p:grpSpPr>
        <p:cxnSp>
          <p:nvCxnSpPr>
            <p:cNvPr id="15" name="Straight Connector 14"/>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222999" y="6400796"/>
              <a:ext cx="254004" cy="579124"/>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flipH="1">
            <a:off x="7162800" y="5257800"/>
            <a:ext cx="119064" cy="304800"/>
            <a:chOff x="6108694" y="4876800"/>
            <a:chExt cx="406401" cy="2103120"/>
          </a:xfrm>
        </p:grpSpPr>
        <p:cxnSp>
          <p:nvCxnSpPr>
            <p:cNvPr id="29" name="Straight Connector 28"/>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flipH="1">
            <a:off x="6400800" y="4953000"/>
            <a:ext cx="119064" cy="304800"/>
            <a:chOff x="6108694" y="4876800"/>
            <a:chExt cx="406401" cy="2103120"/>
          </a:xfrm>
        </p:grpSpPr>
        <p:cxnSp>
          <p:nvCxnSpPr>
            <p:cNvPr id="33" name="Straight Connector 32"/>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flipH="1">
            <a:off x="7162800" y="3962400"/>
            <a:ext cx="119064" cy="304800"/>
            <a:chOff x="6108694" y="4876800"/>
            <a:chExt cx="406401" cy="2103120"/>
          </a:xfrm>
        </p:grpSpPr>
        <p:cxnSp>
          <p:nvCxnSpPr>
            <p:cNvPr id="37" name="Straight Connector 36"/>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flipH="1">
            <a:off x="7848600" y="4953000"/>
            <a:ext cx="119064" cy="304800"/>
            <a:chOff x="6108694" y="4876800"/>
            <a:chExt cx="406401" cy="2103120"/>
          </a:xfrm>
        </p:grpSpPr>
        <p:cxnSp>
          <p:nvCxnSpPr>
            <p:cNvPr id="41" name="Straight Connector 40"/>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flipH="1">
            <a:off x="7772400" y="4343400"/>
            <a:ext cx="119064" cy="304800"/>
            <a:chOff x="6108694" y="4876800"/>
            <a:chExt cx="406401" cy="2103120"/>
          </a:xfrm>
        </p:grpSpPr>
        <p:cxnSp>
          <p:nvCxnSpPr>
            <p:cNvPr id="45" name="Straight Connector 44"/>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flipH="1">
            <a:off x="7848600" y="5562600"/>
            <a:ext cx="119064" cy="304800"/>
            <a:chOff x="6108694" y="4876800"/>
            <a:chExt cx="406401" cy="2103120"/>
          </a:xfrm>
        </p:grpSpPr>
        <p:cxnSp>
          <p:nvCxnSpPr>
            <p:cNvPr id="49" name="Straight Connector 48"/>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flipH="1">
            <a:off x="8534400" y="4648200"/>
            <a:ext cx="119064" cy="304800"/>
            <a:chOff x="6108694" y="4876800"/>
            <a:chExt cx="406401" cy="2103120"/>
          </a:xfrm>
        </p:grpSpPr>
        <p:cxnSp>
          <p:nvCxnSpPr>
            <p:cNvPr id="53" name="Straight Connector 52"/>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flipH="1">
            <a:off x="8534400" y="5181600"/>
            <a:ext cx="119064" cy="304800"/>
            <a:chOff x="6108694" y="4876800"/>
            <a:chExt cx="406401" cy="2103120"/>
          </a:xfrm>
        </p:grpSpPr>
        <p:cxnSp>
          <p:nvCxnSpPr>
            <p:cNvPr id="57" name="Straight Connector 56"/>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ontent Placeholder 2"/>
          <p:cNvSpPr txBox="1">
            <a:spLocks/>
          </p:cNvSpPr>
          <p:nvPr/>
        </p:nvSpPr>
        <p:spPr>
          <a:xfrm>
            <a:off x="0" y="4343400"/>
            <a:ext cx="6705600" cy="2133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Tower cost with permits, construction  etc. $150-400K, 9mos – 3years (with permits), but many people can use a single tower so costs are low</a:t>
            </a:r>
          </a:p>
        </p:txBody>
      </p:sp>
      <p:sp>
        <p:nvSpPr>
          <p:cNvPr id="62" name="TextBox 61"/>
          <p:cNvSpPr txBox="1"/>
          <p:nvPr/>
        </p:nvSpPr>
        <p:spPr>
          <a:xfrm>
            <a:off x="762000" y="2366210"/>
            <a:ext cx="7013843" cy="400110"/>
          </a:xfrm>
          <a:prstGeom prst="rect">
            <a:avLst/>
          </a:prstGeom>
          <a:solidFill>
            <a:schemeClr val="accent5">
              <a:lumMod val="20000"/>
              <a:lumOff val="80000"/>
            </a:schemeClr>
          </a:solidFill>
        </p:spPr>
        <p:txBody>
          <a:bodyPr wrap="none" rtlCol="0">
            <a:spAutoFit/>
          </a:bodyPr>
          <a:lstStyle/>
          <a:p>
            <a:r>
              <a:rPr lang="en-US" sz="2000" dirty="0" smtClean="0"/>
              <a:t>What are benefits of low frequencies (e.g. 850MHz </a:t>
            </a:r>
            <a:r>
              <a:rPr lang="en-US" sz="2000" dirty="0" err="1" smtClean="0"/>
              <a:t>vs</a:t>
            </a:r>
            <a:r>
              <a:rPr lang="en-US" sz="2000" dirty="0" smtClean="0"/>
              <a:t> 1800MHz)?</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9144000" cy="4571999"/>
          </a:xfrm>
        </p:spPr>
        <p:txBody>
          <a:bodyPr>
            <a:normAutofit fontScale="85000" lnSpcReduction="20000"/>
          </a:bodyPr>
          <a:lstStyle/>
          <a:p>
            <a:r>
              <a:rPr lang="en-US" dirty="0" err="1" smtClean="0"/>
              <a:t>OpenBTS</a:t>
            </a:r>
            <a:r>
              <a:rPr lang="en-US" dirty="0" smtClean="0"/>
              <a:t> = open-source Unix application that presents a GSM air interface to standard GSM handset </a:t>
            </a:r>
          </a:p>
          <a:p>
            <a:pPr lvl="1"/>
            <a:r>
              <a:rPr lang="en-US" dirty="0" smtClean="0"/>
              <a:t>uses the Asterisk</a:t>
            </a:r>
            <a:r>
              <a:rPr lang="en-US" baseline="30000" dirty="0" smtClean="0"/>
              <a:t>®</a:t>
            </a:r>
            <a:r>
              <a:rPr lang="en-US" dirty="0" smtClean="0"/>
              <a:t> software PBX to connect calls. </a:t>
            </a:r>
          </a:p>
          <a:p>
            <a:r>
              <a:rPr lang="en-US" dirty="0" smtClean="0"/>
              <a:t>The combination of the ubiquitous GSM air interface with VoIP backhaul could form the basis of a new type of cellular network that could be deployed and operated at substantially lower cost than existing technologies in </a:t>
            </a:r>
            <a:r>
              <a:rPr lang="en-US" dirty="0" err="1" smtClean="0"/>
              <a:t>greenfields</a:t>
            </a:r>
            <a:r>
              <a:rPr lang="en-US" dirty="0" smtClean="0"/>
              <a:t> in the developing world. </a:t>
            </a:r>
          </a:p>
          <a:p>
            <a:pPr lvl="1"/>
            <a:r>
              <a:rPr lang="en-US" dirty="0" smtClean="0"/>
              <a:t>installed and operated at about 1/10 the cost of current technologies, </a:t>
            </a:r>
          </a:p>
          <a:p>
            <a:pPr lvl="1"/>
            <a:r>
              <a:rPr lang="en-US" dirty="0" smtClean="0"/>
              <a:t>compatible with most of the handsets that are already in the market. </a:t>
            </a:r>
          </a:p>
          <a:p>
            <a:pPr lvl="1"/>
            <a:r>
              <a:rPr lang="en-US" dirty="0" smtClean="0"/>
              <a:t>Range depends on antenna</a:t>
            </a:r>
            <a:endParaRPr lang="en-US" dirty="0"/>
          </a:p>
        </p:txBody>
      </p:sp>
      <p:sp>
        <p:nvSpPr>
          <p:cNvPr id="3" name="Title 2"/>
          <p:cNvSpPr>
            <a:spLocks noGrp="1"/>
          </p:cNvSpPr>
          <p:nvPr>
            <p:ph type="title"/>
          </p:nvPr>
        </p:nvSpPr>
        <p:spPr/>
        <p:txBody>
          <a:bodyPr>
            <a:normAutofit fontScale="90000"/>
          </a:bodyPr>
          <a:lstStyle/>
          <a:p>
            <a:r>
              <a:rPr lang="en-US" dirty="0" smtClean="0"/>
              <a:t>Cheaper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419600" y="4572000"/>
            <a:ext cx="3048000" cy="2286000"/>
          </a:xfrm>
          <a:prstGeom prst="rect">
            <a:avLst/>
          </a:prstGeom>
          <a:noFill/>
          <a:ln w="9525">
            <a:noFill/>
            <a:miter lim="800000"/>
            <a:headEnd/>
            <a:tailEnd/>
          </a:ln>
        </p:spPr>
      </p:pic>
      <p:sp>
        <p:nvSpPr>
          <p:cNvPr id="5" name="TextBox 4"/>
          <p:cNvSpPr txBox="1"/>
          <p:nvPr/>
        </p:nvSpPr>
        <p:spPr>
          <a:xfrm>
            <a:off x="4495800" y="6396335"/>
            <a:ext cx="2590800" cy="461665"/>
          </a:xfrm>
          <a:prstGeom prst="rect">
            <a:avLst/>
          </a:prstGeom>
          <a:noFill/>
        </p:spPr>
        <p:txBody>
          <a:bodyPr wrap="square" rtlCol="0">
            <a:spAutoFit/>
          </a:bodyPr>
          <a:lstStyle/>
          <a:p>
            <a:r>
              <a:rPr lang="en-US" sz="2400" dirty="0" smtClean="0">
                <a:solidFill>
                  <a:schemeClr val="bg1"/>
                </a:solidFill>
              </a:rPr>
              <a:t>Few </a:t>
            </a:r>
            <a:r>
              <a:rPr lang="en-US" sz="2400" dirty="0" err="1" smtClean="0">
                <a:solidFill>
                  <a:schemeClr val="bg1"/>
                </a:solidFill>
              </a:rPr>
              <a:t>metres</a:t>
            </a:r>
            <a:r>
              <a:rPr lang="en-US" sz="2400" dirty="0" smtClean="0">
                <a:solidFill>
                  <a:schemeClr val="bg1"/>
                </a:solidFill>
              </a:rPr>
              <a:t> range</a:t>
            </a:r>
            <a:endParaRPr lang="en-US" sz="2400"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7541669" y="4495800"/>
            <a:ext cx="1602331" cy="2362200"/>
          </a:xfrm>
          <a:prstGeom prst="rect">
            <a:avLst/>
          </a:prstGeom>
          <a:noFill/>
          <a:ln w="9525">
            <a:noFill/>
            <a:miter lim="800000"/>
            <a:headEnd/>
            <a:tailEnd/>
          </a:ln>
        </p:spPr>
      </p:pic>
      <p:sp>
        <p:nvSpPr>
          <p:cNvPr id="7" name="TextBox 6"/>
          <p:cNvSpPr txBox="1"/>
          <p:nvPr/>
        </p:nvSpPr>
        <p:spPr>
          <a:xfrm>
            <a:off x="7543800" y="4495800"/>
            <a:ext cx="1371600" cy="461665"/>
          </a:xfrm>
          <a:prstGeom prst="rect">
            <a:avLst/>
          </a:prstGeom>
          <a:noFill/>
        </p:spPr>
        <p:txBody>
          <a:bodyPr wrap="square" rtlCol="0">
            <a:spAutoFit/>
          </a:bodyPr>
          <a:lstStyle/>
          <a:p>
            <a:r>
              <a:rPr lang="en-US" sz="2400" dirty="0" smtClean="0">
                <a:solidFill>
                  <a:schemeClr val="bg1"/>
                </a:solidFill>
              </a:rPr>
              <a:t>Desert</a:t>
            </a:r>
            <a:endParaRPr lang="en-US" sz="2400" dirty="0">
              <a:solidFill>
                <a:schemeClr val="bg1"/>
              </a:solidFill>
            </a:endParaRPr>
          </a:p>
        </p:txBody>
      </p:sp>
      <p:sp>
        <p:nvSpPr>
          <p:cNvPr id="8" name="TextBox 7"/>
          <p:cNvSpPr txBox="1"/>
          <p:nvPr/>
        </p:nvSpPr>
        <p:spPr>
          <a:xfrm>
            <a:off x="0" y="5715000"/>
            <a:ext cx="4278031" cy="461665"/>
          </a:xfrm>
          <a:prstGeom prst="rect">
            <a:avLst/>
          </a:prstGeom>
          <a:noFill/>
        </p:spPr>
        <p:txBody>
          <a:bodyPr wrap="none" rtlCol="0">
            <a:spAutoFit/>
          </a:bodyPr>
          <a:lstStyle/>
          <a:p>
            <a:r>
              <a:rPr lang="en-US" sz="2400" dirty="0" smtClean="0">
                <a:hlinkClick r:id="rId4"/>
              </a:rPr>
              <a:t>http://openbts.sourceforge.net/</a:t>
            </a:r>
            <a:r>
              <a:rPr lang="en-US" sz="2400" dirty="0" smtClean="0"/>
              <a:t>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9144000" cy="1752600"/>
          </a:xfrm>
        </p:spPr>
        <p:txBody>
          <a:bodyPr/>
          <a:lstStyle/>
          <a:p>
            <a:pPr lvl="0"/>
            <a:r>
              <a:rPr lang="en-US" dirty="0" smtClean="0"/>
              <a:t>Each carrier in each city runs a </a:t>
            </a:r>
            <a:r>
              <a:rPr lang="en-US" b="1" dirty="0" smtClean="0"/>
              <a:t>Mobile Telephone Switching Office </a:t>
            </a:r>
            <a:r>
              <a:rPr lang="en-US" dirty="0" smtClean="0"/>
              <a:t>(MTSO) that controls Base Stations and handles phone connections</a:t>
            </a:r>
          </a:p>
          <a:p>
            <a:endParaRPr lang="en-US" dirty="0"/>
          </a:p>
        </p:txBody>
      </p:sp>
      <p:sp>
        <p:nvSpPr>
          <p:cNvPr id="3" name="Title 2"/>
          <p:cNvSpPr>
            <a:spLocks noGrp="1"/>
          </p:cNvSpPr>
          <p:nvPr>
            <p:ph type="title"/>
          </p:nvPr>
        </p:nvSpPr>
        <p:spPr/>
        <p:txBody>
          <a:bodyPr>
            <a:normAutofit fontScale="90000"/>
          </a:bodyPr>
          <a:lstStyle/>
          <a:p>
            <a:r>
              <a:rPr lang="en-US" dirty="0" smtClean="0"/>
              <a:t>How they work</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438400" y="2209800"/>
            <a:ext cx="3781425" cy="3819525"/>
          </a:xfrm>
          <a:prstGeom prst="rect">
            <a:avLst/>
          </a:prstGeom>
          <a:noFill/>
          <a:ln w="9525">
            <a:noFill/>
            <a:miter lim="800000"/>
            <a:headEnd/>
            <a:tailEnd/>
          </a:ln>
        </p:spPr>
      </p:pic>
      <p:sp>
        <p:nvSpPr>
          <p:cNvPr id="5" name="Rectangle 4"/>
          <p:cNvSpPr/>
          <p:nvPr/>
        </p:nvSpPr>
        <p:spPr>
          <a:xfrm>
            <a:off x="2514600" y="2209800"/>
            <a:ext cx="2057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1828800" y="2362200"/>
            <a:ext cx="1009650" cy="71483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6172200" y="4114800"/>
            <a:ext cx="1009650" cy="714832"/>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486400" y="2971800"/>
            <a:ext cx="1009650" cy="714832"/>
          </a:xfrm>
          <a:prstGeom prst="rect">
            <a:avLst/>
          </a:prstGeom>
          <a:noFill/>
          <a:ln w="9525">
            <a:noFill/>
            <a:miter lim="800000"/>
            <a:headEnd/>
            <a:tailEnd/>
          </a:ln>
        </p:spPr>
      </p:pic>
      <p:sp>
        <p:nvSpPr>
          <p:cNvPr id="9" name="TextBox 8"/>
          <p:cNvSpPr txBox="1"/>
          <p:nvPr/>
        </p:nvSpPr>
        <p:spPr>
          <a:xfrm>
            <a:off x="4419600" y="2743200"/>
            <a:ext cx="941412" cy="461665"/>
          </a:xfrm>
          <a:prstGeom prst="rect">
            <a:avLst/>
          </a:prstGeom>
          <a:noFill/>
        </p:spPr>
        <p:txBody>
          <a:bodyPr wrap="none" rtlCol="0">
            <a:spAutoFit/>
          </a:bodyPr>
          <a:lstStyle/>
          <a:p>
            <a:r>
              <a:rPr lang="en-US" sz="2400" dirty="0" smtClean="0"/>
              <a:t>MTSO</a:t>
            </a:r>
            <a:endParaRPr lang="en-US" sz="2400" dirty="0"/>
          </a:p>
        </p:txBody>
      </p:sp>
      <p:sp>
        <p:nvSpPr>
          <p:cNvPr id="10" name="TextBox 9"/>
          <p:cNvSpPr txBox="1"/>
          <p:nvPr/>
        </p:nvSpPr>
        <p:spPr>
          <a:xfrm>
            <a:off x="4800600" y="2895600"/>
            <a:ext cx="184731" cy="369332"/>
          </a:xfrm>
          <a:prstGeom prst="rect">
            <a:avLst/>
          </a:prstGeom>
          <a:noFill/>
        </p:spPr>
        <p:txBody>
          <a:bodyPr wrap="none" rtlCol="0">
            <a:spAutoFit/>
          </a:bodyPr>
          <a:lstStyle/>
          <a:p>
            <a:endParaRPr lang="en-US" dirty="0"/>
          </a:p>
        </p:txBody>
      </p:sp>
      <p:sp>
        <p:nvSpPr>
          <p:cNvPr id="11" name="TextBox 10"/>
          <p:cNvSpPr txBox="1"/>
          <p:nvPr/>
        </p:nvSpPr>
        <p:spPr>
          <a:xfrm>
            <a:off x="3657600" y="5638800"/>
            <a:ext cx="713978" cy="461665"/>
          </a:xfrm>
          <a:prstGeom prst="rect">
            <a:avLst/>
          </a:prstGeom>
          <a:noFill/>
        </p:spPr>
        <p:txBody>
          <a:bodyPr wrap="none" rtlCol="0">
            <a:spAutoFit/>
          </a:bodyPr>
          <a:lstStyle/>
          <a:p>
            <a:r>
              <a:rPr lang="en-US" sz="2400" dirty="0" smtClean="0"/>
              <a:t>BDA</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Connecting</a:t>
            </a:r>
            <a:endParaRPr lang="en-US" dirty="0"/>
          </a:p>
        </p:txBody>
      </p:sp>
      <p:sp>
        <p:nvSpPr>
          <p:cNvPr id="3" name="Content Placeholder 2"/>
          <p:cNvSpPr>
            <a:spLocks noGrp="1"/>
          </p:cNvSpPr>
          <p:nvPr>
            <p:ph idx="1"/>
          </p:nvPr>
        </p:nvSpPr>
        <p:spPr>
          <a:xfrm>
            <a:off x="0" y="533400"/>
            <a:ext cx="9144000" cy="5592763"/>
          </a:xfrm>
        </p:spPr>
        <p:txBody>
          <a:bodyPr>
            <a:normAutofit/>
          </a:bodyPr>
          <a:lstStyle/>
          <a:p>
            <a:r>
              <a:rPr lang="en-US" dirty="0" smtClean="0"/>
              <a:t>At power-on phone listens on the </a:t>
            </a:r>
            <a:r>
              <a:rPr lang="en-US" b="1" dirty="0" smtClean="0"/>
              <a:t>control channel </a:t>
            </a:r>
            <a:r>
              <a:rPr lang="en-US" dirty="0" smtClean="0"/>
              <a:t>for </a:t>
            </a:r>
            <a:r>
              <a:rPr lang="en-US" b="1" dirty="0" smtClean="0"/>
              <a:t>SID</a:t>
            </a:r>
            <a:r>
              <a:rPr lang="en-US" dirty="0" smtClean="0"/>
              <a:t> (5 digit number unique to each carrier)</a:t>
            </a:r>
          </a:p>
          <a:p>
            <a:r>
              <a:rPr lang="en-US" dirty="0" smtClean="0"/>
              <a:t>Phone compares with SID in phone, transmits a </a:t>
            </a:r>
            <a:r>
              <a:rPr lang="en-US" b="1" dirty="0" smtClean="0"/>
              <a:t>registration request </a:t>
            </a:r>
            <a:r>
              <a:rPr lang="en-US" dirty="0" smtClean="0"/>
              <a:t>to MTSO which tracks phone location in a database</a:t>
            </a:r>
          </a:p>
          <a:p>
            <a:r>
              <a:rPr lang="en-US" dirty="0" smtClean="0"/>
              <a:t>When MTSO gets calls looks in database to see which cell phone is in.</a:t>
            </a:r>
          </a:p>
          <a:p>
            <a:r>
              <a:rPr lang="en-US" dirty="0" smtClean="0"/>
              <a:t>MTSO </a:t>
            </a:r>
            <a:r>
              <a:rPr lang="en-US" b="1" dirty="0" smtClean="0"/>
              <a:t>picks frequency pair </a:t>
            </a:r>
            <a:r>
              <a:rPr lang="en-US" dirty="0" smtClean="0"/>
              <a:t>&amp; tells phone and base station over control channel</a:t>
            </a:r>
          </a:p>
          <a:p>
            <a:r>
              <a:rPr lang="en-US" dirty="0" smtClean="0"/>
              <a:t>Base station &amp; phone connect up on  freq pair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5"/>
            <a:ext cx="8229600" cy="831275"/>
          </a:xfrm>
        </p:spPr>
        <p:txBody>
          <a:bodyPr/>
          <a:lstStyle/>
          <a:p>
            <a:r>
              <a:rPr lang="en-US" dirty="0" smtClean="0"/>
              <a:t>Moving from Cell to Cell</a:t>
            </a:r>
            <a:endParaRPr lang="en-US" dirty="0"/>
          </a:p>
        </p:txBody>
      </p:sp>
      <p:sp>
        <p:nvSpPr>
          <p:cNvPr id="3" name="Content Placeholder 2"/>
          <p:cNvSpPr>
            <a:spLocks noGrp="1"/>
          </p:cNvSpPr>
          <p:nvPr>
            <p:ph idx="1"/>
          </p:nvPr>
        </p:nvSpPr>
        <p:spPr/>
        <p:txBody>
          <a:bodyPr/>
          <a:lstStyle/>
          <a:p>
            <a:endParaRPr lang="en-US" dirty="0"/>
          </a:p>
        </p:txBody>
      </p:sp>
      <p:sp>
        <p:nvSpPr>
          <p:cNvPr id="5" name="Hexagon 4"/>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36576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5257800" y="1295400"/>
            <a:ext cx="2169459" cy="1676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Group 25"/>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572000" y="3505200"/>
            <a:ext cx="304800" cy="1143000"/>
            <a:chOff x="6705600" y="5334000"/>
            <a:chExt cx="304800" cy="1143000"/>
          </a:xfrm>
        </p:grpSpPr>
        <p:cxnSp>
          <p:nvCxnSpPr>
            <p:cNvPr id="28" name="Straight Connector 27"/>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19600" y="1905000"/>
            <a:ext cx="304800" cy="1143000"/>
            <a:chOff x="6705600" y="5334000"/>
            <a:chExt cx="304800" cy="1143000"/>
          </a:xfrm>
        </p:grpSpPr>
        <p:cxnSp>
          <p:nvCxnSpPr>
            <p:cNvPr id="35" name="Straight Connector 34"/>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172200" y="1143000"/>
            <a:ext cx="304800" cy="1143000"/>
            <a:chOff x="6705600" y="5334000"/>
            <a:chExt cx="304800" cy="1143000"/>
          </a:xfrm>
        </p:grpSpPr>
        <p:cxnSp>
          <p:nvCxnSpPr>
            <p:cNvPr id="42" name="Straight Connector 41"/>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51" name="Elbow Connector 50"/>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5600700" y="3086100"/>
            <a:ext cx="2133600" cy="5334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49"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9176412">
            <a:off x="5458438" y="1411997"/>
            <a:ext cx="751488" cy="42532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4166</TotalTime>
  <Words>2325</Words>
  <Application>Microsoft Office PowerPoint</Application>
  <PresentationFormat>On-screen Show (4:3)</PresentationFormat>
  <Paragraphs>241</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How cell phones work</vt:lpstr>
      <vt:lpstr>Outline</vt:lpstr>
      <vt:lpstr>Not  covering other mobile devices</vt:lpstr>
      <vt:lpstr>Base Stations</vt:lpstr>
      <vt:lpstr>Architecture</vt:lpstr>
      <vt:lpstr>Cheaper</vt:lpstr>
      <vt:lpstr>How they work</vt:lpstr>
      <vt:lpstr>Connecting</vt:lpstr>
      <vt:lpstr>Moving from Cell to Cell</vt:lpstr>
      <vt:lpstr>Slide 10</vt:lpstr>
      <vt:lpstr>Slide 11</vt:lpstr>
      <vt:lpstr>Slide 12</vt:lpstr>
      <vt:lpstr>Slide 13</vt:lpstr>
      <vt:lpstr>Slide 14</vt:lpstr>
      <vt:lpstr>Slide 15</vt:lpstr>
      <vt:lpstr>Analog phones (1st gen) </vt:lpstr>
      <vt:lpstr>Digital 2G technology</vt:lpstr>
      <vt:lpstr>Global System for Mobile communications (GSM)</vt:lpstr>
      <vt:lpstr>3G (Third Generation)</vt:lpstr>
      <vt:lpstr>4G</vt:lpstr>
      <vt:lpstr>Inside a Digital cell phone</vt:lpstr>
      <vt:lpstr>Phone power</vt:lpstr>
      <vt:lpstr>Top carriers in subscribers http://en.wikipedia.org/wiki/List_of_mobile_network_operators   </vt:lpstr>
      <vt:lpstr>Coverage depends on provider</vt:lpstr>
      <vt:lpstr>Coverage and bars etc.</vt:lpstr>
      <vt:lpstr>In Building Coverage</vt:lpstr>
      <vt:lpstr>Growth</vt:lpstr>
      <vt:lpstr>Concerns</vt:lpstr>
      <vt:lpstr>Some Benefits</vt:lpstr>
    </vt:vector>
  </TitlesOfParts>
  <Company>SLAC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cell phones work</dc:title>
  <dc:creator>SLAC</dc:creator>
  <cp:lastModifiedBy>cottrell</cp:lastModifiedBy>
  <cp:revision>260</cp:revision>
  <dcterms:created xsi:type="dcterms:W3CDTF">2010-06-16T01:19:35Z</dcterms:created>
  <dcterms:modified xsi:type="dcterms:W3CDTF">2010-09-26T20:42:24Z</dcterms:modified>
</cp:coreProperties>
</file>