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2C54-5B06-3747-B7F1-9AB805C96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62A98-22D6-BB4F-A8F7-B7BDA3B11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A48A8-1A0A-AF4D-A765-4D7C06B2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9431F-5D80-3542-B7F5-892FE226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7504-AEE4-F24A-A422-2F6CB243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0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DFC0-D4FA-4B49-B790-AD3C2EEA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A9192-DD48-3744-8F1D-4C9190CF7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0FF30-F0BB-1947-8E0B-F3746694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9C6B-80E9-704D-B6C7-9D43002F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4570A-4813-974D-A400-48B004E9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73DA25-9A91-0645-8501-29BC494C1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B796D-5DE9-3846-962C-3ED582C89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29682-25C3-DF41-B627-F59D7BF4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CBA4D-DE6B-F74D-8EEB-81430CF3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BE065-68AA-1344-A7BA-38D2AB6E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8B4B-45BA-0D49-993C-194D595C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E8E93-6336-D048-B8CA-8C7FB850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92C6-FD2E-A645-A9F9-40B198D4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2302F-379B-0746-A776-D6E88157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579F1-1D4D-9346-8398-921E8E99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C80D-A91B-2E4F-B776-FDB4FCA7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4C8E0-588D-A348-ACD2-62D52DFB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F18B5-7B1C-3F4A-B54E-3FD02D17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176B7-76D3-9B47-BFEA-3D89D9DF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4EA3-98F4-9647-86FA-DE007695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3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4D35-81C5-B146-B5EB-4E66637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85F2-0307-8F43-9980-6E501DA7B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08953-5A29-B44F-BE74-08A6541ED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5A275-033F-F346-9854-4A073C83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38E40-87AF-5C4A-B39C-605FDE2D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0F2D0-F24E-5E43-8AE7-CCDF4E6B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0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45C5-030F-8D43-9F8D-14294AEC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D1613-8BE6-5A4B-9D0E-504B757B8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440A2-C529-ED4F-AA90-16181F077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07765-BBAC-F443-8206-E1E0080E2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B1BF1F-B8FA-4F41-999C-F1E7D35AD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EBA13-540F-D94A-A8C8-757D3E4A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1855F-4AB8-8740-A2E4-C0596DEB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D88FD-7BF0-EE44-9026-EBEE0638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2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2BBB-4FA1-FB4B-9BF1-82F8659C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76062-D95D-9B41-BB4C-985F4C10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ED2F7-3AFC-F049-ACD3-BC486916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53D40-D98E-F04B-A698-6A709223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0B4C8-6107-3C41-AB0B-D07D1BC6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42C88-6706-6B46-AB6D-E7143B26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8D8D8-7F5E-E748-8A74-584F4B50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BE47-E876-1040-A443-253E7D52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6E2C-619E-6748-9B36-64367B3F5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B8A13-FD76-1349-B3F8-67DF8F3C5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DDF1F-2141-8C47-B8C4-06CC3DCB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00FD1-36CE-7B4F-965D-5C4A553D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747DC-448B-D845-9557-CE3E6DEC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59BF-8C27-D747-A181-3B307E7D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BE734-8CB6-3242-A724-2C845C0C0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50FAC-EE86-A143-96ED-EA7A8B087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03338-4FBA-1D44-87CC-C05D6E6E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443DD-1D6B-9341-9334-AC344BDB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2C964-E6B2-8F49-A30E-2227B083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E683F-2033-3445-A418-C116D812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BAC7D-85B8-3543-A1F9-0FE1415D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AFA48-7C24-BC41-BFC8-9CCC3EE72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19CED-C255-114E-A7CC-BA39227F59D1}" type="datetimeFigureOut">
              <a:rPr lang="en-US" smtClean="0"/>
              <a:t>10/5/20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95F3B-15A7-9B4E-9191-E63481B7D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4AC5D-1DA2-6D42-B61D-8304F7F26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91A4-FE68-314B-8CD3-D7563BF9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tiff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5B0908DA-32A4-B941-94CE-8F201CC4CFB5}"/>
              </a:ext>
            </a:extLst>
          </p:cNvPr>
          <p:cNvSpPr txBox="1"/>
          <p:nvPr/>
        </p:nvSpPr>
        <p:spPr>
          <a:xfrm>
            <a:off x="7062473" y="2326712"/>
            <a:ext cx="1089965" cy="138499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IOC </a:t>
            </a:r>
            <a:r>
              <a:rPr lang="en-US" sz="1400" dirty="0" err="1"/>
              <a:t>db</a:t>
            </a:r>
            <a:r>
              <a:rPr lang="en-US" sz="1400" dirty="0"/>
              <a:t> files define the Process Variables of the control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E6FAA-1EC9-3548-ABD7-8149D39B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42" y="152465"/>
            <a:ext cx="6833634" cy="762121"/>
          </a:xfrm>
        </p:spPr>
        <p:txBody>
          <a:bodyPr>
            <a:normAutofit fontScale="90000"/>
          </a:bodyPr>
          <a:lstStyle/>
          <a:p>
            <a:r>
              <a:rPr lang="en-US" dirty="0"/>
              <a:t>MAD &amp; Oracle to Control System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1F77ED4-C69B-914A-8D88-CA6C9EE4EE27}"/>
              </a:ext>
            </a:extLst>
          </p:cNvPr>
          <p:cNvSpPr/>
          <p:nvPr/>
        </p:nvSpPr>
        <p:spPr>
          <a:xfrm>
            <a:off x="1172749" y="1237388"/>
            <a:ext cx="914400" cy="1266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official model deck.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8A4EBF-2AFE-1B4B-910A-48EF25CF7D4A}"/>
              </a:ext>
            </a:extLst>
          </p:cNvPr>
          <p:cNvSpPr/>
          <p:nvPr/>
        </p:nvSpPr>
        <p:spPr>
          <a:xfrm>
            <a:off x="2479833" y="1649745"/>
            <a:ext cx="1954924" cy="53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9296C3E-F91F-0448-9DAF-E8757E5C9648}"/>
              </a:ext>
            </a:extLst>
          </p:cNvPr>
          <p:cNvSpPr/>
          <p:nvPr/>
        </p:nvSpPr>
        <p:spPr>
          <a:xfrm>
            <a:off x="4821060" y="1226757"/>
            <a:ext cx="914400" cy="1266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output “tape” files</a:t>
            </a:r>
          </a:p>
        </p:txBody>
      </p:sp>
      <p:pic>
        <p:nvPicPr>
          <p:cNvPr id="9" name="Graphic 8" descr="Man">
            <a:extLst>
              <a:ext uri="{FF2B5EF4-FFF2-40B4-BE49-F238E27FC236}">
                <a16:creationId xmlns:a16="http://schemas.microsoft.com/office/drawing/2014/main" id="{2BAECAC7-2E74-7E44-9444-289A14A2B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38" y="1187553"/>
            <a:ext cx="518236" cy="518236"/>
          </a:xfrm>
          <a:prstGeom prst="rect">
            <a:avLst/>
          </a:prstGeom>
        </p:spPr>
      </p:pic>
      <p:sp>
        <p:nvSpPr>
          <p:cNvPr id="13" name="Can 12">
            <a:extLst>
              <a:ext uri="{FF2B5EF4-FFF2-40B4-BE49-F238E27FC236}">
                <a16:creationId xmlns:a16="http://schemas.microsoft.com/office/drawing/2014/main" id="{9B0EB7CB-2107-134B-BAA4-06CCD9DF6EBB}"/>
              </a:ext>
            </a:extLst>
          </p:cNvPr>
          <p:cNvSpPr/>
          <p:nvPr/>
        </p:nvSpPr>
        <p:spPr>
          <a:xfrm>
            <a:off x="8605591" y="1084686"/>
            <a:ext cx="798786" cy="112464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Oracle</a:t>
            </a:r>
          </a:p>
          <a:p>
            <a:pPr algn="ctr"/>
            <a:r>
              <a:rPr lang="en-US" dirty="0" err="1"/>
              <a:t>db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778A2-F44E-DA44-8719-C5B1D99E1C83}"/>
              </a:ext>
            </a:extLst>
          </p:cNvPr>
          <p:cNvSpPr/>
          <p:nvPr/>
        </p:nvSpPr>
        <p:spPr>
          <a:xfrm>
            <a:off x="6121763" y="1670766"/>
            <a:ext cx="1723696" cy="493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Beampath</a:t>
            </a:r>
            <a:r>
              <a:rPr lang="en-US" dirty="0"/>
              <a:t> builder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2DE14-A738-814A-8C03-1711FFB84910}"/>
              </a:ext>
            </a:extLst>
          </p:cNvPr>
          <p:cNvSpPr txBox="1"/>
          <p:nvPr/>
        </p:nvSpPr>
        <p:spPr>
          <a:xfrm>
            <a:off x="3660933" y="2913370"/>
            <a:ext cx="1842001" cy="1169551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Beampath</a:t>
            </a:r>
            <a:r>
              <a:rPr lang="en-US" sz="1400" dirty="0"/>
              <a:t> files combine model elements and control system device names from Oracle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9074993-94F9-554B-9EAB-9CCF5F3221B4}"/>
              </a:ext>
            </a:extLst>
          </p:cNvPr>
          <p:cNvSpPr/>
          <p:nvPr/>
        </p:nvSpPr>
        <p:spPr>
          <a:xfrm>
            <a:off x="5807734" y="2806982"/>
            <a:ext cx="914400" cy="1266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Beampath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files</a:t>
            </a:r>
          </a:p>
        </p:txBody>
      </p:sp>
      <p:pic>
        <p:nvPicPr>
          <p:cNvPr id="22" name="Graphic 21" descr="Woman">
            <a:extLst>
              <a:ext uri="{FF2B5EF4-FFF2-40B4-BE49-F238E27FC236}">
                <a16:creationId xmlns:a16="http://schemas.microsoft.com/office/drawing/2014/main" id="{96DAC3DE-E8EA-E243-8FAC-34FCD23E2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0859" y="1205682"/>
            <a:ext cx="502692" cy="5026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38127BC-6DCE-C74C-83AB-2BBD45ACCBAA}"/>
              </a:ext>
            </a:extLst>
          </p:cNvPr>
          <p:cNvSpPr/>
          <p:nvPr/>
        </p:nvSpPr>
        <p:spPr>
          <a:xfrm>
            <a:off x="7322011" y="4443197"/>
            <a:ext cx="1954924" cy="693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Directory Service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D58D9D-468A-184F-BB82-282C83083276}"/>
              </a:ext>
            </a:extLst>
          </p:cNvPr>
          <p:cNvSpPr txBox="1"/>
          <p:nvPr/>
        </p:nvSpPr>
        <p:spPr>
          <a:xfrm>
            <a:off x="8083860" y="6477833"/>
            <a:ext cx="207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LCLS Control System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3675529-6445-7B4C-A4B2-A495AD044585}"/>
              </a:ext>
            </a:extLst>
          </p:cNvPr>
          <p:cNvSpPr/>
          <p:nvPr/>
        </p:nvSpPr>
        <p:spPr>
          <a:xfrm>
            <a:off x="8053215" y="2641707"/>
            <a:ext cx="914400" cy="1266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IOC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files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07E34A9-4D97-094B-9AB8-B2E97B04C088}"/>
              </a:ext>
            </a:extLst>
          </p:cNvPr>
          <p:cNvSpPr/>
          <p:nvPr/>
        </p:nvSpPr>
        <p:spPr>
          <a:xfrm>
            <a:off x="8205615" y="2794107"/>
            <a:ext cx="914400" cy="1266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IOC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files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D44EA06-0834-4C4C-BB87-6FF9052A7E5A}"/>
              </a:ext>
            </a:extLst>
          </p:cNvPr>
          <p:cNvSpPr/>
          <p:nvPr/>
        </p:nvSpPr>
        <p:spPr>
          <a:xfrm>
            <a:off x="8358015" y="2946507"/>
            <a:ext cx="914400" cy="1266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IOC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db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files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EC19AEF-7E88-6E46-8E51-599C38D8D9DE}"/>
              </a:ext>
            </a:extLst>
          </p:cNvPr>
          <p:cNvSpPr/>
          <p:nvPr/>
        </p:nvSpPr>
        <p:spPr>
          <a:xfrm>
            <a:off x="5960134" y="2959382"/>
            <a:ext cx="914400" cy="1266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Beampath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files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1797B5B-8152-1341-AF72-31E0F1FE8C04}"/>
              </a:ext>
            </a:extLst>
          </p:cNvPr>
          <p:cNvSpPr/>
          <p:nvPr/>
        </p:nvSpPr>
        <p:spPr>
          <a:xfrm>
            <a:off x="4952194" y="1357891"/>
            <a:ext cx="914400" cy="1266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output “tape” files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1A60B3-CA14-D64D-AB82-3FB270B6EF4E}"/>
              </a:ext>
            </a:extLst>
          </p:cNvPr>
          <p:cNvSpPr/>
          <p:nvPr/>
        </p:nvSpPr>
        <p:spPr>
          <a:xfrm>
            <a:off x="2169372" y="4444529"/>
            <a:ext cx="1785960" cy="66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Bmad</a:t>
            </a:r>
            <a:r>
              <a:rPr lang="en-US" dirty="0"/>
              <a:t> Online model Service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0F3E6F-53C2-0A42-A5F2-4621AA9EE79E}"/>
              </a:ext>
            </a:extLst>
          </p:cNvPr>
          <p:cNvSpPr/>
          <p:nvPr/>
        </p:nvSpPr>
        <p:spPr>
          <a:xfrm>
            <a:off x="4188919" y="4465065"/>
            <a:ext cx="3017391" cy="64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 System Simulation “Simulacrum” Services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604825F-A55F-244F-A85D-08B85071A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6291" y="5511634"/>
            <a:ext cx="1318874" cy="116956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pic>
        <p:nvPicPr>
          <p:cNvPr id="50" name="Content Placeholder 4" descr="wsgui.png">
            <a:extLst>
              <a:ext uri="{FF2B5EF4-FFF2-40B4-BE49-F238E27FC236}">
                <a16:creationId xmlns:a16="http://schemas.microsoft.com/office/drawing/2014/main" id="{E222276E-AF66-E14B-BDE8-64AE10F843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1" b="693"/>
          <a:stretch/>
        </p:blipFill>
        <p:spPr>
          <a:xfrm>
            <a:off x="4413943" y="5469102"/>
            <a:ext cx="1785317" cy="120792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FF657F5-CD2E-5D42-9219-E89BD8C409DF}"/>
              </a:ext>
            </a:extLst>
          </p:cNvPr>
          <p:cNvSpPr txBox="1"/>
          <p:nvPr/>
        </p:nvSpPr>
        <p:spPr>
          <a:xfrm>
            <a:off x="11146165" y="6551646"/>
            <a:ext cx="1038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Greg White</a:t>
            </a: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D529F889-29E1-7A46-A603-FF3E1A45355E}"/>
              </a:ext>
            </a:extLst>
          </p:cNvPr>
          <p:cNvSpPr/>
          <p:nvPr/>
        </p:nvSpPr>
        <p:spPr>
          <a:xfrm>
            <a:off x="2087149" y="1869877"/>
            <a:ext cx="386303" cy="1184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1C43CB78-AE70-7049-9C85-81994B6EA5EC}"/>
              </a:ext>
            </a:extLst>
          </p:cNvPr>
          <p:cNvSpPr/>
          <p:nvPr/>
        </p:nvSpPr>
        <p:spPr>
          <a:xfrm>
            <a:off x="6983611" y="1246001"/>
            <a:ext cx="1575877" cy="127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D8490D43-D792-1E4F-9208-46BCF0E8EA91}"/>
              </a:ext>
            </a:extLst>
          </p:cNvPr>
          <p:cNvSpPr/>
          <p:nvPr/>
        </p:nvSpPr>
        <p:spPr>
          <a:xfrm>
            <a:off x="5892585" y="1875144"/>
            <a:ext cx="219934" cy="1131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7BF0937D-3F7A-B342-AB9B-31ECA25D8ABA}"/>
              </a:ext>
            </a:extLst>
          </p:cNvPr>
          <p:cNvSpPr/>
          <p:nvPr/>
        </p:nvSpPr>
        <p:spPr>
          <a:xfrm rot="9437185">
            <a:off x="7841972" y="1648947"/>
            <a:ext cx="752753" cy="133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71D7B683-B58C-E245-8516-16E1BC4DF7CD}"/>
              </a:ext>
            </a:extLst>
          </p:cNvPr>
          <p:cNvSpPr/>
          <p:nvPr/>
        </p:nvSpPr>
        <p:spPr>
          <a:xfrm rot="7026462">
            <a:off x="6388830" y="2438652"/>
            <a:ext cx="589604" cy="1186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15EEAE38-750D-6C4B-A83D-70BDA62F14C2}"/>
              </a:ext>
            </a:extLst>
          </p:cNvPr>
          <p:cNvSpPr/>
          <p:nvPr/>
        </p:nvSpPr>
        <p:spPr>
          <a:xfrm rot="5400000">
            <a:off x="6334506" y="4265761"/>
            <a:ext cx="168049" cy="15594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283C5386-9436-A541-AF5B-0186D84B24E5}"/>
              </a:ext>
            </a:extLst>
          </p:cNvPr>
          <p:cNvSpPr/>
          <p:nvPr/>
        </p:nvSpPr>
        <p:spPr>
          <a:xfrm rot="6899383" flipV="1">
            <a:off x="8130348" y="4211115"/>
            <a:ext cx="278142" cy="15888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20FF0A-D1E6-1C4B-B5B6-081A0DD0F7B3}"/>
              </a:ext>
            </a:extLst>
          </p:cNvPr>
          <p:cNvSpPr txBox="1"/>
          <p:nvPr/>
        </p:nvSpPr>
        <p:spPr>
          <a:xfrm>
            <a:off x="658547" y="5423169"/>
            <a:ext cx="2106432" cy="138499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High Level Physics applications diagnose </a:t>
            </a:r>
            <a:r>
              <a:rPr lang="en-US" sz="1400"/>
              <a:t>and optimize </a:t>
            </a:r>
            <a:r>
              <a:rPr lang="en-US" sz="1400" dirty="0"/>
              <a:t>the accelerator, combining model, geometry, PV names and PV values.</a:t>
            </a:r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0BB1E757-8B5D-A744-9D84-24FDE8387D86}"/>
              </a:ext>
            </a:extLst>
          </p:cNvPr>
          <p:cNvSpPr/>
          <p:nvPr/>
        </p:nvSpPr>
        <p:spPr>
          <a:xfrm rot="1031399">
            <a:off x="1636478" y="5210518"/>
            <a:ext cx="658125" cy="138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AB463E1D-ED56-0E4A-BFE9-52C32BC3DC2E}"/>
              </a:ext>
            </a:extLst>
          </p:cNvPr>
          <p:cNvSpPr/>
          <p:nvPr/>
        </p:nvSpPr>
        <p:spPr>
          <a:xfrm rot="5400000">
            <a:off x="3374054" y="5225995"/>
            <a:ext cx="280029" cy="13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A630DD9-EC1C-7249-B05D-95FF8F201957}"/>
              </a:ext>
            </a:extLst>
          </p:cNvPr>
          <p:cNvSpPr/>
          <p:nvPr/>
        </p:nvSpPr>
        <p:spPr>
          <a:xfrm>
            <a:off x="680494" y="5415816"/>
            <a:ext cx="5653962" cy="139945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BA5B9915-F31C-9E4A-B917-9A0938D4E3D7}"/>
              </a:ext>
            </a:extLst>
          </p:cNvPr>
          <p:cNvSpPr/>
          <p:nvPr/>
        </p:nvSpPr>
        <p:spPr>
          <a:xfrm rot="9223160">
            <a:off x="5333683" y="5203151"/>
            <a:ext cx="446731" cy="145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0EB75A5-E76F-394E-B627-7847B780566A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7854702" y="5155092"/>
            <a:ext cx="260647" cy="45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144E4BE-05C8-5D40-8B37-4F859DEE55D7}"/>
              </a:ext>
            </a:extLst>
          </p:cNvPr>
          <p:cNvCxnSpPr>
            <a:stCxn id="15" idx="3"/>
          </p:cNvCxnSpPr>
          <p:nvPr/>
        </p:nvCxnSpPr>
        <p:spPr>
          <a:xfrm flipV="1">
            <a:off x="5502934" y="3491822"/>
            <a:ext cx="232526" cy="6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Arrow 73">
            <a:extLst>
              <a:ext uri="{FF2B5EF4-FFF2-40B4-BE49-F238E27FC236}">
                <a16:creationId xmlns:a16="http://schemas.microsoft.com/office/drawing/2014/main" id="{4FE95E43-FFE9-BB4D-9749-A087D297C924}"/>
              </a:ext>
            </a:extLst>
          </p:cNvPr>
          <p:cNvSpPr/>
          <p:nvPr/>
        </p:nvSpPr>
        <p:spPr>
          <a:xfrm rot="2733628">
            <a:off x="1842748" y="2776872"/>
            <a:ext cx="716932" cy="1500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A76344FD-E713-4344-B413-F386A44B086E}"/>
              </a:ext>
            </a:extLst>
          </p:cNvPr>
          <p:cNvSpPr/>
          <p:nvPr/>
        </p:nvSpPr>
        <p:spPr>
          <a:xfrm rot="8141746">
            <a:off x="835764" y="2738204"/>
            <a:ext cx="716932" cy="1895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500E5E4-9EB4-3748-8149-70669EA2784E}"/>
              </a:ext>
            </a:extLst>
          </p:cNvPr>
          <p:cNvSpPr/>
          <p:nvPr/>
        </p:nvSpPr>
        <p:spPr>
          <a:xfrm>
            <a:off x="304714" y="4444528"/>
            <a:ext cx="1785960" cy="66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Matlab</a:t>
            </a:r>
            <a:r>
              <a:rPr lang="en-US" dirty="0"/>
              <a:t> Online model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79F949B-14E9-BB40-A224-ADB234BA8992}"/>
              </a:ext>
            </a:extLst>
          </p:cNvPr>
          <p:cNvSpPr/>
          <p:nvPr/>
        </p:nvSpPr>
        <p:spPr>
          <a:xfrm>
            <a:off x="264042" y="3189984"/>
            <a:ext cx="1536630" cy="379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MAD to </a:t>
            </a:r>
            <a:r>
              <a:rPr lang="en-US" sz="1200" dirty="0" err="1"/>
              <a:t>Matlab</a:t>
            </a:r>
            <a:endParaRPr lang="en-US" sz="1200" dirty="0"/>
          </a:p>
          <a:p>
            <a:pPr algn="ctr"/>
            <a:r>
              <a:rPr lang="en-US" sz="1200" dirty="0"/>
              <a:t>Gen and X-ray match</a:t>
            </a:r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87D2FC0A-C736-2C45-B2BB-19B3F175060A}"/>
              </a:ext>
            </a:extLst>
          </p:cNvPr>
          <p:cNvSpPr/>
          <p:nvPr/>
        </p:nvSpPr>
        <p:spPr>
          <a:xfrm rot="5400000">
            <a:off x="625054" y="3928957"/>
            <a:ext cx="716932" cy="1559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77993B4-40AA-D442-8B83-55F50777E05F}"/>
              </a:ext>
            </a:extLst>
          </p:cNvPr>
          <p:cNvSpPr/>
          <p:nvPr/>
        </p:nvSpPr>
        <p:spPr>
          <a:xfrm>
            <a:off x="1853848" y="3195115"/>
            <a:ext cx="1453721" cy="379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MAD to </a:t>
            </a:r>
            <a:r>
              <a:rPr lang="en-US" sz="1200" dirty="0" err="1"/>
              <a:t>Bmad</a:t>
            </a:r>
            <a:endParaRPr lang="en-US" sz="1200" dirty="0"/>
          </a:p>
          <a:p>
            <a:pPr algn="ctr"/>
            <a:r>
              <a:rPr lang="en-US" sz="1200" dirty="0"/>
              <a:t>translator</a:t>
            </a:r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09F0D5D4-FE7F-5D49-B38F-0724471E73D3}"/>
              </a:ext>
            </a:extLst>
          </p:cNvPr>
          <p:cNvSpPr/>
          <p:nvPr/>
        </p:nvSpPr>
        <p:spPr>
          <a:xfrm rot="5400000">
            <a:off x="2177974" y="3931925"/>
            <a:ext cx="716932" cy="1500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>
            <a:extLst>
              <a:ext uri="{FF2B5EF4-FFF2-40B4-BE49-F238E27FC236}">
                <a16:creationId xmlns:a16="http://schemas.microsoft.com/office/drawing/2014/main" id="{CD45C0A1-A9CA-9E42-8ABA-AC8C3A92600D}"/>
              </a:ext>
            </a:extLst>
          </p:cNvPr>
          <p:cNvSpPr/>
          <p:nvPr/>
        </p:nvSpPr>
        <p:spPr>
          <a:xfrm>
            <a:off x="3986600" y="4720856"/>
            <a:ext cx="202320" cy="135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375EFFFA-8245-B54D-ABED-298D303DA8A0}"/>
              </a:ext>
            </a:extLst>
          </p:cNvPr>
          <p:cNvSpPr/>
          <p:nvPr/>
        </p:nvSpPr>
        <p:spPr>
          <a:xfrm rot="10315670">
            <a:off x="6319029" y="5249675"/>
            <a:ext cx="1224384" cy="13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Graphic 85" descr="Woman">
            <a:extLst>
              <a:ext uri="{FF2B5EF4-FFF2-40B4-BE49-F238E27FC236}">
                <a16:creationId xmlns:a16="http://schemas.microsoft.com/office/drawing/2014/main" id="{8DE08B61-1664-7E40-8D8A-634D5683A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29" y="5959757"/>
            <a:ext cx="518077" cy="518077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61E875D-3BF1-7549-926E-736B48B91AF0}"/>
              </a:ext>
            </a:extLst>
          </p:cNvPr>
          <p:cNvCxnSpPr>
            <a:cxnSpLocks/>
          </p:cNvCxnSpPr>
          <p:nvPr/>
        </p:nvCxnSpPr>
        <p:spPr>
          <a:xfrm flipV="1">
            <a:off x="3789181" y="10934328"/>
            <a:ext cx="5423220" cy="5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Graphic 87" descr="Man">
            <a:extLst>
              <a:ext uri="{FF2B5EF4-FFF2-40B4-BE49-F238E27FC236}">
                <a16:creationId xmlns:a16="http://schemas.microsoft.com/office/drawing/2014/main" id="{0AD7A112-EAC0-6141-98F7-742E9D391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103" y="5673511"/>
            <a:ext cx="582267" cy="582267"/>
          </a:xfrm>
          <a:prstGeom prst="rect">
            <a:avLst/>
          </a:prstGeom>
        </p:spPr>
      </p:pic>
      <p:pic>
        <p:nvPicPr>
          <p:cNvPr id="89" name="Graphic 88" descr="Man">
            <a:extLst>
              <a:ext uri="{FF2B5EF4-FFF2-40B4-BE49-F238E27FC236}">
                <a16:creationId xmlns:a16="http://schemas.microsoft.com/office/drawing/2014/main" id="{1C516553-1D5F-7F4B-8DF9-4A212482F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0590" y="1418835"/>
            <a:ext cx="491338" cy="491338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F67C5C0-3E60-2446-AE33-0F54F9E302D7}"/>
              </a:ext>
            </a:extLst>
          </p:cNvPr>
          <p:cNvSpPr txBox="1"/>
          <p:nvPr/>
        </p:nvSpPr>
        <p:spPr>
          <a:xfrm>
            <a:off x="9995989" y="1038558"/>
            <a:ext cx="2052971" cy="1169551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LFD/EED people typically update the Oracle </a:t>
            </a:r>
            <a:r>
              <a:rPr lang="en-US" sz="1400" dirty="0" err="1"/>
              <a:t>db</a:t>
            </a:r>
            <a:r>
              <a:rPr lang="en-US" sz="1400" dirty="0"/>
              <a:t> through a web interface, with device names and status.</a:t>
            </a: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FFD4D387-AEDB-6F43-9475-A3EFE3126AB3}"/>
              </a:ext>
            </a:extLst>
          </p:cNvPr>
          <p:cNvSpPr/>
          <p:nvPr/>
        </p:nvSpPr>
        <p:spPr>
          <a:xfrm rot="998738">
            <a:off x="6904932" y="4155893"/>
            <a:ext cx="1113886" cy="1116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A465601-0739-4E4A-9D09-1C68A985991A}"/>
              </a:ext>
            </a:extLst>
          </p:cNvPr>
          <p:cNvSpPr/>
          <p:nvPr/>
        </p:nvSpPr>
        <p:spPr>
          <a:xfrm>
            <a:off x="9377610" y="4435548"/>
            <a:ext cx="1954924" cy="693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Infrastructure Service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0C4AAC97-AA9D-074F-9687-24138190F2B0}"/>
              </a:ext>
            </a:extLst>
          </p:cNvPr>
          <p:cNvSpPr/>
          <p:nvPr/>
        </p:nvSpPr>
        <p:spPr>
          <a:xfrm rot="4165395">
            <a:off x="8481944" y="3263837"/>
            <a:ext cx="2287668" cy="117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0FDC9ED-4CF3-834E-B52A-5358E551AA28}"/>
              </a:ext>
            </a:extLst>
          </p:cNvPr>
          <p:cNvSpPr txBox="1"/>
          <p:nvPr/>
        </p:nvSpPr>
        <p:spPr>
          <a:xfrm>
            <a:off x="10124721" y="2789262"/>
            <a:ext cx="1774744" cy="1600438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EPICS 7 Infrastructure Service interfaces Oracle directly to EPICS for HLA apps etc. </a:t>
            </a:r>
            <a:r>
              <a:rPr lang="en-US" sz="1400" dirty="0" err="1"/>
              <a:t>Eg</a:t>
            </a:r>
            <a:r>
              <a:rPr lang="en-US" sz="1400" dirty="0"/>
              <a:t> magnet polynomials, device status etc.</a:t>
            </a:r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id="{62295731-288E-EC41-BCF2-ACA9426EE012}"/>
              </a:ext>
            </a:extLst>
          </p:cNvPr>
          <p:cNvSpPr/>
          <p:nvPr/>
        </p:nvSpPr>
        <p:spPr>
          <a:xfrm rot="10346168">
            <a:off x="6344639" y="5332557"/>
            <a:ext cx="3082758" cy="116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TextBox 44">
            <a:extLst>
              <a:ext uri="{FF2B5EF4-FFF2-40B4-BE49-F238E27FC236}">
                <a16:creationId xmlns:a16="http://schemas.microsoft.com/office/drawing/2014/main" id="{AB74B5A0-30FC-384B-851D-7B51627A49BC}"/>
              </a:ext>
            </a:extLst>
          </p:cNvPr>
          <p:cNvSpPr txBox="1"/>
          <p:nvPr/>
        </p:nvSpPr>
        <p:spPr>
          <a:xfrm>
            <a:off x="8115349" y="5243905"/>
            <a:ext cx="2931879" cy="738664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EPICS 7 Directory service knows the  PV-device-</a:t>
            </a:r>
            <a:r>
              <a:rPr lang="en-US" sz="1400" dirty="0" err="1"/>
              <a:t>beampath</a:t>
            </a:r>
            <a:r>
              <a:rPr lang="en-US" sz="1400" dirty="0"/>
              <a:t> topology of accelerator 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8DDB25C-D5D7-6A41-9666-483729EE16BA}"/>
              </a:ext>
            </a:extLst>
          </p:cNvPr>
          <p:cNvSpPr/>
          <p:nvPr/>
        </p:nvSpPr>
        <p:spPr>
          <a:xfrm>
            <a:off x="7492180" y="6213532"/>
            <a:ext cx="591680" cy="219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DF4CF45-8BE2-5A43-A2C3-AE58048F3437}"/>
              </a:ext>
            </a:extLst>
          </p:cNvPr>
          <p:cNvSpPr/>
          <p:nvPr/>
        </p:nvSpPr>
        <p:spPr>
          <a:xfrm>
            <a:off x="8217226" y="6204390"/>
            <a:ext cx="591680" cy="219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BB7B1F7-67CD-8640-A360-8346E9EA467F}"/>
              </a:ext>
            </a:extLst>
          </p:cNvPr>
          <p:cNvSpPr/>
          <p:nvPr/>
        </p:nvSpPr>
        <p:spPr>
          <a:xfrm>
            <a:off x="8943804" y="6207786"/>
            <a:ext cx="591680" cy="219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95D5192-2010-7747-9F4C-D0198D90A186}"/>
              </a:ext>
            </a:extLst>
          </p:cNvPr>
          <p:cNvGrpSpPr/>
          <p:nvPr/>
        </p:nvGrpSpPr>
        <p:grpSpPr>
          <a:xfrm>
            <a:off x="7322011" y="50796"/>
            <a:ext cx="3035745" cy="926734"/>
            <a:chOff x="7322011" y="50796"/>
            <a:chExt cx="3035745" cy="926734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7DD952DD-3234-3C4D-9F67-B66872251EBB}"/>
                </a:ext>
              </a:extLst>
            </p:cNvPr>
            <p:cNvSpPr/>
            <p:nvPr/>
          </p:nvSpPr>
          <p:spPr>
            <a:xfrm>
              <a:off x="7600694" y="177838"/>
              <a:ext cx="107263" cy="2216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523FA41-A91C-2A45-BB7E-9CA48D8E4673}"/>
                </a:ext>
              </a:extLst>
            </p:cNvPr>
            <p:cNvSpPr txBox="1"/>
            <p:nvPr/>
          </p:nvSpPr>
          <p:spPr>
            <a:xfrm>
              <a:off x="7686232" y="153410"/>
              <a:ext cx="3834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File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9082D9A-8737-FD40-8C94-98827228895A}"/>
                </a:ext>
              </a:extLst>
            </p:cNvPr>
            <p:cNvSpPr/>
            <p:nvPr/>
          </p:nvSpPr>
          <p:spPr>
            <a:xfrm>
              <a:off x="7419310" y="454000"/>
              <a:ext cx="302678" cy="1543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E299A80-1BA9-8F4B-8440-7CBD93976C4E}"/>
                </a:ext>
              </a:extLst>
            </p:cNvPr>
            <p:cNvSpPr txBox="1"/>
            <p:nvPr/>
          </p:nvSpPr>
          <p:spPr>
            <a:xfrm>
              <a:off x="7686574" y="399276"/>
              <a:ext cx="6190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Process</a:t>
              </a:r>
            </a:p>
          </p:txBody>
        </p:sp>
        <p:pic>
          <p:nvPicPr>
            <p:cNvPr id="107" name="Graphic 106" descr="Man">
              <a:extLst>
                <a:ext uri="{FF2B5EF4-FFF2-40B4-BE49-F238E27FC236}">
                  <a16:creationId xmlns:a16="http://schemas.microsoft.com/office/drawing/2014/main" id="{CC4702AE-24CC-D94A-A6CE-D147EBE9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23401" y="660273"/>
              <a:ext cx="270980" cy="270980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AD949C6-AD81-1347-95DF-5215F933D300}"/>
                </a:ext>
              </a:extLst>
            </p:cNvPr>
            <p:cNvSpPr txBox="1"/>
            <p:nvPr/>
          </p:nvSpPr>
          <p:spPr>
            <a:xfrm>
              <a:off x="7700721" y="639310"/>
              <a:ext cx="4491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User</a:t>
              </a:r>
            </a:p>
          </p:txBody>
        </p:sp>
        <p:sp>
          <p:nvSpPr>
            <p:cNvPr id="109" name="Right Arrow 108">
              <a:extLst>
                <a:ext uri="{FF2B5EF4-FFF2-40B4-BE49-F238E27FC236}">
                  <a16:creationId xmlns:a16="http://schemas.microsoft.com/office/drawing/2014/main" id="{58B04B01-8101-6841-AA8B-70F3A1C9C373}"/>
                </a:ext>
              </a:extLst>
            </p:cNvPr>
            <p:cNvSpPr/>
            <p:nvPr/>
          </p:nvSpPr>
          <p:spPr>
            <a:xfrm>
              <a:off x="8415395" y="480192"/>
              <a:ext cx="386303" cy="11841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1AAB9F1-4CEB-364C-A809-D63CA8092A29}"/>
                </a:ext>
              </a:extLst>
            </p:cNvPr>
            <p:cNvSpPr txBox="1"/>
            <p:nvPr/>
          </p:nvSpPr>
          <p:spPr>
            <a:xfrm>
              <a:off x="8794208" y="410736"/>
              <a:ext cx="9925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File based w/r</a:t>
              </a:r>
            </a:p>
          </p:txBody>
        </p:sp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id="{13B8D50F-436E-E845-BB1B-B4D90B5E20A6}"/>
                </a:ext>
              </a:extLst>
            </p:cNvPr>
            <p:cNvSpPr/>
            <p:nvPr/>
          </p:nvSpPr>
          <p:spPr>
            <a:xfrm>
              <a:off x="8415320" y="739886"/>
              <a:ext cx="410788" cy="982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DF71F33-6DF6-1148-9491-D2FC3E6B5081}"/>
                </a:ext>
              </a:extLst>
            </p:cNvPr>
            <p:cNvSpPr txBox="1"/>
            <p:nvPr/>
          </p:nvSpPr>
          <p:spPr>
            <a:xfrm>
              <a:off x="8809095" y="649752"/>
              <a:ext cx="15167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Protocol based comms.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B241F9B-C425-9F44-971B-CC72128D2141}"/>
                </a:ext>
              </a:extLst>
            </p:cNvPr>
            <p:cNvSpPr/>
            <p:nvPr/>
          </p:nvSpPr>
          <p:spPr>
            <a:xfrm>
              <a:off x="7322011" y="108471"/>
              <a:ext cx="3035745" cy="869059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04282BF-BFAA-9349-AE95-5E3BC91A781D}"/>
                </a:ext>
              </a:extLst>
            </p:cNvPr>
            <p:cNvSpPr txBox="1"/>
            <p:nvPr/>
          </p:nvSpPr>
          <p:spPr>
            <a:xfrm>
              <a:off x="8415662" y="50796"/>
              <a:ext cx="444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Key</a:t>
              </a:r>
            </a:p>
          </p:txBody>
        </p:sp>
      </p:grpSp>
      <p:pic>
        <p:nvPicPr>
          <p:cNvPr id="126" name="Graphic 125" descr="Woman">
            <a:extLst>
              <a:ext uri="{FF2B5EF4-FFF2-40B4-BE49-F238E27FC236}">
                <a16:creationId xmlns:a16="http://schemas.microsoft.com/office/drawing/2014/main" id="{846EEA3A-BE34-744A-922B-9575D4683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05136" y="3695609"/>
            <a:ext cx="506028" cy="506028"/>
          </a:xfrm>
          <a:prstGeom prst="rect">
            <a:avLst/>
          </a:prstGeom>
        </p:spPr>
      </p:pic>
      <p:pic>
        <p:nvPicPr>
          <p:cNvPr id="127" name="Graphic 126" descr="Man">
            <a:extLst>
              <a:ext uri="{FF2B5EF4-FFF2-40B4-BE49-F238E27FC236}">
                <a16:creationId xmlns:a16="http://schemas.microsoft.com/office/drawing/2014/main" id="{7D5205C1-AEE0-0B42-84BF-20315ED6E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19750" y="3738901"/>
            <a:ext cx="506028" cy="506028"/>
          </a:xfrm>
          <a:prstGeom prst="rect">
            <a:avLst/>
          </a:prstGeom>
        </p:spPr>
      </p:pic>
      <p:sp>
        <p:nvSpPr>
          <p:cNvPr id="128" name="Left-Right Arrow 127">
            <a:extLst>
              <a:ext uri="{FF2B5EF4-FFF2-40B4-BE49-F238E27FC236}">
                <a16:creationId xmlns:a16="http://schemas.microsoft.com/office/drawing/2014/main" id="{367CA18B-803D-7D44-A93A-5F77924BB071}"/>
              </a:ext>
            </a:extLst>
          </p:cNvPr>
          <p:cNvSpPr/>
          <p:nvPr/>
        </p:nvSpPr>
        <p:spPr>
          <a:xfrm>
            <a:off x="6350359" y="6103088"/>
            <a:ext cx="5549106" cy="1013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6B2B9-2A17-EC44-82F2-1BCE02F55F60}"/>
              </a:ext>
            </a:extLst>
          </p:cNvPr>
          <p:cNvSpPr txBox="1"/>
          <p:nvPr/>
        </p:nvSpPr>
        <p:spPr>
          <a:xfrm>
            <a:off x="488319" y="159833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1E44F-BA1D-F34A-A5BA-3603145AD9F4}"/>
              </a:ext>
            </a:extLst>
          </p:cNvPr>
          <p:cNvSpPr txBox="1"/>
          <p:nvPr/>
        </p:nvSpPr>
        <p:spPr>
          <a:xfrm>
            <a:off x="9450480" y="1744206"/>
            <a:ext cx="651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Tim/</a:t>
            </a:r>
          </a:p>
          <a:p>
            <a:r>
              <a:rPr lang="en-US" dirty="0">
                <a:solidFill>
                  <a:srgbClr val="FF0000"/>
                </a:solidFill>
              </a:rPr>
              <a:t>Kristi</a:t>
            </a:r>
          </a:p>
        </p:txBody>
      </p:sp>
      <p:pic>
        <p:nvPicPr>
          <p:cNvPr id="84" name="Graphic 83" descr="Man">
            <a:extLst>
              <a:ext uri="{FF2B5EF4-FFF2-40B4-BE49-F238E27FC236}">
                <a16:creationId xmlns:a16="http://schemas.microsoft.com/office/drawing/2014/main" id="{1C5A7320-4A98-1947-A216-EB1CFD1F7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891" y="4002839"/>
            <a:ext cx="410272" cy="410272"/>
          </a:xfrm>
          <a:prstGeom prst="rect">
            <a:avLst/>
          </a:prstGeom>
        </p:spPr>
      </p:pic>
      <p:pic>
        <p:nvPicPr>
          <p:cNvPr id="85" name="Graphic 84" descr="Man">
            <a:extLst>
              <a:ext uri="{FF2B5EF4-FFF2-40B4-BE49-F238E27FC236}">
                <a16:creationId xmlns:a16="http://schemas.microsoft.com/office/drawing/2014/main" id="{64D47E8A-94D8-C04A-A785-7DBB167E0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1582" y="4004583"/>
            <a:ext cx="420166" cy="420166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40858385-E851-814D-9805-31E3821F3907}"/>
              </a:ext>
            </a:extLst>
          </p:cNvPr>
          <p:cNvSpPr txBox="1"/>
          <p:nvPr/>
        </p:nvSpPr>
        <p:spPr>
          <a:xfrm>
            <a:off x="2975718" y="4119507"/>
            <a:ext cx="11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Chris/Matt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04D620F-24CD-C549-B68F-F97D908DC714}"/>
              </a:ext>
            </a:extLst>
          </p:cNvPr>
          <p:cNvSpPr txBox="1"/>
          <p:nvPr/>
        </p:nvSpPr>
        <p:spPr>
          <a:xfrm>
            <a:off x="1349854" y="408847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William</a:t>
            </a:r>
          </a:p>
        </p:txBody>
      </p:sp>
      <p:pic>
        <p:nvPicPr>
          <p:cNvPr id="99" name="Graphic 98" descr="Man">
            <a:extLst>
              <a:ext uri="{FF2B5EF4-FFF2-40B4-BE49-F238E27FC236}">
                <a16:creationId xmlns:a16="http://schemas.microsoft.com/office/drawing/2014/main" id="{F414DA04-AC13-814F-8E3B-EFC95B59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4225" y="3985227"/>
            <a:ext cx="413689" cy="413689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B63A390-9E0C-ED45-B1FD-A0EDA50ADA86}"/>
              </a:ext>
            </a:extLst>
          </p:cNvPr>
          <p:cNvSpPr txBox="1"/>
          <p:nvPr/>
        </p:nvSpPr>
        <p:spPr>
          <a:xfrm>
            <a:off x="7254873" y="4123030"/>
            <a:ext cx="63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Greg</a:t>
            </a:r>
          </a:p>
        </p:txBody>
      </p:sp>
      <p:sp>
        <p:nvSpPr>
          <p:cNvPr id="102" name="Can 101">
            <a:extLst>
              <a:ext uri="{FF2B5EF4-FFF2-40B4-BE49-F238E27FC236}">
                <a16:creationId xmlns:a16="http://schemas.microsoft.com/office/drawing/2014/main" id="{5C58B6C7-B26E-7C44-B5EC-FD467611E6E5}"/>
              </a:ext>
            </a:extLst>
          </p:cNvPr>
          <p:cNvSpPr/>
          <p:nvPr/>
        </p:nvSpPr>
        <p:spPr>
          <a:xfrm>
            <a:off x="6085704" y="890401"/>
            <a:ext cx="849764" cy="6908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CVS/V drive</a:t>
            </a:r>
          </a:p>
        </p:txBody>
      </p:sp>
      <p:sp>
        <p:nvSpPr>
          <p:cNvPr id="121" name="Right Arrow 120">
            <a:extLst>
              <a:ext uri="{FF2B5EF4-FFF2-40B4-BE49-F238E27FC236}">
                <a16:creationId xmlns:a16="http://schemas.microsoft.com/office/drawing/2014/main" id="{7277CDBF-C97B-054B-92DF-DC5050558FAE}"/>
              </a:ext>
            </a:extLst>
          </p:cNvPr>
          <p:cNvSpPr/>
          <p:nvPr/>
        </p:nvSpPr>
        <p:spPr>
          <a:xfrm>
            <a:off x="4459421" y="1879602"/>
            <a:ext cx="386303" cy="1184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>
            <a:extLst>
              <a:ext uri="{FF2B5EF4-FFF2-40B4-BE49-F238E27FC236}">
                <a16:creationId xmlns:a16="http://schemas.microsoft.com/office/drawing/2014/main" id="{DD83465C-703A-2446-959F-718AAB27515D}"/>
              </a:ext>
            </a:extLst>
          </p:cNvPr>
          <p:cNvSpPr/>
          <p:nvPr/>
        </p:nvSpPr>
        <p:spPr>
          <a:xfrm rot="18845886">
            <a:off x="5869930" y="1557928"/>
            <a:ext cx="219934" cy="1131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Graphic 130" descr="Woman">
            <a:extLst>
              <a:ext uri="{FF2B5EF4-FFF2-40B4-BE49-F238E27FC236}">
                <a16:creationId xmlns:a16="http://schemas.microsoft.com/office/drawing/2014/main" id="{F1C835C4-0FAA-6748-ADD8-CD03AB9A4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1633" y="936752"/>
            <a:ext cx="502692" cy="502692"/>
          </a:xfrm>
          <a:prstGeom prst="rect">
            <a:avLst/>
          </a:prstGeom>
        </p:spPr>
      </p:pic>
      <p:pic>
        <p:nvPicPr>
          <p:cNvPr id="132" name="Graphic 131" descr="Woman">
            <a:extLst>
              <a:ext uri="{FF2B5EF4-FFF2-40B4-BE49-F238E27FC236}">
                <a16:creationId xmlns:a16="http://schemas.microsoft.com/office/drawing/2014/main" id="{F1E84958-A8EE-6943-958D-1D7F4A4F8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3540" y="1051928"/>
            <a:ext cx="502692" cy="502692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4CE8ED81-5A72-A647-9C29-A1640B723C69}"/>
              </a:ext>
            </a:extLst>
          </p:cNvPr>
          <p:cNvSpPr txBox="1"/>
          <p:nvPr/>
        </p:nvSpPr>
        <p:spPr>
          <a:xfrm>
            <a:off x="7624433" y="981657"/>
            <a:ext cx="1048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Poonam/</a:t>
            </a:r>
          </a:p>
          <a:p>
            <a:r>
              <a:rPr lang="en-US" dirty="0">
                <a:solidFill>
                  <a:srgbClr val="FF0000"/>
                </a:solidFill>
              </a:rPr>
              <a:t>Andrea</a:t>
            </a:r>
          </a:p>
        </p:txBody>
      </p:sp>
    </p:spTree>
    <p:extLst>
      <p:ext uri="{BB962C8B-B14F-4D97-AF65-F5344CB8AC3E}">
        <p14:creationId xmlns:p14="http://schemas.microsoft.com/office/powerpoint/2010/main" val="40695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203</Words>
  <Application>Microsoft Macintosh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MAD &amp; Oracle to Control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Greg</dc:creator>
  <cp:lastModifiedBy>White, Greg</cp:lastModifiedBy>
  <cp:revision>28</cp:revision>
  <dcterms:created xsi:type="dcterms:W3CDTF">2020-05-06T18:30:38Z</dcterms:created>
  <dcterms:modified xsi:type="dcterms:W3CDTF">2020-10-06T00:49:23Z</dcterms:modified>
</cp:coreProperties>
</file>