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65" r:id="rId6"/>
    <p:sldId id="278" r:id="rId7"/>
    <p:sldId id="279" r:id="rId8"/>
    <p:sldId id="280" r:id="rId9"/>
    <p:sldId id="281" r:id="rId10"/>
    <p:sldId id="282" r:id="rId11"/>
    <p:sldId id="283" r:id="rId12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">
          <p15:clr>
            <a:srgbClr val="A4A3A4"/>
          </p15:clr>
        </p15:guide>
        <p15:guide id="2" orient="horz" pos="971">
          <p15:clr>
            <a:srgbClr val="A4A3A4"/>
          </p15:clr>
        </p15:guide>
        <p15:guide id="3" orient="horz" pos="2809">
          <p15:clr>
            <a:srgbClr val="A4A3A4"/>
          </p15:clr>
        </p15:guide>
        <p15:guide id="4" orient="horz" pos="2985">
          <p15:clr>
            <a:srgbClr val="A4A3A4"/>
          </p15:clr>
        </p15:guide>
        <p15:guide id="5" orient="horz" pos="789">
          <p15:clr>
            <a:srgbClr val="A4A3A4"/>
          </p15:clr>
        </p15:guide>
        <p15:guide id="6" orient="horz" pos="1332" userDrawn="1">
          <p15:clr>
            <a:srgbClr val="A4A3A4"/>
          </p15:clr>
        </p15:guide>
        <p15:guide id="7" orient="horz" pos="3137">
          <p15:clr>
            <a:srgbClr val="A4A3A4"/>
          </p15:clr>
        </p15:guide>
        <p15:guide id="8" orient="horz" pos="425">
          <p15:clr>
            <a:srgbClr val="A4A3A4"/>
          </p15:clr>
        </p15:guide>
        <p15:guide id="9" orient="horz" pos="2106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C295"/>
    <a:srgbClr val="A79E70"/>
    <a:srgbClr val="DB5807"/>
    <a:srgbClr val="F66308"/>
    <a:srgbClr val="E17000"/>
    <a:srgbClr val="981E32"/>
    <a:srgbClr val="FFFFFF"/>
    <a:srgbClr val="C75B12"/>
    <a:srgbClr val="5B8F22"/>
    <a:srgbClr val="4D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3" autoAdjust="0"/>
    <p:restoredTop sz="95808" autoAdjust="0"/>
  </p:normalViewPr>
  <p:slideViewPr>
    <p:cSldViewPr snapToObjects="1" showGuides="1">
      <p:cViewPr varScale="1">
        <p:scale>
          <a:sx n="88" d="100"/>
          <a:sy n="88" d="100"/>
        </p:scale>
        <p:origin x="854" y="62"/>
      </p:cViewPr>
      <p:guideLst>
        <p:guide orient="horz" pos="245"/>
        <p:guide orient="horz" pos="971"/>
        <p:guide orient="horz" pos="2809"/>
        <p:guide orient="horz" pos="2985"/>
        <p:guide orient="horz" pos="789"/>
        <p:guide orient="horz" pos="1332"/>
        <p:guide orient="horz" pos="3137"/>
        <p:guide orient="horz" pos="425"/>
        <p:guide orient="horz" pos="2106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9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5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0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63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02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8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EBBD4D-A077-694F-949C-816E31DDFCB4}"/>
              </a:ext>
            </a:extLst>
          </p:cNvPr>
          <p:cNvSpPr/>
          <p:nvPr userDrawn="1"/>
        </p:nvSpPr>
        <p:spPr>
          <a:xfrm>
            <a:off x="0" y="4371107"/>
            <a:ext cx="9144000" cy="772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line dot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" y="-3597"/>
            <a:ext cx="9143245" cy="5150695"/>
          </a:xfrm>
          <a:prstGeom prst="rect">
            <a:avLst/>
          </a:prstGeom>
        </p:spPr>
      </p:pic>
      <p:pic>
        <p:nvPicPr>
          <p:cNvPr id="16" name="logo SLAC">
            <a:extLst>
              <a:ext uri="{FF2B5EF4-FFF2-40B4-BE49-F238E27FC236}">
                <a16:creationId xmlns:a16="http://schemas.microsoft.com/office/drawing/2014/main" id="{9B359C41-4F1D-C34A-A6F5-56B5093A7B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223" y="4566855"/>
            <a:ext cx="2302769" cy="669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4" y="402432"/>
            <a:ext cx="8008937" cy="1684735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056" y="2730330"/>
            <a:ext cx="7989887" cy="1640777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4" y="2066259"/>
            <a:ext cx="8008937" cy="47691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12191F-B767-D04B-9D40-AFF96A3B3B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7056" y="4566854"/>
            <a:ext cx="2209800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932688"/>
            <a:ext cx="810895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932688"/>
            <a:ext cx="388620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939547"/>
            <a:ext cx="388620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939546"/>
            <a:ext cx="2442340" cy="1860804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2914650"/>
            <a:ext cx="2442340" cy="182403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932688"/>
            <a:ext cx="2442340" cy="379914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1" y="932688"/>
            <a:ext cx="3013075" cy="37991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932688"/>
            <a:ext cx="2667000" cy="37991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932688"/>
            <a:ext cx="5484812" cy="37991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96818"/>
            <a:ext cx="8103570" cy="5647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932688"/>
            <a:ext cx="8109919" cy="37719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4738688"/>
            <a:ext cx="318932" cy="404813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5" r:id="rId3"/>
    <p:sldLayoutId id="2147483674" r:id="rId4"/>
    <p:sldLayoutId id="2147483671" r:id="rId5"/>
    <p:sldLayoutId id="2147483672" r:id="rId6"/>
    <p:sldLayoutId id="2147483673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7056" y="2724150"/>
            <a:ext cx="7989887" cy="1640777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Zach Domke</a:t>
            </a:r>
          </a:p>
          <a:p>
            <a:r>
              <a:rPr lang="en-CA" dirty="0">
                <a:solidFill>
                  <a:schemeClr val="tx1"/>
                </a:solidFill>
              </a:rPr>
              <a:t>03/09/2022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/>
              <a:t>Invalid PVs Tool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4102" y="49938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Location &amp; Structure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/>
        <p:txBody>
          <a:bodyPr anchor="ctr">
            <a:noAutofit/>
          </a:bodyPr>
          <a:lstStyle/>
          <a:p>
            <a:pPr lvl="1"/>
            <a:r>
              <a:rPr lang="en-US" sz="1800" dirty="0"/>
              <a:t>Directory available on Dev, LCLS, and FACET:</a:t>
            </a:r>
          </a:p>
          <a:p>
            <a:pPr marL="457200" lvl="2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$TOOLS/scripts/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ValidatePVs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3 executable scripts:</a:t>
            </a:r>
          </a:p>
          <a:p>
            <a:pPr marL="457200" lvl="2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$TOOLS/scripts/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invalidPVs.bash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$TOOLS/scripts/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invalidPVs-Drive.bash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$TOOLS/scripts/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invalidPVs-Net.bash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Available through eco</a:t>
            </a:r>
          </a:p>
          <a:p>
            <a:pPr marL="457200" lvl="2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eco –m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ValidatePVs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3B4AE850-A6C1-47E9-9A80-057A322A5202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5726337" y="1955245"/>
            <a:ext cx="2421846" cy="2475190"/>
          </a:xfrm>
        </p:spPr>
      </p:pic>
    </p:spTree>
    <p:extLst>
      <p:ext uri="{BB962C8B-B14F-4D97-AF65-F5344CB8AC3E}">
        <p14:creationId xmlns:p14="http://schemas.microsoft.com/office/powerpoint/2010/main" val="16084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Objective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/>
              <a:t>Take list of PV names through stdin</a:t>
            </a:r>
          </a:p>
          <a:p>
            <a:pPr lvl="1"/>
            <a:r>
              <a:rPr lang="en-US" sz="1800" dirty="0"/>
              <a:t>Use file containing valid Devices/Areas (based on the facility)</a:t>
            </a:r>
          </a:p>
          <a:p>
            <a:pPr lvl="1"/>
            <a:r>
              <a:rPr lang="en-US" sz="1800" dirty="0"/>
              <a:t>Determine if each PV meets basic standards:</a:t>
            </a:r>
          </a:p>
          <a:p>
            <a:pPr lvl="2"/>
            <a:r>
              <a:rPr lang="en-US" sz="1600" dirty="0"/>
              <a:t>Contains at least 4 fields separated by ‘:’</a:t>
            </a:r>
          </a:p>
          <a:p>
            <a:pPr lvl="2"/>
            <a:r>
              <a:rPr lang="en-US" sz="1600" dirty="0"/>
              <a:t>Contains a valid Device field</a:t>
            </a:r>
          </a:p>
          <a:p>
            <a:pPr lvl="2"/>
            <a:r>
              <a:rPr lang="en-US" sz="1600" dirty="0"/>
              <a:t>Contains a valid Area field</a:t>
            </a:r>
          </a:p>
          <a:p>
            <a:pPr lvl="1"/>
            <a:r>
              <a:rPr lang="en-US" sz="1800" dirty="0"/>
              <a:t>Prints a list to </a:t>
            </a:r>
            <a:r>
              <a:rPr lang="en-US" sz="1800" dirty="0" err="1"/>
              <a:t>stdout</a:t>
            </a:r>
            <a:r>
              <a:rPr lang="en-US" sz="1800" dirty="0"/>
              <a:t> of invalid PV names from the given list</a:t>
            </a:r>
          </a:p>
          <a:p>
            <a:pPr lvl="2"/>
            <a:r>
              <a:rPr lang="en-US" sz="1600" dirty="0"/>
              <a:t>If the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–e</a:t>
            </a:r>
            <a:r>
              <a:rPr lang="en-US" sz="1600" dirty="0"/>
              <a:t> and/or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/>
              <a:t> flags are used, the output will be correctly formatted to save as a .csv file</a:t>
            </a:r>
          </a:p>
        </p:txBody>
      </p:sp>
    </p:spTree>
    <p:extLst>
      <p:ext uri="{BB962C8B-B14F-4D97-AF65-F5344CB8AC3E}">
        <p14:creationId xmlns:p14="http://schemas.microsoft.com/office/powerpoint/2010/main" val="74373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Common Flags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en-US" sz="1800" dirty="0"/>
              <a:t>Optional flags that can be called on all 3 scripts: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-e:</a:t>
            </a:r>
          </a:p>
          <a:p>
            <a:pPr lvl="3"/>
            <a:r>
              <a:rPr lang="en-US" sz="1400" dirty="0"/>
              <a:t>Printed list includes the reason the PV name was invalid</a:t>
            </a:r>
          </a:p>
          <a:p>
            <a:pPr lvl="3"/>
            <a:r>
              <a:rPr lang="en-US" sz="1400" dirty="0"/>
              <a:t>Only prints one error per run</a:t>
            </a:r>
          </a:p>
          <a:p>
            <a:pPr marL="690562" lvl="3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invalidPVs-Net.bash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–e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…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ACSW:B912:NW01:3NAME,B912 not found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ALRM:SYS0:VITARA2:ALHBERR,ALRM not found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MOC:UNDH:2350M0,&lt;3 :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…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r>
              <a:rPr lang="en-US" sz="1400" dirty="0"/>
              <a:t>Printed list includes the IOC that contains the incorrect PV name</a:t>
            </a:r>
          </a:p>
          <a:p>
            <a:pPr marL="690562" lvl="3" indent="0">
              <a:buNone/>
            </a:pPr>
            <a:r>
              <a:rPr lang="en-US" sz="1100" dirty="0"/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invalidPVs-Net.bash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sioc-alh0-util00,1801:STATSUMY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sioc-dev-cr05,4KCB:CP12:3630:ALM_RESET</a:t>
            </a:r>
          </a:p>
          <a:p>
            <a:pPr marL="690562" lvl="3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…</a:t>
            </a:r>
          </a:p>
        </p:txBody>
      </p:sp>
    </p:spTree>
    <p:extLst>
      <p:ext uri="{BB962C8B-B14F-4D97-AF65-F5344CB8AC3E}">
        <p14:creationId xmlns:p14="http://schemas.microsoft.com/office/powerpoint/2010/main" val="31780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Individual Scripts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 err="1"/>
              <a:t>invalidPVs.bash</a:t>
            </a:r>
            <a:endParaRPr lang="en-US" sz="1800" dirty="0"/>
          </a:p>
          <a:p>
            <a:pPr lvl="2"/>
            <a:r>
              <a:rPr lang="en-US" sz="1600" dirty="0"/>
              <a:t>Provide a list of PVs to check through stdin</a:t>
            </a:r>
          </a:p>
          <a:p>
            <a:pPr lvl="3"/>
            <a:r>
              <a:rPr lang="en-US" sz="1400" dirty="0"/>
              <a:t>Examples:</a:t>
            </a:r>
          </a:p>
          <a:p>
            <a:pPr marL="690562" lvl="3" indent="0">
              <a:buNone/>
            </a:pPr>
            <a:r>
              <a:rPr lang="en-US" sz="1400" dirty="0"/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ds –a name=SCORE:SYS0:% 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invalidPVs.bash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cat newPVNames.txt 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invalidPVs.bash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/>
              <a:t>If no input is provided, the user will be able to enter PVs manually</a:t>
            </a:r>
          </a:p>
          <a:p>
            <a:pPr lvl="3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sz="1400" dirty="0"/>
              <a:t> will break the input loop</a:t>
            </a:r>
            <a:endParaRPr lang="en-US" sz="1600" dirty="0"/>
          </a:p>
          <a:p>
            <a:pPr lvl="2"/>
            <a:r>
              <a:rPr lang="en-US" sz="1600" dirty="0"/>
              <a:t>No additional flags (only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-e</a:t>
            </a:r>
            <a:r>
              <a:rPr lang="en-US" sz="1600" dirty="0"/>
              <a:t> 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060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Individual Scripts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 err="1"/>
              <a:t>invalidPVs-Drive.bash</a:t>
            </a:r>
            <a:endParaRPr lang="en-US" sz="1800" dirty="0"/>
          </a:p>
          <a:p>
            <a:pPr lvl="2"/>
            <a:r>
              <a:rPr lang="en-US" sz="1600" dirty="0"/>
              <a:t>Check all PVs in a specified IOC</a:t>
            </a:r>
          </a:p>
          <a:p>
            <a:pPr lvl="2"/>
            <a:r>
              <a:rPr lang="en-US" sz="1600" dirty="0"/>
              <a:t>Flag:</a:t>
            </a:r>
          </a:p>
          <a:p>
            <a:pPr lvl="3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-a IOC_NAME:</a:t>
            </a:r>
          </a:p>
          <a:p>
            <a:pPr lvl="4"/>
            <a:r>
              <a:rPr lang="en-US" sz="1200" dirty="0"/>
              <a:t>Specify the IOC we are checking</a:t>
            </a:r>
          </a:p>
          <a:p>
            <a:pPr lvl="4"/>
            <a:r>
              <a:rPr lang="en-US" sz="1200" dirty="0"/>
              <a:t>If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–a</a:t>
            </a:r>
            <a:r>
              <a:rPr lang="en-US" sz="1200" dirty="0"/>
              <a:t> is unused, then all IOCs are called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$IOC_NAME = ‘*’</a:t>
            </a:r>
          </a:p>
          <a:p>
            <a:pPr lvl="2"/>
            <a:r>
              <a:rPr lang="en-US" sz="1600" dirty="0"/>
              <a:t>Input used</a:t>
            </a:r>
          </a:p>
          <a:p>
            <a:pPr marL="690562" lvl="3" indent="0">
              <a:buNone/>
            </a:pPr>
            <a:r>
              <a:rPr lang="en-US" sz="1400" dirty="0"/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 $IOC_DATA/$IOC_NAME/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iocInfo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IOC.pvlist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/>
              <a:t>Examples</a:t>
            </a: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invalidPVs-Drive.bash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–e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invalidPVs-Drive.bash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 sioc-sys0-op00</a:t>
            </a:r>
          </a:p>
        </p:txBody>
      </p:sp>
    </p:spTree>
    <p:extLst>
      <p:ext uri="{BB962C8B-B14F-4D97-AF65-F5344CB8AC3E}">
        <p14:creationId xmlns:p14="http://schemas.microsoft.com/office/powerpoint/2010/main" val="319478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Individual Scripts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 err="1"/>
              <a:t>invalidPVs-Net.bash</a:t>
            </a:r>
            <a:endParaRPr lang="en-US" sz="1800" dirty="0"/>
          </a:p>
          <a:p>
            <a:pPr lvl="2"/>
            <a:r>
              <a:rPr lang="en-US" sz="1600" dirty="0"/>
              <a:t>Check all PVs based 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eget</a:t>
            </a:r>
            <a:r>
              <a:rPr lang="en-US" sz="1600" dirty="0"/>
              <a:t> search results</a:t>
            </a:r>
          </a:p>
          <a:p>
            <a:pPr lvl="2"/>
            <a:r>
              <a:rPr lang="en-US" sz="1600" dirty="0"/>
              <a:t>Flags:</a:t>
            </a:r>
          </a:p>
          <a:p>
            <a:pPr lvl="3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-w WAIT:</a:t>
            </a:r>
          </a:p>
          <a:p>
            <a:pPr lvl="4"/>
            <a:r>
              <a:rPr lang="en-US" sz="1200" dirty="0"/>
              <a:t>Specify a wait time for the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eget</a:t>
            </a:r>
            <a:r>
              <a:rPr lang="en-US" sz="1200" dirty="0"/>
              <a:t> search</a:t>
            </a:r>
          </a:p>
          <a:p>
            <a:pPr lvl="4"/>
            <a:r>
              <a:rPr lang="en-US" sz="1200" dirty="0"/>
              <a:t>Default is 3s (60s if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–a</a:t>
            </a:r>
            <a:r>
              <a:rPr lang="en-US" sz="1200" dirty="0"/>
              <a:t> is unused)</a:t>
            </a:r>
          </a:p>
          <a:p>
            <a:pPr lvl="3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-a NAME:</a:t>
            </a:r>
          </a:p>
          <a:p>
            <a:pPr lvl="4"/>
            <a:r>
              <a:rPr lang="en-US" sz="1200" dirty="0"/>
              <a:t>Specify the name searched for with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r>
              <a:rPr lang="en-US" sz="1200" dirty="0"/>
              <a:t>If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–a</a:t>
            </a:r>
            <a:r>
              <a:rPr lang="en-US" sz="1200" dirty="0"/>
              <a:t> is unused, then all PVs are called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$NAME = ‘%’</a:t>
            </a:r>
          </a:p>
          <a:p>
            <a:pPr lvl="2"/>
            <a:r>
              <a:rPr lang="en-US" sz="1600" dirty="0"/>
              <a:t>Input used</a:t>
            </a:r>
          </a:p>
          <a:p>
            <a:pPr marL="690562" lvl="3" indent="0">
              <a:buNone/>
            </a:pPr>
            <a:r>
              <a:rPr lang="en-US" sz="1400" dirty="0"/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ds [-w $WAIT] –a name=$NAME</a:t>
            </a:r>
          </a:p>
          <a:p>
            <a:pPr lvl="2"/>
            <a:r>
              <a:rPr lang="en-US" sz="1600" dirty="0"/>
              <a:t>Examples</a:t>
            </a: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invalidPVs-Net.bash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–w 10 –a SCORE:SYS0:%</a:t>
            </a:r>
          </a:p>
          <a:p>
            <a:pPr marL="690562" lvl="3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invalidPVs-Net.bash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–e 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 SCORE:SYS0:9:REGION</a:t>
            </a:r>
          </a:p>
        </p:txBody>
      </p:sp>
    </p:spTree>
    <p:extLst>
      <p:ext uri="{BB962C8B-B14F-4D97-AF65-F5344CB8AC3E}">
        <p14:creationId xmlns:p14="http://schemas.microsoft.com/office/powerpoint/2010/main" val="372551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/>
              <a:t>Input Files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228600" y="971550"/>
            <a:ext cx="8108950" cy="3806000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/>
              <a:t>2 versions are referenced:</a:t>
            </a: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lcls_inputs.json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facet_inputs.json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The version used is determined by the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$FACILITY_ROOT </a:t>
            </a:r>
            <a:r>
              <a:rPr lang="en-US" sz="1800" dirty="0"/>
              <a:t>environment variable</a:t>
            </a:r>
          </a:p>
          <a:p>
            <a:pPr lvl="1"/>
            <a:r>
              <a:rPr lang="en-US" sz="1800" dirty="0"/>
              <a:t>Both .json files consist of 2 arrays: </a:t>
            </a:r>
          </a:p>
          <a:p>
            <a:pPr lvl="2"/>
            <a:r>
              <a:rPr lang="en-US" sz="1600" dirty="0"/>
              <a:t>Devices</a:t>
            </a:r>
          </a:p>
          <a:p>
            <a:pPr lvl="2"/>
            <a:r>
              <a:rPr lang="en-US" sz="1600" dirty="0"/>
              <a:t>Areas</a:t>
            </a:r>
          </a:p>
          <a:p>
            <a:pPr lvl="1"/>
            <a:r>
              <a:rPr lang="en-US" sz="1800" dirty="0"/>
              <a:t>Each array contains all valid strings for that field</a:t>
            </a:r>
          </a:p>
          <a:p>
            <a:pPr lvl="1"/>
            <a:r>
              <a:rPr lang="en-US" sz="1800" dirty="0"/>
              <a:t>Altering the input files allows users to correct the validation process</a:t>
            </a:r>
          </a:p>
        </p:txBody>
      </p:sp>
    </p:spTree>
    <p:extLst>
      <p:ext uri="{BB962C8B-B14F-4D97-AF65-F5344CB8AC3E}">
        <p14:creationId xmlns:p14="http://schemas.microsoft.com/office/powerpoint/2010/main" val="4265074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hd_2019" id="{B7992EC4-9F20-449C-B056-2DBF01C21CC4}" vid="{DD0F5D4D-759F-4E20-AEE9-D4E95DBBF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DDE7E1CF77F44937EEA046F848271" ma:contentTypeVersion="5" ma:contentTypeDescription="Create a new document." ma:contentTypeScope="" ma:versionID="e39d029321e67453d9f2059ffe1bde3a">
  <xsd:schema xmlns:xsd="http://www.w3.org/2001/XMLSchema" xmlns:xs="http://www.w3.org/2001/XMLSchema" xmlns:p="http://schemas.microsoft.com/office/2006/metadata/properties" xmlns:ns3="7acb24b9-db8a-4578-b8ce-4bf536dff837" xmlns:ns4="a55e07c4-8a1f-4416-9328-5605a1649f07" targetNamespace="http://schemas.microsoft.com/office/2006/metadata/properties" ma:root="true" ma:fieldsID="b2dc8a85c7f54108cf957cf89f6d891f" ns3:_="" ns4:_="">
    <xsd:import namespace="7acb24b9-db8a-4578-b8ce-4bf536dff837"/>
    <xsd:import namespace="a55e07c4-8a1f-4416-9328-5605a1649f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b24b9-db8a-4578-b8ce-4bf536dff8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e07c4-8a1f-4416-9328-5605a1649f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CE62D1-286B-49C6-AF19-4827A13B956D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a55e07c4-8a1f-4416-9328-5605a1649f07"/>
    <ds:schemaRef ds:uri="7acb24b9-db8a-4578-b8ce-4bf536dff837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B35E59-30DA-40A8-BAE4-9B1E6EEB8A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7C290-D321-4C2B-8AB9-E33C151A0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b24b9-db8a-4578-b8ce-4bf536dff837"/>
    <ds:schemaRef ds:uri="a55e07c4-8a1f-4416-9328-5605a1649f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604</Words>
  <Application>Microsoft Office PowerPoint</Application>
  <PresentationFormat>On-screen Show (16:9)</PresentationFormat>
  <Paragraphs>103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Blank</vt:lpstr>
      <vt:lpstr> </vt:lpstr>
      <vt:lpstr>Location &amp; Structure</vt:lpstr>
      <vt:lpstr>Objective</vt:lpstr>
      <vt:lpstr>Common Flags</vt:lpstr>
      <vt:lpstr>Individual Scripts</vt:lpstr>
      <vt:lpstr>Individual Scripts</vt:lpstr>
      <vt:lpstr>Individual Scripts</vt:lpstr>
      <vt:lpstr>Input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2018-12-07T23:44:51Z</cp:lastPrinted>
  <dcterms:created xsi:type="dcterms:W3CDTF">2012-06-11T23:48:53Z</dcterms:created>
  <dcterms:modified xsi:type="dcterms:W3CDTF">2022-03-10T17:53:39Z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0x01010018DDDE7E1CF77F44937EEA046F848271</vt:lpwstr>
  </property>
</Properties>
</file>