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281" r:id="rId6"/>
    <p:sldId id="298" r:id="rId7"/>
    <p:sldId id="283" r:id="rId8"/>
    <p:sldId id="308" r:id="rId9"/>
    <p:sldId id="316" r:id="rId10"/>
    <p:sldId id="314" r:id="rId11"/>
    <p:sldId id="315" r:id="rId12"/>
  </p:sldIdLst>
  <p:sldSz cx="9144000" cy="6858000" type="screen4x3"/>
  <p:notesSz cx="7016750" cy="930275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0D9D6-8B43-4B36-8035-C119994A1B76}">
          <p14:sldIdLst>
            <p14:sldId id="269"/>
            <p14:sldId id="281"/>
            <p14:sldId id="298"/>
            <p14:sldId id="283"/>
            <p14:sldId id="308"/>
            <p14:sldId id="316"/>
            <p14:sldId id="314"/>
            <p14:sldId id="315"/>
          </p14:sldIdLst>
        </p14:section>
        <p14:section name="Untitled Section" id="{0E63D6B2-68C6-4FAB-8079-8C51FB4F1DB4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326">
          <p15:clr>
            <a:srgbClr val="A4A3A4"/>
          </p15:clr>
        </p15:guide>
        <p15:guide id="2" orient="horz" pos="1294">
          <p15:clr>
            <a:srgbClr val="A4A3A4"/>
          </p15:clr>
        </p15:guide>
        <p15:guide id="3" orient="horz" pos="3745">
          <p15:clr>
            <a:srgbClr val="A4A3A4"/>
          </p15:clr>
        </p15:guide>
        <p15:guide id="4" orient="horz" pos="3980">
          <p15:clr>
            <a:srgbClr val="A4A3A4"/>
          </p15:clr>
        </p15:guide>
        <p15:guide id="5" orient="horz" pos="1052">
          <p15:clr>
            <a:srgbClr val="A4A3A4"/>
          </p15:clr>
        </p15:guide>
        <p15:guide id="6" orient="horz" pos="1741">
          <p15:clr>
            <a:srgbClr val="A4A3A4"/>
          </p15:clr>
        </p15:guide>
        <p15:guide id="7" orient="horz" pos="4183">
          <p15:clr>
            <a:srgbClr val="A4A3A4"/>
          </p15:clr>
        </p15:guide>
        <p15:guide id="8" orient="horz" pos="566">
          <p15:clr>
            <a:srgbClr val="A4A3A4"/>
          </p15:clr>
        </p15:guide>
        <p15:guide id="9" orient="horz" pos="2808">
          <p15:clr>
            <a:srgbClr val="A4A3A4"/>
          </p15:clr>
        </p15:guide>
        <p15:guide id="10" pos="2880">
          <p15:clr>
            <a:srgbClr val="A4A3A4"/>
          </p15:clr>
        </p15:guide>
        <p15:guide id="11" pos="363">
          <p15:clr>
            <a:srgbClr val="A4A3A4"/>
          </p15:clr>
        </p15:guide>
        <p15:guide id="12" pos="5396">
          <p15:clr>
            <a:srgbClr val="A4A3A4"/>
          </p15:clr>
        </p15:guide>
        <p15:guide id="13" pos="282">
          <p15:clr>
            <a:srgbClr val="A4A3A4"/>
          </p15:clr>
        </p15:guide>
        <p15:guide id="14" pos="3784">
          <p15:clr>
            <a:srgbClr val="A4A3A4"/>
          </p15:clr>
        </p15:guide>
        <p15:guide id="15" pos="3736">
          <p15:clr>
            <a:srgbClr val="A4A3A4"/>
          </p15:clr>
        </p15:guide>
        <p15:guide id="16" pos="2179">
          <p15:clr>
            <a:srgbClr val="A4A3A4"/>
          </p15:clr>
        </p15:guide>
        <p15:guide id="17" pos="5464">
          <p15:clr>
            <a:srgbClr val="A4A3A4"/>
          </p15:clr>
        </p15:guide>
        <p15:guide id="18" pos="386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0" userDrawn="1">
          <p15:clr>
            <a:srgbClr val="A4A3A4"/>
          </p15:clr>
        </p15:guide>
        <p15:guide id="2" pos="221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D2C295"/>
    <a:srgbClr val="981E32"/>
    <a:srgbClr val="FFFFFF"/>
    <a:srgbClr val="C75B12"/>
    <a:srgbClr val="E17000"/>
    <a:srgbClr val="5B8F22"/>
    <a:srgbClr val="A79E70"/>
    <a:srgbClr val="4D4F53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57" autoAdjust="0"/>
  </p:normalViewPr>
  <p:slideViewPr>
    <p:cSldViewPr snapToObjects="1" showGuides="1">
      <p:cViewPr>
        <p:scale>
          <a:sx n="119" d="100"/>
          <a:sy n="119" d="100"/>
        </p:scale>
        <p:origin x="-3324" y="-1362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930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5998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35998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1" tIns="46625" rIns="93251" bIns="466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8806"/>
            <a:ext cx="5613400" cy="4186238"/>
          </a:xfrm>
          <a:prstGeom prst="rect">
            <a:avLst/>
          </a:prstGeom>
        </p:spPr>
        <p:txBody>
          <a:bodyPr vert="horz" lIns="93251" tIns="46625" rIns="93251" bIns="466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35998"/>
            <a:ext cx="3040592" cy="465138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ine Dot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" y="0"/>
            <a:ext cx="9158400" cy="6868800"/>
          </a:xfrm>
          <a:prstGeom prst="rect">
            <a:avLst/>
          </a:prstGeom>
        </p:spPr>
      </p:pic>
      <p:pic>
        <p:nvPicPr>
          <p:cNvPr id="8" name="Logo SLAC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Logo DOE Stanfor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spcBef>
                <a:spcPts val="0"/>
              </a:spcBef>
              <a:buClr>
                <a:srgbClr val="981E32"/>
              </a:buClr>
              <a:defRPr sz="2200"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 sz="1800"/>
            </a:lvl4pPr>
            <a:lvl5pPr>
              <a:buClr>
                <a:srgbClr val="981E32"/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5" r:id="rId3"/>
    <p:sldLayoutId id="2147483674" r:id="rId4"/>
    <p:sldLayoutId id="2147483671" r:id="rId5"/>
    <p:sldLayoutId id="2147483672" r:id="rId6"/>
    <p:sldLayoutId id="214748367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52000" indent="-180000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lac.slack.com/" TargetMode="External"/><Relationship Id="rId2" Type="http://schemas.openxmlformats.org/officeDocument/2006/relationships/hyperlink" Target="https://stanford.zoom.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008937" cy="2246313"/>
          </a:xfrm>
        </p:spPr>
        <p:txBody>
          <a:bodyPr/>
          <a:lstStyle/>
          <a:p>
            <a:r>
              <a:rPr lang="en-CA" dirty="0" smtClean="0"/>
              <a:t>ACR – Screen Sharing</a:t>
            </a:r>
            <a:br>
              <a:rPr lang="en-CA" dirty="0" smtClean="0"/>
            </a:br>
            <a:r>
              <a:rPr lang="en-CA" dirty="0"/>
              <a:t> </a:t>
            </a:r>
            <a:r>
              <a:rPr lang="en-CA" dirty="0" smtClean="0"/>
              <a:t>           Zoom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7213" y="3886200"/>
            <a:ext cx="7989887" cy="1566672"/>
          </a:xfrm>
        </p:spPr>
        <p:txBody>
          <a:bodyPr/>
          <a:lstStyle/>
          <a:p>
            <a:r>
              <a:rPr lang="en-CA" dirty="0" smtClean="0"/>
              <a:t>Ken Brobeck</a:t>
            </a:r>
          </a:p>
          <a:p>
            <a:r>
              <a:rPr lang="en-CA" dirty="0" smtClean="0"/>
              <a:t>14-Jul-2020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 smtClean="0"/>
              <a:t> </a:t>
            </a:r>
          </a:p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 Screen Sharing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Overview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Network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Squid Proxy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Outstanding Issues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Summary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878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28600" y="1219200"/>
            <a:ext cx="8337550" cy="5257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COVID-19 issues (SIP)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Re-commission LCLS while keeping the number of people in the ACR to a </a:t>
            </a:r>
            <a:r>
              <a:rPr lang="en-US" sz="1800" dirty="0" smtClean="0"/>
              <a:t>minimum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Physicists </a:t>
            </a:r>
            <a:r>
              <a:rPr lang="en-US" sz="1800" dirty="0"/>
              <a:t>and engineers </a:t>
            </a:r>
            <a:r>
              <a:rPr lang="en-US" sz="1800" dirty="0" smtClean="0"/>
              <a:t>work remotely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Operators in ACR (COVID-19 rules)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OPIs have limited access to Internet (DMZ)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Request:</a:t>
            </a:r>
          </a:p>
          <a:p>
            <a:pPr marL="800100" lvl="1" indent="-342900"/>
            <a:r>
              <a:rPr lang="en-US" sz="1600" dirty="0" smtClean="0"/>
              <a:t>Ability </a:t>
            </a:r>
            <a:r>
              <a:rPr lang="en-US" sz="1600" dirty="0"/>
              <a:t>to share OPIs screens in ACR with the remote </a:t>
            </a:r>
            <a:r>
              <a:rPr lang="en-US" sz="1600" dirty="0" smtClean="0"/>
              <a:t>physicists (Zoom)</a:t>
            </a:r>
          </a:p>
          <a:p>
            <a:pPr marL="1033463" lvl="2" indent="-342900"/>
            <a:r>
              <a:rPr lang="en-US" sz="1400" dirty="0" smtClean="0"/>
              <a:t>Physicists want to see what the Operators see </a:t>
            </a:r>
          </a:p>
        </p:txBody>
      </p:sp>
    </p:spTree>
    <p:extLst>
      <p:ext uri="{BB962C8B-B14F-4D97-AF65-F5344CB8AC3E}">
        <p14:creationId xmlns:p14="http://schemas.microsoft.com/office/powerpoint/2010/main" val="19980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Design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47" y="1243013"/>
            <a:ext cx="6903656" cy="5065712"/>
          </a:xfrm>
        </p:spPr>
      </p:pic>
    </p:spTree>
    <p:extLst>
      <p:ext uri="{BB962C8B-B14F-4D97-AF65-F5344CB8AC3E}">
        <p14:creationId xmlns:p14="http://schemas.microsoft.com/office/powerpoint/2010/main" val="37430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OPIs (Firefox) – Squid Proxy – OCIO Firewall – Internet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Modify the Access Control List (ACLs) on Squid Proxy to allow access to Zoom and all sites required by Zoom</a:t>
            </a:r>
          </a:p>
          <a:p>
            <a:pPr marL="800100" lvl="1" indent="-342900"/>
            <a:r>
              <a:rPr lang="en-US" dirty="0" smtClean="0"/>
              <a:t>Added 13 ACL changes to Squid Proxy</a:t>
            </a:r>
          </a:p>
          <a:p>
            <a:pPr marL="800100" lvl="1" indent="-342900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Work with OCIO Network and Cyber Security</a:t>
            </a:r>
          </a:p>
          <a:p>
            <a:pPr marL="800100" lvl="1" indent="-342900"/>
            <a:r>
              <a:rPr lang="en-US" dirty="0" smtClean="0"/>
              <a:t>Modify Firewall ACLs to allow lcls-prod03 (Squid) access to specific sites for Zoom – While still keeping us protected</a:t>
            </a:r>
          </a:p>
          <a:p>
            <a:pPr marL="8001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Squid Proxy Server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Unix-based</a:t>
            </a:r>
            <a:r>
              <a:rPr lang="en-US" dirty="0"/>
              <a:t> </a:t>
            </a:r>
            <a:r>
              <a:rPr lang="en-US" dirty="0" smtClean="0"/>
              <a:t>proxy server that </a:t>
            </a:r>
            <a:r>
              <a:rPr lang="en-US" dirty="0"/>
              <a:t>caches Internet </a:t>
            </a:r>
            <a:r>
              <a:rPr lang="en-US" dirty="0" smtClean="0"/>
              <a:t>content</a:t>
            </a:r>
          </a:p>
          <a:p>
            <a:pPr marL="800100" lvl="1" indent="-342900"/>
            <a:r>
              <a:rPr lang="en-US" dirty="0" smtClean="0"/>
              <a:t>Improve </a:t>
            </a:r>
            <a:r>
              <a:rPr lang="en-US" dirty="0"/>
              <a:t>the speed of the web server by caching frequently requested web pages as well as media </a:t>
            </a:r>
            <a:r>
              <a:rPr lang="en-US" dirty="0" smtClean="0"/>
              <a:t>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Excellent access control features</a:t>
            </a:r>
          </a:p>
          <a:p>
            <a:pPr marL="800100" lvl="1" indent="-342900"/>
            <a:r>
              <a:rPr lang="en-US" dirty="0" smtClean="0"/>
              <a:t>Access Control Lists (ACL)</a:t>
            </a:r>
          </a:p>
          <a:p>
            <a:pPr marL="800100" lvl="1" indent="-342900"/>
            <a:r>
              <a:rPr lang="en-US" dirty="0" smtClean="0"/>
              <a:t>SRC, DST, File types,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pPr marL="800100" lvl="1" indent="-342900"/>
            <a:r>
              <a:rPr lang="en-US" dirty="0"/>
              <a:t>U</a:t>
            </a:r>
            <a:r>
              <a:rPr lang="en-US" dirty="0" smtClean="0"/>
              <a:t>ser </a:t>
            </a:r>
            <a:r>
              <a:rPr lang="en-US" dirty="0"/>
              <a:t>account </a:t>
            </a:r>
            <a:r>
              <a:rPr lang="en-US" dirty="0" smtClean="0"/>
              <a:t>access, website </a:t>
            </a:r>
            <a:r>
              <a:rPr lang="en-US" dirty="0"/>
              <a:t>or </a:t>
            </a:r>
            <a:r>
              <a:rPr lang="en-US" dirty="0" err="1" smtClean="0"/>
              <a:t>url</a:t>
            </a:r>
            <a:r>
              <a:rPr lang="en-US" dirty="0" smtClean="0"/>
              <a:t>, </a:t>
            </a:r>
            <a:r>
              <a:rPr lang="en-US" dirty="0" err="1" smtClean="0"/>
              <a:t>ip</a:t>
            </a:r>
            <a:r>
              <a:rPr lang="en-US" dirty="0" smtClean="0"/>
              <a:t> address, </a:t>
            </a:r>
            <a:r>
              <a:rPr lang="en-US" dirty="0"/>
              <a:t>or DNS blocking or restriction</a:t>
            </a:r>
          </a:p>
        </p:txBody>
      </p:sp>
    </p:spTree>
    <p:extLst>
      <p:ext uri="{BB962C8B-B14F-4D97-AF65-F5344CB8AC3E}">
        <p14:creationId xmlns:p14="http://schemas.microsoft.com/office/powerpoint/2010/main" val="57051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Users must use the Zoom phone service and not computer audio</a:t>
            </a:r>
          </a:p>
          <a:p>
            <a:pPr marL="800100" lvl="1" indent="-342900"/>
            <a:r>
              <a:rPr lang="en-US" dirty="0"/>
              <a:t>No audio configured on </a:t>
            </a:r>
            <a:r>
              <a:rPr lang="en-US" dirty="0" smtClean="0"/>
              <a:t>OPI</a:t>
            </a:r>
          </a:p>
          <a:p>
            <a:pPr marL="800100" lvl="1" indent="-342900"/>
            <a:r>
              <a:rPr lang="en-US" dirty="0" smtClean="0"/>
              <a:t>Our Version of Firefox does not support Zoom audio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Chat does not </a:t>
            </a:r>
            <a:r>
              <a:rPr lang="en-US" dirty="0" smtClean="0"/>
              <a:t>work (offsite)</a:t>
            </a:r>
            <a:endParaRPr lang="en-US" dirty="0" smtClean="0"/>
          </a:p>
          <a:p>
            <a:pPr marL="800100" lvl="1" indent="-342900"/>
            <a:r>
              <a:rPr lang="en-US" dirty="0" smtClean="0"/>
              <a:t>Open ticket with Stanford.zoom.us to troubleshoot</a:t>
            </a:r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8001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74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OPS can open up Zoom sessions</a:t>
            </a:r>
          </a:p>
          <a:p>
            <a:pPr marL="800100" lvl="1" indent="-342900"/>
            <a:r>
              <a:rPr lang="en-US" dirty="0" smtClean="0">
                <a:hlinkClick r:id="rId2"/>
              </a:rPr>
              <a:t>https://stanford.zoom.us</a:t>
            </a:r>
            <a:endParaRPr lang="en-US" dirty="0" smtClean="0"/>
          </a:p>
          <a:p>
            <a:pPr marL="800100" lvl="1" indent="-342900"/>
            <a:r>
              <a:rPr lang="en-US" dirty="0"/>
              <a:t>Share desktop</a:t>
            </a:r>
          </a:p>
          <a:p>
            <a:pPr marL="800100" lvl="1" indent="-342900"/>
            <a:r>
              <a:rPr lang="en-US" dirty="0" smtClean="0"/>
              <a:t>Must use phone service</a:t>
            </a:r>
          </a:p>
          <a:p>
            <a:pPr marL="800100" lvl="1" indent="-342900"/>
            <a:r>
              <a:rPr lang="en-US" dirty="0" smtClean="0"/>
              <a:t>Chat </a:t>
            </a:r>
            <a:r>
              <a:rPr lang="en-US" dirty="0" smtClean="0"/>
              <a:t>works </a:t>
            </a:r>
            <a:r>
              <a:rPr lang="en-US" smtClean="0"/>
              <a:t>from within ACR – Not off site</a:t>
            </a:r>
            <a:endParaRPr lang="en-US" dirty="0" smtClean="0"/>
          </a:p>
          <a:p>
            <a:pPr marL="800100" lvl="1" indent="-342900"/>
            <a:endParaRPr lang="en-US" dirty="0"/>
          </a:p>
          <a:p>
            <a:pPr marL="800100" lvl="1" indent="-342900"/>
            <a:endParaRPr lang="en-US" dirty="0" smtClean="0"/>
          </a:p>
          <a:p>
            <a:pPr marL="800100" lvl="1" indent="-342900"/>
            <a:r>
              <a:rPr lang="en-US" dirty="0" smtClean="0"/>
              <a:t>NOTE:</a:t>
            </a:r>
          </a:p>
          <a:p>
            <a:pPr marL="1033463" lvl="2" indent="-342900"/>
            <a:r>
              <a:rPr lang="en-US" dirty="0" smtClean="0"/>
              <a:t>Opened up </a:t>
            </a:r>
            <a:r>
              <a:rPr lang="en-US" dirty="0" smtClean="0">
                <a:hlinkClick r:id="rId3"/>
              </a:rPr>
              <a:t>https://slac.slack.com</a:t>
            </a:r>
            <a:r>
              <a:rPr lang="en-US" dirty="0" smtClean="0"/>
              <a:t> in proxy and firewall</a:t>
            </a:r>
          </a:p>
        </p:txBody>
      </p:sp>
    </p:spTree>
    <p:extLst>
      <p:ext uri="{BB962C8B-B14F-4D97-AF65-F5344CB8AC3E}">
        <p14:creationId xmlns:p14="http://schemas.microsoft.com/office/powerpoint/2010/main" val="549312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00618EC0842B4A80ACB7D130939345" ma:contentTypeVersion="6" ma:contentTypeDescription="Create a new document." ma:contentTypeScope="" ma:versionID="0badfaa772c275627d8fae3e33c6d0ee">
  <xsd:schema xmlns:xsd="http://www.w3.org/2001/XMLSchema" xmlns:xs="http://www.w3.org/2001/XMLSchema" xmlns:p="http://schemas.microsoft.com/office/2006/metadata/properties" xmlns:ns2="8fcf72cb-5ea2-466a-a1fb-983c827cd1f1" xmlns:ns3="http://schemas.microsoft.com/sharepoint/v4" targetNamespace="http://schemas.microsoft.com/office/2006/metadata/properties" ma:root="true" ma:fieldsID="f156767dc5e2a61f043350086b76cc2d" ns2:_="" ns3:_="">
    <xsd:import namespace="8fcf72cb-5ea2-466a-a1fb-983c827cd1f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Application" minOccurs="0"/>
                <xsd:element ref="ns2:Document_x0020_Type" minOccurs="0"/>
                <xsd:element ref="ns2:Project" minOccurs="0"/>
                <xsd:element ref="ns2:Subsystem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f72cb-5ea2-466a-a1fb-983c827cd1f1" elementFormDefault="qualified">
    <xsd:import namespace="http://schemas.microsoft.com/office/2006/documentManagement/types"/>
    <xsd:import namespace="http://schemas.microsoft.com/office/infopath/2007/PartnerControls"/>
    <xsd:element name="Application" ma:index="8" nillable="true" ma:displayName="Application" ma:default="Common" ma:format="Dropdown" ma:internalName="Application">
      <xsd:simpleType>
        <xsd:union memberTypes="dms:Text">
          <xsd:simpleType>
            <xsd:restriction base="dms:Choice">
              <xsd:enumeration value="Common"/>
              <xsd:enumeration value="Archiver"/>
              <xsd:enumeration value="LCLS Control System HELP"/>
            </xsd:restriction>
          </xsd:simpleType>
        </xsd:union>
      </xsd:simpleType>
    </xsd:element>
    <xsd:element name="Document_x0020_Type" ma:index="9" nillable="true" ma:displayName="Document Type" ma:default="Programmer Guide" ma:format="Dropdown" ma:internalName="Document_x0020_Type">
      <xsd:simpleType>
        <xsd:union memberTypes="dms:Text">
          <xsd:simpleType>
            <xsd:restriction base="dms:Choice">
              <xsd:enumeration value="Programmer Guide"/>
              <xsd:enumeration value="User Guide"/>
              <xsd:enumeration value="Design Document"/>
              <xsd:enumeration value="Requirements Document"/>
              <xsd:enumeration value="Presentation"/>
              <xsd:enumeration value="Meeting Minutes"/>
              <xsd:enumeration value="System Status Report"/>
              <xsd:enumeration value="Weekly Status Report"/>
            </xsd:restriction>
          </xsd:simpleType>
        </xsd:union>
      </xsd:simpleType>
    </xsd:element>
    <xsd:element name="Project" ma:index="10" nillable="true" ma:displayName="Project" ma:default="Management" ma:format="Dropdown" ma:internalName="Project">
      <xsd:simpleType>
        <xsd:restriction base="dms:Choice">
          <xsd:enumeration value="Management"/>
          <xsd:enumeration value="General"/>
          <xsd:enumeration value="LCLS"/>
        </xsd:restriction>
      </xsd:simpleType>
    </xsd:element>
    <xsd:element name="Subsystem" ma:index="11" nillable="true" ma:displayName="Subsystem" ma:default="Common" ma:format="Dropdown" ma:internalName="Subsystem">
      <xsd:simpleType>
        <xsd:restriction base="dms:Choice">
          <xsd:enumeration value="Common"/>
          <xsd:enumeration value="BCS"/>
          <xsd:enumeration value="Motion Controls"/>
          <xsd:enumeration value="MPS"/>
          <xsd:enumeration value="Databas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8fcf72cb-5ea2-466a-a1fb-983c827cd1f1">Management</Project>
    <IconOverlay xmlns="http://schemas.microsoft.com/sharepoint/v4" xsi:nil="true"/>
    <Document_x0020_Type xmlns="8fcf72cb-5ea2-466a-a1fb-983c827cd1f1">Presentation</Document_x0020_Type>
    <Subsystem xmlns="8fcf72cb-5ea2-466a-a1fb-983c827cd1f1">Common</Subsystem>
    <Application xmlns="8fcf72cb-5ea2-466a-a1fb-983c827cd1f1">Common</Application>
  </documentManagement>
</p:properties>
</file>

<file path=customXml/itemProps1.xml><?xml version="1.0" encoding="utf-8"?>
<ds:datastoreItem xmlns:ds="http://schemas.openxmlformats.org/officeDocument/2006/customXml" ds:itemID="{4055DEBF-5752-41CC-BDF0-E9C4004B60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3A6E6B-3088-4333-99BA-135FC3D2BC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cf72cb-5ea2-466a-a1fb-983c827cd1f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D339B3-5F5B-4029-8785-1FF0160A8608}">
  <ds:schemaRefs>
    <ds:schemaRef ds:uri="http://schemas.microsoft.com/office/2006/metadata/properties"/>
    <ds:schemaRef ds:uri="http://schemas.microsoft.com/office/infopath/2007/PartnerControls"/>
    <ds:schemaRef ds:uri="8fcf72cb-5ea2-466a-a1fb-983c827cd1f1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304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ACR – Screen Sharing             Zoom</vt:lpstr>
      <vt:lpstr>ACR Screen Sharing</vt:lpstr>
      <vt:lpstr>Overview</vt:lpstr>
      <vt:lpstr>Network Design</vt:lpstr>
      <vt:lpstr>Implementation</vt:lpstr>
      <vt:lpstr>Squid Proxy Server</vt:lpstr>
      <vt:lpstr>Outstanding Issues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NFS Server Upgrade Presentation- Jingchen</dc:title>
  <dc:creator/>
  <cp:lastModifiedBy/>
  <cp:revision>1</cp:revision>
  <dcterms:created xsi:type="dcterms:W3CDTF">2012-06-11T23:48:53Z</dcterms:created>
  <dcterms:modified xsi:type="dcterms:W3CDTF">2020-07-23T16:31:49Z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0x0101008C00618EC0842B4A80ACB7D130939345</vt:lpwstr>
  </property>
</Properties>
</file>