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258" r:id="rId2"/>
    <p:sldId id="293" r:id="rId3"/>
    <p:sldId id="388" r:id="rId4"/>
    <p:sldId id="391" r:id="rId5"/>
    <p:sldId id="389" r:id="rId6"/>
    <p:sldId id="394" r:id="rId7"/>
    <p:sldId id="393" r:id="rId8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3300"/>
    <a:srgbClr val="FFFF66"/>
    <a:srgbClr val="CC9900"/>
    <a:srgbClr val="FF0000"/>
    <a:srgbClr val="FFFF99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3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5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4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71938" y="0"/>
            <a:ext cx="3114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4138"/>
            <a:ext cx="3114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71938" y="8974138"/>
            <a:ext cx="3114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AF50F32-B7BA-154B-9D28-7C2468415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86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4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71938" y="0"/>
            <a:ext cx="3114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3190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9138" y="4487863"/>
            <a:ext cx="5749925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4138"/>
            <a:ext cx="3114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71938" y="8974138"/>
            <a:ext cx="3114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cs typeface="+mn-cs"/>
              </a:defRPr>
            </a:lvl1pPr>
          </a:lstStyle>
          <a:p>
            <a:pPr>
              <a:defRPr/>
            </a:pPr>
            <a:fld id="{74FA3ADB-E4E8-5144-B26D-CAAA325E8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236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50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50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50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50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8E8BD6-D166-8045-AAA0-0E19340B672E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50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50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50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509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190BFF-480B-BA44-9302-502A66A9EFE4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Graduate Student Orientation 2013 - Intro/PPA</a:t>
            </a:r>
          </a:p>
        </p:txBody>
      </p:sp>
    </p:spTree>
    <p:extLst>
      <p:ext uri="{BB962C8B-B14F-4D97-AF65-F5344CB8AC3E}">
        <p14:creationId xmlns:p14="http://schemas.microsoft.com/office/powerpoint/2010/main" val="212973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Graduate Student Orientation 2013 - Intro/PPA</a:t>
            </a:r>
          </a:p>
        </p:txBody>
      </p:sp>
    </p:spTree>
    <p:extLst>
      <p:ext uri="{BB962C8B-B14F-4D97-AF65-F5344CB8AC3E}">
        <p14:creationId xmlns:p14="http://schemas.microsoft.com/office/powerpoint/2010/main" val="322611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152400"/>
            <a:ext cx="215582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0" y="152400"/>
            <a:ext cx="6315075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Graduate Student Orientation 2013 - Intro/PPA</a:t>
            </a:r>
          </a:p>
        </p:txBody>
      </p:sp>
    </p:spTree>
    <p:extLst>
      <p:ext uri="{BB962C8B-B14F-4D97-AF65-F5344CB8AC3E}">
        <p14:creationId xmlns:p14="http://schemas.microsoft.com/office/powerpoint/2010/main" val="374159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Graduate Student Orientation 2013 - Intro/PPA</a:t>
            </a:r>
          </a:p>
        </p:txBody>
      </p:sp>
    </p:spTree>
    <p:extLst>
      <p:ext uri="{BB962C8B-B14F-4D97-AF65-F5344CB8AC3E}">
        <p14:creationId xmlns:p14="http://schemas.microsoft.com/office/powerpoint/2010/main" val="265127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Graduate Student Orientation 2013 - Intro/PPA</a:t>
            </a:r>
          </a:p>
        </p:txBody>
      </p:sp>
    </p:spTree>
    <p:extLst>
      <p:ext uri="{BB962C8B-B14F-4D97-AF65-F5344CB8AC3E}">
        <p14:creationId xmlns:p14="http://schemas.microsoft.com/office/powerpoint/2010/main" val="213282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1219200"/>
            <a:ext cx="4229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219200"/>
            <a:ext cx="4229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Graduate Student Orientation 2013 - Intro/PPA</a:t>
            </a:r>
          </a:p>
        </p:txBody>
      </p:sp>
    </p:spTree>
    <p:extLst>
      <p:ext uri="{BB962C8B-B14F-4D97-AF65-F5344CB8AC3E}">
        <p14:creationId xmlns:p14="http://schemas.microsoft.com/office/powerpoint/2010/main" val="38258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Graduate Student Orientation 2013 - Intro/PPA</a:t>
            </a:r>
          </a:p>
        </p:txBody>
      </p:sp>
    </p:spTree>
    <p:extLst>
      <p:ext uri="{BB962C8B-B14F-4D97-AF65-F5344CB8AC3E}">
        <p14:creationId xmlns:p14="http://schemas.microsoft.com/office/powerpoint/2010/main" val="384839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Graduate Student Orientation 2013 - Intro/PPA</a:t>
            </a:r>
          </a:p>
        </p:txBody>
      </p:sp>
    </p:spTree>
    <p:extLst>
      <p:ext uri="{BB962C8B-B14F-4D97-AF65-F5344CB8AC3E}">
        <p14:creationId xmlns:p14="http://schemas.microsoft.com/office/powerpoint/2010/main" val="277191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Graduate Student Orientation 2013 - Intro/PPA</a:t>
            </a:r>
          </a:p>
        </p:txBody>
      </p:sp>
    </p:spTree>
    <p:extLst>
      <p:ext uri="{BB962C8B-B14F-4D97-AF65-F5344CB8AC3E}">
        <p14:creationId xmlns:p14="http://schemas.microsoft.com/office/powerpoint/2010/main" val="96402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Graduate Student Orientation 2013 - Intro/PPA</a:t>
            </a:r>
          </a:p>
        </p:txBody>
      </p:sp>
    </p:spTree>
    <p:extLst>
      <p:ext uri="{BB962C8B-B14F-4D97-AF65-F5344CB8AC3E}">
        <p14:creationId xmlns:p14="http://schemas.microsoft.com/office/powerpoint/2010/main" val="197194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Stanford Graduate Student Orientation 2013 - Intro/PPA</a:t>
            </a:r>
          </a:p>
        </p:txBody>
      </p:sp>
    </p:spTree>
    <p:extLst>
      <p:ext uri="{BB962C8B-B14F-4D97-AF65-F5344CB8AC3E}">
        <p14:creationId xmlns:p14="http://schemas.microsoft.com/office/powerpoint/2010/main" val="89700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324600"/>
            <a:ext cx="716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Stanford Graduate Student Orientation 2013 - Intro/PPA</a:t>
            </a:r>
          </a:p>
        </p:txBody>
      </p:sp>
      <p:sp>
        <p:nvSpPr>
          <p:cNvPr id="1027" name="Line 5"/>
          <p:cNvSpPr>
            <a:spLocks noChangeShapeType="1"/>
          </p:cNvSpPr>
          <p:nvPr userDrawn="1"/>
        </p:nvSpPr>
        <p:spPr bwMode="auto">
          <a:xfrm>
            <a:off x="0" y="990600"/>
            <a:ext cx="8574088" cy="0"/>
          </a:xfrm>
          <a:prstGeom prst="line">
            <a:avLst/>
          </a:prstGeom>
          <a:noFill/>
          <a:ln w="38100">
            <a:solidFill>
              <a:srgbClr val="B400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2100" y="1219200"/>
            <a:ext cx="8610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15" descr="SLAC_Logo_hire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57913"/>
            <a:ext cx="15271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1" descr="ar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19800"/>
            <a:ext cx="712788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transportation.stanford.edu/marguerite/MargueriteSched.shtml%23ma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6.slac.stanford.edu/research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ac.stanford.edu/gen/grad/" TargetMode="External"/><Relationship Id="rId4" Type="http://schemas.openxmlformats.org/officeDocument/2006/relationships/hyperlink" Target="http://home.slac.stanford.edu/photonScienceFaculty.html" TargetMode="External"/><Relationship Id="rId5" Type="http://schemas.openxmlformats.org/officeDocument/2006/relationships/hyperlink" Target="https://www6.slac.stanford.edu/about/organization/photon-science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pa.slac.stanford.edu/ppa-facult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ac.stanford.edu/gen/grad/orientation2016/" TargetMode="Externa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371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Stanford Graduate Student Orientation 2016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SLAC Session - Introduction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Arial" charset="0"/>
              </a:rPr>
              <a:t>Ariel Schwartzman</a:t>
            </a:r>
          </a:p>
          <a:p>
            <a:pPr eaLnBrk="1" hangingPunct="1"/>
            <a:r>
              <a:rPr lang="en-US" sz="2000">
                <a:latin typeface="Arial" charset="0"/>
              </a:rPr>
              <a:t>Aaron Roodman, PPA faculty chair</a:t>
            </a:r>
          </a:p>
          <a:p>
            <a:pPr eaLnBrk="1" hangingPunct="1"/>
            <a:r>
              <a:rPr lang="en-US" sz="2000">
                <a:latin typeface="Arial" charset="0"/>
              </a:rPr>
              <a:t>David MacFarlane, Senior Associated Dean</a:t>
            </a:r>
          </a:p>
          <a:p>
            <a:pPr eaLnBrk="1" hangingPunct="1"/>
            <a:r>
              <a:rPr lang="en-US" sz="2000" i="1">
                <a:latin typeface="Arial" charset="0"/>
              </a:rPr>
              <a:t> </a:t>
            </a: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762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Stanford Physics Community</a:t>
            </a:r>
          </a:p>
        </p:txBody>
      </p:sp>
      <p:grpSp>
        <p:nvGrpSpPr>
          <p:cNvPr id="17410" name="Group 18"/>
          <p:cNvGrpSpPr>
            <a:grpSpLocks/>
          </p:cNvGrpSpPr>
          <p:nvPr/>
        </p:nvGrpSpPr>
        <p:grpSpPr bwMode="auto">
          <a:xfrm>
            <a:off x="1981200" y="1143000"/>
            <a:ext cx="6119813" cy="4724400"/>
            <a:chOff x="914400" y="1066800"/>
            <a:chExt cx="6119813" cy="4724400"/>
          </a:xfrm>
        </p:grpSpPr>
        <p:sp>
          <p:nvSpPr>
            <p:cNvPr id="17" name="Oval 16"/>
            <p:cNvSpPr/>
            <p:nvPr/>
          </p:nvSpPr>
          <p:spPr>
            <a:xfrm>
              <a:off x="3886200" y="1905000"/>
              <a:ext cx="1828800" cy="1143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038600" y="3276600"/>
              <a:ext cx="2514600" cy="2362200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495800" y="1524000"/>
              <a:ext cx="2438400" cy="2438400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667000" y="1524000"/>
              <a:ext cx="2590800" cy="25146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590800" y="3429000"/>
              <a:ext cx="2362200" cy="23622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419" name="TextBox 10"/>
            <p:cNvSpPr txBox="1">
              <a:spLocks noChangeArrowheads="1"/>
            </p:cNvSpPr>
            <p:nvPr/>
          </p:nvSpPr>
          <p:spPr bwMode="auto">
            <a:xfrm>
              <a:off x="2819400" y="2514600"/>
              <a:ext cx="146706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C00000"/>
                  </a:solidFill>
                </a:rPr>
                <a:t>Physics</a:t>
              </a:r>
            </a:p>
            <a:p>
              <a:pPr eaLnBrk="1" hangingPunct="1"/>
              <a:r>
                <a:rPr lang="en-US" sz="1800" b="1">
                  <a:solidFill>
                    <a:srgbClr val="C00000"/>
                  </a:solidFill>
                </a:rPr>
                <a:t>Department</a:t>
              </a:r>
            </a:p>
          </p:txBody>
        </p:sp>
        <p:sp>
          <p:nvSpPr>
            <p:cNvPr id="17420" name="TextBox 11"/>
            <p:cNvSpPr txBox="1">
              <a:spLocks noChangeArrowheads="1"/>
            </p:cNvSpPr>
            <p:nvPr/>
          </p:nvSpPr>
          <p:spPr bwMode="auto">
            <a:xfrm>
              <a:off x="2743200" y="4267200"/>
              <a:ext cx="146706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C00000"/>
                  </a:solidFill>
                </a:rPr>
                <a:t>Applied</a:t>
              </a:r>
            </a:p>
            <a:p>
              <a:pPr eaLnBrk="1" hangingPunct="1"/>
              <a:r>
                <a:rPr lang="en-US" sz="1800" b="1">
                  <a:solidFill>
                    <a:srgbClr val="C00000"/>
                  </a:solidFill>
                </a:rPr>
                <a:t>Physics</a:t>
              </a:r>
            </a:p>
            <a:p>
              <a:pPr eaLnBrk="1" hangingPunct="1"/>
              <a:r>
                <a:rPr lang="en-US" sz="1800" b="1">
                  <a:solidFill>
                    <a:srgbClr val="C00000"/>
                  </a:solidFill>
                </a:rPr>
                <a:t>Department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34000" y="1752600"/>
              <a:ext cx="1646238" cy="120015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ea typeface="+mn-ea"/>
                  <a:cs typeface="+mn-cs"/>
                </a:rPr>
                <a:t>Particle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ea typeface="+mn-ea"/>
                  <a:cs typeface="+mn-cs"/>
                </a:rPr>
                <a:t>Physics &amp;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ea typeface="+mn-ea"/>
                  <a:cs typeface="+mn-cs"/>
                </a:rPr>
                <a:t>Astrophysics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ea typeface="+mn-ea"/>
                  <a:cs typeface="+mn-cs"/>
                </a:rPr>
                <a:t>(PPA)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57800" y="4495800"/>
              <a:ext cx="1057275" cy="64611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ea typeface="+mn-ea"/>
                  <a:cs typeface="+mn-cs"/>
                </a:rPr>
                <a:t>Photon </a:t>
              </a:r>
            </a:p>
            <a:p>
              <a:pPr>
                <a:defRPr/>
              </a:pP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ea typeface="+mn-ea"/>
                  <a:cs typeface="+mn-cs"/>
                </a:rPr>
                <a:t>Science</a:t>
              </a:r>
            </a:p>
          </p:txBody>
        </p:sp>
        <p:sp>
          <p:nvSpPr>
            <p:cNvPr id="17423" name="TextBox 14"/>
            <p:cNvSpPr txBox="1">
              <a:spLocks noChangeArrowheads="1"/>
            </p:cNvSpPr>
            <p:nvPr/>
          </p:nvSpPr>
          <p:spPr bwMode="auto">
            <a:xfrm>
              <a:off x="914400" y="1066800"/>
              <a:ext cx="3839513" cy="369332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C00000"/>
                  </a:solidFill>
                </a:rPr>
                <a:t>School of Humanities &amp; Sciences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05400" y="1066800"/>
              <a:ext cx="1928813" cy="369888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ea typeface="+mn-ea"/>
                  <a:cs typeface="+mn-cs"/>
                </a:rPr>
                <a:t>School of SLAC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43400" y="2286000"/>
              <a:ext cx="885825" cy="369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  <a:ea typeface="+mn-ea"/>
                  <a:cs typeface="+mn-cs"/>
                </a:rPr>
                <a:t>KIPAC</a:t>
              </a:r>
            </a:p>
          </p:txBody>
        </p:sp>
        <p:sp>
          <p:nvSpPr>
            <p:cNvPr id="19" name="Oval 18"/>
            <p:cNvSpPr/>
            <p:nvPr/>
          </p:nvSpPr>
          <p:spPr>
            <a:xfrm rot="19715108">
              <a:off x="4540250" y="3282950"/>
              <a:ext cx="2255838" cy="874713"/>
            </a:xfrm>
            <a:prstGeom prst="ellipse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7411" name="TextBox 19"/>
          <p:cNvSpPr txBox="1">
            <a:spLocks noChangeArrowheads="1"/>
          </p:cNvSpPr>
          <p:nvPr/>
        </p:nvSpPr>
        <p:spPr bwMode="auto">
          <a:xfrm>
            <a:off x="304800" y="1752600"/>
            <a:ext cx="34290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663300"/>
                </a:solidFill>
              </a:rPr>
              <a:t>A complex structure, </a:t>
            </a:r>
          </a:p>
          <a:p>
            <a:pPr eaLnBrk="1" hangingPunct="1"/>
            <a:r>
              <a:rPr lang="en-US" sz="1800" b="1">
                <a:solidFill>
                  <a:srgbClr val="663300"/>
                </a:solidFill>
              </a:rPr>
              <a:t>but also means</a:t>
            </a:r>
          </a:p>
          <a:p>
            <a:pPr eaLnBrk="1" hangingPunct="1"/>
            <a:r>
              <a:rPr lang="en-US" sz="1800" b="1">
                <a:solidFill>
                  <a:srgbClr val="663300"/>
                </a:solidFill>
              </a:rPr>
              <a:t>more opportunities.</a:t>
            </a:r>
          </a:p>
          <a:p>
            <a:pPr eaLnBrk="1" hangingPunct="1"/>
            <a:endParaRPr lang="en-US" sz="1800" b="1">
              <a:solidFill>
                <a:srgbClr val="663300"/>
              </a:solidFill>
            </a:endParaRPr>
          </a:p>
          <a:p>
            <a:pPr eaLnBrk="1" hangingPunct="1"/>
            <a:r>
              <a:rPr lang="en-US" sz="1800" b="1">
                <a:solidFill>
                  <a:srgbClr val="663300"/>
                </a:solidFill>
              </a:rPr>
              <a:t>You can choose faculty</a:t>
            </a:r>
          </a:p>
          <a:p>
            <a:pPr eaLnBrk="1" hangingPunct="1"/>
            <a:r>
              <a:rPr lang="en-US" sz="1800" b="1">
                <a:solidFill>
                  <a:srgbClr val="663300"/>
                </a:solidFill>
              </a:rPr>
              <a:t>advisors from </a:t>
            </a:r>
          </a:p>
          <a:p>
            <a:pPr eaLnBrk="1" hangingPunct="1"/>
            <a:r>
              <a:rPr lang="en-US" sz="1800" b="1">
                <a:solidFill>
                  <a:srgbClr val="663300"/>
                </a:solidFill>
              </a:rPr>
              <a:t>4 departments</a:t>
            </a:r>
          </a:p>
          <a:p>
            <a:pPr eaLnBrk="1" hangingPunct="1"/>
            <a:endParaRPr lang="en-US" sz="1800" b="1">
              <a:solidFill>
                <a:schemeClr val="accent2"/>
              </a:solidFill>
            </a:endParaRPr>
          </a:p>
          <a:p>
            <a:pPr eaLnBrk="1" hangingPunct="1"/>
            <a:r>
              <a:rPr lang="en-US" sz="1800" b="1">
                <a:solidFill>
                  <a:schemeClr val="accent2"/>
                </a:solidFill>
              </a:rPr>
              <a:t>SLAC as a national lab</a:t>
            </a:r>
          </a:p>
          <a:p>
            <a:pPr eaLnBrk="1" hangingPunct="1"/>
            <a:r>
              <a:rPr lang="en-US" sz="1800" b="1">
                <a:solidFill>
                  <a:schemeClr val="accent2"/>
                </a:solidFill>
              </a:rPr>
              <a:t>and also an academic</a:t>
            </a:r>
          </a:p>
          <a:p>
            <a:pPr eaLnBrk="1" hangingPunct="1"/>
            <a:r>
              <a:rPr lang="en-US" sz="1800" b="1">
                <a:solidFill>
                  <a:schemeClr val="accent2"/>
                </a:solidFill>
              </a:rPr>
              <a:t>school is unique to </a:t>
            </a:r>
          </a:p>
          <a:p>
            <a:pPr eaLnBrk="1" hangingPunct="1"/>
            <a:r>
              <a:rPr lang="en-US" sz="1800" b="1">
                <a:solidFill>
                  <a:schemeClr val="accent2"/>
                </a:solidFill>
              </a:rPr>
              <a:t>Stanford/SLAC</a:t>
            </a:r>
          </a:p>
          <a:p>
            <a:pPr eaLnBrk="1" hangingPunct="1"/>
            <a:endParaRPr lang="en-US" sz="1800" b="1">
              <a:solidFill>
                <a:schemeClr val="accent2"/>
              </a:solidFill>
            </a:endParaRPr>
          </a:p>
          <a:p>
            <a:pPr eaLnBrk="1" hangingPunct="1"/>
            <a:r>
              <a:rPr lang="en-US" sz="1800" b="1">
                <a:solidFill>
                  <a:srgbClr val="008000"/>
                </a:solidFill>
              </a:rPr>
              <a:t>1</a:t>
            </a:r>
            <a:r>
              <a:rPr lang="en-US" sz="1800" b="1" baseline="30000">
                <a:solidFill>
                  <a:srgbClr val="008000"/>
                </a:solidFill>
              </a:rPr>
              <a:t>st</a:t>
            </a:r>
            <a:r>
              <a:rPr lang="en-US" sz="1800" b="1">
                <a:solidFill>
                  <a:srgbClr val="008000"/>
                </a:solidFill>
              </a:rPr>
              <a:t> year rotations may help</a:t>
            </a:r>
          </a:p>
          <a:p>
            <a:pPr eaLnBrk="1" hangingPunct="1"/>
            <a:r>
              <a:rPr lang="en-US" sz="1800" b="1">
                <a:solidFill>
                  <a:srgbClr val="008000"/>
                </a:solidFill>
              </a:rPr>
              <a:t>you steer through the maze…</a:t>
            </a: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 rot="-1938676">
            <a:off x="6013450" y="3613150"/>
            <a:ext cx="1363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8000"/>
                </a:solidFill>
              </a:rPr>
              <a:t>Accelerator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43800" y="5181600"/>
            <a:ext cx="1481138" cy="738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cs typeface="+mn-cs"/>
              </a:rPr>
              <a:t>SLAC Dean</a:t>
            </a:r>
          </a:p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cs typeface="+mn-cs"/>
              </a:rPr>
              <a:t>is Director</a:t>
            </a:r>
          </a:p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cs typeface="+mn-cs"/>
              </a:rPr>
              <a:t>Chi-Chang Kao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Resources at SLAC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7244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22268"/>
                </a:solidFill>
                <a:latin typeface="Arial" charset="0"/>
                <a:cs typeface="+mn-cs"/>
              </a:rPr>
              <a:t>The vast resources </a:t>
            </a:r>
            <a:r>
              <a:rPr lang="en-US" dirty="0" smtClean="0">
                <a:solidFill>
                  <a:srgbClr val="222268"/>
                </a:solidFill>
                <a:latin typeface="Arial" charset="0"/>
                <a:cs typeface="+mn-cs"/>
              </a:rPr>
              <a:t>of a national </a:t>
            </a:r>
            <a:r>
              <a:rPr lang="en-US" dirty="0">
                <a:solidFill>
                  <a:srgbClr val="222268"/>
                </a:solidFill>
                <a:latin typeface="Arial" charset="0"/>
                <a:cs typeface="+mn-cs"/>
              </a:rPr>
              <a:t>lab </a:t>
            </a:r>
            <a:r>
              <a:rPr lang="en-US" dirty="0" smtClean="0">
                <a:solidFill>
                  <a:srgbClr val="222268"/>
                </a:solidFill>
                <a:latin typeface="Arial" charset="0"/>
                <a:cs typeface="+mn-cs"/>
              </a:rPr>
              <a:t>available to you </a:t>
            </a:r>
            <a:r>
              <a:rPr lang="en-US" dirty="0">
                <a:solidFill>
                  <a:srgbClr val="222268"/>
                </a:solidFill>
                <a:latin typeface="Arial" charset="0"/>
                <a:cs typeface="+mn-cs"/>
              </a:rPr>
              <a:t>to take advantage of for your own education</a:t>
            </a:r>
          </a:p>
          <a:p>
            <a:pPr lvl="1">
              <a:defRPr/>
            </a:pPr>
            <a:r>
              <a:rPr lang="en-US" dirty="0">
                <a:solidFill>
                  <a:srgbClr val="800000"/>
                </a:solidFill>
                <a:latin typeface="Arial" charset="0"/>
              </a:rPr>
              <a:t>Accelerator facilities </a:t>
            </a:r>
          </a:p>
          <a:p>
            <a:pPr lvl="1">
              <a:defRPr/>
            </a:pPr>
            <a:r>
              <a:rPr lang="en-US" dirty="0">
                <a:solidFill>
                  <a:srgbClr val="800000"/>
                </a:solidFill>
                <a:latin typeface="Arial" charset="0"/>
              </a:rPr>
              <a:t>Computing and software expertise</a:t>
            </a:r>
          </a:p>
          <a:p>
            <a:pPr lvl="1">
              <a:defRPr/>
            </a:pPr>
            <a:r>
              <a:rPr lang="en-US" dirty="0">
                <a:solidFill>
                  <a:srgbClr val="800000"/>
                </a:solidFill>
                <a:latin typeface="Arial" charset="0"/>
              </a:rPr>
              <a:t>Engineering expertise</a:t>
            </a:r>
          </a:p>
          <a:p>
            <a:pPr lvl="1">
              <a:defRPr/>
            </a:pPr>
            <a:r>
              <a:rPr lang="en-US" dirty="0" smtClean="0">
                <a:solidFill>
                  <a:srgbClr val="800000"/>
                </a:solidFill>
                <a:latin typeface="Arial" charset="0"/>
              </a:rPr>
              <a:t>Schools, Workshops, Meetings, Talks</a:t>
            </a:r>
            <a:endParaRPr lang="en-US" dirty="0">
              <a:solidFill>
                <a:srgbClr val="800000"/>
              </a:solidFill>
              <a:latin typeface="Arial" charset="0"/>
            </a:endParaRPr>
          </a:p>
          <a:p>
            <a:pPr marL="0" indent="0">
              <a:buFontTx/>
              <a:buNone/>
              <a:defRPr/>
            </a:pPr>
            <a:endParaRPr lang="en-US" dirty="0">
              <a:solidFill>
                <a:srgbClr val="800000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US" dirty="0">
              <a:solidFill>
                <a:srgbClr val="800000"/>
              </a:solidFill>
              <a:latin typeface="Arial" charset="0"/>
              <a:cs typeface="+mn-cs"/>
            </a:endParaRPr>
          </a:p>
          <a:p>
            <a:pPr>
              <a:lnSpc>
                <a:spcPct val="90000"/>
              </a:lnSpc>
              <a:defRPr/>
            </a:pPr>
            <a:r>
              <a:rPr lang="en-US" sz="2000" dirty="0">
                <a:solidFill>
                  <a:srgbClr val="222268"/>
                </a:solidFill>
                <a:latin typeface="Arial" charset="0"/>
                <a:cs typeface="+mn-cs"/>
                <a:hlinkClick r:id="rId3"/>
              </a:rPr>
              <a:t>Marguerite shuttles </a:t>
            </a:r>
            <a:r>
              <a:rPr lang="en-US" sz="2000" dirty="0">
                <a:solidFill>
                  <a:srgbClr val="222268"/>
                </a:solidFill>
                <a:latin typeface="Arial" charset="0"/>
                <a:cs typeface="+mn-cs"/>
              </a:rPr>
              <a:t>operate 7:30am~8:30pm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222268"/>
                </a:solidFill>
                <a:latin typeface="Arial" charset="0"/>
                <a:cs typeface="+mn-cs"/>
              </a:rPr>
              <a:t>     between campus and SLAC ~every </a:t>
            </a:r>
            <a:r>
              <a:rPr lang="en-US" sz="2000" dirty="0" smtClean="0">
                <a:solidFill>
                  <a:srgbClr val="222268"/>
                </a:solidFill>
                <a:latin typeface="Arial" charset="0"/>
                <a:cs typeface="+mn-cs"/>
              </a:rPr>
              <a:t>20min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222268"/>
                </a:solidFill>
                <a:latin typeface="Arial" charset="0"/>
                <a:cs typeface="+mn-cs"/>
              </a:rPr>
              <a:t> </a:t>
            </a:r>
            <a:r>
              <a:rPr lang="en-US" sz="2000" dirty="0" smtClean="0">
                <a:solidFill>
                  <a:srgbClr val="222268"/>
                </a:solidFill>
                <a:latin typeface="Arial" charset="0"/>
                <a:cs typeface="+mn-cs"/>
              </a:rPr>
              <a:t>    during week days.   </a:t>
            </a:r>
            <a:endParaRPr lang="en-US" sz="2000" dirty="0">
              <a:solidFill>
                <a:srgbClr val="222268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US" dirty="0">
              <a:solidFill>
                <a:srgbClr val="800000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US" dirty="0">
              <a:solidFill>
                <a:srgbClr val="800000"/>
              </a:solidFill>
              <a:latin typeface="Arial" charset="0"/>
              <a:cs typeface="+mn-cs"/>
            </a:endParaRPr>
          </a:p>
        </p:txBody>
      </p:sp>
      <p:sp>
        <p:nvSpPr>
          <p:cNvPr id="19459" name="Picture 5"/>
          <p:cNvSpPr>
            <a:spLocks noChangeAspect="1" noChangeArrowheads="1"/>
          </p:cNvSpPr>
          <p:nvPr/>
        </p:nvSpPr>
        <p:spPr bwMode="auto">
          <a:xfrm>
            <a:off x="6172200" y="4038600"/>
            <a:ext cx="22098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Research at SLAC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222268"/>
                </a:solidFill>
                <a:latin typeface="Arial" charset="0"/>
                <a:cs typeface="+mn-cs"/>
              </a:rPr>
              <a:t>The diverse research activities at SLAC are summarized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222268"/>
                </a:solidFill>
                <a:latin typeface="Arial" charset="0"/>
                <a:cs typeface="+mn-cs"/>
              </a:rPr>
              <a:t>      at </a:t>
            </a:r>
            <a:r>
              <a:rPr lang="en-US" dirty="0">
                <a:solidFill>
                  <a:srgbClr val="222268"/>
                </a:solidFill>
                <a:latin typeface="Arial" charset="0"/>
                <a:cs typeface="+mn-cs"/>
                <a:hlinkClick r:id="rId3"/>
              </a:rPr>
              <a:t>https://www6.slac.stanford.edu/research</a:t>
            </a:r>
            <a:endParaRPr lang="en-US" dirty="0">
              <a:solidFill>
                <a:srgbClr val="222268"/>
              </a:solidFill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US" dirty="0">
              <a:solidFill>
                <a:srgbClr val="800000"/>
              </a:solidFill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US" dirty="0">
              <a:solidFill>
                <a:srgbClr val="800000"/>
              </a:solidFill>
              <a:latin typeface="Arial" charset="0"/>
              <a:cs typeface="+mn-cs"/>
            </a:endParaRPr>
          </a:p>
          <a:p>
            <a:pPr>
              <a:defRPr/>
            </a:pPr>
            <a:r>
              <a:rPr lang="en-US" dirty="0" smtClean="0">
                <a:solidFill>
                  <a:srgbClr val="800000"/>
                </a:solidFill>
                <a:latin typeface="Arial" charset="0"/>
                <a:cs typeface="+mn-cs"/>
              </a:rPr>
              <a:t>Astrophysics and cosmology</a:t>
            </a:r>
          </a:p>
          <a:p>
            <a:pPr>
              <a:defRPr/>
            </a:pPr>
            <a:r>
              <a:rPr lang="en-US" dirty="0" smtClean="0">
                <a:solidFill>
                  <a:srgbClr val="800000"/>
                </a:solidFill>
                <a:latin typeface="Arial" charset="0"/>
                <a:cs typeface="+mn-cs"/>
              </a:rPr>
              <a:t>Elementary particle physics</a:t>
            </a:r>
          </a:p>
          <a:p>
            <a:pPr>
              <a:defRPr/>
            </a:pPr>
            <a:r>
              <a:rPr lang="en-US" dirty="0" smtClean="0">
                <a:solidFill>
                  <a:srgbClr val="800000"/>
                </a:solidFill>
                <a:latin typeface="Arial" charset="0"/>
                <a:cs typeface="+mn-cs"/>
              </a:rPr>
              <a:t>Accelerator Research</a:t>
            </a:r>
          </a:p>
          <a:p>
            <a:pPr>
              <a:defRPr/>
            </a:pPr>
            <a:r>
              <a:rPr lang="en-US" dirty="0" smtClean="0">
                <a:solidFill>
                  <a:srgbClr val="800000"/>
                </a:solidFill>
                <a:latin typeface="Arial" charset="0"/>
                <a:cs typeface="+mn-cs"/>
              </a:rPr>
              <a:t>Biology</a:t>
            </a:r>
          </a:p>
          <a:p>
            <a:pPr>
              <a:defRPr/>
            </a:pPr>
            <a:r>
              <a:rPr lang="en-US" dirty="0" smtClean="0">
                <a:solidFill>
                  <a:srgbClr val="800000"/>
                </a:solidFill>
                <a:latin typeface="Arial" charset="0"/>
                <a:cs typeface="+mn-cs"/>
              </a:rPr>
              <a:t>Environmental Science</a:t>
            </a:r>
          </a:p>
          <a:p>
            <a:pPr>
              <a:defRPr/>
            </a:pPr>
            <a:r>
              <a:rPr lang="en-US" dirty="0" smtClean="0">
                <a:solidFill>
                  <a:srgbClr val="800000"/>
                </a:solidFill>
                <a:latin typeface="Arial" charset="0"/>
                <a:cs typeface="+mn-cs"/>
              </a:rPr>
              <a:t>Materials, Chemistry &amp; Energy Sciences</a:t>
            </a:r>
            <a:endParaRPr lang="en-US" dirty="0">
              <a:solidFill>
                <a:srgbClr val="800000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SLAC Contacts and Information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724400"/>
          </a:xfrm>
        </p:spPr>
        <p:txBody>
          <a:bodyPr/>
          <a:lstStyle/>
          <a:p>
            <a:r>
              <a:rPr lang="en-US">
                <a:latin typeface="Arial" charset="0"/>
              </a:rPr>
              <a:t>SLAC PPA faculty:</a:t>
            </a:r>
          </a:p>
          <a:p>
            <a:pPr lvl="1"/>
            <a:r>
              <a:rPr lang="en-US">
                <a:solidFill>
                  <a:srgbClr val="222268"/>
                </a:solidFill>
                <a:latin typeface="Arial" charset="0"/>
              </a:rPr>
              <a:t>Chair: Prof. Aaron Roodman</a:t>
            </a:r>
          </a:p>
          <a:p>
            <a:pPr lvl="1"/>
            <a:r>
              <a:rPr lang="en-US">
                <a:solidFill>
                  <a:srgbClr val="222268"/>
                </a:solidFill>
                <a:latin typeface="Arial" charset="0"/>
              </a:rPr>
              <a:t>Graduate Student Program: Prof. Ariel Schwartzman</a:t>
            </a:r>
          </a:p>
          <a:p>
            <a:pPr lvl="1"/>
            <a:r>
              <a:rPr lang="en-US">
                <a:solidFill>
                  <a:srgbClr val="222268"/>
                </a:solidFill>
                <a:latin typeface="Arial" charset="0"/>
              </a:rPr>
              <a:t>Graduate Student Support: Judy Meo </a:t>
            </a:r>
          </a:p>
          <a:p>
            <a:pPr lvl="1"/>
            <a:r>
              <a:rPr lang="en-US">
                <a:solidFill>
                  <a:srgbClr val="222268"/>
                </a:solidFill>
                <a:latin typeface="Arial" charset="0"/>
              </a:rPr>
              <a:t>List of Faculty: </a:t>
            </a:r>
            <a:r>
              <a:rPr lang="en-US">
                <a:solidFill>
                  <a:srgbClr val="222268"/>
                </a:solidFill>
                <a:latin typeface="Arial" charset="0"/>
                <a:hlinkClick r:id="rId2"/>
              </a:rPr>
              <a:t>https://ppa.slac.stanford.edu/ppa-faculty</a:t>
            </a:r>
            <a:endParaRPr lang="en-US">
              <a:solidFill>
                <a:srgbClr val="222268"/>
              </a:solidFill>
              <a:latin typeface="Arial" charset="0"/>
            </a:endParaRPr>
          </a:p>
          <a:p>
            <a:pPr lvl="1"/>
            <a:r>
              <a:rPr lang="en-US">
                <a:solidFill>
                  <a:srgbClr val="222268"/>
                </a:solidFill>
                <a:latin typeface="Arial" charset="0"/>
              </a:rPr>
              <a:t>Research information:</a:t>
            </a:r>
          </a:p>
          <a:p>
            <a:pPr lvl="2"/>
            <a:r>
              <a:rPr lang="en-US">
                <a:latin typeface="Arial" charset="0"/>
              </a:rPr>
              <a:t>PPA student info: </a:t>
            </a:r>
            <a:r>
              <a:rPr lang="en-US">
                <a:latin typeface="Arial" charset="0"/>
                <a:hlinkClick r:id="rId3"/>
              </a:rPr>
              <a:t>http://www.slac.stanford.edu/gen/grad/</a:t>
            </a:r>
            <a:endParaRPr lang="en-US">
              <a:latin typeface="Arial" charset="0"/>
            </a:endParaRPr>
          </a:p>
          <a:p>
            <a:pPr lvl="2">
              <a:buFontTx/>
              <a:buNone/>
            </a:pPr>
            <a:endParaRPr lang="en-US">
              <a:solidFill>
                <a:srgbClr val="222268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SLAC Photon Science faculty:</a:t>
            </a:r>
          </a:p>
          <a:p>
            <a:pPr lvl="1"/>
            <a:r>
              <a:rPr lang="en-US">
                <a:solidFill>
                  <a:srgbClr val="222268"/>
                </a:solidFill>
                <a:latin typeface="Arial" charset="0"/>
              </a:rPr>
              <a:t>Senior Associate Dean: David MacFarlane</a:t>
            </a:r>
          </a:p>
          <a:p>
            <a:pPr lvl="1"/>
            <a:r>
              <a:rPr lang="en-US">
                <a:solidFill>
                  <a:srgbClr val="222268"/>
                </a:solidFill>
                <a:latin typeface="Arial" charset="0"/>
              </a:rPr>
              <a:t>List of faculty  </a:t>
            </a:r>
            <a:r>
              <a:rPr lang="en-US">
                <a:solidFill>
                  <a:srgbClr val="222268"/>
                </a:solidFill>
                <a:latin typeface="Arial" charset="0"/>
                <a:hlinkClick r:id="rId4"/>
              </a:rPr>
              <a:t>http://home.slac.stanford.edu/photonScienceFaculty.html</a:t>
            </a:r>
            <a:endParaRPr lang="en-US">
              <a:solidFill>
                <a:srgbClr val="222268"/>
              </a:solidFill>
              <a:latin typeface="Arial" charset="0"/>
            </a:endParaRPr>
          </a:p>
          <a:p>
            <a:pPr lvl="1"/>
            <a:r>
              <a:rPr lang="en-US">
                <a:solidFill>
                  <a:srgbClr val="222268"/>
                </a:solidFill>
                <a:latin typeface="Arial" charset="0"/>
              </a:rPr>
              <a:t>Research information:</a:t>
            </a:r>
          </a:p>
          <a:p>
            <a:pPr lvl="2"/>
            <a:r>
              <a:rPr lang="en-US">
                <a:latin typeface="Arial" charset="0"/>
                <a:hlinkClick r:id="rId5"/>
              </a:rPr>
              <a:t>https://www6.slac.stanford.edu/about/organization/photon-science.aspx</a:t>
            </a:r>
            <a:endParaRPr lang="en-US">
              <a:solidFill>
                <a:srgbClr val="222268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SLAC Orientation Program</a:t>
            </a:r>
          </a:p>
        </p:txBody>
      </p:sp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1981200" y="5934075"/>
            <a:ext cx="5775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2-5pm: tours and open office/lab:</a:t>
            </a:r>
          </a:p>
          <a:p>
            <a:pPr eaLnBrk="1" hangingPunct="1"/>
            <a:r>
              <a:rPr lang="en-US" sz="1800">
                <a:hlinkClick r:id="rId2"/>
              </a:rPr>
              <a:t>http://www.slac.stanford.edu/gen/grad/orientation2016/</a:t>
            </a:r>
            <a:endParaRPr lang="en-US" sz="1800"/>
          </a:p>
          <a:p>
            <a:pPr eaLnBrk="1" hangingPunct="1"/>
            <a:r>
              <a:rPr lang="en-US" sz="1800"/>
              <a:t> </a:t>
            </a:r>
          </a:p>
        </p:txBody>
      </p:sp>
      <p:pic>
        <p:nvPicPr>
          <p:cNvPr id="24579" name="Picture 1" descr="Screen Shot 2016-09-21 at 10.59.4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SLAC Orientation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Tours</a:t>
            </a:r>
          </a:p>
          <a:p>
            <a:pPr lvl="1">
              <a:defRPr/>
            </a:pPr>
            <a:r>
              <a:rPr lang="en-US" sz="2400" b="1" dirty="0" smtClean="0"/>
              <a:t>LCLS </a:t>
            </a:r>
            <a:r>
              <a:rPr lang="en-US" sz="2400" b="1" dirty="0"/>
              <a:t>X-ray Free Electron Laser facility</a:t>
            </a:r>
            <a:r>
              <a:rPr lang="en-US" sz="2400" dirty="0"/>
              <a:t> </a:t>
            </a:r>
            <a:r>
              <a:rPr lang="en-US" sz="2400" dirty="0" smtClean="0"/>
              <a:t>(Alan Fry, 2-3pm)</a:t>
            </a:r>
          </a:p>
          <a:p>
            <a:pPr lvl="1">
              <a:defRPr/>
            </a:pPr>
            <a:r>
              <a:rPr lang="en-US" sz="2400" b="1" dirty="0" smtClean="0"/>
              <a:t>CDMS </a:t>
            </a:r>
            <a:r>
              <a:rPr lang="en-US" sz="2400" b="1" dirty="0"/>
              <a:t>Cryogenic Test Facility</a:t>
            </a:r>
            <a:r>
              <a:rPr lang="en-US" sz="2400" dirty="0"/>
              <a:t> </a:t>
            </a:r>
            <a:r>
              <a:rPr lang="en-US" sz="2400" dirty="0" smtClean="0"/>
              <a:t>(Richard Partridge, 2-3pm)</a:t>
            </a:r>
          </a:p>
          <a:p>
            <a:pPr lvl="1">
              <a:defRPr/>
            </a:pPr>
            <a:r>
              <a:rPr lang="en-US" sz="2400" dirty="0" smtClean="0"/>
              <a:t>IR2: LSST, LZ (Dan </a:t>
            </a:r>
            <a:r>
              <a:rPr lang="en-US" sz="2400" dirty="0" err="1" smtClean="0"/>
              <a:t>Akerib</a:t>
            </a:r>
            <a:r>
              <a:rPr lang="en-US" sz="2400" dirty="0" smtClean="0"/>
              <a:t>, 4-5pm)</a:t>
            </a:r>
          </a:p>
          <a:p>
            <a:pPr lvl="1">
              <a:defRPr/>
            </a:pPr>
            <a:r>
              <a:rPr lang="en-US" sz="2400" dirty="0" smtClean="0"/>
              <a:t>KIPAC Visualization </a:t>
            </a:r>
            <a:r>
              <a:rPr lang="en-US" sz="2400" dirty="0"/>
              <a:t>L</a:t>
            </a:r>
            <a:r>
              <a:rPr lang="en-US" sz="2400" dirty="0" smtClean="0"/>
              <a:t>ab (</a:t>
            </a:r>
            <a:r>
              <a:rPr lang="en-US" sz="2400" dirty="0" err="1" smtClean="0"/>
              <a:t>Risa</a:t>
            </a:r>
            <a:r>
              <a:rPr lang="en-US" sz="2400" dirty="0" smtClean="0"/>
              <a:t> Wechsler, </a:t>
            </a:r>
            <a:r>
              <a:rPr lang="en-US" sz="2400" dirty="0"/>
              <a:t>3–</a:t>
            </a:r>
            <a:r>
              <a:rPr lang="en-US" sz="2400" dirty="0" smtClean="0"/>
              <a:t>4pm)</a:t>
            </a:r>
          </a:p>
          <a:p>
            <a:pPr marL="457200" lvl="1" indent="0">
              <a:buFontTx/>
              <a:buNone/>
              <a:defRPr/>
            </a:pPr>
            <a:endParaRPr lang="en-US" u="sng" dirty="0"/>
          </a:p>
          <a:p>
            <a:pPr lvl="1">
              <a:defRPr/>
            </a:pPr>
            <a:endParaRPr lang="en-US" u="sng" dirty="0"/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13783</TotalTime>
  <Words>381</Words>
  <Application>Microsoft Macintosh PowerPoint</Application>
  <PresentationFormat>On-screen Show (4:3)</PresentationFormat>
  <Paragraphs>88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ＭＳ Ｐゴシック</vt:lpstr>
      <vt:lpstr>2_Default Design</vt:lpstr>
      <vt:lpstr>Stanford Graduate Student Orientation 2016 SLAC Session - Introduction</vt:lpstr>
      <vt:lpstr>The Stanford Physics Community</vt:lpstr>
      <vt:lpstr>Resources at SLAC</vt:lpstr>
      <vt:lpstr>Research at SLAC</vt:lpstr>
      <vt:lpstr>SLAC Contacts and Information</vt:lpstr>
      <vt:lpstr>SLAC Orientation Program</vt:lpstr>
      <vt:lpstr>SLAC Orientation Program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mtlee</dc:creator>
  <cp:lastModifiedBy>Ariel Schwartzman</cp:lastModifiedBy>
  <cp:revision>244</cp:revision>
  <dcterms:created xsi:type="dcterms:W3CDTF">2008-11-05T19:53:02Z</dcterms:created>
  <dcterms:modified xsi:type="dcterms:W3CDTF">2016-09-23T16:47:31Z</dcterms:modified>
</cp:coreProperties>
</file>