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72"/>
  </p:notesMasterIdLst>
  <p:handoutMasterIdLst>
    <p:handoutMasterId r:id="rId73"/>
  </p:handoutMasterIdLst>
  <p:sldIdLst>
    <p:sldId id="256" r:id="rId3"/>
    <p:sldId id="258" r:id="rId4"/>
    <p:sldId id="257" r:id="rId5"/>
    <p:sldId id="259" r:id="rId6"/>
    <p:sldId id="260" r:id="rId7"/>
    <p:sldId id="261" r:id="rId8"/>
    <p:sldId id="263" r:id="rId9"/>
    <p:sldId id="363" r:id="rId10"/>
    <p:sldId id="265" r:id="rId11"/>
    <p:sldId id="266" r:id="rId12"/>
    <p:sldId id="364" r:id="rId13"/>
    <p:sldId id="270" r:id="rId14"/>
    <p:sldId id="344" r:id="rId15"/>
    <p:sldId id="346" r:id="rId16"/>
    <p:sldId id="369" r:id="rId17"/>
    <p:sldId id="372" r:id="rId18"/>
    <p:sldId id="371" r:id="rId19"/>
    <p:sldId id="373" r:id="rId20"/>
    <p:sldId id="332" r:id="rId21"/>
    <p:sldId id="262" r:id="rId22"/>
    <p:sldId id="333" r:id="rId23"/>
    <p:sldId id="348" r:id="rId24"/>
    <p:sldId id="351" r:id="rId25"/>
    <p:sldId id="352" r:id="rId26"/>
    <p:sldId id="354" r:id="rId27"/>
    <p:sldId id="286" r:id="rId28"/>
    <p:sldId id="355" r:id="rId29"/>
    <p:sldId id="356" r:id="rId30"/>
    <p:sldId id="278" r:id="rId31"/>
    <p:sldId id="321" r:id="rId32"/>
    <p:sldId id="282" r:id="rId33"/>
    <p:sldId id="303" r:id="rId34"/>
    <p:sldId id="325" r:id="rId35"/>
    <p:sldId id="326" r:id="rId36"/>
    <p:sldId id="291" r:id="rId37"/>
    <p:sldId id="327" r:id="rId38"/>
    <p:sldId id="328" r:id="rId39"/>
    <p:sldId id="329" r:id="rId40"/>
    <p:sldId id="330" r:id="rId41"/>
    <p:sldId id="353" r:id="rId42"/>
    <p:sldId id="299" r:id="rId43"/>
    <p:sldId id="302" r:id="rId44"/>
    <p:sldId id="304" r:id="rId45"/>
    <p:sldId id="305" r:id="rId46"/>
    <p:sldId id="300" r:id="rId47"/>
    <p:sldId id="293" r:id="rId48"/>
    <p:sldId id="339" r:id="rId49"/>
    <p:sldId id="335" r:id="rId50"/>
    <p:sldId id="318" r:id="rId51"/>
    <p:sldId id="340" r:id="rId52"/>
    <p:sldId id="336" r:id="rId53"/>
    <p:sldId id="341" r:id="rId54"/>
    <p:sldId id="337" r:id="rId55"/>
    <p:sldId id="338" r:id="rId56"/>
    <p:sldId id="342" r:id="rId57"/>
    <p:sldId id="334" r:id="rId58"/>
    <p:sldId id="319" r:id="rId59"/>
    <p:sldId id="357" r:id="rId60"/>
    <p:sldId id="358" r:id="rId61"/>
    <p:sldId id="359" r:id="rId62"/>
    <p:sldId id="360" r:id="rId63"/>
    <p:sldId id="361" r:id="rId64"/>
    <p:sldId id="343" r:id="rId65"/>
    <p:sldId id="317" r:id="rId66"/>
    <p:sldId id="308" r:id="rId67"/>
    <p:sldId id="309" r:id="rId68"/>
    <p:sldId id="311" r:id="rId69"/>
    <p:sldId id="313" r:id="rId70"/>
    <p:sldId id="31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685F8-7A85-4AD1-A6F1-115A7869FC45}" type="datetimeFigureOut">
              <a:rPr lang="it-IT" smtClean="0"/>
              <a:pPr/>
              <a:t>22/06/2010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E9396-8180-43FA-B216-EF8EB7C66EDE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6B292-0FCE-47E0-8380-9E4DB4FCED67}" type="datetimeFigureOut">
              <a:rPr lang="it-IT" smtClean="0"/>
              <a:pPr/>
              <a:t>22/06/2010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7A09D-82D8-4458-A017-37953E676001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7A09D-82D8-4458-A017-37953E676001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MTE</a:t>
            </a:r>
          </a:p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993E6-ED99-430F-B18A-909A05F990E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70C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C5B-A6C9-40CF-9AAC-6D3CDE65E223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3B44-2D43-43C2-A27F-2DD939F3091E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66AB9-C1D3-4F65-9095-FF6C7DAD66C4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CA989-87A3-4C0C-AB05-EAF92AADD58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6BD30-355B-41D4-B4DD-99A3B618CD2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2D4A6-C076-42D4-B03F-16DBF660991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38612-E2E1-4D5A-B3FF-065F24D870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59015-D18C-428F-AC73-BA33D42B44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3F3B8-7D4B-447F-B45C-149E1C9B38E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48376-FF47-4C6B-B2B3-74B721FC45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E0AFA-C98E-411D-8DFF-5F2DC9510D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</p:spPr>
        <p:txBody>
          <a:bodyPr/>
          <a:lstStyle/>
          <a:p>
            <a:fld id="{87567D46-292C-4699-BAE8-53C99F2F2DF6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5334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1066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64A4E-118B-46C4-9E31-514F43CAA9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ABCC9-E35F-492F-9BB0-0CCAB598AB9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78FB98-CEC0-415D-B59E-0C76A982E4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20E-0984-4D40-8339-FE90FE69FFD8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2A72-3995-4C3B-A396-E96EB4ED37DA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72B6-D5CD-4862-906E-05A1A9FE249E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4AEE-0AEC-4451-A9AE-588BCF735765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A8E8-FA83-4185-9ABE-7CC2DAEC05A3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81EE-021C-47FF-842F-EA5F584A8828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533F-ECDB-4129-95BD-EC7C4EECCF5F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C89FC-4F2E-4681-8D08-C68842A0E0A2}" type="datetime1">
              <a:rPr lang="en-US" smtClean="0"/>
              <a:pPr/>
              <a:t>6/22/2010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629400"/>
            <a:ext cx="3676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sz="800">
                <a:solidFill>
                  <a:schemeClr val="bg1"/>
                </a:solidFill>
                <a:latin typeface="Arial" pitchFamily="-110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A. Ereditato - LNGS - 31 May 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90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81A9E-6A89-41D4-9914-37025B96784B}" type="slidenum">
              <a:rPr lang="en-US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x\Documents\TMP\SLAC\Seminar\OPERA%20last%20material\BAM.mpe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wmf"/><Relationship Id="rId5" Type="http://schemas.openxmlformats.org/officeDocument/2006/relationships/image" Target="../media/image29.gif"/><Relationship Id="rId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3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3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the</a:t>
            </a:r>
            <a:br>
              <a:rPr lang="it-IT" dirty="0" smtClean="0"/>
            </a:br>
            <a:r>
              <a:rPr lang="it-IT" dirty="0" smtClean="0"/>
              <a:t>OPERA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mtClean="0">
                <a:solidFill>
                  <a:schemeClr val="tx1"/>
                </a:solidFill>
              </a:rPr>
              <a:t>Maximiliano Sioli (Bologna University and INFN)</a:t>
            </a:r>
          </a:p>
          <a:p>
            <a:r>
              <a:rPr lang="it-IT" i="1" smtClean="0">
                <a:solidFill>
                  <a:schemeClr val="tx1"/>
                </a:solidFill>
              </a:rPr>
              <a:t>on behalf of the OPERA Collaboration</a:t>
            </a:r>
          </a:p>
          <a:p>
            <a:endParaRPr lang="it-IT" smtClean="0"/>
          </a:p>
          <a:p>
            <a:r>
              <a:rPr lang="it-IT" smtClean="0">
                <a:solidFill>
                  <a:srgbClr val="0070C0"/>
                </a:solidFill>
              </a:rPr>
              <a:t>SLAC Experimental Seminar - June 22, 2010</a:t>
            </a:r>
            <a:endParaRPr lang="it-IT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mulsion 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loud 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hambers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ECC = sequence of emulsion-lead layers</a:t>
            </a:r>
          </a:p>
          <a:p>
            <a:pPr lvl="1"/>
            <a:r>
              <a:rPr lang="en-US" sz="1600" dirty="0" smtClean="0"/>
              <a:t>High resolution and large mass in a modular way</a:t>
            </a:r>
          </a:p>
          <a:p>
            <a:r>
              <a:rPr lang="en-US" sz="1800" dirty="0" smtClean="0"/>
              <a:t>The brick is the target basic component</a:t>
            </a:r>
          </a:p>
          <a:p>
            <a:pPr lvl="1"/>
            <a:r>
              <a:rPr lang="en-US" sz="1600" dirty="0" smtClean="0"/>
              <a:t>57 nuclear emulsion films interleaved with 1 mm thick lead plates </a:t>
            </a:r>
            <a:endParaRPr lang="en-US" sz="1600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27E-46E5-4584-AD88-D144B709DEE8}" type="slidenum">
              <a:rPr lang="it-IT">
                <a:solidFill>
                  <a:schemeClr val="tx1"/>
                </a:solidFill>
              </a:rPr>
              <a:pPr/>
              <a:t>10</a:t>
            </a:fld>
            <a:endParaRPr lang="it-IT">
              <a:solidFill>
                <a:schemeClr val="tx1"/>
              </a:solidFill>
            </a:endParaRPr>
          </a:p>
        </p:txBody>
      </p:sp>
      <p:pic>
        <p:nvPicPr>
          <p:cNvPr id="17413" name="Picture 5" descr="112-1228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9112" y="4404802"/>
            <a:ext cx="2590800" cy="19427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399627" y="5715000"/>
            <a:ext cx="724573" cy="34831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8.3 Kg</a:t>
            </a:r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609600" y="2895600"/>
            <a:ext cx="2362200" cy="1930400"/>
            <a:chOff x="3936" y="2496"/>
            <a:chExt cx="1488" cy="1216"/>
          </a:xfrm>
        </p:grpSpPr>
        <p:pic>
          <p:nvPicPr>
            <p:cNvPr id="17461" name="Picture 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6" y="2496"/>
              <a:ext cx="1488" cy="12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7462" name="Line 54"/>
            <p:cNvSpPr>
              <a:spLocks noChangeShapeType="1"/>
            </p:cNvSpPr>
            <p:nvPr/>
          </p:nvSpPr>
          <p:spPr bwMode="auto">
            <a:xfrm>
              <a:off x="3984" y="2880"/>
              <a:ext cx="96" cy="72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463" name="Line 55"/>
            <p:cNvSpPr>
              <a:spLocks noChangeShapeType="1"/>
            </p:cNvSpPr>
            <p:nvPr/>
          </p:nvSpPr>
          <p:spPr bwMode="auto">
            <a:xfrm flipV="1">
              <a:off x="4164" y="3504"/>
              <a:ext cx="1062" cy="15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464" name="Text Box 56"/>
            <p:cNvSpPr txBox="1">
              <a:spLocks noChangeArrowheads="1"/>
            </p:cNvSpPr>
            <p:nvPr/>
          </p:nvSpPr>
          <p:spPr bwMode="auto">
            <a:xfrm>
              <a:off x="4377" y="3324"/>
              <a:ext cx="720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400" b="1" dirty="0" smtClean="0"/>
                <a:t>124.6 </a:t>
              </a:r>
              <a:r>
                <a:rPr lang="it-IT" sz="1400" b="1" dirty="0"/>
                <a:t>mm</a:t>
              </a:r>
            </a:p>
          </p:txBody>
        </p:sp>
        <p:sp>
          <p:nvSpPr>
            <p:cNvPr id="17465" name="Text Box 57"/>
            <p:cNvSpPr txBox="1">
              <a:spLocks noChangeArrowheads="1"/>
            </p:cNvSpPr>
            <p:nvPr/>
          </p:nvSpPr>
          <p:spPr bwMode="auto">
            <a:xfrm>
              <a:off x="4032" y="3024"/>
              <a:ext cx="720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400" b="1" dirty="0" smtClean="0"/>
                <a:t>99.0 </a:t>
              </a:r>
              <a:r>
                <a:rPr lang="it-IT" sz="1400" b="1" dirty="0"/>
                <a:t>mm</a:t>
              </a:r>
            </a:p>
          </p:txBody>
        </p:sp>
      </p:grpSp>
      <p:sp>
        <p:nvSpPr>
          <p:cNvPr id="17466" name="Rectangle 58"/>
          <p:cNvSpPr>
            <a:spLocks noChangeArrowheads="1"/>
          </p:cNvSpPr>
          <p:nvPr/>
        </p:nvSpPr>
        <p:spPr bwMode="auto">
          <a:xfrm>
            <a:off x="533400" y="4953000"/>
            <a:ext cx="167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u="sng" dirty="0" smtClean="0">
                <a:ea typeface="ＭＳ Ｐゴシック" pitchFamily="34" charset="-128"/>
              </a:rPr>
              <a:t>Emulsion </a:t>
            </a:r>
            <a:r>
              <a:rPr lang="fr-FR" u="sng" dirty="0" err="1">
                <a:ea typeface="ＭＳ Ｐゴシック" pitchFamily="34" charset="-128"/>
              </a:rPr>
              <a:t>r</a:t>
            </a:r>
            <a:r>
              <a:rPr lang="fr-FR" u="sng" dirty="0" err="1" smtClean="0">
                <a:ea typeface="ＭＳ Ｐゴシック" pitchFamily="34" charset="-128"/>
              </a:rPr>
              <a:t>esolution</a:t>
            </a:r>
            <a:r>
              <a:rPr lang="fr-FR" u="sng" dirty="0">
                <a:ea typeface="ＭＳ Ｐゴシック" pitchFamily="34" charset="-128"/>
              </a:rPr>
              <a:t>:</a:t>
            </a:r>
            <a:endParaRPr lang="fr-FR" dirty="0">
              <a:ea typeface="ＭＳ Ｐゴシック" pitchFamily="34" charset="-128"/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  <a:cs typeface="Times New Roman" pitchFamily="18" charset="0"/>
              </a:rPr>
              <a:t>d</a:t>
            </a:r>
            <a:r>
              <a:rPr lang="it-IT" dirty="0" err="1">
                <a:solidFill>
                  <a:srgbClr val="FF0000"/>
                </a:solidFill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fr-FR" dirty="0">
                <a:solidFill>
                  <a:srgbClr val="FF0000"/>
                </a:solidFill>
                <a:ea typeface="ＭＳ Ｐゴシック" pitchFamily="34" charset="-128"/>
              </a:rPr>
              <a:t> = 1 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µ</a:t>
            </a:r>
            <a:r>
              <a:rPr lang="fr-FR" dirty="0">
                <a:solidFill>
                  <a:srgbClr val="FF0000"/>
                </a:solidFill>
                <a:ea typeface="ＭＳ Ｐゴシック" pitchFamily="34" charset="-128"/>
              </a:rPr>
              <a:t>m   </a:t>
            </a:r>
          </a:p>
          <a:p>
            <a:pPr algn="ctr"/>
            <a:r>
              <a:rPr lang="fr-FR" dirty="0" err="1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</a:rPr>
              <a:t>dq</a:t>
            </a:r>
            <a:r>
              <a:rPr lang="fr-FR" dirty="0">
                <a:solidFill>
                  <a:srgbClr val="FF0000"/>
                </a:solidFill>
                <a:ea typeface="ＭＳ Ｐゴシック" pitchFamily="34" charset="-128"/>
              </a:rPr>
              <a:t> = 2 </a:t>
            </a:r>
            <a:r>
              <a:rPr lang="fr-FR" dirty="0" err="1">
                <a:solidFill>
                  <a:srgbClr val="FF0000"/>
                </a:solidFill>
                <a:ea typeface="ＭＳ Ｐゴシック" pitchFamily="34" charset="-128"/>
              </a:rPr>
              <a:t>mrad</a:t>
            </a:r>
            <a:endParaRPr lang="en-GB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17469" name="Text Box 61"/>
          <p:cNvSpPr txBox="1">
            <a:spLocks noChangeArrowheads="1"/>
          </p:cNvSpPr>
          <p:nvPr/>
        </p:nvSpPr>
        <p:spPr bwMode="auto">
          <a:xfrm>
            <a:off x="5181600" y="3200400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ym typeface="Wingdings" pitchFamily="2" charset="2"/>
              </a:rPr>
              <a:t>~150000 bricks (1.25 </a:t>
            </a:r>
            <a:r>
              <a:rPr lang="en-US" sz="2000" b="1" dirty="0" err="1" smtClean="0">
                <a:sym typeface="Wingdings" pitchFamily="2" charset="2"/>
              </a:rPr>
              <a:t>ktons</a:t>
            </a:r>
            <a:r>
              <a:rPr lang="en-US" sz="2000" b="1" dirty="0">
                <a:sym typeface="Wingdings" pitchFamily="2" charset="2"/>
              </a:rPr>
              <a:t>)</a:t>
            </a:r>
            <a:endParaRPr lang="it-IT" sz="2000" b="1" dirty="0"/>
          </a:p>
        </p:txBody>
      </p:sp>
      <p:pic>
        <p:nvPicPr>
          <p:cNvPr id="53" name="BAM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105400" y="3684759"/>
            <a:ext cx="3530600" cy="26479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A53F-7CC8-4796-B110-167E5F838AEA}" type="slidenum">
              <a:rPr lang="it-IT"/>
              <a:pPr/>
              <a:t>11</a:t>
            </a:fld>
            <a:endParaRPr lang="it-IT"/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1828800" y="4191000"/>
            <a:ext cx="1752600" cy="466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ea typeface="ＭＳ Ｐゴシック" pitchFamily="34" charset="-128"/>
              </a:rPr>
              <a:t>Passing-through tracks rejection</a:t>
            </a:r>
            <a:endParaRPr lang="it-IT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1" name="Text Box 16"/>
          <p:cNvSpPr txBox="1">
            <a:spLocks noChangeArrowheads="1"/>
          </p:cNvSpPr>
          <p:nvPr/>
        </p:nvSpPr>
        <p:spPr bwMode="auto">
          <a:xfrm>
            <a:off x="6019800" y="4200525"/>
            <a:ext cx="1676400" cy="466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ea typeface="ＭＳ Ｐゴシック" pitchFamily="34" charset="-128"/>
              </a:rPr>
              <a:t>Vertex reconstruction in the brick</a:t>
            </a:r>
            <a:endParaRPr lang="it-IT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676900" y="1473200"/>
            <a:ext cx="3543300" cy="2717800"/>
            <a:chOff x="3560" y="616"/>
            <a:chExt cx="2232" cy="1712"/>
          </a:xfrm>
        </p:grpSpPr>
        <p:pic>
          <p:nvPicPr>
            <p:cNvPr id="28676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 l="18309" t="23613" r="5934" b="11200"/>
            <a:stretch>
              <a:fillRect/>
            </a:stretch>
          </p:blipFill>
          <p:spPr bwMode="auto">
            <a:xfrm>
              <a:off x="3584" y="624"/>
              <a:ext cx="2112" cy="1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3560" y="2136"/>
              <a:ext cx="21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400" b="1">
                  <a:solidFill>
                    <a:schemeClr val="bg1"/>
                  </a:solidFill>
                </a:rPr>
                <a:t>Track segment: aligned clusters</a:t>
              </a: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 flipH="1">
              <a:off x="5312" y="1248"/>
              <a:ext cx="0" cy="8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5312" y="1440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400" b="1">
                  <a:solidFill>
                    <a:schemeClr val="bg1"/>
                  </a:solidFill>
                  <a:latin typeface="Bookman Old Style" pitchFamily="18" charset="0"/>
                </a:rPr>
                <a:t>44 </a:t>
              </a:r>
              <a:r>
                <a:rPr lang="it-IT" sz="1400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it-IT" sz="1400" b="1">
                  <a:solidFill>
                    <a:schemeClr val="bg1"/>
                  </a:solidFill>
                  <a:latin typeface="Bookman Old Style" pitchFamily="18" charset="0"/>
                </a:rPr>
                <a:t>m</a:t>
              </a:r>
            </a:p>
          </p:txBody>
        </p:sp>
        <p:sp>
          <p:nvSpPr>
            <p:cNvPr id="28685" name="Text Box 13"/>
            <p:cNvSpPr txBox="1">
              <a:spLocks noChangeArrowheads="1"/>
            </p:cNvSpPr>
            <p:nvPr/>
          </p:nvSpPr>
          <p:spPr bwMode="auto">
            <a:xfrm>
              <a:off x="3776" y="616"/>
              <a:ext cx="14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400" b="1">
                  <a:solidFill>
                    <a:schemeClr val="bg1"/>
                  </a:solidFill>
                </a:rPr>
                <a:t>15 tomographic views</a:t>
              </a:r>
            </a:p>
          </p:txBody>
        </p:sp>
      </p:grpSp>
      <p:sp>
        <p:nvSpPr>
          <p:cNvPr id="28686" name="Text Box 10"/>
          <p:cNvSpPr txBox="1">
            <a:spLocks noChangeArrowheads="1"/>
          </p:cNvSpPr>
          <p:nvPr/>
        </p:nvSpPr>
        <p:spPr bwMode="auto">
          <a:xfrm>
            <a:off x="3886200" y="4200525"/>
            <a:ext cx="1905000" cy="466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ea typeface="ＭＳ Ｐゴシック" pitchFamily="34" charset="-128"/>
              </a:rPr>
              <a:t>Track segments found in 8 consecutive plates</a:t>
            </a:r>
            <a:endParaRPr lang="it-IT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838200" y="914400"/>
            <a:ext cx="7680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Automated emulsion scanning: based on the </a:t>
            </a:r>
            <a:r>
              <a:rPr lang="en-GB" sz="1600" dirty="0" err="1">
                <a:solidFill>
                  <a:schemeClr val="bg1"/>
                </a:solidFill>
              </a:rPr>
              <a:t>tomographic</a:t>
            </a:r>
            <a:r>
              <a:rPr lang="en-GB" sz="1600" dirty="0">
                <a:solidFill>
                  <a:schemeClr val="bg1"/>
                </a:solidFill>
              </a:rPr>
              <a:t> acquisition of emulsion layers.</a:t>
            </a:r>
            <a:endParaRPr lang="fr-FR" sz="1600" dirty="0">
              <a:solidFill>
                <a:schemeClr val="bg1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416301" y="2079625"/>
            <a:ext cx="2500313" cy="1730375"/>
            <a:chOff x="2208" y="974"/>
            <a:chExt cx="1575" cy="1090"/>
          </a:xfrm>
        </p:grpSpPr>
        <p:pic>
          <p:nvPicPr>
            <p:cNvPr id="28687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974"/>
              <a:ext cx="1344" cy="1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3159" y="1669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400" b="1" dirty="0">
                  <a:solidFill>
                    <a:srgbClr val="000000"/>
                  </a:solidFill>
                  <a:latin typeface="Bookman Old Style" pitchFamily="18" charset="0"/>
                </a:rPr>
                <a:t>44 </a:t>
              </a:r>
              <a:r>
                <a:rPr lang="it-IT" sz="1400" b="1" dirty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it-IT" sz="1400" b="1" dirty="0">
                  <a:solidFill>
                    <a:srgbClr val="000000"/>
                  </a:solidFill>
                  <a:latin typeface="Bookman Old Style" pitchFamily="18" charset="0"/>
                </a:rPr>
                <a:t>m</a:t>
              </a:r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 flipH="1">
              <a:off x="3176" y="1680"/>
              <a:ext cx="0" cy="1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3200400" y="3854450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Scanning speed: 20 cm</a:t>
            </a:r>
            <a:r>
              <a:rPr lang="en-US" sz="1600" baseline="30000">
                <a:solidFill>
                  <a:schemeClr val="bg1"/>
                </a:solidFill>
              </a:rPr>
              <a:t>2</a:t>
            </a:r>
            <a:r>
              <a:rPr lang="en-US" sz="1600">
                <a:solidFill>
                  <a:schemeClr val="bg1"/>
                </a:solidFill>
              </a:rPr>
              <a:t>/h</a:t>
            </a:r>
            <a:endParaRPr lang="it-IT" sz="1600">
              <a:solidFill>
                <a:schemeClr val="bg1"/>
              </a:solidFill>
            </a:endParaRPr>
          </a:p>
        </p:txBody>
      </p:sp>
      <p:pic>
        <p:nvPicPr>
          <p:cNvPr id="28698" name="Picture 25" descr="Film"/>
          <p:cNvPicPr>
            <a:picLocks noChangeAspect="1" noChangeArrowheads="1" noCrop="1"/>
          </p:cNvPicPr>
          <p:nvPr/>
        </p:nvPicPr>
        <p:blipFill>
          <a:blip r:embed="rId5" cstate="print">
            <a:lum bright="-42000" contrast="50000"/>
          </a:blip>
          <a:srcRect/>
          <a:stretch>
            <a:fillRect/>
          </a:stretch>
        </p:blipFill>
        <p:spPr bwMode="auto">
          <a:xfrm>
            <a:off x="325437" y="1614487"/>
            <a:ext cx="3027363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385175" y="1676400"/>
            <a:ext cx="1255713" cy="3143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8F8F8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F8F8F8"/>
                </a:solidFill>
                <a:ea typeface="ＭＳ Ｐゴシック" pitchFamily="34" charset="-128"/>
              </a:rPr>
              <a:t>Field of view</a:t>
            </a:r>
          </a:p>
        </p:txBody>
      </p:sp>
      <p:sp>
        <p:nvSpPr>
          <p:cNvPr id="28700" name="Rectangle 36"/>
          <p:cNvSpPr>
            <a:spLocks noChangeArrowheads="1"/>
          </p:cNvSpPr>
          <p:nvPr/>
        </p:nvSpPr>
        <p:spPr bwMode="auto">
          <a:xfrm>
            <a:off x="388938" y="3670300"/>
            <a:ext cx="172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</a:rPr>
              <a:t>390 μm × 310 μm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 event reconstruction</a:t>
            </a:r>
            <a:endParaRPr lang="en-US" dirty="0"/>
          </a:p>
        </p:txBody>
      </p:sp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607512"/>
            <a:ext cx="20447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4297" y="4611041"/>
            <a:ext cx="205422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8" cstate="print"/>
          <a:srcRect l="16260" r="14824"/>
          <a:stretch>
            <a:fillRect/>
          </a:stretch>
        </p:blipFill>
        <p:spPr bwMode="auto">
          <a:xfrm rot="16200000">
            <a:off x="5960195" y="4585081"/>
            <a:ext cx="1797917" cy="18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1D77-C961-455B-9EA2-D856DE2962D9}" type="slidenum">
              <a:rPr lang="it-IT"/>
              <a:pPr/>
              <a:t>12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08362" y="1752600"/>
            <a:ext cx="5641974" cy="3886200"/>
            <a:chOff x="1344" y="1200"/>
            <a:chExt cx="3729" cy="2208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244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>
                <a:latin typeface="Tahoma" pitchFamily="34" charset="0"/>
              </a:endParaRPr>
            </a:p>
          </p:txBody>
        </p:sp>
        <p:pic>
          <p:nvPicPr>
            <p:cNvPr id="18438" name="Picture 6" descr="foto 07"/>
            <p:cNvPicPr>
              <a:picLocks noChangeAspect="1" noChangeArrowheads="1"/>
            </p:cNvPicPr>
            <p:nvPr/>
          </p:nvPicPr>
          <p:blipFill>
            <a:blip r:embed="rId2" cstate="print"/>
            <a:srcRect t="7700" r="16737" b="3769"/>
            <a:stretch>
              <a:fillRect/>
            </a:stretch>
          </p:blipFill>
          <p:spPr bwMode="auto">
            <a:xfrm>
              <a:off x="1344" y="1200"/>
              <a:ext cx="369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2217" y="2901"/>
              <a:ext cx="1747" cy="383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 type="triangle" w="med" len="med"/>
              <a:tailEnd type="arrow" w="med" len="med"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2590" y="3053"/>
              <a:ext cx="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20m</a:t>
              </a:r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>
              <a:off x="4729" y="1701"/>
              <a:ext cx="0" cy="983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 type="triangle" w="med" len="med"/>
              <a:tailEnd type="arrow" w="med" len="med"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4729" y="1906"/>
              <a:ext cx="3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10m</a:t>
              </a:r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 flipH="1">
              <a:off x="4292" y="2738"/>
              <a:ext cx="491" cy="437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 type="triangle" w="med" len="med"/>
              <a:tailEnd type="arrow" w="med" len="med"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4565" y="2834"/>
              <a:ext cx="34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10m</a:t>
              </a:r>
            </a:p>
          </p:txBody>
        </p:sp>
      </p:grp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3559946" y="2974019"/>
            <a:ext cx="1088254" cy="226380"/>
          </a:xfrm>
          <a:prstGeom prst="line">
            <a:avLst/>
          </a:prstGeom>
          <a:noFill/>
          <a:ln w="762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3657600" y="1981200"/>
            <a:ext cx="5016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48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446674" y="2065338"/>
            <a:ext cx="2829926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CC0000"/>
                </a:solidFill>
              </a:rPr>
              <a:t>Target sections (6.7 m</a:t>
            </a:r>
            <a:r>
              <a:rPr lang="en-US" baseline="30000" dirty="0">
                <a:solidFill>
                  <a:srgbClr val="CC0000"/>
                </a:solidFill>
              </a:rPr>
              <a:t>2</a:t>
            </a:r>
            <a:r>
              <a:rPr lang="en-US" dirty="0">
                <a:solidFill>
                  <a:srgbClr val="CC0000"/>
                </a:solidFill>
              </a:rPr>
              <a:t>):</a:t>
            </a:r>
          </a:p>
          <a:p>
            <a:pPr eaLnBrk="0" hangingPunct="0"/>
            <a:r>
              <a:rPr lang="it-IT" dirty="0" smtClean="0">
                <a:solidFill>
                  <a:srgbClr val="CC0000"/>
                </a:solidFill>
              </a:rPr>
              <a:t>75000 </a:t>
            </a:r>
            <a:r>
              <a:rPr lang="it-IT" dirty="0" err="1" smtClean="0">
                <a:solidFill>
                  <a:srgbClr val="CC0000"/>
                </a:solidFill>
              </a:rPr>
              <a:t>bricks</a:t>
            </a:r>
            <a:r>
              <a:rPr lang="it-IT" dirty="0" smtClean="0">
                <a:solidFill>
                  <a:srgbClr val="CC0000"/>
                </a:solidFill>
              </a:rPr>
              <a:t>/SM</a:t>
            </a:r>
            <a:endParaRPr lang="it-IT" dirty="0">
              <a:solidFill>
                <a:srgbClr val="CC0000"/>
              </a:solidFill>
            </a:endParaRPr>
          </a:p>
          <a:p>
            <a:pPr eaLnBrk="0" hangingPunct="0"/>
            <a:r>
              <a:rPr lang="it-IT" dirty="0">
                <a:solidFill>
                  <a:srgbClr val="CC0000"/>
                </a:solidFill>
              </a:rPr>
              <a:t>31 Target </a:t>
            </a:r>
            <a:r>
              <a:rPr lang="it-IT" dirty="0" err="1">
                <a:solidFill>
                  <a:srgbClr val="CC0000"/>
                </a:solidFill>
              </a:rPr>
              <a:t>Tracker</a:t>
            </a:r>
            <a:r>
              <a:rPr lang="it-IT" dirty="0">
                <a:solidFill>
                  <a:srgbClr val="CC0000"/>
                </a:solidFill>
              </a:rPr>
              <a:t> </a:t>
            </a:r>
            <a:r>
              <a:rPr lang="it-IT" dirty="0" err="1">
                <a:solidFill>
                  <a:srgbClr val="CC0000"/>
                </a:solidFill>
              </a:rPr>
              <a:t>walls</a:t>
            </a:r>
            <a:r>
              <a:rPr lang="it-IT" dirty="0">
                <a:solidFill>
                  <a:srgbClr val="CC0000"/>
                </a:solidFill>
              </a:rPr>
              <a:t> (TT) 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2286000" y="3200400"/>
            <a:ext cx="44196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416512" y="4290132"/>
            <a:ext cx="2525243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CC0000"/>
                </a:solidFill>
              </a:rPr>
              <a:t>Magnetic spectrometers </a:t>
            </a:r>
            <a:br>
              <a:rPr lang="en-US" dirty="0">
                <a:solidFill>
                  <a:srgbClr val="CC0000"/>
                </a:solidFill>
              </a:rPr>
            </a:br>
            <a:r>
              <a:rPr lang="en-US" dirty="0">
                <a:solidFill>
                  <a:srgbClr val="CC0000"/>
                </a:solidFill>
              </a:rPr>
              <a:t>(6</a:t>
            </a:r>
            <a:r>
              <a:rPr lang="en-US" dirty="0">
                <a:solidFill>
                  <a:srgbClr val="CC0000"/>
                </a:solidFill>
                <a:ea typeface="Arial Unicode MS" pitchFamily="34" charset="-128"/>
                <a:cs typeface="Arial Unicode MS" pitchFamily="34" charset="-128"/>
              </a:rPr>
              <a:t>×10 m</a:t>
            </a:r>
            <a:r>
              <a:rPr lang="en-US" baseline="30000" dirty="0">
                <a:solidFill>
                  <a:srgbClr val="CC0000"/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dirty="0">
                <a:solidFill>
                  <a:srgbClr val="CC000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dirty="0">
                <a:solidFill>
                  <a:srgbClr val="CC0000"/>
                </a:solidFill>
              </a:rPr>
              <a:t>:</a:t>
            </a:r>
          </a:p>
          <a:p>
            <a:pPr eaLnBrk="0" hangingPunct="0"/>
            <a:r>
              <a:rPr lang="it-IT" dirty="0">
                <a:solidFill>
                  <a:srgbClr val="CC0000"/>
                </a:solidFill>
              </a:rPr>
              <a:t>22 RPC </a:t>
            </a:r>
            <a:r>
              <a:rPr lang="it-IT" dirty="0" err="1">
                <a:solidFill>
                  <a:srgbClr val="CC0000"/>
                </a:solidFill>
              </a:rPr>
              <a:t>planes</a:t>
            </a:r>
            <a:r>
              <a:rPr lang="it-IT" dirty="0">
                <a:solidFill>
                  <a:srgbClr val="CC0000"/>
                </a:solidFill>
              </a:rPr>
              <a:t> </a:t>
            </a:r>
          </a:p>
          <a:p>
            <a:pPr eaLnBrk="0" hangingPunct="0"/>
            <a:r>
              <a:rPr lang="it-IT" dirty="0">
                <a:solidFill>
                  <a:srgbClr val="CC0000"/>
                </a:solidFill>
              </a:rPr>
              <a:t>6 </a:t>
            </a:r>
            <a:r>
              <a:rPr lang="it-IT" dirty="0" err="1">
                <a:solidFill>
                  <a:srgbClr val="CC0000"/>
                </a:solidFill>
              </a:rPr>
              <a:t>drift</a:t>
            </a:r>
            <a:r>
              <a:rPr lang="it-IT" dirty="0">
                <a:solidFill>
                  <a:srgbClr val="CC0000"/>
                </a:solidFill>
              </a:rPr>
              <a:t> tube </a:t>
            </a:r>
            <a:r>
              <a:rPr lang="it-IT" dirty="0" err="1" smtClean="0">
                <a:solidFill>
                  <a:srgbClr val="CC0000"/>
                </a:solidFill>
              </a:rPr>
              <a:t>planes</a:t>
            </a:r>
            <a:endParaRPr lang="it-IT" dirty="0" smtClean="0">
              <a:solidFill>
                <a:srgbClr val="CC0000"/>
              </a:solidFill>
            </a:endParaRPr>
          </a:p>
          <a:p>
            <a:pPr eaLnBrk="0" hangingPunct="0"/>
            <a:r>
              <a:rPr lang="it-IT" dirty="0" smtClean="0">
                <a:solidFill>
                  <a:srgbClr val="CC0000"/>
                </a:solidFill>
              </a:rPr>
              <a:t>B = 1.53 T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V="1">
            <a:off x="2667000" y="4038600"/>
            <a:ext cx="3200400" cy="990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5486400" y="5646738"/>
            <a:ext cx="29701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dirty="0">
                <a:solidFill>
                  <a:srgbClr val="000000"/>
                </a:solidFill>
              </a:rPr>
              <a:t>Total </a:t>
            </a:r>
            <a:r>
              <a:rPr lang="fr-FR" dirty="0" err="1">
                <a:solidFill>
                  <a:srgbClr val="000000"/>
                </a:solidFill>
              </a:rPr>
              <a:t>target</a:t>
            </a:r>
            <a:r>
              <a:rPr lang="fr-FR" dirty="0">
                <a:solidFill>
                  <a:srgbClr val="000000"/>
                </a:solidFill>
              </a:rPr>
              <a:t> mass = </a:t>
            </a:r>
            <a:r>
              <a:rPr lang="fr-FR" dirty="0" smtClean="0">
                <a:solidFill>
                  <a:srgbClr val="000000"/>
                </a:solidFill>
              </a:rPr>
              <a:t>1.25 </a:t>
            </a:r>
            <a:r>
              <a:rPr lang="fr-FR" dirty="0" err="1">
                <a:solidFill>
                  <a:srgbClr val="000000"/>
                </a:solidFill>
              </a:rPr>
              <a:t>ktons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533400" y="301625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it-IT">
                <a:solidFill>
                  <a:schemeClr val="bg1"/>
                </a:solidFill>
              </a:rPr>
              <a:t>Brick selection</a:t>
            </a:r>
            <a:endParaRPr lang="fr-FR" sz="1400" b="1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Calorimetry</a:t>
            </a: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>
            <a:off x="2286000" y="3200400"/>
            <a:ext cx="289560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2667000" y="4191000"/>
            <a:ext cx="47244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1600200" y="457200"/>
            <a:ext cx="2362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Target SuperModule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(side view)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OPERA </a:t>
            </a:r>
            <a:r>
              <a:rPr lang="it-IT" dirty="0" err="1" smtClean="0"/>
              <a:t>general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endParaRPr lang="en-US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38054"/>
            <a:ext cx="8229600" cy="421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6302-B817-433F-B7A7-636B6A49A17D}" type="slidenum">
              <a:rPr lang="it-IT">
                <a:solidFill>
                  <a:schemeClr val="tx1"/>
                </a:solidFill>
              </a:rPr>
              <a:pPr/>
              <a:t>13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629400" y="1143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>
                <a:latin typeface="Bookman Old Style" pitchFamily="18" charset="0"/>
              </a:rPr>
              <a:t>SM2</a:t>
            </a: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685800" y="4191000"/>
            <a:ext cx="228600" cy="17526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76200" y="5943600"/>
            <a:ext cx="1447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Veto </a:t>
            </a:r>
            <a:r>
              <a:rPr lang="it-IT" sz="1200" dirty="0" err="1">
                <a:solidFill>
                  <a:srgbClr val="0070C0"/>
                </a:solidFill>
                <a:latin typeface="Bookman Old Style" pitchFamily="18" charset="0"/>
              </a:rPr>
              <a:t>plane</a:t>
            </a: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 (RPC)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2467992" y="4465468"/>
            <a:ext cx="275208" cy="140193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2743199" y="4465468"/>
            <a:ext cx="88777" cy="140193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H="1">
            <a:off x="2743199" y="4474346"/>
            <a:ext cx="559293" cy="13930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 flipH="1">
            <a:off x="2743199" y="4492100"/>
            <a:ext cx="949911" cy="137529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H="1">
            <a:off x="2743200" y="4456590"/>
            <a:ext cx="1376039" cy="14108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2743200" y="4447713"/>
            <a:ext cx="1793289" cy="1419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1524000" y="5862935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High </a:t>
            </a:r>
            <a:r>
              <a:rPr lang="it-IT" sz="1200" dirty="0" err="1">
                <a:solidFill>
                  <a:srgbClr val="FF0000"/>
                </a:solidFill>
                <a:latin typeface="Bookman Old Style" pitchFamily="18" charset="0"/>
              </a:rPr>
              <a:t>Precision</a:t>
            </a: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Bookman Old Style" pitchFamily="18" charset="0"/>
              </a:rPr>
              <a:t>Tracker</a:t>
            </a: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6 </a:t>
            </a:r>
            <a:r>
              <a:rPr lang="it-IT" sz="1200" dirty="0" err="1">
                <a:solidFill>
                  <a:srgbClr val="FF0000"/>
                </a:solidFill>
                <a:latin typeface="Bookman Old Style" pitchFamily="18" charset="0"/>
              </a:rPr>
              <a:t>drift</a:t>
            </a: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 tube </a:t>
            </a:r>
            <a:r>
              <a:rPr lang="it-IT" sz="1200" dirty="0" err="1">
                <a:solidFill>
                  <a:srgbClr val="FF0000"/>
                </a:solidFill>
                <a:latin typeface="Bookman Old Style" pitchFamily="18" charset="0"/>
              </a:rPr>
              <a:t>stations</a:t>
            </a: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)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6019800" y="57912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200" dirty="0" err="1" smtClean="0">
                <a:solidFill>
                  <a:srgbClr val="FF0000"/>
                </a:solidFill>
                <a:latin typeface="Bookman Old Style" pitchFamily="18" charset="0"/>
              </a:rPr>
              <a:t>Bricks</a:t>
            </a: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> (</a:t>
            </a:r>
            <a:r>
              <a:rPr lang="it-IT" sz="1200" dirty="0" err="1" smtClean="0">
                <a:solidFill>
                  <a:srgbClr val="FF0000"/>
                </a:solidFill>
                <a:latin typeface="Bookman Old Style" pitchFamily="18" charset="0"/>
              </a:rPr>
              <a:t>lead</a:t>
            </a: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> + </a:t>
            </a:r>
            <a:r>
              <a:rPr lang="it-IT" sz="1200" dirty="0" err="1" smtClean="0">
                <a:solidFill>
                  <a:srgbClr val="FF0000"/>
                </a:solidFill>
                <a:latin typeface="Bookman Old Style" pitchFamily="18" charset="0"/>
              </a:rPr>
              <a:t>emulsions</a:t>
            </a: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>) </a:t>
            </a: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and Target </a:t>
            </a:r>
            <a:r>
              <a:rPr lang="it-IT" sz="1200" dirty="0" err="1" smtClean="0">
                <a:solidFill>
                  <a:srgbClr val="FF0000"/>
                </a:solidFill>
                <a:latin typeface="Bookman Old Style" pitchFamily="18" charset="0"/>
              </a:rPr>
              <a:t>Tracker</a:t>
            </a: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> (plastic</a:t>
            </a:r>
            <a:r>
              <a:rPr lang="it-IT" sz="12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Bookman Old Style" pitchFamily="18" charset="0"/>
              </a:rPr>
              <a:t>scintillators</a:t>
            </a:r>
            <a:r>
              <a:rPr lang="it-IT" sz="1200" dirty="0" smtClean="0">
                <a:solidFill>
                  <a:srgbClr val="FF0000"/>
                </a:solidFill>
                <a:latin typeface="Bookman Old Style" pitchFamily="18" charset="0"/>
              </a:rPr>
              <a:t>)</a:t>
            </a: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451932" y="5871162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200" dirty="0" err="1">
                <a:solidFill>
                  <a:srgbClr val="0070C0"/>
                </a:solidFill>
                <a:latin typeface="Bookman Old Style" pitchFamily="18" charset="0"/>
              </a:rPr>
              <a:t>Instrumented</a:t>
            </a: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it-IT" sz="1200" dirty="0" err="1">
                <a:solidFill>
                  <a:srgbClr val="0070C0"/>
                </a:solidFill>
                <a:latin typeface="Bookman Old Style" pitchFamily="18" charset="0"/>
              </a:rPr>
              <a:t>dipole</a:t>
            </a: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it-IT" sz="1200" dirty="0" err="1">
                <a:solidFill>
                  <a:srgbClr val="0070C0"/>
                </a:solidFill>
                <a:latin typeface="Bookman Old Style" pitchFamily="18" charset="0"/>
              </a:rPr>
              <a:t>magnet</a:t>
            </a: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it-IT" sz="1200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it-IT" sz="1200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it-IT" sz="1200" dirty="0" smtClean="0">
                <a:solidFill>
                  <a:srgbClr val="0070C0"/>
                </a:solidFill>
                <a:latin typeface="Bookman Old Style" pitchFamily="18" charset="0"/>
              </a:rPr>
              <a:t>(</a:t>
            </a: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22 RPC </a:t>
            </a:r>
            <a:r>
              <a:rPr lang="it-IT" sz="1200" dirty="0" err="1">
                <a:solidFill>
                  <a:srgbClr val="0070C0"/>
                </a:solidFill>
                <a:latin typeface="Bookman Old Style" pitchFamily="18" charset="0"/>
              </a:rPr>
              <a:t>planes</a:t>
            </a:r>
            <a:r>
              <a:rPr lang="it-IT" sz="1200" dirty="0">
                <a:solidFill>
                  <a:srgbClr val="0070C0"/>
                </a:solidFill>
                <a:latin typeface="Bookman Old Style" pitchFamily="18" charset="0"/>
              </a:rPr>
              <a:t> in total)</a:t>
            </a:r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 flipV="1">
            <a:off x="3048000" y="3886199"/>
            <a:ext cx="1143000" cy="20574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H="1" flipV="1">
            <a:off x="3886200" y="3886199"/>
            <a:ext cx="304800" cy="20574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OPERA detector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5562601" y="3657600"/>
            <a:ext cx="137160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it-IT" sz="120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88272" y="2743200"/>
            <a:ext cx="8198528" cy="762000"/>
            <a:chOff x="488272" y="2743200"/>
            <a:chExt cx="8198528" cy="76200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88272" y="2911876"/>
              <a:ext cx="4845728" cy="59924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34000" y="2971800"/>
              <a:ext cx="762000" cy="4572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6200000" flipH="1">
              <a:off x="5334000" y="2971800"/>
              <a:ext cx="533400" cy="5334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334000" y="2971800"/>
              <a:ext cx="990600" cy="3810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34000" y="2743200"/>
              <a:ext cx="304800" cy="228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638800" y="2743200"/>
              <a:ext cx="304800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20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working principle</a:t>
            </a:r>
            <a:endParaRPr lang="en-US" dirty="0"/>
          </a:p>
        </p:txBody>
      </p:sp>
      <p:sp>
        <p:nvSpPr>
          <p:cNvPr id="203" name="Content Placeholder 202"/>
          <p:cNvSpPr>
            <a:spLocks noGrp="1"/>
          </p:cNvSpPr>
          <p:nvPr>
            <p:ph idx="1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Electronic detectors</a:t>
            </a:r>
          </a:p>
          <a:p>
            <a:pPr lvl="1"/>
            <a:r>
              <a:rPr lang="en-US" sz="1600" dirty="0" smtClean="0"/>
              <a:t>Trigger for a neutrino interaction</a:t>
            </a:r>
          </a:p>
          <a:p>
            <a:pPr lvl="1"/>
            <a:r>
              <a:rPr lang="en-US" sz="1600" dirty="0" smtClean="0"/>
              <a:t>Locate the most probable brick</a:t>
            </a:r>
          </a:p>
          <a:p>
            <a:r>
              <a:rPr lang="en-US" sz="2000" dirty="0" smtClean="0"/>
              <a:t>Changeable Sheets</a:t>
            </a:r>
          </a:p>
          <a:p>
            <a:pPr lvl="1"/>
            <a:r>
              <a:rPr lang="en-US" sz="1600" dirty="0" smtClean="0"/>
              <a:t>Connection between the cm world </a:t>
            </a:r>
            <a:br>
              <a:rPr lang="en-US" sz="1600" dirty="0" smtClean="0"/>
            </a:br>
            <a:r>
              <a:rPr lang="en-US" sz="1600" dirty="0" smtClean="0"/>
              <a:t>of electronic detectors and the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m world of nuclear emulsions</a:t>
            </a:r>
          </a:p>
          <a:p>
            <a:r>
              <a:rPr lang="en-US" sz="2000" dirty="0" smtClean="0"/>
              <a:t>ECC treatment after confirmation</a:t>
            </a:r>
          </a:p>
          <a:p>
            <a:pPr lvl="1"/>
            <a:r>
              <a:rPr lang="en-US" sz="1600" dirty="0" smtClean="0"/>
              <a:t>Exposure to </a:t>
            </a:r>
            <a:r>
              <a:rPr lang="en-US" sz="1600" dirty="0" err="1" smtClean="0"/>
              <a:t>GeV</a:t>
            </a:r>
            <a:r>
              <a:rPr lang="en-US" sz="1600" dirty="0" smtClean="0"/>
              <a:t> CR muons for alignment</a:t>
            </a:r>
          </a:p>
          <a:p>
            <a:pPr lvl="1"/>
            <a:r>
              <a:rPr lang="en-US" sz="1600" dirty="0" smtClean="0"/>
              <a:t>Emulsion development</a:t>
            </a:r>
          </a:p>
          <a:p>
            <a:pPr lvl="1"/>
            <a:r>
              <a:rPr lang="en-US" sz="1600" dirty="0" smtClean="0"/>
              <a:t>Emulsion shipping to scanning labs</a:t>
            </a:r>
          </a:p>
          <a:p>
            <a:pPr lvl="1"/>
            <a:r>
              <a:rPr lang="en-US" sz="1600" dirty="0" smtClean="0"/>
              <a:t>Vertex location</a:t>
            </a:r>
          </a:p>
          <a:p>
            <a:pPr lvl="1"/>
            <a:r>
              <a:rPr lang="en-US" sz="1600" dirty="0" smtClean="0"/>
              <a:t>Kinematical measurements</a:t>
            </a:r>
          </a:p>
          <a:p>
            <a:pPr lvl="1"/>
            <a:r>
              <a:rPr lang="en-US" sz="1600" dirty="0" smtClean="0"/>
              <a:t>Decay search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</p:txBody>
      </p:sp>
      <p:sp>
        <p:nvSpPr>
          <p:cNvPr id="201" name="Footer Placeholder 20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1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3EAD-7C24-4BB6-924D-C3ACBEFD94A3}" type="slidenum">
              <a:rPr lang="it-IT">
                <a:solidFill>
                  <a:schemeClr val="tx1"/>
                </a:solidFill>
              </a:rPr>
              <a:pPr/>
              <a:t>14</a:t>
            </a:fld>
            <a:endParaRPr lang="it-IT">
              <a:solidFill>
                <a:schemeClr val="tx1"/>
              </a:solidFill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75" y="1775532"/>
            <a:ext cx="40791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317556-3E54-441F-A1A2-AF8EE36D97C3}" type="slidenum">
              <a:rPr lang="en-US"/>
              <a:pPr/>
              <a:t>15</a:t>
            </a:fld>
            <a:endParaRPr lang="en-US"/>
          </a:p>
        </p:txBody>
      </p:sp>
      <p:pic>
        <p:nvPicPr>
          <p:cNvPr id="103429" name="Picture 5" descr="L:\ariga\OPERA\Napoli\b072693\rotation_whole_n2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78" y="1609725"/>
            <a:ext cx="6096000" cy="38766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first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t</a:t>
            </a:r>
            <a:r>
              <a:rPr lang="en-US" dirty="0" smtClean="0"/>
              <a:t> candidate</a:t>
            </a:r>
            <a:endParaRPr lang="en-US" dirty="0"/>
          </a:p>
        </p:txBody>
      </p:sp>
      <p:pic>
        <p:nvPicPr>
          <p:cNvPr id="103430" name="Picture 3" descr="D:\ariga\anim_kin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9234" y="4191000"/>
            <a:ext cx="3036815" cy="21083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63876" y="5955268"/>
            <a:ext cx="7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ZOOM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6"/>
          <p:cNvSpPr>
            <a:spLocks noChangeArrowheads="1"/>
          </p:cNvSpPr>
          <p:nvPr/>
        </p:nvSpPr>
        <p:spPr bwMode="auto">
          <a:xfrm>
            <a:off x="304800" y="228600"/>
            <a:ext cx="3578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Kinematical variables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45063" y="152400"/>
          <a:ext cx="4046537" cy="4843464"/>
        </p:xfrm>
        <a:graphic>
          <a:graphicData uri="http://schemas.openxmlformats.org/drawingml/2006/table">
            <a:tbl>
              <a:tblPr/>
              <a:tblGrid>
                <a:gridCol w="2141537"/>
                <a:gridCol w="1905000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VARIABLE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AVERAGE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kink (mrad)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41 ±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decay length (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Arial" pitchFamily="34" charset="0"/>
                          <a:cs typeface="Symbol" pitchFamily="18" charset="2"/>
                        </a:rPr>
                        <a:t>m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1335 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± 35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 daughter (GeV/c)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12 </a:t>
                      </a:r>
                      <a:r>
                        <a:rPr kumimoji="0" lang="en-GB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+6</a:t>
                      </a:r>
                      <a:r>
                        <a:rPr kumimoji="0" lang="en-GB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-3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Pt daughter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470 </a:t>
                      </a:r>
                      <a:r>
                        <a:rPr kumimoji="0" lang="en-GB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+230</a:t>
                      </a:r>
                      <a:r>
                        <a:rPr kumimoji="0" lang="en-GB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-120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missing Pt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570 </a:t>
                      </a:r>
                      <a:r>
                        <a:rPr kumimoji="0" lang="en-GB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+320</a:t>
                      </a:r>
                      <a:r>
                        <a:rPr kumimoji="0" lang="en-GB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-170</a:t>
                      </a:r>
                      <a:endParaRPr kumimoji="0" lang="en-GB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itchFamily="-110" charset="0"/>
                          <a:ea typeface="ＭＳ Ｐゴシック" pitchFamily="34" charset="-128"/>
                        </a:rPr>
                        <a:t>ϕ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(deg)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173 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± 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116767" name="Rectangle 9"/>
          <p:cNvSpPr>
            <a:spLocks noChangeArrowheads="1"/>
          </p:cNvSpPr>
          <p:nvPr/>
        </p:nvSpPr>
        <p:spPr bwMode="auto">
          <a:xfrm>
            <a:off x="784225" y="5486400"/>
            <a:ext cx="736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average values are used in the following kinematical analysis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</a:rPr>
              <a:t>The uncertainty on Pt due to the alternative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g2</a:t>
            </a:r>
            <a:r>
              <a:rPr lang="en-US" sz="1800">
                <a:solidFill>
                  <a:schemeClr val="bg1"/>
                </a:solidFill>
              </a:rPr>
              <a:t> attachment is &lt; 50 MeV </a:t>
            </a:r>
          </a:p>
        </p:txBody>
      </p:sp>
      <p:sp>
        <p:nvSpPr>
          <p:cNvPr id="116768" name="Rectangle 8"/>
          <p:cNvSpPr>
            <a:spLocks noChangeArrowheads="1"/>
          </p:cNvSpPr>
          <p:nvPr/>
        </p:nvSpPr>
        <p:spPr bwMode="auto">
          <a:xfrm>
            <a:off x="152400" y="144780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 The kinematical variables are computed by averaging the two sets of track parameter measurements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 We assume that:</a:t>
            </a:r>
          </a:p>
          <a:p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1800">
                <a:solidFill>
                  <a:srgbClr val="FFFF00"/>
                </a:solidFill>
              </a:rPr>
              <a:t>1 and </a:t>
            </a:r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1800">
                <a:solidFill>
                  <a:srgbClr val="FFFF00"/>
                </a:solidFill>
              </a:rPr>
              <a:t>2 are both attached to 2</a:t>
            </a:r>
            <a:r>
              <a:rPr lang="en-US" sz="1800" baseline="30000">
                <a:solidFill>
                  <a:srgbClr val="FFFF00"/>
                </a:solidFill>
              </a:rPr>
              <a:t>ry</a:t>
            </a:r>
            <a:r>
              <a:rPr lang="en-US" sz="1800">
                <a:solidFill>
                  <a:srgbClr val="FFFF00"/>
                </a:solidFill>
              </a:rPr>
              <a:t> vertex</a:t>
            </a:r>
          </a:p>
          <a:p>
            <a:endParaRPr lang="en-US" sz="1800">
              <a:solidFill>
                <a:srgbClr val="FFFFFF"/>
              </a:solidFill>
            </a:endParaRPr>
          </a:p>
          <a:p>
            <a:r>
              <a:rPr lang="en-US" sz="1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BD30-355B-41D4-B4DD-99A3B618CD21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28800" y="4922838"/>
          <a:ext cx="5486400" cy="1323976"/>
        </p:xfrm>
        <a:graphic>
          <a:graphicData uri="http://schemas.openxmlformats.org/drawingml/2006/table">
            <a:tbl>
              <a:tblPr/>
              <a:tblGrid>
                <a:gridCol w="2628900"/>
                <a:gridCol w="2857500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p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r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120 ± 20 ± 35 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640 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+125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-80 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+100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-90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120847" name="TextBox 4"/>
          <p:cNvSpPr txBox="1">
            <a:spLocks noChangeArrowheads="1"/>
          </p:cNvSpPr>
          <p:nvPr/>
        </p:nvSpPr>
        <p:spPr bwMode="auto">
          <a:xfrm>
            <a:off x="1219200" y="76200"/>
            <a:ext cx="6781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Event nature and</a:t>
            </a:r>
          </a:p>
          <a:p>
            <a:pPr algn="ctr"/>
            <a:r>
              <a:rPr lang="en-US" sz="2800">
                <a:solidFill>
                  <a:srgbClr val="FFFF00"/>
                </a:solidFill>
              </a:rPr>
              <a:t>invariant mass reconstruction</a:t>
            </a:r>
          </a:p>
        </p:txBody>
      </p:sp>
      <p:sp>
        <p:nvSpPr>
          <p:cNvPr id="120848" name="Rectangle 27"/>
          <p:cNvSpPr>
            <a:spLocks noChangeArrowheads="1"/>
          </p:cNvSpPr>
          <p:nvPr/>
        </p:nvSpPr>
        <p:spPr bwMode="auto">
          <a:xfrm>
            <a:off x="228600" y="1557338"/>
            <a:ext cx="8763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event passes all cuts, with the presence of at least 1 gamma pointing to the secondary vertex, and is therefore a candidate to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  <a:latin typeface="Wingdings" pitchFamily="2" charset="2"/>
              </a:rPr>
              <a:t></a:t>
            </a:r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1-prong hadron decay mode.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invariant mass of the two detected gammas is consistent with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mass value (see table below).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invariant mass of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 g  g  </a:t>
            </a:r>
            <a:r>
              <a:rPr lang="en-US" sz="1800">
                <a:solidFill>
                  <a:schemeClr val="bg1"/>
                </a:solidFill>
              </a:rPr>
              <a:t>system has a value (see below) compatible with that of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</a:t>
            </a:r>
            <a:r>
              <a:rPr lang="en-US" sz="1800">
                <a:solidFill>
                  <a:schemeClr val="bg1"/>
                </a:solidFill>
              </a:rPr>
              <a:t>(770).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</a:t>
            </a:r>
            <a:r>
              <a:rPr lang="en-US" sz="1800">
                <a:solidFill>
                  <a:schemeClr val="bg1"/>
                </a:solidFill>
              </a:rPr>
              <a:t>appears in about 25% of the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t </a:t>
            </a:r>
            <a:r>
              <a:rPr lang="en-US" sz="1800">
                <a:solidFill>
                  <a:schemeClr val="bg1"/>
                </a:solidFill>
              </a:rPr>
              <a:t>decays: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t </a:t>
            </a:r>
            <a:r>
              <a:rPr lang="en-US" sz="1200">
                <a:solidFill>
                  <a:schemeClr val="bg1"/>
                </a:solidFill>
                <a:latin typeface="Wingdings" pitchFamily="2" charset="2"/>
              </a:rPr>
              <a:t></a:t>
            </a:r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(p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) n</a:t>
            </a:r>
            <a:r>
              <a:rPr lang="en-US" sz="1800" baseline="-250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chemeClr val="bg1"/>
                </a:solidFill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BD30-355B-41D4-B4DD-99A3B618CD21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CasellaDiTesto 3"/>
          <p:cNvSpPr txBox="1">
            <a:spLocks noChangeArrowheads="1"/>
          </p:cNvSpPr>
          <p:nvPr/>
        </p:nvSpPr>
        <p:spPr bwMode="auto">
          <a:xfrm>
            <a:off x="228600" y="381000"/>
            <a:ext cx="8818563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We observe 1 event in the 1-prong hadron </a:t>
            </a:r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>
                <a:solidFill>
                  <a:schemeClr val="bg1"/>
                </a:solidFill>
              </a:rPr>
              <a:t> decay channel,</a:t>
            </a:r>
          </a:p>
          <a:p>
            <a:r>
              <a:rPr lang="en-GB" sz="1800">
                <a:solidFill>
                  <a:schemeClr val="bg1"/>
                </a:solidFill>
              </a:rPr>
              <a:t>with a background expectation  (~ 50% error for each component) of:</a:t>
            </a:r>
          </a:p>
          <a:p>
            <a:endParaRPr lang="en-GB" sz="1800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		</a:t>
            </a:r>
            <a:r>
              <a:rPr lang="en-GB" sz="1800">
                <a:solidFill>
                  <a:srgbClr val="FFFF00"/>
                </a:solidFill>
              </a:rPr>
              <a:t>0.011  events (reinteractions)</a:t>
            </a:r>
          </a:p>
          <a:p>
            <a:r>
              <a:rPr lang="en-GB" sz="1800">
                <a:solidFill>
                  <a:srgbClr val="FFFF00"/>
                </a:solidFill>
              </a:rPr>
              <a:t>		0.007  events (charm)</a:t>
            </a:r>
          </a:p>
          <a:p>
            <a:endParaRPr lang="en-GB" sz="1800">
              <a:solidFill>
                <a:srgbClr val="FFFF00"/>
              </a:solidFill>
            </a:endParaRPr>
          </a:p>
          <a:p>
            <a:r>
              <a:rPr lang="en-GB" sz="1800">
                <a:solidFill>
                  <a:srgbClr val="FFFF00"/>
                </a:solidFill>
              </a:rPr>
              <a:t>		</a:t>
            </a:r>
          </a:p>
          <a:p>
            <a:r>
              <a:rPr lang="en-GB" sz="1800">
                <a:solidFill>
                  <a:srgbClr val="FFFF00"/>
                </a:solidFill>
              </a:rPr>
              <a:t>		0.018 ± 0.007 (syst) events 1-prong hadron</a:t>
            </a:r>
            <a:endParaRPr lang="en-GB" sz="1800" i="1">
              <a:solidFill>
                <a:srgbClr val="FFFF00"/>
              </a:solidFill>
            </a:endParaRPr>
          </a:p>
          <a:p>
            <a:endParaRPr lang="en-GB" sz="1800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all decay modes: 1-prong hadron, 3-prongs + 1-prong μ + 1-prong </a:t>
            </a:r>
            <a:r>
              <a:rPr lang="en-GB" sz="1800" i="1">
                <a:solidFill>
                  <a:schemeClr val="bg1"/>
                </a:solidFill>
              </a:rPr>
              <a:t>e :</a:t>
            </a:r>
            <a:endParaRPr lang="en-GB" sz="1800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		</a:t>
            </a:r>
          </a:p>
          <a:p>
            <a:r>
              <a:rPr lang="en-GB" sz="1800">
                <a:solidFill>
                  <a:schemeClr val="bg1"/>
                </a:solidFill>
              </a:rPr>
              <a:t>		</a:t>
            </a:r>
            <a:r>
              <a:rPr lang="en-GB" sz="1800">
                <a:solidFill>
                  <a:srgbClr val="FFFF00"/>
                </a:solidFill>
              </a:rPr>
              <a:t>0.045 ± 0.020 (syst) events total BG</a:t>
            </a:r>
          </a:p>
          <a:p>
            <a:r>
              <a:rPr lang="en-GB" sz="1800">
                <a:solidFill>
                  <a:schemeClr val="bg1"/>
                </a:solidFill>
              </a:rPr>
              <a:t>                    	</a:t>
            </a:r>
          </a:p>
          <a:p>
            <a:r>
              <a:rPr lang="en-GB" sz="1800">
                <a:solidFill>
                  <a:schemeClr val="bg1"/>
                </a:solidFill>
              </a:rPr>
              <a:t>(here we add up the errors linearly)</a:t>
            </a:r>
          </a:p>
          <a:p>
            <a:endParaRPr lang="en-GB" sz="1800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By considering the 1-prong hadron channel only, the probability to observe 1 event </a:t>
            </a:r>
          </a:p>
          <a:p>
            <a:r>
              <a:rPr lang="en-GB" sz="1800">
                <a:solidFill>
                  <a:schemeClr val="bg1"/>
                </a:solidFill>
              </a:rPr>
              <a:t>due to a background fluctuation is </a:t>
            </a:r>
            <a:r>
              <a:rPr lang="en-GB" sz="1800">
                <a:solidFill>
                  <a:srgbClr val="FFFF00"/>
                </a:solidFill>
              </a:rPr>
              <a:t>1.8%</a:t>
            </a:r>
            <a:r>
              <a:rPr lang="en-GB" sz="1800">
                <a:solidFill>
                  <a:schemeClr val="bg1"/>
                </a:solidFill>
              </a:rPr>
              <a:t>, for a statistical significance of </a:t>
            </a:r>
            <a:r>
              <a:rPr lang="en-GB" sz="1800">
                <a:solidFill>
                  <a:srgbClr val="FFFF00"/>
                </a:solidFill>
              </a:rPr>
              <a:t>2.36 </a:t>
            </a:r>
            <a:r>
              <a:rPr lang="en-GB" sz="180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GB" sz="1800">
                <a:solidFill>
                  <a:srgbClr val="FFFF00"/>
                </a:solidFill>
              </a:rPr>
              <a:t> </a:t>
            </a:r>
            <a:r>
              <a:rPr lang="en-GB" sz="1800">
                <a:solidFill>
                  <a:schemeClr val="bg1"/>
                </a:solidFill>
              </a:rPr>
              <a:t>on the</a:t>
            </a:r>
          </a:p>
          <a:p>
            <a:r>
              <a:rPr lang="en-GB" sz="1800">
                <a:solidFill>
                  <a:schemeClr val="bg1"/>
                </a:solidFill>
              </a:rPr>
              <a:t>measurement of a first </a:t>
            </a:r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 baseline="-250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GB" sz="1800">
                <a:solidFill>
                  <a:schemeClr val="bg1"/>
                </a:solidFill>
              </a:rPr>
              <a:t>candidate event in OPERA.</a:t>
            </a:r>
          </a:p>
          <a:p>
            <a:endParaRPr lang="en-GB" sz="1800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If one considers all </a:t>
            </a:r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>
                <a:solidFill>
                  <a:schemeClr val="bg1"/>
                </a:solidFill>
              </a:rPr>
              <a:t> decay modes which were included in the search, the probability </a:t>
            </a:r>
          </a:p>
          <a:p>
            <a:r>
              <a:rPr lang="en-GB" sz="1800">
                <a:solidFill>
                  <a:schemeClr val="bg1"/>
                </a:solidFill>
              </a:rPr>
              <a:t>to observe 1 event  for a background fluctuation is </a:t>
            </a:r>
            <a:r>
              <a:rPr lang="en-GB" sz="1800">
                <a:solidFill>
                  <a:srgbClr val="FFFF00"/>
                </a:solidFill>
              </a:rPr>
              <a:t>4.5%</a:t>
            </a:r>
            <a:r>
              <a:rPr lang="en-GB" sz="1800">
                <a:solidFill>
                  <a:schemeClr val="bg1"/>
                </a:solidFill>
              </a:rPr>
              <a:t>. </a:t>
            </a:r>
          </a:p>
          <a:p>
            <a:r>
              <a:rPr lang="en-GB" sz="1800">
                <a:solidFill>
                  <a:schemeClr val="bg1"/>
                </a:solidFill>
              </a:rPr>
              <a:t>This corresponds to a significance of </a:t>
            </a:r>
            <a:r>
              <a:rPr lang="en-GB" sz="1800">
                <a:solidFill>
                  <a:srgbClr val="FFFF00"/>
                </a:solidFill>
              </a:rPr>
              <a:t>2.01 </a:t>
            </a:r>
            <a:r>
              <a:rPr lang="en-GB" sz="180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GB" sz="18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6197" name="Down Arrow 4"/>
          <p:cNvSpPr>
            <a:spLocks noChangeArrowheads="1"/>
          </p:cNvSpPr>
          <p:nvPr/>
        </p:nvSpPr>
        <p:spPr bwMode="auto">
          <a:xfrm>
            <a:off x="3124200" y="1905000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BD30-355B-41D4-B4DD-99A3B618CD21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as a cosmic ray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72200" y="1828800"/>
            <a:ext cx="2819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70C0"/>
                </a:solidFill>
              </a:rPr>
              <a:t>Gran </a:t>
            </a:r>
            <a:r>
              <a:rPr lang="en-US" dirty="0" err="1">
                <a:solidFill>
                  <a:srgbClr val="0070C0"/>
                </a:solidFill>
              </a:rPr>
              <a:t>Sasso</a:t>
            </a:r>
            <a:r>
              <a:rPr lang="en-US" dirty="0">
                <a:solidFill>
                  <a:srgbClr val="0070C0"/>
                </a:solidFill>
              </a:rPr>
              <a:t> underground lab: 1400 m of </a:t>
            </a:r>
            <a:r>
              <a:rPr lang="en-US" dirty="0" smtClean="0">
                <a:solidFill>
                  <a:srgbClr val="0070C0"/>
                </a:solidFill>
              </a:rPr>
              <a:t>rock (3800 </a:t>
            </a:r>
            <a:r>
              <a:rPr lang="en-US" dirty="0" err="1" smtClean="0">
                <a:solidFill>
                  <a:srgbClr val="0070C0"/>
                </a:solidFill>
              </a:rPr>
              <a:t>m.w.e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en-US" dirty="0">
                <a:solidFill>
                  <a:srgbClr val="0070C0"/>
                </a:solidFill>
              </a:rPr>
              <a:t>shielding, cosmic ray flux reduced by a factor 10</a:t>
            </a:r>
            <a:r>
              <a:rPr lang="en-US" baseline="30000" dirty="0">
                <a:solidFill>
                  <a:srgbClr val="0070C0"/>
                </a:solidFill>
              </a:rPr>
              <a:t>6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w.r.t</a:t>
            </a:r>
            <a:r>
              <a:rPr lang="en-US" dirty="0">
                <a:solidFill>
                  <a:srgbClr val="0070C0"/>
                </a:solidFill>
              </a:rPr>
              <a:t>. surface, very </a:t>
            </a:r>
            <a:r>
              <a:rPr lang="en-US" dirty="0" smtClean="0">
                <a:solidFill>
                  <a:srgbClr val="0070C0"/>
                </a:solidFill>
              </a:rPr>
              <a:t>reduced environmental </a:t>
            </a:r>
            <a:r>
              <a:rPr lang="en-US" dirty="0">
                <a:solidFill>
                  <a:srgbClr val="0070C0"/>
                </a:solidFill>
              </a:rPr>
              <a:t>radioactivity.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7" name="Picture 16" descr="lngs1_b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066925"/>
            <a:ext cx="2438400" cy="1438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8" descr="LNGS"/>
          <p:cNvPicPr>
            <a:picLocks noChangeAspect="1" noChangeArrowheads="1"/>
          </p:cNvPicPr>
          <p:nvPr/>
        </p:nvPicPr>
        <p:blipFill>
          <a:blip r:embed="rId3" cstate="print"/>
          <a:srcRect l="1369"/>
          <a:stretch>
            <a:fillRect/>
          </a:stretch>
        </p:blipFill>
        <p:spPr bwMode="auto">
          <a:xfrm>
            <a:off x="5638800" y="3886200"/>
            <a:ext cx="3429000" cy="19939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6200" y="3985498"/>
            <a:ext cx="62484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OPERA </a:t>
            </a:r>
            <a:r>
              <a:rPr lang="en-US" dirty="0" err="1" smtClean="0">
                <a:solidFill>
                  <a:srgbClr val="0070C0"/>
                </a:solidFill>
              </a:rPr>
              <a:t>vs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previous and current underground </a:t>
            </a:r>
            <a:r>
              <a:rPr lang="en-US" dirty="0" smtClean="0">
                <a:solidFill>
                  <a:srgbClr val="0070C0"/>
                </a:solidFill>
              </a:rPr>
              <a:t>experiments: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a deep underground detector with charge </a:t>
            </a:r>
            <a:r>
              <a:rPr lang="en-US" dirty="0">
                <a:solidFill>
                  <a:srgbClr val="0070C0"/>
                </a:solidFill>
              </a:rPr>
              <a:t>and momentum </a:t>
            </a:r>
            <a:r>
              <a:rPr lang="en-US" dirty="0" smtClean="0">
                <a:solidFill>
                  <a:srgbClr val="0070C0"/>
                </a:solidFill>
              </a:rPr>
              <a:t>reconstruction and excellent timing capabilities (~10 ns).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Analyses under way:</a:t>
            </a:r>
            <a:endParaRPr lang="en-US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Atmospheric </a:t>
            </a:r>
            <a:r>
              <a:rPr lang="en-US" dirty="0"/>
              <a:t>neutrino induced </a:t>
            </a:r>
            <a:r>
              <a:rPr lang="en-US" dirty="0" smtClean="0"/>
              <a:t>muons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Coincidences among experiments (OPERA/LVD)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Atmospheric </a:t>
            </a:r>
            <a:r>
              <a:rPr lang="en-US" b="1" dirty="0"/>
              <a:t>muon charge </a:t>
            </a:r>
            <a:r>
              <a:rPr lang="en-US" b="1" dirty="0" smtClean="0"/>
              <a:t>ratio </a:t>
            </a:r>
            <a:r>
              <a:rPr lang="en-US" b="1" dirty="0" smtClean="0">
                <a:sym typeface="Wingdings" pitchFamily="2" charset="2"/>
              </a:rPr>
              <a:t> this talk</a:t>
            </a:r>
            <a:endParaRPr lang="en-US" b="1" dirty="0"/>
          </a:p>
          <a:p>
            <a:pPr lvl="1"/>
            <a:endParaRPr lang="it-IT" sz="2000" u="sng" dirty="0"/>
          </a:p>
        </p:txBody>
      </p: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2667000" y="1600200"/>
            <a:ext cx="3505200" cy="2286000"/>
            <a:chOff x="1344" y="1632"/>
            <a:chExt cx="2400" cy="1776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1344" y="1632"/>
              <a:ext cx="2400" cy="1776"/>
              <a:chOff x="2304" y="1942"/>
              <a:chExt cx="2784" cy="2138"/>
            </a:xfrm>
          </p:grpSpPr>
          <p:grpSp>
            <p:nvGrpSpPr>
              <p:cNvPr id="13" name="Group 14"/>
              <p:cNvGrpSpPr>
                <a:grpSpLocks/>
              </p:cNvGrpSpPr>
              <p:nvPr/>
            </p:nvGrpSpPr>
            <p:grpSpPr bwMode="auto">
              <a:xfrm>
                <a:off x="2304" y="1942"/>
                <a:ext cx="2784" cy="2138"/>
                <a:chOff x="2304" y="2182"/>
                <a:chExt cx="2784" cy="2138"/>
              </a:xfrm>
            </p:grpSpPr>
            <p:pic>
              <p:nvPicPr>
                <p:cNvPr id="16" name="Picture 5" descr="campo_imp_map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8513"/>
                <a:stretch>
                  <a:fillRect/>
                </a:stretch>
              </p:blipFill>
              <p:spPr bwMode="auto">
                <a:xfrm>
                  <a:off x="2304" y="2182"/>
                  <a:ext cx="2784" cy="2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Oval 7"/>
                <p:cNvSpPr>
                  <a:spLocks noChangeArrowheads="1"/>
                </p:cNvSpPr>
                <p:nvPr/>
              </p:nvSpPr>
              <p:spPr bwMode="auto">
                <a:xfrm>
                  <a:off x="3600" y="2784"/>
                  <a:ext cx="38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8" name="Rectangle 9"/>
                <p:cNvSpPr>
                  <a:spLocks noChangeArrowheads="1"/>
                </p:cNvSpPr>
                <p:nvPr/>
              </p:nvSpPr>
              <p:spPr bwMode="auto">
                <a:xfrm>
                  <a:off x="3936" y="2880"/>
                  <a:ext cx="192" cy="81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9" name="Rectangle 12"/>
                <p:cNvSpPr>
                  <a:spLocks noChangeArrowheads="1"/>
                </p:cNvSpPr>
                <p:nvPr/>
              </p:nvSpPr>
              <p:spPr bwMode="auto">
                <a:xfrm>
                  <a:off x="4032" y="2496"/>
                  <a:ext cx="528" cy="52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" name="Rectangle 13"/>
                <p:cNvSpPr>
                  <a:spLocks noChangeArrowheads="1"/>
                </p:cNvSpPr>
                <p:nvPr/>
              </p:nvSpPr>
              <p:spPr bwMode="auto">
                <a:xfrm>
                  <a:off x="4272" y="2832"/>
                  <a:ext cx="768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auto">
                <a:xfrm>
                  <a:off x="3984" y="2880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3792" y="2544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 rot="-5400000">
                <a:off x="3652" y="2667"/>
                <a:ext cx="729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600" b="1">
                    <a:latin typeface="Times New Roman" pitchFamily="18" charset="0"/>
                  </a:rPr>
                  <a:t>1400 m</a:t>
                </a:r>
                <a:endParaRPr lang="fr-FR" sz="1600" b="1">
                  <a:latin typeface="Times New Roman" pitchFamily="18" charset="0"/>
                </a:endParaRPr>
              </a:p>
            </p:txBody>
          </p:sp>
        </p:grp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2880" y="23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4" name="Right Arrow 23"/>
          <p:cNvSpPr/>
          <p:nvPr/>
        </p:nvSpPr>
        <p:spPr>
          <a:xfrm flipH="1">
            <a:off x="2209800" y="2590800"/>
            <a:ext cx="6858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2664732" flipH="1">
            <a:off x="4827681" y="3502467"/>
            <a:ext cx="6858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mtClean="0"/>
              <a:t>The OPERA Collaboration</a:t>
            </a:r>
            <a:endParaRPr lang="it-IT"/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407112" y="1546225"/>
            <a:ext cx="701357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it-IT" sz="1300" b="1">
                <a:latin typeface="+mn-lt"/>
              </a:rPr>
              <a:t>Belgium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IIHE Brussels</a:t>
            </a:r>
          </a:p>
          <a:p>
            <a:pPr algn="l" eaLnBrk="0" hangingPunct="0"/>
            <a:r>
              <a:rPr lang="it-IT" sz="1300" b="1">
                <a:latin typeface="+mn-lt"/>
              </a:rPr>
              <a:t>Bulgaria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Sofia</a:t>
            </a:r>
          </a:p>
          <a:p>
            <a:pPr algn="l" eaLnBrk="0" hangingPunct="0"/>
            <a:r>
              <a:rPr lang="it-IT" sz="1300" b="1">
                <a:latin typeface="+mn-lt"/>
              </a:rPr>
              <a:t>Croatia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IRB Zagreb</a:t>
            </a:r>
          </a:p>
          <a:p>
            <a:pPr algn="l" eaLnBrk="0" hangingPunct="0"/>
            <a:r>
              <a:rPr lang="it-IT" sz="1300" b="1">
                <a:latin typeface="+mn-lt"/>
              </a:rPr>
              <a:t>France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LAPP Annecy, IPNL Lyon, IRES Strasbourg</a:t>
            </a:r>
          </a:p>
          <a:p>
            <a:pPr algn="l" eaLnBrk="0" hangingPunct="0"/>
            <a:r>
              <a:rPr lang="it-IT" sz="1300" b="1">
                <a:latin typeface="+mn-lt"/>
              </a:rPr>
              <a:t>Germany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Hamburg, Münster, Rostock</a:t>
            </a:r>
          </a:p>
          <a:p>
            <a:pPr algn="l" eaLnBrk="0" hangingPunct="0"/>
            <a:r>
              <a:rPr lang="it-IT" sz="1300" b="1">
                <a:latin typeface="+mn-lt"/>
              </a:rPr>
              <a:t>Israel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Technion Haifa</a:t>
            </a:r>
          </a:p>
          <a:p>
            <a:pPr algn="l" eaLnBrk="0" hangingPunct="0"/>
            <a:r>
              <a:rPr lang="it-IT" sz="1300" b="1">
                <a:latin typeface="+mn-lt"/>
              </a:rPr>
              <a:t>Italy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Bari, Bologna, LNF Frascati, L’Aquila, LNGS, Naples, Padova, Rome La Sapienza, Salerno</a:t>
            </a:r>
          </a:p>
          <a:p>
            <a:pPr algn="l" eaLnBrk="0" hangingPunct="0"/>
            <a:r>
              <a:rPr lang="it-IT" sz="1300" b="1">
                <a:latin typeface="+mn-lt"/>
              </a:rPr>
              <a:t>Japan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Aichi, Kobe, Nagoya, Toho, Utsunomiya</a:t>
            </a:r>
          </a:p>
          <a:p>
            <a:pPr algn="l"/>
            <a:r>
              <a:rPr lang="en-US" sz="1300" b="1">
                <a:latin typeface="+mn-lt"/>
              </a:rPr>
              <a:t>Korea</a:t>
            </a:r>
          </a:p>
          <a:p>
            <a:pPr algn="l"/>
            <a:r>
              <a:rPr lang="it-IT" sz="1300">
                <a:solidFill>
                  <a:srgbClr val="0070C0"/>
                </a:solidFill>
                <a:latin typeface="+mn-lt"/>
              </a:rPr>
              <a:t>Jinju</a:t>
            </a:r>
            <a:endParaRPr lang="it-IT" sz="1300" b="1">
              <a:solidFill>
                <a:srgbClr val="0070C0"/>
              </a:solidFill>
              <a:latin typeface="+mn-lt"/>
            </a:endParaRPr>
          </a:p>
          <a:p>
            <a:pPr algn="l" eaLnBrk="0" hangingPunct="0"/>
            <a:r>
              <a:rPr lang="it-IT" sz="1300" b="1">
                <a:latin typeface="+mn-lt"/>
              </a:rPr>
              <a:t>Russia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INR Moscow, NPI Moscow, ITEP Moscow, SINP MSU Moscow, JINR Dubna, Obninsk</a:t>
            </a:r>
          </a:p>
          <a:p>
            <a:pPr algn="l" eaLnBrk="0" hangingPunct="0"/>
            <a:r>
              <a:rPr lang="it-IT" sz="1300" b="1">
                <a:latin typeface="+mn-lt"/>
              </a:rPr>
              <a:t>Switzerland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Bern, Zurich</a:t>
            </a:r>
          </a:p>
          <a:p>
            <a:pPr algn="l" eaLnBrk="0" hangingPunct="0"/>
            <a:r>
              <a:rPr lang="it-IT" sz="1300" b="1">
                <a:latin typeface="+mn-lt"/>
              </a:rPr>
              <a:t>Turkey</a:t>
            </a:r>
            <a:r>
              <a:rPr lang="it-IT" sz="1300" b="1">
                <a:solidFill>
                  <a:srgbClr val="0070C0"/>
                </a:solidFill>
                <a:latin typeface="+mn-lt"/>
              </a:rPr>
              <a:t/>
            </a:r>
            <a:br>
              <a:rPr lang="it-IT" sz="1300" b="1">
                <a:solidFill>
                  <a:srgbClr val="0070C0"/>
                </a:solidFill>
                <a:latin typeface="+mn-lt"/>
              </a:rPr>
            </a:br>
            <a:r>
              <a:rPr lang="it-IT" sz="1300">
                <a:solidFill>
                  <a:srgbClr val="0070C0"/>
                </a:solidFill>
                <a:latin typeface="+mn-lt"/>
              </a:rPr>
              <a:t>METU Ankara</a:t>
            </a:r>
          </a:p>
        </p:txBody>
      </p:sp>
      <p:pic>
        <p:nvPicPr>
          <p:cNvPr id="5" name="Picture 21" descr="Bandiera%20Belgio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252" y="1610285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bandiera%20bulgaria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252" y="1991285"/>
            <a:ext cx="5334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italy-t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252" y="3969310"/>
            <a:ext cx="5334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 descr="rs-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252" y="5164697"/>
            <a:ext cx="5334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 descr="Bandiera%20Francia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252" y="2789797"/>
            <a:ext cx="5207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6" descr="Bandiera%20Germania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1252" y="3167622"/>
            <a:ext cx="5207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7" descr="Bandiera%20Giappone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1252" y="4374122"/>
            <a:ext cx="5207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Bandiera%20Israele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1252" y="3553385"/>
            <a:ext cx="520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Bandiera%20Turchi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1252" y="5980672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0" descr="Corea_del_Sud-Bandiera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1252" y="475671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1" descr="bandiera%20svizzer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1252" y="5572685"/>
            <a:ext cx="5334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2" descr="bandiera%20croazi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1252" y="2372285"/>
            <a:ext cx="5334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Atmospheric muon charge ratio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The atmospheric muon charge ratio </a:t>
            </a:r>
            <a:r>
              <a:rPr lang="en-US" sz="2800" dirty="0" err="1" smtClean="0"/>
              <a:t>R</a:t>
            </a:r>
            <a:r>
              <a:rPr lang="en-US" sz="2800" baseline="-25000" dirty="0" err="1" smtClean="0">
                <a:latin typeface="Symbol" pitchFamily="18" charset="2"/>
              </a:rPr>
              <a:t>m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≡ N</a:t>
            </a:r>
            <a:r>
              <a:rPr lang="en-US" sz="2800" baseline="-25000" dirty="0" smtClean="0">
                <a:latin typeface="Symbol" pitchFamily="18" charset="2"/>
                <a:cs typeface="Times New Roman"/>
              </a:rPr>
              <a:t>m</a:t>
            </a:r>
            <a:r>
              <a:rPr lang="en-US" sz="2800" baseline="-25000" dirty="0" smtClean="0">
                <a:latin typeface="Times New Roman"/>
                <a:cs typeface="Times New Roman"/>
              </a:rPr>
              <a:t>+</a:t>
            </a:r>
            <a:r>
              <a:rPr lang="en-US" sz="2800" dirty="0" smtClean="0">
                <a:latin typeface="Times New Roman"/>
                <a:cs typeface="Times New Roman"/>
              </a:rPr>
              <a:t>/N</a:t>
            </a:r>
            <a:r>
              <a:rPr lang="en-US" sz="2800" baseline="-25000" dirty="0" smtClean="0">
                <a:latin typeface="Symbol" pitchFamily="18" charset="2"/>
                <a:cs typeface="Times New Roman"/>
              </a:rPr>
              <a:t>m</a:t>
            </a:r>
            <a:r>
              <a:rPr lang="en-US" sz="2800" baseline="-25000" dirty="0" smtClean="0">
                <a:latin typeface="Times New Roman"/>
                <a:cs typeface="Times New Roman"/>
              </a:rPr>
              <a:t>-</a:t>
            </a:r>
            <a:br>
              <a:rPr lang="en-US" sz="2800" baseline="-25000" dirty="0" smtClean="0">
                <a:latin typeface="Times New Roman"/>
                <a:cs typeface="Times New Roman"/>
              </a:rPr>
            </a:br>
            <a:r>
              <a:rPr lang="en-US" sz="2800" dirty="0" smtClean="0"/>
              <a:t>is being studied and measured since many decades</a:t>
            </a:r>
          </a:p>
          <a:p>
            <a:pPr lvl="1"/>
            <a:r>
              <a:rPr lang="en-US" sz="2400" dirty="0" smtClean="0"/>
              <a:t>Depends on the chemical composition and energy spectrum of the primary cosmic rays</a:t>
            </a:r>
          </a:p>
          <a:p>
            <a:pPr lvl="1"/>
            <a:r>
              <a:rPr lang="en-US" sz="2400" dirty="0" smtClean="0"/>
              <a:t>Depends on the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interaction </a:t>
            </a:r>
            <a:r>
              <a:rPr lang="en-US" sz="2400" dirty="0" err="1" smtClean="0"/>
              <a:t>feautures</a:t>
            </a:r>
            <a:endParaRPr lang="en-US" sz="2400" dirty="0" smtClean="0"/>
          </a:p>
          <a:p>
            <a:pPr lvl="1"/>
            <a:r>
              <a:rPr lang="en-US" sz="2400" dirty="0" smtClean="0"/>
              <a:t>At high energy, depends on the prompt component</a:t>
            </a:r>
          </a:p>
          <a:p>
            <a:r>
              <a:rPr lang="en-US" sz="2800" dirty="0" smtClean="0"/>
              <a:t>It provides the possibility to check HE </a:t>
            </a:r>
            <a:r>
              <a:rPr lang="en-US" sz="2800" dirty="0" err="1" smtClean="0"/>
              <a:t>hadronic</a:t>
            </a:r>
            <a:r>
              <a:rPr lang="en-US" sz="2800" dirty="0" smtClean="0"/>
              <a:t> interaction models (E&gt;1TeV) in the fragmentation region, where no data exists</a:t>
            </a:r>
          </a:p>
          <a:p>
            <a:r>
              <a:rPr lang="en-US" sz="2800" dirty="0" smtClean="0"/>
              <a:t>Since atmospheric muons are </a:t>
            </a:r>
            <a:r>
              <a:rPr lang="en-US" sz="2800" dirty="0" err="1" smtClean="0"/>
              <a:t>kinematically</a:t>
            </a:r>
            <a:r>
              <a:rPr lang="en-US" sz="2800" dirty="0" smtClean="0"/>
              <a:t> related to atmospheric neutrinos (same sources), </a:t>
            </a:r>
            <a:r>
              <a:rPr lang="en-US" sz="2800" dirty="0" err="1" smtClean="0"/>
              <a:t>R</a:t>
            </a:r>
            <a:r>
              <a:rPr lang="en-US" sz="2800" baseline="-25000" dirty="0" err="1" smtClean="0">
                <a:latin typeface="Symbol" pitchFamily="18" charset="2"/>
              </a:rPr>
              <a:t>m</a:t>
            </a:r>
            <a:r>
              <a:rPr lang="en-US" sz="2800" dirty="0" smtClean="0"/>
              <a:t> provides a benchmark for atmospheric </a:t>
            </a:r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dirty="0" smtClean="0"/>
              <a:t> flux computations (e.g. background for neutrino telescopes)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The physics of CR TeV muons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770313" y="3173413"/>
            <a:ext cx="315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Symbol" pitchFamily="18" charset="2"/>
              </a:rPr>
              <a:t>m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3389313" y="3630613"/>
            <a:ext cx="315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Symbol" pitchFamily="18" charset="2"/>
              </a:rPr>
              <a:t>m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465513" y="2709863"/>
            <a:ext cx="38496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sz="1400" b="1">
                <a:solidFill>
                  <a:srgbClr val="FF0000"/>
                </a:solidFill>
              </a:rPr>
              <a:t>(ordinary) meson decay:</a:t>
            </a:r>
            <a:r>
              <a:rPr lang="en-US" sz="1400" b="1"/>
              <a:t> </a:t>
            </a:r>
            <a:r>
              <a:rPr lang="en-US" sz="1400" b="1" err="1">
                <a:solidFill>
                  <a:srgbClr val="0000FF"/>
                </a:solidFill>
              </a:rPr>
              <a:t>dN</a:t>
            </a:r>
            <a:r>
              <a:rPr lang="en-US" sz="1400" b="1" baseline="-25000" err="1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400" b="1">
                <a:solidFill>
                  <a:srgbClr val="0000FF"/>
                </a:solidFill>
              </a:rPr>
              <a:t>/d </a:t>
            </a:r>
            <a:r>
              <a:rPr lang="en-US" sz="1400" b="1" err="1">
                <a:solidFill>
                  <a:srgbClr val="0000FF"/>
                </a:solidFill>
              </a:rPr>
              <a:t>cos</a:t>
            </a:r>
            <a:r>
              <a:rPr lang="en-US" sz="1400" b="1" err="1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en-US" sz="1400" b="1">
                <a:solidFill>
                  <a:srgbClr val="0000FF"/>
                </a:solidFill>
              </a:rPr>
              <a:t> ~ 1/ </a:t>
            </a:r>
            <a:r>
              <a:rPr lang="en-US" sz="1400" b="1" err="1">
                <a:solidFill>
                  <a:srgbClr val="0000FF"/>
                </a:solidFill>
              </a:rPr>
              <a:t>cos</a:t>
            </a:r>
            <a:r>
              <a:rPr lang="en-US" sz="1400" b="1" err="1">
                <a:solidFill>
                  <a:srgbClr val="0000FF"/>
                </a:solidFill>
                <a:latin typeface="Symbol" pitchFamily="18" charset="2"/>
              </a:rPr>
              <a:t>q</a:t>
            </a:r>
            <a:endParaRPr lang="en-US" sz="1400" b="1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>
            <a:off x="646113" y="1041400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2322513" y="2413000"/>
            <a:ext cx="990600" cy="6858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>
            <a:off x="2386013" y="24765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>
            <a:off x="2398713" y="2489200"/>
            <a:ext cx="914400" cy="1295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2932113" y="3097213"/>
            <a:ext cx="30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Symbol" pitchFamily="18" charset="2"/>
              </a:rPr>
              <a:t>p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2855913" y="25638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Symbol" pitchFamily="18" charset="2"/>
              </a:rPr>
              <a:t>K</a:t>
            </a:r>
          </a:p>
        </p:txBody>
      </p:sp>
      <p:sp>
        <p:nvSpPr>
          <p:cNvPr id="49" name="Oval 14"/>
          <p:cNvSpPr>
            <a:spLocks noChangeArrowheads="1"/>
          </p:cNvSpPr>
          <p:nvPr/>
        </p:nvSpPr>
        <p:spPr bwMode="auto">
          <a:xfrm>
            <a:off x="2318439" y="3082026"/>
            <a:ext cx="152400" cy="1524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1724025" y="1422400"/>
            <a:ext cx="3644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 err="1">
                <a:solidFill>
                  <a:srgbClr val="FF0000"/>
                </a:solidFill>
              </a:rPr>
              <a:t>hadronic</a:t>
            </a:r>
            <a:r>
              <a:rPr lang="en-US" sz="1400" b="1">
                <a:solidFill>
                  <a:srgbClr val="FF0000"/>
                </a:solidFill>
              </a:rPr>
              <a:t> interaction: </a:t>
            </a:r>
            <a:r>
              <a:rPr lang="en-US" sz="1400" b="1" err="1">
                <a:solidFill>
                  <a:srgbClr val="FF0000"/>
                </a:solidFill>
              </a:rPr>
              <a:t>multiparticle</a:t>
            </a:r>
            <a:r>
              <a:rPr lang="en-US" sz="1400" b="1">
                <a:solidFill>
                  <a:srgbClr val="FF0000"/>
                </a:solidFill>
              </a:rPr>
              <a:t> production</a:t>
            </a:r>
            <a:r>
              <a:rPr lang="en-US" sz="1400" b="1"/>
              <a:t> </a:t>
            </a:r>
            <a:r>
              <a:rPr lang="en-US" sz="1400" b="1" smtClean="0"/>
              <a:t/>
            </a:r>
            <a:br>
              <a:rPr lang="en-US" sz="1400" b="1" smtClean="0"/>
            </a:br>
            <a:r>
              <a:rPr lang="en-US" sz="1400" b="1" smtClean="0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sz="1400" b="1" smtClean="0">
                <a:solidFill>
                  <a:srgbClr val="0000FF"/>
                </a:solidFill>
              </a:rPr>
              <a:t>(A,E</a:t>
            </a:r>
            <a:r>
              <a:rPr lang="en-US" sz="1400" b="1">
                <a:solidFill>
                  <a:srgbClr val="0000FF"/>
                </a:solidFill>
              </a:rPr>
              <a:t>)</a:t>
            </a:r>
            <a:r>
              <a:rPr lang="en-US" sz="1400" b="1"/>
              <a:t>, </a:t>
            </a:r>
            <a:r>
              <a:rPr lang="en-US" sz="1400" b="1" err="1">
                <a:solidFill>
                  <a:srgbClr val="0000FF"/>
                </a:solidFill>
              </a:rPr>
              <a:t>dN</a:t>
            </a:r>
            <a:r>
              <a:rPr lang="en-US" sz="1400" b="1">
                <a:solidFill>
                  <a:srgbClr val="0000FF"/>
                </a:solidFill>
              </a:rPr>
              <a:t>/</a:t>
            </a:r>
            <a:r>
              <a:rPr lang="en-US" sz="1400" b="1" err="1">
                <a:solidFill>
                  <a:srgbClr val="0000FF"/>
                </a:solidFill>
              </a:rPr>
              <a:t>dx</a:t>
            </a:r>
            <a:r>
              <a:rPr lang="en-US" sz="1400" b="1">
                <a:solidFill>
                  <a:srgbClr val="0000FF"/>
                </a:solidFill>
              </a:rPr>
              <a:t>(A,E</a:t>
            </a:r>
            <a:r>
              <a:rPr lang="en-US" sz="1400" b="1" smtClean="0">
                <a:solidFill>
                  <a:srgbClr val="0000FF"/>
                </a:solidFill>
              </a:rPr>
              <a:t>) </a:t>
            </a:r>
            <a:r>
              <a:rPr lang="en-US" sz="1400" b="1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1400" b="1" smtClean="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extensive air shower</a:t>
            </a:r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>
            <a:off x="1331913" y="1727200"/>
            <a:ext cx="990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>
            <a:off x="1395413" y="1790700"/>
            <a:ext cx="609600" cy="6096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>
            <a:off x="1382235" y="1768896"/>
            <a:ext cx="950596" cy="134667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4" name="Oval 19"/>
          <p:cNvSpPr>
            <a:spLocks noChangeArrowheads="1"/>
          </p:cNvSpPr>
          <p:nvPr/>
        </p:nvSpPr>
        <p:spPr bwMode="auto">
          <a:xfrm>
            <a:off x="2309813" y="2387600"/>
            <a:ext cx="152400" cy="1524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3389313" y="4164013"/>
            <a:ext cx="315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Symbol" pitchFamily="18" charset="2"/>
              </a:rPr>
              <a:t>m</a:t>
            </a:r>
          </a:p>
        </p:txBody>
      </p:sp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457200" y="3349625"/>
            <a:ext cx="22463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1400" b="1">
                <a:solidFill>
                  <a:srgbClr val="FF0000"/>
                </a:solidFill>
              </a:rPr>
              <a:t>short-lifetime</a:t>
            </a:r>
          </a:p>
          <a:p>
            <a:pPr algn="r" eaLnBrk="0" hangingPunct="0"/>
            <a:r>
              <a:rPr lang="en-US" sz="1400" b="1">
                <a:solidFill>
                  <a:srgbClr val="FF0000"/>
                </a:solidFill>
              </a:rPr>
              <a:t>meson production </a:t>
            </a:r>
          </a:p>
          <a:p>
            <a:pPr algn="r" eaLnBrk="0" hangingPunct="0"/>
            <a:r>
              <a:rPr lang="en-US" sz="1400" b="1">
                <a:solidFill>
                  <a:srgbClr val="FF0000"/>
                </a:solidFill>
              </a:rPr>
              <a:t>and prompt decay</a:t>
            </a:r>
          </a:p>
          <a:p>
            <a:pPr algn="r" eaLnBrk="0" hangingPunct="0"/>
            <a:r>
              <a:rPr lang="en-US" sz="1400" b="1">
                <a:solidFill>
                  <a:srgbClr val="FF0000"/>
                </a:solidFill>
              </a:rPr>
              <a:t>(e.g. charmed mesons)</a:t>
            </a:r>
          </a:p>
          <a:p>
            <a:pPr algn="r" eaLnBrk="0" hangingPunct="0"/>
            <a:r>
              <a:rPr lang="en-US" sz="1400" b="1">
                <a:solidFill>
                  <a:srgbClr val="0000FF"/>
                </a:solidFill>
              </a:rPr>
              <a:t>Isotropic </a:t>
            </a:r>
            <a:r>
              <a:rPr lang="en-US" sz="1400" b="1" smtClean="0">
                <a:solidFill>
                  <a:srgbClr val="0000FF"/>
                </a:solidFill>
              </a:rPr>
              <a:t>angular</a:t>
            </a:r>
          </a:p>
          <a:p>
            <a:pPr algn="r" eaLnBrk="0" hangingPunct="0"/>
            <a:r>
              <a:rPr lang="en-US" sz="1400" b="1" smtClean="0">
                <a:solidFill>
                  <a:srgbClr val="0000FF"/>
                </a:solidFill>
              </a:rPr>
              <a:t>distribution</a:t>
            </a:r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57" name="Text Box 22"/>
          <p:cNvSpPr txBox="1">
            <a:spLocks noChangeArrowheads="1"/>
          </p:cNvSpPr>
          <p:nvPr/>
        </p:nvSpPr>
        <p:spPr bwMode="auto">
          <a:xfrm>
            <a:off x="6116638" y="6130925"/>
            <a:ext cx="21952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solidFill>
                  <a:srgbClr val="FF0000"/>
                </a:solidFill>
              </a:rPr>
              <a:t>detection:</a:t>
            </a:r>
            <a:r>
              <a:rPr lang="en-US" sz="1400" b="1"/>
              <a:t> </a:t>
            </a:r>
            <a:r>
              <a:rPr lang="en-US" sz="1400" b="1">
                <a:solidFill>
                  <a:srgbClr val="0000FF"/>
                </a:solidFill>
              </a:rPr>
              <a:t>N</a:t>
            </a:r>
            <a:r>
              <a:rPr lang="en-US" sz="1400" b="1" baseline="-2500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400" b="1">
                <a:solidFill>
                  <a:srgbClr val="0000FF"/>
                </a:solidFill>
              </a:rPr>
              <a:t>(A,E), </a:t>
            </a:r>
            <a:r>
              <a:rPr lang="en-US" sz="1400" b="1" err="1">
                <a:solidFill>
                  <a:srgbClr val="0000FF"/>
                </a:solidFill>
              </a:rPr>
              <a:t>dN</a:t>
            </a:r>
            <a:r>
              <a:rPr lang="en-US" sz="1400" b="1" baseline="-25000" err="1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400" b="1">
                <a:solidFill>
                  <a:srgbClr val="0000FF"/>
                </a:solidFill>
              </a:rPr>
              <a:t>/</a:t>
            </a:r>
            <a:r>
              <a:rPr lang="en-US" sz="1400" b="1" err="1">
                <a:solidFill>
                  <a:srgbClr val="0000FF"/>
                </a:solidFill>
              </a:rPr>
              <a:t>dr</a:t>
            </a:r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58" name="Freeform 24"/>
          <p:cNvSpPr>
            <a:spLocks/>
          </p:cNvSpPr>
          <p:nvPr/>
        </p:nvSpPr>
        <p:spPr bwMode="auto">
          <a:xfrm>
            <a:off x="4608513" y="5156200"/>
            <a:ext cx="13716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240"/>
              </a:cxn>
              <a:cxn ang="0">
                <a:pos x="480" y="384"/>
              </a:cxn>
              <a:cxn ang="0">
                <a:pos x="672" y="672"/>
              </a:cxn>
              <a:cxn ang="0">
                <a:pos x="816" y="768"/>
              </a:cxn>
              <a:cxn ang="0">
                <a:pos x="864" y="768"/>
              </a:cxn>
              <a:cxn ang="0">
                <a:pos x="816" y="768"/>
              </a:cxn>
            </a:cxnLst>
            <a:rect l="0" t="0" r="r" b="b"/>
            <a:pathLst>
              <a:path w="864" h="768">
                <a:moveTo>
                  <a:pt x="0" y="0"/>
                </a:moveTo>
                <a:lnTo>
                  <a:pt x="288" y="240"/>
                </a:lnTo>
                <a:lnTo>
                  <a:pt x="480" y="384"/>
                </a:lnTo>
                <a:lnTo>
                  <a:pt x="672" y="672"/>
                </a:lnTo>
                <a:lnTo>
                  <a:pt x="816" y="768"/>
                </a:lnTo>
                <a:lnTo>
                  <a:pt x="864" y="768"/>
                </a:lnTo>
                <a:lnTo>
                  <a:pt x="816" y="76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9" name="Freeform 25"/>
          <p:cNvSpPr>
            <a:spLocks/>
          </p:cNvSpPr>
          <p:nvPr/>
        </p:nvSpPr>
        <p:spPr bwMode="auto">
          <a:xfrm>
            <a:off x="4760913" y="5080000"/>
            <a:ext cx="685800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96"/>
              </a:cxn>
              <a:cxn ang="0">
                <a:pos x="288" y="144"/>
              </a:cxn>
              <a:cxn ang="0">
                <a:pos x="432" y="96"/>
              </a:cxn>
            </a:cxnLst>
            <a:rect l="0" t="0" r="r" b="b"/>
            <a:pathLst>
              <a:path w="432" h="144">
                <a:moveTo>
                  <a:pt x="0" y="0"/>
                </a:moveTo>
                <a:lnTo>
                  <a:pt x="144" y="96"/>
                </a:lnTo>
                <a:lnTo>
                  <a:pt x="288" y="144"/>
                </a:lnTo>
                <a:lnTo>
                  <a:pt x="432" y="96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0" name="Freeform 26"/>
          <p:cNvSpPr>
            <a:spLocks/>
          </p:cNvSpPr>
          <p:nvPr/>
        </p:nvSpPr>
        <p:spPr bwMode="auto">
          <a:xfrm>
            <a:off x="5141913" y="4699000"/>
            <a:ext cx="1371600" cy="1295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240"/>
              </a:cxn>
              <a:cxn ang="0">
                <a:pos x="480" y="480"/>
              </a:cxn>
              <a:cxn ang="0">
                <a:pos x="864" y="816"/>
              </a:cxn>
            </a:cxnLst>
            <a:rect l="0" t="0" r="r" b="b"/>
            <a:pathLst>
              <a:path w="864" h="816">
                <a:moveTo>
                  <a:pt x="0" y="0"/>
                </a:moveTo>
                <a:lnTo>
                  <a:pt x="288" y="240"/>
                </a:lnTo>
                <a:lnTo>
                  <a:pt x="480" y="480"/>
                </a:lnTo>
                <a:lnTo>
                  <a:pt x="864" y="816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" name="Freeform 28"/>
          <p:cNvSpPr>
            <a:spLocks/>
          </p:cNvSpPr>
          <p:nvPr/>
        </p:nvSpPr>
        <p:spPr bwMode="auto">
          <a:xfrm>
            <a:off x="5400675" y="5676900"/>
            <a:ext cx="1265238" cy="755650"/>
          </a:xfrm>
          <a:custGeom>
            <a:avLst/>
            <a:gdLst/>
            <a:ahLst/>
            <a:cxnLst>
              <a:cxn ang="0">
                <a:pos x="0" y="476"/>
              </a:cxn>
              <a:cxn ang="0">
                <a:pos x="108" y="185"/>
              </a:cxn>
              <a:cxn ang="0">
                <a:pos x="365" y="56"/>
              </a:cxn>
              <a:cxn ang="0">
                <a:pos x="557" y="8"/>
              </a:cxn>
              <a:cxn ang="0">
                <a:pos x="749" y="8"/>
              </a:cxn>
              <a:cxn ang="0">
                <a:pos x="797" y="8"/>
              </a:cxn>
            </a:cxnLst>
            <a:rect l="0" t="0" r="r" b="b"/>
            <a:pathLst>
              <a:path w="797" h="476">
                <a:moveTo>
                  <a:pt x="0" y="476"/>
                </a:moveTo>
                <a:cubicBezTo>
                  <a:pt x="18" y="428"/>
                  <a:pt x="47" y="255"/>
                  <a:pt x="108" y="185"/>
                </a:cubicBezTo>
                <a:cubicBezTo>
                  <a:pt x="169" y="115"/>
                  <a:pt x="290" y="85"/>
                  <a:pt x="365" y="56"/>
                </a:cubicBezTo>
                <a:cubicBezTo>
                  <a:pt x="440" y="27"/>
                  <a:pt x="493" y="16"/>
                  <a:pt x="557" y="8"/>
                </a:cubicBezTo>
                <a:cubicBezTo>
                  <a:pt x="621" y="0"/>
                  <a:pt x="709" y="8"/>
                  <a:pt x="749" y="8"/>
                </a:cubicBezTo>
                <a:cubicBezTo>
                  <a:pt x="789" y="8"/>
                  <a:pt x="793" y="8"/>
                  <a:pt x="797" y="8"/>
                </a:cubicBezTo>
              </a:path>
            </a:pathLst>
          </a:custGeom>
          <a:noFill/>
          <a:ln w="57150" cmpd="sng">
            <a:solidFill>
              <a:srgbClr val="66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2" name="Text Box 29"/>
          <p:cNvSpPr txBox="1">
            <a:spLocks noChangeArrowheads="1"/>
          </p:cNvSpPr>
          <p:nvPr/>
        </p:nvSpPr>
        <p:spPr bwMode="auto">
          <a:xfrm>
            <a:off x="4427538" y="3352800"/>
            <a:ext cx="20257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FF0000"/>
                </a:solidFill>
              </a:rPr>
              <a:t>transverse size of bundle</a:t>
            </a:r>
          </a:p>
          <a:p>
            <a:pPr eaLnBrk="0" hangingPunct="0"/>
            <a:r>
              <a:rPr lang="en-US" sz="1400" b="1">
                <a:solidFill>
                  <a:srgbClr val="0000FF"/>
                </a:solidFill>
                <a:sym typeface="Symbol" pitchFamily="18" charset="2"/>
              </a:rPr>
              <a:t>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400" b="1" smtClean="0">
                <a:solidFill>
                  <a:srgbClr val="0000FF"/>
                </a:solidFill>
              </a:rPr>
              <a:t>P</a:t>
            </a:r>
            <a:r>
              <a:rPr lang="en-US" sz="1400" b="1" baseline="-25000" smtClean="0">
                <a:solidFill>
                  <a:srgbClr val="0000FF"/>
                </a:solidFill>
              </a:rPr>
              <a:t>T</a:t>
            </a:r>
            <a:r>
              <a:rPr lang="en-US" sz="1400" b="1" smtClean="0">
                <a:solidFill>
                  <a:srgbClr val="0000FF"/>
                </a:solidFill>
              </a:rPr>
              <a:t>(A,E</a:t>
            </a:r>
            <a:r>
              <a:rPr lang="en-US" sz="14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 rot="2880330">
            <a:off x="4098925" y="3727450"/>
            <a:ext cx="3048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4" name="Line 31"/>
          <p:cNvSpPr>
            <a:spLocks noChangeShapeType="1"/>
          </p:cNvSpPr>
          <p:nvPr/>
        </p:nvSpPr>
        <p:spPr bwMode="auto">
          <a:xfrm>
            <a:off x="3313113" y="3784600"/>
            <a:ext cx="1447800" cy="1295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5" name="Line 32"/>
          <p:cNvSpPr>
            <a:spLocks noChangeShapeType="1"/>
          </p:cNvSpPr>
          <p:nvPr/>
        </p:nvSpPr>
        <p:spPr bwMode="auto">
          <a:xfrm>
            <a:off x="3313113" y="3098800"/>
            <a:ext cx="1828800" cy="1600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>
            <a:off x="2450469" y="3209504"/>
            <a:ext cx="2209800" cy="1981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" name="Text Box 34"/>
          <p:cNvSpPr txBox="1">
            <a:spLocks noChangeArrowheads="1"/>
          </p:cNvSpPr>
          <p:nvPr/>
        </p:nvSpPr>
        <p:spPr bwMode="auto">
          <a:xfrm>
            <a:off x="6180138" y="4632325"/>
            <a:ext cx="19143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 err="1" smtClean="0">
                <a:solidFill>
                  <a:srgbClr val="FF0000"/>
                </a:solidFill>
              </a:rPr>
              <a:t>TeV</a:t>
            </a:r>
            <a:r>
              <a:rPr lang="en-US" sz="1400" b="1" smtClean="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muon propagation </a:t>
            </a:r>
          </a:p>
          <a:p>
            <a:pPr algn="l" eaLnBrk="0" hangingPunct="0"/>
            <a:r>
              <a:rPr lang="en-US" sz="1400" b="1">
                <a:solidFill>
                  <a:srgbClr val="FF0000"/>
                </a:solidFill>
              </a:rPr>
              <a:t>in the rock:</a:t>
            </a:r>
            <a:r>
              <a:rPr lang="en-US" sz="1400" b="1"/>
              <a:t> </a:t>
            </a:r>
            <a:r>
              <a:rPr lang="en-US" sz="1400" b="1" err="1">
                <a:solidFill>
                  <a:srgbClr val="0000FF"/>
                </a:solidFill>
              </a:rPr>
              <a:t>radiative</a:t>
            </a:r>
            <a:r>
              <a:rPr lang="en-US" sz="1400" b="1">
                <a:solidFill>
                  <a:srgbClr val="0000FF"/>
                </a:solidFill>
              </a:rPr>
              <a:t> </a:t>
            </a:r>
          </a:p>
          <a:p>
            <a:pPr algn="l" eaLnBrk="0" hangingPunct="0"/>
            <a:r>
              <a:rPr lang="en-US" sz="1400" b="1">
                <a:solidFill>
                  <a:srgbClr val="0000FF"/>
                </a:solidFill>
              </a:rPr>
              <a:t>processes and</a:t>
            </a:r>
          </a:p>
          <a:p>
            <a:pPr algn="l" eaLnBrk="0" hangingPunct="0"/>
            <a:r>
              <a:rPr lang="en-US" sz="1400" b="1">
                <a:solidFill>
                  <a:srgbClr val="0000FF"/>
                </a:solidFill>
              </a:rPr>
              <a:t>fluctuations</a:t>
            </a:r>
          </a:p>
        </p:txBody>
      </p:sp>
      <p:sp>
        <p:nvSpPr>
          <p:cNvPr id="68" name="Oval 5"/>
          <p:cNvSpPr>
            <a:spLocks noChangeArrowheads="1"/>
          </p:cNvSpPr>
          <p:nvPr/>
        </p:nvSpPr>
        <p:spPr bwMode="auto">
          <a:xfrm>
            <a:off x="1243013" y="1625600"/>
            <a:ext cx="152400" cy="1524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63500" y="1690688"/>
            <a:ext cx="14294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solidFill>
                  <a:srgbClr val="FF0000"/>
                </a:solidFill>
              </a:rPr>
              <a:t>Primary C.R. </a:t>
            </a:r>
            <a:r>
              <a:rPr lang="en-US" sz="1400" b="1" smtClean="0">
                <a:solidFill>
                  <a:srgbClr val="FF0000"/>
                </a:solidFill>
              </a:rPr>
              <a:t/>
            </a:r>
            <a:br>
              <a:rPr lang="en-US" sz="1400" b="1" smtClean="0">
                <a:solidFill>
                  <a:srgbClr val="FF0000"/>
                </a:solidFill>
              </a:rPr>
            </a:br>
            <a:r>
              <a:rPr lang="en-US" sz="1400" b="1" smtClean="0">
                <a:solidFill>
                  <a:srgbClr val="FF0000"/>
                </a:solidFill>
              </a:rPr>
              <a:t>proton/nucleus</a:t>
            </a:r>
            <a:r>
              <a:rPr lang="en-US" sz="1400" b="1">
                <a:solidFill>
                  <a:srgbClr val="FF0000"/>
                </a:solidFill>
              </a:rPr>
              <a:t>:</a:t>
            </a:r>
            <a:r>
              <a:rPr lang="en-US" sz="1400" b="1"/>
              <a:t> </a:t>
            </a:r>
            <a:r>
              <a:rPr lang="en-US" sz="1400" b="1" smtClean="0"/>
              <a:t/>
            </a:r>
            <a:br>
              <a:rPr lang="en-US" sz="1400" b="1" smtClean="0"/>
            </a:br>
            <a:r>
              <a:rPr lang="en-US" sz="1400" b="1" smtClean="0">
                <a:solidFill>
                  <a:srgbClr val="0000FF"/>
                </a:solidFill>
              </a:rPr>
              <a:t>A, E, isotropic</a:t>
            </a:r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70" name="Freeform 23"/>
          <p:cNvSpPr>
            <a:spLocks/>
          </p:cNvSpPr>
          <p:nvPr/>
        </p:nvSpPr>
        <p:spPr bwMode="auto">
          <a:xfrm>
            <a:off x="2398713" y="3479800"/>
            <a:ext cx="6324600" cy="2971800"/>
          </a:xfrm>
          <a:custGeom>
            <a:avLst/>
            <a:gdLst/>
            <a:ahLst/>
            <a:cxnLst>
              <a:cxn ang="0">
                <a:pos x="0" y="1536"/>
              </a:cxn>
              <a:cxn ang="0">
                <a:pos x="0" y="1872"/>
              </a:cxn>
              <a:cxn ang="0">
                <a:pos x="528" y="1872"/>
              </a:cxn>
              <a:cxn ang="0">
                <a:pos x="1392" y="1872"/>
              </a:cxn>
              <a:cxn ang="0">
                <a:pos x="1920" y="1872"/>
              </a:cxn>
              <a:cxn ang="0">
                <a:pos x="1920" y="1776"/>
              </a:cxn>
              <a:cxn ang="0">
                <a:pos x="2016" y="1536"/>
              </a:cxn>
              <a:cxn ang="0">
                <a:pos x="2208" y="1440"/>
              </a:cxn>
              <a:cxn ang="0">
                <a:pos x="2448" y="1392"/>
              </a:cxn>
              <a:cxn ang="0">
                <a:pos x="2640" y="1392"/>
              </a:cxn>
              <a:cxn ang="0">
                <a:pos x="2976" y="1200"/>
              </a:cxn>
              <a:cxn ang="0">
                <a:pos x="3552" y="720"/>
              </a:cxn>
              <a:cxn ang="0">
                <a:pos x="3984" y="624"/>
              </a:cxn>
              <a:cxn ang="0">
                <a:pos x="3984" y="144"/>
              </a:cxn>
              <a:cxn ang="0">
                <a:pos x="3648" y="0"/>
              </a:cxn>
              <a:cxn ang="0">
                <a:pos x="3216" y="48"/>
              </a:cxn>
              <a:cxn ang="0">
                <a:pos x="2688" y="192"/>
              </a:cxn>
              <a:cxn ang="0">
                <a:pos x="2160" y="432"/>
              </a:cxn>
              <a:cxn ang="0">
                <a:pos x="1680" y="768"/>
              </a:cxn>
              <a:cxn ang="0">
                <a:pos x="1200" y="1200"/>
              </a:cxn>
              <a:cxn ang="0">
                <a:pos x="576" y="1488"/>
              </a:cxn>
              <a:cxn ang="0">
                <a:pos x="0" y="1536"/>
              </a:cxn>
            </a:cxnLst>
            <a:rect l="0" t="0" r="r" b="b"/>
            <a:pathLst>
              <a:path w="3984" h="1872">
                <a:moveTo>
                  <a:pt x="0" y="1536"/>
                </a:moveTo>
                <a:lnTo>
                  <a:pt x="0" y="1872"/>
                </a:lnTo>
                <a:lnTo>
                  <a:pt x="528" y="1872"/>
                </a:lnTo>
                <a:lnTo>
                  <a:pt x="1392" y="1872"/>
                </a:lnTo>
                <a:lnTo>
                  <a:pt x="1920" y="1872"/>
                </a:lnTo>
                <a:lnTo>
                  <a:pt x="1920" y="1776"/>
                </a:lnTo>
                <a:lnTo>
                  <a:pt x="2016" y="1536"/>
                </a:lnTo>
                <a:lnTo>
                  <a:pt x="2208" y="1440"/>
                </a:lnTo>
                <a:lnTo>
                  <a:pt x="2448" y="1392"/>
                </a:lnTo>
                <a:lnTo>
                  <a:pt x="2640" y="1392"/>
                </a:lnTo>
                <a:lnTo>
                  <a:pt x="2976" y="1200"/>
                </a:lnTo>
                <a:lnTo>
                  <a:pt x="3552" y="720"/>
                </a:lnTo>
                <a:lnTo>
                  <a:pt x="3984" y="624"/>
                </a:lnTo>
                <a:lnTo>
                  <a:pt x="3984" y="144"/>
                </a:lnTo>
                <a:lnTo>
                  <a:pt x="3648" y="0"/>
                </a:lnTo>
                <a:lnTo>
                  <a:pt x="3216" y="48"/>
                </a:lnTo>
                <a:lnTo>
                  <a:pt x="2688" y="192"/>
                </a:lnTo>
                <a:lnTo>
                  <a:pt x="2160" y="432"/>
                </a:lnTo>
                <a:lnTo>
                  <a:pt x="1680" y="768"/>
                </a:lnTo>
                <a:lnTo>
                  <a:pt x="1200" y="1200"/>
                </a:lnTo>
                <a:lnTo>
                  <a:pt x="576" y="1488"/>
                </a:lnTo>
                <a:lnTo>
                  <a:pt x="0" y="153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Analytic</a:t>
            </a:r>
            <a:r>
              <a:rPr lang="it-IT" dirty="0" smtClean="0"/>
              <a:t> </a:t>
            </a:r>
            <a:r>
              <a:rPr lang="it-IT" dirty="0" err="1" smtClean="0"/>
              <a:t>predictions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err="1" smtClean="0"/>
              <a:t>Naive</a:t>
            </a:r>
            <a:r>
              <a:rPr lang="it-IT" sz="2400" dirty="0" smtClean="0"/>
              <a:t> </a:t>
            </a:r>
            <a:r>
              <a:rPr lang="it-IT" sz="2400" dirty="0" err="1" smtClean="0"/>
              <a:t>prediction</a:t>
            </a:r>
            <a:r>
              <a:rPr lang="it-IT" sz="2400" dirty="0" smtClean="0"/>
              <a:t>:</a:t>
            </a:r>
          </a:p>
          <a:p>
            <a:pPr lvl="1"/>
            <a:r>
              <a:rPr lang="it-IT" sz="2000" dirty="0" err="1" smtClean="0"/>
              <a:t>Since</a:t>
            </a:r>
            <a:r>
              <a:rPr lang="it-IT" sz="2000" dirty="0" smtClean="0"/>
              <a:t> </a:t>
            </a:r>
            <a:r>
              <a:rPr lang="it-IT" sz="2000" dirty="0" err="1" smtClean="0"/>
              <a:t>charged</a:t>
            </a:r>
            <a:r>
              <a:rPr lang="it-IT" sz="2000" dirty="0" smtClean="0"/>
              <a:t> </a:t>
            </a:r>
            <a:r>
              <a:rPr lang="it-IT" sz="2000" dirty="0" err="1" smtClean="0"/>
              <a:t>multiplicity</a:t>
            </a:r>
            <a:r>
              <a:rPr lang="it-IT" sz="2000" dirty="0" smtClean="0"/>
              <a:t> </a:t>
            </a:r>
            <a:r>
              <a:rPr lang="it-IT" sz="2000" dirty="0" err="1" smtClean="0"/>
              <a:t>grows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the </a:t>
            </a:r>
            <a:r>
              <a:rPr lang="it-IT" sz="2000" dirty="0" err="1" smtClean="0"/>
              <a:t>energy</a:t>
            </a:r>
            <a:r>
              <a:rPr lang="it-IT" sz="2000" dirty="0" smtClean="0"/>
              <a:t>, the </a:t>
            </a:r>
            <a:r>
              <a:rPr lang="it-IT" sz="2000" dirty="0" err="1" smtClean="0"/>
              <a:t>extra-charge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primary</a:t>
            </a:r>
            <a:r>
              <a:rPr lang="it-IT" sz="2000" dirty="0" smtClean="0"/>
              <a:t> </a:t>
            </a:r>
            <a:r>
              <a:rPr lang="it-IT" sz="2000" dirty="0" err="1" smtClean="0"/>
              <a:t>proton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diluited</a:t>
            </a:r>
            <a:r>
              <a:rPr lang="it-IT" sz="2000" dirty="0" smtClean="0"/>
              <a:t> and </a:t>
            </a:r>
            <a:r>
              <a:rPr lang="it-IT" sz="2000" dirty="0" err="1" smtClean="0"/>
              <a:t>R</a:t>
            </a:r>
            <a:r>
              <a:rPr lang="it-IT" sz="2000" baseline="-25000" dirty="0" err="1" smtClean="0">
                <a:latin typeface="Symbol" pitchFamily="18" charset="2"/>
              </a:rPr>
              <a:t>m</a:t>
            </a:r>
            <a:r>
              <a:rPr lang="it-IT" sz="2000" dirty="0" smtClean="0"/>
              <a:t> </a:t>
            </a:r>
            <a:r>
              <a:rPr lang="it-IT" sz="2000" dirty="0" smtClean="0">
                <a:sym typeface="Symbol"/>
              </a:rPr>
              <a:t></a:t>
            </a:r>
            <a:r>
              <a:rPr lang="it-IT" sz="2000" dirty="0" smtClean="0">
                <a:sym typeface="Wingdings" pitchFamily="2" charset="2"/>
              </a:rPr>
              <a:t> 1 in the HE </a:t>
            </a:r>
            <a:r>
              <a:rPr lang="it-IT" sz="2000" dirty="0" err="1" smtClean="0">
                <a:sym typeface="Wingdings" pitchFamily="2" charset="2"/>
              </a:rPr>
              <a:t>limit</a:t>
            </a:r>
            <a:r>
              <a:rPr lang="it-IT" sz="2000" dirty="0" smtClean="0">
                <a:sym typeface="Wingdings" pitchFamily="2" charset="2"/>
              </a:rPr>
              <a:t> (WRONG!)</a:t>
            </a:r>
          </a:p>
          <a:p>
            <a:r>
              <a:rPr lang="it-IT" sz="2400" dirty="0" smtClean="0">
                <a:sym typeface="Wingdings" pitchFamily="2" charset="2"/>
              </a:rPr>
              <a:t>A more elaborate </a:t>
            </a:r>
            <a:r>
              <a:rPr lang="it-IT" sz="2400" dirty="0" err="1" smtClean="0">
                <a:sym typeface="Wingdings" pitchFamily="2" charset="2"/>
              </a:rPr>
              <a:t>model</a:t>
            </a:r>
            <a:r>
              <a:rPr lang="it-IT" sz="2400" dirty="0" smtClean="0">
                <a:sym typeface="Wingdings" pitchFamily="2" charset="2"/>
              </a:rPr>
              <a:t>:</a:t>
            </a:r>
          </a:p>
          <a:p>
            <a:pPr lvl="1"/>
            <a:r>
              <a:rPr lang="it-IT" sz="2000" dirty="0" smtClean="0">
                <a:sym typeface="Wingdings" pitchFamily="2" charset="2"/>
              </a:rPr>
              <a:t>Suppose </a:t>
            </a:r>
            <a:r>
              <a:rPr lang="it-IT" sz="2000" dirty="0" err="1" smtClean="0">
                <a:sym typeface="Wingdings" pitchFamily="2" charset="2"/>
              </a:rPr>
              <a:t>only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primary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protons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with</a:t>
            </a:r>
            <a:r>
              <a:rPr lang="it-IT" sz="2000" dirty="0" smtClean="0">
                <a:sym typeface="Wingdings" pitchFamily="2" charset="2"/>
              </a:rPr>
              <a:t> a </a:t>
            </a:r>
            <a:r>
              <a:rPr lang="it-IT" sz="2000" dirty="0" err="1" smtClean="0">
                <a:sym typeface="Wingdings" pitchFamily="2" charset="2"/>
              </a:rPr>
              <a:t>spectrum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i="1" dirty="0" err="1" smtClean="0">
                <a:sym typeface="Wingdings" pitchFamily="2" charset="2"/>
              </a:rPr>
              <a:t>dN</a:t>
            </a:r>
            <a:r>
              <a:rPr lang="it-IT" sz="2000" i="1" dirty="0" smtClean="0">
                <a:sym typeface="Wingdings" pitchFamily="2" charset="2"/>
              </a:rPr>
              <a:t>/</a:t>
            </a:r>
            <a:r>
              <a:rPr lang="it-IT" sz="2000" i="1" dirty="0" err="1" smtClean="0">
                <a:sym typeface="Wingdings" pitchFamily="2" charset="2"/>
              </a:rPr>
              <a:t>dE</a:t>
            </a:r>
            <a:r>
              <a:rPr lang="it-IT" sz="2000" i="1" dirty="0" smtClean="0">
                <a:sym typeface="Wingdings" pitchFamily="2" charset="2"/>
              </a:rPr>
              <a:t> = N</a:t>
            </a:r>
            <a:r>
              <a:rPr lang="it-IT" sz="2000" i="1" baseline="-25000" dirty="0" smtClean="0">
                <a:sym typeface="Wingdings" pitchFamily="2" charset="2"/>
              </a:rPr>
              <a:t>0</a:t>
            </a:r>
            <a:r>
              <a:rPr lang="it-IT" sz="2000" i="1" dirty="0" smtClean="0">
                <a:sym typeface="Wingdings" pitchFamily="2" charset="2"/>
              </a:rPr>
              <a:t>E</a:t>
            </a:r>
            <a:r>
              <a:rPr lang="it-IT" sz="2000" i="1" baseline="30000" dirty="0" smtClean="0">
                <a:sym typeface="Wingdings" pitchFamily="2" charset="2"/>
              </a:rPr>
              <a:t>-(1+</a:t>
            </a:r>
            <a:r>
              <a:rPr lang="it-IT" sz="2000" i="1" baseline="30000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it-IT" sz="2000" i="1" baseline="30000" dirty="0" smtClean="0">
                <a:sym typeface="Wingdings" pitchFamily="2" charset="2"/>
              </a:rPr>
              <a:t>)</a:t>
            </a:r>
          </a:p>
          <a:p>
            <a:pPr lvl="1"/>
            <a:r>
              <a:rPr lang="it-IT" sz="2000" dirty="0" smtClean="0">
                <a:sym typeface="Wingdings" pitchFamily="2" charset="2"/>
              </a:rPr>
              <a:t>Suppose </a:t>
            </a:r>
            <a:r>
              <a:rPr lang="it-IT" sz="2000" dirty="0" err="1" smtClean="0">
                <a:sym typeface="Wingdings" pitchFamily="2" charset="2"/>
              </a:rPr>
              <a:t>only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pions</a:t>
            </a:r>
            <a:r>
              <a:rPr lang="it-IT" sz="2000" dirty="0" smtClean="0">
                <a:sym typeface="Wingdings" pitchFamily="2" charset="2"/>
              </a:rPr>
              <a:t> and </a:t>
            </a:r>
            <a:r>
              <a:rPr lang="it-IT" sz="2000" dirty="0" err="1" smtClean="0">
                <a:sym typeface="Wingdings" pitchFamily="2" charset="2"/>
              </a:rPr>
              <a:t>neglect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muon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decays</a:t>
            </a:r>
            <a:r>
              <a:rPr lang="it-IT" sz="2000" dirty="0" smtClean="0">
                <a:sym typeface="Wingdings" pitchFamily="2" charset="2"/>
              </a:rPr>
              <a:t> (HE </a:t>
            </a:r>
            <a:r>
              <a:rPr lang="it-IT" sz="2000" dirty="0" err="1" smtClean="0">
                <a:sym typeface="Wingdings" pitchFamily="2" charset="2"/>
              </a:rPr>
              <a:t>limit</a:t>
            </a:r>
            <a:r>
              <a:rPr lang="it-IT" sz="2000" dirty="0" smtClean="0">
                <a:sym typeface="Wingdings" pitchFamily="2" charset="2"/>
              </a:rPr>
              <a:t>)</a:t>
            </a:r>
            <a:endParaRPr lang="it-IT" sz="2000" dirty="0" smtClean="0"/>
          </a:p>
          <a:p>
            <a:pPr lvl="1"/>
            <a:r>
              <a:rPr lang="it-IT" sz="2000" dirty="0" err="1" smtClean="0"/>
              <a:t>Consider</a:t>
            </a:r>
            <a:r>
              <a:rPr lang="it-IT" sz="2000" dirty="0" smtClean="0"/>
              <a:t> the inclusive </a:t>
            </a:r>
            <a:r>
              <a:rPr lang="it-IT" sz="2000" dirty="0" err="1" smtClean="0"/>
              <a:t>cross-section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pions</a:t>
            </a:r>
            <a:endParaRPr lang="it-IT" sz="2000" dirty="0" smtClean="0"/>
          </a:p>
          <a:p>
            <a:pPr lvl="1"/>
            <a:endParaRPr lang="it-IT" sz="2000" dirty="0" smtClean="0"/>
          </a:p>
          <a:p>
            <a:pPr lvl="1"/>
            <a:endParaRPr lang="it-IT" sz="2000" dirty="0" smtClean="0"/>
          </a:p>
          <a:p>
            <a:pPr lvl="1"/>
            <a:r>
              <a:rPr lang="it-IT" sz="2000" dirty="0" smtClean="0"/>
              <a:t>The </a:t>
            </a:r>
            <a:r>
              <a:rPr lang="it-IT" sz="2000" dirty="0" err="1" smtClean="0"/>
              <a:t>pion</a:t>
            </a:r>
            <a:r>
              <a:rPr lang="it-IT" sz="2000" dirty="0" smtClean="0"/>
              <a:t> </a:t>
            </a:r>
            <a:r>
              <a:rPr lang="it-IT" sz="2000" dirty="0" err="1" smtClean="0"/>
              <a:t>spectrum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then</a:t>
            </a:r>
            <a:endParaRPr lang="it-IT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276600" y="4267200"/>
          <a:ext cx="2382838" cy="685800"/>
        </p:xfrm>
        <a:graphic>
          <a:graphicData uri="http://schemas.openxmlformats.org/presentationml/2006/ole">
            <p:oleObj spid="_x0000_s69634" name="Vergelijking" r:id="rId3" imgW="1676160" imgH="482400" progId="Equation.3">
              <p:embed/>
            </p:oleObj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887663" y="5402263"/>
          <a:ext cx="3465512" cy="703262"/>
        </p:xfrm>
        <a:graphic>
          <a:graphicData uri="http://schemas.openxmlformats.org/presentationml/2006/ole">
            <p:oleObj spid="_x0000_s69635" name="Vergelijking" r:id="rId4" imgW="2438280" imgH="495000" progId="Equation.3">
              <p:embed/>
            </p:oleObj>
          </a:graphicData>
        </a:graphic>
      </p:graphicFrame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6397625" y="4216400"/>
            <a:ext cx="533400" cy="457200"/>
          </a:xfrm>
          <a:prstGeom prst="line">
            <a:avLst/>
          </a:prstGeom>
          <a:noFill/>
          <a:ln w="6032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7134225" y="4800600"/>
            <a:ext cx="685800" cy="15240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7134225" y="4724400"/>
            <a:ext cx="685800" cy="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7058025" y="4876800"/>
            <a:ext cx="685800" cy="30480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981825" y="4876800"/>
            <a:ext cx="561975" cy="685800"/>
          </a:xfrm>
          <a:prstGeom prst="line">
            <a:avLst/>
          </a:prstGeom>
          <a:noFill/>
          <a:ln w="6032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902373" y="4989513"/>
            <a:ext cx="311304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Symbol" pitchFamily="18" charset="2"/>
              </a:rPr>
              <a:t>p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623050" y="3998913"/>
            <a:ext cx="1235788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p (primary</a:t>
            </a:r>
            <a:r>
              <a:rPr lang="en-US" dirty="0"/>
              <a:t>)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20050" y="4151313"/>
            <a:ext cx="971550" cy="641350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air</a:t>
            </a:r>
          </a:p>
          <a:p>
            <a:pPr algn="ctr"/>
            <a:r>
              <a:rPr lang="en-US"/>
              <a:t>nucleus</a:t>
            </a: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905625" y="4648200"/>
            <a:ext cx="228600" cy="228600"/>
          </a:xfrm>
          <a:prstGeom prst="ellipse">
            <a:avLst/>
          </a:prstGeom>
          <a:noFill/>
          <a:ln w="603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7004482" y="4419600"/>
            <a:ext cx="1272743" cy="35658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expression</a:t>
            </a:r>
            <a:r>
              <a:rPr lang="it-IT" sz="2400" dirty="0" smtClean="0"/>
              <a:t> can </a:t>
            </a:r>
            <a:r>
              <a:rPr lang="it-IT" sz="2400" dirty="0" err="1" smtClean="0"/>
              <a:t>be</a:t>
            </a:r>
            <a:r>
              <a:rPr lang="it-IT" sz="2400" dirty="0" smtClean="0"/>
              <a:t> </a:t>
            </a:r>
            <a:r>
              <a:rPr lang="it-IT" sz="2400" dirty="0" err="1" smtClean="0"/>
              <a:t>simplified</a:t>
            </a:r>
            <a:r>
              <a:rPr lang="it-IT" sz="2400" dirty="0" smtClean="0"/>
              <a:t> under the </a:t>
            </a:r>
            <a:r>
              <a:rPr lang="it-IT" sz="2400" dirty="0" err="1" smtClean="0"/>
              <a:t>assumption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and </a:t>
            </a:r>
            <a:r>
              <a:rPr lang="it-IT" sz="2400" dirty="0" err="1" smtClean="0"/>
              <a:t>becomes</a:t>
            </a:r>
            <a:endParaRPr lang="it-IT" sz="2400" dirty="0" smtClean="0"/>
          </a:p>
          <a:p>
            <a:pPr lvl="1"/>
            <a:endParaRPr lang="it-IT" sz="2400" dirty="0" smtClean="0">
              <a:sym typeface="Wingdings" pitchFamily="2" charset="2"/>
            </a:endParaRPr>
          </a:p>
          <a:p>
            <a:pPr lvl="1"/>
            <a:endParaRPr lang="it-IT" sz="2400" dirty="0" smtClean="0">
              <a:sym typeface="Wingdings" pitchFamily="2" charset="2"/>
            </a:endParaRPr>
          </a:p>
          <a:p>
            <a:pPr lvl="1"/>
            <a:r>
              <a:rPr lang="it-IT" sz="2400" dirty="0" err="1" smtClean="0">
                <a:sym typeface="Wingdings" pitchFamily="2" charset="2"/>
              </a:rPr>
              <a:t>Finally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we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have</a:t>
            </a:r>
            <a:endParaRPr lang="it-IT" sz="2400" dirty="0" smtClean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Analytic</a:t>
            </a:r>
            <a:r>
              <a:rPr lang="it-IT" dirty="0" smtClean="0"/>
              <a:t> </a:t>
            </a:r>
            <a:r>
              <a:rPr lang="it-IT" dirty="0" err="1" smtClean="0"/>
              <a:t>predictions</a:t>
            </a:r>
            <a:r>
              <a:rPr lang="it-IT" dirty="0" smtClean="0"/>
              <a:t> (</a:t>
            </a:r>
            <a:r>
              <a:rPr lang="it-IT" dirty="0" err="1" smtClean="0"/>
              <a:t>cont</a:t>
            </a:r>
            <a:r>
              <a:rPr lang="it-IT" dirty="0" smtClean="0"/>
              <a:t>’d)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26863" y="2149696"/>
          <a:ext cx="4502537" cy="822104"/>
        </p:xfrm>
        <a:graphic>
          <a:graphicData uri="http://schemas.openxmlformats.org/presentationml/2006/ole">
            <p:oleObj spid="_x0000_s72706" name="Vergelijking" r:id="rId3" imgW="2641320" imgH="4824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83805" y="2209800"/>
            <a:ext cx="1037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 err="1" smtClean="0">
                <a:solidFill>
                  <a:srgbClr val="FF0000"/>
                </a:solidFill>
              </a:rPr>
              <a:t>Feynman</a:t>
            </a:r>
            <a:endParaRPr lang="it-IT" i="1" dirty="0" smtClean="0">
              <a:solidFill>
                <a:srgbClr val="FF0000"/>
              </a:solidFill>
            </a:endParaRPr>
          </a:p>
          <a:p>
            <a:pPr algn="ctr"/>
            <a:r>
              <a:rPr lang="it-IT" i="1" dirty="0" err="1" smtClean="0">
                <a:solidFill>
                  <a:srgbClr val="FF0000"/>
                </a:solidFill>
              </a:rPr>
              <a:t>scaling</a:t>
            </a:r>
            <a:endParaRPr lang="en-US" i="1" dirty="0">
              <a:solidFill>
                <a:srgbClr val="FF0000"/>
              </a:solidFill>
            </a:endParaRPr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1066800" y="3733800"/>
          <a:ext cx="3048635" cy="498590"/>
        </p:xfrm>
        <a:graphic>
          <a:graphicData uri="http://schemas.openxmlformats.org/presentationml/2006/ole">
            <p:oleObj spid="_x0000_s72707" name="Vergelijking" r:id="rId4" imgW="1790640" imgH="291960" progId="Equation.3">
              <p:embed/>
            </p:oleObj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4729701" y="3672241"/>
          <a:ext cx="2357839" cy="627997"/>
        </p:xfrm>
        <a:graphic>
          <a:graphicData uri="http://schemas.openxmlformats.org/presentationml/2006/ole">
            <p:oleObj spid="_x0000_s72708" name="Vergelijking" r:id="rId5" imgW="1384200" imgH="36828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87282" y="3497917"/>
            <a:ext cx="1082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 err="1" smtClean="0">
                <a:solidFill>
                  <a:srgbClr val="FF0000"/>
                </a:solidFill>
              </a:rPr>
              <a:t>Spectrum</a:t>
            </a:r>
            <a:endParaRPr lang="it-IT" i="1" dirty="0" smtClean="0">
              <a:solidFill>
                <a:srgbClr val="FF0000"/>
              </a:solidFill>
            </a:endParaRPr>
          </a:p>
          <a:p>
            <a:pPr algn="ctr"/>
            <a:r>
              <a:rPr lang="it-IT" i="1" dirty="0" err="1" smtClean="0">
                <a:solidFill>
                  <a:srgbClr val="FF0000"/>
                </a:solidFill>
              </a:rPr>
              <a:t>Weighted</a:t>
            </a:r>
            <a:endParaRPr lang="it-IT" i="1" dirty="0" smtClean="0">
              <a:solidFill>
                <a:srgbClr val="FF0000"/>
              </a:solidFill>
            </a:endParaRPr>
          </a:p>
          <a:p>
            <a:pPr algn="ctr"/>
            <a:r>
              <a:rPr lang="it-IT" i="1" dirty="0" err="1" smtClean="0">
                <a:solidFill>
                  <a:srgbClr val="FF0000"/>
                </a:solidFill>
              </a:rPr>
              <a:t>Moments</a:t>
            </a:r>
            <a:endParaRPr lang="en-US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514600" y="4959351"/>
          <a:ext cx="3657600" cy="997182"/>
        </p:xfrm>
        <a:graphic>
          <a:graphicData uri="http://schemas.openxmlformats.org/presentationml/2006/ole">
            <p:oleObj spid="_x0000_s72709" name="Vergelijking" r:id="rId6" imgW="195552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Interpretation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result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err="1" smtClean="0">
                <a:sym typeface="Wingdings" pitchFamily="2" charset="2"/>
              </a:rPr>
              <a:t>Interpretation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of</a:t>
            </a:r>
            <a:r>
              <a:rPr lang="it-IT" sz="2400" dirty="0" smtClean="0">
                <a:sym typeface="Wingdings" pitchFamily="2" charset="2"/>
              </a:rPr>
              <a:t> the </a:t>
            </a:r>
            <a:r>
              <a:rPr lang="it-IT" sz="2400" dirty="0" err="1" smtClean="0">
                <a:sym typeface="Wingdings" pitchFamily="2" charset="2"/>
              </a:rPr>
              <a:t>result</a:t>
            </a:r>
            <a:endParaRPr lang="it-IT" sz="2400" dirty="0" smtClean="0">
              <a:sym typeface="Wingdings" pitchFamily="2" charset="2"/>
            </a:endParaRPr>
          </a:p>
          <a:p>
            <a:pPr lvl="1"/>
            <a:r>
              <a:rPr lang="it-IT" sz="2000" dirty="0" smtClean="0">
                <a:sym typeface="Wingdings" pitchFamily="2" charset="2"/>
              </a:rPr>
              <a:t>The </a:t>
            </a:r>
            <a:r>
              <a:rPr lang="it-IT" sz="2000" dirty="0" err="1" smtClean="0">
                <a:sym typeface="Wingdings" pitchFamily="2" charset="2"/>
              </a:rPr>
              <a:t>result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is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valid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only</a:t>
            </a:r>
            <a:r>
              <a:rPr lang="it-IT" sz="2000" dirty="0" smtClean="0">
                <a:sym typeface="Wingdings" pitchFamily="2" charset="2"/>
              </a:rPr>
              <a:t> in the </a:t>
            </a:r>
            <a:r>
              <a:rPr lang="it-IT" sz="2000" dirty="0" err="1" smtClean="0">
                <a:sym typeface="Wingdings" pitchFamily="2" charset="2"/>
              </a:rPr>
              <a:t>fragmentation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region</a:t>
            </a:r>
            <a:r>
              <a:rPr lang="it-IT" sz="2000" dirty="0" smtClean="0">
                <a:sym typeface="Wingdings" pitchFamily="2" charset="2"/>
              </a:rPr>
              <a:t>, </a:t>
            </a:r>
            <a:r>
              <a:rPr lang="it-IT" sz="2000" dirty="0" err="1" smtClean="0">
                <a:sym typeface="Wingdings" pitchFamily="2" charset="2"/>
              </a:rPr>
              <a:t>since</a:t>
            </a:r>
            <a:r>
              <a:rPr lang="it-IT" sz="2000" dirty="0" smtClean="0">
                <a:sym typeface="Wingdings" pitchFamily="2" charset="2"/>
              </a:rPr>
              <a:t> </a:t>
            </a:r>
            <a:br>
              <a:rPr lang="it-IT" sz="2000" dirty="0" smtClean="0">
                <a:sym typeface="Wingdings" pitchFamily="2" charset="2"/>
              </a:rPr>
            </a:br>
            <a:r>
              <a:rPr lang="it-IT" sz="2000" dirty="0" smtClean="0">
                <a:sym typeface="Wingdings" pitchFamily="2" charset="2"/>
              </a:rPr>
              <a:t>in the </a:t>
            </a:r>
            <a:r>
              <a:rPr lang="it-IT" sz="2000" dirty="0" err="1" smtClean="0">
                <a:sym typeface="Wingdings" pitchFamily="2" charset="2"/>
              </a:rPr>
              <a:t>central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region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Feynman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scaling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is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strongly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violated</a:t>
            </a:r>
            <a:endParaRPr lang="it-IT" sz="2000" dirty="0" smtClean="0">
              <a:sym typeface="Wingdings" pitchFamily="2" charset="2"/>
            </a:endParaRPr>
          </a:p>
          <a:p>
            <a:pPr lvl="1"/>
            <a:r>
              <a:rPr lang="it-IT" sz="2000" dirty="0" err="1" smtClean="0">
                <a:sym typeface="Wingdings" pitchFamily="2" charset="2"/>
              </a:rPr>
              <a:t>But</a:t>
            </a:r>
            <a:r>
              <a:rPr lang="it-IT" sz="2000" dirty="0" smtClean="0">
                <a:sym typeface="Wingdings" pitchFamily="2" charset="2"/>
              </a:rPr>
              <a:t> the </a:t>
            </a:r>
            <a:r>
              <a:rPr lang="it-IT" sz="2000" dirty="0" err="1" smtClean="0">
                <a:sym typeface="Wingdings" pitchFamily="2" charset="2"/>
              </a:rPr>
              <a:t>steeply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falling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primary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spectrum</a:t>
            </a:r>
            <a:r>
              <a:rPr lang="it-IT" sz="2000" dirty="0" smtClean="0">
                <a:sym typeface="Wingdings" pitchFamily="2" charset="2"/>
              </a:rPr>
              <a:t> (</a:t>
            </a:r>
            <a:r>
              <a:rPr lang="it-IT" sz="2000" dirty="0" smtClean="0">
                <a:latin typeface="Symbol" pitchFamily="18" charset="2"/>
                <a:sym typeface="Wingdings" pitchFamily="2" charset="2"/>
              </a:rPr>
              <a:t>g ~ 1.7)</a:t>
            </a:r>
            <a:r>
              <a:rPr lang="it-IT" sz="2000" dirty="0" smtClean="0">
                <a:sym typeface="Wingdings" pitchFamily="2" charset="2"/>
              </a:rPr>
              <a:t> in the SWM </a:t>
            </a:r>
            <a:r>
              <a:rPr lang="it-IT" sz="2000" dirty="0" err="1" smtClean="0">
                <a:sym typeface="Wingdings" pitchFamily="2" charset="2"/>
              </a:rPr>
              <a:t>suppresses</a:t>
            </a:r>
            <a:r>
              <a:rPr lang="it-IT" sz="2000" dirty="0" smtClean="0">
                <a:sym typeface="Wingdings" pitchFamily="2" charset="2"/>
              </a:rPr>
              <a:t> the </a:t>
            </a:r>
            <a:r>
              <a:rPr lang="it-IT" sz="2000" dirty="0" err="1" smtClean="0">
                <a:sym typeface="Wingdings" pitchFamily="2" charset="2"/>
              </a:rPr>
              <a:t>contribution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of</a:t>
            </a:r>
            <a:r>
              <a:rPr lang="it-IT" sz="2000" dirty="0" smtClean="0">
                <a:sym typeface="Wingdings" pitchFamily="2" charset="2"/>
              </a:rPr>
              <a:t> the </a:t>
            </a:r>
            <a:r>
              <a:rPr lang="it-IT" sz="2000" dirty="0" err="1" smtClean="0">
                <a:sym typeface="Wingdings" pitchFamily="2" charset="2"/>
              </a:rPr>
              <a:t>central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region</a:t>
            </a:r>
            <a:r>
              <a:rPr lang="it-IT" sz="2000" dirty="0" smtClean="0">
                <a:sym typeface="Wingdings" pitchFamily="2" charset="2"/>
              </a:rPr>
              <a:t> in the </a:t>
            </a:r>
            <a:br>
              <a:rPr lang="it-IT" sz="2000" dirty="0" smtClean="0">
                <a:sym typeface="Wingdings" pitchFamily="2" charset="2"/>
              </a:rPr>
            </a:br>
            <a:r>
              <a:rPr lang="it-IT" sz="2000" dirty="0" err="1" smtClean="0">
                <a:sym typeface="Wingdings" pitchFamily="2" charset="2"/>
              </a:rPr>
              <a:t>secondary</a:t>
            </a:r>
            <a:r>
              <a:rPr lang="it-IT" sz="2000" dirty="0" smtClean="0">
                <a:sym typeface="Wingdings" pitchFamily="2" charset="2"/>
              </a:rPr>
              <a:t> production  </a:t>
            </a:r>
            <a:r>
              <a:rPr lang="it-IT" sz="2000" dirty="0" err="1" smtClean="0">
                <a:sym typeface="Wingdings" pitchFamily="2" charset="2"/>
              </a:rPr>
              <a:t>scaling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holds</a:t>
            </a:r>
            <a:r>
              <a:rPr lang="it-IT" sz="2000" dirty="0" smtClean="0">
                <a:sym typeface="Wingdings" pitchFamily="2" charset="2"/>
              </a:rPr>
              <a:t> (at </a:t>
            </a:r>
            <a:r>
              <a:rPr lang="it-IT" sz="2000" dirty="0" err="1" smtClean="0">
                <a:sym typeface="Wingdings" pitchFamily="2" charset="2"/>
              </a:rPr>
              <a:t>least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for</a:t>
            </a:r>
            <a:r>
              <a:rPr lang="it-IT" sz="2000" dirty="0" smtClean="0">
                <a:sym typeface="Wingdings" pitchFamily="2" charset="2"/>
              </a:rPr>
              <a:t> E &lt; 1 </a:t>
            </a:r>
            <a:r>
              <a:rPr lang="it-IT" sz="2000" dirty="0" err="1" smtClean="0">
                <a:sym typeface="Wingdings" pitchFamily="2" charset="2"/>
              </a:rPr>
              <a:t>TeV</a:t>
            </a:r>
            <a:r>
              <a:rPr lang="it-IT" sz="2000" dirty="0" smtClean="0">
                <a:sym typeface="Wingdings" pitchFamily="2" charset="2"/>
              </a:rPr>
              <a:t>);</a:t>
            </a:r>
            <a:br>
              <a:rPr lang="it-IT" sz="2000" dirty="0" smtClean="0">
                <a:sym typeface="Wingdings" pitchFamily="2" charset="2"/>
              </a:rPr>
            </a:b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In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other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words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: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each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pion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is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likely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to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have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an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close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to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the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one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of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the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projectile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(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primary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CR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proton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) and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comes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from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its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fragmentation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(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valence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quarks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)  positive </a:t>
            </a:r>
            <a:r>
              <a:rPr lang="it-IT" sz="2000" i="1" dirty="0" err="1" smtClean="0">
                <a:solidFill>
                  <a:srgbClr val="FF0000"/>
                </a:solidFill>
                <a:sym typeface="Wingdings" pitchFamily="2" charset="2"/>
              </a:rPr>
              <a:t>charge</a:t>
            </a:r>
            <a:endParaRPr lang="it-IT" sz="2000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it-IT" sz="2000" dirty="0" err="1" smtClean="0">
                <a:sym typeface="Wingdings" pitchFamily="2" charset="2"/>
              </a:rPr>
              <a:t>R</a:t>
            </a:r>
            <a:r>
              <a:rPr lang="it-IT" sz="2000" baseline="-250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does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not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depend</a:t>
            </a:r>
            <a:r>
              <a:rPr lang="it-IT" sz="2000" dirty="0" smtClean="0">
                <a:sym typeface="Wingdings" pitchFamily="2" charset="2"/>
              </a:rPr>
              <a:t> on </a:t>
            </a:r>
            <a:r>
              <a:rPr lang="it-IT" sz="2000" dirty="0" err="1" smtClean="0">
                <a:sym typeface="Wingdings" pitchFamily="2" charset="2"/>
              </a:rPr>
              <a:t>E</a:t>
            </a:r>
            <a:r>
              <a:rPr lang="it-IT" sz="2000" baseline="-25000" dirty="0" err="1" smtClean="0">
                <a:latin typeface="Symbol" pitchFamily="18" charset="2"/>
                <a:sym typeface="Wingdings" pitchFamily="2" charset="2"/>
              </a:rPr>
              <a:t>p</a:t>
            </a:r>
            <a:r>
              <a:rPr lang="it-IT" sz="2000" dirty="0" smtClean="0">
                <a:sym typeface="Wingdings" pitchFamily="2" charset="2"/>
              </a:rPr>
              <a:t> (or </a:t>
            </a:r>
            <a:r>
              <a:rPr lang="it-IT" sz="2000" dirty="0" err="1" smtClean="0">
                <a:sym typeface="Wingdings" pitchFamily="2" charset="2"/>
              </a:rPr>
              <a:t>E</a:t>
            </a:r>
            <a:r>
              <a:rPr lang="it-IT" sz="2000" baseline="-250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it-IT" sz="2000" dirty="0" smtClean="0">
                <a:sym typeface="Wingdings" pitchFamily="2" charset="2"/>
              </a:rPr>
              <a:t>) </a:t>
            </a:r>
            <a:r>
              <a:rPr lang="it-IT" sz="2000" dirty="0" err="1" smtClean="0">
                <a:sym typeface="Wingdings" pitchFamily="2" charset="2"/>
              </a:rPr>
              <a:t>nor</a:t>
            </a:r>
            <a:r>
              <a:rPr lang="it-IT" sz="2000" dirty="0" smtClean="0">
                <a:sym typeface="Wingdings" pitchFamily="2" charset="2"/>
              </a:rPr>
              <a:t> on the target nature</a:t>
            </a:r>
          </a:p>
          <a:p>
            <a:pPr lvl="1"/>
            <a:r>
              <a:rPr lang="it-IT" sz="2000" dirty="0" err="1" smtClean="0">
                <a:sym typeface="Wingdings" pitchFamily="2" charset="2"/>
              </a:rPr>
              <a:t>R</a:t>
            </a:r>
            <a:r>
              <a:rPr lang="it-IT" sz="2000" baseline="-250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depends</a:t>
            </a:r>
            <a:r>
              <a:rPr lang="it-IT" sz="2000" dirty="0" smtClean="0">
                <a:sym typeface="Wingdings" pitchFamily="2" charset="2"/>
              </a:rPr>
              <a:t> on the </a:t>
            </a:r>
            <a:r>
              <a:rPr lang="it-IT" sz="2000" dirty="0" err="1" smtClean="0">
                <a:sym typeface="Wingdings" pitchFamily="2" charset="2"/>
              </a:rPr>
              <a:t>primary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spectrum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smtClean="0">
                <a:latin typeface="Symbol" pitchFamily="18" charset="2"/>
                <a:sym typeface="Wingdings" pitchFamily="2" charset="2"/>
              </a:rPr>
              <a:t>g</a:t>
            </a: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Neutrons</a:t>
            </a:r>
            <a:r>
              <a:rPr lang="it-IT" dirty="0" smtClean="0"/>
              <a:t> in the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flux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err="1" smtClean="0">
                <a:sym typeface="Wingdings" pitchFamily="2" charset="2"/>
              </a:rPr>
              <a:t>Further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refinements</a:t>
            </a:r>
            <a:endParaRPr lang="it-IT" sz="2400" dirty="0" smtClean="0">
              <a:sym typeface="Wingdings" pitchFamily="2" charset="2"/>
            </a:endParaRPr>
          </a:p>
          <a:p>
            <a:pPr lvl="1"/>
            <a:r>
              <a:rPr lang="it-IT" sz="2000" dirty="0" err="1" smtClean="0">
                <a:sym typeface="Wingdings" pitchFamily="2" charset="2"/>
              </a:rPr>
              <a:t>Introducing</a:t>
            </a:r>
            <a:r>
              <a:rPr lang="it-IT" sz="2000" dirty="0" smtClean="0">
                <a:sym typeface="Wingdings" pitchFamily="2" charset="2"/>
              </a:rPr>
              <a:t> the </a:t>
            </a:r>
            <a:r>
              <a:rPr lang="it-IT" sz="2000" dirty="0" err="1" smtClean="0">
                <a:sym typeface="Wingdings" pitchFamily="2" charset="2"/>
              </a:rPr>
              <a:t>neutron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component</a:t>
            </a:r>
            <a:r>
              <a:rPr lang="it-IT" sz="2000" dirty="0" smtClean="0">
                <a:sym typeface="Wingdings" pitchFamily="2" charset="2"/>
              </a:rPr>
              <a:t> in the </a:t>
            </a:r>
            <a:r>
              <a:rPr lang="it-IT" sz="2000" dirty="0" err="1" smtClean="0">
                <a:sym typeface="Wingdings" pitchFamily="2" charset="2"/>
              </a:rPr>
              <a:t>primary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flux</a:t>
            </a:r>
            <a:r>
              <a:rPr lang="it-IT" sz="2000" dirty="0" smtClean="0">
                <a:sym typeface="Wingdings" pitchFamily="2" charset="2"/>
              </a:rPr>
              <a:t> (in </a:t>
            </a:r>
            <a:r>
              <a:rPr lang="it-IT" sz="2000" dirty="0" err="1" smtClean="0">
                <a:sym typeface="Wingdings" pitchFamily="2" charset="2"/>
              </a:rPr>
              <a:t>heavy</a:t>
            </a:r>
            <a:r>
              <a:rPr lang="it-IT" sz="2000" dirty="0" smtClean="0">
                <a:sym typeface="Wingdings" pitchFamily="2" charset="2"/>
              </a:rPr>
              <a:t> nuclei) and </a:t>
            </a:r>
            <a:r>
              <a:rPr lang="it-IT" sz="2000" dirty="0" err="1" smtClean="0">
                <a:sym typeface="Wingdings" pitchFamily="2" charset="2"/>
              </a:rPr>
              <a:t>considering</a:t>
            </a:r>
            <a:r>
              <a:rPr lang="it-IT" sz="2000" dirty="0" smtClean="0">
                <a:sym typeface="Wingdings" pitchFamily="2" charset="2"/>
              </a:rPr>
              <a:t> the </a:t>
            </a:r>
            <a:r>
              <a:rPr lang="it-IT" sz="2000" dirty="0" err="1" smtClean="0">
                <a:sym typeface="Wingdings" pitchFamily="2" charset="2"/>
              </a:rPr>
              <a:t>isospin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symmetries</a:t>
            </a:r>
            <a:r>
              <a:rPr lang="it-IT" sz="2000" dirty="0" smtClean="0">
                <a:sym typeface="Wingdings" pitchFamily="2" charset="2"/>
              </a:rPr>
              <a:t>:</a:t>
            </a:r>
          </a:p>
          <a:p>
            <a:pPr lvl="1"/>
            <a:endParaRPr lang="it-IT" sz="2000" dirty="0" smtClean="0">
              <a:latin typeface="Symbol" pitchFamily="18" charset="2"/>
              <a:sym typeface="Wingdings" pitchFamily="2" charset="2"/>
            </a:endParaRPr>
          </a:p>
          <a:p>
            <a:pPr lvl="1"/>
            <a:endParaRPr lang="it-IT" sz="2000" dirty="0" smtClean="0">
              <a:latin typeface="Symbol" pitchFamily="18" charset="2"/>
              <a:sym typeface="Wingdings" pitchFamily="2" charset="2"/>
            </a:endParaRPr>
          </a:p>
          <a:p>
            <a:pPr lvl="1">
              <a:buNone/>
            </a:pPr>
            <a:r>
              <a:rPr lang="it-IT" sz="2000" dirty="0" smtClean="0">
                <a:latin typeface="Symbol" pitchFamily="18" charset="2"/>
                <a:sym typeface="Wingdings" pitchFamily="2" charset="2"/>
              </a:rPr>
              <a:t>	</a:t>
            </a:r>
            <a:r>
              <a:rPr lang="it-IT" sz="2000" dirty="0" err="1" smtClean="0">
                <a:sym typeface="Wingdings" pitchFamily="2" charset="2"/>
              </a:rPr>
              <a:t>one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obtains</a:t>
            </a:r>
            <a:r>
              <a:rPr lang="it-IT" sz="2000" dirty="0" smtClean="0">
                <a:sym typeface="Wingdings" pitchFamily="2" charset="2"/>
              </a:rPr>
              <a:t>:</a:t>
            </a:r>
          </a:p>
          <a:p>
            <a:pPr lvl="1">
              <a:buNone/>
            </a:pPr>
            <a:endParaRPr lang="it-IT" sz="2000" dirty="0" smtClean="0">
              <a:latin typeface="Symbol" pitchFamily="18" charset="2"/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  <a:p>
            <a:pPr lvl="1"/>
            <a:endParaRPr lang="it-IT" sz="2000" dirty="0" smtClean="0"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2819400" y="2792412"/>
          <a:ext cx="3413126" cy="560388"/>
        </p:xfrm>
        <a:graphic>
          <a:graphicData uri="http://schemas.openxmlformats.org/presentationml/2006/ole">
            <p:oleObj spid="_x0000_s74754" name="Vergelijking" r:id="rId3" imgW="1625400" imgH="266400" progId="Equation.3">
              <p:embed/>
            </p:oleObj>
          </a:graphicData>
        </a:graphic>
      </p:graphicFrame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1981200" y="5867400"/>
          <a:ext cx="3657600" cy="419100"/>
        </p:xfrm>
        <a:graphic>
          <a:graphicData uri="http://schemas.openxmlformats.org/presentationml/2006/ole">
            <p:oleObj spid="_x0000_s74755" name="Equation" r:id="rId4" imgW="1879560" imgH="215640" progId="Equation.3">
              <p:embed/>
            </p:oleObj>
          </a:graphicData>
        </a:graphic>
      </p:graphicFrame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1939925" y="3865563"/>
          <a:ext cx="3248025" cy="1946275"/>
        </p:xfrm>
        <a:graphic>
          <a:graphicData uri="http://schemas.openxmlformats.org/presentationml/2006/ole">
            <p:oleObj spid="_x0000_s74756" name="Vergelijking" r:id="rId5" imgW="1993680" imgH="119376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21536" y="56972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p</a:t>
            </a:r>
            <a:r>
              <a:rPr lang="it-IT" i="1" baseline="-25000" dirty="0" smtClean="0">
                <a:solidFill>
                  <a:srgbClr val="FF0000"/>
                </a:solidFill>
              </a:rPr>
              <a:t>0</a:t>
            </a:r>
            <a:r>
              <a:rPr lang="it-IT" i="1" dirty="0" smtClean="0">
                <a:solidFill>
                  <a:srgbClr val="FF0000"/>
                </a:solidFill>
              </a:rPr>
              <a:t>, n</a:t>
            </a:r>
            <a:r>
              <a:rPr lang="it-IT" i="1" baseline="-25000" dirty="0" smtClean="0">
                <a:solidFill>
                  <a:srgbClr val="FF0000"/>
                </a:solidFill>
              </a:rPr>
              <a:t>0</a:t>
            </a:r>
            <a:r>
              <a:rPr lang="it-IT" i="1" dirty="0" smtClean="0">
                <a:solidFill>
                  <a:srgbClr val="FF0000"/>
                </a:solidFill>
              </a:rPr>
              <a:t> = </a:t>
            </a:r>
            <a:r>
              <a:rPr lang="it-IT" i="1" dirty="0" err="1" smtClean="0">
                <a:solidFill>
                  <a:srgbClr val="FF0000"/>
                </a:solidFill>
              </a:rPr>
              <a:t>proton</a:t>
            </a:r>
            <a:r>
              <a:rPr lang="it-IT" i="1" dirty="0" smtClean="0">
                <a:solidFill>
                  <a:srgbClr val="FF0000"/>
                </a:solidFill>
              </a:rPr>
              <a:t> and  </a:t>
            </a:r>
            <a:r>
              <a:rPr lang="it-IT" i="1" dirty="0" err="1" smtClean="0">
                <a:solidFill>
                  <a:srgbClr val="FF0000"/>
                </a:solidFill>
              </a:rPr>
              <a:t>neutrons</a:t>
            </a:r>
            <a:r>
              <a:rPr lang="it-IT" i="1" dirty="0" smtClean="0">
                <a:solidFill>
                  <a:srgbClr val="FF0000"/>
                </a:solidFill>
              </a:rPr>
              <a:t> in the </a:t>
            </a:r>
            <a:r>
              <a:rPr lang="it-IT" i="1" dirty="0" err="1" smtClean="0">
                <a:solidFill>
                  <a:srgbClr val="FF0000"/>
                </a:solidFill>
              </a:rPr>
              <a:t>primary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flux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Kaon</a:t>
            </a:r>
            <a:r>
              <a:rPr lang="it-IT" dirty="0" smtClean="0"/>
              <a:t> </a:t>
            </a:r>
            <a:r>
              <a:rPr lang="it-IT" dirty="0" err="1" smtClean="0"/>
              <a:t>contribution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At higher energy (&gt;100 </a:t>
            </a:r>
            <a:r>
              <a:rPr lang="en-US" sz="1800" dirty="0" err="1" smtClean="0"/>
              <a:t>GeV</a:t>
            </a:r>
            <a:r>
              <a:rPr lang="en-US" sz="1800" dirty="0" smtClean="0"/>
              <a:t>) the </a:t>
            </a:r>
            <a:br>
              <a:rPr lang="en-US" sz="1800" dirty="0" smtClean="0"/>
            </a:br>
            <a:r>
              <a:rPr lang="en-US" sz="1800" dirty="0" smtClean="0"/>
              <a:t>contribution  of K becomes important</a:t>
            </a:r>
          </a:p>
          <a:p>
            <a:r>
              <a:rPr lang="en-US" sz="1800" dirty="0" smtClean="0"/>
              <a:t>In general, the contribution of each</a:t>
            </a:r>
            <a:br>
              <a:rPr lang="en-US" sz="1800" dirty="0" smtClean="0"/>
            </a:br>
            <a:r>
              <a:rPr lang="en-US" sz="1800" dirty="0" smtClean="0"/>
              <a:t>component to the muon flux </a:t>
            </a:r>
            <a:br>
              <a:rPr lang="en-US" sz="1800" dirty="0" smtClean="0"/>
            </a:br>
            <a:r>
              <a:rPr lang="en-US" sz="1800" dirty="0" err="1" smtClean="0"/>
              <a:t>N</a:t>
            </a:r>
            <a:r>
              <a:rPr lang="en-US" sz="1800" baseline="-25000" dirty="0" err="1" smtClean="0"/>
              <a:t>par</a:t>
            </a:r>
            <a:r>
              <a:rPr lang="en-US" sz="1800" dirty="0" smtClean="0"/>
              <a:t> = (</a:t>
            </a:r>
            <a:r>
              <a:rPr lang="en-US" sz="1800" dirty="0" smtClean="0">
                <a:latin typeface="Symbol" pitchFamily="18" charset="2"/>
              </a:rPr>
              <a:t>p</a:t>
            </a:r>
            <a:r>
              <a:rPr lang="en-US" sz="1800" dirty="0" smtClean="0"/>
              <a:t>, K, charmed, etc.) </a:t>
            </a:r>
            <a:br>
              <a:rPr lang="en-US" sz="1800" dirty="0" smtClean="0"/>
            </a:br>
            <a:r>
              <a:rPr lang="en-US" sz="1800" dirty="0" smtClean="0"/>
              <a:t>depends on the relative contribution</a:t>
            </a:r>
            <a:br>
              <a:rPr lang="en-US" sz="1800" dirty="0" smtClean="0"/>
            </a:br>
            <a:r>
              <a:rPr lang="en-US" sz="1800" dirty="0" smtClean="0"/>
              <a:t>of decays and interaction probabilities: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where</a:t>
            </a:r>
          </a:p>
          <a:p>
            <a:pPr>
              <a:buNone/>
            </a:pPr>
            <a:r>
              <a:rPr lang="en-US" sz="1800" dirty="0" smtClean="0"/>
              <a:t>	</a:t>
            </a:r>
            <a:endParaRPr lang="en-US" sz="18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800" i="1" dirty="0" smtClean="0">
                <a:solidFill>
                  <a:schemeClr val="tx1"/>
                </a:solidFill>
              </a:rPr>
              <a:t>		</a:t>
            </a:r>
          </a:p>
          <a:p>
            <a:pPr>
              <a:buNone/>
            </a:pPr>
            <a:endParaRPr lang="it-IT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489F-95CF-41CD-98DC-700F678E0477}" type="slidenum">
              <a:rPr lang="en-US"/>
              <a:pPr/>
              <a:t>26</a:t>
            </a:fld>
            <a:endParaRPr 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184731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04800" y="2667000"/>
            <a:ext cx="184731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93" y="1600200"/>
            <a:ext cx="4035407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219200" y="3657600"/>
          <a:ext cx="2819400" cy="695696"/>
        </p:xfrm>
        <a:graphic>
          <a:graphicData uri="http://schemas.openxmlformats.org/presentationml/2006/ole">
            <p:oleObj spid="_x0000_s8197" name="Vergelijking" r:id="rId4" imgW="1955520" imgH="48240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4495800"/>
          <a:ext cx="2931662" cy="685800"/>
        </p:xfrm>
        <a:graphic>
          <a:graphicData uri="http://schemas.openxmlformats.org/presentationml/2006/ole">
            <p:oleObj spid="_x0000_s8198" name="Vergelijking" r:id="rId5" imgW="1955520" imgH="457200" progId="Equation.3">
              <p:embed/>
            </p:oleObj>
          </a:graphicData>
        </a:graphic>
      </p:graphicFrame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1219199" y="5257800"/>
          <a:ext cx="3885219" cy="700087"/>
        </p:xfrm>
        <a:graphic>
          <a:graphicData uri="http://schemas.openxmlformats.org/presentationml/2006/ole">
            <p:oleObj spid="_x0000_s8199" name="Vergelijking" r:id="rId6" imgW="2539800" imgH="457200" progId="Equation.3">
              <p:embed/>
            </p:oleObj>
          </a:graphicData>
        </a:graphic>
      </p:graphicFrame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1249363" y="6073068"/>
          <a:ext cx="1417637" cy="388938"/>
        </p:xfrm>
        <a:graphic>
          <a:graphicData uri="http://schemas.openxmlformats.org/presentationml/2006/ole">
            <p:oleObj spid="_x0000_s8200" name="Vergelijking" r:id="rId7" imgW="927000" imgH="253800" progId="Equation.3">
              <p:embed/>
            </p:oleObj>
          </a:graphicData>
        </a:graphic>
      </p:graphicFrame>
      <p:sp>
        <p:nvSpPr>
          <p:cNvPr id="17" name="Left Brace 16"/>
          <p:cNvSpPr/>
          <p:nvPr/>
        </p:nvSpPr>
        <p:spPr>
          <a:xfrm>
            <a:off x="1066800" y="4724400"/>
            <a:ext cx="152400" cy="16764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57800" y="3981271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B05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00B050"/>
                </a:solidFill>
              </a:rPr>
              <a:t>i</a:t>
            </a:r>
            <a:r>
              <a:rPr lang="en-US" i="1" dirty="0" smtClean="0">
                <a:solidFill>
                  <a:srgbClr val="00B050"/>
                </a:solidFill>
              </a:rPr>
              <a:t> = </a:t>
            </a:r>
            <a:r>
              <a:rPr lang="en-US" i="1" dirty="0" err="1" smtClean="0">
                <a:solidFill>
                  <a:srgbClr val="00B05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00B050"/>
                </a:solidFill>
              </a:rPr>
              <a:t>i</a:t>
            </a:r>
            <a:r>
              <a:rPr lang="en-US" i="1" dirty="0" smtClean="0">
                <a:solidFill>
                  <a:srgbClr val="00B050"/>
                </a:solidFill>
              </a:rPr>
              <a:t>(</a:t>
            </a:r>
            <a:r>
              <a:rPr lang="en-US" i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i="1" dirty="0" smtClean="0">
                <a:solidFill>
                  <a:srgbClr val="00B050"/>
                </a:solidFill>
              </a:rPr>
              <a:t>) </a:t>
            </a:r>
            <a:r>
              <a:rPr lang="en-US" dirty="0" smtClean="0">
                <a:solidFill>
                  <a:srgbClr val="00B050"/>
                </a:solidFill>
              </a:rPr>
              <a:t>is the “critical energy”, i.e. the energy above which interactions dominate over decays. Along the vertical (</a:t>
            </a:r>
            <a:r>
              <a:rPr lang="en-US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dirty="0" smtClean="0">
                <a:solidFill>
                  <a:srgbClr val="00B050"/>
                </a:solidFill>
              </a:rPr>
              <a:t> = 0</a:t>
            </a:r>
            <a:r>
              <a:rPr lang="en-US" baseline="30000" dirty="0" smtClean="0">
                <a:solidFill>
                  <a:srgbClr val="00B050"/>
                </a:solidFill>
              </a:rPr>
              <a:t>o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i="1" dirty="0" smtClean="0">
                <a:solidFill>
                  <a:srgbClr val="00B050"/>
                </a:solidFill>
                <a:latin typeface="Symbol" pitchFamily="18" charset="2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00B050"/>
                </a:solidFill>
              </a:rPr>
              <a:t>i</a:t>
            </a:r>
            <a:r>
              <a:rPr lang="en-US" i="1" dirty="0" smtClean="0">
                <a:solidFill>
                  <a:srgbClr val="00B050"/>
                </a:solidFill>
              </a:rPr>
              <a:t>(0)= </a:t>
            </a:r>
            <a:r>
              <a:rPr lang="en-US" i="1" dirty="0" err="1" smtClean="0">
                <a:solidFill>
                  <a:srgbClr val="00B050"/>
                </a:solidFill>
              </a:rPr>
              <a:t>m</a:t>
            </a:r>
            <a:r>
              <a:rPr lang="en-US" i="1" baseline="-25000" dirty="0" err="1" smtClean="0">
                <a:solidFill>
                  <a:srgbClr val="00B050"/>
                </a:solidFill>
              </a:rPr>
              <a:t>i</a:t>
            </a:r>
            <a:r>
              <a:rPr lang="en-US" i="1" dirty="0" err="1" smtClean="0">
                <a:solidFill>
                  <a:srgbClr val="00B050"/>
                </a:solidFill>
              </a:rPr>
              <a:t>ch</a:t>
            </a:r>
            <a:r>
              <a:rPr lang="en-US" i="1" dirty="0" smtClean="0">
                <a:solidFill>
                  <a:srgbClr val="00B050"/>
                </a:solidFill>
              </a:rPr>
              <a:t>/</a:t>
            </a:r>
            <a:r>
              <a:rPr lang="en-US" i="1" dirty="0" err="1" smtClean="0">
                <a:solidFill>
                  <a:srgbClr val="00B050"/>
                </a:solidFill>
                <a:latin typeface="Symbol" pitchFamily="18" charset="2"/>
              </a:rPr>
              <a:t>t</a:t>
            </a:r>
            <a:r>
              <a:rPr lang="en-US" i="1" baseline="-25000" dirty="0" err="1" smtClean="0">
                <a:solidFill>
                  <a:srgbClr val="00B050"/>
                </a:solidFill>
              </a:rPr>
              <a:t>i</a:t>
            </a:r>
            <a:r>
              <a:rPr lang="en-US" i="1" dirty="0" smtClean="0">
                <a:solidFill>
                  <a:srgbClr val="00B050"/>
                </a:solidFill>
              </a:rPr>
              <a:t> (h = 6.5 km) 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	</a:t>
            </a:r>
            <a:r>
              <a:rPr lang="en-US" i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 = </a:t>
            </a:r>
            <a:r>
              <a:rPr lang="en-US" i="1" dirty="0" smtClean="0">
                <a:solidFill>
                  <a:srgbClr val="FF0000"/>
                </a:solidFill>
              </a:rPr>
              <a:t>115 </a:t>
            </a:r>
            <a:r>
              <a:rPr lang="en-US" i="1" dirty="0" err="1" smtClean="0">
                <a:solidFill>
                  <a:srgbClr val="FF0000"/>
                </a:solidFill>
              </a:rPr>
              <a:t>GeV</a:t>
            </a:r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endParaRPr lang="en-US" i="1" baseline="-25000" dirty="0" smtClean="0">
              <a:solidFill>
                <a:srgbClr val="FF0000"/>
              </a:solidFill>
              <a:latin typeface="Symbol" pitchFamily="18" charset="2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	</a:t>
            </a:r>
            <a:r>
              <a:rPr lang="en-US" i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K</a:t>
            </a:r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 = </a:t>
            </a:r>
            <a:r>
              <a:rPr lang="en-US" i="1" dirty="0" smtClean="0">
                <a:solidFill>
                  <a:srgbClr val="FF0000"/>
                </a:solidFill>
              </a:rPr>
              <a:t>850 </a:t>
            </a:r>
            <a:r>
              <a:rPr lang="en-US" i="1" dirty="0" err="1" smtClean="0">
                <a:solidFill>
                  <a:srgbClr val="FF0000"/>
                </a:solidFill>
              </a:rPr>
              <a:t>GeV</a:t>
            </a:r>
            <a:endParaRPr lang="en-US" i="1" dirty="0" smtClean="0">
              <a:solidFill>
                <a:srgbClr val="FF0000"/>
              </a:solidFill>
              <a:latin typeface="Symbol" pitchFamily="18" charset="2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	</a:t>
            </a:r>
            <a:r>
              <a:rPr lang="en-US" i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X</a:t>
            </a:r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 &gt; 10</a:t>
            </a:r>
            <a:r>
              <a:rPr lang="en-US" i="1" baseline="30000" dirty="0" smtClean="0">
                <a:solidFill>
                  <a:srgbClr val="FF0000"/>
                </a:solidFill>
                <a:latin typeface="Symbol" pitchFamily="18" charset="2"/>
              </a:rPr>
              <a:t>7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rot="10800000">
            <a:off x="7332956" y="2379216"/>
            <a:ext cx="591845" cy="3639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883758" y="2608556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1400" dirty="0" smtClean="0">
                <a:solidFill>
                  <a:srgbClr val="FF0000"/>
                </a:solidFill>
              </a:rPr>
              <a:t> = 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rot="10800000">
            <a:off x="7148746" y="2640366"/>
            <a:ext cx="591845" cy="363984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690670" y="2896340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Symbol" pitchFamily="18" charset="2"/>
              </a:rPr>
              <a:t>q</a:t>
            </a:r>
            <a:r>
              <a:rPr lang="en-US" sz="1400" dirty="0" smtClean="0">
                <a:solidFill>
                  <a:srgbClr val="0070C0"/>
                </a:solidFill>
              </a:rPr>
              <a:t> = 60</a:t>
            </a:r>
            <a:r>
              <a:rPr lang="en-US" sz="1400" baseline="30000" dirty="0" smtClean="0">
                <a:solidFill>
                  <a:srgbClr val="0070C0"/>
                </a:solidFill>
              </a:rPr>
              <a:t>o</a:t>
            </a:r>
            <a:endParaRPr lang="en-US" sz="1400" baseline="30000" dirty="0">
              <a:solidFill>
                <a:srgbClr val="0070C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rot="5400000" flipH="1" flipV="1">
            <a:off x="6667500" y="3364266"/>
            <a:ext cx="3810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508810" y="294516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5400000" flipH="1" flipV="1">
            <a:off x="7353334" y="3371670"/>
            <a:ext cx="3810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194644" y="29525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  <a:latin typeface="Symbol" pitchFamily="18" charset="2"/>
              </a:rPr>
              <a:t>K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Kaon</a:t>
            </a:r>
            <a:r>
              <a:rPr lang="it-IT" dirty="0" smtClean="0"/>
              <a:t> </a:t>
            </a:r>
            <a:r>
              <a:rPr lang="it-IT" dirty="0" err="1" smtClean="0"/>
              <a:t>contribution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R</a:t>
            </a:r>
            <a:r>
              <a:rPr lang="it-IT" baseline="-25000" dirty="0" err="1" smtClean="0">
                <a:latin typeface="Symbol" pitchFamily="18" charset="2"/>
              </a:rPr>
              <a:t>m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However, for </a:t>
            </a:r>
            <a:r>
              <a:rPr lang="en-US" sz="2000" dirty="0" err="1" smtClean="0"/>
              <a:t>kaons</a:t>
            </a:r>
            <a:r>
              <a:rPr lang="en-US" sz="2000" dirty="0" smtClean="0"/>
              <a:t>:</a:t>
            </a:r>
          </a:p>
          <a:p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spcBef>
                <a:spcPct val="30000"/>
              </a:spcBef>
              <a:buNone/>
            </a:pPr>
            <a:r>
              <a:rPr lang="it-IT" sz="2000" dirty="0" smtClean="0"/>
              <a:t>	</a:t>
            </a:r>
            <a:r>
              <a:rPr lang="en-US" sz="2000" dirty="0" smtClean="0"/>
              <a:t>Because of their strangeness (S = +1), </a:t>
            </a:r>
            <a:br>
              <a:rPr lang="en-US" sz="2000" dirty="0" smtClean="0"/>
            </a:br>
            <a:r>
              <a:rPr lang="en-US" sz="20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and K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can be yielded in association </a:t>
            </a:r>
            <a:br>
              <a:rPr lang="en-US" sz="2000" dirty="0" smtClean="0"/>
            </a:br>
            <a:r>
              <a:rPr lang="en-US" sz="2000" dirty="0" smtClean="0"/>
              <a:t>with a leading baryon </a:t>
            </a:r>
            <a:r>
              <a:rPr lang="el-GR" sz="2000" dirty="0" smtClean="0"/>
              <a:t>Λ</a:t>
            </a:r>
            <a:r>
              <a:rPr lang="en-US" sz="2000" dirty="0" smtClean="0"/>
              <a:t> o </a:t>
            </a:r>
            <a:r>
              <a:rPr lang="el-GR" sz="2000" dirty="0" smtClean="0"/>
              <a:t>Σ</a:t>
            </a:r>
            <a:r>
              <a:rPr lang="en-US" sz="2000" dirty="0" smtClean="0"/>
              <a:t>. On the other </a:t>
            </a:r>
            <a:br>
              <a:rPr lang="en-US" sz="2000" dirty="0" smtClean="0"/>
            </a:br>
            <a:r>
              <a:rPr lang="en-US" sz="2000" dirty="0" smtClean="0"/>
              <a:t>hand, the production of K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,K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requires </a:t>
            </a:r>
            <a:br>
              <a:rPr lang="en-US" sz="2000" dirty="0" smtClean="0"/>
            </a:br>
            <a:r>
              <a:rPr lang="en-US" sz="2000" dirty="0" smtClean="0"/>
              <a:t>the creation of a sea-quark pair s − s  </a:t>
            </a:r>
            <a:br>
              <a:rPr lang="en-US" sz="2000" dirty="0" smtClean="0"/>
            </a:br>
            <a:r>
              <a:rPr lang="en-US" sz="2000" dirty="0" smtClean="0"/>
              <a:t>together with the leading nucleon and </a:t>
            </a:r>
            <a:br>
              <a:rPr lang="en-US" sz="2000" dirty="0" smtClean="0"/>
            </a:br>
            <a:r>
              <a:rPr lang="en-US" sz="2000" dirty="0" smtClean="0"/>
              <a:t>this is a superior order process.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This leads to a larger </a:t>
            </a:r>
            <a:r>
              <a:rPr lang="en-US" sz="2000" dirty="0" err="1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 ratio at high energy</a:t>
            </a:r>
          </a:p>
          <a:p>
            <a:pPr>
              <a:buNone/>
            </a:pPr>
            <a:endParaRPr lang="it-IT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489F-95CF-41CD-98DC-700F678E0477}" type="slidenum">
              <a:rPr lang="en-US"/>
              <a:pPr/>
              <a:t>27</a:t>
            </a:fld>
            <a:endParaRPr 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184731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962025" y="2133600"/>
          <a:ext cx="2695575" cy="533400"/>
        </p:xfrm>
        <a:graphic>
          <a:graphicData uri="http://schemas.openxmlformats.org/presentationml/2006/ole">
            <p:oleObj spid="_x0000_s108546" name="Equation" r:id="rId3" imgW="1282680" imgH="253800" progId="Equation.3">
              <p:embed/>
            </p:oleObj>
          </a:graphicData>
        </a:graphic>
      </p:graphicFrame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9600" y="3871234"/>
            <a:ext cx="311304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pitchFamily="18" charset="2"/>
              </a:rPr>
              <a:t>-</a:t>
            </a:r>
            <a:endParaRPr lang="en-US" b="1" dirty="0">
              <a:solidFill>
                <a:srgbClr val="0070C0"/>
              </a:solidFill>
              <a:latin typeface="Symbol" pitchFamily="18" charset="2"/>
            </a:endParaRP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print"/>
          <a:srcRect l="26729" t="30577" r="24736" b="14017"/>
          <a:stretch>
            <a:fillRect/>
          </a:stretch>
        </p:blipFill>
        <p:spPr bwMode="auto">
          <a:xfrm>
            <a:off x="5952478" y="4121450"/>
            <a:ext cx="2895600" cy="2055813"/>
          </a:xfrm>
          <a:prstGeom prst="rect">
            <a:avLst/>
          </a:prstGeom>
          <a:noFill/>
          <a:ln w="60325" algn="ctr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5" cstate="print"/>
          <a:srcRect l="27492" t="33969" r="25381" b="14017"/>
          <a:stretch>
            <a:fillRect/>
          </a:stretch>
        </p:blipFill>
        <p:spPr bwMode="auto">
          <a:xfrm>
            <a:off x="5943600" y="1828800"/>
            <a:ext cx="2895600" cy="1987550"/>
          </a:xfrm>
          <a:prstGeom prst="rect">
            <a:avLst/>
          </a:prstGeom>
          <a:noFill/>
          <a:ln w="60325" algn="ctr">
            <a:solidFill>
              <a:srgbClr val="000099"/>
            </a:solidFill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95454" y="3514078"/>
            <a:ext cx="311304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pitchFamily="18" charset="2"/>
              </a:rPr>
              <a:t>-</a:t>
            </a:r>
            <a:endParaRPr lang="en-US" b="1" dirty="0">
              <a:solidFill>
                <a:srgbClr val="0070C0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6351973" y="2437606"/>
            <a:ext cx="2362200" cy="224161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General</a:t>
            </a:r>
            <a:r>
              <a:rPr lang="it-IT" dirty="0" smtClean="0"/>
              <a:t> </a:t>
            </a:r>
            <a:r>
              <a:rPr lang="it-IT" dirty="0" err="1" smtClean="0"/>
              <a:t>form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R</a:t>
            </a:r>
            <a:r>
              <a:rPr lang="it-IT" baseline="-25000" dirty="0" err="1" smtClean="0">
                <a:latin typeface="Symbol" pitchFamily="18" charset="2"/>
              </a:rPr>
              <a:t>m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Let us consider again the general form for the muon flux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where we have </a:t>
            </a:r>
            <a:r>
              <a:rPr lang="en-US" sz="1800" dirty="0" err="1" smtClean="0"/>
              <a:t>explicited</a:t>
            </a:r>
            <a:r>
              <a:rPr lang="en-US" sz="1800" dirty="0" smtClean="0"/>
              <a:t> the </a:t>
            </a:r>
            <a:r>
              <a:rPr lang="en-US" sz="1800" i="1" dirty="0" err="1" smtClean="0">
                <a:latin typeface="Symbol" pitchFamily="18" charset="2"/>
              </a:rPr>
              <a:t>e</a:t>
            </a:r>
            <a:r>
              <a:rPr lang="en-US" sz="1800" i="1" baseline="-25000" dirty="0" err="1" smtClean="0"/>
              <a:t>i</a:t>
            </a:r>
            <a:r>
              <a:rPr lang="en-US" sz="1800" i="1" dirty="0" smtClean="0"/>
              <a:t>(</a:t>
            </a:r>
            <a:r>
              <a:rPr lang="en-US" sz="1800" i="1" dirty="0" smtClean="0">
                <a:latin typeface="Symbol" pitchFamily="18" charset="2"/>
              </a:rPr>
              <a:t>q</a:t>
            </a:r>
            <a:r>
              <a:rPr lang="en-US" sz="1800" i="1" dirty="0" smtClean="0"/>
              <a:t>) </a:t>
            </a:r>
            <a:r>
              <a:rPr lang="en-US" sz="1800" dirty="0" smtClean="0"/>
              <a:t>dependence on </a:t>
            </a:r>
            <a:r>
              <a:rPr lang="en-US" sz="1800" dirty="0" smtClean="0">
                <a:latin typeface="Symbol" pitchFamily="18" charset="2"/>
              </a:rPr>
              <a:t>q</a:t>
            </a: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</a:t>
            </a:r>
          </a:p>
          <a:p>
            <a:pPr>
              <a:buNone/>
            </a:pPr>
            <a:r>
              <a:rPr lang="en-US" sz="1800" dirty="0" smtClean="0"/>
              <a:t>	where </a:t>
            </a:r>
            <a:r>
              <a:rPr lang="en-US" sz="1800" dirty="0" smtClean="0">
                <a:latin typeface="Symbol" pitchFamily="18" charset="2"/>
              </a:rPr>
              <a:t>q</a:t>
            </a:r>
            <a:r>
              <a:rPr lang="en-US" sz="1800" dirty="0" smtClean="0"/>
              <a:t>* is the zenith angle at the production point</a:t>
            </a:r>
          </a:p>
          <a:p>
            <a:pPr lvl="0"/>
            <a:r>
              <a:rPr lang="en-US" sz="1800" dirty="0" smtClean="0"/>
              <a:t>The correct variable to describe the evolution of </a:t>
            </a:r>
            <a:r>
              <a:rPr lang="en-US" sz="1800" dirty="0" err="1" smtClean="0"/>
              <a:t>R</a:t>
            </a:r>
            <a:r>
              <a:rPr lang="en-US" sz="1800" baseline="-25000" dirty="0" err="1" smtClean="0">
                <a:latin typeface="Symbol" pitchFamily="18" charset="2"/>
              </a:rPr>
              <a:t>m</a:t>
            </a:r>
            <a:r>
              <a:rPr lang="en-US" sz="1800" dirty="0" smtClean="0"/>
              <a:t> is</a:t>
            </a:r>
            <a:br>
              <a:rPr lang="en-US" sz="1800" dirty="0" smtClean="0"/>
            </a:br>
            <a:r>
              <a:rPr lang="en-US" sz="1800" dirty="0" smtClean="0"/>
              <a:t>therefore </a:t>
            </a:r>
            <a:r>
              <a:rPr lang="en-US" sz="1800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sz="1800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sz="1800" dirty="0" err="1" smtClean="0">
                <a:latin typeface="Times New Roman" pitchFamily="18" charset="0"/>
                <a:ea typeface="DejaVu Sans" charset="0"/>
                <a:cs typeface="DejaVu Sans" charset="0"/>
              </a:rPr>
              <a:t>cos</a:t>
            </a:r>
            <a:r>
              <a:rPr lang="en-US" sz="1800" dirty="0" err="1" smtClean="0">
                <a:latin typeface="Symbol" pitchFamily="18" charset="2"/>
                <a:ea typeface="DejaVu Sans" charset="0"/>
                <a:cs typeface="DejaVu Sans" charset="0"/>
              </a:rPr>
              <a:t>q</a:t>
            </a:r>
            <a:r>
              <a:rPr lang="en-US" sz="1800" baseline="30000" dirty="0" smtClean="0">
                <a:latin typeface="Symbol" pitchFamily="18" charset="2"/>
                <a:ea typeface="DejaVu Sans" charset="0"/>
                <a:cs typeface="DejaVu Sans" charset="0"/>
              </a:rPr>
              <a:t>*</a:t>
            </a:r>
          </a:p>
          <a:p>
            <a:pPr lvl="0"/>
            <a:r>
              <a:rPr lang="en-US" sz="1800" dirty="0" smtClean="0"/>
              <a:t>The </a:t>
            </a:r>
            <a:r>
              <a:rPr lang="en-US" sz="1800" dirty="0" err="1" smtClean="0"/>
              <a:t>R</a:t>
            </a:r>
            <a:r>
              <a:rPr lang="en-US" sz="1800" baseline="-25000" dirty="0" err="1" smtClean="0">
                <a:latin typeface="Symbol" pitchFamily="18" charset="2"/>
              </a:rPr>
              <a:t>m</a:t>
            </a:r>
            <a:r>
              <a:rPr lang="en-US" sz="1800" dirty="0" smtClean="0"/>
              <a:t> evolution as a function of </a:t>
            </a:r>
            <a:r>
              <a:rPr lang="en-US" sz="1800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sz="1800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sz="1800" dirty="0" err="1" smtClean="0">
                <a:latin typeface="Times New Roman" pitchFamily="18" charset="0"/>
                <a:ea typeface="DejaVu Sans" charset="0"/>
                <a:cs typeface="DejaVu Sans" charset="0"/>
              </a:rPr>
              <a:t>cos</a:t>
            </a:r>
            <a:r>
              <a:rPr lang="en-US" sz="1800" dirty="0" err="1" smtClean="0">
                <a:latin typeface="Symbol" pitchFamily="18" charset="2"/>
                <a:ea typeface="DejaVu Sans" charset="0"/>
                <a:cs typeface="DejaVu Sans" charset="0"/>
              </a:rPr>
              <a:t>q</a:t>
            </a:r>
            <a:r>
              <a:rPr lang="en-US" sz="1800" baseline="30000" dirty="0" smtClean="0">
                <a:latin typeface="Symbol" pitchFamily="18" charset="2"/>
                <a:ea typeface="DejaVu Sans" charset="0"/>
                <a:cs typeface="DejaVu Sans" charset="0"/>
              </a:rPr>
              <a:t>*</a:t>
            </a:r>
            <a:r>
              <a:rPr lang="en-US" sz="1800" dirty="0" smtClean="0"/>
              <a:t> spans over the different sources</a:t>
            </a:r>
            <a:endParaRPr lang="en-US" sz="1000" dirty="0" smtClean="0"/>
          </a:p>
          <a:p>
            <a:pPr>
              <a:buNone/>
            </a:pPr>
            <a:r>
              <a:rPr lang="en-US" sz="1800" dirty="0" smtClean="0"/>
              <a:t>		</a:t>
            </a:r>
            <a:r>
              <a:rPr lang="en-US" sz="1800" dirty="0" err="1" smtClean="0">
                <a:solidFill>
                  <a:schemeClr val="tx1"/>
                </a:solidFill>
              </a:rPr>
              <a:t>R</a:t>
            </a:r>
            <a:r>
              <a:rPr lang="en-US" sz="1800" baseline="-250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chemeClr val="tx1"/>
                </a:solidFill>
              </a:rPr>
              <a:t> = </a:t>
            </a:r>
            <a:r>
              <a:rPr lang="en-US" sz="1800" dirty="0" err="1" smtClean="0">
                <a:solidFill>
                  <a:schemeClr val="tx1"/>
                </a:solidFill>
              </a:rPr>
              <a:t>w</a:t>
            </a:r>
            <a:r>
              <a:rPr lang="en-US" sz="1800" baseline="-25000" dirty="0" err="1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800" dirty="0" err="1" smtClean="0">
                <a:solidFill>
                  <a:schemeClr val="tx1"/>
                </a:solidFill>
              </a:rPr>
              <a:t>R</a:t>
            </a:r>
            <a:r>
              <a:rPr lang="en-US" sz="1800" baseline="-250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800" baseline="30000" dirty="0" err="1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800" baseline="3000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+ </a:t>
            </a:r>
            <a:r>
              <a:rPr lang="en-US" sz="1800" dirty="0" err="1" smtClean="0">
                <a:solidFill>
                  <a:schemeClr val="tx1"/>
                </a:solidFill>
              </a:rPr>
              <a:t>w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K</a:t>
            </a:r>
            <a:r>
              <a:rPr lang="en-US" sz="1800" dirty="0" err="1" smtClean="0">
                <a:solidFill>
                  <a:schemeClr val="tx1"/>
                </a:solidFill>
              </a:rPr>
              <a:t>R</a:t>
            </a:r>
            <a:r>
              <a:rPr lang="en-US" sz="1800" baseline="-250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800" baseline="30000" dirty="0" err="1" smtClean="0">
                <a:solidFill>
                  <a:schemeClr val="tx1"/>
                </a:solidFill>
              </a:rPr>
              <a:t>K</a:t>
            </a:r>
            <a:r>
              <a:rPr lang="en-US" sz="1800" dirty="0" smtClean="0">
                <a:solidFill>
                  <a:schemeClr val="tx1"/>
                </a:solidFill>
              </a:rPr>
              <a:t> + </a:t>
            </a:r>
            <a:r>
              <a:rPr lang="en-US" sz="1800" dirty="0" err="1" smtClean="0">
                <a:solidFill>
                  <a:schemeClr val="tx1"/>
                </a:solidFill>
              </a:rPr>
              <a:t>w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charm</a:t>
            </a:r>
            <a:r>
              <a:rPr lang="en-US" sz="1800" dirty="0" err="1" smtClean="0">
                <a:solidFill>
                  <a:schemeClr val="tx1"/>
                </a:solidFill>
              </a:rPr>
              <a:t>R</a:t>
            </a:r>
            <a:r>
              <a:rPr lang="en-US" sz="1800" baseline="-250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800" baseline="30000" dirty="0" err="1" smtClean="0">
                <a:solidFill>
                  <a:schemeClr val="tx1"/>
                </a:solidFill>
              </a:rPr>
              <a:t>charm</a:t>
            </a:r>
            <a:r>
              <a:rPr lang="en-US" sz="1800" dirty="0" smtClean="0">
                <a:solidFill>
                  <a:schemeClr val="tx1"/>
                </a:solidFill>
              </a:rPr>
              <a:t> +…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489F-95CF-41CD-98DC-700F678E0477}" type="slidenum">
              <a:rPr lang="en-US"/>
              <a:pPr/>
              <a:t>28</a:t>
            </a:fld>
            <a:endParaRPr 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184731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04800" y="2667000"/>
            <a:ext cx="184731" cy="369332"/>
          </a:xfrm>
          <a:prstGeom prst="rect">
            <a:avLst/>
          </a:prstGeom>
          <a:noFill/>
          <a:ln w="603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09574" name="Object 6"/>
          <p:cNvGraphicFramePr>
            <a:graphicFrameLocks noChangeAspect="1"/>
          </p:cNvGraphicFramePr>
          <p:nvPr/>
        </p:nvGraphicFramePr>
        <p:xfrm>
          <a:off x="2670175" y="2106613"/>
          <a:ext cx="3424238" cy="712787"/>
        </p:xfrm>
        <a:graphic>
          <a:graphicData uri="http://schemas.openxmlformats.org/presentationml/2006/ole">
            <p:oleObj spid="_x0000_s109574" name="Vergelijking" r:id="rId3" imgW="2374560" imgH="495000" progId="Equation.3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215774" y="3384550"/>
          <a:ext cx="2194426" cy="425450"/>
        </p:xfrm>
        <a:graphic>
          <a:graphicData uri="http://schemas.openxmlformats.org/presentationml/2006/ole">
            <p:oleObj spid="_x0000_s109575" name="Vergelijking" r:id="rId4" imgW="1244520" imgH="241200" progId="Equation.3">
              <p:embed/>
            </p:oleObj>
          </a:graphicData>
        </a:graphic>
      </p:graphicFrame>
      <p:sp>
        <p:nvSpPr>
          <p:cNvPr id="27" name="Oval 26"/>
          <p:cNvSpPr/>
          <p:nvPr/>
        </p:nvSpPr>
        <p:spPr>
          <a:xfrm>
            <a:off x="6732973" y="2818606"/>
            <a:ext cx="1600200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Earth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6655582" y="2742803"/>
            <a:ext cx="1677194" cy="1588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7209223" y="2342356"/>
            <a:ext cx="1524000" cy="95250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7484618" y="2376942"/>
            <a:ext cx="1278382" cy="43500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212583" y="218607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30000" dirty="0" smtClean="0">
                <a:latin typeface="Symbol" pitchFamily="18" charset="2"/>
              </a:rPr>
              <a:t>*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42845" y="229687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q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4984810" y="5225990"/>
            <a:ext cx="685800" cy="304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715000" y="5105400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POWERFUL HANDLE TO</a:t>
            </a:r>
          </a:p>
          <a:p>
            <a:r>
              <a:rPr lang="en-US" sz="1600" dirty="0" smtClean="0"/>
              <a:t>DISCRIMINATE MODELS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762000" y="5848290"/>
            <a:ext cx="3350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OPERA: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</a:t>
            </a:r>
            <a:r>
              <a:rPr lang="en-US" sz="2000" b="1" dirty="0" err="1" smtClean="0">
                <a:solidFill>
                  <a:srgbClr val="FF0000"/>
                </a:solidFill>
                <a:latin typeface="Script MT Bold" pitchFamily="66" charset="0"/>
              </a:rPr>
              <a:t>E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cos</a:t>
            </a:r>
            <a:r>
              <a:rPr lang="en-US" sz="2000" b="1" dirty="0" err="1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2000" b="1" baseline="30000" dirty="0" smtClean="0">
                <a:solidFill>
                  <a:srgbClr val="FF0000"/>
                </a:solidFill>
                <a:latin typeface="Symbol" pitchFamily="18" charset="2"/>
              </a:rPr>
              <a:t>*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≈ </a:t>
            </a:r>
            <a:r>
              <a:rPr lang="en-US" sz="2000" b="1" dirty="0" smtClean="0">
                <a:solidFill>
                  <a:srgbClr val="FF0000"/>
                </a:solidFill>
              </a:rPr>
              <a:t>2000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GeV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972277" y="5902912"/>
            <a:ext cx="6858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705672" y="5755688"/>
            <a:ext cx="3480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(magnetized) experiment with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largest </a:t>
            </a:r>
            <a:r>
              <a:rPr lang="en-US" b="1" dirty="0" err="1" smtClean="0">
                <a:solidFill>
                  <a:srgbClr val="FF0000"/>
                </a:solidFill>
                <a:latin typeface="Script MT Bold" pitchFamily="66" charset="0"/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cos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q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Cosmic-event</a:t>
            </a:r>
            <a:r>
              <a:rPr lang="it-IT" dirty="0" smtClean="0"/>
              <a:t> </a:t>
            </a:r>
            <a:r>
              <a:rPr lang="it-IT" dirty="0" err="1" smtClean="0"/>
              <a:t>reconstruction</a:t>
            </a:r>
            <a:r>
              <a:rPr lang="it-IT" dirty="0" smtClean="0"/>
              <a:t> in OPERA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Cosmic-event tagging:</a:t>
            </a:r>
          </a:p>
          <a:p>
            <a:pPr lvl="1"/>
            <a:r>
              <a:rPr lang="it-IT" dirty="0" smtClean="0"/>
              <a:t>Outside the CNGS spill window</a:t>
            </a:r>
          </a:p>
          <a:p>
            <a:r>
              <a:rPr lang="it-IT" dirty="0" smtClean="0"/>
              <a:t>Dedicated pattern recognition and track finding/fitting:</a:t>
            </a:r>
          </a:p>
          <a:p>
            <a:pPr lvl="1"/>
            <a:r>
              <a:rPr lang="it-IT" dirty="0" smtClean="0"/>
              <a:t>Cosmic events are passing-through</a:t>
            </a:r>
          </a:p>
          <a:p>
            <a:pPr lvl="1"/>
            <a:r>
              <a:rPr lang="it-IT" dirty="0" smtClean="0"/>
              <a:t>Cosmic events comes from all directions</a:t>
            </a:r>
          </a:p>
          <a:p>
            <a:pPr lvl="1"/>
            <a:r>
              <a:rPr lang="it-IT" dirty="0" smtClean="0"/>
              <a:t>Cosmic events may have multiple parallel tracks (in OPERA 5% of the events are muon bundles)</a:t>
            </a:r>
          </a:p>
          <a:p>
            <a:pPr lvl="1"/>
            <a:r>
              <a:rPr lang="it-IT" dirty="0" smtClean="0"/>
              <a:t>Different reconstruction philosophy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Outline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 smtClean="0"/>
              <a:t>Introduction</a:t>
            </a:r>
            <a:endParaRPr lang="it-IT" dirty="0" smtClean="0"/>
          </a:p>
          <a:p>
            <a:r>
              <a:rPr lang="it-IT" dirty="0" smtClean="0"/>
              <a:t>The OPERA </a:t>
            </a:r>
            <a:r>
              <a:rPr lang="it-IT" dirty="0" err="1" smtClean="0"/>
              <a:t>experiment</a:t>
            </a:r>
            <a:endParaRPr lang="it-IT" dirty="0" smtClean="0"/>
          </a:p>
          <a:p>
            <a:pPr lvl="1"/>
            <a:r>
              <a:rPr lang="it-IT" dirty="0" smtClean="0"/>
              <a:t>The </a:t>
            </a:r>
            <a:r>
              <a:rPr lang="it-IT" dirty="0" err="1" smtClean="0"/>
              <a:t>physics</a:t>
            </a:r>
            <a:r>
              <a:rPr lang="it-IT" dirty="0" smtClean="0"/>
              <a:t> case</a:t>
            </a:r>
          </a:p>
          <a:p>
            <a:pPr lvl="1"/>
            <a:r>
              <a:rPr lang="it-IT" dirty="0" smtClean="0"/>
              <a:t>Detector </a:t>
            </a:r>
            <a:r>
              <a:rPr lang="it-IT" dirty="0" err="1" smtClean="0"/>
              <a:t>description</a:t>
            </a:r>
            <a:endParaRPr lang="it-IT" dirty="0" smtClean="0"/>
          </a:p>
          <a:p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endParaRPr lang="it-IT" dirty="0" smtClean="0"/>
          </a:p>
          <a:p>
            <a:pPr lvl="1"/>
            <a:r>
              <a:rPr lang="it-IT" dirty="0" err="1" smtClean="0"/>
              <a:t>Oscillation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endParaRPr lang="it-IT" dirty="0" smtClean="0"/>
          </a:p>
          <a:p>
            <a:pPr lvl="2">
              <a:buNone/>
            </a:pP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smtClean="0"/>
              <a:t>First </a:t>
            </a:r>
            <a:r>
              <a:rPr lang="it-IT" dirty="0" smtClean="0">
                <a:latin typeface="Symbol" pitchFamily="18" charset="2"/>
              </a:rPr>
              <a:t>n</a:t>
            </a:r>
            <a:r>
              <a:rPr lang="it-IT" baseline="-25000" dirty="0" smtClean="0">
                <a:latin typeface="Symbol" pitchFamily="18" charset="2"/>
              </a:rPr>
              <a:t>t</a:t>
            </a:r>
            <a:r>
              <a:rPr lang="it-IT" dirty="0" smtClean="0"/>
              <a:t> candidate </a:t>
            </a:r>
            <a:r>
              <a:rPr lang="it-IT" dirty="0" err="1" smtClean="0"/>
              <a:t>event</a:t>
            </a:r>
            <a:endParaRPr lang="it-IT" dirty="0" smtClean="0"/>
          </a:p>
          <a:p>
            <a:pPr lvl="1"/>
            <a:r>
              <a:rPr lang="it-IT" dirty="0" err="1" smtClean="0"/>
              <a:t>Non-Oscillation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endParaRPr lang="it-IT" dirty="0" smtClean="0"/>
          </a:p>
          <a:p>
            <a:pPr lvl="2">
              <a:buNone/>
            </a:pP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err="1" smtClean="0"/>
              <a:t>Atmospheric</a:t>
            </a:r>
            <a:r>
              <a:rPr lang="it-IT" dirty="0" smtClean="0"/>
              <a:t> </a:t>
            </a:r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ratio</a:t>
            </a:r>
            <a:endParaRPr lang="it-IT" dirty="0" smtClean="0"/>
          </a:p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6400" y="4191000"/>
            <a:ext cx="3124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Submitted to Physics Letters B </a:t>
            </a:r>
            <a:br>
              <a:rPr lang="en-US" sz="1400" dirty="0" smtClean="0"/>
            </a:br>
            <a:r>
              <a:rPr lang="en-US" sz="1400" dirty="0" smtClean="0"/>
              <a:t>(Accepted Jun11, 2010)</a:t>
            </a:r>
          </a:p>
          <a:p>
            <a:r>
              <a:rPr lang="en-US" sz="1400" dirty="0" smtClean="0"/>
              <a:t>arXiv:1006.1623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86400" y="514979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Published in EPJC 67 (2010) 25</a:t>
            </a:r>
          </a:p>
          <a:p>
            <a:r>
              <a:rPr lang="en-US" sz="1400" dirty="0" smtClean="0"/>
              <a:t>arXiv:1003.1907</a:t>
            </a:r>
          </a:p>
        </p:txBody>
      </p:sp>
      <p:sp>
        <p:nvSpPr>
          <p:cNvPr id="8" name="Left Brace 7"/>
          <p:cNvSpPr/>
          <p:nvPr/>
        </p:nvSpPr>
        <p:spPr>
          <a:xfrm>
            <a:off x="5468644" y="4208756"/>
            <a:ext cx="76200" cy="685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477522" y="5181600"/>
            <a:ext cx="76200" cy="4572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52600" y="5199356"/>
            <a:ext cx="3657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Pattern recognition</a:t>
            </a:r>
            <a:endParaRPr lang="it-IT" dirty="0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Tracking philosophy</a:t>
            </a:r>
          </a:p>
          <a:p>
            <a:pPr lvl="1"/>
            <a:r>
              <a:rPr lang="en-US" sz="2000" dirty="0" smtClean="0"/>
              <a:t>we know a priori which is the target: single tracks or bundle of tracks almost parallel (RMS is ~1 deg, mainly due to MCS in the overburden)</a:t>
            </a:r>
          </a:p>
          <a:p>
            <a:r>
              <a:rPr lang="en-US" sz="2400" dirty="0" smtClean="0"/>
              <a:t>Hybrid strategy</a:t>
            </a:r>
          </a:p>
          <a:p>
            <a:pPr lvl="1"/>
            <a:r>
              <a:rPr lang="en-US" sz="2000" dirty="0" smtClean="0">
                <a:solidFill>
                  <a:srgbClr val="E10909"/>
                </a:solidFill>
              </a:rPr>
              <a:t>global method</a:t>
            </a:r>
            <a:r>
              <a:rPr lang="en-US" sz="2000" dirty="0" smtClean="0"/>
              <a:t> (Hough Transform) to individuate the event direction</a:t>
            </a:r>
          </a:p>
          <a:p>
            <a:pPr lvl="1"/>
            <a:r>
              <a:rPr lang="en-US" sz="2000" dirty="0" smtClean="0"/>
              <a:t>scan the Hough Space and select the slope corresponding to the maximum </a:t>
            </a:r>
            <a:r>
              <a:rPr lang="en-US" sz="2000" dirty="0" smtClean="0">
                <a:sym typeface="Wingdings" pitchFamily="2" charset="2"/>
              </a:rPr>
              <a:t> used to set the 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slice</a:t>
            </a:r>
            <a:r>
              <a:rPr lang="en-US" sz="2000" dirty="0" smtClean="0">
                <a:sym typeface="Wingdings" pitchFamily="2" charset="2"/>
              </a:rPr>
              <a:t> of the slice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rgbClr val="E10909"/>
                </a:solidFill>
              </a:rPr>
              <a:t>local method</a:t>
            </a:r>
            <a:r>
              <a:rPr lang="en-US" sz="2000" dirty="0" smtClean="0"/>
              <a:t> (pivot points) on slices around the direction</a:t>
            </a:r>
          </a:p>
          <a:p>
            <a:pPr lvl="1"/>
            <a:r>
              <a:rPr lang="it-IT" sz="2000" dirty="0" err="1" smtClean="0"/>
              <a:t>Merge</a:t>
            </a:r>
            <a:r>
              <a:rPr lang="it-IT" sz="2000" dirty="0" smtClean="0"/>
              <a:t> </a:t>
            </a:r>
            <a:r>
              <a:rPr lang="it-IT" sz="2000" dirty="0" err="1" smtClean="0"/>
              <a:t>tracks</a:t>
            </a:r>
            <a:r>
              <a:rPr lang="it-IT" sz="2000" dirty="0" smtClean="0"/>
              <a:t> in the XZ and YZ </a:t>
            </a:r>
            <a:r>
              <a:rPr lang="it-IT" sz="2000" dirty="0" err="1" smtClean="0"/>
              <a:t>views</a:t>
            </a:r>
            <a:r>
              <a:rPr lang="it-IT" sz="2000" dirty="0" smtClean="0"/>
              <a:t> </a:t>
            </a:r>
            <a:r>
              <a:rPr lang="it-IT" sz="2000" dirty="0" smtClean="0">
                <a:sym typeface="Wingdings" pitchFamily="2" charset="2"/>
              </a:rPr>
              <a:t> 3D </a:t>
            </a:r>
            <a:r>
              <a:rPr lang="it-IT" sz="2000" dirty="0" err="1" smtClean="0">
                <a:sym typeface="Wingdings" pitchFamily="2" charset="2"/>
              </a:rPr>
              <a:t>track</a:t>
            </a:r>
            <a:endParaRPr lang="en-US" sz="2000" dirty="0" smtClean="0"/>
          </a:p>
          <a:p>
            <a:pPr lvl="2">
              <a:buNone/>
            </a:pPr>
            <a:endParaRPr lang="en-US" sz="1600" dirty="0" smtClean="0"/>
          </a:p>
          <a:p>
            <a:pPr lvl="2">
              <a:buNone/>
            </a:pPr>
            <a:r>
              <a:rPr lang="en-US" sz="1600" dirty="0" smtClean="0"/>
              <a:t>“resolutions” &lt; 1 deg</a:t>
            </a:r>
          </a:p>
          <a:p>
            <a:pPr lvl="2">
              <a:buNone/>
            </a:pPr>
            <a:r>
              <a:rPr lang="en-US" sz="1600" dirty="0" smtClean="0"/>
              <a:t>both for zenith and</a:t>
            </a:r>
          </a:p>
          <a:p>
            <a:pPr lvl="2">
              <a:buNone/>
            </a:pPr>
            <a:r>
              <a:rPr lang="en-US" sz="1600" dirty="0" smtClean="0"/>
              <a:t>azimuth  direction</a:t>
            </a:r>
          </a:p>
          <a:p>
            <a:pPr lvl="2">
              <a:buNone/>
            </a:pPr>
            <a:r>
              <a:rPr lang="en-US" sz="1600" dirty="0" smtClean="0"/>
              <a:t>reconstruction</a:t>
            </a:r>
          </a:p>
          <a:p>
            <a:endParaRPr lang="it-IT" sz="2400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Sioli - SLAC Experimental Seminar - June 22, 2010</a:t>
            </a:r>
            <a:endParaRPr lang="en-US" dirty="0"/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EC59-0103-4DF9-B42D-9B33CDB9B806}" type="slidenum">
              <a:rPr lang="en-US"/>
              <a:pPr/>
              <a:t>30</a:t>
            </a:fld>
            <a:endParaRPr lang="en-US"/>
          </a:p>
        </p:txBody>
      </p:sp>
      <p:pic>
        <p:nvPicPr>
          <p:cNvPr id="65" name="Picture 64" descr="ze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0101" y="4569370"/>
            <a:ext cx="2636985" cy="1788300"/>
          </a:xfrm>
          <a:prstGeom prst="rect">
            <a:avLst/>
          </a:prstGeom>
        </p:spPr>
      </p:pic>
      <p:pic>
        <p:nvPicPr>
          <p:cNvPr id="64" name="Picture 63" descr="az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927" y="4572000"/>
            <a:ext cx="2636985" cy="17883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038600" y="4812268"/>
            <a:ext cx="37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77000" y="4800600"/>
            <a:ext cx="37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f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Pattern recognition (cont’d)</a:t>
            </a:r>
            <a:endParaRPr lang="it-IT" dirty="0"/>
          </a:p>
        </p:txBody>
      </p:sp>
      <p:pic>
        <p:nvPicPr>
          <p:cNvPr id="110596" name="Picture 4" descr="extr_13_ev_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078" y="1582948"/>
            <a:ext cx="4914900" cy="32956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10598" name="Picture 6" descr="extr_13_hough_ev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352800"/>
            <a:ext cx="4495800" cy="301466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0" name="Bent Arrow 9"/>
          <p:cNvSpPr/>
          <p:nvPr/>
        </p:nvSpPr>
        <p:spPr>
          <a:xfrm flipV="1">
            <a:off x="2819400" y="5105400"/>
            <a:ext cx="1143000" cy="1143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2129135"/>
            <a:ext cx="323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Real double muon event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76199" y="4935064"/>
            <a:ext cx="2315081" cy="1846736"/>
            <a:chOff x="3333" y="1434"/>
            <a:chExt cx="2458" cy="1679"/>
          </a:xfrm>
        </p:grpSpPr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5551" y="2635"/>
              <a:ext cx="240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Z</a:t>
              </a:r>
              <a:endParaRPr lang="it-IT" dirty="0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 rot="20700000">
              <a:off x="5083" y="2620"/>
              <a:ext cx="336" cy="34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 rot="16200000">
              <a:off x="5010" y="2327"/>
              <a:ext cx="273" cy="7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73" y="2619"/>
              <a:ext cx="336" cy="3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3333" y="2816"/>
              <a:ext cx="672" cy="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 rot="16200000">
              <a:off x="3251" y="2621"/>
              <a:ext cx="691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 rot="16200000">
              <a:off x="3643" y="2498"/>
              <a:ext cx="14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3669" y="1533"/>
              <a:ext cx="0" cy="12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3669" y="2175"/>
              <a:ext cx="432" cy="6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3717" y="1434"/>
              <a:ext cx="1920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original coordinate plane</a:t>
              </a:r>
              <a:endParaRPr lang="it-IT"/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5356" y="2752"/>
              <a:ext cx="19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Symbol" pitchFamily="18" charset="2"/>
                </a:rPr>
                <a:t>q</a:t>
              </a:r>
              <a:endParaRPr lang="it-IT" dirty="0">
                <a:latin typeface="Symbol" pitchFamily="18" charset="2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3716" y="2143"/>
              <a:ext cx="19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Symbol" pitchFamily="18" charset="2"/>
                </a:rPr>
                <a:t>r</a:t>
              </a:r>
              <a:endParaRPr lang="it-IT" dirty="0">
                <a:latin typeface="Symbol" pitchFamily="18" charset="2"/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3957" y="2076"/>
              <a:ext cx="48" cy="4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4437" y="2372"/>
              <a:ext cx="48" cy="4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>
              <a:off x="4917" y="2668"/>
              <a:ext cx="48" cy="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3957" y="1878"/>
              <a:ext cx="14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1</a:t>
              </a:r>
              <a:endParaRPr lang="it-IT" sz="1600"/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4437" y="2175"/>
              <a:ext cx="14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2</a:t>
              </a:r>
              <a:endParaRPr lang="it-IT" sz="1600"/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4917" y="2480"/>
              <a:ext cx="14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3</a:t>
              </a:r>
              <a:endParaRPr lang="it-IT" sz="1600"/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3429" y="1533"/>
              <a:ext cx="24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Y</a:t>
              </a:r>
              <a:endParaRPr lang="it-IT"/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4657" y="2786"/>
              <a:ext cx="672" cy="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H="1" flipV="1">
              <a:off x="3381" y="1730"/>
              <a:ext cx="2220" cy="13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 flipH="1">
              <a:off x="3669" y="2816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3828" y="2497"/>
              <a:ext cx="750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Symbol" pitchFamily="18" charset="2"/>
                </a:rPr>
                <a:t>y</a:t>
              </a:r>
              <a:r>
                <a:rPr lang="en-US" baseline="-25000" dirty="0" err="1"/>
                <a:t>peak</a:t>
              </a:r>
              <a:endParaRPr lang="it-IT" baseline="-25000" dirty="0"/>
            </a:p>
          </p:txBody>
        </p:sp>
      </p:grp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487174" y="5536722"/>
            <a:ext cx="180836" cy="2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pitchFamily="18" charset="2"/>
              </a:rPr>
              <a:t>r</a:t>
            </a:r>
            <a:endParaRPr lang="it-IT" dirty="0">
              <a:latin typeface="Symbol" pitchFamily="18" charset="2"/>
            </a:endParaRP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6858000" y="5955268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Symbol" pitchFamily="18" charset="2"/>
              </a:rPr>
              <a:t>y</a:t>
            </a:r>
            <a:endParaRPr lang="it-IT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PT track reconstruction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4" descr="C:\Dokumente und Einstellungen\OPERA\Desktop\DT_event_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663" t="53902" b="1806"/>
          <a:stretch>
            <a:fillRect/>
          </a:stretch>
        </p:blipFill>
        <p:spPr bwMode="auto">
          <a:xfrm>
            <a:off x="304800" y="4343400"/>
            <a:ext cx="5105400" cy="1991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C:\Dokumente und Einstellungen\OPERA\Desktop\Disp_event_147.jpg"/>
          <p:cNvPicPr>
            <a:picLocks noChangeAspect="1" noChangeArrowheads="1"/>
          </p:cNvPicPr>
          <p:nvPr/>
        </p:nvPicPr>
        <p:blipFill>
          <a:blip r:embed="rId3" cstate="print"/>
          <a:srcRect b="51972"/>
          <a:stretch>
            <a:fillRect/>
          </a:stretch>
        </p:blipFill>
        <p:spPr bwMode="auto">
          <a:xfrm>
            <a:off x="0" y="1524000"/>
            <a:ext cx="5668963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31447" y="1875472"/>
            <a:ext cx="34502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3D tracks are used to “guide”</a:t>
            </a:r>
            <a:br>
              <a:rPr lang="it-IT" dirty="0" smtClean="0"/>
            </a:br>
            <a:r>
              <a:rPr lang="it-IT" dirty="0" smtClean="0"/>
              <a:t>track finding and fitting in the PT</a:t>
            </a:r>
            <a:br>
              <a:rPr lang="it-IT" dirty="0" smtClean="0"/>
            </a:br>
            <a:r>
              <a:rPr lang="it-IT" dirty="0" smtClean="0"/>
              <a:t>system: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Find</a:t>
            </a:r>
            <a:r>
              <a:rPr lang="it-IT" dirty="0" smtClean="0">
                <a:solidFill>
                  <a:srgbClr val="0070C0"/>
                </a:solidFill>
              </a:rPr>
              <a:t> the </a:t>
            </a:r>
            <a:r>
              <a:rPr lang="it-IT" dirty="0" err="1" smtClean="0">
                <a:solidFill>
                  <a:srgbClr val="0070C0"/>
                </a:solidFill>
              </a:rPr>
              <a:t>line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tangent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to</a:t>
            </a:r>
            <a:r>
              <a:rPr lang="it-IT" dirty="0" smtClean="0">
                <a:solidFill>
                  <a:srgbClr val="0070C0"/>
                </a:solidFill>
              </a:rPr>
              <a:t> the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    </a:t>
            </a:r>
            <a:r>
              <a:rPr lang="it-IT" dirty="0" err="1" smtClean="0">
                <a:solidFill>
                  <a:srgbClr val="0070C0"/>
                </a:solidFill>
              </a:rPr>
              <a:t>drift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circles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with</a:t>
            </a:r>
            <a:r>
              <a:rPr lang="it-IT" dirty="0" smtClean="0">
                <a:solidFill>
                  <a:srgbClr val="0070C0"/>
                </a:solidFill>
              </a:rPr>
              <a:t> the best </a:t>
            </a:r>
            <a:r>
              <a:rPr lang="it-IT" dirty="0" smtClean="0">
                <a:solidFill>
                  <a:srgbClr val="0070C0"/>
                </a:solidFill>
                <a:latin typeface="Symbol" pitchFamily="18" charset="2"/>
              </a:rPr>
              <a:t>c</a:t>
            </a:r>
            <a:r>
              <a:rPr lang="it-IT" baseline="30000" dirty="0" smtClean="0">
                <a:solidFill>
                  <a:srgbClr val="0070C0"/>
                </a:solidFill>
                <a:latin typeface="Symbol" pitchFamily="18" charset="2"/>
              </a:rPr>
              <a:t>2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0070C0"/>
                </a:solidFill>
              </a:rPr>
              <a:t> 250 </a:t>
            </a:r>
            <a:r>
              <a:rPr lang="it-IT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dirty="0" smtClean="0">
                <a:solidFill>
                  <a:srgbClr val="0070C0"/>
                </a:solidFill>
              </a:rPr>
              <a:t>m position </a:t>
            </a:r>
            <a:r>
              <a:rPr lang="it-IT" dirty="0" err="1" smtClean="0">
                <a:solidFill>
                  <a:srgbClr val="0070C0"/>
                </a:solidFill>
              </a:rPr>
              <a:t>resolution</a:t>
            </a:r>
            <a:endParaRPr lang="it-IT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0070C0"/>
                </a:solidFill>
              </a:rPr>
              <a:t> 0.15 (1) </a:t>
            </a:r>
            <a:r>
              <a:rPr lang="it-IT" dirty="0" err="1" smtClean="0">
                <a:solidFill>
                  <a:srgbClr val="0070C0"/>
                </a:solidFill>
              </a:rPr>
              <a:t>mrad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angular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resolution</a:t>
            </a:r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     </a:t>
            </a:r>
            <a:r>
              <a:rPr lang="it-IT" dirty="0" err="1" smtClean="0">
                <a:solidFill>
                  <a:srgbClr val="0070C0"/>
                </a:solidFill>
              </a:rPr>
              <a:t>for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doublets</a:t>
            </a:r>
            <a:r>
              <a:rPr lang="it-IT" dirty="0" smtClean="0">
                <a:solidFill>
                  <a:srgbClr val="0070C0"/>
                </a:solidFill>
              </a:rPr>
              <a:t> (</a:t>
            </a:r>
            <a:r>
              <a:rPr lang="it-IT" dirty="0" err="1" smtClean="0">
                <a:solidFill>
                  <a:srgbClr val="0070C0"/>
                </a:solidFill>
              </a:rPr>
              <a:t>singlets</a:t>
            </a:r>
            <a:r>
              <a:rPr lang="it-IT" dirty="0" smtClean="0">
                <a:solidFill>
                  <a:srgbClr val="0070C0"/>
                </a:solidFill>
              </a:rPr>
              <a:t>) </a:t>
            </a:r>
            <a:r>
              <a:rPr lang="it-IT" dirty="0" err="1" smtClean="0">
                <a:solidFill>
                  <a:srgbClr val="0070C0"/>
                </a:solidFill>
              </a:rPr>
              <a:t>for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Symbol" pitchFamily="18" charset="2"/>
              </a:rPr>
              <a:t>f</a:t>
            </a:r>
            <a:r>
              <a:rPr lang="it-IT" dirty="0" smtClean="0">
                <a:solidFill>
                  <a:srgbClr val="0070C0"/>
                </a:solidFill>
              </a:rPr>
              <a:t> = 0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     (</a:t>
            </a:r>
            <a:r>
              <a:rPr lang="it-IT" dirty="0" err="1" smtClean="0">
                <a:solidFill>
                  <a:srgbClr val="0070C0"/>
                </a:solidFill>
              </a:rPr>
              <a:t>improve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for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Symbol" pitchFamily="18" charset="2"/>
              </a:rPr>
              <a:t>f</a:t>
            </a:r>
            <a:r>
              <a:rPr lang="it-IT" dirty="0" smtClean="0">
                <a:solidFill>
                  <a:srgbClr val="0070C0"/>
                </a:solidFill>
              </a:rPr>
              <a:t> &gt; 0)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5099" y="4724400"/>
            <a:ext cx="2589301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791200" y="4471956"/>
            <a:ext cx="1950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Residuals</a:t>
            </a:r>
            <a:r>
              <a:rPr lang="it-IT" dirty="0" smtClean="0"/>
              <a:t> ~250 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>
          <a:xfrm>
            <a:off x="2482790" y="3065756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487966" y="3556240"/>
            <a:ext cx="4572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h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810" y="1421166"/>
            <a:ext cx="6172200" cy="2687261"/>
          </a:xfrm>
          <a:prstGeom prst="rect">
            <a:avLst/>
          </a:prstGeom>
        </p:spPr>
      </p:pic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4038600"/>
            <a:ext cx="8229600" cy="24384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/>
              <a:t>In each side of the magnet arm we can reconstruct an </a:t>
            </a:r>
            <a:r>
              <a:rPr lang="en-US" sz="1600" dirty="0"/>
              <a:t>independent angle </a:t>
            </a:r>
            <a:r>
              <a:rPr lang="en-US" sz="1600" dirty="0" err="1">
                <a:latin typeface="Symbol" pitchFamily="18" charset="2"/>
              </a:rPr>
              <a:t>f</a:t>
            </a:r>
            <a:r>
              <a:rPr lang="en-US" sz="1600" baseline="-25000" dirty="0" err="1"/>
              <a:t>j</a:t>
            </a:r>
            <a:r>
              <a:rPr lang="en-US" sz="1600" dirty="0"/>
              <a:t>, j=1,...,6</a:t>
            </a:r>
            <a:r>
              <a:rPr lang="en-US" sz="16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Each </a:t>
            </a:r>
            <a:r>
              <a:rPr lang="en-US" sz="1600" dirty="0" err="1" smtClean="0">
                <a:latin typeface="Symbol" pitchFamily="18" charset="2"/>
              </a:rPr>
              <a:t>f</a:t>
            </a:r>
            <a:r>
              <a:rPr lang="en-US" sz="1600" baseline="-25000" dirty="0" err="1" smtClean="0"/>
              <a:t>j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can be reconstructed with one station (</a:t>
            </a:r>
            <a:r>
              <a:rPr lang="en-US" sz="1600" i="1" dirty="0" err="1" smtClean="0">
                <a:solidFill>
                  <a:srgbClr val="FF0000"/>
                </a:solidFill>
              </a:rPr>
              <a:t>singlets</a:t>
            </a:r>
            <a:r>
              <a:rPr lang="en-US" sz="1600" dirty="0" smtClean="0"/>
              <a:t>) or two stations (</a:t>
            </a:r>
            <a:r>
              <a:rPr lang="en-US" sz="1600" i="1" dirty="0" smtClean="0">
                <a:solidFill>
                  <a:srgbClr val="FF0000"/>
                </a:solidFill>
              </a:rPr>
              <a:t>doublets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We compute </a:t>
            </a:r>
            <a:r>
              <a:rPr lang="en-US" sz="1600" dirty="0" err="1">
                <a:latin typeface="Symbol" pitchFamily="18" charset="2"/>
              </a:rPr>
              <a:t>Df</a:t>
            </a:r>
            <a:r>
              <a:rPr lang="en-US" sz="1600" baseline="-25000" dirty="0" err="1"/>
              <a:t>k</a:t>
            </a:r>
            <a:r>
              <a:rPr lang="en-US" sz="1600" baseline="-25000" dirty="0"/>
              <a:t> </a:t>
            </a:r>
            <a:r>
              <a:rPr lang="en-US" sz="1600" dirty="0"/>
              <a:t>= </a:t>
            </a:r>
            <a:r>
              <a:rPr lang="en-US" sz="1600" dirty="0" err="1">
                <a:latin typeface="Symbol" pitchFamily="18" charset="2"/>
              </a:rPr>
              <a:t>f</a:t>
            </a:r>
            <a:r>
              <a:rPr lang="en-US" sz="1600" baseline="-25000" dirty="0" err="1"/>
              <a:t>i</a:t>
            </a:r>
            <a:r>
              <a:rPr lang="en-US" sz="1600" dirty="0"/>
              <a:t> – </a:t>
            </a:r>
            <a:r>
              <a:rPr lang="en-US" sz="1600" dirty="0" err="1">
                <a:latin typeface="Symbol" pitchFamily="18" charset="2"/>
              </a:rPr>
              <a:t>f</a:t>
            </a:r>
            <a:r>
              <a:rPr lang="en-US" sz="1600" baseline="-25000" dirty="0" err="1"/>
              <a:t>j</a:t>
            </a:r>
            <a:r>
              <a:rPr lang="en-US" sz="1600" dirty="0"/>
              <a:t> , k=1,...,4, angle </a:t>
            </a:r>
            <a:r>
              <a:rPr lang="en-US" sz="1600" dirty="0" smtClean="0"/>
              <a:t>differences </a:t>
            </a:r>
            <a:r>
              <a:rPr lang="en-US" sz="1600" dirty="0"/>
              <a:t>between adjacent </a:t>
            </a:r>
            <a:r>
              <a:rPr lang="en-US" sz="1600" dirty="0" smtClean="0"/>
              <a:t>station-pairs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70C0"/>
                </a:solidFill>
                <a:sym typeface="Wingdings" pitchFamily="2" charset="2"/>
              </a:rPr>
              <a:t>55% of </a:t>
            </a:r>
            <a:r>
              <a:rPr lang="en-US" sz="1600" dirty="0" err="1" smtClean="0">
                <a:solidFill>
                  <a:srgbClr val="0070C0"/>
                </a:solidFill>
                <a:latin typeface="Symbol" pitchFamily="18" charset="2"/>
              </a:rPr>
              <a:t>Df</a:t>
            </a:r>
            <a:r>
              <a:rPr lang="en-US" sz="1600" dirty="0" err="1" smtClean="0">
                <a:solidFill>
                  <a:srgbClr val="0070C0"/>
                </a:solidFill>
                <a:sym typeface="Wingdings" pitchFamily="2" charset="2"/>
              </a:rPr>
              <a:t>’s</a:t>
            </a:r>
            <a:r>
              <a:rPr lang="en-US" sz="1600" dirty="0" smtClean="0">
                <a:solidFill>
                  <a:srgbClr val="0070C0"/>
                </a:solidFill>
                <a:sym typeface="Wingdings" pitchFamily="2" charset="2"/>
              </a:rPr>
              <a:t> comes from doublets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70C0"/>
                </a:solidFill>
                <a:sym typeface="Wingdings" pitchFamily="2" charset="2"/>
              </a:rPr>
              <a:t>9% from </a:t>
            </a:r>
            <a:r>
              <a:rPr lang="en-US" sz="1600" dirty="0" err="1" smtClean="0">
                <a:solidFill>
                  <a:srgbClr val="0070C0"/>
                </a:solidFill>
                <a:sym typeface="Wingdings" pitchFamily="2" charset="2"/>
              </a:rPr>
              <a:t>singlets</a:t>
            </a:r>
            <a:endParaRPr lang="en-US" sz="16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70C0"/>
                </a:solidFill>
                <a:sym typeface="Wingdings" pitchFamily="2" charset="2"/>
              </a:rPr>
              <a:t>36% are mixed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64751-0D9C-49C5-9E2F-E1DAA5517ACD}" type="slidenum">
              <a:rPr lang="en-US"/>
              <a:pPr/>
              <a:t>33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Momentum </a:t>
            </a:r>
            <a:r>
              <a:rPr lang="en-US" dirty="0" smtClean="0"/>
              <a:t>reconstruction</a:t>
            </a:r>
            <a:endParaRPr lang="it-IT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914400" y="5715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 flipV="1">
          <a:off x="1600847" y="5427956"/>
          <a:ext cx="4105275" cy="840795"/>
        </p:xfrm>
        <a:graphic>
          <a:graphicData uri="http://schemas.openxmlformats.org/presentationml/2006/ole">
            <p:oleObj spid="_x0000_s54274" name="Vergelijking" r:id="rId4" imgW="2539800" imgH="520560" progId="Equation.3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5029200" y="365760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29834" y="3593068"/>
            <a:ext cx="24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Bell MT" pitchFamily="18" charset="0"/>
              </a:rPr>
              <a:t>l</a:t>
            </a:r>
            <a:endParaRPr lang="en-US" i="1" dirty="0">
              <a:latin typeface="Bell MT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5464314"/>
            <a:ext cx="2623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Bell MT" pitchFamily="18" charset="0"/>
              </a:rPr>
              <a:t>B </a:t>
            </a:r>
            <a:r>
              <a:rPr lang="en-US" sz="2000" i="1" dirty="0" smtClean="0">
                <a:latin typeface="Bell MT" pitchFamily="18" charset="0"/>
                <a:cs typeface="Times New Roman"/>
              </a:rPr>
              <a:t>≡</a:t>
            </a:r>
            <a:r>
              <a:rPr lang="en-US" sz="2000" i="1" dirty="0" smtClean="0">
                <a:latin typeface="Bell MT" pitchFamily="18" charset="0"/>
              </a:rPr>
              <a:t> </a:t>
            </a:r>
            <a:r>
              <a:rPr lang="en-US" sz="2000" i="1" dirty="0" err="1" smtClean="0">
                <a:latin typeface="Bell MT" pitchFamily="18" charset="0"/>
              </a:rPr>
              <a:t>Bd</a:t>
            </a:r>
            <a:r>
              <a:rPr lang="en-US" sz="2000" i="1" dirty="0" smtClean="0">
                <a:latin typeface="Bell MT" pitchFamily="18" charset="0"/>
              </a:rPr>
              <a:t>/l</a:t>
            </a:r>
            <a:r>
              <a:rPr lang="en-US" sz="2000" i="1" dirty="0" smtClean="0"/>
              <a:t> </a:t>
            </a:r>
            <a:r>
              <a:rPr lang="en-US" sz="2000" dirty="0" smtClean="0"/>
              <a:t>= </a:t>
            </a:r>
          </a:p>
          <a:p>
            <a:r>
              <a:rPr lang="en-US" sz="2000" dirty="0" smtClean="0"/>
              <a:t>effective magnetic field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Charge is reconstructed according to the </a:t>
            </a:r>
            <a:r>
              <a:rPr lang="en-US" sz="2400" dirty="0" err="1" smtClean="0">
                <a:latin typeface="Symbol" pitchFamily="18" charset="2"/>
              </a:rPr>
              <a:t>Df</a:t>
            </a:r>
            <a:r>
              <a:rPr lang="en-US" sz="2400" dirty="0" smtClean="0"/>
              <a:t> sign</a:t>
            </a:r>
          </a:p>
          <a:p>
            <a:r>
              <a:rPr lang="en-US" sz="2400" dirty="0" smtClean="0"/>
              <a:t>If each track contributes to multiple </a:t>
            </a:r>
            <a:r>
              <a:rPr lang="en-US" sz="2400" dirty="0" err="1" smtClean="0">
                <a:latin typeface="Symbol" pitchFamily="18" charset="2"/>
              </a:rPr>
              <a:t>Df</a:t>
            </a:r>
            <a:r>
              <a:rPr lang="en-US" sz="2400" dirty="0" smtClean="0"/>
              <a:t> angles, a weighted average is computed</a:t>
            </a:r>
          </a:p>
          <a:p>
            <a:pPr lvl="1"/>
            <a:r>
              <a:rPr lang="en-US" sz="2000" dirty="0" smtClean="0"/>
              <a:t>weights = experimental errors on </a:t>
            </a:r>
            <a:r>
              <a:rPr lang="en-US" sz="2000" dirty="0" err="1" smtClean="0">
                <a:latin typeface="Symbol" pitchFamily="18" charset="2"/>
              </a:rPr>
              <a:t>Df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</a:t>
            </a:r>
            <a:r>
              <a:rPr lang="en-US" dirty="0" err="1" smtClean="0"/>
              <a:t>Sioli</a:t>
            </a:r>
            <a:r>
              <a:rPr lang="en-US" dirty="0" smtClean="0"/>
              <a:t> - SLAC Experimental Seminar - June 22,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1295400" y="3426794"/>
          <a:ext cx="1128713" cy="1145206"/>
        </p:xfrm>
        <a:graphic>
          <a:graphicData uri="http://schemas.openxmlformats.org/presentationml/2006/ole">
            <p:oleObj spid="_x0000_s55298" name="Equation" r:id="rId3" imgW="825480" imgH="838080" progId="Equation.3">
              <p:embed/>
            </p:oleObj>
          </a:graphicData>
        </a:graphic>
      </p:graphicFrame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2743200" y="3417917"/>
          <a:ext cx="1076142" cy="1145205"/>
        </p:xfrm>
        <a:graphic>
          <a:graphicData uri="http://schemas.openxmlformats.org/presentationml/2006/ole">
            <p:oleObj spid="_x0000_s55299" name="Equation" r:id="rId4" imgW="787320" imgH="838080" progId="Equation.3">
              <p:embed/>
            </p:oleObj>
          </a:graphicData>
        </a:graphic>
      </p:graphicFrame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1295400" y="5338465"/>
          <a:ext cx="1165821" cy="543225"/>
        </p:xfrm>
        <a:graphic>
          <a:graphicData uri="http://schemas.openxmlformats.org/presentationml/2006/ole">
            <p:oleObj spid="_x0000_s55300" name="Equation" r:id="rId5" imgW="927000" imgH="43164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400" y="47244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where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" name="Picture 9" descr="beam_muo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4956" y="3324873"/>
            <a:ext cx="4435475" cy="302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96000" y="4267200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= (1.9 ± 0.9) %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200" y="3294356"/>
            <a:ext cx="3276600" cy="28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Cross-check with beam data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109010" y="6073644"/>
            <a:ext cx="358068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-25000" dirty="0" smtClean="0">
                <a:latin typeface="Symbol" pitchFamily="18" charset="2"/>
              </a:rPr>
              <a:t>m</a:t>
            </a:r>
            <a:endParaRPr lang="en-US" sz="1400" baseline="-25000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Consider the magnetic field bending and the total deflection spoiling (detector + MCS)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Requiring </a:t>
            </a:r>
            <a:r>
              <a:rPr lang="en-US" sz="2400" dirty="0" err="1" smtClean="0">
                <a:solidFill>
                  <a:schemeClr val="tx1"/>
                </a:solidFill>
                <a:latin typeface="Symbol" pitchFamily="18" charset="2"/>
              </a:rPr>
              <a:t>Df</a:t>
            </a:r>
            <a:r>
              <a:rPr lang="en-US" sz="2400" baseline="-25000" dirty="0" err="1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2400" baseline="-25000" dirty="0" err="1" smtClean="0">
                <a:solidFill>
                  <a:schemeClr val="tx1"/>
                </a:solidFill>
                <a:latin typeface="Symbol" pitchFamily="18" charset="2"/>
              </a:rPr>
              <a:t>Df</a:t>
            </a:r>
            <a:r>
              <a:rPr lang="en-US" sz="2400" baseline="-2500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&gt; 1</a:t>
            </a:r>
            <a:r>
              <a:rPr lang="en-US" sz="2400" dirty="0" smtClean="0"/>
              <a:t> we obtain (for </a:t>
            </a:r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dirty="0" smtClean="0"/>
              <a:t>=0):</a:t>
            </a:r>
          </a:p>
          <a:p>
            <a:pPr lvl="1"/>
            <a:r>
              <a:rPr lang="en-US" sz="2000" i="1" dirty="0" err="1" smtClean="0">
                <a:solidFill>
                  <a:schemeClr val="tx1"/>
                </a:solidFill>
              </a:rPr>
              <a:t>p</a:t>
            </a:r>
            <a:r>
              <a:rPr lang="en-US" sz="2000" i="1" baseline="-25000" dirty="0" err="1" smtClean="0">
                <a:solidFill>
                  <a:schemeClr val="tx1"/>
                </a:solidFill>
              </a:rPr>
              <a:t>max</a:t>
            </a:r>
            <a:r>
              <a:rPr lang="en-US" sz="2000" dirty="0" smtClean="0">
                <a:solidFill>
                  <a:schemeClr val="tx1"/>
                </a:solidFill>
              </a:rPr>
              <a:t>(doublets) = 1.25 </a:t>
            </a:r>
            <a:r>
              <a:rPr lang="en-US" sz="2000" dirty="0" err="1" smtClean="0">
                <a:solidFill>
                  <a:schemeClr val="tx1"/>
                </a:solidFill>
              </a:rPr>
              <a:t>TeV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i="1" dirty="0" err="1" smtClean="0"/>
              <a:t>p</a:t>
            </a:r>
            <a:r>
              <a:rPr lang="en-US" sz="2000" i="1" baseline="-25000" dirty="0" err="1" smtClean="0"/>
              <a:t>max</a:t>
            </a:r>
            <a:r>
              <a:rPr lang="en-US" sz="2000" dirty="0" smtClean="0"/>
              <a:t>(</a:t>
            </a:r>
            <a:r>
              <a:rPr lang="en-US" sz="2000" dirty="0" err="1" smtClean="0"/>
              <a:t>singlets</a:t>
            </a:r>
            <a:r>
              <a:rPr lang="en-US" sz="2000" dirty="0" smtClean="0"/>
              <a:t>) = 190 </a:t>
            </a:r>
            <a:r>
              <a:rPr lang="en-US" sz="2000" dirty="0" err="1" smtClean="0"/>
              <a:t>TeV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i="1" dirty="0" err="1" smtClean="0"/>
              <a:t>p</a:t>
            </a:r>
            <a:r>
              <a:rPr lang="en-US" sz="2000" i="1" baseline="-25000" dirty="0" err="1" smtClean="0"/>
              <a:t>max</a:t>
            </a:r>
            <a:r>
              <a:rPr lang="en-US" sz="2000" dirty="0" smtClean="0"/>
              <a:t>(mixed) = 260 </a:t>
            </a:r>
            <a:r>
              <a:rPr lang="en-US" sz="2000" dirty="0" err="1" smtClean="0"/>
              <a:t>TeV</a:t>
            </a: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Maximum</a:t>
            </a:r>
            <a:r>
              <a:rPr lang="it-IT" dirty="0" smtClean="0"/>
              <a:t> </a:t>
            </a:r>
            <a:r>
              <a:rPr lang="it-IT" dirty="0" err="1" smtClean="0"/>
              <a:t>Detectable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46081" name="Object 1"/>
          <p:cNvGraphicFramePr>
            <a:graphicFrameLocks noChangeAspect="1"/>
          </p:cNvGraphicFramePr>
          <p:nvPr/>
        </p:nvGraphicFramePr>
        <p:xfrm>
          <a:off x="2971800" y="2438400"/>
          <a:ext cx="2895600" cy="740930"/>
        </p:xfrm>
        <a:graphic>
          <a:graphicData uri="http://schemas.openxmlformats.org/presentationml/2006/ole">
            <p:oleObj spid="_x0000_s46081" name="Vergelijking" r:id="rId3" imgW="2082600" imgH="533160" progId="Equation.3">
              <p:embed/>
            </p:oleObj>
          </a:graphicData>
        </a:graphic>
      </p:graphicFrame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255218" y="2590800"/>
          <a:ext cx="1183182" cy="581635"/>
        </p:xfrm>
        <a:graphic>
          <a:graphicData uri="http://schemas.openxmlformats.org/presentationml/2006/ole">
            <p:oleObj spid="_x0000_s46082" name="Vergelijking" r:id="rId4" imgW="850680" imgH="419040" progId="Equation.3">
              <p:embed/>
            </p:oleObj>
          </a:graphicData>
        </a:graphic>
      </p:graphicFrame>
      <p:pic>
        <p:nvPicPr>
          <p:cNvPr id="9" name="Picture 2" descr="C:\Users\Sioli\Documents\Docs\LaTeX\chargeratio\Paper\Draft\Figures\reso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598" y="3832208"/>
            <a:ext cx="3472202" cy="2492392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 flipH="1">
            <a:off x="4343400" y="54864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8634" y="5436834"/>
            <a:ext cx="360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Exact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computation</a:t>
            </a:r>
            <a:r>
              <a:rPr lang="it-IT" dirty="0" smtClean="0">
                <a:solidFill>
                  <a:srgbClr val="FF0000"/>
                </a:solidFill>
              </a:rPr>
              <a:t> at </a:t>
            </a:r>
            <a:r>
              <a:rPr lang="it-IT" dirty="0" err="1" smtClean="0">
                <a:solidFill>
                  <a:srgbClr val="FF0000"/>
                </a:solidFill>
              </a:rPr>
              <a:t>all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angles</a:t>
            </a:r>
            <a:r>
              <a:rPr lang="en-US" dirty="0" smtClean="0">
                <a:solidFill>
                  <a:srgbClr val="FF0000"/>
                </a:solidFill>
              </a:rPr>
              <a:t> (MC)</a:t>
            </a:r>
            <a:endParaRPr lang="it-IT" dirty="0" smtClean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7218656" y="5600700"/>
            <a:ext cx="9906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72400" y="5410200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~500 </a:t>
            </a:r>
            <a:r>
              <a:rPr lang="it-IT" dirty="0" err="1" smtClean="0">
                <a:solidFill>
                  <a:srgbClr val="FF0000"/>
                </a:solidFill>
              </a:rPr>
              <a:t>GeV</a:t>
            </a:r>
            <a:r>
              <a:rPr lang="it-IT" dirty="0" smtClean="0">
                <a:solidFill>
                  <a:srgbClr val="FF0000"/>
                </a:solidFill>
              </a:rPr>
              <a:t>/c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Symbol" pitchFamily="18" charset="2"/>
              </a:rPr>
              <a:t>h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≡</a:t>
            </a:r>
            <a:r>
              <a:rPr lang="en-US" sz="2800" dirty="0" smtClean="0"/>
              <a:t> fraction of tracks reconstructed with wrong charge sign</a:t>
            </a:r>
          </a:p>
          <a:p>
            <a:r>
              <a:rPr lang="en-US" sz="2800" dirty="0" smtClean="0"/>
              <a:t>Used to correct data (unfold)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In the LE limit (only MCS) the estimate is ~10</a:t>
            </a:r>
            <a:r>
              <a:rPr lang="en-US" sz="2800" baseline="30000" dirty="0" smtClean="0"/>
              <a:t>-3</a:t>
            </a:r>
          </a:p>
          <a:p>
            <a:r>
              <a:rPr lang="en-US" sz="2800" dirty="0" smtClean="0"/>
              <a:t>Real </a:t>
            </a:r>
            <a:r>
              <a:rPr lang="en-US" sz="2800" dirty="0" smtClean="0">
                <a:latin typeface="Symbol" pitchFamily="18" charset="2"/>
              </a:rPr>
              <a:t>h</a:t>
            </a:r>
            <a:r>
              <a:rPr lang="en-US" sz="2800" dirty="0" smtClean="0"/>
              <a:t> is larger due to spurious effects:</a:t>
            </a:r>
          </a:p>
          <a:p>
            <a:pPr lvl="1"/>
            <a:r>
              <a:rPr lang="en-US" sz="2400" dirty="0" smtClean="0"/>
              <a:t>Secondary particles</a:t>
            </a:r>
          </a:p>
          <a:p>
            <a:pPr lvl="1"/>
            <a:r>
              <a:rPr lang="en-US" sz="2400" dirty="0" smtClean="0"/>
              <a:t>Timing errors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mis-identification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116737" name="Object 1"/>
          <p:cNvGraphicFramePr>
            <a:graphicFrameLocks noChangeAspect="1"/>
          </p:cNvGraphicFramePr>
          <p:nvPr/>
        </p:nvGraphicFramePr>
        <p:xfrm>
          <a:off x="1143000" y="3166413"/>
          <a:ext cx="2227365" cy="728842"/>
        </p:xfrm>
        <a:graphic>
          <a:graphicData uri="http://schemas.openxmlformats.org/presentationml/2006/ole">
            <p:oleObj spid="_x0000_s116737" name="Vergelijking" r:id="rId3" imgW="1473120" imgH="482400" progId="Equation.3">
              <p:embed/>
            </p:oleObj>
          </a:graphicData>
        </a:graphic>
      </p:graphicFrame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3718253" y="3124200"/>
          <a:ext cx="4206547" cy="785389"/>
        </p:xfrm>
        <a:graphic>
          <a:graphicData uri="http://schemas.openxmlformats.org/presentationml/2006/ole">
            <p:oleObj spid="_x0000_s116738" name="Vergelijking" r:id="rId4" imgW="285732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Monte Carlo simulation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MC </a:t>
            </a:r>
            <a:r>
              <a:rPr lang="it-IT" dirty="0" err="1" smtClean="0"/>
              <a:t>simulation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purposes</a:t>
            </a:r>
            <a:r>
              <a:rPr lang="it-IT" dirty="0" smtClean="0"/>
              <a:t>:</a:t>
            </a:r>
          </a:p>
          <a:p>
            <a:pPr marL="971550" lvl="1" indent="-514350">
              <a:buAutoNum type="alphaLcParenR"/>
            </a:pPr>
            <a:r>
              <a:rPr lang="it-IT" dirty="0" smtClean="0"/>
              <a:t>Calibrate and </a:t>
            </a:r>
            <a:r>
              <a:rPr lang="it-IT" dirty="0" err="1" smtClean="0"/>
              <a:t>correct</a:t>
            </a:r>
            <a:r>
              <a:rPr lang="it-IT" dirty="0" smtClean="0"/>
              <a:t> (</a:t>
            </a:r>
            <a:r>
              <a:rPr lang="it-IT" dirty="0" err="1" smtClean="0"/>
              <a:t>unfold</a:t>
            </a:r>
            <a:r>
              <a:rPr lang="it-IT" dirty="0" smtClean="0"/>
              <a:t>) </a:t>
            </a:r>
            <a:r>
              <a:rPr lang="it-IT" dirty="0" err="1" smtClean="0"/>
              <a:t>experimental</a:t>
            </a:r>
            <a:r>
              <a:rPr lang="it-IT" dirty="0" smtClean="0"/>
              <a:t> data</a:t>
            </a:r>
          </a:p>
          <a:p>
            <a:pPr marL="971550" lvl="1" indent="-514350">
              <a:buAutoNum type="alphaLcParenR"/>
            </a:pPr>
            <a:r>
              <a:rPr lang="it-IT" dirty="0" smtClean="0"/>
              <a:t>Estimate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and </a:t>
            </a:r>
            <a:br>
              <a:rPr lang="it-IT" dirty="0" smtClean="0"/>
            </a:br>
            <a:r>
              <a:rPr lang="it-IT" dirty="0" err="1" smtClean="0"/>
              <a:t>primary-cosmic-ray</a:t>
            </a:r>
            <a:r>
              <a:rPr lang="it-IT" dirty="0" smtClean="0"/>
              <a:t> </a:t>
            </a:r>
            <a:r>
              <a:rPr lang="it-IT" dirty="0" err="1" smtClean="0"/>
              <a:t>related</a:t>
            </a:r>
            <a:r>
              <a:rPr lang="it-IT" dirty="0" smtClean="0"/>
              <a:t> </a:t>
            </a:r>
            <a:r>
              <a:rPr lang="it-IT" dirty="0" err="1" smtClean="0"/>
              <a:t>quantities</a:t>
            </a:r>
            <a:endParaRPr lang="it-IT" dirty="0" smtClean="0"/>
          </a:p>
          <a:p>
            <a:pPr lvl="0"/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MCs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:</a:t>
            </a:r>
          </a:p>
          <a:p>
            <a:pPr marL="971550" lvl="1" indent="-514350">
              <a:buAutoNum type="alphaLcParenR"/>
            </a:pPr>
            <a:r>
              <a:rPr lang="it-IT" dirty="0" err="1" smtClean="0"/>
              <a:t>Parametrized</a:t>
            </a:r>
            <a:r>
              <a:rPr lang="it-IT" dirty="0" smtClean="0"/>
              <a:t> </a:t>
            </a:r>
            <a:r>
              <a:rPr lang="it-IT" dirty="0" err="1" smtClean="0"/>
              <a:t>generator</a:t>
            </a:r>
            <a:endParaRPr lang="it-IT" dirty="0" smtClean="0"/>
          </a:p>
          <a:p>
            <a:pPr marL="1371600" lvl="2" indent="-514350">
              <a:buNone/>
            </a:pPr>
            <a:r>
              <a:rPr lang="it-IT" dirty="0" smtClean="0">
                <a:solidFill>
                  <a:srgbClr val="0070C0"/>
                </a:solidFill>
              </a:rPr>
              <a:t>	- Fast </a:t>
            </a:r>
            <a:r>
              <a:rPr lang="it-IT" dirty="0" err="1" smtClean="0">
                <a:solidFill>
                  <a:srgbClr val="0070C0"/>
                </a:solidFill>
              </a:rPr>
              <a:t>but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approximate</a:t>
            </a:r>
            <a:endParaRPr lang="it-IT" dirty="0" smtClean="0">
              <a:solidFill>
                <a:srgbClr val="0070C0"/>
              </a:solidFill>
            </a:endParaRPr>
          </a:p>
          <a:p>
            <a:pPr marL="971550" lvl="1" indent="-514350">
              <a:buAutoNum type="alphaLcParenR"/>
            </a:pPr>
            <a:r>
              <a:rPr lang="it-IT" dirty="0" smtClean="0"/>
              <a:t>Full Monte Carlo </a:t>
            </a:r>
            <a:r>
              <a:rPr lang="it-IT" dirty="0" err="1" smtClean="0"/>
              <a:t>simulation</a:t>
            </a:r>
            <a:endParaRPr lang="it-IT" dirty="0" smtClean="0"/>
          </a:p>
          <a:p>
            <a:pPr marL="1371600" lvl="2" indent="-514350">
              <a:buNone/>
            </a:pPr>
            <a:r>
              <a:rPr lang="it-IT" dirty="0" smtClean="0">
                <a:solidFill>
                  <a:srgbClr val="0070C0"/>
                </a:solidFill>
              </a:rPr>
              <a:t>	- Slow </a:t>
            </a:r>
            <a:r>
              <a:rPr lang="it-IT" dirty="0" err="1" smtClean="0">
                <a:solidFill>
                  <a:srgbClr val="0070C0"/>
                </a:solidFill>
              </a:rPr>
              <a:t>but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reliable</a:t>
            </a:r>
            <a:endParaRPr lang="it-IT" dirty="0" smtClean="0">
              <a:solidFill>
                <a:srgbClr val="0070C0"/>
              </a:solidFill>
            </a:endParaRPr>
          </a:p>
          <a:p>
            <a:pPr lvl="1">
              <a:buNone/>
            </a:pPr>
            <a:endParaRPr lang="it-IT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Monte Carlo </a:t>
            </a:r>
            <a:r>
              <a:rPr lang="en-US" dirty="0" smtClean="0"/>
              <a:t>simulation</a:t>
            </a:r>
            <a:r>
              <a:rPr lang="it-IT" dirty="0" smtClean="0"/>
              <a:t> (MC1)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715000" cy="4724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 smtClean="0"/>
              <a:t>	Generates multiple muon events at the </a:t>
            </a:r>
            <a:br>
              <a:rPr lang="en-US" sz="2400" dirty="0" smtClean="0"/>
            </a:br>
            <a:r>
              <a:rPr lang="en-US" sz="2400" dirty="0" smtClean="0"/>
              <a:t>level of the Underground Halls of the </a:t>
            </a:r>
            <a:br>
              <a:rPr lang="en-US" sz="2400" dirty="0" smtClean="0"/>
            </a:br>
            <a:r>
              <a:rPr lang="en-US" sz="2400" dirty="0" smtClean="0"/>
              <a:t>LNGS Laboratory</a:t>
            </a:r>
          </a:p>
          <a:p>
            <a:pPr lvl="1"/>
            <a:r>
              <a:rPr lang="en-US" sz="1600" dirty="0" smtClean="0"/>
              <a:t>each primary type and its energy are sampled according to the composition model (MACRO-fit model)</a:t>
            </a:r>
          </a:p>
          <a:p>
            <a:pPr lvl="1"/>
            <a:r>
              <a:rPr lang="en-US" sz="1600" dirty="0" smtClean="0"/>
              <a:t>the direction is sampled </a:t>
            </a:r>
            <a:r>
              <a:rPr lang="en-US" sz="1600" dirty="0" err="1" smtClean="0"/>
              <a:t>isotropically</a:t>
            </a:r>
            <a:r>
              <a:rPr lang="en-US" sz="1600" dirty="0" smtClean="0"/>
              <a:t> and the corresponding amount of rock overburden is computed (from Gran </a:t>
            </a:r>
            <a:r>
              <a:rPr lang="en-US" sz="1600" dirty="0" err="1" smtClean="0"/>
              <a:t>Sasso</a:t>
            </a:r>
            <a:r>
              <a:rPr lang="en-US" sz="1600" dirty="0" smtClean="0"/>
              <a:t> map)</a:t>
            </a:r>
          </a:p>
          <a:p>
            <a:pPr lvl="1"/>
            <a:r>
              <a:rPr lang="it-IT" sz="1600" dirty="0" err="1" smtClean="0"/>
              <a:t>given</a:t>
            </a:r>
            <a:r>
              <a:rPr lang="it-IT" sz="1600" dirty="0" smtClean="0"/>
              <a:t> the </a:t>
            </a:r>
            <a:r>
              <a:rPr lang="it-IT" sz="1600" dirty="0" err="1" smtClean="0"/>
              <a:t>primary</a:t>
            </a:r>
            <a:r>
              <a:rPr lang="it-IT" sz="1600" dirty="0" smtClean="0"/>
              <a:t> </a:t>
            </a:r>
            <a:r>
              <a:rPr lang="it-IT" sz="1600" dirty="0" err="1" smtClean="0"/>
              <a:t>type</a:t>
            </a:r>
            <a:r>
              <a:rPr lang="it-IT" sz="1600" dirty="0" smtClean="0"/>
              <a:t>, </a:t>
            </a:r>
            <a:r>
              <a:rPr lang="it-IT" sz="1600" dirty="0" err="1" smtClean="0"/>
              <a:t>its</a:t>
            </a:r>
            <a:r>
              <a:rPr lang="it-IT" sz="1600" dirty="0" smtClean="0"/>
              <a:t> </a:t>
            </a:r>
            <a:r>
              <a:rPr lang="it-IT" sz="1600" dirty="0" err="1" smtClean="0"/>
              <a:t>energy</a:t>
            </a:r>
            <a:r>
              <a:rPr lang="it-IT" sz="1600" dirty="0" smtClean="0"/>
              <a:t>, the direction and the rock, the </a:t>
            </a:r>
            <a:r>
              <a:rPr lang="it-IT" sz="1600" dirty="0" err="1" smtClean="0"/>
              <a:t>probability</a:t>
            </a:r>
            <a:r>
              <a:rPr lang="it-IT" sz="1600" dirty="0" smtClean="0"/>
              <a:t> </a:t>
            </a:r>
            <a:r>
              <a:rPr lang="it-IT" sz="1600" dirty="0" err="1" smtClean="0"/>
              <a:t>to</a:t>
            </a:r>
            <a:r>
              <a:rPr lang="it-IT" sz="1600" dirty="0" smtClean="0"/>
              <a:t> </a:t>
            </a:r>
            <a:r>
              <a:rPr lang="it-IT" sz="1600" dirty="0" err="1" smtClean="0"/>
              <a:t>have</a:t>
            </a:r>
            <a:r>
              <a:rPr lang="it-IT" sz="1600" dirty="0" smtClean="0"/>
              <a:t> </a:t>
            </a:r>
            <a:r>
              <a:rPr lang="it-IT" sz="1600" dirty="0" err="1" smtClean="0">
                <a:sym typeface="Wingdings" pitchFamily="2" charset="2"/>
              </a:rPr>
              <a:t>n</a:t>
            </a:r>
            <a:r>
              <a:rPr lang="it-IT" sz="1600" baseline="-250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it-IT" sz="1600" dirty="0" smtClean="0"/>
              <a:t> </a:t>
            </a:r>
            <a:r>
              <a:rPr lang="it-IT" sz="1600" dirty="0" err="1" smtClean="0"/>
              <a:t>muons</a:t>
            </a:r>
            <a:r>
              <a:rPr lang="it-IT" sz="1600" dirty="0" smtClean="0"/>
              <a:t> at underground </a:t>
            </a:r>
            <a:r>
              <a:rPr lang="it-IT" sz="1600" dirty="0" err="1" smtClean="0"/>
              <a:t>level</a:t>
            </a:r>
            <a:r>
              <a:rPr lang="it-IT" sz="1600" dirty="0" smtClean="0"/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 </a:t>
            </a:r>
            <a:r>
              <a:rPr lang="it-IT" sz="1600" dirty="0" err="1" smtClean="0"/>
              <a:t>computed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using tables obtained from a full MC simulation, the same used to derive the primary composition model  SELF-CONSISTENCY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Then the residual energy for each muon is computed from a parameterized function [PRD 44 (1991) 3543]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The lateral dispersion </a:t>
            </a:r>
            <a:r>
              <a:rPr lang="en-US" sz="1600" dirty="0" err="1" smtClean="0">
                <a:sym typeface="Wingdings" pitchFamily="2" charset="2"/>
              </a:rPr>
              <a:t>R</a:t>
            </a:r>
            <a:r>
              <a:rPr lang="en-US" sz="1600" baseline="-250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sz="1600" dirty="0" smtClean="0">
                <a:sym typeface="Wingdings" pitchFamily="2" charset="2"/>
              </a:rPr>
              <a:t> of each muon </a:t>
            </a:r>
            <a:r>
              <a:rPr lang="en-US" sz="1600" dirty="0" err="1" smtClean="0">
                <a:sym typeface="Wingdings" pitchFamily="2" charset="2"/>
              </a:rPr>
              <a:t>w.r.t</a:t>
            </a:r>
            <a:r>
              <a:rPr lang="en-US" sz="1600" dirty="0" smtClean="0">
                <a:sym typeface="Wingdings" pitchFamily="2" charset="2"/>
              </a:rPr>
              <a:t>. the shower axis is again parameterized according to a full MC simulation</a:t>
            </a:r>
          </a:p>
          <a:p>
            <a:pPr lvl="1"/>
            <a:r>
              <a:rPr lang="it-IT" sz="1600" dirty="0" smtClean="0">
                <a:sym typeface="Wingdings" pitchFamily="2" charset="2"/>
              </a:rPr>
              <a:t>The </a:t>
            </a:r>
            <a:r>
              <a:rPr lang="it-IT" sz="1600" dirty="0" err="1" smtClean="0">
                <a:sym typeface="Wingdings" pitchFamily="2" charset="2"/>
              </a:rPr>
              <a:t>muon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charge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ratio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is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introduced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by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hand</a:t>
            </a:r>
            <a:r>
              <a:rPr lang="it-IT" sz="1600" dirty="0" smtClean="0">
                <a:sym typeface="Wingdings" pitchFamily="2" charset="2"/>
              </a:rPr>
              <a:t> (</a:t>
            </a:r>
            <a:r>
              <a:rPr lang="it-IT" sz="1600" dirty="0" err="1" smtClean="0">
                <a:sym typeface="Wingdings" pitchFamily="2" charset="2"/>
              </a:rPr>
              <a:t>R</a:t>
            </a:r>
            <a:r>
              <a:rPr lang="it-IT" sz="1600" baseline="-250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it-IT" sz="1600" dirty="0" smtClean="0">
                <a:sym typeface="Wingdings" pitchFamily="2" charset="2"/>
              </a:rPr>
              <a:t> = 1.4)</a:t>
            </a:r>
            <a:endParaRPr lang="en-US" sz="1600" dirty="0" smtClean="0">
              <a:sym typeface="Wingdings" pitchFamily="2" charset="2"/>
            </a:endParaRPr>
          </a:p>
          <a:p>
            <a:endParaRPr lang="it-IT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333"/>
          <a:stretch>
            <a:fillRect/>
          </a:stretch>
        </p:blipFill>
        <p:spPr bwMode="auto">
          <a:xfrm>
            <a:off x="6019800" y="1905000"/>
            <a:ext cx="282869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05600" y="167640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flux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174441" y="4572000"/>
          <a:ext cx="2664759" cy="736600"/>
        </p:xfrm>
        <a:graphic>
          <a:graphicData uri="http://schemas.openxmlformats.org/presentationml/2006/ole">
            <p:oleObj spid="_x0000_s62466" name="Vergelijking" r:id="rId4" imgW="156204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Monte Carlo simulation (MC2)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722437"/>
            <a:ext cx="5105400" cy="4525963"/>
          </a:xfrm>
        </p:spPr>
        <p:txBody>
          <a:bodyPr>
            <a:normAutofit fontScale="85000" lnSpcReduction="20000"/>
          </a:bodyPr>
          <a:lstStyle/>
          <a:p>
            <a:r>
              <a:rPr lang="it-IT" sz="2800" dirty="0" err="1" smtClean="0"/>
              <a:t>Based</a:t>
            </a:r>
            <a:r>
              <a:rPr lang="it-IT" sz="2800" dirty="0" smtClean="0"/>
              <a:t> on the FLUKA code</a:t>
            </a:r>
          </a:p>
          <a:p>
            <a:r>
              <a:rPr lang="it-IT" sz="2800" dirty="0" smtClean="0"/>
              <a:t>Full </a:t>
            </a:r>
            <a:r>
              <a:rPr lang="it-IT" sz="2800" dirty="0" err="1" smtClean="0"/>
              <a:t>simulation</a:t>
            </a:r>
            <a:r>
              <a:rPr lang="it-IT" sz="2800" dirty="0" smtClean="0"/>
              <a:t> </a:t>
            </a:r>
            <a:r>
              <a:rPr lang="it-IT" sz="2800" dirty="0" err="1" smtClean="0"/>
              <a:t>chain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err="1" smtClean="0"/>
              <a:t>Detailed</a:t>
            </a:r>
            <a:r>
              <a:rPr lang="it-IT" sz="2400" dirty="0" smtClean="0"/>
              <a:t> </a:t>
            </a:r>
            <a:r>
              <a:rPr lang="it-IT" sz="2400" dirty="0" err="1" smtClean="0"/>
              <a:t>geometry</a:t>
            </a:r>
            <a:r>
              <a:rPr lang="it-IT" sz="2400" dirty="0" smtClean="0"/>
              <a:t> </a:t>
            </a:r>
            <a:r>
              <a:rPr lang="it-IT" sz="2400" dirty="0" err="1" smtClean="0"/>
              <a:t>description</a:t>
            </a:r>
            <a:r>
              <a:rPr lang="it-IT" sz="2400" dirty="0" smtClean="0"/>
              <a:t> (atmosphere, mountain)</a:t>
            </a:r>
          </a:p>
          <a:p>
            <a:pPr lvl="1"/>
            <a:r>
              <a:rPr lang="it-IT" sz="2400" dirty="0" smtClean="0"/>
              <a:t>HE </a:t>
            </a:r>
            <a:r>
              <a:rPr lang="it-IT" sz="2400" dirty="0" err="1" smtClean="0"/>
              <a:t>hadronic</a:t>
            </a:r>
            <a:r>
              <a:rPr lang="it-IT" sz="2400" dirty="0" smtClean="0"/>
              <a:t> </a:t>
            </a:r>
            <a:r>
              <a:rPr lang="it-IT" sz="2400" dirty="0" err="1" smtClean="0"/>
              <a:t>interactions</a:t>
            </a:r>
            <a:r>
              <a:rPr lang="it-IT" sz="2400" dirty="0" smtClean="0"/>
              <a:t> (h-N and N-N) </a:t>
            </a:r>
            <a:r>
              <a:rPr lang="it-IT" sz="2400" dirty="0" err="1" smtClean="0"/>
              <a:t>handled</a:t>
            </a:r>
            <a:r>
              <a:rPr lang="it-IT" sz="2400" dirty="0" smtClean="0"/>
              <a:t> </a:t>
            </a:r>
            <a:r>
              <a:rPr lang="it-IT" sz="2400" dirty="0" err="1" smtClean="0"/>
              <a:t>by</a:t>
            </a:r>
            <a:r>
              <a:rPr lang="it-IT" sz="2400" dirty="0" smtClean="0"/>
              <a:t> DPMJET</a:t>
            </a:r>
          </a:p>
          <a:p>
            <a:pPr lvl="1"/>
            <a:r>
              <a:rPr lang="it-IT" sz="2400" dirty="0" err="1" smtClean="0"/>
              <a:t>Primary</a:t>
            </a:r>
            <a:r>
              <a:rPr lang="it-IT" sz="2400" dirty="0" smtClean="0"/>
              <a:t> </a:t>
            </a:r>
            <a:r>
              <a:rPr lang="it-IT" sz="2400" dirty="0" err="1" smtClean="0"/>
              <a:t>composition</a:t>
            </a:r>
            <a:r>
              <a:rPr lang="it-IT" sz="2400" dirty="0" smtClean="0"/>
              <a:t> </a:t>
            </a:r>
            <a:r>
              <a:rPr lang="it-IT" sz="2400" dirty="0" err="1" smtClean="0"/>
              <a:t>model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APP 19 (2003) 193</a:t>
            </a:r>
          </a:p>
          <a:p>
            <a:pPr lvl="1"/>
            <a:r>
              <a:rPr lang="it-IT" sz="2400" dirty="0" err="1" smtClean="0"/>
              <a:t>Predictive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atmosperic</a:t>
            </a:r>
            <a:r>
              <a:rPr lang="it-IT" sz="2400" dirty="0" smtClean="0"/>
              <a:t> </a:t>
            </a:r>
            <a:r>
              <a:rPr lang="it-IT" sz="2400" dirty="0" err="1" smtClean="0"/>
              <a:t>muon</a:t>
            </a:r>
            <a:r>
              <a:rPr lang="it-IT" sz="2400" dirty="0" smtClean="0"/>
              <a:t> </a:t>
            </a:r>
            <a:r>
              <a:rPr lang="it-IT" sz="2400" dirty="0" err="1" smtClean="0"/>
              <a:t>charge</a:t>
            </a:r>
            <a:r>
              <a:rPr lang="it-IT" sz="2400" dirty="0" smtClean="0"/>
              <a:t> </a:t>
            </a:r>
            <a:r>
              <a:rPr lang="it-IT" sz="2400" dirty="0" err="1" smtClean="0"/>
              <a:t>ratio</a:t>
            </a:r>
            <a:endParaRPr lang="it-IT" sz="2400" dirty="0" smtClean="0"/>
          </a:p>
          <a:p>
            <a:r>
              <a:rPr lang="it-IT" sz="2800" dirty="0" err="1" smtClean="0"/>
              <a:t>Usage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err="1" smtClean="0"/>
              <a:t>Surface</a:t>
            </a:r>
            <a:r>
              <a:rPr lang="it-IT" sz="2400" dirty="0" smtClean="0"/>
              <a:t> </a:t>
            </a:r>
            <a:r>
              <a:rPr lang="it-IT" sz="2400" dirty="0" err="1" smtClean="0"/>
              <a:t>muon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r>
              <a:rPr lang="it-IT" sz="2400" dirty="0" smtClean="0"/>
              <a:t> </a:t>
            </a:r>
            <a:r>
              <a:rPr lang="it-IT" sz="2400" dirty="0" err="1" smtClean="0"/>
              <a:t>estimation</a:t>
            </a:r>
            <a:endParaRPr lang="it-IT" sz="2400" dirty="0" smtClean="0"/>
          </a:p>
          <a:p>
            <a:pPr lvl="1"/>
            <a:r>
              <a:rPr lang="it-IT" sz="2400" dirty="0" smtClean="0"/>
              <a:t>Link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underground </a:t>
            </a:r>
            <a:r>
              <a:rPr lang="it-IT" sz="2400" dirty="0" err="1" smtClean="0"/>
              <a:t>variables</a:t>
            </a:r>
            <a:r>
              <a:rPr lang="it-IT" sz="2400" dirty="0" smtClean="0"/>
              <a:t> and </a:t>
            </a:r>
            <a:r>
              <a:rPr lang="it-IT" sz="2400" dirty="0" err="1" smtClean="0"/>
              <a:t>primary</a:t>
            </a:r>
            <a:r>
              <a:rPr lang="it-IT" sz="2400" dirty="0" smtClean="0"/>
              <a:t> </a:t>
            </a:r>
            <a:r>
              <a:rPr lang="it-IT" sz="2400" dirty="0" err="1" smtClean="0"/>
              <a:t>cosmic</a:t>
            </a:r>
            <a:r>
              <a:rPr lang="it-IT" sz="2400" dirty="0" smtClean="0"/>
              <a:t> </a:t>
            </a:r>
            <a:r>
              <a:rPr lang="it-IT" sz="2400" dirty="0" err="1" smtClean="0"/>
              <a:t>ray</a:t>
            </a:r>
            <a:r>
              <a:rPr lang="it-IT" sz="2400" dirty="0" smtClean="0"/>
              <a:t> </a:t>
            </a:r>
            <a:r>
              <a:rPr lang="it-IT" sz="2400" dirty="0" err="1" smtClean="0"/>
              <a:t>parameter</a:t>
            </a:r>
            <a:endParaRPr lang="it-IT" sz="2400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867400" y="3962400"/>
          <a:ext cx="2546350" cy="1348208"/>
        </p:xfrm>
        <a:graphic>
          <a:graphicData uri="http://schemas.openxmlformats.org/presentationml/2006/ole">
            <p:oleObj spid="_x0000_s65538" name="Equation" r:id="rId3" imgW="1485720" imgH="787320" progId="Equation.3">
              <p:embed/>
            </p:oleObj>
          </a:graphicData>
        </a:graphic>
      </p:graphicFrame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6226175" y="1928813"/>
            <a:ext cx="0" cy="161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6226175" y="3540125"/>
            <a:ext cx="1814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6429375" y="2160588"/>
            <a:ext cx="900113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7329488" y="2465388"/>
            <a:ext cx="508000" cy="6969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7339013" y="2484438"/>
            <a:ext cx="0" cy="1058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726363" y="3576638"/>
            <a:ext cx="336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en-US"/>
              <a:t>E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002463" y="3562350"/>
            <a:ext cx="539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en-US"/>
              <a:t>E</a:t>
            </a:r>
            <a:r>
              <a:rPr lang="en-US" baseline="-25000"/>
              <a:t>cut</a:t>
            </a:r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391400" y="1828800"/>
            <a:ext cx="146585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algn="l"/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~2.7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÷</a:t>
            </a:r>
            <a:r>
              <a:rPr lang="en-US" dirty="0"/>
              <a:t>3</a:t>
            </a:r>
          </a:p>
          <a:p>
            <a:pPr algn="l"/>
            <a:r>
              <a:rPr lang="en-US" dirty="0"/>
              <a:t>E</a:t>
            </a:r>
            <a:r>
              <a:rPr lang="en-US" baseline="-25000" dirty="0"/>
              <a:t>cut</a:t>
            </a:r>
            <a:r>
              <a:rPr lang="en-US" dirty="0"/>
              <a:t>~3000 </a:t>
            </a:r>
            <a:r>
              <a:rPr lang="en-US" dirty="0" err="1"/>
              <a:t>TeV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Introduction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In the last decades several experiments provided evidence for neutrino oscillations: conversion in-flight of lepton flavor</a:t>
            </a:r>
          </a:p>
          <a:p>
            <a:pPr lvl="1"/>
            <a:r>
              <a:rPr lang="en-US" sz="2200" dirty="0" smtClean="0"/>
              <a:t>Quantum-mechanical interference phenomenon</a:t>
            </a:r>
          </a:p>
          <a:p>
            <a:pPr lvl="1"/>
            <a:r>
              <a:rPr lang="en-US" sz="2200" dirty="0" smtClean="0"/>
              <a:t>Need SM extensions</a:t>
            </a:r>
          </a:p>
          <a:p>
            <a:pPr lvl="1"/>
            <a:r>
              <a:rPr lang="en-US" sz="2200" dirty="0" smtClean="0"/>
              <a:t>Solar, atmospheric, artificial beams: all disappearance experiments (or indirect appearance, e.g. SNO)</a:t>
            </a:r>
          </a:p>
          <a:p>
            <a:r>
              <a:rPr lang="en-US" sz="2200" dirty="0" smtClean="0"/>
              <a:t>The OPERA experiment was mainly designed to unambiguously prove the oscillation phenomenon through </a:t>
            </a:r>
            <a:r>
              <a:rPr lang="en-US" sz="2200" u="sng" dirty="0" smtClean="0"/>
              <a:t>direct</a:t>
            </a:r>
            <a:r>
              <a:rPr lang="en-US" sz="2200" dirty="0" smtClean="0"/>
              <a:t> </a:t>
            </a:r>
            <a:r>
              <a:rPr lang="en-US" sz="2200" dirty="0" err="1" smtClean="0">
                <a:latin typeface="Symbol" pitchFamily="18" charset="2"/>
              </a:rPr>
              <a:t>n</a:t>
            </a:r>
            <a:r>
              <a:rPr lang="en-US" sz="2200" baseline="-25000" dirty="0" err="1" smtClean="0">
                <a:latin typeface="Symbol" pitchFamily="18" charset="2"/>
              </a:rPr>
              <a:t>t</a:t>
            </a:r>
            <a:r>
              <a:rPr lang="en-US" sz="2200" dirty="0" smtClean="0"/>
              <a:t> appearance</a:t>
            </a:r>
            <a:endParaRPr lang="en-US" sz="2200" dirty="0"/>
          </a:p>
          <a:p>
            <a:pPr lvl="1"/>
            <a:r>
              <a:rPr lang="en-US" sz="2200" dirty="0" smtClean="0"/>
              <a:t>Definitely close of the discovery phase of neutrino oscillations</a:t>
            </a:r>
          </a:p>
          <a:p>
            <a:r>
              <a:rPr lang="en-US" sz="2200" dirty="0" smtClean="0"/>
              <a:t>The detector - although optimized for beam neutrino detection - can also be exploited for non-oscillation studies</a:t>
            </a:r>
          </a:p>
          <a:p>
            <a:pPr lvl="1"/>
            <a:r>
              <a:rPr lang="en-US" sz="2200" dirty="0" smtClean="0"/>
              <a:t>Cosmic ray physics at the Gran </a:t>
            </a:r>
            <a:r>
              <a:rPr lang="en-US" sz="2200" dirty="0" err="1" smtClean="0"/>
              <a:t>Sasso</a:t>
            </a:r>
            <a:r>
              <a:rPr lang="en-US" sz="2200" dirty="0" smtClean="0"/>
              <a:t> Lab.</a:t>
            </a:r>
          </a:p>
          <a:p>
            <a:endParaRPr lang="en-US" sz="2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Data pre-selection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2895600" cy="4525963"/>
          </a:xfrm>
        </p:spPr>
        <p:txBody>
          <a:bodyPr>
            <a:noAutofit/>
          </a:bodyPr>
          <a:lstStyle/>
          <a:p>
            <a:r>
              <a:rPr lang="it-IT" sz="1800" dirty="0" smtClean="0"/>
              <a:t>Data taken during 2008 CNGS physics run:</a:t>
            </a:r>
          </a:p>
          <a:p>
            <a:pPr lvl="1"/>
            <a:r>
              <a:rPr lang="it-IT" sz="1200" dirty="0" smtClean="0"/>
              <a:t>from </a:t>
            </a:r>
            <a:r>
              <a:rPr lang="en-US" sz="1200" dirty="0" smtClean="0"/>
              <a:t>June 18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until November 10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</a:t>
            </a:r>
            <a:r>
              <a:rPr lang="it-IT" sz="1200" dirty="0" smtClean="0"/>
              <a:t>2008</a:t>
            </a:r>
            <a:endParaRPr lang="en-US" sz="1200" dirty="0" smtClean="0"/>
          </a:p>
          <a:p>
            <a:r>
              <a:rPr lang="en-US" sz="1800" dirty="0" smtClean="0"/>
              <a:t>The data acquisition was segmented in “extraction periods”</a:t>
            </a:r>
            <a:br>
              <a:rPr lang="en-US" sz="1800" dirty="0" smtClean="0"/>
            </a:br>
            <a:r>
              <a:rPr lang="en-US" sz="1800" dirty="0" smtClean="0"/>
              <a:t>of ~12 hours each.</a:t>
            </a:r>
          </a:p>
          <a:p>
            <a:r>
              <a:rPr lang="en-US" sz="1800" dirty="0" smtClean="0"/>
              <a:t>Each “extraction” was</a:t>
            </a:r>
            <a:br>
              <a:rPr lang="en-US" sz="1800" dirty="0" smtClean="0"/>
            </a:br>
            <a:r>
              <a:rPr lang="en-US" sz="1800" dirty="0" smtClean="0"/>
              <a:t>selected or rejected on the basis of:</a:t>
            </a:r>
          </a:p>
          <a:p>
            <a:pPr lvl="1"/>
            <a:r>
              <a:rPr lang="en-US" sz="1400" dirty="0" smtClean="0"/>
              <a:t>Run stability</a:t>
            </a:r>
          </a:p>
          <a:p>
            <a:pPr lvl="1"/>
            <a:r>
              <a:rPr lang="en-US" sz="1400" dirty="0" smtClean="0"/>
              <a:t>Global distributions (see figure)</a:t>
            </a:r>
          </a:p>
          <a:p>
            <a:r>
              <a:rPr lang="en-US" sz="1800" dirty="0" err="1" smtClean="0"/>
              <a:t>Livetime</a:t>
            </a:r>
            <a:r>
              <a:rPr lang="en-US" sz="1800" dirty="0" smtClean="0"/>
              <a:t>: </a:t>
            </a:r>
            <a:r>
              <a:rPr lang="en-US" sz="1800" dirty="0" smtClean="0">
                <a:solidFill>
                  <a:srgbClr val="FF0000"/>
                </a:solidFill>
              </a:rPr>
              <a:t>113.4 days</a:t>
            </a:r>
          </a:p>
          <a:p>
            <a:r>
              <a:rPr lang="en-US" sz="1800" dirty="0" smtClean="0"/>
              <a:t>Total number of events: </a:t>
            </a:r>
            <a:r>
              <a:rPr lang="en-US" sz="1800" dirty="0" smtClean="0">
                <a:solidFill>
                  <a:srgbClr val="FF0000"/>
                </a:solidFill>
              </a:rPr>
              <a:t>403069</a:t>
            </a:r>
          </a:p>
          <a:p>
            <a:endParaRPr lang="it-IT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Picture 8" descr="info200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956" y="1536980"/>
            <a:ext cx="5729997" cy="4727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Data reduction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	A set </a:t>
            </a:r>
            <a:r>
              <a:rPr lang="it-IT" dirty="0" err="1" smtClean="0"/>
              <a:t>of</a:t>
            </a:r>
            <a:r>
              <a:rPr lang="it-IT" dirty="0" smtClean="0"/>
              <a:t> progressive </a:t>
            </a:r>
            <a:r>
              <a:rPr lang="it-IT" dirty="0" err="1" smtClean="0"/>
              <a:t>cuts</a:t>
            </a:r>
            <a:r>
              <a:rPr lang="it-IT" dirty="0" smtClean="0"/>
              <a:t> </a:t>
            </a:r>
            <a:r>
              <a:rPr lang="it-IT" dirty="0" err="1" smtClean="0"/>
              <a:t>applied</a:t>
            </a:r>
            <a:r>
              <a:rPr lang="it-IT" dirty="0" smtClean="0"/>
              <a:t> in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isolate a </a:t>
            </a:r>
            <a:r>
              <a:rPr lang="it-IT" dirty="0" err="1" smtClean="0"/>
              <a:t>clean</a:t>
            </a:r>
            <a:r>
              <a:rPr lang="it-IT" dirty="0" smtClean="0"/>
              <a:t> data sample:</a:t>
            </a:r>
          </a:p>
          <a:p>
            <a:pPr marL="971550" lvl="1" indent="-514350">
              <a:buAutoNum type="alphaLcParenR"/>
            </a:pPr>
            <a:r>
              <a:rPr lang="it-IT" dirty="0" smtClean="0"/>
              <a:t>at </a:t>
            </a:r>
            <a:r>
              <a:rPr lang="it-IT" dirty="0" err="1" smtClean="0"/>
              <a:t>least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reconstructed</a:t>
            </a:r>
            <a:r>
              <a:rPr lang="it-IT" dirty="0" smtClean="0"/>
              <a:t> </a:t>
            </a:r>
            <a:r>
              <a:rPr lang="it-IT" dirty="0" err="1" smtClean="0">
                <a:latin typeface="Symbol" pitchFamily="18" charset="2"/>
              </a:rPr>
              <a:t>Df</a:t>
            </a:r>
            <a:r>
              <a:rPr lang="it-IT" dirty="0" smtClean="0"/>
              <a:t> angle </a:t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i="1" dirty="0" err="1" smtClean="0">
                <a:solidFill>
                  <a:srgbClr val="FF0000"/>
                </a:solidFill>
              </a:rPr>
              <a:t>acceptance</a:t>
            </a:r>
            <a:r>
              <a:rPr lang="it-IT" i="1" dirty="0" smtClean="0">
                <a:solidFill>
                  <a:srgbClr val="FF0000"/>
                </a:solidFill>
              </a:rPr>
              <a:t> cut</a:t>
            </a:r>
            <a:r>
              <a:rPr lang="it-IT" dirty="0" smtClean="0"/>
              <a:t>)</a:t>
            </a:r>
          </a:p>
          <a:p>
            <a:pPr marL="971550" lvl="1" indent="-514350">
              <a:buAutoNum type="alphaLcParenR"/>
            </a:pPr>
            <a:r>
              <a:rPr lang="it-IT" dirty="0" err="1" smtClean="0"/>
              <a:t>Remove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PT </a:t>
            </a:r>
            <a:r>
              <a:rPr lang="it-IT" dirty="0" err="1" smtClean="0"/>
              <a:t>hits</a:t>
            </a:r>
            <a:r>
              <a:rPr lang="it-IT" dirty="0" smtClean="0"/>
              <a:t> (</a:t>
            </a:r>
            <a:r>
              <a:rPr lang="it-IT" i="1" dirty="0" err="1" smtClean="0">
                <a:solidFill>
                  <a:srgbClr val="FF0000"/>
                </a:solidFill>
              </a:rPr>
              <a:t>clean</a:t>
            </a:r>
            <a:r>
              <a:rPr lang="it-IT" i="1" dirty="0" smtClean="0">
                <a:solidFill>
                  <a:srgbClr val="FF0000"/>
                </a:solidFill>
              </a:rPr>
              <a:t> PT cut</a:t>
            </a:r>
            <a:r>
              <a:rPr lang="it-IT" dirty="0" smtClean="0"/>
              <a:t>)</a:t>
            </a:r>
          </a:p>
          <a:p>
            <a:pPr marL="971550" lvl="1" indent="-514350">
              <a:buAutoNum type="alphaLcParenR"/>
            </a:pPr>
            <a:r>
              <a:rPr lang="it-IT" dirty="0" err="1" smtClean="0"/>
              <a:t>Remove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bendings</a:t>
            </a:r>
            <a:r>
              <a:rPr lang="it-IT" dirty="0" smtClean="0"/>
              <a:t> </a:t>
            </a:r>
            <a:r>
              <a:rPr lang="it-IT" dirty="0" err="1" smtClean="0"/>
              <a:t>smaller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the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resolution</a:t>
            </a:r>
            <a:r>
              <a:rPr lang="it-IT" dirty="0" smtClean="0"/>
              <a:t> (</a:t>
            </a:r>
            <a:r>
              <a:rPr lang="it-IT" i="1" dirty="0" err="1" smtClean="0">
                <a:solidFill>
                  <a:srgbClr val="FF0000"/>
                </a:solidFill>
              </a:rPr>
              <a:t>deflection</a:t>
            </a:r>
            <a:r>
              <a:rPr lang="it-IT" i="1" dirty="0" smtClean="0">
                <a:solidFill>
                  <a:srgbClr val="FF0000"/>
                </a:solidFill>
              </a:rPr>
              <a:t> cut</a:t>
            </a:r>
            <a:r>
              <a:rPr lang="it-IT" dirty="0" smtClean="0"/>
              <a:t>)</a:t>
            </a:r>
          </a:p>
          <a:p>
            <a:pPr marL="971550" lvl="1" indent="-514350">
              <a:buNone/>
            </a:pPr>
            <a:r>
              <a:rPr lang="it-IT" dirty="0" smtClean="0"/>
              <a:t>c’)  </a:t>
            </a:r>
            <a:r>
              <a:rPr lang="it-IT" dirty="0" err="1" smtClean="0"/>
              <a:t>Remove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bendings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dirty="0" err="1" smtClean="0"/>
              <a:t>effective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p</a:t>
            </a:r>
            <a:r>
              <a:rPr lang="it-IT" baseline="-25000" dirty="0" smtClean="0">
                <a:latin typeface="Symbol" pitchFamily="18" charset="2"/>
              </a:rPr>
              <a:t>m</a:t>
            </a:r>
            <a:r>
              <a:rPr lang="it-IT" dirty="0" smtClean="0"/>
              <a:t>&lt;5 </a:t>
            </a:r>
            <a:r>
              <a:rPr lang="it-IT" dirty="0" err="1" smtClean="0"/>
              <a:t>GeV</a:t>
            </a:r>
            <a:r>
              <a:rPr lang="it-IT" dirty="0" smtClean="0"/>
              <a:t>/c)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Clean PT cut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581400" cy="18287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sz="2400" dirty="0" smtClean="0"/>
              <a:t>	</a:t>
            </a:r>
            <a:r>
              <a:rPr lang="it-IT" sz="2400" dirty="0" err="1" smtClean="0"/>
              <a:t>Remove</a:t>
            </a:r>
            <a:r>
              <a:rPr lang="it-IT" sz="2400" dirty="0" smtClean="0"/>
              <a:t> </a:t>
            </a:r>
            <a:r>
              <a:rPr lang="it-IT" sz="2400" dirty="0" err="1" smtClean="0"/>
              <a:t>events</a:t>
            </a:r>
            <a:r>
              <a:rPr lang="it-IT" sz="2400" dirty="0" smtClean="0"/>
              <a:t> </a:t>
            </a:r>
            <a:r>
              <a:rPr lang="it-IT" sz="2400" dirty="0" err="1" smtClean="0"/>
              <a:t>with</a:t>
            </a:r>
            <a:r>
              <a:rPr lang="it-IT" sz="2400" dirty="0" smtClean="0"/>
              <a:t> a </a:t>
            </a:r>
            <a:r>
              <a:rPr lang="it-IT" sz="2400" dirty="0" err="1" smtClean="0"/>
              <a:t>large</a:t>
            </a:r>
            <a:r>
              <a:rPr lang="it-IT" sz="2400" dirty="0" smtClean="0"/>
              <a:t> </a:t>
            </a:r>
            <a:r>
              <a:rPr lang="it-IT" sz="2400" dirty="0" err="1" smtClean="0"/>
              <a:t>number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PT </a:t>
            </a:r>
            <a:r>
              <a:rPr lang="it-IT" sz="2400" dirty="0" err="1" smtClean="0"/>
              <a:t>tubes</a:t>
            </a:r>
            <a:r>
              <a:rPr lang="it-IT" sz="2400" dirty="0" smtClean="0"/>
              <a:t> </a:t>
            </a:r>
            <a:r>
              <a:rPr lang="it-IT" sz="2400" dirty="0" err="1" smtClean="0"/>
              <a:t>fired</a:t>
            </a:r>
            <a:r>
              <a:rPr lang="it-IT" sz="2400" dirty="0" smtClean="0"/>
              <a:t> (</a:t>
            </a:r>
            <a:r>
              <a:rPr lang="it-IT" sz="2400" dirty="0" err="1" smtClean="0">
                <a:latin typeface="Symbol" pitchFamily="18" charset="2"/>
              </a:rPr>
              <a:t>d</a:t>
            </a:r>
            <a:r>
              <a:rPr lang="it-IT" sz="2400" dirty="0" err="1" smtClean="0"/>
              <a:t>-rays</a:t>
            </a:r>
            <a:r>
              <a:rPr lang="it-IT" sz="2400" dirty="0" smtClean="0"/>
              <a:t>, </a:t>
            </a:r>
            <a:r>
              <a:rPr lang="it-IT" sz="2400" dirty="0" err="1" smtClean="0"/>
              <a:t>secondary</a:t>
            </a:r>
            <a:r>
              <a:rPr lang="it-IT" sz="2400" dirty="0" smtClean="0"/>
              <a:t> </a:t>
            </a:r>
            <a:r>
              <a:rPr lang="it-IT" sz="2400" dirty="0" err="1" smtClean="0"/>
              <a:t>interactions</a:t>
            </a:r>
            <a:r>
              <a:rPr lang="it-IT" sz="2400" dirty="0" smtClean="0"/>
              <a:t>, electronic </a:t>
            </a:r>
            <a:r>
              <a:rPr lang="it-IT" sz="2400" dirty="0" err="1" smtClean="0"/>
              <a:t>noise</a:t>
            </a:r>
            <a:r>
              <a:rPr lang="it-IT" sz="2400" dirty="0" smtClean="0"/>
              <a:t> </a:t>
            </a:r>
            <a:r>
              <a:rPr lang="it-IT" sz="2400" dirty="0" err="1" smtClean="0"/>
              <a:t>etc</a:t>
            </a:r>
            <a:r>
              <a:rPr lang="it-IT" sz="2400" dirty="0" smtClean="0"/>
              <a:t>) 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 can induce wrong </a:t>
            </a:r>
            <a:r>
              <a:rPr lang="it-IT" sz="2400" dirty="0" err="1" smtClean="0">
                <a:solidFill>
                  <a:schemeClr val="tx1"/>
                </a:solidFill>
                <a:sym typeface="Wingdings" pitchFamily="2" charset="2"/>
              </a:rPr>
              <a:t>matching</a:t>
            </a:r>
            <a:endParaRPr lang="it-IT" sz="2400" dirty="0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 descr="figure2a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600" y="3579016"/>
            <a:ext cx="3579000" cy="2440784"/>
          </a:xfrm>
          <a:prstGeom prst="rect">
            <a:avLst/>
          </a:prstGeom>
        </p:spPr>
      </p:pic>
      <p:pic>
        <p:nvPicPr>
          <p:cNvPr id="7" name="Picture 6" descr="figure2b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000" y="3572679"/>
            <a:ext cx="3579000" cy="2426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8502" y="5939135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M = </a:t>
            </a:r>
            <a:r>
              <a:rPr lang="it-IT" sz="2400" dirty="0" err="1" smtClean="0">
                <a:solidFill>
                  <a:srgbClr val="FF0000"/>
                </a:solidFill>
              </a:rPr>
              <a:t>M</a:t>
            </a:r>
            <a:r>
              <a:rPr lang="it-IT" sz="2400" dirty="0" smtClean="0">
                <a:solidFill>
                  <a:srgbClr val="FF0000"/>
                </a:solidFill>
              </a:rPr>
              <a:t>(</a:t>
            </a:r>
            <a:r>
              <a:rPr lang="it-IT" sz="2400" dirty="0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it-IT" sz="2400" dirty="0" smtClean="0">
                <a:solidFill>
                  <a:srgbClr val="FF0000"/>
                </a:solidFill>
              </a:rPr>
              <a:t>)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1322" y="5901600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N’ = N - M(</a:t>
            </a:r>
            <a:r>
              <a:rPr lang="it-IT" sz="2400" dirty="0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it-IT" sz="2400" dirty="0" smtClean="0">
                <a:solidFill>
                  <a:srgbClr val="FF0000"/>
                </a:solidFill>
              </a:rPr>
              <a:t>)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10" name="Picture 9" descr="o"/>
          <p:cNvPicPr>
            <a:picLocks noChangeAspect="1" noChangeArrowheads="1"/>
          </p:cNvPicPr>
          <p:nvPr/>
        </p:nvPicPr>
        <p:blipFill>
          <a:blip r:embed="rId4" cstate="print"/>
          <a:srcRect l="18054" t="8474" r="14603" b="57632"/>
          <a:stretch>
            <a:fillRect/>
          </a:stretch>
        </p:blipFill>
        <p:spPr bwMode="auto">
          <a:xfrm>
            <a:off x="4191000" y="1828800"/>
            <a:ext cx="4464728" cy="1524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Deflection cut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Tracks with a bending below the experimental resolution are removed:</a:t>
            </a:r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Df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/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baseline="-25000" dirty="0" err="1" smtClean="0">
                <a:solidFill>
                  <a:srgbClr val="FF0000"/>
                </a:solidFill>
                <a:latin typeface="Symbol" pitchFamily="18" charset="2"/>
              </a:rPr>
              <a:t>Df</a:t>
            </a:r>
            <a:r>
              <a:rPr lang="en-US" baseline="-250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&gt; n, n=3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 descr="figure3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200400"/>
            <a:ext cx="4343400" cy="3191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1" y="37338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The </a:t>
            </a:r>
            <a:r>
              <a:rPr lang="en-US" sz="2400" i="1" dirty="0" smtClean="0">
                <a:solidFill>
                  <a:srgbClr val="00B050"/>
                </a:solidFill>
              </a:rPr>
              <a:t>robustness</a:t>
            </a:r>
            <a:r>
              <a:rPr lang="en-US" sz="2400" dirty="0" smtClean="0">
                <a:solidFill>
                  <a:srgbClr val="00B050"/>
                </a:solidFill>
              </a:rPr>
              <a:t> of the cut with respect to </a:t>
            </a:r>
            <a:r>
              <a:rPr lang="en-US" sz="2400" i="1" dirty="0" smtClean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 was checked, i.e. the results do not depend on </a:t>
            </a:r>
            <a:r>
              <a:rPr lang="en-US" sz="2400" i="1" dirty="0" smtClean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, when </a:t>
            </a:r>
            <a:r>
              <a:rPr lang="en-US" sz="2400" i="1" dirty="0" smtClean="0">
                <a:solidFill>
                  <a:srgbClr val="00B050"/>
                </a:solidFill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&gt;2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3810000"/>
            <a:ext cx="3733800" cy="2590800"/>
            <a:chOff x="4422000" y="1525157"/>
            <a:chExt cx="4722000" cy="3201557"/>
          </a:xfrm>
        </p:grpSpPr>
        <p:pic>
          <p:nvPicPr>
            <p:cNvPr id="7" name="Picture 6" descr="figure4b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000" y="1525157"/>
              <a:ext cx="4722000" cy="32015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00808" y="3596753"/>
              <a:ext cx="558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err="1" smtClean="0">
                  <a:solidFill>
                    <a:srgbClr val="0070C0"/>
                  </a:solidFill>
                  <a:latin typeface="Symbol" pitchFamily="18" charset="2"/>
                </a:rPr>
                <a:t>m</a:t>
              </a:r>
              <a:r>
                <a:rPr lang="it-IT" sz="3200" baseline="30000" dirty="0" err="1" smtClean="0">
                  <a:solidFill>
                    <a:srgbClr val="0070C0"/>
                  </a:solidFill>
                </a:rPr>
                <a:t>+</a:t>
              </a:r>
              <a:endParaRPr lang="it-IT" sz="3200" baseline="300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91707" y="3596753"/>
              <a:ext cx="505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70C0"/>
                  </a:solidFill>
                  <a:latin typeface="Symbol" pitchFamily="18" charset="2"/>
                </a:rPr>
                <a:t>m</a:t>
              </a:r>
              <a:r>
                <a:rPr lang="it-IT" sz="3200" baseline="30000" dirty="0" smtClean="0">
                  <a:solidFill>
                    <a:srgbClr val="0070C0"/>
                  </a:solidFill>
                </a:rPr>
                <a:t>-</a:t>
              </a:r>
              <a:endParaRPr lang="it-IT" sz="3200" baseline="30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Deflection cut: effects on </a:t>
            </a:r>
            <a:r>
              <a:rPr lang="it-IT" smtClean="0">
                <a:latin typeface="Symbol" pitchFamily="18" charset="2"/>
              </a:rPr>
              <a:t>Df</a:t>
            </a:r>
            <a:r>
              <a:rPr lang="it-IT" smtClean="0">
                <a:latin typeface="+mn-lt"/>
              </a:rPr>
              <a:t> and </a:t>
            </a:r>
            <a:r>
              <a:rPr lang="it-IT" smtClean="0">
                <a:latin typeface="Symbol" pitchFamily="18" charset="2"/>
              </a:rPr>
              <a:t>h</a:t>
            </a:r>
            <a:endParaRPr lang="it-IT">
              <a:latin typeface="Symbol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</a:t>
            </a:r>
            <a:r>
              <a:rPr lang="en-US" dirty="0" err="1" smtClean="0"/>
              <a:t>Sioli</a:t>
            </a:r>
            <a:r>
              <a:rPr lang="en-US" dirty="0" smtClean="0"/>
              <a:t> - SLAC Experimental Seminar - June 22,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2" name="Picture 11" descr="misid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9203" y="3657600"/>
            <a:ext cx="3886200" cy="25749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52278" y="2980426"/>
            <a:ext cx="441355" cy="473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sz="3200" baseline="30000" smtClean="0">
                <a:solidFill>
                  <a:srgbClr val="0070C0"/>
                </a:solidFill>
              </a:rPr>
              <a:t>+</a:t>
            </a:r>
            <a:endParaRPr lang="it-IT" sz="3200" baseline="3000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1574" y="2980426"/>
            <a:ext cx="399527" cy="473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sz="3200" baseline="30000" smtClean="0">
                <a:solidFill>
                  <a:srgbClr val="0070C0"/>
                </a:solidFill>
              </a:rPr>
              <a:t>-</a:t>
            </a:r>
            <a:endParaRPr lang="it-IT" sz="3200" baseline="3000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6626071" y="4784756"/>
            <a:ext cx="3810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29803" y="4479955"/>
            <a:ext cx="19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w/o deflection cut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6092671" y="5452799"/>
            <a:ext cx="3810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96403" y="5147998"/>
            <a:ext cx="17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w/ deflection cut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91000" y="1951672"/>
            <a:ext cx="4184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charge </a:t>
            </a:r>
            <a:r>
              <a:rPr lang="en-US" dirty="0" err="1" smtClean="0">
                <a:solidFill>
                  <a:srgbClr val="0070C0"/>
                </a:solidFill>
              </a:rPr>
              <a:t>mis</a:t>
            </a:r>
            <a:r>
              <a:rPr lang="en-US" dirty="0" smtClean="0">
                <a:solidFill>
                  <a:srgbClr val="0070C0"/>
                </a:solidFill>
              </a:rPr>
              <a:t>-identification </a:t>
            </a:r>
            <a:r>
              <a:rPr lang="en-US" dirty="0" smtClean="0">
                <a:solidFill>
                  <a:srgbClr val="0070C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70C0"/>
                </a:solidFill>
              </a:rPr>
              <a:t> is strongly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reduced.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Possible differences between MC and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real</a:t>
            </a:r>
            <a:r>
              <a:rPr lang="en-US" dirty="0" smtClean="0">
                <a:solidFill>
                  <a:srgbClr val="0070C0"/>
                </a:solidFill>
                <a:latin typeface="Symbol" pitchFamily="18" charset="2"/>
              </a:rPr>
              <a:t> h</a:t>
            </a:r>
            <a:r>
              <a:rPr lang="en-US" dirty="0" smtClean="0">
                <a:solidFill>
                  <a:srgbClr val="0070C0"/>
                </a:solidFill>
              </a:rPr>
              <a:t> is a source of systematic uncertainty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on </a:t>
            </a:r>
            <a:r>
              <a:rPr lang="en-US" dirty="0" err="1" smtClean="0">
                <a:solidFill>
                  <a:srgbClr val="0070C0"/>
                </a:solidFill>
              </a:rPr>
              <a:t>R</a:t>
            </a:r>
            <a:r>
              <a:rPr lang="en-US" baseline="-25000" dirty="0" err="1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will be reported later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8020603" y="5699155"/>
            <a:ext cx="89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solidFill>
                  <a:srgbClr val="0070C0"/>
                </a:solidFill>
              </a:rPr>
              <a:t> ~ 3%</a:t>
            </a:r>
            <a:endParaRPr lang="en-US" sz="2000" dirty="0"/>
          </a:p>
        </p:txBody>
      </p:sp>
      <p:pic>
        <p:nvPicPr>
          <p:cNvPr id="6" name="Picture 5" descr="figure4a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598" y="1447800"/>
            <a:ext cx="3708802" cy="251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83836" y="3012488"/>
            <a:ext cx="441355" cy="473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sz="3200" baseline="30000" dirty="0" err="1" smtClean="0">
                <a:solidFill>
                  <a:srgbClr val="0070C0"/>
                </a:solidFill>
              </a:rPr>
              <a:t>+</a:t>
            </a:r>
            <a:endParaRPr lang="it-IT" sz="3200" baseline="300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3132" y="3012488"/>
            <a:ext cx="399527" cy="473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sz="3200" baseline="30000" dirty="0" smtClean="0">
                <a:solidFill>
                  <a:srgbClr val="0070C0"/>
                </a:solidFill>
              </a:rPr>
              <a:t>-</a:t>
            </a:r>
            <a:endParaRPr lang="it-IT" sz="3200" baseline="30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Data </a:t>
            </a:r>
            <a:r>
              <a:rPr lang="it-IT" dirty="0" err="1" smtClean="0"/>
              <a:t>reduction</a:t>
            </a:r>
            <a:r>
              <a:rPr lang="it-IT" dirty="0" smtClean="0"/>
              <a:t> - </a:t>
            </a:r>
            <a:r>
              <a:rPr lang="it-IT" dirty="0" err="1" smtClean="0"/>
              <a:t>statistics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399" y="1905000"/>
          <a:ext cx="8153397" cy="413512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95401"/>
                <a:gridCol w="1143000"/>
                <a:gridCol w="1143000"/>
                <a:gridCol w="1077683"/>
                <a:gridCol w="1164771"/>
                <a:gridCol w="1164771"/>
                <a:gridCol w="1164771"/>
              </a:tblGrid>
              <a:tr h="6287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DATA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MC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287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evt</a:t>
                      </a:r>
                      <a:r>
                        <a:rPr lang="en-US" dirty="0" smtClean="0"/>
                        <a:t>/day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evt</a:t>
                      </a:r>
                      <a:r>
                        <a:rPr lang="en-US" dirty="0" smtClean="0"/>
                        <a:t>/day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5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Acceptance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992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100.0%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1222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100.0%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Clean PT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515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51.9%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959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78.5%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Deflection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391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39.4%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76.0%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708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58.0%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73.8%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Single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379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38.2%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96.9%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673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55.1%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95.1%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Multiple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1.2%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3.1%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2.9%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9" descr="pdown_c0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382736"/>
            <a:ext cx="3505200" cy="2520168"/>
          </a:xfrm>
          <a:prstGeom prst="rect">
            <a:avLst/>
          </a:prstGeom>
        </p:spPr>
      </p:pic>
      <p:pic>
        <p:nvPicPr>
          <p:cNvPr id="11" name="Picture 10" descr="pdown_c0c1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891768"/>
            <a:ext cx="3505200" cy="2520168"/>
          </a:xfrm>
          <a:prstGeom prst="rect">
            <a:avLst/>
          </a:prstGeom>
        </p:spPr>
      </p:pic>
      <p:pic>
        <p:nvPicPr>
          <p:cNvPr id="12" name="Picture 11" descr="pdown_c0c1c4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909020"/>
            <a:ext cx="3505200" cy="2520168"/>
          </a:xfrm>
          <a:prstGeom prst="rect">
            <a:avLst/>
          </a:prstGeom>
        </p:spPr>
      </p:pic>
      <p:pic>
        <p:nvPicPr>
          <p:cNvPr id="13" name="Picture 12" descr="pdown_nocut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1" y="1371600"/>
            <a:ext cx="3505200" cy="2520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8857" y="2847788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70C0"/>
                </a:solidFill>
              </a:rPr>
              <a:t>No </a:t>
            </a:r>
            <a:r>
              <a:rPr lang="it-IT" sz="2000" dirty="0" err="1" smtClean="0">
                <a:solidFill>
                  <a:srgbClr val="0070C0"/>
                </a:solidFill>
              </a:rPr>
              <a:t>cuts</a:t>
            </a:r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6807" y="2872613"/>
            <a:ext cx="1081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70C0"/>
                </a:solidFill>
              </a:rPr>
              <a:t>Clean</a:t>
            </a:r>
            <a:r>
              <a:rPr lang="it-IT" sz="2000" dirty="0" smtClean="0">
                <a:solidFill>
                  <a:srgbClr val="0070C0"/>
                </a:solidFill>
              </a:rPr>
              <a:t> PT</a:t>
            </a:r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5463413"/>
            <a:ext cx="1598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70C0"/>
                </a:solidFill>
                <a:latin typeface="Symbol" pitchFamily="18" charset="2"/>
              </a:rPr>
              <a:t>Df</a:t>
            </a:r>
            <a:r>
              <a:rPr lang="it-IT" sz="2000" dirty="0" smtClean="0">
                <a:solidFill>
                  <a:srgbClr val="0070C0"/>
                </a:solidFill>
              </a:rPr>
              <a:t>&lt;100 </a:t>
            </a:r>
            <a:r>
              <a:rPr lang="it-IT" sz="2000" dirty="0" err="1" smtClean="0">
                <a:solidFill>
                  <a:srgbClr val="0070C0"/>
                </a:solidFill>
              </a:rPr>
              <a:t>mrad</a:t>
            </a:r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62600" y="5495678"/>
            <a:ext cx="1252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  <a:latin typeface="Symbol" pitchFamily="18" charset="2"/>
              </a:rPr>
              <a:t>Df</a:t>
            </a:r>
            <a:r>
              <a:rPr lang="en-US" sz="2000" dirty="0" smtClean="0">
                <a:solidFill>
                  <a:srgbClr val="0070C0"/>
                </a:solidFill>
                <a:latin typeface="Symbol" pitchFamily="18" charset="2"/>
              </a:rPr>
              <a:t>/</a:t>
            </a:r>
            <a:r>
              <a:rPr lang="en-US" sz="2000" dirty="0" err="1" smtClean="0">
                <a:solidFill>
                  <a:srgbClr val="0070C0"/>
                </a:solidFill>
                <a:latin typeface="Symbol" pitchFamily="18" charset="2"/>
              </a:rPr>
              <a:t>s</a:t>
            </a:r>
            <a:r>
              <a:rPr lang="en-US" sz="2000" baseline="-25000" dirty="0" err="1" smtClean="0">
                <a:solidFill>
                  <a:srgbClr val="0070C0"/>
                </a:solidFill>
                <a:latin typeface="Symbol" pitchFamily="18" charset="2"/>
              </a:rPr>
              <a:t>Df</a:t>
            </a:r>
            <a:r>
              <a:rPr lang="en-US" sz="2000" baseline="-25000" dirty="0" smtClean="0">
                <a:solidFill>
                  <a:srgbClr val="0070C0"/>
                </a:solidFill>
                <a:latin typeface="Symbol" pitchFamily="18" charset="2"/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&gt; 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886200" y="2466788"/>
            <a:ext cx="1295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886200" y="5133788"/>
            <a:ext cx="1295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9273101">
            <a:off x="3840661" y="3840451"/>
            <a:ext cx="1295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Quality cuts vs reconstructed p</a:t>
            </a:r>
            <a:r>
              <a:rPr lang="it-IT" baseline="-25000" smtClean="0">
                <a:latin typeface="Symbol" pitchFamily="18" charset="2"/>
              </a:rPr>
              <a:t>m</a:t>
            </a:r>
            <a:endParaRPr lang="it-IT" baseline="-2500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Alignment of the PT system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strongly depends on the alignment precision of the PT system</a:t>
            </a:r>
          </a:p>
          <a:p>
            <a:r>
              <a:rPr lang="en-US" dirty="0" smtClean="0"/>
              <a:t>Two stages of correction:</a:t>
            </a:r>
          </a:p>
          <a:p>
            <a:pPr lvl="1"/>
            <a:r>
              <a:rPr lang="en-US" dirty="0" smtClean="0"/>
              <a:t>Mechanical: gross corrections using a </a:t>
            </a:r>
            <a:r>
              <a:rPr lang="en-US" dirty="0" err="1" smtClean="0"/>
              <a:t>theodolite</a:t>
            </a:r>
            <a:endParaRPr lang="en-US" dirty="0" smtClean="0"/>
          </a:p>
          <a:p>
            <a:pPr lvl="1"/>
            <a:r>
              <a:rPr lang="en-US" dirty="0" smtClean="0"/>
              <a:t>Cosmic rays: finer corrections using HE muons</a:t>
            </a:r>
            <a:br>
              <a:rPr lang="en-US" dirty="0" smtClean="0"/>
            </a:br>
            <a:r>
              <a:rPr lang="en-US" dirty="0" smtClean="0"/>
              <a:t>(w/ and w/o magnetic field)</a:t>
            </a:r>
          </a:p>
          <a:p>
            <a:r>
              <a:rPr lang="en-US" dirty="0" err="1" smtClean="0"/>
              <a:t>Mis</a:t>
            </a:r>
            <a:r>
              <a:rPr lang="en-US" dirty="0" smtClean="0"/>
              <a:t>-alignment may have different contributions:</a:t>
            </a:r>
          </a:p>
          <a:p>
            <a:pPr lvl="1"/>
            <a:r>
              <a:rPr lang="en-US" b="1" dirty="0" smtClean="0"/>
              <a:t>Global:</a:t>
            </a:r>
            <a:r>
              <a:rPr lang="en-US" dirty="0" smtClean="0"/>
              <a:t> each PT station can be </a:t>
            </a:r>
            <a:r>
              <a:rPr lang="en-US" dirty="0" err="1" smtClean="0"/>
              <a:t>roto</a:t>
            </a:r>
            <a:r>
              <a:rPr lang="en-US" dirty="0" smtClean="0"/>
              <a:t>-translated as a whole </a:t>
            </a:r>
            <a:r>
              <a:rPr lang="en-US" dirty="0" err="1" smtClean="0"/>
              <a:t>w.r.t</a:t>
            </a:r>
            <a:r>
              <a:rPr lang="en-US" dirty="0" smtClean="0"/>
              <a:t>. the master reference frame</a:t>
            </a:r>
          </a:p>
          <a:p>
            <a:pPr lvl="2"/>
            <a:r>
              <a:rPr lang="en-US" dirty="0" smtClean="0"/>
              <a:t>Accounted for with the present statistics</a:t>
            </a:r>
          </a:p>
          <a:p>
            <a:pPr lvl="1"/>
            <a:r>
              <a:rPr lang="en-US" b="1" dirty="0" smtClean="0"/>
              <a:t>Local:</a:t>
            </a:r>
            <a:r>
              <a:rPr lang="en-US" dirty="0" smtClean="0"/>
              <a:t> each PT station may have distortions which vary from point-to-point</a:t>
            </a:r>
          </a:p>
          <a:p>
            <a:pPr lvl="2"/>
            <a:r>
              <a:rPr lang="en-US" dirty="0" smtClean="0"/>
              <a:t>Not yet accounted for with the present statistics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Alignment of the PT system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000" dirty="0" smtClean="0"/>
              <a:t>Phase 1: Align two stations of a doublet treating them as rigid bodies</a:t>
            </a:r>
          </a:p>
          <a:p>
            <a:pPr marL="514350" indent="-514350">
              <a:buNone/>
            </a:pPr>
            <a:r>
              <a:rPr lang="it-IT" sz="2000" dirty="0" smtClean="0"/>
              <a:t>	- </a:t>
            </a:r>
            <a:r>
              <a:rPr lang="it-IT" sz="2000" dirty="0" smtClean="0">
                <a:solidFill>
                  <a:schemeClr val="tx1"/>
                </a:solidFill>
              </a:rPr>
              <a:t>first </a:t>
            </a:r>
            <a:r>
              <a:rPr lang="it-IT" sz="2000" dirty="0" err="1" smtClean="0">
                <a:solidFill>
                  <a:schemeClr val="tx1"/>
                </a:solidFill>
              </a:rPr>
              <a:t>shifts</a:t>
            </a:r>
            <a:r>
              <a:rPr lang="it-IT" sz="2000" dirty="0" smtClean="0">
                <a:solidFill>
                  <a:schemeClr val="tx1"/>
                </a:solidFill>
              </a:rPr>
              <a:t>, in x, y and z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514350" indent="-514350"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	- </a:t>
            </a:r>
            <a:r>
              <a:rPr lang="it-IT" sz="2000" dirty="0" err="1" smtClean="0">
                <a:solidFill>
                  <a:schemeClr val="tx1"/>
                </a:solidFill>
              </a:rPr>
              <a:t>then</a:t>
            </a:r>
            <a:r>
              <a:rPr lang="it-IT" sz="2000" dirty="0" smtClean="0">
                <a:solidFill>
                  <a:schemeClr val="tx1"/>
                </a:solidFill>
              </a:rPr>
              <a:t> rotation, in x, y and z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514350" indent="-514350">
              <a:buNone/>
            </a:pPr>
            <a:r>
              <a:rPr lang="en-US" sz="2000" dirty="0" smtClean="0"/>
              <a:t>Phase 2: Align two doublets on both sides of an iron arm using CR data w/o magnetic field</a:t>
            </a:r>
          </a:p>
          <a:p>
            <a:pPr marL="514350" indent="-514350">
              <a:buNone/>
            </a:pPr>
            <a:r>
              <a:rPr lang="it-IT" sz="2000" dirty="0" err="1" smtClean="0"/>
              <a:t>Phase</a:t>
            </a:r>
            <a:r>
              <a:rPr lang="it-IT" sz="2000" dirty="0" smtClean="0"/>
              <a:t> 3: Estimate </a:t>
            </a:r>
            <a:r>
              <a:rPr lang="it-IT" sz="2000" dirty="0" err="1" smtClean="0"/>
              <a:t>bending</a:t>
            </a:r>
            <a:r>
              <a:rPr lang="it-IT" sz="2000" dirty="0" smtClean="0"/>
              <a:t> </a:t>
            </a:r>
            <a:r>
              <a:rPr lang="it-IT" sz="2000" dirty="0" err="1" smtClean="0"/>
              <a:t>effects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2" descr="CRMagnetOffItagL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05510"/>
            <a:ext cx="3570334" cy="25190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CRstandardItagL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290" y="3805510"/>
            <a:ext cx="3570334" cy="25190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15433" y="3733800"/>
            <a:ext cx="1489767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Magnets 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6122" y="3723568"/>
            <a:ext cx="156190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Magnets 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Underground </a:t>
            </a:r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ratio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R</a:t>
            </a:r>
            <a:r>
              <a:rPr lang="it-IT" sz="2400" baseline="-25000" dirty="0" err="1" smtClean="0">
                <a:latin typeface="Symbol" pitchFamily="18" charset="2"/>
              </a:rPr>
              <a:t>m</a:t>
            </a:r>
            <a:r>
              <a:rPr lang="it-IT" sz="2400" dirty="0" smtClean="0"/>
              <a:t> </a:t>
            </a:r>
            <a:r>
              <a:rPr lang="it-IT" sz="2400" dirty="0" err="1" smtClean="0"/>
              <a:t>computed</a:t>
            </a:r>
            <a:r>
              <a:rPr lang="it-IT" sz="2400" dirty="0" smtClean="0"/>
              <a:t> </a:t>
            </a:r>
            <a:r>
              <a:rPr lang="it-IT" sz="2400" dirty="0" err="1" smtClean="0"/>
              <a:t>separately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the </a:t>
            </a:r>
            <a:r>
              <a:rPr lang="it-IT" sz="2400" dirty="0" err="1" smtClean="0"/>
              <a:t>three</a:t>
            </a:r>
            <a:r>
              <a:rPr lang="it-IT" sz="2400" dirty="0" smtClean="0"/>
              <a:t> </a:t>
            </a:r>
            <a:r>
              <a:rPr lang="it-IT" sz="2400" dirty="0" err="1" smtClean="0"/>
              <a:t>categories</a:t>
            </a:r>
            <a:r>
              <a:rPr lang="it-IT" sz="2400" dirty="0" smtClean="0"/>
              <a:t> and </a:t>
            </a:r>
            <a:r>
              <a:rPr lang="it-IT" sz="2400" dirty="0" err="1" smtClean="0"/>
              <a:t>then</a:t>
            </a:r>
            <a:r>
              <a:rPr lang="it-IT" sz="2400" dirty="0" smtClean="0"/>
              <a:t> </a:t>
            </a:r>
            <a:r>
              <a:rPr lang="it-IT" sz="2400" dirty="0" err="1" smtClean="0"/>
              <a:t>unfolded</a:t>
            </a:r>
            <a:r>
              <a:rPr lang="it-IT" sz="2400" dirty="0" smtClean="0"/>
              <a:t>: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err="1" smtClean="0"/>
              <a:t>Finally</a:t>
            </a:r>
            <a:r>
              <a:rPr lang="it-IT" sz="2400" dirty="0" smtClean="0"/>
              <a:t> </a:t>
            </a:r>
            <a:r>
              <a:rPr lang="it-IT" sz="2400" dirty="0" err="1" smtClean="0"/>
              <a:t>compute</a:t>
            </a:r>
            <a:r>
              <a:rPr lang="it-IT" sz="2400" dirty="0" smtClean="0"/>
              <a:t> </a:t>
            </a:r>
            <a:r>
              <a:rPr lang="it-IT" sz="2400" dirty="0" err="1" smtClean="0"/>
              <a:t>R</a:t>
            </a:r>
            <a:r>
              <a:rPr lang="it-IT" sz="2400" baseline="-25000" dirty="0" err="1" smtClean="0">
                <a:latin typeface="Symbol" pitchFamily="18" charset="2"/>
              </a:rPr>
              <a:t>m</a:t>
            </a:r>
            <a:r>
              <a:rPr lang="it-IT" sz="2400" baseline="30000" dirty="0" err="1" smtClean="0"/>
              <a:t>unf</a:t>
            </a:r>
            <a:r>
              <a:rPr lang="it-IT" sz="2400" dirty="0" smtClean="0"/>
              <a:t> </a:t>
            </a:r>
            <a:r>
              <a:rPr lang="it-IT" sz="2400" dirty="0" err="1" smtClean="0"/>
              <a:t>as</a:t>
            </a:r>
            <a:r>
              <a:rPr lang="it-IT" sz="2400" dirty="0" smtClean="0"/>
              <a:t> the </a:t>
            </a:r>
            <a:r>
              <a:rPr lang="it-IT" sz="2400" dirty="0" err="1" smtClean="0"/>
              <a:t>weighted</a:t>
            </a:r>
            <a:r>
              <a:rPr lang="it-IT" sz="2400" dirty="0" smtClean="0"/>
              <a:t> </a:t>
            </a:r>
            <a:r>
              <a:rPr lang="it-IT" sz="2400" dirty="0" err="1" smtClean="0"/>
              <a:t>average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3 </a:t>
            </a:r>
            <a:r>
              <a:rPr lang="it-IT" sz="2400" dirty="0" err="1" smtClean="0"/>
              <a:t>samples</a:t>
            </a:r>
            <a:r>
              <a:rPr lang="it-IT" sz="2400" dirty="0" smtClean="0"/>
              <a:t>:</a:t>
            </a:r>
            <a:endParaRPr lang="it-IT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39444" y="3326118"/>
          <a:ext cx="8229600" cy="1483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71600"/>
                <a:gridCol w="990600"/>
                <a:gridCol w="990600"/>
                <a:gridCol w="1524000"/>
                <a:gridCol w="1676400"/>
                <a:gridCol w="167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sz="1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/>
                        <a:t>N</a:t>
                      </a:r>
                      <a:r>
                        <a:rPr lang="it-IT" sz="1800" baseline="-250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sz="1800" baseline="-25000" dirty="0" err="1" smtClean="0"/>
                        <a:t>+</a:t>
                      </a:r>
                      <a:endParaRPr lang="it-IT" sz="18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/>
                        <a:t>N</a:t>
                      </a:r>
                      <a:r>
                        <a:rPr lang="it-IT" sz="1800" baseline="-250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sz="1800" baseline="-25000" dirty="0" err="1" smtClean="0">
                          <a:latin typeface="+mn-lt"/>
                        </a:rPr>
                        <a:t>-</a:t>
                      </a:r>
                      <a:endParaRPr lang="it-IT" sz="18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/>
                        <a:t>R</a:t>
                      </a:r>
                      <a:r>
                        <a:rPr lang="it-IT" sz="1800" baseline="-250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sz="1800" baseline="30000" dirty="0" err="1" smtClean="0">
                          <a:latin typeface="+mn-lt"/>
                        </a:rPr>
                        <a:t>meas</a:t>
                      </a:r>
                      <a:endParaRPr lang="it-IT" sz="18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Symbol" pitchFamily="18" charset="2"/>
                        </a:rPr>
                        <a:t>h</a:t>
                      </a:r>
                      <a:endParaRPr lang="it-IT" sz="18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/>
                        <a:t>R</a:t>
                      </a:r>
                      <a:r>
                        <a:rPr lang="it-IT" sz="1800" baseline="-250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sz="1800" baseline="30000" dirty="0" err="1" smtClean="0">
                          <a:latin typeface="+mn-lt"/>
                        </a:rPr>
                        <a:t>unf</a:t>
                      </a:r>
                      <a:endParaRPr lang="it-IT" sz="1800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Doublets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smtClean="0"/>
                        <a:t>13595</a:t>
                      </a:r>
                      <a:endParaRPr lang="it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9993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1.360 ±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dirty="0" smtClean="0"/>
                        <a:t>0.018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0.0165 ±</a:t>
                      </a:r>
                      <a:r>
                        <a:rPr lang="it-IT" sz="1800" baseline="0" dirty="0" smtClean="0"/>
                        <a:t> 0.0012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1.375 ±</a:t>
                      </a:r>
                      <a:r>
                        <a:rPr lang="it-IT" sz="1800" baseline="0" dirty="0" smtClean="0"/>
                        <a:t> 0.019</a:t>
                      </a:r>
                      <a:endParaRPr lang="it-IT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Mixed</a:t>
                      </a:r>
                      <a:endParaRPr lang="it-IT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smtClean="0"/>
                        <a:t>8951</a:t>
                      </a:r>
                      <a:endParaRPr lang="it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smtClean="0"/>
                        <a:t>6603</a:t>
                      </a:r>
                      <a:endParaRPr lang="it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1.355 ±</a:t>
                      </a:r>
                      <a:r>
                        <a:rPr lang="it-IT" sz="1800" baseline="0" dirty="0" smtClean="0"/>
                        <a:t> 0.022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0.0403 ±</a:t>
                      </a:r>
                      <a:r>
                        <a:rPr lang="it-IT" sz="1800" baseline="0" dirty="0" smtClean="0"/>
                        <a:t> 0.0022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1.393 ±</a:t>
                      </a:r>
                      <a:r>
                        <a:rPr lang="it-IT" sz="1800" baseline="0" dirty="0" smtClean="0"/>
                        <a:t> 0.025</a:t>
                      </a:r>
                      <a:endParaRPr lang="it-IT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Singlets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2181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1704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1.28 ±</a:t>
                      </a:r>
                      <a:r>
                        <a:rPr lang="it-IT" sz="1800" baseline="0" dirty="0" smtClean="0"/>
                        <a:t> 0.06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0.064 ±</a:t>
                      </a:r>
                      <a:r>
                        <a:rPr lang="it-IT" sz="1800" baseline="0" dirty="0" smtClean="0"/>
                        <a:t> 0.005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1.33 ±</a:t>
                      </a:r>
                      <a:r>
                        <a:rPr lang="it-IT" sz="1800" baseline="0" dirty="0" smtClean="0"/>
                        <a:t> 0.05</a:t>
                      </a:r>
                      <a:endParaRPr lang="it-IT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026043" y="5587425"/>
            <a:ext cx="3222357" cy="584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FF0000"/>
                </a:solidFill>
              </a:rPr>
              <a:t>R</a:t>
            </a:r>
            <a:r>
              <a:rPr lang="it-IT" sz="3200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it-IT" sz="3200" dirty="0" smtClean="0">
                <a:solidFill>
                  <a:srgbClr val="FF0000"/>
                </a:solidFill>
              </a:rPr>
              <a:t> = 1.377 ± 0.014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53958" y="2420644"/>
          <a:ext cx="2251242" cy="737476"/>
        </p:xfrm>
        <a:graphic>
          <a:graphicData uri="http://schemas.openxmlformats.org/presentationml/2006/ole">
            <p:oleObj spid="_x0000_s34817" name="Vergelijking" r:id="rId3" imgW="1473120" imgH="482400" progId="Equation.3">
              <p:embed/>
            </p:oleObj>
          </a:graphicData>
        </a:graphic>
      </p:graphicFrame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826276" y="2362200"/>
          <a:ext cx="4250924" cy="793428"/>
        </p:xfrm>
        <a:graphic>
          <a:graphicData uri="http://schemas.openxmlformats.org/presentationml/2006/ole">
            <p:oleObj spid="_x0000_s34818" name="Vergelijking" r:id="rId4" imgW="285732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OPERA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sz="3100" dirty="0" smtClean="0">
                <a:solidFill>
                  <a:srgbClr val="FFFF00"/>
                </a:solidFill>
              </a:rPr>
              <a:t>O</a:t>
            </a:r>
            <a:r>
              <a:rPr lang="en-US" sz="3100" dirty="0" smtClean="0"/>
              <a:t>scillation </a:t>
            </a:r>
            <a:r>
              <a:rPr lang="en-US" sz="3100" dirty="0" smtClean="0">
                <a:solidFill>
                  <a:srgbClr val="FFFF00"/>
                </a:solidFill>
              </a:rPr>
              <a:t>P</a:t>
            </a:r>
            <a:r>
              <a:rPr lang="en-US" sz="3100" dirty="0" smtClean="0"/>
              <a:t>roject with </a:t>
            </a:r>
            <a:r>
              <a:rPr lang="en-US" sz="3100" dirty="0" smtClean="0">
                <a:solidFill>
                  <a:srgbClr val="FFFF00"/>
                </a:solidFill>
              </a:rPr>
              <a:t>E</a:t>
            </a:r>
            <a:r>
              <a:rPr lang="en-US" sz="3100" dirty="0" smtClean="0"/>
              <a:t>mulsion </a:t>
            </a:r>
            <a:r>
              <a:rPr lang="en-US" sz="3100" dirty="0" err="1" smtClean="0"/>
              <a:t>t</a:t>
            </a:r>
            <a:r>
              <a:rPr lang="en-US" sz="3100" dirty="0" err="1" smtClean="0">
                <a:solidFill>
                  <a:srgbClr val="FFFF00"/>
                </a:solidFill>
              </a:rPr>
              <a:t>R</a:t>
            </a:r>
            <a:r>
              <a:rPr lang="en-US" sz="3100" dirty="0" err="1" smtClean="0"/>
              <a:t>acking</a:t>
            </a:r>
            <a:r>
              <a:rPr lang="en-US" sz="3100" dirty="0" smtClean="0"/>
              <a:t> </a:t>
            </a:r>
            <a:r>
              <a:rPr lang="en-US" sz="3100" dirty="0" smtClean="0">
                <a:solidFill>
                  <a:srgbClr val="FFFF00"/>
                </a:solidFill>
              </a:rPr>
              <a:t>A</a:t>
            </a:r>
            <a:r>
              <a:rPr lang="en-US" sz="3100" dirty="0" smtClean="0"/>
              <a:t>pparatus</a:t>
            </a:r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7B00-46D1-4619-89B4-47785E750070}" type="slidenum">
              <a:rPr lang="it-IT"/>
              <a:pPr/>
              <a:t>5</a:t>
            </a:fld>
            <a:endParaRPr lang="it-IT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990600" y="1751013"/>
            <a:ext cx="7315200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fr-FR" dirty="0">
                <a:solidFill>
                  <a:srgbClr val="0070C0"/>
                </a:solidFill>
              </a:rPr>
              <a:t>Long </a:t>
            </a:r>
            <a:r>
              <a:rPr lang="fr-FR" dirty="0" err="1">
                <a:solidFill>
                  <a:srgbClr val="0070C0"/>
                </a:solidFill>
              </a:rPr>
              <a:t>baseline</a:t>
            </a:r>
            <a:r>
              <a:rPr lang="fr-FR" dirty="0">
                <a:solidFill>
                  <a:srgbClr val="0070C0"/>
                </a:solidFill>
              </a:rPr>
              <a:t> neutrino oscillation </a:t>
            </a:r>
            <a:r>
              <a:rPr lang="fr-FR" dirty="0" err="1">
                <a:solidFill>
                  <a:srgbClr val="0070C0"/>
                </a:solidFill>
              </a:rPr>
              <a:t>experiment</a:t>
            </a:r>
            <a:r>
              <a:rPr lang="fr-FR" dirty="0">
                <a:solidFill>
                  <a:srgbClr val="0070C0"/>
                </a:solidFill>
              </a:rPr>
              <a:t>:</a:t>
            </a:r>
          </a:p>
          <a:p>
            <a:pPr algn="ctr" eaLnBrk="0" hangingPunct="0"/>
            <a:r>
              <a:rPr lang="fr-FR" dirty="0" err="1"/>
              <a:t>search</a:t>
            </a:r>
            <a:r>
              <a:rPr lang="fr-FR" dirty="0"/>
              <a:t> for </a:t>
            </a:r>
            <a:r>
              <a:rPr lang="fr-FR" b="1" dirty="0"/>
              <a:t>tau</a:t>
            </a:r>
            <a:r>
              <a:rPr lang="fr-FR" dirty="0"/>
              <a:t> </a:t>
            </a:r>
            <a:r>
              <a:rPr lang="fr-FR" b="1" dirty="0"/>
              <a:t>neutrino </a:t>
            </a:r>
            <a:r>
              <a:rPr lang="fr-FR" b="1" dirty="0" err="1"/>
              <a:t>appearance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Gran</a:t>
            </a:r>
            <a:r>
              <a:rPr lang="fr-FR" dirty="0"/>
              <a:t> </a:t>
            </a:r>
            <a:r>
              <a:rPr lang="fr-FR" dirty="0" err="1"/>
              <a:t>Sasso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 </a:t>
            </a:r>
          </a:p>
          <a:p>
            <a:pPr algn="ctr" eaLnBrk="0" hangingPunct="0"/>
            <a:r>
              <a:rPr lang="fr-FR" dirty="0"/>
              <a:t>in a quasi-pure </a:t>
            </a:r>
            <a:r>
              <a:rPr lang="fr-FR" b="1" dirty="0"/>
              <a:t>muon</a:t>
            </a:r>
            <a:r>
              <a:rPr lang="fr-FR" dirty="0"/>
              <a:t> </a:t>
            </a:r>
            <a:r>
              <a:rPr lang="fr-FR" b="1" dirty="0"/>
              <a:t>neutrino</a:t>
            </a:r>
            <a:r>
              <a:rPr lang="fr-FR" dirty="0"/>
              <a:t> </a:t>
            </a:r>
            <a:r>
              <a:rPr lang="fr-FR" b="1" dirty="0" err="1"/>
              <a:t>beam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CERN (732 km)</a:t>
            </a:r>
          </a:p>
        </p:txBody>
      </p:sp>
      <p:sp>
        <p:nvSpPr>
          <p:cNvPr id="5168" name="Line 48"/>
          <p:cNvSpPr>
            <a:spLocks noChangeShapeType="1"/>
          </p:cNvSpPr>
          <p:nvPr/>
        </p:nvSpPr>
        <p:spPr bwMode="auto">
          <a:xfrm>
            <a:off x="3151262" y="6337311"/>
            <a:ext cx="405925" cy="0"/>
          </a:xfrm>
          <a:prstGeom prst="line">
            <a:avLst/>
          </a:prstGeom>
          <a:noFill/>
          <a:ln w="1905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kumimoji="1" lang="it-IT" sz="2000" b="1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3" cstate="print"/>
          <a:srcRect t="50888"/>
          <a:stretch>
            <a:fillRect/>
          </a:stretch>
        </p:blipFill>
        <p:spPr bwMode="auto">
          <a:xfrm>
            <a:off x="1066800" y="2895600"/>
            <a:ext cx="710038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5334000" cy="365125"/>
          </a:xfrm>
        </p:spPr>
        <p:txBody>
          <a:bodyPr/>
          <a:lstStyle/>
          <a:p>
            <a:r>
              <a:rPr lang="en-US" dirty="0" smtClean="0"/>
              <a:t>M. </a:t>
            </a:r>
            <a:r>
              <a:rPr lang="en-US" dirty="0" err="1" smtClean="0"/>
              <a:t>Sioli</a:t>
            </a:r>
            <a:r>
              <a:rPr lang="en-US" dirty="0" smtClean="0"/>
              <a:t> - SLAC Experimental Seminar - June 22, 2010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785596" y="5741634"/>
          <a:ext cx="5623560" cy="457200"/>
        </p:xfrm>
        <a:graphic>
          <a:graphicData uri="http://schemas.openxmlformats.org/presentationml/2006/ole">
            <p:oleObj spid="_x0000_s4097" name="Vergelijking" r:id="rId4" imgW="3124080" imgH="253800" progId="Equation.3">
              <p:embed/>
            </p:oleObj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91994" y="5252624"/>
          <a:ext cx="5576888" cy="457200"/>
        </p:xfrm>
        <a:graphic>
          <a:graphicData uri="http://schemas.openxmlformats.org/presentationml/2006/ole">
            <p:oleObj spid="_x0000_s4098" name="Vergelijking" r:id="rId5" imgW="3098520" imgH="253800" progId="Equation.3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1752600" y="5715000"/>
            <a:ext cx="5715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34922" y="5621044"/>
            <a:ext cx="11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dominant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channel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9519" y="3346882"/>
            <a:ext cx="1464815" cy="1003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/>
              <a:t>	</a:t>
            </a:r>
            <a:r>
              <a:rPr lang="it-IT" sz="2400" dirty="0" err="1" smtClean="0"/>
              <a:t>R</a:t>
            </a:r>
            <a:r>
              <a:rPr lang="it-IT" sz="2400" baseline="-25000" dirty="0" err="1" smtClean="0">
                <a:latin typeface="Symbol" pitchFamily="18" charset="2"/>
              </a:rPr>
              <a:t>m</a:t>
            </a:r>
            <a:r>
              <a:rPr lang="it-IT" sz="2400" dirty="0" smtClean="0"/>
              <a:t> </a:t>
            </a:r>
            <a:r>
              <a:rPr lang="it-IT" sz="2400" dirty="0" err="1" smtClean="0"/>
              <a:t>computed</a:t>
            </a:r>
            <a:r>
              <a:rPr lang="it-IT" sz="2400" dirty="0" smtClean="0"/>
              <a:t> </a:t>
            </a:r>
            <a:r>
              <a:rPr lang="it-IT" sz="2400" dirty="0" err="1" smtClean="0"/>
              <a:t>separately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single and multiple </a:t>
            </a:r>
            <a:r>
              <a:rPr lang="it-IT" sz="2400" dirty="0" err="1" smtClean="0"/>
              <a:t>muon</a:t>
            </a:r>
            <a:r>
              <a:rPr lang="it-IT" sz="2400" dirty="0" smtClean="0"/>
              <a:t> </a:t>
            </a:r>
            <a:r>
              <a:rPr lang="it-IT" sz="2400" dirty="0" err="1" smtClean="0"/>
              <a:t>events</a:t>
            </a:r>
            <a:endParaRPr lang="it-IT" sz="2400" dirty="0" smtClean="0"/>
          </a:p>
          <a:p>
            <a:pPr lvl="1"/>
            <a:r>
              <a:rPr lang="it-IT" sz="2000" dirty="0" err="1" smtClean="0"/>
              <a:t>check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hypotheis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“</a:t>
            </a:r>
            <a:r>
              <a:rPr lang="it-IT" sz="2000" dirty="0" err="1" smtClean="0"/>
              <a:t>dilution</a:t>
            </a:r>
            <a:r>
              <a:rPr lang="it-IT" sz="2000" dirty="0" smtClean="0"/>
              <a:t>”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R</a:t>
            </a:r>
            <a:r>
              <a:rPr lang="it-IT" sz="2000" baseline="-25000" dirty="0" err="1" smtClean="0">
                <a:latin typeface="Symbol" pitchFamily="18" charset="2"/>
              </a:rPr>
              <a:t>m</a:t>
            </a:r>
            <a:r>
              <a:rPr lang="it-IT" sz="2000" dirty="0" smtClean="0"/>
              <a:t> </a:t>
            </a:r>
            <a:r>
              <a:rPr lang="it-IT" sz="2000" dirty="0" err="1" smtClean="0"/>
              <a:t>when</a:t>
            </a:r>
            <a:r>
              <a:rPr lang="it-IT" sz="2000" dirty="0" smtClean="0"/>
              <a:t> </a:t>
            </a:r>
            <a:r>
              <a:rPr lang="it-IT" sz="2000" dirty="0" err="1" smtClean="0"/>
              <a:t>proton-Air</a:t>
            </a:r>
            <a:r>
              <a:rPr lang="it-IT" sz="2000" dirty="0" smtClean="0"/>
              <a:t> and </a:t>
            </a:r>
            <a:r>
              <a:rPr lang="it-IT" sz="2000" dirty="0" err="1" smtClean="0"/>
              <a:t>neutron-Air</a:t>
            </a:r>
            <a:r>
              <a:rPr lang="it-IT" sz="2000" dirty="0" smtClean="0"/>
              <a:t> </a:t>
            </a:r>
            <a:r>
              <a:rPr lang="it-IT" sz="2000" dirty="0" err="1" smtClean="0"/>
              <a:t>interactions</a:t>
            </a:r>
            <a:r>
              <a:rPr lang="it-IT" sz="2000" dirty="0" smtClean="0"/>
              <a:t> </a:t>
            </a:r>
            <a:r>
              <a:rPr lang="it-IT" sz="2000" dirty="0" err="1" smtClean="0"/>
              <a:t>change</a:t>
            </a:r>
            <a:r>
              <a:rPr lang="it-IT" sz="2000" dirty="0" smtClean="0"/>
              <a:t> </a:t>
            </a:r>
            <a:r>
              <a:rPr lang="it-IT" sz="2000" dirty="0" err="1" smtClean="0"/>
              <a:t>their</a:t>
            </a:r>
            <a:r>
              <a:rPr lang="it-IT" sz="2000" dirty="0" smtClean="0"/>
              <a:t> relative </a:t>
            </a:r>
            <a:r>
              <a:rPr lang="it-IT" sz="2000" dirty="0" err="1" smtClean="0"/>
              <a:t>contributions</a:t>
            </a:r>
            <a:endParaRPr lang="it-IT" sz="2000" dirty="0" smtClean="0"/>
          </a:p>
          <a:p>
            <a:pPr lvl="1"/>
            <a:r>
              <a:rPr lang="it-IT" sz="2000" dirty="0" smtClean="0"/>
              <a:t>in </a:t>
            </a:r>
            <a:r>
              <a:rPr lang="it-IT" sz="2000" dirty="0" err="1" smtClean="0"/>
              <a:t>practice</a:t>
            </a:r>
            <a:r>
              <a:rPr lang="it-IT" sz="2000" dirty="0" smtClean="0"/>
              <a:t>: </a:t>
            </a:r>
            <a:r>
              <a:rPr lang="it-IT" sz="2000" dirty="0" err="1" smtClean="0"/>
              <a:t>compute</a:t>
            </a:r>
            <a:r>
              <a:rPr lang="it-IT" sz="2000" dirty="0" smtClean="0"/>
              <a:t> </a:t>
            </a:r>
            <a:r>
              <a:rPr lang="it-IT" sz="2000" dirty="0" err="1" smtClean="0"/>
              <a:t>R</a:t>
            </a:r>
            <a:r>
              <a:rPr lang="it-IT" sz="2000" baseline="-25000" dirty="0" err="1" smtClean="0">
                <a:latin typeface="Symbol" pitchFamily="18" charset="2"/>
              </a:rPr>
              <a:t>m</a:t>
            </a:r>
            <a:r>
              <a:rPr lang="it-IT" sz="2000" baseline="-25000" dirty="0" smtClean="0">
                <a:latin typeface="Symbol" pitchFamily="18" charset="2"/>
              </a:rPr>
              <a:t> </a:t>
            </a:r>
            <a:r>
              <a:rPr lang="it-IT" sz="2000" dirty="0" err="1" smtClean="0"/>
              <a:t>when</a:t>
            </a:r>
            <a:r>
              <a:rPr lang="it-IT" sz="2000" dirty="0" smtClean="0"/>
              <a:t> the 3D </a:t>
            </a:r>
            <a:br>
              <a:rPr lang="it-IT" sz="2000" dirty="0" smtClean="0"/>
            </a:br>
            <a:r>
              <a:rPr lang="it-IT" sz="2000" dirty="0" err="1" smtClean="0"/>
              <a:t>multiplicity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&gt; 1, </a:t>
            </a:r>
            <a:r>
              <a:rPr lang="it-IT" sz="2000" dirty="0" err="1" smtClean="0"/>
              <a:t>independently</a:t>
            </a:r>
            <a:r>
              <a:rPr lang="it-IT" sz="2000" dirty="0" smtClean="0"/>
              <a:t> on the </a:t>
            </a:r>
            <a:br>
              <a:rPr lang="it-IT" sz="2000" dirty="0" smtClean="0"/>
            </a:br>
            <a:r>
              <a:rPr lang="it-IT" sz="2000" dirty="0" err="1" smtClean="0"/>
              <a:t>number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measured</a:t>
            </a:r>
            <a:r>
              <a:rPr lang="it-IT" sz="2000" dirty="0" smtClean="0"/>
              <a:t> </a:t>
            </a:r>
            <a:r>
              <a:rPr lang="it-IT" sz="2000" dirty="0" err="1" smtClean="0"/>
              <a:t>charges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event</a:t>
            </a:r>
            <a:endParaRPr lang="it-IT" sz="20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endParaRPr lang="it-IT" sz="2400" dirty="0" smtClean="0"/>
          </a:p>
          <a:p>
            <a:pPr lvl="1"/>
            <a:endParaRPr lang="it-IT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Underground </a:t>
            </a:r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ratio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4956" y="4267200"/>
          <a:ext cx="8229600" cy="13208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N</a:t>
                      </a:r>
                      <a:r>
                        <a:rPr lang="it-IT" sz="1600" baseline="-25000" dirty="0" err="1" smtClean="0">
                          <a:latin typeface="Symbol" pitchFamily="18" charset="2"/>
                        </a:rPr>
                        <a:t>m</a:t>
                      </a:r>
                      <a:endParaRPr lang="it-IT" sz="1600" baseline="-250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‹A›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smtClean="0"/>
                        <a:t>‹E/A›</a:t>
                      </a:r>
                      <a:r>
                        <a:rPr lang="it-IT" sz="1600" baseline="-25000" smtClean="0"/>
                        <a:t>primary</a:t>
                      </a:r>
                      <a:br>
                        <a:rPr lang="it-IT" sz="1600" baseline="-25000" smtClean="0"/>
                      </a:br>
                      <a:r>
                        <a:rPr lang="it-IT" sz="1600" baseline="0" smtClean="0"/>
                        <a:t>[TeV]</a:t>
                      </a:r>
                      <a:endParaRPr lang="it-IT" sz="1600" baseline="-250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H fraction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N</a:t>
                      </a:r>
                      <a:r>
                        <a:rPr lang="it-IT" sz="1600" baseline="-25000" smtClean="0"/>
                        <a:t>p</a:t>
                      </a:r>
                      <a:r>
                        <a:rPr lang="it-IT" sz="1600" smtClean="0"/>
                        <a:t>/N</a:t>
                      </a:r>
                      <a:r>
                        <a:rPr lang="it-IT" sz="1600" baseline="-25000" smtClean="0"/>
                        <a:t>n</a:t>
                      </a:r>
                      <a:endParaRPr lang="it-IT" sz="1600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R</a:t>
                      </a:r>
                      <a:r>
                        <a:rPr lang="it-IT" sz="1600" baseline="-25000" smtClean="0">
                          <a:latin typeface="Symbol" pitchFamily="18" charset="2"/>
                        </a:rPr>
                        <a:t>m</a:t>
                      </a:r>
                      <a:r>
                        <a:rPr lang="it-IT" sz="1600" baseline="30000" smtClean="0"/>
                        <a:t>unf </a:t>
                      </a:r>
                    </a:p>
                    <a:p>
                      <a:pPr algn="ctr"/>
                      <a:r>
                        <a:rPr lang="it-IT" sz="1600" baseline="0" smtClean="0"/>
                        <a:t>(2008)</a:t>
                      </a:r>
                      <a:endParaRPr lang="it-IT" sz="1600" baseline="30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=</a:t>
                      </a:r>
                      <a:r>
                        <a:rPr lang="it-IT" sz="1600" baseline="0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3.35 ± 0.09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19.4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0.1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0.667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0.007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4.99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0.05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1.377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± 0.014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&gt; 1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8.5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0.3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77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1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0.352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0.012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2.09</a:t>
                      </a:r>
                      <a:r>
                        <a:rPr lang="it-IT" sz="1600" baseline="0" smtClean="0"/>
                        <a:t> </a:t>
                      </a:r>
                      <a:r>
                        <a:rPr lang="it-IT" sz="1600" smtClean="0"/>
                        <a:t>± 0.07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1.23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± 0.06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7253054" y="4782844"/>
            <a:ext cx="15240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/>
          <p:cNvSpPr/>
          <p:nvPr/>
        </p:nvSpPr>
        <p:spPr>
          <a:xfrm rot="10800000">
            <a:off x="7552679" y="5621044"/>
            <a:ext cx="533400" cy="53340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6301" y="5848290"/>
            <a:ext cx="6315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Different at 2.4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level: first indication of a “dilution” effect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3079810"/>
            <a:ext cx="609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3079810"/>
            <a:ext cx="609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29600" y="3048000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OK,</a:t>
            </a:r>
          </a:p>
          <a:p>
            <a:r>
              <a:rPr lang="en-US" dirty="0" smtClean="0"/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822487" y="2945166"/>
            <a:ext cx="119849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01521" y="2945166"/>
            <a:ext cx="119849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27883" y="2945166"/>
            <a:ext cx="119849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006917" y="2945166"/>
            <a:ext cx="119849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5715000" y="3003610"/>
            <a:ext cx="11430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400800" y="3003610"/>
            <a:ext cx="11430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6966010" y="3003610"/>
            <a:ext cx="11430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uncertainty on </a:t>
            </a:r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400" dirty="0" smtClean="0"/>
              <a:t>a)	</a:t>
            </a:r>
            <a:r>
              <a:rPr lang="en-US" sz="2400" dirty="0" err="1" smtClean="0"/>
              <a:t>Mis</a:t>
            </a:r>
            <a:r>
              <a:rPr lang="en-US" sz="2400" dirty="0" smtClean="0"/>
              <a:t>-alignment of the PT system</a:t>
            </a:r>
            <a:endParaRPr lang="en-US" sz="2000" dirty="0" smtClean="0"/>
          </a:p>
          <a:p>
            <a:pPr marL="914400" lvl="1" indent="-514350">
              <a:buNone/>
            </a:pP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	</a:t>
            </a:r>
            <a:r>
              <a:rPr lang="en-US" sz="2000" dirty="0" smtClean="0"/>
              <a:t>can be estimated with the “2-arm” test: consider tracks which cross</a:t>
            </a:r>
            <a:br>
              <a:rPr lang="en-US" sz="2000" dirty="0" smtClean="0"/>
            </a:br>
            <a:r>
              <a:rPr lang="en-US" sz="2000" dirty="0" smtClean="0"/>
              <a:t>both arms of a spectrometer. Neglecting energy losses, the two deflections should be the same:</a:t>
            </a: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 descr="figure5a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4419600"/>
            <a:ext cx="2991587" cy="2023905"/>
          </a:xfrm>
          <a:prstGeom prst="rect">
            <a:avLst/>
          </a:prstGeom>
        </p:spPr>
      </p:pic>
      <p:pic>
        <p:nvPicPr>
          <p:cNvPr id="9" name="Picture 8" descr="figure5b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4419600"/>
            <a:ext cx="2991587" cy="2023905"/>
          </a:xfrm>
          <a:prstGeom prst="rect">
            <a:avLst/>
          </a:prstGeom>
        </p:spPr>
      </p:pic>
      <p:pic>
        <p:nvPicPr>
          <p:cNvPr id="11" name="Picture 10" descr="pt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032748"/>
            <a:ext cx="3474238" cy="15126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3429000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d(</a:t>
            </a:r>
            <a:r>
              <a:rPr lang="en-US" sz="2400" dirty="0" err="1" smtClean="0">
                <a:solidFill>
                  <a:srgbClr val="00B050"/>
                </a:solidFill>
                <a:latin typeface="Symbol" pitchFamily="18" charset="2"/>
              </a:rPr>
              <a:t>Df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) = Df</a:t>
            </a:r>
            <a:r>
              <a:rPr lang="en-US" sz="2400" baseline="-25000" dirty="0" smtClean="0">
                <a:solidFill>
                  <a:srgbClr val="00B050"/>
                </a:solidFill>
              </a:rPr>
              <a:t>1</a:t>
            </a:r>
            <a:r>
              <a:rPr lang="en-US" sz="2400" dirty="0" smtClean="0">
                <a:solidFill>
                  <a:srgbClr val="00B050"/>
                </a:solidFill>
              </a:rPr>
              <a:t> - </a:t>
            </a:r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Df</a:t>
            </a:r>
            <a:r>
              <a:rPr lang="en-US" sz="2400" baseline="-25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</a:rPr>
              <a:t> = 0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7406905" y="5239246"/>
            <a:ext cx="53340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711057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d(</a:t>
            </a: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Df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) = 0.08 </a:t>
            </a:r>
            <a:r>
              <a:rPr lang="en-US" sz="2400" dirty="0" err="1" smtClean="0">
                <a:solidFill>
                  <a:srgbClr val="FF0000"/>
                </a:solidFill>
              </a:rPr>
              <a:t>mrad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9556" y="5777857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 = 0.015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uncertainty on </a:t>
            </a:r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/>
              <a:t>Consistency checks: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sz="2000" dirty="0" smtClean="0"/>
              <a:t>The 4 </a:t>
            </a:r>
            <a:r>
              <a:rPr lang="en-US" sz="2000" dirty="0" err="1" smtClean="0"/>
              <a:t>R</a:t>
            </a:r>
            <a:r>
              <a:rPr lang="en-US" sz="2000" baseline="-25000" dirty="0" err="1" smtClean="0">
                <a:latin typeface="Symbol" pitchFamily="18" charset="2"/>
              </a:rPr>
              <a:t>m</a:t>
            </a:r>
            <a:r>
              <a:rPr lang="en-US" sz="2000" dirty="0" smtClean="0"/>
              <a:t> values, computed separately for each magnet arm, fluctuate around the average of 0.017, which is below their statistical accuracy (0.03)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sz="2000" dirty="0" smtClean="0"/>
              <a:t>Run with inverted polarity (9 days): </a:t>
            </a:r>
            <a:r>
              <a:rPr lang="en-US" sz="2000" dirty="0" err="1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inverted</a:t>
            </a:r>
            <a:r>
              <a:rPr lang="en-US" sz="2000" dirty="0" smtClean="0">
                <a:solidFill>
                  <a:srgbClr val="FF0000"/>
                </a:solidFill>
              </a:rPr>
              <a:t> = 1.39 ± 0.04</a:t>
            </a:r>
          </a:p>
          <a:p>
            <a:pPr marL="514350" indent="-514350">
              <a:buAutoNum type="alphaLcParenR" startAt="2"/>
            </a:pPr>
            <a:r>
              <a:rPr lang="en-US" sz="2400" dirty="0" smtClean="0"/>
              <a:t>Charge </a:t>
            </a:r>
            <a:r>
              <a:rPr lang="en-US" sz="2400" dirty="0" err="1" smtClean="0"/>
              <a:t>mis</a:t>
            </a:r>
            <a:r>
              <a:rPr lang="en-US" sz="2400" dirty="0" smtClean="0"/>
              <a:t>-identification </a:t>
            </a:r>
            <a:r>
              <a:rPr lang="en-US" sz="2400" dirty="0" smtClean="0">
                <a:latin typeface="Symbol" pitchFamily="18" charset="2"/>
              </a:rPr>
              <a:t>h</a:t>
            </a:r>
            <a:endParaRPr lang="en-US" sz="2000" dirty="0" smtClean="0">
              <a:latin typeface="Symbol" pitchFamily="18" charset="2"/>
            </a:endParaRPr>
          </a:p>
          <a:p>
            <a:pPr marL="914400" lvl="1" indent="-5143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estimate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dh</a:t>
            </a:r>
            <a:r>
              <a:rPr lang="en-US" sz="2000" dirty="0" smtClean="0">
                <a:sym typeface="Wingdings" pitchFamily="2" charset="2"/>
              </a:rPr>
              <a:t> = </a:t>
            </a:r>
            <a:r>
              <a:rPr lang="en-US" sz="2000" dirty="0" err="1" smtClean="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data</a:t>
            </a:r>
            <a:r>
              <a:rPr lang="en-US" sz="2000" dirty="0" smtClean="0">
                <a:solidFill>
                  <a:schemeClr val="tx1"/>
                </a:solidFill>
              </a:rPr>
              <a:t> – </a:t>
            </a:r>
            <a:r>
              <a:rPr lang="en-US" sz="2000" dirty="0" err="1" smtClean="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MC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u="sng" dirty="0" smtClean="0">
                <a:solidFill>
                  <a:schemeClr val="tx1"/>
                </a:solidFill>
              </a:rPr>
              <a:t>for a subsample of events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again with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the “2-arm” test, </a:t>
            </a:r>
            <a:r>
              <a:rPr lang="en-US" sz="2000" dirty="0" smtClean="0">
                <a:solidFill>
                  <a:schemeClr val="tx1"/>
                </a:solidFill>
                <a:sym typeface="Wingdings" pitchFamily="2" charset="2"/>
              </a:rPr>
              <a:t>then extrapolate to the whole sample</a:t>
            </a:r>
            <a:endParaRPr lang="en-US" sz="2000" dirty="0" smtClean="0">
              <a:sym typeface="Wingdings" pitchFamily="2" charset="2"/>
            </a:endParaRPr>
          </a:p>
          <a:p>
            <a:pPr marL="914400" lvl="1" indent="-5143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probability that 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Df</a:t>
            </a:r>
            <a:r>
              <a:rPr lang="en-US" sz="2000" baseline="-25000" dirty="0" smtClean="0">
                <a:solidFill>
                  <a:schemeClr val="tx1"/>
                </a:solidFill>
              </a:rPr>
              <a:t>1</a:t>
            </a: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Df</a:t>
            </a:r>
            <a:r>
              <a:rPr lang="en-US" sz="200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 have opposite sign is related to 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latin typeface="Symbol" pitchFamily="18" charset="2"/>
              </a:rPr>
              <a:t/>
            </a:r>
            <a:br>
              <a:rPr lang="en-US" sz="2000" dirty="0" smtClean="0">
                <a:latin typeface="Symbol" pitchFamily="18" charset="2"/>
              </a:rPr>
            </a:br>
            <a:r>
              <a:rPr lang="en-US" sz="2000" dirty="0" smtClean="0"/>
              <a:t>through a function </a:t>
            </a:r>
            <a:r>
              <a:rPr lang="en-US" sz="2000" dirty="0" smtClean="0">
                <a:latin typeface="Symbol" pitchFamily="18" charset="2"/>
              </a:rPr>
              <a:t>h</a:t>
            </a:r>
            <a:r>
              <a:rPr lang="en-US" sz="2000" dirty="0" smtClean="0"/>
              <a:t> = </a:t>
            </a:r>
            <a:r>
              <a:rPr lang="en-US" sz="2000" dirty="0" smtClean="0">
                <a:latin typeface="Symbol" pitchFamily="18" charset="2"/>
              </a:rPr>
              <a:t>h</a:t>
            </a:r>
            <a:r>
              <a:rPr lang="en-US" sz="2000" dirty="0" smtClean="0"/>
              <a:t>(p), computed via MC</a:t>
            </a:r>
            <a:endParaRPr lang="en-US" sz="2000" dirty="0" smtClean="0">
              <a:latin typeface="Symbol" pitchFamily="18" charset="2"/>
            </a:endParaRPr>
          </a:p>
          <a:p>
            <a:pPr marL="914400" lvl="1" indent="-514350">
              <a:buNone/>
            </a:pPr>
            <a:r>
              <a:rPr lang="en-US" sz="2000" dirty="0" smtClean="0">
                <a:latin typeface="Symbol" pitchFamily="18" charset="2"/>
                <a:sym typeface="Wingdings" pitchFamily="2" charset="2"/>
              </a:rPr>
              <a:t>			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dh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= 0.007  </a:t>
            </a:r>
            <a:r>
              <a:rPr lang="en-US" sz="20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000" dirty="0" err="1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= 0.007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  <a:latin typeface="Symbol" pitchFamily="18" charset="2"/>
            </a:endParaRPr>
          </a:p>
          <a:p>
            <a:pPr marL="514350" indent="-51435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810" y="5844468"/>
            <a:ext cx="6689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The total systematic uncertainty is </a:t>
            </a:r>
            <a:r>
              <a:rPr lang="en-US" sz="20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FF00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unf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</a:rPr>
              <a:t>syst</a:t>
            </a:r>
            <a:r>
              <a:rPr lang="en-US" sz="2000" dirty="0" smtClean="0">
                <a:solidFill>
                  <a:srgbClr val="FF0000"/>
                </a:solidFill>
              </a:rPr>
              <a:t>) = +0.017, -0.015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09600" y="57912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as a function of p</a:t>
            </a:r>
            <a:r>
              <a:rPr lang="en-US" baseline="-25000" dirty="0" smtClean="0">
                <a:latin typeface="Symbol" pitchFamily="18" charset="2"/>
              </a:rPr>
              <a:t>m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200" dirty="0" err="1" smtClean="0"/>
              <a:t>R</a:t>
            </a:r>
            <a:r>
              <a:rPr lang="it-IT" sz="2200" baseline="-25000" dirty="0" err="1" smtClean="0">
                <a:latin typeface="Symbol" pitchFamily="18" charset="2"/>
              </a:rPr>
              <a:t>m</a:t>
            </a:r>
            <a:r>
              <a:rPr lang="it-IT" sz="2200" dirty="0" smtClean="0"/>
              <a:t> </a:t>
            </a:r>
            <a:r>
              <a:rPr lang="it-IT" sz="2200" dirty="0" err="1" smtClean="0"/>
              <a:t>was</a:t>
            </a:r>
            <a:r>
              <a:rPr lang="it-IT" sz="2200" dirty="0" smtClean="0"/>
              <a:t> </a:t>
            </a:r>
            <a:r>
              <a:rPr lang="it-IT" sz="2200" dirty="0" err="1" smtClean="0"/>
              <a:t>computed</a:t>
            </a:r>
            <a:r>
              <a:rPr lang="it-IT" sz="2200" dirty="0" smtClean="0"/>
              <a:t> in </a:t>
            </a:r>
            <a:r>
              <a:rPr lang="it-IT" sz="2200" dirty="0" err="1" smtClean="0"/>
              <a:t>bins</a:t>
            </a:r>
            <a:r>
              <a:rPr lang="it-IT" sz="2200" dirty="0" smtClean="0"/>
              <a:t> </a:t>
            </a:r>
            <a:r>
              <a:rPr lang="it-IT" sz="2200" dirty="0" err="1" smtClean="0"/>
              <a:t>of</a:t>
            </a:r>
            <a:r>
              <a:rPr lang="it-IT" sz="2200" dirty="0" smtClean="0"/>
              <a:t> p</a:t>
            </a:r>
            <a:r>
              <a:rPr lang="it-IT" sz="2200" baseline="-25000" dirty="0" smtClean="0">
                <a:latin typeface="Symbol" pitchFamily="18" charset="2"/>
              </a:rPr>
              <a:t>m</a:t>
            </a:r>
            <a:r>
              <a:rPr lang="it-IT" sz="2200" dirty="0" smtClean="0"/>
              <a:t> (underground </a:t>
            </a:r>
            <a:r>
              <a:rPr lang="it-IT" sz="2200" dirty="0" err="1" smtClean="0"/>
              <a:t>momentum</a:t>
            </a:r>
            <a:r>
              <a:rPr lang="it-IT" sz="2200" dirty="0" smtClean="0"/>
              <a:t>) and </a:t>
            </a:r>
            <a:r>
              <a:rPr lang="it-IT" sz="2200" dirty="0" err="1" smtClean="0"/>
              <a:t>unfolded</a:t>
            </a:r>
            <a:r>
              <a:rPr lang="it-IT" sz="2200" dirty="0" smtClean="0"/>
              <a:t> (</a:t>
            </a:r>
            <a:r>
              <a:rPr lang="it-IT" sz="2200" dirty="0" err="1" smtClean="0"/>
              <a:t>bin</a:t>
            </a:r>
            <a:r>
              <a:rPr lang="it-IT" sz="2200" dirty="0" smtClean="0"/>
              <a:t> </a:t>
            </a:r>
            <a:r>
              <a:rPr lang="it-IT" sz="2200" dirty="0" err="1" smtClean="0"/>
              <a:t>migrations</a:t>
            </a:r>
            <a:r>
              <a:rPr lang="it-IT" sz="2200" dirty="0" smtClean="0"/>
              <a:t> </a:t>
            </a:r>
            <a:r>
              <a:rPr lang="it-IT" sz="2200" dirty="0" err="1" smtClean="0"/>
              <a:t>taken</a:t>
            </a:r>
            <a:r>
              <a:rPr lang="it-IT" sz="2200" dirty="0" smtClean="0"/>
              <a:t> </a:t>
            </a:r>
            <a:r>
              <a:rPr lang="it-IT" sz="2200" dirty="0" err="1" smtClean="0"/>
              <a:t>into</a:t>
            </a:r>
            <a:r>
              <a:rPr lang="it-IT" sz="2200" dirty="0" smtClean="0"/>
              <a:t> account </a:t>
            </a:r>
            <a:r>
              <a:rPr lang="it-IT" sz="2200" dirty="0" err="1" smtClean="0"/>
              <a:t>with</a:t>
            </a:r>
            <a:r>
              <a:rPr lang="it-IT" sz="2200" dirty="0" smtClean="0"/>
              <a:t> the </a:t>
            </a:r>
            <a:r>
              <a:rPr lang="it-IT" sz="2200" dirty="0" err="1" smtClean="0"/>
              <a:t>Bayes</a:t>
            </a:r>
            <a:r>
              <a:rPr lang="it-IT" sz="2200" dirty="0" smtClean="0"/>
              <a:t> </a:t>
            </a:r>
            <a:r>
              <a:rPr lang="it-IT" sz="2200" dirty="0" err="1" smtClean="0"/>
              <a:t>method</a:t>
            </a:r>
            <a:r>
              <a:rPr lang="it-IT" sz="2200" dirty="0" smtClean="0"/>
              <a:t>)</a:t>
            </a:r>
          </a:p>
          <a:p>
            <a:r>
              <a:rPr lang="it-IT" sz="2200" dirty="0" err="1" smtClean="0"/>
              <a:t>Evolution</a:t>
            </a:r>
            <a:r>
              <a:rPr lang="it-IT" sz="2200" dirty="0" smtClean="0"/>
              <a:t> </a:t>
            </a:r>
            <a:r>
              <a:rPr lang="it-IT" sz="2200" dirty="0" err="1" smtClean="0"/>
              <a:t>with</a:t>
            </a:r>
            <a:r>
              <a:rPr lang="it-IT" sz="2200" dirty="0" smtClean="0"/>
              <a:t> p</a:t>
            </a:r>
            <a:r>
              <a:rPr lang="it-IT" sz="2200" baseline="-25000" dirty="0" smtClean="0">
                <a:latin typeface="Symbol" pitchFamily="18" charset="2"/>
              </a:rPr>
              <a:t>m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compatible</a:t>
            </a:r>
            <a:r>
              <a:rPr lang="it-IT" sz="2200" dirty="0" smtClean="0"/>
              <a:t> </a:t>
            </a:r>
            <a:r>
              <a:rPr lang="it-IT" sz="2200" dirty="0" err="1" smtClean="0"/>
              <a:t>with</a:t>
            </a:r>
            <a:r>
              <a:rPr lang="it-IT" sz="2200" dirty="0" smtClean="0"/>
              <a:t> a </a:t>
            </a:r>
            <a:r>
              <a:rPr lang="it-IT" sz="2200" dirty="0" err="1" smtClean="0"/>
              <a:t>constant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 descr="figure6.eps"/>
          <p:cNvPicPr>
            <a:picLocks noChangeAspect="1"/>
          </p:cNvPicPr>
          <p:nvPr/>
        </p:nvPicPr>
        <p:blipFill>
          <a:blip r:embed="rId2" cstate="print"/>
          <a:srcRect t="5326"/>
          <a:stretch>
            <a:fillRect/>
          </a:stretch>
        </p:blipFill>
        <p:spPr>
          <a:xfrm>
            <a:off x="870010" y="3182644"/>
            <a:ext cx="4678214" cy="3177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3447633"/>
            <a:ext cx="3172087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70C0"/>
                </a:solidFill>
              </a:rPr>
              <a:t>R</a:t>
            </a:r>
            <a:r>
              <a:rPr lang="it-IT" sz="2000" baseline="-25000" dirty="0" err="1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sz="2000" dirty="0" smtClean="0">
                <a:solidFill>
                  <a:srgbClr val="0070C0"/>
                </a:solidFill>
              </a:rPr>
              <a:t> = a</a:t>
            </a:r>
            <a:r>
              <a:rPr lang="it-IT" sz="2000" baseline="-25000" dirty="0" smtClean="0">
                <a:solidFill>
                  <a:srgbClr val="0070C0"/>
                </a:solidFill>
              </a:rPr>
              <a:t>0</a:t>
            </a:r>
            <a:r>
              <a:rPr lang="it-IT" sz="2000" dirty="0" smtClean="0">
                <a:solidFill>
                  <a:srgbClr val="0070C0"/>
                </a:solidFill>
              </a:rPr>
              <a:t> + a</a:t>
            </a:r>
            <a:r>
              <a:rPr lang="it-IT" sz="2000" baseline="-25000" dirty="0" smtClean="0">
                <a:solidFill>
                  <a:srgbClr val="0070C0"/>
                </a:solidFill>
              </a:rPr>
              <a:t>1</a:t>
            </a:r>
            <a:r>
              <a:rPr lang="it-IT" sz="2000" dirty="0" smtClean="0">
                <a:solidFill>
                  <a:srgbClr val="0070C0"/>
                </a:solidFill>
              </a:rPr>
              <a:t> log</a:t>
            </a:r>
            <a:r>
              <a:rPr lang="it-IT" sz="2000" baseline="-25000" dirty="0" smtClean="0">
                <a:solidFill>
                  <a:srgbClr val="0070C0"/>
                </a:solidFill>
              </a:rPr>
              <a:t>10</a:t>
            </a:r>
            <a:r>
              <a:rPr lang="it-IT" sz="2000" dirty="0" smtClean="0">
                <a:solidFill>
                  <a:srgbClr val="0070C0"/>
                </a:solidFill>
              </a:rPr>
              <a:t> p</a:t>
            </a:r>
            <a:r>
              <a:rPr lang="it-IT" sz="2000" baseline="-25000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</a:p>
          <a:p>
            <a:r>
              <a:rPr lang="it-IT" sz="2000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it-IT" sz="2000" dirty="0" smtClean="0">
                <a:solidFill>
                  <a:srgbClr val="00B050"/>
                </a:solidFill>
              </a:rPr>
              <a:t>a</a:t>
            </a:r>
            <a:r>
              <a:rPr lang="it-IT" sz="2000" baseline="-25000" dirty="0" smtClean="0">
                <a:solidFill>
                  <a:srgbClr val="00B050"/>
                </a:solidFill>
              </a:rPr>
              <a:t>0</a:t>
            </a:r>
            <a:r>
              <a:rPr lang="it-IT" sz="2000" dirty="0" smtClean="0">
                <a:solidFill>
                  <a:srgbClr val="00B050"/>
                </a:solidFill>
              </a:rPr>
              <a:t> = 1.29 ± 0.06</a:t>
            </a:r>
            <a:endParaRPr lang="it-IT" sz="2000" baseline="-25000" dirty="0" smtClean="0">
              <a:solidFill>
                <a:srgbClr val="00B050"/>
              </a:solidFill>
            </a:endParaRPr>
          </a:p>
          <a:p>
            <a:r>
              <a:rPr lang="it-IT" sz="2000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it-IT" sz="2000" dirty="0" smtClean="0">
                <a:solidFill>
                  <a:srgbClr val="00B050"/>
                </a:solidFill>
              </a:rPr>
              <a:t>a</a:t>
            </a:r>
            <a:r>
              <a:rPr lang="it-IT" sz="2000" baseline="-25000" dirty="0" smtClean="0">
                <a:solidFill>
                  <a:srgbClr val="00B050"/>
                </a:solidFill>
              </a:rPr>
              <a:t>1</a:t>
            </a:r>
            <a:r>
              <a:rPr lang="it-IT" sz="2000" dirty="0" smtClean="0">
                <a:solidFill>
                  <a:srgbClr val="00B050"/>
                </a:solidFill>
              </a:rPr>
              <a:t> = 0.05 ± 0.03</a:t>
            </a:r>
          </a:p>
          <a:p>
            <a:endParaRPr lang="it-IT" sz="2000" dirty="0" smtClean="0"/>
          </a:p>
          <a:p>
            <a:r>
              <a:rPr lang="it-IT" sz="2000" dirty="0" err="1" smtClean="0">
                <a:solidFill>
                  <a:srgbClr val="0070C0"/>
                </a:solidFill>
              </a:rPr>
              <a:t>R</a:t>
            </a:r>
            <a:r>
              <a:rPr lang="it-IT" sz="2000" baseline="-25000" dirty="0" err="1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it-IT" sz="2000" dirty="0" smtClean="0">
                <a:solidFill>
                  <a:srgbClr val="0070C0"/>
                </a:solidFill>
              </a:rPr>
              <a:t> = c</a:t>
            </a:r>
            <a:r>
              <a:rPr lang="it-IT" sz="2000" baseline="-25000" dirty="0" smtClean="0">
                <a:solidFill>
                  <a:srgbClr val="0070C0"/>
                </a:solidFill>
              </a:rPr>
              <a:t>0</a:t>
            </a:r>
            <a:endParaRPr lang="it-IT" sz="2000" baseline="-25000" dirty="0" smtClean="0">
              <a:solidFill>
                <a:srgbClr val="0070C0"/>
              </a:solidFill>
              <a:latin typeface="Symbol" pitchFamily="18" charset="2"/>
            </a:endParaRPr>
          </a:p>
          <a:p>
            <a:r>
              <a:rPr lang="it-IT" sz="2000" dirty="0" smtClean="0">
                <a:solidFill>
                  <a:srgbClr val="00B050"/>
                </a:solidFill>
                <a:sym typeface="Wingdings" pitchFamily="2" charset="2"/>
              </a:rPr>
              <a:t> </a:t>
            </a:r>
            <a:r>
              <a:rPr lang="it-IT" sz="2000" dirty="0" smtClean="0">
                <a:solidFill>
                  <a:srgbClr val="00B050"/>
                </a:solidFill>
              </a:rPr>
              <a:t>c</a:t>
            </a:r>
            <a:r>
              <a:rPr lang="it-IT" sz="2000" baseline="-25000" dirty="0" smtClean="0">
                <a:solidFill>
                  <a:srgbClr val="00B050"/>
                </a:solidFill>
              </a:rPr>
              <a:t>0</a:t>
            </a:r>
            <a:r>
              <a:rPr lang="it-IT" sz="2000" dirty="0" smtClean="0">
                <a:solidFill>
                  <a:srgbClr val="00B050"/>
                </a:solidFill>
              </a:rPr>
              <a:t> = 1.379 ± 0.015</a:t>
            </a:r>
          </a:p>
          <a:p>
            <a:endParaRPr lang="it-IT" sz="2000" baseline="-25000" dirty="0" smtClean="0">
              <a:latin typeface="Symbol" pitchFamily="18" charset="2"/>
            </a:endParaRPr>
          </a:p>
          <a:p>
            <a:r>
              <a:rPr lang="it-IT" sz="2000" dirty="0" smtClean="0">
                <a:sym typeface="Wingdings" pitchFamily="2" charset="2"/>
              </a:rPr>
              <a:t>     </a:t>
            </a:r>
            <a:r>
              <a:rPr lang="it-IT" sz="2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Dc</a:t>
            </a:r>
            <a:r>
              <a:rPr lang="it-IT" sz="2000" baseline="30000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/</a:t>
            </a:r>
            <a:r>
              <a:rPr lang="it-IT" sz="2000" dirty="0" err="1" smtClean="0">
                <a:solidFill>
                  <a:srgbClr val="FF0000"/>
                </a:solidFill>
                <a:sym typeface="Wingdings" pitchFamily="2" charset="2"/>
              </a:rPr>
              <a:t>dof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 = 2.47/1</a:t>
            </a:r>
          </a:p>
          <a:p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it-IT" sz="2000" dirty="0" err="1" smtClean="0">
                <a:solidFill>
                  <a:srgbClr val="FF0000"/>
                </a:solidFill>
                <a:sym typeface="Wingdings" pitchFamily="2" charset="2"/>
              </a:rPr>
              <a:t>compatible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sym typeface="Wingdings" pitchFamily="2" charset="2"/>
              </a:rPr>
              <a:t>with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 a </a:t>
            </a:r>
            <a:r>
              <a:rPr lang="it-IT" sz="2000" dirty="0" err="1" smtClean="0">
                <a:solidFill>
                  <a:srgbClr val="FF0000"/>
                </a:solidFill>
                <a:sym typeface="Wingdings" pitchFamily="2" charset="2"/>
              </a:rPr>
              <a:t>constant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it-IT" sz="2000" baseline="-25000" dirty="0" smtClean="0">
              <a:solidFill>
                <a:srgbClr val="FF0000"/>
              </a:solidFill>
              <a:latin typeface="Symbol" pitchFamily="18" charset="2"/>
            </a:endParaRPr>
          </a:p>
          <a:p>
            <a:endParaRPr lang="en-US" sz="2000" baseline="-25000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resolution</a:t>
            </a:r>
            <a:r>
              <a:rPr lang="it-IT" dirty="0" smtClean="0"/>
              <a:t> on </a:t>
            </a:r>
            <a:r>
              <a:rPr lang="en-US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baseline="-25000" dirty="0" smtClean="0">
                <a:latin typeface="Symbol" pitchFamily="18" charset="2"/>
                <a:ea typeface="DejaVu Sans" charset="0"/>
                <a:cs typeface="DejaVu Sans" charset="0"/>
              </a:rPr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dominated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fluctuations</a:t>
            </a:r>
            <a:r>
              <a:rPr lang="it-IT" dirty="0" smtClean="0"/>
              <a:t> in the </a:t>
            </a:r>
            <a:r>
              <a:rPr lang="it-IT" dirty="0" err="1" smtClean="0"/>
              <a:t>stochastic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energy</a:t>
            </a:r>
            <a:r>
              <a:rPr lang="it-IT" dirty="0" smtClean="0"/>
              <a:t> loss</a:t>
            </a:r>
          </a:p>
          <a:p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attempts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retrieve</a:t>
            </a:r>
            <a:r>
              <a:rPr lang="it-IT" dirty="0" smtClean="0"/>
              <a:t> </a:t>
            </a:r>
            <a:r>
              <a:rPr lang="en-US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endParaRPr lang="en-US" baseline="-25000" dirty="0" smtClean="0">
              <a:latin typeface="Symbol" pitchFamily="18" charset="2"/>
              <a:ea typeface="DejaVu Sans" charset="0"/>
              <a:cs typeface="DejaVu Sans" charset="0"/>
            </a:endParaRPr>
          </a:p>
          <a:p>
            <a:pPr lvl="1"/>
            <a:r>
              <a:rPr lang="it-IT" dirty="0" err="1" smtClean="0">
                <a:ea typeface="DejaVu Sans" charset="0"/>
                <a:cs typeface="DejaVu Sans" charset="0"/>
              </a:rPr>
              <a:t>Use</a:t>
            </a:r>
            <a:r>
              <a:rPr lang="it-IT" dirty="0" smtClean="0">
                <a:ea typeface="DejaVu Sans" charset="0"/>
                <a:cs typeface="DejaVu Sans" charset="0"/>
              </a:rPr>
              <a:t> </a:t>
            </a:r>
            <a:r>
              <a:rPr lang="it-IT" dirty="0" err="1" smtClean="0">
                <a:ea typeface="DejaVu Sans" charset="0"/>
                <a:cs typeface="DejaVu Sans" charset="0"/>
              </a:rPr>
              <a:t>of</a:t>
            </a:r>
            <a:r>
              <a:rPr lang="it-IT" dirty="0" smtClean="0">
                <a:ea typeface="DejaVu Sans" charset="0"/>
                <a:cs typeface="DejaVu Sans" charset="0"/>
              </a:rPr>
              <a:t> the standard (</a:t>
            </a:r>
            <a:r>
              <a:rPr lang="it-IT" dirty="0" err="1" smtClean="0">
                <a:ea typeface="DejaVu Sans" charset="0"/>
                <a:cs typeface="DejaVu Sans" charset="0"/>
              </a:rPr>
              <a:t>approximate</a:t>
            </a:r>
            <a:r>
              <a:rPr lang="it-IT" dirty="0" smtClean="0">
                <a:ea typeface="DejaVu Sans" charset="0"/>
                <a:cs typeface="DejaVu Sans" charset="0"/>
              </a:rPr>
              <a:t>) formula:</a:t>
            </a:r>
            <a:endParaRPr lang="en-US" dirty="0" smtClean="0">
              <a:ea typeface="DejaVu Sans" charset="0"/>
              <a:cs typeface="DejaVu Sans" charset="0"/>
            </a:endParaRPr>
          </a:p>
          <a:p>
            <a:pPr lvl="1"/>
            <a:endParaRPr lang="en-US" baseline="-25000" dirty="0" smtClean="0">
              <a:latin typeface="Symbol" pitchFamily="18" charset="2"/>
              <a:ea typeface="DejaVu Sans" charset="0"/>
              <a:cs typeface="DejaVu Sans" charset="0"/>
            </a:endParaRPr>
          </a:p>
          <a:p>
            <a:pPr>
              <a:buNone/>
            </a:pPr>
            <a:endParaRPr lang="it-IT" baseline="-25000" dirty="0" smtClean="0">
              <a:latin typeface="Symbol" pitchFamily="18" charset="2"/>
            </a:endParaRPr>
          </a:p>
          <a:p>
            <a:pPr lvl="1"/>
            <a:r>
              <a:rPr lang="it-IT" dirty="0" err="1" smtClean="0"/>
              <a:t>Back-propagation</a:t>
            </a:r>
            <a:r>
              <a:rPr lang="it-IT" dirty="0" smtClean="0"/>
              <a:t> </a:t>
            </a:r>
            <a:r>
              <a:rPr lang="it-IT" dirty="0" err="1" smtClean="0"/>
              <a:t>algorithm</a:t>
            </a:r>
            <a:endParaRPr lang="it-IT" dirty="0" smtClean="0"/>
          </a:p>
          <a:p>
            <a:pPr lvl="2"/>
            <a:r>
              <a:rPr lang="it-IT" sz="2000" dirty="0" smtClean="0"/>
              <a:t>Start </a:t>
            </a:r>
            <a:r>
              <a:rPr lang="it-IT" sz="2000" dirty="0" err="1" smtClean="0"/>
              <a:t>from</a:t>
            </a:r>
            <a:r>
              <a:rPr lang="it-IT" sz="2000" dirty="0" smtClean="0"/>
              <a:t> p</a:t>
            </a:r>
            <a:r>
              <a:rPr lang="it-IT" sz="2000" baseline="-25000" dirty="0" smtClean="0">
                <a:latin typeface="Symbol" pitchFamily="18" charset="2"/>
              </a:rPr>
              <a:t>m</a:t>
            </a:r>
            <a:r>
              <a:rPr lang="it-IT" sz="2000" dirty="0" smtClean="0"/>
              <a:t> and </a:t>
            </a:r>
            <a:r>
              <a:rPr lang="it-IT" sz="2000" dirty="0" err="1" smtClean="0"/>
              <a:t>back-propagate</a:t>
            </a:r>
            <a:r>
              <a:rPr lang="it-IT" sz="2000" dirty="0" smtClean="0"/>
              <a:t> the </a:t>
            </a:r>
            <a:r>
              <a:rPr lang="it-IT" sz="2000" dirty="0" err="1" smtClean="0"/>
              <a:t>track</a:t>
            </a:r>
            <a:r>
              <a:rPr lang="it-IT" sz="2000" dirty="0" smtClean="0"/>
              <a:t> up </a:t>
            </a:r>
            <a:r>
              <a:rPr lang="it-IT" sz="2000" dirty="0" err="1" smtClean="0"/>
              <a:t>to</a:t>
            </a:r>
            <a:r>
              <a:rPr lang="it-IT" sz="2000" dirty="0" smtClean="0"/>
              <a:t> the </a:t>
            </a:r>
            <a:r>
              <a:rPr lang="it-IT" sz="2000" dirty="0" err="1" smtClean="0"/>
              <a:t>surface</a:t>
            </a:r>
            <a:r>
              <a:rPr lang="it-IT" sz="2000" dirty="0" smtClean="0"/>
              <a:t>, up</a:t>
            </a:r>
          </a:p>
          <a:p>
            <a:pPr lvl="1"/>
            <a:r>
              <a:rPr lang="it-IT" dirty="0" err="1" smtClean="0"/>
              <a:t>Use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“crude” MC2</a:t>
            </a:r>
          </a:p>
          <a:p>
            <a:pPr lvl="2"/>
            <a:r>
              <a:rPr lang="it-IT" sz="2000" dirty="0" err="1" smtClean="0"/>
              <a:t>Build</a:t>
            </a:r>
            <a:r>
              <a:rPr lang="it-IT" sz="2000" dirty="0" smtClean="0"/>
              <a:t> a </a:t>
            </a:r>
            <a:r>
              <a:rPr lang="it-IT" sz="2000" dirty="0" err="1" smtClean="0"/>
              <a:t>table</a:t>
            </a:r>
            <a:r>
              <a:rPr lang="it-IT" sz="2000" dirty="0" smtClean="0"/>
              <a:t>  </a:t>
            </a:r>
            <a:r>
              <a:rPr lang="it-IT" sz="2000" dirty="0" smtClean="0">
                <a:sym typeface="Symbol"/>
              </a:rPr>
              <a:t></a:t>
            </a:r>
            <a:r>
              <a:rPr lang="en-US" sz="2000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sz="2000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it-IT" sz="2000" dirty="0" smtClean="0">
                <a:sym typeface="Symbol"/>
              </a:rPr>
              <a:t></a:t>
            </a:r>
            <a:r>
              <a:rPr lang="it-IT" sz="2000" dirty="0" smtClean="0"/>
              <a:t> = f(h,p</a:t>
            </a:r>
            <a:r>
              <a:rPr lang="it-IT" sz="2000" baseline="-25000" dirty="0" smtClean="0">
                <a:latin typeface="Symbol" pitchFamily="18" charset="2"/>
              </a:rPr>
              <a:t>m</a:t>
            </a:r>
            <a:r>
              <a:rPr lang="it-IT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as a function of </a:t>
            </a:r>
            <a:r>
              <a:rPr lang="en-US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dirty="0" err="1" smtClean="0">
                <a:latin typeface="Times New Roman" pitchFamily="18" charset="0"/>
                <a:ea typeface="DejaVu Sans" charset="0"/>
                <a:cs typeface="DejaVu Sans" charset="0"/>
              </a:rPr>
              <a:t>cos</a:t>
            </a:r>
            <a:r>
              <a:rPr lang="en-US" dirty="0" err="1" smtClean="0">
                <a:latin typeface="Symbol" pitchFamily="18" charset="2"/>
                <a:ea typeface="DejaVu Sans" charset="0"/>
                <a:cs typeface="DejaVu Sans" charset="0"/>
              </a:rPr>
              <a:t>q</a:t>
            </a:r>
            <a:r>
              <a:rPr lang="en-US" baseline="30000" dirty="0" smtClean="0">
                <a:latin typeface="Symbol" pitchFamily="18" charset="2"/>
                <a:ea typeface="DejaVu Sans" charset="0"/>
                <a:cs typeface="DejaVu Sans" charset="0"/>
              </a:rPr>
              <a:t>*</a:t>
            </a:r>
            <a:endParaRPr lang="en-US" baseline="30000" dirty="0">
              <a:latin typeface="Symbol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659364" y="3664803"/>
          <a:ext cx="2163097" cy="609600"/>
        </p:xfrm>
        <a:graphic>
          <a:graphicData uri="http://schemas.openxmlformats.org/presentationml/2006/ole">
            <p:oleObj spid="_x0000_s31745" name="Vergelijking" r:id="rId3" imgW="1396800" imgH="393480" progId="Equation.3">
              <p:embed/>
            </p:oleObj>
          </a:graphicData>
        </a:graphic>
      </p:graphicFrame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605764" y="3772753"/>
          <a:ext cx="2616200" cy="393700"/>
        </p:xfrm>
        <a:graphic>
          <a:graphicData uri="http://schemas.openxmlformats.org/presentationml/2006/ole">
            <p:oleObj spid="_x0000_s31746" name="Vergelijking" r:id="rId4" imgW="1688760" imgH="253800" progId="Equation.3">
              <p:embed/>
            </p:oleObj>
          </a:graphicData>
        </a:graphic>
      </p:graphicFrame>
      <p:sp>
        <p:nvSpPr>
          <p:cNvPr id="8" name="Right Arrow 7"/>
          <p:cNvSpPr/>
          <p:nvPr/>
        </p:nvSpPr>
        <p:spPr>
          <a:xfrm>
            <a:off x="4021564" y="3817203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26764" y="3512403"/>
            <a:ext cx="1236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/>
              <a:buChar char="a"/>
            </a:pPr>
            <a:r>
              <a:rPr lang="it-IT" sz="2400" dirty="0" smtClean="0">
                <a:solidFill>
                  <a:srgbClr val="FF0000"/>
                </a:solidFill>
                <a:latin typeface="Symbol" pitchFamily="18" charset="2"/>
              </a:rPr>
              <a:t>= a(E)</a:t>
            </a:r>
          </a:p>
          <a:p>
            <a:r>
              <a:rPr lang="it-IT" sz="2400" dirty="0" smtClean="0">
                <a:solidFill>
                  <a:srgbClr val="FF0000"/>
                </a:solidFill>
                <a:latin typeface="Symbol" pitchFamily="18" charset="2"/>
              </a:rPr>
              <a:t>b = </a:t>
            </a:r>
            <a:r>
              <a:rPr lang="it-IT" sz="24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it-IT" sz="2400" dirty="0" smtClean="0">
                <a:solidFill>
                  <a:srgbClr val="FF0000"/>
                </a:solidFill>
                <a:latin typeface="Symbol" pitchFamily="18" charset="2"/>
              </a:rPr>
              <a:t>(E)</a:t>
            </a:r>
            <a:endParaRPr lang="en-US" sz="2400" dirty="0" smtClean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419600" y="5334000"/>
            <a:ext cx="762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0" y="5334000"/>
            <a:ext cx="2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BEST PERFORMANCE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gure7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106444"/>
            <a:ext cx="4724400" cy="3389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as a function of </a:t>
            </a:r>
            <a:r>
              <a:rPr lang="en-US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dirty="0" err="1" smtClean="0">
                <a:latin typeface="Times New Roman" pitchFamily="18" charset="0"/>
                <a:ea typeface="DejaVu Sans" charset="0"/>
                <a:cs typeface="DejaVu Sans" charset="0"/>
              </a:rPr>
              <a:t>cos</a:t>
            </a:r>
            <a:r>
              <a:rPr lang="en-US" dirty="0" err="1" smtClean="0">
                <a:latin typeface="Symbol" pitchFamily="18" charset="2"/>
                <a:ea typeface="DejaVu Sans" charset="0"/>
                <a:cs typeface="DejaVu Sans" charset="0"/>
              </a:rPr>
              <a:t>q</a:t>
            </a:r>
            <a:r>
              <a:rPr lang="en-US" baseline="30000" dirty="0" smtClean="0">
                <a:latin typeface="Symbol" pitchFamily="18" charset="2"/>
                <a:ea typeface="DejaVu Sans" charset="0"/>
                <a:cs typeface="DejaVu Sans" charset="0"/>
              </a:rPr>
              <a:t>*</a:t>
            </a:r>
            <a:endParaRPr lang="en-US" baseline="30000" dirty="0">
              <a:latin typeface="Symbol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4" name="Right Arrow 8"/>
          <p:cNvSpPr>
            <a:spLocks noChangeArrowheads="1"/>
          </p:cNvSpPr>
          <p:nvPr/>
        </p:nvSpPr>
        <p:spPr bwMode="auto">
          <a:xfrm>
            <a:off x="5078766" y="4536488"/>
            <a:ext cx="642938" cy="5000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91200" y="4267200"/>
            <a:ext cx="2919318" cy="92333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Fixing </a:t>
            </a:r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Kp</a:t>
            </a:r>
            <a:r>
              <a:rPr lang="en-US" dirty="0" smtClean="0"/>
              <a:t> = 0.149 (</a:t>
            </a:r>
            <a:r>
              <a:rPr lang="en-US" dirty="0" err="1" smtClean="0"/>
              <a:t>Gaisser</a:t>
            </a:r>
            <a:r>
              <a:rPr lang="en-US" dirty="0" smtClean="0"/>
              <a:t>):</a:t>
            </a:r>
          </a:p>
          <a:p>
            <a:pPr algn="l"/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p</a:t>
            </a:r>
            <a:r>
              <a:rPr lang="en-US" dirty="0" smtClean="0"/>
              <a:t> =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N</a:t>
            </a:r>
            <a:r>
              <a:rPr lang="en-US" baseline="-25000" dirty="0" err="1" smtClean="0">
                <a:latin typeface="Symbol" pitchFamily="18" charset="2"/>
              </a:rPr>
              <a:t>p</a:t>
            </a:r>
            <a:r>
              <a:rPr lang="en-US" baseline="-25000" dirty="0" smtClean="0"/>
              <a:t>+</a:t>
            </a:r>
            <a:r>
              <a:rPr lang="en-US" dirty="0" smtClean="0"/>
              <a:t>/</a:t>
            </a:r>
            <a:r>
              <a:rPr lang="en-US" dirty="0" err="1" smtClean="0"/>
              <a:t>Z</a:t>
            </a:r>
            <a:r>
              <a:rPr lang="en-US" baseline="-25000" dirty="0" err="1" smtClean="0"/>
              <a:t>N</a:t>
            </a:r>
            <a:r>
              <a:rPr lang="en-US" baseline="-25000" dirty="0" err="1" smtClean="0">
                <a:latin typeface="Symbol" pitchFamily="18" charset="2"/>
              </a:rPr>
              <a:t>p</a:t>
            </a:r>
            <a:r>
              <a:rPr lang="en-US" baseline="-25000" dirty="0" smtClean="0"/>
              <a:t>-</a:t>
            </a:r>
            <a:r>
              <a:rPr lang="en-US" dirty="0" smtClean="0"/>
              <a:t>= 1.229 ± 0.001</a:t>
            </a:r>
            <a:br>
              <a:rPr lang="en-US" dirty="0" smtClean="0"/>
            </a:br>
            <a:r>
              <a:rPr lang="en-US" dirty="0" smtClean="0"/>
              <a:t>R</a:t>
            </a:r>
            <a:r>
              <a:rPr lang="en-US" baseline="-25000" dirty="0" smtClean="0">
                <a:latin typeface="Symbol" pitchFamily="18" charset="2"/>
              </a:rPr>
              <a:t>K</a:t>
            </a:r>
            <a:r>
              <a:rPr lang="en-US" dirty="0" smtClean="0"/>
              <a:t> = Z</a:t>
            </a:r>
            <a:r>
              <a:rPr lang="en-US" baseline="-25000" dirty="0" smtClean="0"/>
              <a:t>N</a:t>
            </a:r>
            <a:r>
              <a:rPr lang="en-US" baseline="-25000" dirty="0" smtClean="0">
                <a:latin typeface="Symbol" pitchFamily="18" charset="2"/>
              </a:rPr>
              <a:t>K</a:t>
            </a:r>
            <a:r>
              <a:rPr lang="en-US" baseline="-25000" dirty="0" smtClean="0"/>
              <a:t>+</a:t>
            </a:r>
            <a:r>
              <a:rPr lang="en-US" dirty="0" smtClean="0"/>
              <a:t>/Z</a:t>
            </a:r>
            <a:r>
              <a:rPr lang="en-US" baseline="-25000" dirty="0" smtClean="0"/>
              <a:t>N</a:t>
            </a:r>
            <a:r>
              <a:rPr lang="en-US" baseline="-25000" dirty="0" smtClean="0">
                <a:latin typeface="Symbol" pitchFamily="18" charset="2"/>
              </a:rPr>
              <a:t>K</a:t>
            </a:r>
            <a:r>
              <a:rPr lang="en-US" baseline="-25000" dirty="0" smtClean="0"/>
              <a:t>-</a:t>
            </a:r>
            <a:r>
              <a:rPr lang="en-US" dirty="0" smtClean="0"/>
              <a:t>= 2.12 ± 0.03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12" y="1515122"/>
            <a:ext cx="8153400" cy="17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3455634" y="4743196"/>
            <a:ext cx="533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676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dirty="0" smtClean="0">
                <a:solidFill>
                  <a:srgbClr val="0070C0"/>
                </a:solidFill>
              </a:rPr>
              <a:t>Further investigation on the HE point:</a:t>
            </a:r>
          </a:p>
          <a:p>
            <a:pPr lvl="1" algn="l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Inclusion of 2009 run data</a:t>
            </a:r>
          </a:p>
          <a:p>
            <a:pPr lvl="1" algn="l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New estimation of the “surface muon energy”</a:t>
            </a:r>
          </a:p>
          <a:p>
            <a:pPr lvl="1" algn="l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New estimation of charge </a:t>
            </a:r>
            <a:r>
              <a:rPr lang="en-US" sz="2400" dirty="0" err="1" smtClean="0">
                <a:solidFill>
                  <a:schemeClr val="tx1"/>
                </a:solidFill>
              </a:rPr>
              <a:t>mis</a:t>
            </a:r>
            <a:r>
              <a:rPr lang="en-US" sz="2400" dirty="0" smtClean="0">
                <a:solidFill>
                  <a:schemeClr val="tx1"/>
                </a:solidFill>
              </a:rPr>
              <a:t>-identification </a:t>
            </a:r>
            <a:r>
              <a:rPr lang="en-US" sz="2400" dirty="0" smtClean="0">
                <a:solidFill>
                  <a:schemeClr val="tx1"/>
                </a:solidFill>
                <a:latin typeface="Symbol" pitchFamily="18" charset="2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Update with 2009 data (preliminary)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25146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it-IT" sz="2000" dirty="0" err="1" smtClean="0">
                <a:solidFill>
                  <a:srgbClr val="0070C0"/>
                </a:solidFill>
              </a:rPr>
              <a:t>From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June 1</a:t>
            </a:r>
            <a:r>
              <a:rPr lang="en-US" sz="2000" baseline="30000" dirty="0" smtClean="0">
                <a:solidFill>
                  <a:srgbClr val="0070C0"/>
                </a:solidFill>
              </a:rPr>
              <a:t>st</a:t>
            </a:r>
            <a:r>
              <a:rPr lang="en-US" sz="2000" dirty="0" smtClean="0">
                <a:solidFill>
                  <a:srgbClr val="0070C0"/>
                </a:solidFill>
              </a:rPr>
              <a:t> until November 23</a:t>
            </a:r>
            <a:r>
              <a:rPr lang="en-US" sz="2000" baseline="30000" dirty="0" smtClean="0">
                <a:solidFill>
                  <a:srgbClr val="0070C0"/>
                </a:solidFill>
              </a:rPr>
              <a:t>rd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it-IT" sz="2000" dirty="0" smtClean="0">
                <a:solidFill>
                  <a:srgbClr val="0070C0"/>
                </a:solidFill>
              </a:rPr>
              <a:t>2009</a:t>
            </a:r>
            <a:r>
              <a:rPr lang="it-IT" sz="2000" dirty="0" smtClean="0"/>
              <a:t>: </a:t>
            </a:r>
            <a:r>
              <a:rPr lang="it-IT" sz="2000" dirty="0" err="1" smtClean="0"/>
              <a:t>livetime</a:t>
            </a:r>
            <a:r>
              <a:rPr lang="it-IT" sz="2000" dirty="0" smtClean="0"/>
              <a:t> 2009 = 123.2 </a:t>
            </a:r>
            <a:r>
              <a:rPr lang="it-IT" sz="2000" dirty="0" err="1" smtClean="0"/>
              <a:t>days</a:t>
            </a:r>
            <a:endParaRPr lang="it-IT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4485568"/>
          <a:ext cx="8839200" cy="13208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04900"/>
                <a:gridCol w="1104900"/>
                <a:gridCol w="1104900"/>
                <a:gridCol w="1104900"/>
                <a:gridCol w="1104900"/>
                <a:gridCol w="1104900"/>
                <a:gridCol w="1104900"/>
                <a:gridCol w="1104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n</a:t>
                      </a:r>
                      <a:r>
                        <a:rPr lang="it-IT" sz="1600" baseline="-25000" dirty="0" err="1" smtClean="0">
                          <a:latin typeface="Symbol" pitchFamily="18" charset="2"/>
                        </a:rPr>
                        <a:t>m</a:t>
                      </a:r>
                      <a:endParaRPr lang="it-IT" sz="1600" baseline="-250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‹A›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smtClean="0"/>
                        <a:t>‹E/A›</a:t>
                      </a:r>
                      <a:r>
                        <a:rPr lang="it-IT" sz="1600" baseline="-25000" smtClean="0"/>
                        <a:t>primary</a:t>
                      </a:r>
                      <a:br>
                        <a:rPr lang="it-IT" sz="1600" baseline="-25000" smtClean="0"/>
                      </a:br>
                      <a:r>
                        <a:rPr lang="it-IT" sz="1600" baseline="0" smtClean="0"/>
                        <a:t>[TeV]</a:t>
                      </a:r>
                      <a:endParaRPr lang="it-IT" sz="1600" baseline="-250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H fraction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N</a:t>
                      </a:r>
                      <a:r>
                        <a:rPr lang="it-IT" sz="1600" baseline="-25000" smtClean="0"/>
                        <a:t>p</a:t>
                      </a:r>
                      <a:r>
                        <a:rPr lang="it-IT" sz="1600" smtClean="0"/>
                        <a:t>/N</a:t>
                      </a:r>
                      <a:r>
                        <a:rPr lang="it-IT" sz="1600" baseline="-25000" smtClean="0"/>
                        <a:t>n</a:t>
                      </a:r>
                      <a:endParaRPr lang="it-IT" sz="1600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R</a:t>
                      </a:r>
                      <a:r>
                        <a:rPr lang="it-IT" sz="1600" baseline="-25000" smtClean="0">
                          <a:latin typeface="Symbol" pitchFamily="18" charset="2"/>
                        </a:rPr>
                        <a:t>m</a:t>
                      </a:r>
                      <a:r>
                        <a:rPr lang="it-IT" sz="1600" baseline="30000" smtClean="0"/>
                        <a:t>unf </a:t>
                      </a:r>
                    </a:p>
                    <a:p>
                      <a:pPr algn="ctr"/>
                      <a:r>
                        <a:rPr lang="it-IT" sz="1200" baseline="0" smtClean="0"/>
                        <a:t>(2008)</a:t>
                      </a:r>
                      <a:endParaRPr lang="it-IT" sz="12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smtClean="0"/>
                        <a:t>R</a:t>
                      </a:r>
                      <a:r>
                        <a:rPr lang="it-IT" sz="1600" baseline="-25000" smtClean="0">
                          <a:latin typeface="Symbol" pitchFamily="18" charset="2"/>
                        </a:rPr>
                        <a:t>m</a:t>
                      </a:r>
                      <a:r>
                        <a:rPr lang="it-IT" sz="1600" baseline="30000" smtClean="0"/>
                        <a:t>unf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aseline="0" smtClean="0"/>
                        <a:t>(2009)</a:t>
                      </a:r>
                      <a:endParaRPr lang="it-IT" sz="1600" baseline="300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smtClean="0"/>
                        <a:t>R</a:t>
                      </a:r>
                      <a:r>
                        <a:rPr lang="it-IT" sz="1600" baseline="-25000" smtClean="0">
                          <a:latin typeface="Symbol" pitchFamily="18" charset="2"/>
                        </a:rPr>
                        <a:t>m</a:t>
                      </a:r>
                      <a:r>
                        <a:rPr lang="it-IT" sz="1600" baseline="30000" smtClean="0"/>
                        <a:t>unf </a:t>
                      </a:r>
                      <a:r>
                        <a:rPr lang="it-IT" sz="1200" baseline="0" smtClean="0"/>
                        <a:t>(2008+2009)</a:t>
                      </a:r>
                      <a:endParaRPr lang="it-IT" sz="1600" baseline="3000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=</a:t>
                      </a:r>
                      <a:r>
                        <a:rPr lang="it-IT" sz="1300" baseline="0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3.35 ± 0.09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19.4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0.1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0.667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0.007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4.99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0.05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1.377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0.014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1.402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0.014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1.392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0.010</a:t>
                      </a:r>
                      <a:endParaRPr lang="it-IT" sz="13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&gt; 1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8.5</a:t>
                      </a:r>
                      <a:r>
                        <a:rPr lang="it-IT" sz="1300" baseline="0" dirty="0" smtClean="0"/>
                        <a:t> </a:t>
                      </a:r>
                      <a:r>
                        <a:rPr lang="it-IT" sz="1300" dirty="0" smtClean="0"/>
                        <a:t>± 0.3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77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1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0.352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0.012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2.09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0.07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1.23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0.06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smtClean="0"/>
                        <a:t>1.20</a:t>
                      </a:r>
                      <a:r>
                        <a:rPr lang="it-IT" sz="1300" baseline="0" smtClean="0"/>
                        <a:t> </a:t>
                      </a:r>
                      <a:r>
                        <a:rPr lang="it-IT" sz="1300" smtClean="0"/>
                        <a:t>± 0.05</a:t>
                      </a:r>
                      <a:endParaRPr lang="it-IT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1.22</a:t>
                      </a:r>
                      <a:r>
                        <a:rPr lang="it-IT" sz="1300" baseline="0" dirty="0" smtClean="0"/>
                        <a:t> </a:t>
                      </a:r>
                      <a:r>
                        <a:rPr lang="it-IT" sz="1300" dirty="0" smtClean="0"/>
                        <a:t>± 0.04</a:t>
                      </a:r>
                      <a:endParaRPr lang="it-IT" sz="13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821966" y="5045602"/>
            <a:ext cx="1219200" cy="744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 Arrow 10"/>
          <p:cNvSpPr/>
          <p:nvPr/>
        </p:nvSpPr>
        <p:spPr>
          <a:xfrm rot="10800000">
            <a:off x="7990649" y="5789846"/>
            <a:ext cx="533400" cy="53340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4264" y="6000690"/>
            <a:ext cx="3354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Discrepancy now at 4.2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level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12" descr="pdown_2008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963444"/>
            <a:ext cx="3326166" cy="2391446"/>
          </a:xfrm>
          <a:prstGeom prst="rect">
            <a:avLst/>
          </a:prstGeom>
        </p:spPr>
      </p:pic>
      <p:pic>
        <p:nvPicPr>
          <p:cNvPr id="14" name="Picture 13" descr="pdown_2009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5702" y="1963444"/>
            <a:ext cx="3326166" cy="23914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9694" y="3429000"/>
            <a:ext cx="142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2008 data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3424535"/>
            <a:ext cx="142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2009 data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 estimation of the “surface muon energy”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Same as before, but take the MPV of the Landau distribution instead of the mean </a:t>
            </a:r>
            <a:r>
              <a:rPr lang="en-US" sz="1800" dirty="0" smtClean="0">
                <a:sym typeface="Wingdings" pitchFamily="2" charset="2"/>
              </a:rPr>
              <a:t> better resolution and residuals well centered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 descr="landau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0" y="2221468"/>
            <a:ext cx="3238130" cy="212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0752" y="238553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 (bin 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8508" y="3050790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(bin 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1440" y="3757136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aseline="30000" dirty="0" err="1" smtClean="0">
                <a:solidFill>
                  <a:srgbClr val="FF0000"/>
                </a:solidFill>
              </a:rPr>
              <a:t>surface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1236352" y="4390580"/>
            <a:ext cx="3048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62118" y="4278868"/>
            <a:ext cx="63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MPV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 descr="scann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6882" y="4696796"/>
            <a:ext cx="2557884" cy="16312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939990" y="6074235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Log</a:t>
            </a:r>
            <a:r>
              <a:rPr lang="en-US" sz="1200" baseline="-25000" dirty="0" smtClean="0"/>
              <a:t>10</a:t>
            </a:r>
            <a:r>
              <a:rPr lang="en-US" sz="1200" dirty="0" smtClean="0"/>
              <a:t>(h)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67818" y="4711513"/>
            <a:ext cx="977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</a:t>
            </a:r>
            <a:r>
              <a:rPr lang="en-US" sz="1200" baseline="-25000" dirty="0" err="1" smtClean="0">
                <a:latin typeface="Symbol" pitchFamily="18" charset="2"/>
              </a:rPr>
              <a:t>m</a:t>
            </a:r>
            <a:r>
              <a:rPr lang="en-US" sz="1200" baseline="30000" dirty="0" err="1" smtClean="0"/>
              <a:t>surface</a:t>
            </a:r>
            <a:r>
              <a:rPr lang="en-US" sz="1200" dirty="0" smtClean="0"/>
              <a:t>(</a:t>
            </a:r>
            <a:r>
              <a:rPr lang="en-US" sz="1200" dirty="0" err="1" smtClean="0"/>
              <a:t>GeV</a:t>
            </a:r>
            <a:r>
              <a:rPr lang="en-US" sz="1200" dirty="0" smtClean="0"/>
              <a:t>)</a:t>
            </a:r>
            <a:endParaRPr lang="en-US" sz="12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919576" y="6106045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Log</a:t>
            </a:r>
            <a:r>
              <a:rPr lang="en-US" sz="1200" baseline="-25000" dirty="0" smtClean="0"/>
              <a:t>10</a:t>
            </a:r>
            <a:r>
              <a:rPr lang="en-US" sz="1200" dirty="0" smtClean="0"/>
              <a:t>(p</a:t>
            </a:r>
            <a:r>
              <a:rPr lang="en-US" sz="1200" baseline="-25000" dirty="0" smtClean="0"/>
              <a:t>m</a:t>
            </a:r>
            <a:r>
              <a:rPr lang="en-US" sz="1200" dirty="0" smtClean="0"/>
              <a:t>/</a:t>
            </a:r>
            <a:r>
              <a:rPr lang="en-US" sz="1200" dirty="0" err="1" smtClean="0"/>
              <a:t>GeV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8" name="Right Arrow 17"/>
          <p:cNvSpPr/>
          <p:nvPr/>
        </p:nvSpPr>
        <p:spPr>
          <a:xfrm>
            <a:off x="4065234" y="3312112"/>
            <a:ext cx="685800" cy="167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andau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4664980"/>
            <a:ext cx="2559600" cy="17358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 descr="landau2_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2286000"/>
            <a:ext cx="2559600" cy="17358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nn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057401"/>
            <a:ext cx="6031958" cy="4334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 estimation of the “surface muon energy”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Using MC2 the proper binning was computed: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22540" y="2590800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5 bin in log10(</a:t>
            </a:r>
            <a:r>
              <a:rPr lang="en-US" dirty="0" err="1" smtClean="0">
                <a:solidFill>
                  <a:srgbClr val="FF0000"/>
                </a:solidFill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cos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  <a:ea typeface="DejaVu Sans" charset="0"/>
                <a:cs typeface="DejaVu Sans" charset="0"/>
              </a:rPr>
              <a:t>q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  <a:ea typeface="DejaVu Sans" charset="0"/>
                <a:cs typeface="DejaVu Sans" charset="0"/>
              </a:rPr>
              <a:t>*</a:t>
            </a:r>
            <a:r>
              <a:rPr lang="en-US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): </a:t>
            </a:r>
            <a:r>
              <a:rPr lang="en-US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2.9 – 4.2</a:t>
            </a:r>
            <a:br>
              <a:rPr lang="en-US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</a:br>
            <a:r>
              <a:rPr lang="en-US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(bin width = 2*RMS = 0.26)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>
                <a:latin typeface="+mn-lt"/>
              </a:rPr>
              <a:t>CNGS</a:t>
            </a:r>
            <a:br>
              <a:rPr lang="en-US" dirty="0" smtClean="0">
                <a:latin typeface="+mn-lt"/>
              </a:rPr>
            </a:br>
            <a:r>
              <a:rPr lang="en-US" sz="3100" dirty="0" smtClean="0">
                <a:solidFill>
                  <a:srgbClr val="FFFF00"/>
                </a:solidFill>
                <a:latin typeface="+mn-lt"/>
              </a:rPr>
              <a:t>C</a:t>
            </a:r>
            <a:r>
              <a:rPr lang="en-US" sz="3100" dirty="0" smtClean="0">
                <a:latin typeface="+mn-lt"/>
              </a:rPr>
              <a:t>ERN </a:t>
            </a:r>
            <a:r>
              <a:rPr lang="en-US" sz="3100" dirty="0">
                <a:solidFill>
                  <a:srgbClr val="FFFF00"/>
                </a:solidFill>
                <a:latin typeface="+mn-lt"/>
              </a:rPr>
              <a:t>N</a:t>
            </a:r>
            <a:r>
              <a:rPr lang="en-US" sz="3100" dirty="0">
                <a:latin typeface="+mn-lt"/>
              </a:rPr>
              <a:t>eutrino to </a:t>
            </a:r>
            <a:r>
              <a:rPr lang="en-US" sz="3100" dirty="0">
                <a:solidFill>
                  <a:srgbClr val="FFFF00"/>
                </a:solidFill>
                <a:latin typeface="+mn-lt"/>
              </a:rPr>
              <a:t>G</a:t>
            </a:r>
            <a:r>
              <a:rPr lang="en-US" sz="3100" dirty="0">
                <a:latin typeface="+mn-lt"/>
              </a:rPr>
              <a:t>ran </a:t>
            </a:r>
            <a:r>
              <a:rPr lang="en-US" sz="3100" dirty="0" err="1">
                <a:solidFill>
                  <a:srgbClr val="FFFF00"/>
                </a:solidFill>
                <a:latin typeface="+mn-lt"/>
              </a:rPr>
              <a:t>S</a:t>
            </a:r>
            <a:r>
              <a:rPr lang="en-US" sz="3100" dirty="0" err="1">
                <a:latin typeface="+mn-lt"/>
              </a:rPr>
              <a:t>asso</a:t>
            </a:r>
            <a:r>
              <a:rPr lang="en-US" sz="3100" dirty="0">
                <a:latin typeface="+mn-lt"/>
              </a:rPr>
              <a:t> beam</a:t>
            </a:r>
            <a:endParaRPr lang="it-IT" sz="3100" dirty="0">
              <a:latin typeface="+mn-lt"/>
            </a:endParaRPr>
          </a:p>
        </p:txBody>
      </p:sp>
      <p:pic>
        <p:nvPicPr>
          <p:cNvPr id="46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419600"/>
            <a:ext cx="4800600" cy="192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5257800" y="4572000"/>
            <a:ext cx="3681413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ea typeface="ＭＳ Ｐゴシック" pitchFamily="34" charset="-128"/>
                <a:cs typeface="Arial" pitchFamily="34" charset="0"/>
              </a:rPr>
              <a:t>Protons from SPS: 400 </a:t>
            </a:r>
            <a:r>
              <a:rPr lang="en-US" dirty="0" err="1"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dirty="0">
                <a:ea typeface="ＭＳ Ｐゴシック" pitchFamily="34" charset="-128"/>
                <a:cs typeface="Arial" pitchFamily="34" charset="0"/>
              </a:rPr>
              <a:t>/c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ea typeface="ＭＳ Ｐゴシック" pitchFamily="34" charset="-128"/>
                <a:cs typeface="Arial" pitchFamily="34" charset="0"/>
              </a:rPr>
              <a:t>Cycle length: 6 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ea typeface="ＭＳ Ｐゴシック" pitchFamily="34" charset="-128"/>
                <a:cs typeface="Arial" pitchFamily="34" charset="0"/>
              </a:rPr>
              <a:t>2 extractions separated by 50 ms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ea typeface="ＭＳ Ｐゴシック" pitchFamily="34" charset="-128"/>
                <a:cs typeface="Arial" pitchFamily="34" charset="0"/>
              </a:rPr>
              <a:t>Pulse length: 10.5 ms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ea typeface="ＭＳ Ｐゴシック" pitchFamily="34" charset="-128"/>
                <a:cs typeface="Arial" pitchFamily="34" charset="0"/>
              </a:rPr>
              <a:t>Beam intensity:  2.4 </a:t>
            </a: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10</a:t>
            </a:r>
            <a:r>
              <a:rPr lang="en-US" baseline="30000" dirty="0" smtClean="0">
                <a:ea typeface="ＭＳ Ｐゴシック" pitchFamily="34" charset="-128"/>
                <a:cs typeface="Arial" pitchFamily="34" charset="0"/>
              </a:rPr>
              <a:t>13</a:t>
            </a: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 proton/</a:t>
            </a:r>
            <a:r>
              <a:rPr lang="en-US" dirty="0" err="1" smtClean="0">
                <a:ea typeface="ＭＳ Ｐゴシック" pitchFamily="34" charset="-128"/>
                <a:cs typeface="Arial" pitchFamily="34" charset="0"/>
              </a:rPr>
              <a:t>extr</a:t>
            </a:r>
            <a:r>
              <a:rPr lang="en-US" dirty="0">
                <a:ea typeface="ＭＳ Ｐゴシック" pitchFamily="34" charset="-128"/>
                <a:cs typeface="Arial" pitchFamily="34" charset="0"/>
              </a:rPr>
              <a:t>.</a:t>
            </a:r>
            <a:endParaRPr lang="en-US" dirty="0">
              <a:solidFill>
                <a:srgbClr val="FFFF00"/>
              </a:solidFill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2209800" y="1630362"/>
            <a:ext cx="4794250" cy="2560638"/>
            <a:chOff x="1536" y="2256"/>
            <a:chExt cx="3020" cy="1613"/>
          </a:xfrm>
        </p:grpSpPr>
        <p:pic>
          <p:nvPicPr>
            <p:cNvPr id="7" name="Picture 12" descr="gs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" y="2256"/>
              <a:ext cx="3020" cy="1613"/>
            </a:xfrm>
            <a:prstGeom prst="rect">
              <a:avLst/>
            </a:prstGeom>
            <a:noFill/>
          </p:spPr>
        </p:pic>
        <p:pic>
          <p:nvPicPr>
            <p:cNvPr id="8" name="Picture 40" descr="CNGSLOGO2-5X3X3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56" y="2597"/>
              <a:ext cx="372" cy="312"/>
            </a:xfrm>
            <a:prstGeom prst="rect">
              <a:avLst/>
            </a:prstGeom>
            <a:noFill/>
          </p:spPr>
        </p:pic>
        <p:pic>
          <p:nvPicPr>
            <p:cNvPr id="9" name="Picture 41" descr="logoLNG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4" y="3014"/>
              <a:ext cx="480" cy="295"/>
            </a:xfrm>
            <a:prstGeom prst="rect">
              <a:avLst/>
            </a:prstGeom>
            <a:noFill/>
          </p:spPr>
        </p:pic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072" y="2928"/>
              <a:ext cx="576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43"/>
            <p:cNvSpPr txBox="1">
              <a:spLocks noChangeArrowheads="1"/>
            </p:cNvSpPr>
            <p:nvPr/>
          </p:nvSpPr>
          <p:spPr bwMode="auto">
            <a:xfrm rot="2398214">
              <a:off x="2976" y="3120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FF0000"/>
                  </a:solidFill>
                </a:rPr>
                <a:t>732 km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 estimation of charge </a:t>
            </a:r>
            <a:r>
              <a:rPr lang="en-US" sz="3200" dirty="0" err="1" smtClean="0"/>
              <a:t>mis</a:t>
            </a:r>
            <a:r>
              <a:rPr lang="en-US" sz="3200" dirty="0" smtClean="0"/>
              <a:t>-identification </a:t>
            </a:r>
            <a:r>
              <a:rPr lang="en-US" sz="3200" dirty="0" smtClean="0">
                <a:latin typeface="Symbol" pitchFamily="18" charset="2"/>
              </a:rPr>
              <a:t>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Due to the increased statistics, it is now possible to use only </a:t>
            </a:r>
            <a:r>
              <a:rPr lang="en-US" sz="2400" i="1" dirty="0" smtClean="0"/>
              <a:t>doublet</a:t>
            </a:r>
            <a:r>
              <a:rPr lang="en-US" sz="2400" dirty="0" smtClean="0"/>
              <a:t> data, for which the charge </a:t>
            </a:r>
            <a:r>
              <a:rPr lang="en-US" sz="2400" dirty="0" err="1" smtClean="0"/>
              <a:t>mis</a:t>
            </a:r>
            <a:r>
              <a:rPr lang="en-US" sz="2400" dirty="0" smtClean="0"/>
              <a:t>-identification can be extracted directly from data (</a:t>
            </a:r>
            <a:r>
              <a:rPr lang="en-US" sz="2400" dirty="0" smtClean="0">
                <a:sym typeface="Wingdings" pitchFamily="2" charset="2"/>
              </a:rPr>
              <a:t>2-arm test)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1" name="Picture 10" descr="misid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8726" y="3092390"/>
            <a:ext cx="4105732" cy="2950350"/>
          </a:xfrm>
          <a:prstGeom prst="rect">
            <a:avLst/>
          </a:prstGeom>
        </p:spPr>
      </p:pic>
      <p:pic>
        <p:nvPicPr>
          <p:cNvPr id="12" name="Picture 11" descr="misid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062554"/>
            <a:ext cx="4171949" cy="2997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Re-evaluation of muon </a:t>
            </a:r>
            <a:r>
              <a:rPr lang="en-US" sz="3200" dirty="0" err="1" smtClean="0"/>
              <a:t>R</a:t>
            </a:r>
            <a:r>
              <a:rPr lang="en-US" sz="3200" baseline="-25000" dirty="0" err="1" smtClean="0">
                <a:latin typeface="Symbol" pitchFamily="18" charset="2"/>
              </a:rPr>
              <a:t>m</a:t>
            </a:r>
            <a:r>
              <a:rPr lang="en-US" sz="3200" dirty="0" smtClean="0"/>
              <a:t>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Script MT Bold" pitchFamily="66" charset="0"/>
                <a:ea typeface="DejaVu Sans" charset="0"/>
                <a:cs typeface="DejaVu Sans" charset="0"/>
              </a:rPr>
              <a:t>E</a:t>
            </a:r>
            <a:r>
              <a:rPr lang="en-US" sz="3200" baseline="-25000" dirty="0" err="1" smtClean="0">
                <a:latin typeface="Symbol" pitchFamily="18" charset="2"/>
                <a:ea typeface="DejaVu Sans" charset="0"/>
                <a:cs typeface="DejaVu Sans" charset="0"/>
              </a:rPr>
              <a:t>m</a:t>
            </a:r>
            <a:r>
              <a:rPr lang="en-US" sz="3200" dirty="0" err="1" smtClean="0">
                <a:latin typeface="Times New Roman" pitchFamily="18" charset="0"/>
                <a:ea typeface="DejaVu Sans" charset="0"/>
                <a:cs typeface="DejaVu Sans" charset="0"/>
              </a:rPr>
              <a:t>cos</a:t>
            </a:r>
            <a:r>
              <a:rPr lang="en-US" sz="3200" dirty="0" err="1" smtClean="0">
                <a:latin typeface="Symbol" pitchFamily="18" charset="2"/>
                <a:ea typeface="DejaVu Sans" charset="0"/>
                <a:cs typeface="DejaVu Sans" charset="0"/>
              </a:rPr>
              <a:t>q</a:t>
            </a:r>
            <a:r>
              <a:rPr lang="en-US" sz="3200" baseline="30000" dirty="0" smtClean="0">
                <a:latin typeface="Symbol" pitchFamily="18" charset="2"/>
                <a:ea typeface="DejaVu Sans" charset="0"/>
                <a:cs typeface="DejaVu Sans" charset="0"/>
              </a:rPr>
              <a:t>*</a:t>
            </a:r>
            <a:r>
              <a:rPr lang="en-US" sz="3200" dirty="0" smtClean="0"/>
              <a:t> </a:t>
            </a:r>
            <a:endParaRPr lang="en-US" sz="3200" dirty="0" smtClean="0">
              <a:latin typeface="Symbol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The anomaly in the HE point is still there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8" name="Picture 7" descr="emu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912" y="2667000"/>
            <a:ext cx="4114800" cy="2956867"/>
          </a:xfrm>
          <a:prstGeom prst="rect">
            <a:avLst/>
          </a:prstGeom>
        </p:spPr>
      </p:pic>
      <p:pic>
        <p:nvPicPr>
          <p:cNvPr id="9" name="Picture 8" descr="emuco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671470"/>
            <a:ext cx="4114800" cy="295686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746288" y="4668312"/>
            <a:ext cx="366946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11179" y="4419149"/>
            <a:ext cx="13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Independent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on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aseline="30000" dirty="0" err="1" smtClean="0">
                <a:solidFill>
                  <a:srgbClr val="FF0000"/>
                </a:solidFill>
              </a:rPr>
              <a:t>max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n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41076"/>
            <a:ext cx="6305550" cy="4531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New fit with world survey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56532" y="2828278"/>
            <a:ext cx="366946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8"/>
          <p:cNvSpPr>
            <a:spLocks noChangeArrowheads="1"/>
          </p:cNvSpPr>
          <p:nvPr/>
        </p:nvSpPr>
        <p:spPr bwMode="auto">
          <a:xfrm>
            <a:off x="5348796" y="3729992"/>
            <a:ext cx="642938" cy="5000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61230" y="3460704"/>
            <a:ext cx="2919318" cy="92333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Fixing </a:t>
            </a:r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Kp</a:t>
            </a:r>
            <a:r>
              <a:rPr lang="en-US" dirty="0" smtClean="0"/>
              <a:t> = 0.149 (</a:t>
            </a:r>
            <a:r>
              <a:rPr lang="en-US" dirty="0" err="1" smtClean="0"/>
              <a:t>Gaisser</a:t>
            </a:r>
            <a:r>
              <a:rPr lang="en-US" dirty="0" smtClean="0"/>
              <a:t>):</a:t>
            </a:r>
          </a:p>
          <a:p>
            <a:pPr algn="l"/>
            <a:r>
              <a:rPr lang="en-US" dirty="0" err="1" smtClean="0"/>
              <a:t>R</a:t>
            </a:r>
            <a:r>
              <a:rPr lang="en-US" baseline="-25000" dirty="0" err="1" smtClean="0">
                <a:latin typeface="Symbol" pitchFamily="18" charset="2"/>
              </a:rPr>
              <a:t>p</a:t>
            </a:r>
            <a:r>
              <a:rPr lang="en-US" dirty="0" smtClean="0"/>
              <a:t> =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N</a:t>
            </a:r>
            <a:r>
              <a:rPr lang="en-US" baseline="-25000" dirty="0" err="1" smtClean="0">
                <a:latin typeface="Symbol" pitchFamily="18" charset="2"/>
              </a:rPr>
              <a:t>p</a:t>
            </a:r>
            <a:r>
              <a:rPr lang="en-US" baseline="-25000" dirty="0" smtClean="0"/>
              <a:t>+</a:t>
            </a:r>
            <a:r>
              <a:rPr lang="en-US" dirty="0" smtClean="0"/>
              <a:t>/</a:t>
            </a:r>
            <a:r>
              <a:rPr lang="en-US" dirty="0" err="1" smtClean="0"/>
              <a:t>Z</a:t>
            </a:r>
            <a:r>
              <a:rPr lang="en-US" baseline="-25000" dirty="0" err="1" smtClean="0"/>
              <a:t>N</a:t>
            </a:r>
            <a:r>
              <a:rPr lang="en-US" baseline="-25000" dirty="0" err="1" smtClean="0">
                <a:latin typeface="Symbol" pitchFamily="18" charset="2"/>
              </a:rPr>
              <a:t>p</a:t>
            </a:r>
            <a:r>
              <a:rPr lang="en-US" baseline="-25000" dirty="0" smtClean="0"/>
              <a:t>-</a:t>
            </a:r>
            <a:r>
              <a:rPr lang="en-US" dirty="0" smtClean="0"/>
              <a:t>= 1.219 ± 0.001</a:t>
            </a:r>
            <a:br>
              <a:rPr lang="en-US" dirty="0" smtClean="0"/>
            </a:br>
            <a:r>
              <a:rPr lang="en-US" dirty="0" smtClean="0"/>
              <a:t>R</a:t>
            </a:r>
            <a:r>
              <a:rPr lang="en-US" baseline="-25000" dirty="0" smtClean="0">
                <a:latin typeface="Symbol" pitchFamily="18" charset="2"/>
              </a:rPr>
              <a:t>K</a:t>
            </a:r>
            <a:r>
              <a:rPr lang="en-US" dirty="0" smtClean="0"/>
              <a:t> = Z</a:t>
            </a:r>
            <a:r>
              <a:rPr lang="en-US" baseline="-25000" dirty="0" smtClean="0"/>
              <a:t>N</a:t>
            </a:r>
            <a:r>
              <a:rPr lang="en-US" baseline="-25000" dirty="0" smtClean="0">
                <a:latin typeface="Symbol" pitchFamily="18" charset="2"/>
              </a:rPr>
              <a:t>K</a:t>
            </a:r>
            <a:r>
              <a:rPr lang="en-US" baseline="-25000" dirty="0" smtClean="0"/>
              <a:t>+</a:t>
            </a:r>
            <a:r>
              <a:rPr lang="en-US" dirty="0" smtClean="0"/>
              <a:t>/Z</a:t>
            </a:r>
            <a:r>
              <a:rPr lang="en-US" baseline="-25000" dirty="0" smtClean="0"/>
              <a:t>N</a:t>
            </a:r>
            <a:r>
              <a:rPr lang="en-US" baseline="-25000" dirty="0" smtClean="0">
                <a:latin typeface="Symbol" pitchFamily="18" charset="2"/>
              </a:rPr>
              <a:t>K</a:t>
            </a:r>
            <a:r>
              <a:rPr lang="en-US" baseline="-25000" dirty="0" smtClean="0"/>
              <a:t>-</a:t>
            </a:r>
            <a:r>
              <a:rPr lang="en-US" dirty="0" smtClean="0"/>
              <a:t>= 2.43 ± 0.04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it-IT" sz="2600" dirty="0" smtClean="0"/>
              <a:t>OPERA </a:t>
            </a:r>
            <a:r>
              <a:rPr lang="it-IT" sz="2600" dirty="0" err="1" smtClean="0"/>
              <a:t>is</a:t>
            </a:r>
            <a:r>
              <a:rPr lang="it-IT" sz="2600" dirty="0" smtClean="0"/>
              <a:t> the first </a:t>
            </a:r>
            <a:r>
              <a:rPr lang="it-IT" sz="2600" dirty="0" err="1" smtClean="0"/>
              <a:t>experiment</a:t>
            </a:r>
            <a:r>
              <a:rPr lang="it-IT" sz="2600" dirty="0" smtClean="0"/>
              <a:t> </a:t>
            </a:r>
            <a:r>
              <a:rPr lang="it-IT" sz="2600" dirty="0" err="1" smtClean="0"/>
              <a:t>searching</a:t>
            </a:r>
            <a:r>
              <a:rPr lang="it-IT" sz="2600" dirty="0" smtClean="0"/>
              <a:t> </a:t>
            </a:r>
            <a:r>
              <a:rPr lang="it-IT" sz="2600" dirty="0" err="1" smtClean="0"/>
              <a:t>for</a:t>
            </a:r>
            <a:r>
              <a:rPr lang="it-IT" sz="2600" dirty="0" smtClean="0"/>
              <a:t> </a:t>
            </a:r>
            <a:r>
              <a:rPr lang="it-IT" sz="2600" dirty="0" err="1" smtClean="0"/>
              <a:t>direct</a:t>
            </a:r>
            <a:r>
              <a:rPr lang="it-IT" sz="2600" dirty="0" smtClean="0"/>
              <a:t> </a:t>
            </a:r>
            <a:r>
              <a:rPr lang="it-IT" sz="2600" dirty="0" smtClean="0">
                <a:latin typeface="Symbol" pitchFamily="18" charset="2"/>
              </a:rPr>
              <a:t>n</a:t>
            </a:r>
            <a:r>
              <a:rPr lang="it-IT" sz="2600" dirty="0" smtClean="0"/>
              <a:t> </a:t>
            </a:r>
            <a:r>
              <a:rPr lang="it-IT" sz="2600" dirty="0" err="1" smtClean="0"/>
              <a:t>appearance</a:t>
            </a:r>
            <a:r>
              <a:rPr lang="it-IT" sz="2600" dirty="0" smtClean="0"/>
              <a:t> in the </a:t>
            </a:r>
            <a:r>
              <a:rPr lang="it-IT" sz="2600" dirty="0" err="1" smtClean="0"/>
              <a:t>framework</a:t>
            </a:r>
            <a:r>
              <a:rPr lang="it-IT" sz="2600" dirty="0" smtClean="0"/>
              <a:t> </a:t>
            </a:r>
            <a:r>
              <a:rPr lang="it-IT" sz="2600" dirty="0" err="1" smtClean="0"/>
              <a:t>of</a:t>
            </a:r>
            <a:r>
              <a:rPr lang="it-IT" sz="2600" dirty="0" smtClean="0"/>
              <a:t> </a:t>
            </a:r>
            <a:r>
              <a:rPr lang="it-IT" sz="2600" dirty="0" smtClean="0">
                <a:latin typeface="Symbol" pitchFamily="18" charset="2"/>
              </a:rPr>
              <a:t>n</a:t>
            </a:r>
            <a:r>
              <a:rPr lang="it-IT" sz="2600" dirty="0" smtClean="0"/>
              <a:t> </a:t>
            </a:r>
            <a:r>
              <a:rPr lang="it-IT" sz="2600" dirty="0" err="1" smtClean="0"/>
              <a:t>oscillation</a:t>
            </a:r>
            <a:endParaRPr lang="it-IT" sz="2600" dirty="0" smtClean="0"/>
          </a:p>
          <a:p>
            <a:pPr lvl="1"/>
            <a:r>
              <a:rPr lang="it-IT" sz="2000" dirty="0" smtClean="0"/>
              <a:t>First </a:t>
            </a:r>
            <a:r>
              <a:rPr lang="it-IT" sz="2000" dirty="0" smtClean="0">
                <a:latin typeface="Symbol" pitchFamily="18" charset="2"/>
              </a:rPr>
              <a:t>n</a:t>
            </a:r>
            <a:r>
              <a:rPr lang="it-IT" sz="2000" baseline="-25000" dirty="0" smtClean="0">
                <a:latin typeface="Symbol" pitchFamily="18" charset="2"/>
              </a:rPr>
              <a:t>t</a:t>
            </a:r>
            <a:r>
              <a:rPr lang="it-IT" sz="2000" dirty="0" smtClean="0"/>
              <a:t> candidate </a:t>
            </a:r>
            <a:r>
              <a:rPr lang="it-IT" sz="2000" dirty="0" err="1" smtClean="0"/>
              <a:t>found</a:t>
            </a:r>
            <a:r>
              <a:rPr lang="it-IT" sz="2000" dirty="0" smtClean="0"/>
              <a:t> in a </a:t>
            </a:r>
            <a:r>
              <a:rPr lang="it-IT" sz="2000" dirty="0" err="1" smtClean="0"/>
              <a:t>subsample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2008-2009 data</a:t>
            </a:r>
          </a:p>
          <a:p>
            <a:r>
              <a:rPr lang="it-IT" sz="2600" dirty="0" smtClean="0"/>
              <a:t>The detector </a:t>
            </a:r>
            <a:r>
              <a:rPr lang="it-IT" sz="2600" dirty="0" err="1" smtClean="0"/>
              <a:t>was</a:t>
            </a:r>
            <a:r>
              <a:rPr lang="it-IT" sz="2600" dirty="0" smtClean="0"/>
              <a:t> </a:t>
            </a:r>
            <a:r>
              <a:rPr lang="it-IT" sz="2600" dirty="0" err="1" smtClean="0"/>
              <a:t>also</a:t>
            </a:r>
            <a:r>
              <a:rPr lang="it-IT" sz="2600" dirty="0" smtClean="0"/>
              <a:t> </a:t>
            </a:r>
            <a:r>
              <a:rPr lang="it-IT" sz="2600" dirty="0" err="1" smtClean="0"/>
              <a:t>exploited</a:t>
            </a:r>
            <a:r>
              <a:rPr lang="it-IT" sz="2600" dirty="0" smtClean="0"/>
              <a:t> </a:t>
            </a:r>
            <a:r>
              <a:rPr lang="it-IT" sz="2600" dirty="0" err="1" smtClean="0"/>
              <a:t>for</a:t>
            </a:r>
            <a:r>
              <a:rPr lang="it-IT" sz="2600" dirty="0" smtClean="0"/>
              <a:t> </a:t>
            </a:r>
            <a:r>
              <a:rPr lang="it-IT" sz="2600" dirty="0" err="1" smtClean="0"/>
              <a:t>cosmic</a:t>
            </a:r>
            <a:r>
              <a:rPr lang="it-IT" sz="2600" dirty="0" smtClean="0"/>
              <a:t> </a:t>
            </a:r>
            <a:r>
              <a:rPr lang="it-IT" sz="2600" dirty="0" err="1" smtClean="0"/>
              <a:t>ray</a:t>
            </a:r>
            <a:r>
              <a:rPr lang="it-IT" sz="2600" dirty="0" smtClean="0"/>
              <a:t> </a:t>
            </a:r>
            <a:r>
              <a:rPr lang="it-IT" sz="2600" dirty="0" err="1" smtClean="0"/>
              <a:t>studies</a:t>
            </a:r>
            <a:endParaRPr lang="it-IT" sz="2600" dirty="0" smtClean="0"/>
          </a:p>
          <a:p>
            <a:pPr lvl="1"/>
            <a:r>
              <a:rPr lang="it-IT" sz="2000" dirty="0" smtClean="0"/>
              <a:t>The </a:t>
            </a:r>
            <a:r>
              <a:rPr lang="it-IT" sz="2000" dirty="0" err="1" smtClean="0"/>
              <a:t>atmospheric</a:t>
            </a:r>
            <a:r>
              <a:rPr lang="it-IT" sz="2000" dirty="0" smtClean="0"/>
              <a:t> </a:t>
            </a:r>
            <a:r>
              <a:rPr lang="it-IT" sz="2000" dirty="0" err="1" smtClean="0"/>
              <a:t>muon</a:t>
            </a:r>
            <a:r>
              <a:rPr lang="it-IT" sz="2000" dirty="0" smtClean="0"/>
              <a:t> </a:t>
            </a:r>
            <a:r>
              <a:rPr lang="it-IT" sz="2000" dirty="0" err="1" smtClean="0"/>
              <a:t>charge</a:t>
            </a:r>
            <a:r>
              <a:rPr lang="it-IT" sz="2000" dirty="0" smtClean="0"/>
              <a:t> </a:t>
            </a:r>
            <a:r>
              <a:rPr lang="it-IT" sz="2000" dirty="0" err="1" smtClean="0"/>
              <a:t>ratio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measured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highest</a:t>
            </a:r>
            <a:r>
              <a:rPr lang="it-IT" sz="2000" dirty="0" smtClean="0"/>
              <a:t>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r>
              <a:rPr lang="it-IT" sz="2000" dirty="0" err="1" smtClean="0"/>
              <a:t>region</a:t>
            </a:r>
            <a:endParaRPr lang="it-IT" sz="2000" dirty="0" smtClean="0"/>
          </a:p>
          <a:p>
            <a:pPr lvl="1"/>
            <a:r>
              <a:rPr lang="it-IT" sz="2000" dirty="0" smtClean="0"/>
              <a:t>The </a:t>
            </a:r>
            <a:r>
              <a:rPr lang="it-IT" sz="2000" dirty="0" err="1" smtClean="0"/>
              <a:t>integral</a:t>
            </a:r>
            <a:r>
              <a:rPr lang="it-IT" sz="2000" dirty="0" smtClean="0"/>
              <a:t> </a:t>
            </a:r>
            <a:r>
              <a:rPr lang="it-IT" sz="2000" dirty="0" err="1" smtClean="0"/>
              <a:t>value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compatible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</a:t>
            </a:r>
            <a:r>
              <a:rPr lang="it-IT" sz="2000" dirty="0" err="1" smtClean="0"/>
              <a:t>expectation</a:t>
            </a:r>
            <a:r>
              <a:rPr lang="it-IT" sz="2000" dirty="0" smtClean="0"/>
              <a:t> </a:t>
            </a:r>
            <a:r>
              <a:rPr lang="it-IT" sz="2000" dirty="0" err="1" smtClean="0"/>
              <a:t>from</a:t>
            </a:r>
            <a:r>
              <a:rPr lang="it-IT" sz="2000" dirty="0" smtClean="0"/>
              <a:t> a </a:t>
            </a:r>
            <a:r>
              <a:rPr lang="it-IT" sz="2000" dirty="0" err="1" smtClean="0"/>
              <a:t>simple</a:t>
            </a:r>
            <a:r>
              <a:rPr lang="it-IT" sz="2000" dirty="0" smtClean="0"/>
              <a:t> </a:t>
            </a:r>
            <a:r>
              <a:rPr lang="it-IT" sz="2000" dirty="0" smtClean="0">
                <a:latin typeface="Symbol" pitchFamily="18" charset="2"/>
              </a:rPr>
              <a:t>p</a:t>
            </a:r>
            <a:r>
              <a:rPr lang="it-IT" sz="2000" dirty="0" smtClean="0"/>
              <a:t>-K </a:t>
            </a:r>
            <a:r>
              <a:rPr lang="it-IT" sz="2000" dirty="0" err="1" smtClean="0"/>
              <a:t>model</a:t>
            </a:r>
            <a:endParaRPr lang="it-IT" sz="2000" dirty="0" smtClean="0"/>
          </a:p>
          <a:p>
            <a:pPr lvl="1"/>
            <a:r>
              <a:rPr lang="it-IT" sz="2000" dirty="0" smtClean="0"/>
              <a:t>The SWM </a:t>
            </a:r>
            <a:r>
              <a:rPr lang="it-IT" sz="2000" dirty="0" err="1" smtClean="0"/>
              <a:t>ratios</a:t>
            </a:r>
            <a:r>
              <a:rPr lang="it-IT" sz="2000" dirty="0" smtClean="0"/>
              <a:t> </a:t>
            </a:r>
            <a:r>
              <a:rPr lang="it-IT" sz="2000" dirty="0" err="1" smtClean="0"/>
              <a:t>were</a:t>
            </a:r>
            <a:r>
              <a:rPr lang="it-IT" sz="2000" dirty="0" smtClean="0"/>
              <a:t> </a:t>
            </a:r>
            <a:r>
              <a:rPr lang="it-IT" sz="2000" dirty="0" err="1" smtClean="0"/>
              <a:t>measured</a:t>
            </a:r>
            <a:endParaRPr lang="it-IT" sz="2000" dirty="0" smtClean="0"/>
          </a:p>
          <a:p>
            <a:pPr lvl="1"/>
            <a:r>
              <a:rPr lang="it-IT" sz="2000" dirty="0" err="1" smtClean="0"/>
              <a:t>Found</a:t>
            </a:r>
            <a:r>
              <a:rPr lang="it-IT" sz="2000" dirty="0" smtClean="0"/>
              <a:t> a </a:t>
            </a:r>
            <a:r>
              <a:rPr lang="it-IT" sz="2000" dirty="0" err="1" smtClean="0"/>
              <a:t>significant</a:t>
            </a:r>
            <a:r>
              <a:rPr lang="it-IT" sz="2000" dirty="0" smtClean="0"/>
              <a:t> </a:t>
            </a:r>
            <a:r>
              <a:rPr lang="it-IT" sz="2000" dirty="0" err="1" smtClean="0"/>
              <a:t>reduced</a:t>
            </a:r>
            <a:r>
              <a:rPr lang="it-IT" sz="2000" dirty="0" smtClean="0"/>
              <a:t> </a:t>
            </a:r>
            <a:r>
              <a:rPr lang="it-IT" sz="2000" dirty="0" err="1" smtClean="0"/>
              <a:t>charge</a:t>
            </a:r>
            <a:r>
              <a:rPr lang="it-IT" sz="2000" dirty="0" smtClean="0"/>
              <a:t> </a:t>
            </a:r>
            <a:r>
              <a:rPr lang="it-IT" sz="2000" dirty="0" err="1" smtClean="0"/>
              <a:t>ratio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multiple </a:t>
            </a:r>
            <a:r>
              <a:rPr lang="it-IT" sz="2000" dirty="0" err="1" smtClean="0"/>
              <a:t>muon</a:t>
            </a:r>
            <a:r>
              <a:rPr lang="it-IT" sz="2000" dirty="0" smtClean="0"/>
              <a:t> </a:t>
            </a:r>
            <a:r>
              <a:rPr lang="it-IT" sz="2000" dirty="0" err="1" smtClean="0"/>
              <a:t>events</a:t>
            </a:r>
            <a:endParaRPr lang="it-IT" sz="2000" dirty="0" smtClean="0"/>
          </a:p>
          <a:p>
            <a:pPr lvl="1"/>
            <a:r>
              <a:rPr lang="it-IT" sz="2000" dirty="0" err="1" smtClean="0"/>
              <a:t>Unexpected</a:t>
            </a:r>
            <a:r>
              <a:rPr lang="it-IT" sz="2000" dirty="0" smtClean="0"/>
              <a:t> </a:t>
            </a:r>
            <a:r>
              <a:rPr lang="it-IT" sz="2000" dirty="0" err="1" smtClean="0"/>
              <a:t>behavior</a:t>
            </a:r>
            <a:r>
              <a:rPr lang="it-IT" sz="2000" dirty="0" smtClean="0"/>
              <a:t> in the last HE </a:t>
            </a:r>
            <a:r>
              <a:rPr lang="it-IT" sz="2000" dirty="0" err="1" smtClean="0"/>
              <a:t>points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r>
              <a:rPr lang="it-IT" sz="2000" dirty="0" err="1" smtClean="0"/>
              <a:t>distribution</a:t>
            </a:r>
            <a:r>
              <a:rPr lang="it-IT" sz="2000" dirty="0" smtClean="0"/>
              <a:t>: detector </a:t>
            </a:r>
            <a:r>
              <a:rPr lang="it-IT" sz="2000" dirty="0" err="1" smtClean="0"/>
              <a:t>effect</a:t>
            </a:r>
            <a:r>
              <a:rPr lang="it-IT" sz="2000" dirty="0" smtClean="0"/>
              <a:t> or </a:t>
            </a:r>
            <a:r>
              <a:rPr lang="it-IT" sz="2000" dirty="0" err="1" smtClean="0"/>
              <a:t>physical</a:t>
            </a:r>
            <a:r>
              <a:rPr lang="it-IT" sz="2000" dirty="0" smtClean="0"/>
              <a:t> </a:t>
            </a:r>
            <a:r>
              <a:rPr lang="it-IT" sz="2000" dirty="0" err="1" smtClean="0"/>
              <a:t>origin</a:t>
            </a:r>
            <a:r>
              <a:rPr lang="it-IT" sz="2000" dirty="0" smtClean="0"/>
              <a:t>?</a:t>
            </a:r>
          </a:p>
          <a:p>
            <a:pPr lvl="1"/>
            <a:r>
              <a:rPr lang="it-IT" sz="2000" dirty="0" err="1" smtClean="0"/>
              <a:t>Need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further</a:t>
            </a:r>
            <a:r>
              <a:rPr lang="it-IT" sz="2000" dirty="0" smtClean="0"/>
              <a:t> data and </a:t>
            </a:r>
            <a:r>
              <a:rPr lang="it-IT" sz="2000" dirty="0" err="1" smtClean="0"/>
              <a:t>independent</a:t>
            </a:r>
            <a:r>
              <a:rPr lang="it-IT" sz="2000" dirty="0" smtClean="0"/>
              <a:t> </a:t>
            </a:r>
            <a:r>
              <a:rPr lang="it-IT" sz="2000" dirty="0" err="1" smtClean="0"/>
              <a:t>cross-checks</a:t>
            </a:r>
            <a:endParaRPr lang="it-IT" sz="20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pPr lvl="1"/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Spares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res_per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65913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150100" y="3322638"/>
            <a:ext cx="287338" cy="20875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8231188" y="3322638"/>
            <a:ext cx="287337" cy="2087562"/>
          </a:xfrm>
          <a:prstGeom prst="rect">
            <a:avLst/>
          </a:prstGeom>
          <a:solidFill>
            <a:srgbClr val="99CCFF">
              <a:alpha val="5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 flipV="1">
            <a:off x="7005638" y="3467100"/>
            <a:ext cx="18716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V="1">
            <a:off x="7137400" y="4860925"/>
            <a:ext cx="287338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470900" y="3216275"/>
            <a:ext cx="300038" cy="2087563"/>
            <a:chOff x="2019" y="2614"/>
            <a:chExt cx="189" cy="1315"/>
          </a:xfrm>
        </p:grpSpPr>
        <p:sp>
          <p:nvSpPr>
            <p:cNvPr id="25615" name="Rectangle 6"/>
            <p:cNvSpPr>
              <a:spLocks noChangeArrowheads="1"/>
            </p:cNvSpPr>
            <p:nvPr/>
          </p:nvSpPr>
          <p:spPr bwMode="auto">
            <a:xfrm>
              <a:off x="2019" y="2614"/>
              <a:ext cx="181" cy="131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616" name="Line 9"/>
            <p:cNvSpPr>
              <a:spLocks noChangeShapeType="1"/>
            </p:cNvSpPr>
            <p:nvPr/>
          </p:nvSpPr>
          <p:spPr bwMode="auto">
            <a:xfrm flipV="1">
              <a:off x="2027" y="2832"/>
              <a:ext cx="181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7845425" y="3322638"/>
            <a:ext cx="0" cy="20875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>
            <a:off x="7831138" y="3721100"/>
            <a:ext cx="638175" cy="6111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7845425" y="4032250"/>
            <a:ext cx="0" cy="288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7845425" y="4440238"/>
            <a:ext cx="0" cy="288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t="40179" r="7823" b="46428"/>
          <a:stretch>
            <a:fillRect/>
          </a:stretch>
        </p:blipFill>
        <p:spPr bwMode="auto">
          <a:xfrm>
            <a:off x="1523957" y="1781172"/>
            <a:ext cx="6172243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Alignment</a:t>
            </a:r>
            <a:r>
              <a:rPr lang="it-IT" dirty="0" smtClean="0"/>
              <a:t>: </a:t>
            </a:r>
            <a:r>
              <a:rPr lang="it-IT" dirty="0" err="1" smtClean="0"/>
              <a:t>phase</a:t>
            </a:r>
            <a:r>
              <a:rPr lang="it-IT" dirty="0" smtClean="0"/>
              <a:t> 1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07 L -0.02586 0.0007 L -0.02586 0.0162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5" descr="shiftX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1628775"/>
            <a:ext cx="7775575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Alignment</a:t>
            </a:r>
            <a:r>
              <a:rPr lang="it-IT" dirty="0" smtClean="0"/>
              <a:t>: </a:t>
            </a:r>
            <a:r>
              <a:rPr lang="it-IT" dirty="0" err="1" smtClean="0"/>
              <a:t>phase</a:t>
            </a:r>
            <a:r>
              <a:rPr lang="it-IT" dirty="0" smtClean="0"/>
              <a:t> 1, </a:t>
            </a:r>
            <a:r>
              <a:rPr lang="it-IT" dirty="0" err="1" smtClean="0"/>
              <a:t>results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 descr="RotationsBetweenSingle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" y="3040173"/>
            <a:ext cx="4654550" cy="32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0242" t="64286" r="14224"/>
          <a:stretch>
            <a:fillRect/>
          </a:stretch>
        </p:blipFill>
        <p:spPr bwMode="auto">
          <a:xfrm>
            <a:off x="1952490" y="1626834"/>
            <a:ext cx="5057910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Alignment</a:t>
            </a:r>
            <a:r>
              <a:rPr lang="it-IT" dirty="0" smtClean="0"/>
              <a:t>: </a:t>
            </a:r>
            <a:r>
              <a:rPr lang="it-IT" dirty="0" err="1" smtClean="0"/>
              <a:t>phase</a:t>
            </a:r>
            <a:r>
              <a:rPr lang="it-IT" dirty="0" smtClean="0"/>
              <a:t> 2 (</a:t>
            </a:r>
            <a:r>
              <a:rPr lang="it-IT" dirty="0" err="1" smtClean="0"/>
              <a:t>rotations</a:t>
            </a:r>
            <a:r>
              <a:rPr lang="it-IT" dirty="0" smtClean="0"/>
              <a:t>)</a:t>
            </a:r>
            <a:endParaRPr lang="en-US" dirty="0"/>
          </a:p>
        </p:txBody>
      </p:sp>
      <p:pic>
        <p:nvPicPr>
          <p:cNvPr id="13" name="Picture 2" descr="RotationsMagnetOf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048000"/>
            <a:ext cx="3432609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SM1Bend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76600"/>
            <a:ext cx="43307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SM2Ben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24000"/>
            <a:ext cx="43307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172200" y="1758950"/>
            <a:ext cx="2490787" cy="2584450"/>
            <a:chOff x="431" y="1162"/>
            <a:chExt cx="4581" cy="2812"/>
          </a:xfrm>
        </p:grpSpPr>
        <p:sp>
          <p:nvSpPr>
            <p:cNvPr id="30728" name="Rectangle 28"/>
            <p:cNvSpPr>
              <a:spLocks noChangeArrowheads="1"/>
            </p:cNvSpPr>
            <p:nvPr/>
          </p:nvSpPr>
          <p:spPr bwMode="auto">
            <a:xfrm>
              <a:off x="4558" y="1162"/>
              <a:ext cx="272" cy="2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29" name="AutoShape 7"/>
            <p:cNvSpPr>
              <a:spLocks noChangeArrowheads="1"/>
            </p:cNvSpPr>
            <p:nvPr/>
          </p:nvSpPr>
          <p:spPr bwMode="auto">
            <a:xfrm flipH="1">
              <a:off x="1519" y="1162"/>
              <a:ext cx="363" cy="2812"/>
            </a:xfrm>
            <a:prstGeom prst="flowChartOnlineStora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30" name="Rectangle 8"/>
            <p:cNvSpPr>
              <a:spLocks noChangeArrowheads="1"/>
            </p:cNvSpPr>
            <p:nvPr/>
          </p:nvSpPr>
          <p:spPr bwMode="auto">
            <a:xfrm>
              <a:off x="522" y="1162"/>
              <a:ext cx="272" cy="2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31" name="Line 9"/>
            <p:cNvSpPr>
              <a:spLocks noChangeShapeType="1"/>
            </p:cNvSpPr>
            <p:nvPr/>
          </p:nvSpPr>
          <p:spPr bwMode="auto">
            <a:xfrm flipV="1">
              <a:off x="431" y="1162"/>
              <a:ext cx="1496" cy="1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32" name="Line 10"/>
            <p:cNvSpPr>
              <a:spLocks noChangeShapeType="1"/>
            </p:cNvSpPr>
            <p:nvPr/>
          </p:nvSpPr>
          <p:spPr bwMode="auto">
            <a:xfrm>
              <a:off x="431" y="2568"/>
              <a:ext cx="15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33" name="Line 11"/>
            <p:cNvSpPr>
              <a:spLocks noChangeShapeType="1"/>
            </p:cNvSpPr>
            <p:nvPr/>
          </p:nvSpPr>
          <p:spPr bwMode="auto">
            <a:xfrm>
              <a:off x="431" y="2704"/>
              <a:ext cx="1496" cy="1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34" name="Line 17"/>
            <p:cNvSpPr>
              <a:spLocks noChangeShapeType="1"/>
            </p:cNvSpPr>
            <p:nvPr/>
          </p:nvSpPr>
          <p:spPr bwMode="auto">
            <a:xfrm flipV="1">
              <a:off x="1565" y="1231"/>
              <a:ext cx="285" cy="24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35" name="Line 18"/>
            <p:cNvSpPr>
              <a:spLocks noChangeShapeType="1"/>
            </p:cNvSpPr>
            <p:nvPr/>
          </p:nvSpPr>
          <p:spPr bwMode="auto">
            <a:xfrm>
              <a:off x="1565" y="3628"/>
              <a:ext cx="316" cy="25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36" name="Line 19"/>
            <p:cNvSpPr>
              <a:spLocks noChangeShapeType="1"/>
            </p:cNvSpPr>
            <p:nvPr/>
          </p:nvSpPr>
          <p:spPr bwMode="auto">
            <a:xfrm>
              <a:off x="1565" y="2568"/>
              <a:ext cx="31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37" name="Rectangle 21"/>
            <p:cNvSpPr>
              <a:spLocks noChangeArrowheads="1"/>
            </p:cNvSpPr>
            <p:nvPr/>
          </p:nvSpPr>
          <p:spPr bwMode="auto">
            <a:xfrm>
              <a:off x="3516" y="1162"/>
              <a:ext cx="272" cy="2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38" name="Line 22"/>
            <p:cNvSpPr>
              <a:spLocks noChangeShapeType="1"/>
            </p:cNvSpPr>
            <p:nvPr/>
          </p:nvSpPr>
          <p:spPr bwMode="auto">
            <a:xfrm flipV="1">
              <a:off x="3425" y="1162"/>
              <a:ext cx="1496" cy="1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39" name="Line 23"/>
            <p:cNvSpPr>
              <a:spLocks noChangeShapeType="1"/>
            </p:cNvSpPr>
            <p:nvPr/>
          </p:nvSpPr>
          <p:spPr bwMode="auto">
            <a:xfrm>
              <a:off x="3425" y="2568"/>
              <a:ext cx="15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40" name="Line 24"/>
            <p:cNvSpPr>
              <a:spLocks noChangeShapeType="1"/>
            </p:cNvSpPr>
            <p:nvPr/>
          </p:nvSpPr>
          <p:spPr bwMode="auto">
            <a:xfrm>
              <a:off x="3425" y="2704"/>
              <a:ext cx="1496" cy="1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0741" name="Line 25"/>
            <p:cNvSpPr>
              <a:spLocks noChangeShapeType="1"/>
            </p:cNvSpPr>
            <p:nvPr/>
          </p:nvSpPr>
          <p:spPr bwMode="auto">
            <a:xfrm flipV="1">
              <a:off x="4559" y="1298"/>
              <a:ext cx="271" cy="18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42" name="Line 26"/>
            <p:cNvSpPr>
              <a:spLocks noChangeShapeType="1"/>
            </p:cNvSpPr>
            <p:nvPr/>
          </p:nvSpPr>
          <p:spPr bwMode="auto">
            <a:xfrm>
              <a:off x="4559" y="3628"/>
              <a:ext cx="271" cy="16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43" name="Line 27"/>
            <p:cNvSpPr>
              <a:spLocks noChangeShapeType="1"/>
            </p:cNvSpPr>
            <p:nvPr/>
          </p:nvSpPr>
          <p:spPr bwMode="auto">
            <a:xfrm>
              <a:off x="4559" y="2568"/>
              <a:ext cx="31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0744" name="AutoShape 29"/>
            <p:cNvSpPr>
              <a:spLocks noChangeArrowheads="1"/>
            </p:cNvSpPr>
            <p:nvPr/>
          </p:nvSpPr>
          <p:spPr bwMode="auto">
            <a:xfrm>
              <a:off x="2336" y="2205"/>
              <a:ext cx="862" cy="726"/>
            </a:xfrm>
            <a:prstGeom prst="rightArrow">
              <a:avLst>
                <a:gd name="adj1" fmla="val 50000"/>
                <a:gd name="adj2" fmla="val 2968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Alignment</a:t>
            </a:r>
            <a:r>
              <a:rPr lang="it-IT" dirty="0" smtClean="0"/>
              <a:t>: </a:t>
            </a:r>
            <a:r>
              <a:rPr lang="it-IT" dirty="0" err="1" smtClean="0"/>
              <a:t>bendings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CR stability as a function of data taking</a:t>
            </a:r>
          </a:p>
        </p:txBody>
      </p:sp>
      <p:pic>
        <p:nvPicPr>
          <p:cNvPr id="32771" name="Picture 2" descr="2par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36663"/>
            <a:ext cx="7143750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6500813" y="6238875"/>
            <a:ext cx="162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Event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ngs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852" y="3094037"/>
            <a:ext cx="3473450" cy="32305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457200" y="2609533"/>
          <a:ext cx="3625790" cy="407951"/>
        </p:xfrm>
        <a:graphic>
          <a:graphicData uri="http://schemas.openxmlformats.org/presentationml/2006/ole">
            <p:oleObj spid="_x0000_s2050" name="Vergelijking" r:id="rId4" imgW="2933640" imgH="330120" progId="Equation.3">
              <p:embed/>
            </p:oleObj>
          </a:graphicData>
        </a:graphic>
      </p:graphicFrame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1981200" y="2482790"/>
            <a:ext cx="1524000" cy="561508"/>
          </a:xfrm>
          <a:prstGeom prst="ellipse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 flipH="1">
            <a:off x="2663302" y="3048000"/>
            <a:ext cx="79898" cy="103572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448322" y="1541704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0070C0"/>
                </a:solidFill>
              </a:rPr>
              <a:t>CNGS beam optimized for </a:t>
            </a:r>
            <a:r>
              <a:rPr lang="en-US" dirty="0" err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 appearance, i.e. optimized for the maximal number of </a:t>
            </a:r>
            <a:r>
              <a:rPr lang="en-US" dirty="0" err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 charged current interactions: </a:t>
            </a:r>
            <a:r>
              <a:rPr lang="en-US" dirty="0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70C0"/>
                </a:solidFill>
              </a:rPr>
              <a:t> flux spectrum above </a:t>
            </a:r>
            <a:r>
              <a:rPr lang="en-US" dirty="0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 threshold. Taken into account the </a:t>
            </a:r>
            <a:r>
              <a:rPr lang="en-US" dirty="0" err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 CC cross </a:t>
            </a:r>
            <a:r>
              <a:rPr lang="en-US" dirty="0" smtClean="0">
                <a:solidFill>
                  <a:srgbClr val="0070C0"/>
                </a:solidFill>
              </a:rPr>
              <a:t>section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>
                <a:latin typeface="Symbol" pitchFamily="18" charset="2"/>
                <a:sym typeface="Wingdings" pitchFamily="2" charset="2"/>
              </a:rPr>
              <a:t>n</a:t>
            </a:r>
            <a:r>
              <a:rPr lang="en-US" baseline="-25000" dirty="0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 flux</a:t>
            </a:r>
            <a:r>
              <a:rPr lang="en-US" dirty="0"/>
              <a:t> “off peak” </a:t>
            </a:r>
            <a:r>
              <a:rPr lang="en-US" dirty="0" err="1"/>
              <a:t>w.r.t</a:t>
            </a:r>
            <a:r>
              <a:rPr lang="en-US" dirty="0"/>
              <a:t> the maximum oscillation probability.</a:t>
            </a:r>
            <a:r>
              <a:rPr lang="en-US" u="sng" dirty="0">
                <a:latin typeface="Arial" pitchFamily="34" charset="0"/>
              </a:rPr>
              <a:t> </a:t>
            </a:r>
            <a:endParaRPr lang="it-IT" u="sng" dirty="0">
              <a:latin typeface="Arial" pitchFamily="34" charset="0"/>
            </a:endParaRPr>
          </a:p>
        </p:txBody>
      </p:sp>
      <p:sp>
        <p:nvSpPr>
          <p:cNvPr id="6230" name="Text Box 86"/>
          <p:cNvSpPr txBox="1">
            <a:spLocks noChangeArrowheads="1"/>
          </p:cNvSpPr>
          <p:nvPr/>
        </p:nvSpPr>
        <p:spPr bwMode="auto">
          <a:xfrm>
            <a:off x="8210370" y="4340225"/>
            <a:ext cx="9994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0000"/>
                </a:solidFill>
              </a:rPr>
              <a:t>“off peak”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>
                <a:latin typeface="+mn-lt"/>
              </a:rPr>
              <a:t>CNGS</a:t>
            </a:r>
            <a:br>
              <a:rPr lang="en-US" dirty="0" smtClean="0">
                <a:latin typeface="+mn-lt"/>
              </a:rPr>
            </a:br>
            <a:r>
              <a:rPr lang="en-US" sz="3100" dirty="0" smtClean="0">
                <a:solidFill>
                  <a:srgbClr val="FFFF00"/>
                </a:solidFill>
                <a:latin typeface="+mn-lt"/>
              </a:rPr>
              <a:t>C</a:t>
            </a:r>
            <a:r>
              <a:rPr lang="en-US" sz="3100" dirty="0" smtClean="0">
                <a:latin typeface="+mn-lt"/>
              </a:rPr>
              <a:t>ERN </a:t>
            </a:r>
            <a:r>
              <a:rPr lang="en-US" sz="3100" dirty="0">
                <a:solidFill>
                  <a:srgbClr val="FFFF00"/>
                </a:solidFill>
                <a:latin typeface="+mn-lt"/>
              </a:rPr>
              <a:t>N</a:t>
            </a:r>
            <a:r>
              <a:rPr lang="en-US" sz="3100" dirty="0">
                <a:latin typeface="+mn-lt"/>
              </a:rPr>
              <a:t>eutrino to </a:t>
            </a:r>
            <a:r>
              <a:rPr lang="en-US" sz="3100" dirty="0">
                <a:solidFill>
                  <a:srgbClr val="FFFF00"/>
                </a:solidFill>
                <a:latin typeface="+mn-lt"/>
              </a:rPr>
              <a:t>G</a:t>
            </a:r>
            <a:r>
              <a:rPr lang="en-US" sz="3100" dirty="0">
                <a:latin typeface="+mn-lt"/>
              </a:rPr>
              <a:t>ran </a:t>
            </a:r>
            <a:r>
              <a:rPr lang="en-US" sz="3100" dirty="0" err="1">
                <a:solidFill>
                  <a:srgbClr val="FFFF00"/>
                </a:solidFill>
                <a:latin typeface="+mn-lt"/>
              </a:rPr>
              <a:t>S</a:t>
            </a:r>
            <a:r>
              <a:rPr lang="en-US" sz="3100" dirty="0" err="1">
                <a:latin typeface="+mn-lt"/>
              </a:rPr>
              <a:t>asso</a:t>
            </a:r>
            <a:r>
              <a:rPr lang="en-US" sz="3100" dirty="0">
                <a:latin typeface="+mn-lt"/>
              </a:rPr>
              <a:t> beam</a:t>
            </a:r>
            <a:endParaRPr lang="it-IT" sz="3100" dirty="0">
              <a:latin typeface="+mn-lt"/>
            </a:endParaRPr>
          </a:p>
        </p:txBody>
      </p:sp>
      <p:graphicFrame>
        <p:nvGraphicFramePr>
          <p:cNvPr id="47" name="Group 148"/>
          <p:cNvGraphicFramePr>
            <a:graphicFrameLocks noGrp="1"/>
          </p:cNvGraphicFramePr>
          <p:nvPr/>
        </p:nvGraphicFramePr>
        <p:xfrm>
          <a:off x="5337702" y="3581400"/>
          <a:ext cx="2743200" cy="22072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</a:tblGrid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Beam main features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732 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&lt;E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&gt;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17 GeV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(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e</a:t>
                      </a: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+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e</a:t>
                      </a: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)/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0.87%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</a:t>
                      </a: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 / 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2.1%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</a:t>
                      </a: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  <a:sym typeface="Symbol" pitchFamily="18" charset="2"/>
                        </a:rPr>
                        <a:t> prompt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negligible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7" name="AutoShape 83"/>
          <p:cNvSpPr>
            <a:spLocks noChangeArrowheads="1"/>
          </p:cNvSpPr>
          <p:nvPr/>
        </p:nvSpPr>
        <p:spPr bwMode="auto">
          <a:xfrm>
            <a:off x="4880502" y="4797425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8" name="Text Box 84"/>
          <p:cNvSpPr txBox="1">
            <a:spLocks noChangeArrowheads="1"/>
          </p:cNvSpPr>
          <p:nvPr/>
        </p:nvSpPr>
        <p:spPr bwMode="auto">
          <a:xfrm>
            <a:off x="3980156" y="4472329"/>
            <a:ext cx="1143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FF0000"/>
                </a:solidFill>
              </a:rPr>
              <a:t>Limiting for </a:t>
            </a:r>
            <a:r>
              <a:rPr lang="en-US" sz="1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1400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 n</a:t>
            </a:r>
            <a:r>
              <a:rPr lang="en-US" sz="1400" baseline="-25000" dirty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 searches</a:t>
            </a:r>
            <a:endParaRPr lang="it-IT" sz="1400" dirty="0">
              <a:solidFill>
                <a:srgbClr val="FF0000"/>
              </a:solidFill>
            </a:endParaRPr>
          </a:p>
        </p:txBody>
      </p:sp>
      <p:grpSp>
        <p:nvGrpSpPr>
          <p:cNvPr id="80" name="Group 120"/>
          <p:cNvGrpSpPr>
            <a:grpSpLocks/>
          </p:cNvGrpSpPr>
          <p:nvPr/>
        </p:nvGrpSpPr>
        <p:grpSpPr bwMode="auto">
          <a:xfrm>
            <a:off x="5718702" y="4797425"/>
            <a:ext cx="381000" cy="381000"/>
            <a:chOff x="1344" y="3024"/>
            <a:chExt cx="240" cy="240"/>
          </a:xfrm>
        </p:grpSpPr>
        <p:sp>
          <p:nvSpPr>
            <p:cNvPr id="81" name="Line 88"/>
            <p:cNvSpPr>
              <a:spLocks noChangeShapeType="1"/>
            </p:cNvSpPr>
            <p:nvPr/>
          </p:nvSpPr>
          <p:spPr bwMode="auto">
            <a:xfrm flipV="1">
              <a:off x="1488" y="3024"/>
              <a:ext cx="9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" name="Line 89"/>
            <p:cNvSpPr>
              <a:spLocks noChangeShapeType="1"/>
            </p:cNvSpPr>
            <p:nvPr/>
          </p:nvSpPr>
          <p:spPr bwMode="auto">
            <a:xfrm flipV="1">
              <a:off x="1344" y="3264"/>
              <a:ext cx="9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66" name="AutoShape 83"/>
          <p:cNvSpPr>
            <a:spLocks noChangeArrowheads="1"/>
          </p:cNvSpPr>
          <p:nvPr/>
        </p:nvSpPr>
        <p:spPr bwMode="auto">
          <a:xfrm flipH="1">
            <a:off x="7859706" y="4434181"/>
            <a:ext cx="426864" cy="134644"/>
          </a:xfrm>
          <a:prstGeom prst="lef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8043915" y="504695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baseline="30000" dirty="0" err="1" smtClean="0"/>
              <a:t>CC</a:t>
            </a:r>
            <a:r>
              <a:rPr lang="en-US" dirty="0" smtClean="0"/>
              <a:t>)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  <p:bldP spid="61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1" descr="pots_semin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4648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CNGS PERFORMANCE</a:t>
            </a:r>
            <a:endParaRPr lang="en-US" dirty="0"/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965323-E2BF-42D0-8126-A6576F213861}" type="slidenum">
              <a:rPr lang="en-US"/>
              <a:pPr/>
              <a:t>8</a:t>
            </a:fld>
            <a:endParaRPr lang="en-US"/>
          </a:p>
        </p:txBody>
      </p:sp>
      <p:graphicFrame>
        <p:nvGraphicFramePr>
          <p:cNvPr id="7" name="表 73"/>
          <p:cNvGraphicFramePr>
            <a:graphicFrameLocks noGrp="1"/>
          </p:cNvGraphicFramePr>
          <p:nvPr/>
        </p:nvGraphicFramePr>
        <p:xfrm>
          <a:off x="4572001" y="1654175"/>
          <a:ext cx="4451349" cy="1927225"/>
        </p:xfrm>
        <a:graphic>
          <a:graphicData uri="http://schemas.openxmlformats.org/drawingml/2006/table">
            <a:tbl>
              <a:tblPr/>
              <a:tblGrid>
                <a:gridCol w="587366"/>
                <a:gridCol w="1700203"/>
                <a:gridCol w="865259"/>
                <a:gridCol w="1298521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0.076x10</a:t>
                      </a:r>
                      <a:r>
                        <a:rPr kumimoji="1" lang="en-US" altLang="ja-JP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pot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no bricks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Commissioning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2007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0.082x10</a:t>
                      </a:r>
                      <a:r>
                        <a:rPr kumimoji="1" lang="en-US" altLang="ja-JP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pot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38 ev.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Commissioning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2008</a:t>
                      </a: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1.78x10</a:t>
                      </a:r>
                      <a:r>
                        <a:rPr kumimoji="1" lang="en-US" altLang="ja-JP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pot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1698 ev.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First physics run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3.52x10</a:t>
                      </a:r>
                      <a:r>
                        <a:rPr kumimoji="1" lang="en-US" altLang="ja-JP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pot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3693 ev.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Physics  run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0.60x10</a:t>
                      </a:r>
                      <a:r>
                        <a:rPr kumimoji="1" lang="en-US" altLang="ja-JP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pot (23 May)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 579 ev.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Physics  run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998" name="Rectangle 8"/>
          <p:cNvSpPr>
            <a:spLocks noChangeArrowheads="1"/>
          </p:cNvSpPr>
          <p:nvPr/>
        </p:nvSpPr>
        <p:spPr bwMode="auto">
          <a:xfrm>
            <a:off x="3733800" y="2590800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 dirty="0">
                <a:solidFill>
                  <a:srgbClr val="FF0000"/>
                </a:solidFill>
                <a:latin typeface="Calibri" pitchFamily="34" charset="0"/>
              </a:rPr>
              <a:t>2010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0999" name="Rectangle 9"/>
          <p:cNvSpPr>
            <a:spLocks noChangeArrowheads="1"/>
          </p:cNvSpPr>
          <p:nvPr/>
        </p:nvSpPr>
        <p:spPr bwMode="auto">
          <a:xfrm>
            <a:off x="2438400" y="4724400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 dirty="0">
                <a:solidFill>
                  <a:srgbClr val="FF0000"/>
                </a:solidFill>
                <a:latin typeface="Calibri" pitchFamily="34" charset="0"/>
              </a:rPr>
              <a:t>2009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1000" name="Rectangle 10"/>
          <p:cNvSpPr>
            <a:spLocks noChangeArrowheads="1"/>
          </p:cNvSpPr>
          <p:nvPr/>
        </p:nvSpPr>
        <p:spPr bwMode="auto">
          <a:xfrm>
            <a:off x="990600" y="5334000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 dirty="0">
                <a:solidFill>
                  <a:srgbClr val="FF0000"/>
                </a:solidFill>
                <a:latin typeface="Calibri" pitchFamily="34" charset="0"/>
              </a:rPr>
              <a:t>2008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1001" name="Rectangle 11"/>
          <p:cNvSpPr>
            <a:spLocks noChangeArrowheads="1"/>
          </p:cNvSpPr>
          <p:nvPr/>
        </p:nvSpPr>
        <p:spPr bwMode="auto">
          <a:xfrm>
            <a:off x="4800600" y="3657600"/>
            <a:ext cx="4114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5970 events collected until 23 May 2010 (within 1</a:t>
            </a:r>
            <a:r>
              <a:rPr lang="en-US" sz="1600" dirty="0">
                <a:latin typeface="Symbol" pitchFamily="18" charset="2"/>
              </a:rPr>
              <a:t>s</a:t>
            </a:r>
            <a:r>
              <a:rPr lang="en-US" sz="1600" dirty="0"/>
              <a:t> in agreement with </a:t>
            </a:r>
            <a:r>
              <a:rPr lang="en-US" sz="1600" dirty="0" smtClean="0"/>
              <a:t>what expected on the basis of pots)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Improving features, high CNGS efficiency (97% in 2008-2009)</a:t>
            </a:r>
          </a:p>
          <a:p>
            <a:endParaRPr lang="en-US" sz="1600" dirty="0"/>
          </a:p>
          <a:p>
            <a:r>
              <a:rPr lang="en-US" sz="1600" dirty="0"/>
              <a:t>2010: close to nominal </a:t>
            </a:r>
            <a:r>
              <a:rPr lang="en-US" sz="1600" dirty="0" smtClean="0"/>
              <a:t>year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Aim at high-intensity runs in 2011 and 2012</a:t>
            </a:r>
          </a:p>
          <a:p>
            <a:endParaRPr lang="en-US" sz="1600" dirty="0"/>
          </a:p>
        </p:txBody>
      </p:sp>
      <p:sp>
        <p:nvSpPr>
          <p:cNvPr id="41002" name="Rectangle 8"/>
          <p:cNvSpPr>
            <a:spLocks noChangeArrowheads="1"/>
          </p:cNvSpPr>
          <p:nvPr/>
        </p:nvSpPr>
        <p:spPr bwMode="auto">
          <a:xfrm>
            <a:off x="3962400" y="5943600"/>
            <a:ext cx="627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 dirty="0">
                <a:solidFill>
                  <a:srgbClr val="FF0000"/>
                </a:solidFill>
                <a:latin typeface="Calibri" pitchFamily="34" charset="0"/>
              </a:rPr>
              <a:t>Days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739547"/>
            <a:ext cx="1066800" cy="365125"/>
          </a:xfrm>
        </p:spPr>
        <p:txBody>
          <a:bodyPr/>
          <a:lstStyle/>
          <a:p>
            <a:fld id="{3F6D11CF-E2D5-4F6A-91ED-483D9F226FD5}" type="slidenum">
              <a:rPr lang="it-IT"/>
              <a:pPr/>
              <a:t>9</a:t>
            </a:fld>
            <a:endParaRPr lang="it-IT"/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209370" y="1828800"/>
            <a:ext cx="5632450" cy="14382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209370" y="3422650"/>
            <a:ext cx="5638800" cy="14351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23424" y="5181600"/>
            <a:ext cx="7162800" cy="98488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000" dirty="0" err="1">
                <a:solidFill>
                  <a:srgbClr val="0070C0"/>
                </a:solidFill>
              </a:rPr>
              <a:t>Two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conflicting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requirements</a:t>
            </a:r>
            <a:r>
              <a:rPr lang="fr-FR" sz="2000" dirty="0" smtClean="0">
                <a:solidFill>
                  <a:srgbClr val="0070C0"/>
                </a:solidFill>
              </a:rPr>
              <a:t>:</a:t>
            </a:r>
            <a:endParaRPr lang="fr-FR" sz="2000" dirty="0">
              <a:solidFill>
                <a:srgbClr val="0070C0"/>
              </a:solidFill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fr-FR" sz="2000" dirty="0"/>
              <a:t>                                                    </a:t>
            </a:r>
            <a:r>
              <a:rPr lang="fr-FR" dirty="0"/>
              <a:t>              </a:t>
            </a:r>
            <a:r>
              <a:rPr lang="fr-FR" dirty="0" smtClean="0"/>
              <a:t>     </a:t>
            </a:r>
            <a:r>
              <a:rPr lang="fr-FR" dirty="0" smtClean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sz="2000" dirty="0">
                <a:solidFill>
                  <a:srgbClr val="FF0000"/>
                </a:solidFill>
              </a:rPr>
              <a:t>Large </a:t>
            </a:r>
            <a:r>
              <a:rPr lang="fr-FR" sz="2000" dirty="0" smtClean="0">
                <a:solidFill>
                  <a:srgbClr val="FF0000"/>
                </a:solidFill>
              </a:rPr>
              <a:t>mass </a:t>
            </a:r>
            <a:r>
              <a:rPr lang="fr-FR" sz="1600" dirty="0" smtClean="0">
                <a:solidFill>
                  <a:srgbClr val="FF0000"/>
                </a:solidFill>
              </a:rPr>
              <a:t>~</a:t>
            </a:r>
            <a:r>
              <a:rPr lang="fr-FR" sz="1600" i="1" dirty="0" smtClean="0">
                <a:solidFill>
                  <a:srgbClr val="FF0000"/>
                </a:solidFill>
              </a:rPr>
              <a:t>O</a:t>
            </a:r>
            <a:r>
              <a:rPr lang="fr-FR" sz="1600" dirty="0" smtClean="0">
                <a:solidFill>
                  <a:srgbClr val="FF0000"/>
                </a:solidFill>
              </a:rPr>
              <a:t>(</a:t>
            </a:r>
            <a:r>
              <a:rPr lang="fr-FR" sz="1600" dirty="0" err="1" smtClean="0">
                <a:solidFill>
                  <a:srgbClr val="FF0000"/>
                </a:solidFill>
              </a:rPr>
              <a:t>kton</a:t>
            </a:r>
            <a:r>
              <a:rPr lang="fr-FR" sz="1600" dirty="0" smtClean="0">
                <a:solidFill>
                  <a:srgbClr val="FF0000"/>
                </a:solidFill>
              </a:rPr>
              <a:t>)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fr-FR" sz="1600" dirty="0" smtClean="0">
                <a:sym typeface="Wingdings" pitchFamily="2" charset="2"/>
              </a:rPr>
              <a:t>  </a:t>
            </a:r>
            <a:r>
              <a:rPr lang="en-GB" dirty="0" smtClean="0">
                <a:sym typeface="Wingdings" pitchFamily="2" charset="2"/>
              </a:rPr>
              <a:t>signal selection background rejection </a:t>
            </a:r>
            <a:r>
              <a:rPr lang="fr-FR" dirty="0" smtClean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dirty="0">
                <a:solidFill>
                  <a:srgbClr val="FF0000"/>
                </a:solidFill>
              </a:rPr>
              <a:t>High </a:t>
            </a:r>
            <a:r>
              <a:rPr lang="fr-FR" dirty="0" err="1" smtClean="0">
                <a:solidFill>
                  <a:srgbClr val="FF0000"/>
                </a:solidFill>
              </a:rPr>
              <a:t>granularity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sym typeface="Wingdings" pitchFamily="2" charset="2"/>
              </a:rPr>
              <a:t>~1</a:t>
            </a:r>
            <a:r>
              <a:rPr lang="fr-FR" sz="16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fr-FR" sz="1600" dirty="0" smtClean="0">
                <a:solidFill>
                  <a:srgbClr val="FF0000"/>
                </a:solidFill>
                <a:sym typeface="Wingdings" pitchFamily="2" charset="2"/>
              </a:rPr>
              <a:t>m </a:t>
            </a:r>
            <a:r>
              <a:rPr lang="fr-FR" sz="1600" dirty="0" err="1">
                <a:solidFill>
                  <a:srgbClr val="FF0000"/>
                </a:solidFill>
                <a:sym typeface="Wingdings" pitchFamily="2" charset="2"/>
              </a:rPr>
              <a:t>resolution</a:t>
            </a:r>
            <a:r>
              <a:rPr lang="fr-FR" u="sng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096000" y="1743075"/>
            <a:ext cx="2895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fr-FR" sz="1600" b="1" dirty="0">
                <a:solidFill>
                  <a:srgbClr val="0070C0"/>
                </a:solidFill>
              </a:rPr>
              <a:t>The challenge </a:t>
            </a:r>
            <a:r>
              <a:rPr lang="fr-FR" sz="1600" b="1" dirty="0" err="1">
                <a:solidFill>
                  <a:srgbClr val="0070C0"/>
                </a:solidFill>
              </a:rPr>
              <a:t>is</a:t>
            </a:r>
            <a:r>
              <a:rPr lang="fr-FR" sz="1600" b="1" dirty="0">
                <a:solidFill>
                  <a:srgbClr val="0070C0"/>
                </a:solidFill>
              </a:rPr>
              <a:t> to </a:t>
            </a:r>
            <a:r>
              <a:rPr lang="fr-FR" sz="1600" b="1" dirty="0" err="1">
                <a:solidFill>
                  <a:srgbClr val="0070C0"/>
                </a:solidFill>
              </a:rPr>
              <a:t>discriminate</a:t>
            </a:r>
            <a:r>
              <a:rPr lang="fr-FR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err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GB" sz="1600" b="1" baseline="-25000" dirty="0" err="1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GB" sz="1600" b="1" baseline="-25000" dirty="0">
                <a:solidFill>
                  <a:srgbClr val="0070C0"/>
                </a:solidFill>
                <a:latin typeface="Symbol" pitchFamily="18" charset="2"/>
              </a:rPr>
              <a:t> </a:t>
            </a:r>
            <a:r>
              <a:rPr lang="en-GB" sz="1600" b="1" dirty="0">
                <a:solidFill>
                  <a:srgbClr val="0070C0"/>
                </a:solidFill>
              </a:rPr>
              <a:t>interactions </a:t>
            </a:r>
          </a:p>
          <a:p>
            <a:pPr algn="ctr" eaLnBrk="0" hangingPunct="0"/>
            <a:r>
              <a:rPr lang="en-GB" sz="1600" b="1" dirty="0">
                <a:solidFill>
                  <a:srgbClr val="0070C0"/>
                </a:solidFill>
              </a:rPr>
              <a:t>from</a:t>
            </a:r>
            <a:r>
              <a:rPr lang="en-GB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sz="1600" b="1" dirty="0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GB" sz="1600" b="1" baseline="-25000" dirty="0">
                <a:solidFill>
                  <a:srgbClr val="0070C0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GB" sz="1600" b="1" dirty="0">
                <a:solidFill>
                  <a:srgbClr val="0070C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1600" b="1" dirty="0">
                <a:solidFill>
                  <a:srgbClr val="0070C0"/>
                </a:solidFill>
                <a:sym typeface="Symbol" pitchFamily="18" charset="2"/>
              </a:rPr>
              <a:t>interactions:</a:t>
            </a:r>
          </a:p>
          <a:p>
            <a:pPr algn="ctr" eaLnBrk="0" hangingPunct="0"/>
            <a:r>
              <a:rPr lang="en-GB" sz="1600" b="1" dirty="0">
                <a:solidFill>
                  <a:srgbClr val="0070C0"/>
                </a:solidFill>
                <a:sym typeface="Symbol" pitchFamily="18" charset="2"/>
              </a:rPr>
              <a:t>identify </a:t>
            </a:r>
            <a:r>
              <a:rPr lang="en-GB" sz="1600" b="1" dirty="0">
                <a:solidFill>
                  <a:srgbClr val="0070C0"/>
                </a:solidFill>
                <a:latin typeface="Symbol" pitchFamily="18" charset="2"/>
                <a:sym typeface="Symbol" pitchFamily="18" charset="2"/>
              </a:rPr>
              <a:t>t</a:t>
            </a:r>
            <a:r>
              <a:rPr lang="en-GB" sz="1600" b="1" dirty="0">
                <a:solidFill>
                  <a:srgbClr val="0070C0"/>
                </a:solidFill>
                <a:sym typeface="Symbol" pitchFamily="18" charset="2"/>
              </a:rPr>
              <a:t> leptons via their decay topology</a:t>
            </a:r>
            <a:endParaRPr lang="en-US" sz="1600" b="1" dirty="0">
              <a:solidFill>
                <a:srgbClr val="0070C0"/>
              </a:solidFill>
              <a:sym typeface="Symbol" pitchFamily="18" charset="2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09370" y="3343275"/>
            <a:ext cx="5638800" cy="1250950"/>
            <a:chOff x="240" y="672"/>
            <a:chExt cx="3504" cy="753"/>
          </a:xfrm>
        </p:grpSpPr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2892" y="1007"/>
              <a:ext cx="192" cy="190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2300" y="1160"/>
              <a:ext cx="216" cy="208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87" name="Line 19"/>
            <p:cNvSpPr>
              <a:spLocks noChangeShapeType="1"/>
            </p:cNvSpPr>
            <p:nvPr/>
          </p:nvSpPr>
          <p:spPr bwMode="auto">
            <a:xfrm flipV="1">
              <a:off x="720" y="1148"/>
              <a:ext cx="1910" cy="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88" name="Line 20"/>
            <p:cNvSpPr>
              <a:spLocks noChangeShapeType="1"/>
            </p:cNvSpPr>
            <p:nvPr/>
          </p:nvSpPr>
          <p:spPr bwMode="auto">
            <a:xfrm flipV="1">
              <a:off x="2630" y="864"/>
              <a:ext cx="1114" cy="28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>
              <a:off x="2630" y="1148"/>
              <a:ext cx="487" cy="147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2627" y="1148"/>
              <a:ext cx="367" cy="269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91" name="Text Box 23"/>
            <p:cNvSpPr txBox="1">
              <a:spLocks noChangeArrowheads="1"/>
            </p:cNvSpPr>
            <p:nvPr/>
          </p:nvSpPr>
          <p:spPr bwMode="auto">
            <a:xfrm>
              <a:off x="2236" y="1112"/>
              <a:ext cx="336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800" b="1">
                  <a:solidFill>
                    <a:srgbClr val="CC0000"/>
                  </a:solidFill>
                  <a:latin typeface="Symbol" pitchFamily="18" charset="2"/>
                </a:rPr>
                <a:t>n</a:t>
              </a:r>
              <a:r>
                <a:rPr lang="en-GB" sz="2800" b="1" baseline="-25000">
                  <a:solidFill>
                    <a:srgbClr val="CC0000"/>
                  </a:solidFill>
                  <a:latin typeface="Symbol" pitchFamily="18" charset="2"/>
                  <a:sym typeface="Symbol" pitchFamily="18" charset="2"/>
                </a:rPr>
                <a:t></a:t>
              </a:r>
              <a:endParaRPr lang="en-GB" sz="2800">
                <a:latin typeface="Times New Roman" pitchFamily="18" charset="0"/>
              </a:endParaRPr>
            </a:p>
          </p:txBody>
        </p:sp>
        <p:sp>
          <p:nvSpPr>
            <p:cNvPr id="7192" name="Rectangle 24"/>
            <p:cNvSpPr>
              <a:spLocks noChangeArrowheads="1"/>
            </p:cNvSpPr>
            <p:nvPr/>
          </p:nvSpPr>
          <p:spPr bwMode="auto">
            <a:xfrm>
              <a:off x="240" y="864"/>
              <a:ext cx="2400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>
                  <a:solidFill>
                    <a:srgbClr val="4D4D4D"/>
                  </a:solidFill>
                  <a:latin typeface="Symbol" pitchFamily="18" charset="2"/>
                </a:rPr>
                <a:t>n</a:t>
              </a:r>
              <a:r>
                <a:rPr lang="en-GB" sz="3200" b="1" baseline="-15000">
                  <a:solidFill>
                    <a:srgbClr val="4D4D4D"/>
                  </a:solidFill>
                  <a:latin typeface="Symbol" pitchFamily="18" charset="2"/>
                </a:rPr>
                <a:t>m</a:t>
              </a:r>
              <a:endParaRPr lang="en-GB" sz="2000">
                <a:latin typeface="Symbol" pitchFamily="18" charset="2"/>
              </a:endParaRP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en-GB" sz="2000">
                  <a:latin typeface="Times New Roman" pitchFamily="18" charset="0"/>
                </a:rPr>
                <a:t>             </a:t>
              </a:r>
            </a:p>
          </p:txBody>
        </p:sp>
        <p:sp>
          <p:nvSpPr>
            <p:cNvPr id="7193" name="Text Box 25"/>
            <p:cNvSpPr txBox="1">
              <a:spLocks noChangeArrowheads="1"/>
            </p:cNvSpPr>
            <p:nvPr/>
          </p:nvSpPr>
          <p:spPr bwMode="auto">
            <a:xfrm>
              <a:off x="2928" y="672"/>
              <a:ext cx="3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fr-FR" sz="2800" b="1" baseline="300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endParaRPr lang="en-US" sz="2800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09370" y="1638300"/>
            <a:ext cx="5727700" cy="1628775"/>
            <a:chOff x="384" y="528"/>
            <a:chExt cx="3856" cy="1087"/>
          </a:xfrm>
        </p:grpSpPr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3036" y="1007"/>
              <a:ext cx="192" cy="190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2444" y="1160"/>
              <a:ext cx="216" cy="208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99" name="Line 31"/>
            <p:cNvSpPr>
              <a:spLocks noChangeShapeType="1"/>
            </p:cNvSpPr>
            <p:nvPr/>
          </p:nvSpPr>
          <p:spPr bwMode="auto">
            <a:xfrm flipV="1">
              <a:off x="864" y="1148"/>
              <a:ext cx="1910" cy="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0" name="Line 32"/>
            <p:cNvSpPr>
              <a:spLocks noChangeShapeType="1"/>
            </p:cNvSpPr>
            <p:nvPr/>
          </p:nvSpPr>
          <p:spPr bwMode="auto">
            <a:xfrm flipV="1">
              <a:off x="2774" y="930"/>
              <a:ext cx="487" cy="21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1" name="Line 33"/>
            <p:cNvSpPr>
              <a:spLocks noChangeShapeType="1"/>
            </p:cNvSpPr>
            <p:nvPr/>
          </p:nvSpPr>
          <p:spPr bwMode="auto">
            <a:xfrm>
              <a:off x="2774" y="1148"/>
              <a:ext cx="487" cy="147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2" name="Line 34"/>
            <p:cNvSpPr>
              <a:spLocks noChangeShapeType="1"/>
            </p:cNvSpPr>
            <p:nvPr/>
          </p:nvSpPr>
          <p:spPr bwMode="auto">
            <a:xfrm>
              <a:off x="2771" y="1148"/>
              <a:ext cx="367" cy="269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3" name="Line 35"/>
            <p:cNvSpPr>
              <a:spLocks noChangeShapeType="1"/>
            </p:cNvSpPr>
            <p:nvPr/>
          </p:nvSpPr>
          <p:spPr bwMode="auto">
            <a:xfrm>
              <a:off x="3261" y="930"/>
              <a:ext cx="723" cy="17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4" name="Line 36"/>
            <p:cNvSpPr>
              <a:spLocks noChangeShapeType="1"/>
            </p:cNvSpPr>
            <p:nvPr/>
          </p:nvSpPr>
          <p:spPr bwMode="auto">
            <a:xfrm flipV="1">
              <a:off x="3270" y="736"/>
              <a:ext cx="187" cy="185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5" name="Text Box 37"/>
            <p:cNvSpPr txBox="1">
              <a:spLocks noChangeArrowheads="1"/>
            </p:cNvSpPr>
            <p:nvPr/>
          </p:nvSpPr>
          <p:spPr bwMode="auto">
            <a:xfrm>
              <a:off x="2224" y="601"/>
              <a:ext cx="100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b="1">
                  <a:solidFill>
                    <a:srgbClr val="008000"/>
                  </a:solidFill>
                  <a:latin typeface="Times New Roman" pitchFamily="18" charset="0"/>
                </a:rPr>
                <a:t>Decay “kink”</a:t>
              </a: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>
              <a:off x="3100" y="784"/>
              <a:ext cx="128" cy="112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07" name="Text Box 39"/>
            <p:cNvSpPr txBox="1">
              <a:spLocks noChangeArrowheads="1"/>
            </p:cNvSpPr>
            <p:nvPr/>
          </p:nvSpPr>
          <p:spPr bwMode="auto">
            <a:xfrm>
              <a:off x="2380" y="1112"/>
              <a:ext cx="33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800" b="1">
                  <a:solidFill>
                    <a:srgbClr val="CC0000"/>
                  </a:solidFill>
                  <a:latin typeface="Symbol" pitchFamily="18" charset="2"/>
                </a:rPr>
                <a:t>n</a:t>
              </a:r>
              <a:r>
                <a:rPr lang="en-GB" sz="2800" b="1" baseline="-25000">
                  <a:solidFill>
                    <a:srgbClr val="CC0000"/>
                  </a:solidFill>
                  <a:latin typeface="Symbol" pitchFamily="18" charset="2"/>
                </a:rPr>
                <a:t>t</a:t>
              </a:r>
              <a:endParaRPr lang="en-GB" sz="2800">
                <a:latin typeface="Times New Roman" pitchFamily="18" charset="0"/>
              </a:endParaRPr>
            </a:p>
          </p:txBody>
        </p:sp>
        <p:sp>
          <p:nvSpPr>
            <p:cNvPr id="7208" name="Text Box 40"/>
            <p:cNvSpPr txBox="1">
              <a:spLocks noChangeArrowheads="1"/>
            </p:cNvSpPr>
            <p:nvPr/>
          </p:nvSpPr>
          <p:spPr bwMode="auto">
            <a:xfrm>
              <a:off x="3348" y="528"/>
              <a:ext cx="30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800">
                  <a:solidFill>
                    <a:srgbClr val="CC0000"/>
                  </a:solidFill>
                  <a:latin typeface="Symbol" pitchFamily="18" charset="2"/>
                </a:rPr>
                <a:t>n</a:t>
              </a:r>
              <a:endParaRPr lang="en-GB" sz="2800">
                <a:latin typeface="Times New Roman" pitchFamily="18" charset="0"/>
              </a:endParaRPr>
            </a:p>
          </p:txBody>
        </p:sp>
        <p:sp>
          <p:nvSpPr>
            <p:cNvPr id="7209" name="Text Box 41"/>
            <p:cNvSpPr txBox="1">
              <a:spLocks noChangeArrowheads="1"/>
            </p:cNvSpPr>
            <p:nvPr/>
          </p:nvSpPr>
          <p:spPr bwMode="auto">
            <a:xfrm>
              <a:off x="2964" y="952"/>
              <a:ext cx="33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800" b="1">
                  <a:solidFill>
                    <a:srgbClr val="CC0000"/>
                  </a:solidFill>
                  <a:latin typeface="Symbol" pitchFamily="18" charset="2"/>
                </a:rPr>
                <a:t>t</a:t>
              </a:r>
              <a:r>
                <a:rPr lang="en-GB" sz="2800" b="1" baseline="30000">
                  <a:solidFill>
                    <a:srgbClr val="CC0000"/>
                  </a:solidFill>
                  <a:latin typeface="Times New Roman" pitchFamily="18" charset="0"/>
                </a:rPr>
                <a:t>-</a:t>
              </a:r>
              <a:endParaRPr lang="en-GB" sz="2800">
                <a:latin typeface="Times New Roman" pitchFamily="18" charset="0"/>
              </a:endParaRPr>
            </a:p>
          </p:txBody>
        </p:sp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2765" y="1390"/>
              <a:ext cx="674" cy="225"/>
              <a:chOff x="4703" y="4062"/>
              <a:chExt cx="674" cy="225"/>
            </a:xfrm>
          </p:grpSpPr>
          <p:grpSp>
            <p:nvGrpSpPr>
              <p:cNvPr id="5" name="Group 43"/>
              <p:cNvGrpSpPr>
                <a:grpSpLocks/>
              </p:cNvGrpSpPr>
              <p:nvPr/>
            </p:nvGrpSpPr>
            <p:grpSpPr bwMode="auto">
              <a:xfrm>
                <a:off x="4703" y="4157"/>
                <a:ext cx="674" cy="47"/>
                <a:chOff x="4715" y="4157"/>
                <a:chExt cx="585" cy="53"/>
              </a:xfrm>
            </p:grpSpPr>
            <p:sp>
              <p:nvSpPr>
                <p:cNvPr id="7212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719" y="4181"/>
                  <a:ext cx="580" cy="1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21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4715" y="4162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21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5300" y="4157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7215" name="Rectangle 47"/>
              <p:cNvSpPr>
                <a:spLocks noChangeArrowheads="1"/>
              </p:cNvSpPr>
              <p:nvPr/>
            </p:nvSpPr>
            <p:spPr bwMode="auto">
              <a:xfrm>
                <a:off x="4808" y="4118"/>
                <a:ext cx="414" cy="15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16" name="Text Box 48"/>
              <p:cNvSpPr txBox="1">
                <a:spLocks noChangeArrowheads="1"/>
              </p:cNvSpPr>
              <p:nvPr/>
            </p:nvSpPr>
            <p:spPr bwMode="auto">
              <a:xfrm>
                <a:off x="4757" y="4062"/>
                <a:ext cx="529" cy="22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1600">
                    <a:solidFill>
                      <a:srgbClr val="4D4D4D"/>
                    </a:solidFill>
                    <a:latin typeface="Times New Roman" pitchFamily="18" charset="0"/>
                  </a:rPr>
                  <a:t>~</a:t>
                </a:r>
                <a:r>
                  <a:rPr lang="en-GB" sz="1600" b="1">
                    <a:solidFill>
                      <a:srgbClr val="4D4D4D"/>
                    </a:solidFill>
                    <a:latin typeface="Times New Roman" pitchFamily="18" charset="0"/>
                  </a:rPr>
                  <a:t>1 mm</a:t>
                </a:r>
                <a:endParaRPr lang="en-GB" sz="1600" b="1">
                  <a:latin typeface="Times New Roman" pitchFamily="18" charset="0"/>
                </a:endParaRPr>
              </a:p>
            </p:txBody>
          </p:sp>
        </p:grpSp>
        <p:sp>
          <p:nvSpPr>
            <p:cNvPr id="7217" name="Rectangle 49"/>
            <p:cNvSpPr>
              <a:spLocks noChangeArrowheads="1"/>
            </p:cNvSpPr>
            <p:nvPr/>
          </p:nvSpPr>
          <p:spPr bwMode="auto">
            <a:xfrm>
              <a:off x="384" y="864"/>
              <a:ext cx="240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>
                  <a:solidFill>
                    <a:srgbClr val="4D4D4D"/>
                  </a:solidFill>
                  <a:latin typeface="Symbol" pitchFamily="18" charset="2"/>
                </a:rPr>
                <a:t>n</a:t>
              </a:r>
              <a:r>
                <a:rPr lang="en-GB" sz="3200" b="1" baseline="-15000">
                  <a:solidFill>
                    <a:srgbClr val="4D4D4D"/>
                  </a:solidFill>
                  <a:latin typeface="Symbol" pitchFamily="18" charset="2"/>
                </a:rPr>
                <a:t>m</a:t>
              </a:r>
              <a:endParaRPr lang="en-GB" sz="2000">
                <a:latin typeface="Symbol" pitchFamily="18" charset="2"/>
              </a:endParaRP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en-GB" sz="2000">
                  <a:latin typeface="Times New Roman" pitchFamily="18" charset="0"/>
                </a:rPr>
                <a:t>             </a:t>
              </a:r>
              <a:r>
                <a:rPr lang="en-GB" sz="2000" b="1">
                  <a:solidFill>
                    <a:srgbClr val="CC0000"/>
                  </a:solidFill>
                  <a:latin typeface="Times New Roman" pitchFamily="18" charset="0"/>
                </a:rPr>
                <a:t>oscillation</a:t>
              </a:r>
              <a:endParaRPr lang="en-GB" sz="2000">
                <a:latin typeface="Times New Roman" pitchFamily="18" charset="0"/>
              </a:endParaRPr>
            </a:p>
          </p:txBody>
        </p:sp>
        <p:sp>
          <p:nvSpPr>
            <p:cNvPr id="7218" name="Text Box 50"/>
            <p:cNvSpPr txBox="1">
              <a:spLocks noChangeArrowheads="1"/>
            </p:cNvSpPr>
            <p:nvPr/>
          </p:nvSpPr>
          <p:spPr bwMode="auto">
            <a:xfrm>
              <a:off x="3878" y="814"/>
              <a:ext cx="362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fr-FR" sz="2800" b="1" baseline="300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endParaRPr lang="en-US" sz="2800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</p:grpSp>
      <p:sp>
        <p:nvSpPr>
          <p:cNvPr id="7220" name="AutoShape 52"/>
          <p:cNvSpPr>
            <a:spLocks noChangeArrowheads="1"/>
          </p:cNvSpPr>
          <p:nvPr/>
        </p:nvSpPr>
        <p:spPr bwMode="auto">
          <a:xfrm>
            <a:off x="2419170" y="2676525"/>
            <a:ext cx="485775" cy="1371600"/>
          </a:xfrm>
          <a:prstGeom prst="upDownArrow">
            <a:avLst>
              <a:gd name="adj1" fmla="val 50000"/>
              <a:gd name="adj2" fmla="val 56471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6067425" y="3114675"/>
            <a:ext cx="2924175" cy="1830388"/>
          </a:xfrm>
          <a:prstGeom prst="rect">
            <a:avLst/>
          </a:prstGeom>
          <a:solidFill>
            <a:srgbClr val="FFFF99">
              <a:alpha val="70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en-GB" b="1" baseline="30000" dirty="0">
                <a:solidFill>
                  <a:srgbClr val="CC0000"/>
                </a:solidFill>
                <a:latin typeface="Symbol" pitchFamily="18" charset="2"/>
              </a:rPr>
              <a:t>-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  </a:t>
            </a:r>
            <a:r>
              <a:rPr lang="en-GB" b="1" dirty="0" err="1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GB" b="1" baseline="-25000" dirty="0" err="1">
                <a:solidFill>
                  <a:srgbClr val="CC0000"/>
                </a:solidFill>
                <a:latin typeface="Symbol" pitchFamily="18" charset="2"/>
              </a:rPr>
              <a:t>t</a:t>
            </a:r>
            <a:r>
              <a:rPr lang="en-GB" b="1" baseline="-25000" dirty="0">
                <a:solidFill>
                  <a:srgbClr val="CC0000"/>
                </a:solidFill>
                <a:latin typeface="Symbol" pitchFamily="18" charset="2"/>
              </a:rPr>
              <a:t>  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GB" b="1" baseline="-25000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Symbol" pitchFamily="18" charset="2"/>
              </a:rPr>
              <a:t> </a:t>
            </a:r>
          </a:p>
          <a:p>
            <a:endParaRPr lang="en-GB" b="1" baseline="-25000" dirty="0">
              <a:solidFill>
                <a:srgbClr val="FF0000"/>
              </a:solidFill>
              <a:latin typeface="Symbol" pitchFamily="18" charset="2"/>
            </a:endParaRPr>
          </a:p>
          <a:p>
            <a:r>
              <a:rPr lang="en-GB" b="1" dirty="0">
                <a:solidFill>
                  <a:srgbClr val="CC0000"/>
                </a:solidFill>
                <a:latin typeface="Times New Roman" pitchFamily="18" charset="0"/>
              </a:rPr>
              <a:t>h</a:t>
            </a:r>
            <a:r>
              <a:rPr lang="en-GB" b="1" baseline="30000" dirty="0">
                <a:solidFill>
                  <a:srgbClr val="CC0000"/>
                </a:solidFill>
                <a:latin typeface="Times New Roman" pitchFamily="18" charset="0"/>
              </a:rPr>
              <a:t>-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  </a:t>
            </a:r>
            <a:r>
              <a:rPr lang="en-GB" b="1" dirty="0" err="1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GB" b="1" baseline="-25000" dirty="0" err="1">
                <a:solidFill>
                  <a:srgbClr val="CC0000"/>
                </a:solidFill>
                <a:latin typeface="Symbol" pitchFamily="18" charset="2"/>
              </a:rPr>
              <a:t>t</a:t>
            </a:r>
            <a:r>
              <a:rPr lang="en-GB" b="1" baseline="-25000" dirty="0">
                <a:solidFill>
                  <a:srgbClr val="CC0000"/>
                </a:solidFill>
                <a:latin typeface="Symbol" pitchFamily="18" charset="2"/>
              </a:rPr>
              <a:t>   </a:t>
            </a:r>
            <a:r>
              <a:rPr lang="en-GB" b="1" dirty="0">
                <a:solidFill>
                  <a:srgbClr val="CC0000"/>
                </a:solidFill>
                <a:latin typeface="Times New Roman" pitchFamily="18" charset="0"/>
              </a:rPr>
              <a:t>n(</a:t>
            </a:r>
            <a:r>
              <a:rPr lang="en-GB" b="1" dirty="0" err="1">
                <a:solidFill>
                  <a:srgbClr val="CC0000"/>
                </a:solidFill>
                <a:latin typeface="Symbol" pitchFamily="18" charset="2"/>
              </a:rPr>
              <a:t>p</a:t>
            </a:r>
            <a:r>
              <a:rPr lang="en-GB" b="1" baseline="30000" dirty="0" err="1">
                <a:solidFill>
                  <a:srgbClr val="CC0000"/>
                </a:solidFill>
                <a:latin typeface="Symbol" pitchFamily="18" charset="2"/>
              </a:rPr>
              <a:t>o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)</a:t>
            </a:r>
          </a:p>
          <a:p>
            <a:endParaRPr lang="en-GB" b="1" baseline="-25000" dirty="0">
              <a:solidFill>
                <a:srgbClr val="FF0000"/>
              </a:solidFill>
              <a:latin typeface="Symbol" pitchFamily="18" charset="2"/>
            </a:endParaRPr>
          </a:p>
          <a:p>
            <a:r>
              <a:rPr lang="en-GB" b="1" dirty="0">
                <a:solidFill>
                  <a:srgbClr val="CC0000"/>
                </a:solidFill>
                <a:latin typeface="Times New Roman" pitchFamily="18" charset="0"/>
              </a:rPr>
              <a:t>e</a:t>
            </a:r>
            <a:r>
              <a:rPr lang="en-GB" b="1" baseline="30000" dirty="0">
                <a:solidFill>
                  <a:srgbClr val="CC0000"/>
                </a:solidFill>
                <a:latin typeface="Times New Roman" pitchFamily="18" charset="0"/>
              </a:rPr>
              <a:t>-  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 </a:t>
            </a:r>
            <a:r>
              <a:rPr lang="en-GB" b="1" dirty="0" err="1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GB" b="1" baseline="-25000" dirty="0" err="1">
                <a:solidFill>
                  <a:srgbClr val="CC0000"/>
                </a:solidFill>
                <a:latin typeface="Symbol" pitchFamily="18" charset="2"/>
              </a:rPr>
              <a:t>t</a:t>
            </a:r>
            <a:r>
              <a:rPr lang="en-GB" b="1" baseline="-25000" dirty="0">
                <a:solidFill>
                  <a:srgbClr val="CC0000"/>
                </a:solidFill>
                <a:latin typeface="Symbol" pitchFamily="18" charset="2"/>
              </a:rPr>
              <a:t>   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GB" b="1" baseline="-25000" dirty="0">
                <a:solidFill>
                  <a:srgbClr val="CC0000"/>
                </a:solidFill>
                <a:latin typeface="Times New Roman" pitchFamily="18" charset="0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endParaRPr lang="en-GB" b="1" baseline="-25000" dirty="0">
              <a:solidFill>
                <a:srgbClr val="FF0000"/>
              </a:solidFill>
              <a:latin typeface="Symbol" pitchFamily="18" charset="2"/>
            </a:endParaRPr>
          </a:p>
          <a:p>
            <a:endParaRPr lang="en-GB" b="1" dirty="0">
              <a:solidFill>
                <a:srgbClr val="CC0000"/>
              </a:solidFill>
              <a:latin typeface="Symbol" pitchFamily="18" charset="2"/>
            </a:endParaRPr>
          </a:p>
          <a:p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p</a:t>
            </a:r>
            <a:r>
              <a:rPr lang="en-GB" b="1" baseline="30000" dirty="0">
                <a:solidFill>
                  <a:srgbClr val="CC0000"/>
                </a:solidFill>
                <a:latin typeface="Times New Roman" pitchFamily="18" charset="0"/>
              </a:rPr>
              <a:t>+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 p</a:t>
            </a:r>
            <a:r>
              <a:rPr lang="en-GB" b="1" baseline="30000" dirty="0">
                <a:solidFill>
                  <a:srgbClr val="CC0000"/>
                </a:solidFill>
                <a:latin typeface="Times New Roman" pitchFamily="18" charset="0"/>
              </a:rPr>
              <a:t>-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 p</a:t>
            </a:r>
            <a:r>
              <a:rPr lang="en-GB" b="1" baseline="30000" dirty="0">
                <a:solidFill>
                  <a:srgbClr val="CC0000"/>
                </a:solidFill>
                <a:latin typeface="Times New Roman" pitchFamily="18" charset="0"/>
              </a:rPr>
              <a:t>-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  </a:t>
            </a:r>
            <a:r>
              <a:rPr lang="en-GB" b="1" dirty="0" err="1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GB" b="1" baseline="-25000" dirty="0" err="1">
                <a:solidFill>
                  <a:srgbClr val="CC0000"/>
                </a:solidFill>
                <a:latin typeface="Symbol" pitchFamily="18" charset="2"/>
              </a:rPr>
              <a:t>t</a:t>
            </a:r>
            <a:r>
              <a:rPr lang="en-GB" b="1" baseline="-25000" dirty="0">
                <a:solidFill>
                  <a:srgbClr val="CC0000"/>
                </a:solidFill>
                <a:latin typeface="Symbol" pitchFamily="18" charset="2"/>
              </a:rPr>
              <a:t>  </a:t>
            </a:r>
            <a:r>
              <a:rPr lang="en-GB" b="1" dirty="0">
                <a:solidFill>
                  <a:srgbClr val="CC0000"/>
                </a:solidFill>
                <a:latin typeface="Times New Roman" pitchFamily="18" charset="0"/>
              </a:rPr>
              <a:t>n(</a:t>
            </a:r>
            <a:r>
              <a:rPr lang="en-GB" b="1" dirty="0" err="1">
                <a:solidFill>
                  <a:srgbClr val="CC0000"/>
                </a:solidFill>
                <a:latin typeface="Symbol" pitchFamily="18" charset="2"/>
              </a:rPr>
              <a:t>p</a:t>
            </a:r>
            <a:r>
              <a:rPr lang="en-GB" b="1" baseline="30000" dirty="0" err="1">
                <a:solidFill>
                  <a:srgbClr val="CC0000"/>
                </a:solidFill>
                <a:latin typeface="Symbol" pitchFamily="18" charset="2"/>
              </a:rPr>
              <a:t>o</a:t>
            </a:r>
            <a:r>
              <a:rPr lang="en-GB" b="1" dirty="0">
                <a:solidFill>
                  <a:srgbClr val="CC0000"/>
                </a:solidFill>
                <a:latin typeface="Symbol" pitchFamily="18" charset="2"/>
              </a:rPr>
              <a:t>)   </a:t>
            </a:r>
            <a:endParaRPr lang="en-US" b="1" dirty="0">
              <a:solidFill>
                <a:srgbClr val="5F5F5F"/>
              </a:solidFill>
              <a:latin typeface="Arial" pitchFamily="34" charset="0"/>
            </a:endParaRPr>
          </a:p>
        </p:txBody>
      </p:sp>
      <p:sp>
        <p:nvSpPr>
          <p:cNvPr id="7223" name="Line 55"/>
          <p:cNvSpPr>
            <a:spLocks noChangeShapeType="1"/>
          </p:cNvSpPr>
          <p:nvPr/>
        </p:nvSpPr>
        <p:spPr bwMode="auto">
          <a:xfrm flipV="1">
            <a:off x="6740525" y="3179763"/>
            <a:ext cx="1524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24" name="Line 56"/>
          <p:cNvSpPr>
            <a:spLocks noChangeShapeType="1"/>
          </p:cNvSpPr>
          <p:nvPr/>
        </p:nvSpPr>
        <p:spPr bwMode="auto">
          <a:xfrm flipV="1">
            <a:off x="6723063" y="4097338"/>
            <a:ext cx="1524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25" name="Text Box 57"/>
          <p:cNvSpPr txBox="1">
            <a:spLocks noChangeArrowheads="1"/>
          </p:cNvSpPr>
          <p:nvPr/>
        </p:nvSpPr>
        <p:spPr bwMode="auto">
          <a:xfrm>
            <a:off x="7772400" y="3186113"/>
            <a:ext cx="10985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4D4D4D"/>
                </a:solidFill>
              </a:rPr>
              <a:t>B. R. </a:t>
            </a:r>
            <a:r>
              <a:rPr lang="en-US" sz="1400" b="1">
                <a:solidFill>
                  <a:srgbClr val="4D4D4D"/>
                </a:solidFill>
                <a:cs typeface="Arial" pitchFamily="34" charset="0"/>
              </a:rPr>
              <a:t>~ </a:t>
            </a:r>
            <a:r>
              <a:rPr lang="en-GB" sz="1400" b="1">
                <a:solidFill>
                  <a:srgbClr val="4D4D4D"/>
                </a:solidFill>
              </a:rPr>
              <a:t>17%</a:t>
            </a:r>
          </a:p>
        </p:txBody>
      </p:sp>
      <p:sp>
        <p:nvSpPr>
          <p:cNvPr id="7226" name="Text Box 58"/>
          <p:cNvSpPr txBox="1">
            <a:spLocks noChangeArrowheads="1"/>
          </p:cNvSpPr>
          <p:nvPr/>
        </p:nvSpPr>
        <p:spPr bwMode="auto">
          <a:xfrm>
            <a:off x="7769225" y="3643313"/>
            <a:ext cx="10985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4D4D4D"/>
                </a:solidFill>
              </a:rPr>
              <a:t>B. R. </a:t>
            </a:r>
            <a:r>
              <a:rPr lang="en-US" sz="1400" b="1" dirty="0">
                <a:solidFill>
                  <a:srgbClr val="4D4D4D"/>
                </a:solidFill>
                <a:cs typeface="Arial" pitchFamily="34" charset="0"/>
              </a:rPr>
              <a:t>~ </a:t>
            </a:r>
            <a:r>
              <a:rPr lang="en-GB" sz="1400" b="1" dirty="0">
                <a:solidFill>
                  <a:srgbClr val="4D4D4D"/>
                </a:solidFill>
              </a:rPr>
              <a:t>50%</a:t>
            </a:r>
          </a:p>
        </p:txBody>
      </p:sp>
      <p:sp>
        <p:nvSpPr>
          <p:cNvPr id="7227" name="Text Box 59"/>
          <p:cNvSpPr txBox="1">
            <a:spLocks noChangeArrowheads="1"/>
          </p:cNvSpPr>
          <p:nvPr/>
        </p:nvSpPr>
        <p:spPr bwMode="auto">
          <a:xfrm>
            <a:off x="7769225" y="4114800"/>
            <a:ext cx="10985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4D4D4D"/>
                </a:solidFill>
              </a:rPr>
              <a:t>B. R. </a:t>
            </a:r>
            <a:r>
              <a:rPr lang="en-US" sz="1400" b="1">
                <a:solidFill>
                  <a:srgbClr val="4D4D4D"/>
                </a:solidFill>
                <a:cs typeface="Arial" pitchFamily="34" charset="0"/>
              </a:rPr>
              <a:t>~ </a:t>
            </a:r>
            <a:r>
              <a:rPr lang="en-GB" sz="1400" b="1">
                <a:solidFill>
                  <a:srgbClr val="4D4D4D"/>
                </a:solidFill>
              </a:rPr>
              <a:t>18%</a:t>
            </a:r>
          </a:p>
        </p:txBody>
      </p: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7772400" y="4648200"/>
            <a:ext cx="10985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4D4D4D"/>
                </a:solidFill>
              </a:rPr>
              <a:t>B. R. </a:t>
            </a:r>
            <a:r>
              <a:rPr lang="en-US" sz="1400" b="1">
                <a:solidFill>
                  <a:srgbClr val="4D4D4D"/>
                </a:solidFill>
                <a:cs typeface="Arial" pitchFamily="34" charset="0"/>
              </a:rPr>
              <a:t>~ </a:t>
            </a:r>
            <a:r>
              <a:rPr lang="en-GB" sz="1400" b="1">
                <a:solidFill>
                  <a:srgbClr val="4D4D4D"/>
                </a:solidFill>
              </a:rPr>
              <a:t>14%</a:t>
            </a:r>
          </a:p>
        </p:txBody>
      </p:sp>
      <p:graphicFrame>
        <p:nvGraphicFramePr>
          <p:cNvPr id="7230" name="Object 62"/>
          <p:cNvGraphicFramePr>
            <a:graphicFrameLocks noChangeAspect="1"/>
          </p:cNvGraphicFramePr>
          <p:nvPr/>
        </p:nvGraphicFramePr>
        <p:xfrm>
          <a:off x="474956" y="5535966"/>
          <a:ext cx="3960812" cy="400050"/>
        </p:xfrm>
        <a:graphic>
          <a:graphicData uri="http://schemas.openxmlformats.org/presentationml/2006/ole">
            <p:oleObj spid="_x0000_s3074" name="Equation" r:id="rId3" imgW="3263760" imgH="330120" progId="Equation.3">
              <p:embed/>
            </p:oleObj>
          </a:graphicData>
        </a:graphic>
      </p:graphicFrame>
      <p:sp>
        <p:nvSpPr>
          <p:cNvPr id="7231" name="Oval 63"/>
          <p:cNvSpPr>
            <a:spLocks noChangeArrowheads="1"/>
          </p:cNvSpPr>
          <p:nvPr/>
        </p:nvSpPr>
        <p:spPr bwMode="auto">
          <a:xfrm>
            <a:off x="1085496" y="5535966"/>
            <a:ext cx="333375" cy="3587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34" name="Text Box 66"/>
          <p:cNvSpPr txBox="1">
            <a:spLocks noChangeArrowheads="1"/>
          </p:cNvSpPr>
          <p:nvPr/>
        </p:nvSpPr>
        <p:spPr bwMode="auto">
          <a:xfrm>
            <a:off x="7359590" y="5257800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ECC concept adopted</a:t>
            </a:r>
            <a:endParaRPr lang="it-IT" sz="2400" b="1" dirty="0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Sioli - SLAC Experimental Seminar - June 22, 2010</a:t>
            </a:r>
            <a:endParaRPr lang="en-US"/>
          </a:p>
        </p:txBody>
      </p:sp>
      <p:sp>
        <p:nvSpPr>
          <p:cNvPr id="57" name="Title 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of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t</a:t>
            </a:r>
            <a:r>
              <a:rPr lang="en-US" dirty="0" err="1" smtClean="0"/>
              <a:t>’s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7086600" y="5486400"/>
            <a:ext cx="45720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3778</Words>
  <Application>Microsoft Office PowerPoint</Application>
  <PresentationFormat>On-screen Show (4:3)</PresentationFormat>
  <Paragraphs>910</Paragraphs>
  <Slides>69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Office Theme</vt:lpstr>
      <vt:lpstr>Blank Presentation</vt:lpstr>
      <vt:lpstr>Vergelijking</vt:lpstr>
      <vt:lpstr>Equation</vt:lpstr>
      <vt:lpstr>Recent results from the OPERA experiment</vt:lpstr>
      <vt:lpstr>The OPERA Collaboration</vt:lpstr>
      <vt:lpstr>Outline</vt:lpstr>
      <vt:lpstr>Introduction</vt:lpstr>
      <vt:lpstr>OPERA Oscillation Project with Emulsion tRacking Apparatus</vt:lpstr>
      <vt:lpstr>CNGS CERN Neutrino to Gran Sasso beam</vt:lpstr>
      <vt:lpstr>CNGS CERN Neutrino to Gran Sasso beam</vt:lpstr>
      <vt:lpstr>CNGS PERFORMANCE</vt:lpstr>
      <vt:lpstr>Detection of nt’s</vt:lpstr>
      <vt:lpstr>Emulsion Cloud Chambers</vt:lpstr>
      <vt:lpstr>ECC event reconstruction</vt:lpstr>
      <vt:lpstr>OPERA general structure</vt:lpstr>
      <vt:lpstr>The OPERA detector</vt:lpstr>
      <vt:lpstr>Detector working principle</vt:lpstr>
      <vt:lpstr>The first nt candidate</vt:lpstr>
      <vt:lpstr>Slide 16</vt:lpstr>
      <vt:lpstr>Slide 17</vt:lpstr>
      <vt:lpstr>Slide 18</vt:lpstr>
      <vt:lpstr>OPERA as a cosmic ray detector</vt:lpstr>
      <vt:lpstr>Atmospheric muon charge ratio</vt:lpstr>
      <vt:lpstr>The physics of CR TeV muons</vt:lpstr>
      <vt:lpstr>Analytic predictions</vt:lpstr>
      <vt:lpstr>Analytic predictions (cont’d)</vt:lpstr>
      <vt:lpstr>Interpretation of the result</vt:lpstr>
      <vt:lpstr>Neutrons in the primary flux</vt:lpstr>
      <vt:lpstr>Kaon contribution</vt:lpstr>
      <vt:lpstr>Kaon contribution to Rm</vt:lpstr>
      <vt:lpstr>General form for Rm</vt:lpstr>
      <vt:lpstr>Cosmic-event reconstruction in OPERA</vt:lpstr>
      <vt:lpstr>Pattern recognition</vt:lpstr>
      <vt:lpstr>Pattern recognition (cont’d)</vt:lpstr>
      <vt:lpstr>PT track reconstruction</vt:lpstr>
      <vt:lpstr>Momentum reconstruction</vt:lpstr>
      <vt:lpstr>Charge reconstruction</vt:lpstr>
      <vt:lpstr>Maximum Detectable Momentum</vt:lpstr>
      <vt:lpstr>Charge mis-identification</vt:lpstr>
      <vt:lpstr>Monte Carlo simulation</vt:lpstr>
      <vt:lpstr>Monte Carlo simulation (MC1)</vt:lpstr>
      <vt:lpstr>Monte Carlo simulation (MC2)</vt:lpstr>
      <vt:lpstr>Data pre-selection</vt:lpstr>
      <vt:lpstr>Data reduction</vt:lpstr>
      <vt:lpstr>Clean PT cut</vt:lpstr>
      <vt:lpstr>Deflection cut</vt:lpstr>
      <vt:lpstr>Deflection cut: effects on Df and h</vt:lpstr>
      <vt:lpstr>Data reduction - statistics</vt:lpstr>
      <vt:lpstr>Quality cuts vs reconstructed pm</vt:lpstr>
      <vt:lpstr>Alignment of the PT system</vt:lpstr>
      <vt:lpstr>Alignment of the PT system</vt:lpstr>
      <vt:lpstr>Underground muon charge ratio</vt:lpstr>
      <vt:lpstr>Underground muon charge ratio</vt:lpstr>
      <vt:lpstr>Systematic uncertainty on Rm</vt:lpstr>
      <vt:lpstr>Systematic uncertainty on Rm</vt:lpstr>
      <vt:lpstr>Rm as a function of pm</vt:lpstr>
      <vt:lpstr>Rm as a function of Emcosq*</vt:lpstr>
      <vt:lpstr>Rm as a function of Emcosq*</vt:lpstr>
      <vt:lpstr>Analysis update</vt:lpstr>
      <vt:lpstr>Update with 2009 data (preliminary)</vt:lpstr>
      <vt:lpstr>New estimation of the “surface muon energy”</vt:lpstr>
      <vt:lpstr>New estimation of the “surface muon energy”</vt:lpstr>
      <vt:lpstr>New estimation of charge mis-identification h</vt:lpstr>
      <vt:lpstr>Re-evaluation of muon Rm vs Emcosq* </vt:lpstr>
      <vt:lpstr>New fit with world survey</vt:lpstr>
      <vt:lpstr>Conclusions</vt:lpstr>
      <vt:lpstr>Spares</vt:lpstr>
      <vt:lpstr>Alignment: phase 1</vt:lpstr>
      <vt:lpstr>Alignment: phase 1, results</vt:lpstr>
      <vt:lpstr>Alignment: phase 2 (rotations)</vt:lpstr>
      <vt:lpstr>Alignment: bendings</vt:lpstr>
      <vt:lpstr>CR stability as a function of data taking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results from the OPERA experiment</dc:title>
  <dc:creator>Sioli</dc:creator>
  <cp:lastModifiedBy>Max</cp:lastModifiedBy>
  <cp:revision>353</cp:revision>
  <dcterms:created xsi:type="dcterms:W3CDTF">2006-08-16T00:00:00Z</dcterms:created>
  <dcterms:modified xsi:type="dcterms:W3CDTF">2010-06-22T18:39:42Z</dcterms:modified>
</cp:coreProperties>
</file>