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6" r:id="rId5"/>
    <p:sldId id="258" r:id="rId6"/>
    <p:sldId id="270" r:id="rId7"/>
    <p:sldId id="275" r:id="rId8"/>
    <p:sldId id="261" r:id="rId9"/>
    <p:sldId id="262" r:id="rId10"/>
    <p:sldId id="263" r:id="rId11"/>
    <p:sldId id="264" r:id="rId12"/>
    <p:sldId id="265" r:id="rId13"/>
    <p:sldId id="266" r:id="rId14"/>
    <p:sldId id="273" r:id="rId15"/>
    <p:sldId id="274" r:id="rId16"/>
    <p:sldId id="267" r:id="rId17"/>
    <p:sldId id="272" r:id="rId18"/>
    <p:sldId id="268" r:id="rId19"/>
    <p:sldId id="269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8EE47-3300-4668-B0A6-F37082CEE449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503BA-4741-48B5-BC2F-C1891D7A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go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oogleads.g.doubleclick.net/aclk?sa=l&amp;ai=B2n0IPDPbTMibDsGamgeh8Nj6D4yJ5HvM0rS0AcCNtwGgpCgQAxgDII-UoREoAzgAUK_H8dz______wFgyZbuiISk7A-gAdSE1P0DsgEYZGljdGlvbmFyeS5yZWZlcmVuY2UuY29tyAEB2gExaHR0cDovL2RpY3Rpb25hcnkucmVmZXJlbmNlLmNvbS9icm93c2UvZXhvZ2VuZXNpc6gDAegDbOgDtAX1AyAEAAT1AwIAAAA&amp;num=3&amp;sig=AGiWqtyfLSWOVCXdFI7v7Xq6W-Ul44TVag&amp;client=ca-aj-lexico-dict&amp;adurl=http://www.re-vita.com/orderhe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LR </a:t>
            </a:r>
          </a:p>
          <a:p>
            <a:r>
              <a:rPr lang="en-US" dirty="0" smtClean="0"/>
              <a:t>With Matthew </a:t>
            </a:r>
            <a:r>
              <a:rPr lang="en-US" dirty="0" smtClean="0"/>
              <a:t>Buckley</a:t>
            </a:r>
          </a:p>
          <a:p>
            <a:r>
              <a:rPr lang="en-US" sz="2000" dirty="0" smtClean="0"/>
              <a:t>(current work with Cui, </a:t>
            </a:r>
            <a:r>
              <a:rPr lang="en-US" sz="2000" dirty="0" err="1" smtClean="0"/>
              <a:t>Kahawala,Shuve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054501" y="1752600"/>
            <a:ext cx="3034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Xogenesis</a:t>
            </a:r>
            <a:endParaRPr 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Nonrelativistic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to solve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Number density of X less than B</a:t>
            </a:r>
          </a:p>
          <a:p>
            <a:r>
              <a:rPr lang="en-US" dirty="0" smtClean="0"/>
              <a:t>Chemical, but no longer thermal equilibrium</a:t>
            </a:r>
          </a:p>
          <a:p>
            <a:r>
              <a:rPr lang="en-US" dirty="0" smtClean="0"/>
              <a:t>Allows for different masses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788" y="2847975"/>
            <a:ext cx="64484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Naturalness allows hierarchy of order </a:t>
            </a:r>
            <a:r>
              <a:rPr lang="en-US" dirty="0" smtClean="0"/>
              <a:t>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Right ratio of densities found for wide range of m/T</a:t>
            </a:r>
          </a:p>
          <a:p>
            <a:r>
              <a:rPr lang="en-US" dirty="0" smtClean="0"/>
              <a:t>Usually need m/T~10, which is quite reasonable</a:t>
            </a:r>
          </a:p>
          <a:p>
            <a:r>
              <a:rPr lang="en-US" dirty="0" smtClean="0"/>
              <a:t>Expect comparable densities over the whole range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6463" y="2667000"/>
            <a:ext cx="47910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Workable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Sakharov </a:t>
            </a:r>
            <a:r>
              <a:rPr lang="en-US" dirty="0" smtClean="0"/>
              <a:t>Conditions in Dark Sector:</a:t>
            </a:r>
            <a:endParaRPr lang="en-US" dirty="0" smtClean="0"/>
          </a:p>
          <a:p>
            <a:pPr lvl="1"/>
            <a:r>
              <a:rPr lang="en-US" dirty="0" smtClean="0"/>
              <a:t>Create X: X violation,…</a:t>
            </a:r>
          </a:p>
          <a:p>
            <a:pPr lvl="1"/>
            <a:r>
              <a:rPr lang="en-US" dirty="0" smtClean="0"/>
              <a:t>Or B and X:B and X violation,…</a:t>
            </a:r>
          </a:p>
          <a:p>
            <a:r>
              <a:rPr lang="en-US" dirty="0" smtClean="0"/>
              <a:t>In first case, need XB violating operators to transfer asymmetry</a:t>
            </a:r>
          </a:p>
          <a:p>
            <a:r>
              <a:rPr lang="en-US" dirty="0" smtClean="0"/>
              <a:t>Need symmetric component to be eliminated</a:t>
            </a:r>
          </a:p>
          <a:p>
            <a:pPr lvl="1"/>
            <a:r>
              <a:rPr lang="en-US" dirty="0" smtClean="0"/>
              <a:t>This might be best bet for detection.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XB-Violation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 pairs annihilate to 3 </a:t>
            </a:r>
            <a:r>
              <a:rPr lang="en-US" dirty="0" err="1" smtClean="0"/>
              <a:t>squarks</a:t>
            </a:r>
            <a:r>
              <a:rPr lang="en-US" dirty="0" smtClean="0"/>
              <a:t> decay to 3 quarks and 3 </a:t>
            </a:r>
            <a:r>
              <a:rPr lang="en-US" dirty="0" err="1" smtClean="0"/>
              <a:t>neutralinos</a:t>
            </a:r>
            <a:endParaRPr lang="en-US" dirty="0" smtClean="0"/>
          </a:p>
          <a:p>
            <a:r>
              <a:rPr lang="en-US" dirty="0" err="1" smtClean="0"/>
              <a:t>Freezeout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D</a:t>
            </a:r>
            <a:r>
              <a:rPr lang="en-US" dirty="0" smtClean="0"/>
              <a:t> depends linearly on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m=3m</a:t>
            </a:r>
            <a:r>
              <a:rPr lang="en-US" baseline="-25000" dirty="0" smtClean="0"/>
              <a:t>q</a:t>
            </a:r>
            <a:r>
              <a:rPr lang="en-US" dirty="0" smtClean="0"/>
              <a:t>-m</a:t>
            </a:r>
            <a:r>
              <a:rPr lang="en-US" baseline="-25000" dirty="0" smtClean="0"/>
              <a:t>X</a:t>
            </a:r>
          </a:p>
          <a:p>
            <a:r>
              <a:rPr lang="en-US" dirty="0" err="1" smtClean="0"/>
              <a:t>M~TeV</a:t>
            </a:r>
            <a:r>
              <a:rPr lang="en-US" dirty="0" smtClean="0"/>
              <a:t>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q</a:t>
            </a:r>
            <a:r>
              <a:rPr lang="en-US" dirty="0" smtClean="0"/>
              <a:t>&gt;400 </a:t>
            </a:r>
            <a:r>
              <a:rPr lang="en-US" dirty="0" err="1" smtClean="0"/>
              <a:t>GeV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76400"/>
            <a:ext cx="3648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495800"/>
            <a:ext cx="56102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1752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</a:t>
            </a:r>
            <a:r>
              <a:rPr lang="en-US" sz="2800" baseline="-25000" dirty="0" err="1" smtClean="0"/>
              <a:t>eff</a:t>
            </a:r>
            <a:r>
              <a:rPr lang="en-US" sz="2800" dirty="0" smtClean="0"/>
              <a:t> from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 and 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m~45T</a:t>
            </a:r>
            <a:r>
              <a:rPr lang="en-US" baseline="-25000" dirty="0" smtClean="0"/>
              <a:t>D</a:t>
            </a:r>
            <a:r>
              <a:rPr lang="en-US" dirty="0" smtClean="0"/>
              <a:t>, m</a:t>
            </a:r>
            <a:r>
              <a:rPr lang="en-US" baseline="-25000" dirty="0" smtClean="0"/>
              <a:t>X</a:t>
            </a:r>
            <a:r>
              <a:rPr lang="en-US" dirty="0" smtClean="0"/>
              <a:t>~10T</a:t>
            </a:r>
            <a:r>
              <a:rPr lang="en-US" baseline="-25000" dirty="0" smtClean="0"/>
              <a:t>D</a:t>
            </a:r>
            <a:r>
              <a:rPr lang="en-US" dirty="0" smtClean="0"/>
              <a:t>; m</a:t>
            </a:r>
            <a:r>
              <a:rPr lang="en-US" baseline="-25000" dirty="0" smtClean="0"/>
              <a:t>q</a:t>
            </a:r>
            <a:r>
              <a:rPr lang="en-US" dirty="0" smtClean="0"/>
              <a:t>~20T</a:t>
            </a:r>
            <a:r>
              <a:rPr lang="en-US" baseline="-25000" dirty="0" smtClean="0"/>
              <a:t>d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d</a:t>
            </a:r>
            <a:r>
              <a:rPr lang="en-US" dirty="0" smtClean="0"/>
              <a:t>&gt;20GeV;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X</a:t>
            </a:r>
            <a:r>
              <a:rPr lang="en-US" dirty="0" smtClean="0"/>
              <a:t>&gt;200GeV</a:t>
            </a:r>
          </a:p>
          <a:p>
            <a:endParaRPr lang="en-US" dirty="0" smtClean="0"/>
          </a:p>
          <a:p>
            <a:r>
              <a:rPr lang="en-US" dirty="0" smtClean="0"/>
              <a:t>Rest of model relies on eliminating symmetric component, </a:t>
            </a:r>
            <a:r>
              <a:rPr lang="en-US" dirty="0" err="1" smtClean="0"/>
              <a:t>neutralinos</a:t>
            </a:r>
            <a:endParaRPr lang="en-US" dirty="0" smtClean="0"/>
          </a:p>
          <a:p>
            <a:r>
              <a:rPr lang="en-US" dirty="0" err="1" smtClean="0"/>
              <a:t>Neutralino</a:t>
            </a:r>
            <a:r>
              <a:rPr lang="en-US" smtClean="0"/>
              <a:t>: winolike</a:t>
            </a:r>
            <a:endParaRPr lang="en-US" dirty="0" smtClean="0"/>
          </a:p>
          <a:p>
            <a:r>
              <a:rPr lang="en-US" dirty="0" err="1" smtClean="0"/>
              <a:t>AnnihilatIon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(Pseudo) Scalars or Vector Bosons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/>
          <a:lstStyle/>
          <a:p>
            <a:r>
              <a:rPr lang="en-US" dirty="0" err="1" smtClean="0"/>
              <a:t>Pseudoscalar</a:t>
            </a:r>
            <a:r>
              <a:rPr lang="en-US" dirty="0" smtClean="0"/>
              <a:t> exchange NMSSM: </a:t>
            </a:r>
          </a:p>
          <a:p>
            <a:r>
              <a:rPr lang="en-US" dirty="0" smtClean="0"/>
              <a:t>with </a:t>
            </a:r>
            <a:r>
              <a:rPr lang="en-US" dirty="0" smtClean="0"/>
              <a:t>&gt;</a:t>
            </a:r>
            <a:r>
              <a:rPr lang="en-US" dirty="0" err="1" smtClean="0"/>
              <a:t>pb</a:t>
            </a:r>
            <a:r>
              <a:rPr lang="en-US" dirty="0" smtClean="0"/>
              <a:t> cross section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Vector: annihilate to dark (</a:t>
            </a:r>
            <a:r>
              <a:rPr lang="en-US" dirty="0" err="1" smtClean="0"/>
              <a:t>eg</a:t>
            </a:r>
            <a:r>
              <a:rPr lang="en-US" dirty="0" smtClean="0"/>
              <a:t> W’s)</a:t>
            </a:r>
          </a:p>
          <a:p>
            <a:pPr lvl="1"/>
            <a:r>
              <a:rPr lang="en-US" dirty="0" smtClean="0"/>
              <a:t>Bad for detection: </a:t>
            </a:r>
            <a:r>
              <a:rPr lang="en-US" dirty="0" smtClean="0"/>
              <a:t>invisible</a:t>
            </a:r>
          </a:p>
          <a:p>
            <a:r>
              <a:rPr lang="en-US" dirty="0" smtClean="0"/>
              <a:t>Mix with photon</a:t>
            </a:r>
          </a:p>
          <a:p>
            <a:pPr lvl="1"/>
            <a:r>
              <a:rPr lang="en-US" dirty="0" smtClean="0"/>
              <a:t>See everyone else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200"/>
            <a:ext cx="53435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XL-Violation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39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 pairs annihilate to </a:t>
            </a:r>
            <a:r>
              <a:rPr lang="en-US" dirty="0" err="1" smtClean="0"/>
              <a:t>sneutrino</a:t>
            </a:r>
            <a:r>
              <a:rPr lang="en-US" dirty="0" smtClean="0"/>
              <a:t>-&gt;</a:t>
            </a:r>
            <a:r>
              <a:rPr lang="en-US" dirty="0" err="1" smtClean="0"/>
              <a:t>neutrino,neutralino</a:t>
            </a:r>
            <a:endParaRPr lang="en-US" dirty="0" smtClean="0"/>
          </a:p>
          <a:p>
            <a:r>
              <a:rPr lang="en-US" dirty="0" smtClean="0"/>
              <a:t>Decouples: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76400"/>
            <a:ext cx="2971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191000"/>
            <a:ext cx="61531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5638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</a:t>
            </a:r>
            <a:r>
              <a:rPr lang="en-US" dirty="0" err="1" smtClean="0"/>
              <a:t>sneutrino</a:t>
            </a:r>
            <a:r>
              <a:rPr lang="en-US" dirty="0" smtClean="0"/>
              <a:t> mass about 30 times decoupling temperature</a:t>
            </a:r>
          </a:p>
          <a:p>
            <a:r>
              <a:rPr lang="en-US" dirty="0" smtClean="0"/>
              <a:t>If decoupling above Tsphaeleron~100-200GeV</a:t>
            </a:r>
          </a:p>
          <a:p>
            <a:r>
              <a:rPr lang="en-US" dirty="0" smtClean="0"/>
              <a:t>Very high SUSY scale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X into 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r>
              <a:rPr lang="en-US" dirty="0" smtClean="0"/>
              <a:t>Suppose T</a:t>
            </a:r>
            <a:r>
              <a:rPr lang="en-US" baseline="-25000" dirty="0" smtClean="0"/>
              <a:t>D</a:t>
            </a:r>
            <a:r>
              <a:rPr lang="en-US" dirty="0" smtClean="0"/>
              <a:t>&lt;</a:t>
            </a:r>
            <a:r>
              <a:rPr lang="en-US" dirty="0" err="1" smtClean="0"/>
              <a:t>m</a:t>
            </a:r>
            <a:r>
              <a:rPr lang="en-US" baseline="-25000" dirty="0" err="1" smtClean="0"/>
              <a:t>X</a:t>
            </a:r>
            <a:r>
              <a:rPr lang="en-US" dirty="0" smtClean="0"/>
              <a:t>&lt;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sphaeleron</a:t>
            </a:r>
            <a:endParaRPr lang="en-US" baseline="-25000" dirty="0" smtClean="0"/>
          </a:p>
          <a:p>
            <a:r>
              <a:rPr lang="en-US" dirty="0" smtClean="0"/>
              <a:t>At high temperature,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X</a:t>
            </a:r>
            <a:r>
              <a:rPr lang="en-US" dirty="0" err="1" smtClean="0"/>
              <a:t>~n</a:t>
            </a:r>
            <a:r>
              <a:rPr lang="en-US" baseline="-25000" dirty="0" err="1" smtClean="0"/>
              <a:t>L</a:t>
            </a:r>
            <a:endParaRPr lang="en-US" baseline="-25000" dirty="0" smtClean="0"/>
          </a:p>
          <a:p>
            <a:r>
              <a:rPr lang="en-US" dirty="0" err="1" smtClean="0"/>
              <a:t>Sphaelerons</a:t>
            </a:r>
            <a:r>
              <a:rPr lang="en-US" dirty="0" smtClean="0"/>
              <a:t>: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err="1" smtClean="0"/>
              <a:t>~n</a:t>
            </a:r>
            <a:r>
              <a:rPr lang="en-US" baseline="-25000" dirty="0" err="1" smtClean="0"/>
              <a:t>L</a:t>
            </a:r>
            <a:endParaRPr lang="en-US" baseline="-25000" dirty="0" smtClean="0"/>
          </a:p>
          <a:p>
            <a:r>
              <a:rPr lang="en-US" dirty="0" smtClean="0"/>
              <a:t>Below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sphaeleron</a:t>
            </a:r>
            <a:r>
              <a:rPr lang="en-US" dirty="0" smtClean="0"/>
              <a:t>, X ↓ </a:t>
            </a:r>
            <a:r>
              <a:rPr lang="en-US" dirty="0" smtClean="0"/>
              <a:t>and L </a:t>
            </a:r>
            <a:r>
              <a:rPr lang="en-US" dirty="0" smtClean="0"/>
              <a:t> ↑</a:t>
            </a:r>
            <a:endParaRPr lang="en-US" dirty="0" smtClean="0"/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X</a:t>
            </a:r>
            <a:r>
              <a:rPr lang="en-US" dirty="0" smtClean="0"/>
              <a:t>&lt;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 smtClean="0"/>
              <a:t>at end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886200"/>
            <a:ext cx="388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799"/>
          </a:xfrm>
        </p:spPr>
        <p:txBody>
          <a:bodyPr>
            <a:normAutofit/>
          </a:bodyPr>
          <a:lstStyle/>
          <a:p>
            <a:r>
              <a:rPr lang="en-US" dirty="0" smtClean="0"/>
              <a:t>Symmetric component must annihilate</a:t>
            </a:r>
          </a:p>
          <a:p>
            <a:r>
              <a:rPr lang="en-US" dirty="0" smtClean="0"/>
              <a:t>UV completion for L-violating operator can involve new doublet, low scale</a:t>
            </a:r>
          </a:p>
          <a:p>
            <a:r>
              <a:rPr lang="en-US" dirty="0" smtClean="0"/>
              <a:t>Direct detection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Very likely challenging—especially for heavier dark matter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91000"/>
            <a:ext cx="78962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we believe this?</a:t>
            </a:r>
          </a:p>
          <a:p>
            <a:r>
              <a:rPr lang="en-US" dirty="0" smtClean="0"/>
              <a:t>Chief </a:t>
            </a:r>
            <a:r>
              <a:rPr lang="en-US" dirty="0" err="1" smtClean="0"/>
              <a:t>nonobvious</a:t>
            </a:r>
            <a:r>
              <a:rPr lang="en-US" dirty="0" smtClean="0"/>
              <a:t> assumptions :</a:t>
            </a:r>
          </a:p>
          <a:p>
            <a:pPr lvl="1"/>
            <a:r>
              <a:rPr lang="en-US" dirty="0" smtClean="0"/>
              <a:t>Symmetry-transferring, breaking operators</a:t>
            </a:r>
          </a:p>
          <a:p>
            <a:pPr lvl="1"/>
            <a:r>
              <a:rPr lang="en-US" dirty="0" err="1" smtClean="0"/>
              <a:t>Sphaelerons</a:t>
            </a:r>
            <a:r>
              <a:rPr lang="en-US" dirty="0" smtClean="0"/>
              <a:t> might be most obvious-just need doublets—but hard to meet detection bounds</a:t>
            </a:r>
          </a:p>
          <a:p>
            <a:r>
              <a:rPr lang="en-US" dirty="0" err="1" smtClean="0"/>
              <a:t>Detectability</a:t>
            </a:r>
            <a:r>
              <a:rPr lang="en-US" dirty="0" smtClean="0"/>
              <a:t> not guaranteed</a:t>
            </a:r>
          </a:p>
          <a:p>
            <a:pPr lvl="1"/>
            <a:r>
              <a:rPr lang="en-US" dirty="0" smtClean="0"/>
              <a:t>Symmetric component can annihilate into dark sector</a:t>
            </a:r>
          </a:p>
          <a:p>
            <a:pPr lvl="1"/>
            <a:r>
              <a:rPr lang="en-US" dirty="0" smtClean="0"/>
              <a:t>Heavy dark matter gives weaker signal</a:t>
            </a:r>
          </a:p>
          <a:p>
            <a:r>
              <a:rPr lang="en-US" dirty="0" smtClean="0"/>
              <a:t>On the other hand: natural, and explains weird near-coincidence of matter densities</a:t>
            </a:r>
          </a:p>
          <a:p>
            <a:r>
              <a:rPr lang="en-US" dirty="0" smtClean="0"/>
              <a:t>And can still be connected to weak scale</a:t>
            </a:r>
          </a:p>
          <a:p>
            <a:pPr lvl="1"/>
            <a:r>
              <a:rPr lang="en-US" dirty="0" smtClean="0"/>
              <a:t>Relativistic (light) and </a:t>
            </a:r>
            <a:r>
              <a:rPr lang="en-US" dirty="0" err="1" smtClean="0"/>
              <a:t>Nonrelativistic</a:t>
            </a:r>
            <a:r>
              <a:rPr lang="en-US" dirty="0" smtClean="0"/>
              <a:t> (heavy or weak scale)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WIMP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Miracle </a:t>
            </a:r>
            <a:r>
              <a:rPr lang="en-US" dirty="0" smtClean="0"/>
              <a:t>Too Good to be True?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2672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1447800"/>
            <a:ext cx="601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 masses and cross sections lead to about right dark matter density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But</a:t>
            </a:r>
            <a:r>
              <a:rPr lang="en-US" dirty="0" smtClean="0"/>
              <a:t>:  </a:t>
            </a:r>
            <a:r>
              <a:rPr lang="en-US" dirty="0"/>
              <a:t>N</a:t>
            </a:r>
            <a:r>
              <a:rPr lang="en-US" dirty="0" smtClean="0"/>
              <a:t>arrow parameter ranges</a:t>
            </a:r>
          </a:p>
          <a:p>
            <a:r>
              <a:rPr lang="en-US" dirty="0"/>
              <a:t>	</a:t>
            </a:r>
            <a:r>
              <a:rPr lang="en-US" dirty="0" smtClean="0"/>
              <a:t>Almost always some tuning or coincidence needed</a:t>
            </a:r>
          </a:p>
          <a:p>
            <a:r>
              <a:rPr lang="en-US" dirty="0"/>
              <a:t>	</a:t>
            </a:r>
            <a:r>
              <a:rPr lang="en-US" dirty="0" err="1" smtClean="0"/>
              <a:t>Coannihilation</a:t>
            </a:r>
            <a:r>
              <a:rPr lang="en-US" dirty="0" smtClean="0"/>
              <a:t>, resonance enhancement</a:t>
            </a:r>
          </a:p>
          <a:p>
            <a:r>
              <a:rPr lang="en-US" dirty="0"/>
              <a:t>	</a:t>
            </a:r>
            <a:r>
              <a:rPr lang="en-US" dirty="0" smtClean="0"/>
              <a:t>Tuned parameters to get </a:t>
            </a:r>
            <a:r>
              <a:rPr lang="en-US" dirty="0" err="1" smtClean="0"/>
              <a:t>bino</a:t>
            </a:r>
            <a:r>
              <a:rPr lang="en-US" dirty="0" smtClean="0"/>
              <a:t>, </a:t>
            </a:r>
            <a:r>
              <a:rPr lang="en-US" dirty="0" err="1" smtClean="0"/>
              <a:t>higgsino</a:t>
            </a:r>
            <a:r>
              <a:rPr lang="en-US" dirty="0" smtClean="0"/>
              <a:t> mixture</a:t>
            </a:r>
          </a:p>
          <a:p>
            <a:r>
              <a:rPr lang="en-US" dirty="0"/>
              <a:t> </a:t>
            </a:r>
            <a:r>
              <a:rPr lang="en-US" dirty="0" smtClean="0"/>
              <a:t>          Current bounds testing much of parameter range for                         large class of weak scale models—should see something soon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Is WIMP miracle right?</a:t>
            </a:r>
          </a:p>
          <a:p>
            <a:r>
              <a:rPr lang="en-US" dirty="0" smtClean="0"/>
              <a:t>Definitely keep pushing direct detection to </a:t>
            </a:r>
            <a:r>
              <a:rPr lang="en-US" dirty="0" err="1" smtClean="0"/>
              <a:t>exptally</a:t>
            </a:r>
            <a:r>
              <a:rPr lang="en-US" dirty="0" smtClean="0"/>
              <a:t> test</a:t>
            </a:r>
          </a:p>
          <a:p>
            <a:r>
              <a:rPr lang="en-US" dirty="0" smtClean="0"/>
              <a:t>Meanwhile, </a:t>
            </a:r>
            <a:r>
              <a:rPr lang="en-US" dirty="0" smtClean="0"/>
              <a:t>theorists </a:t>
            </a:r>
            <a:r>
              <a:rPr lang="en-US" dirty="0" smtClean="0"/>
              <a:t>consider alternatives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648200"/>
            <a:ext cx="6096000" cy="266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mir·a·cle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   /ˈ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mɪrəkəl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/ Show Spelled[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mir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-uh-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kuhl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] Show IPA 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–noun 1. an effect or extraordinary event in the physical world that surpasses all known human or natural powers and is ascribed to a supernatural cause. 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2. such an effect or event manifesting or considered as a work of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god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3. a wonder; marvel. 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47244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signals rule it out</a:t>
            </a:r>
          </a:p>
          <a:p>
            <a:r>
              <a:rPr lang="en-US" dirty="0" smtClean="0"/>
              <a:t>Measure direct detection signal?</a:t>
            </a:r>
          </a:p>
          <a:p>
            <a:pPr lvl="1"/>
            <a:r>
              <a:rPr lang="en-US" dirty="0" smtClean="0"/>
              <a:t>Combined with collider data?</a:t>
            </a:r>
          </a:p>
          <a:p>
            <a:pPr lvl="1"/>
            <a:r>
              <a:rPr lang="en-US" dirty="0" smtClean="0"/>
              <a:t>Measure mass?</a:t>
            </a:r>
          </a:p>
          <a:p>
            <a:pPr lvl="1"/>
            <a:r>
              <a:rPr lang="en-US" dirty="0" smtClean="0"/>
              <a:t>Properties of LSP?</a:t>
            </a:r>
          </a:p>
          <a:p>
            <a:r>
              <a:rPr lang="en-US" dirty="0" smtClean="0"/>
              <a:t>Don’t see anything?</a:t>
            </a:r>
          </a:p>
          <a:p>
            <a:r>
              <a:rPr lang="en-US" dirty="0" smtClean="0"/>
              <a:t>Very model-dependent signal</a:t>
            </a:r>
          </a:p>
          <a:p>
            <a:pPr lvl="1"/>
            <a:r>
              <a:rPr lang="en-US" dirty="0" smtClean="0"/>
              <a:t>Need to work </a:t>
            </a:r>
            <a:r>
              <a:rPr lang="en-US" dirty="0" smtClean="0"/>
              <a:t>out examples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WIMP the right Miracle?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Symbol" pitchFamily="18" charset="2"/>
              </a:rPr>
              <a:t>r</a:t>
            </a:r>
            <a:r>
              <a:rPr lang="en-US" baseline="-25000" dirty="0" smtClean="0"/>
              <a:t>X</a:t>
            </a:r>
            <a:r>
              <a:rPr lang="en-US" dirty="0" smtClean="0"/>
              <a:t>~6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baseline="-25000" dirty="0" smtClean="0"/>
              <a:t>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should dark matter and ordinary matter energy densities be at all comparable?</a:t>
            </a:r>
          </a:p>
          <a:p>
            <a:r>
              <a:rPr lang="en-US" dirty="0" smtClean="0"/>
              <a:t>Could just be independently generated—</a:t>
            </a:r>
            <a:r>
              <a:rPr lang="en-US" dirty="0" err="1" smtClean="0"/>
              <a:t>baryogesis</a:t>
            </a:r>
            <a:r>
              <a:rPr lang="en-US" dirty="0" smtClean="0"/>
              <a:t> somehow and weak miracle</a:t>
            </a:r>
          </a:p>
          <a:p>
            <a:r>
              <a:rPr lang="en-US" dirty="0" smtClean="0"/>
              <a:t>Could be related: Asymmetric Dark Matter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B</a:t>
            </a:r>
            <a:r>
              <a:rPr lang="en-US" dirty="0" smtClean="0"/>
              <a:t>~6n</a:t>
            </a:r>
            <a:r>
              <a:rPr lang="en-US" baseline="-25000" dirty="0" smtClean="0"/>
              <a:t>X</a:t>
            </a:r>
          </a:p>
          <a:p>
            <a:r>
              <a:rPr lang="en-US" dirty="0" smtClean="0"/>
              <a:t>Could be more generally related; naturalness not quite so inflexible</a:t>
            </a:r>
          </a:p>
          <a:p>
            <a:pPr lvl="1"/>
            <a:r>
              <a:rPr lang="en-US" dirty="0" smtClean="0"/>
              <a:t>Weak scale dark matter still natural</a:t>
            </a:r>
          </a:p>
          <a:p>
            <a:pPr lvl="2"/>
            <a:r>
              <a:rPr lang="en-US" dirty="0" smtClean="0"/>
              <a:t>Thermal suppression</a:t>
            </a:r>
          </a:p>
          <a:p>
            <a:pPr lvl="2"/>
            <a:r>
              <a:rPr lang="en-US" dirty="0" smtClean="0"/>
              <a:t>Bleeding excess number density through in </a:t>
            </a:r>
            <a:r>
              <a:rPr lang="en-US" dirty="0" err="1" smtClean="0"/>
              <a:t>eqm</a:t>
            </a:r>
            <a:r>
              <a:rPr lang="en-US" dirty="0" smtClean="0"/>
              <a:t> lepton violation below </a:t>
            </a:r>
            <a:r>
              <a:rPr lang="en-US" dirty="0" err="1" smtClean="0"/>
              <a:t>sphaeleron</a:t>
            </a:r>
            <a:r>
              <a:rPr lang="en-US" dirty="0" smtClean="0"/>
              <a:t> </a:t>
            </a:r>
            <a:r>
              <a:rPr lang="en-US" dirty="0" smtClean="0"/>
              <a:t>scale</a:t>
            </a:r>
          </a:p>
          <a:p>
            <a:pPr lvl="2"/>
            <a:r>
              <a:rPr lang="en-US" dirty="0" smtClean="0"/>
              <a:t>Generate lower number density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Dark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 with matter—baryons—generate dark matter excess over anti-dark-matter</a:t>
            </a:r>
          </a:p>
          <a:p>
            <a:r>
              <a:rPr lang="en-US" dirty="0" smtClean="0"/>
              <a:t>Dark matter density not from simple thermal decoupling</a:t>
            </a:r>
          </a:p>
          <a:p>
            <a:r>
              <a:rPr lang="en-US" dirty="0" smtClean="0"/>
              <a:t>Need mechanism to create asymmetry</a:t>
            </a:r>
          </a:p>
          <a:p>
            <a:r>
              <a:rPr lang="en-US" dirty="0" smtClean="0"/>
              <a:t>Original ADM Models</a:t>
            </a:r>
          </a:p>
          <a:p>
            <a:pPr lvl="1"/>
            <a:r>
              <a:rPr lang="en-US" dirty="0" smtClean="0"/>
              <a:t>Create net B-L</a:t>
            </a:r>
          </a:p>
          <a:p>
            <a:pPr lvl="1"/>
            <a:r>
              <a:rPr lang="en-US" dirty="0" smtClean="0"/>
              <a:t>Transfer asymmetry through equilibrium processes to dark matter—net asymmetry preserved but </a:t>
            </a:r>
            <a:r>
              <a:rPr lang="en-US" dirty="0" err="1" smtClean="0"/>
              <a:t>requilibrated</a:t>
            </a:r>
            <a:endParaRPr lang="en-US" dirty="0" smtClean="0"/>
          </a:p>
          <a:p>
            <a:pPr lvl="1"/>
            <a:r>
              <a:rPr lang="en-US" dirty="0" smtClean="0"/>
              <a:t>Transfers decouple, freezing in asymmetries in B and X</a:t>
            </a:r>
          </a:p>
          <a:p>
            <a:pPr lvl="1"/>
            <a:r>
              <a:rPr lang="en-US" dirty="0" smtClean="0"/>
              <a:t>Symmetric component annihilates</a:t>
            </a:r>
          </a:p>
          <a:p>
            <a:pPr lvl="1"/>
            <a:r>
              <a:rPr lang="en-US" smtClean="0"/>
              <a:t>Correct ADM dark </a:t>
            </a:r>
            <a:r>
              <a:rPr lang="en-US" dirty="0" smtClean="0"/>
              <a:t>matter density favors light dark matter—5-10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143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err="1" smtClean="0"/>
              <a:t>Zurek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077734"/>
            <a:ext cx="8305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Light Dark Matter also Tantalizing Experimentally</a:t>
            </a:r>
            <a:endParaRPr lang="en-US" sz="2800" b="1" dirty="0" smtClean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Sorts of Miracles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Asymmetric Dark Matter</a:t>
            </a:r>
          </a:p>
          <a:p>
            <a:pPr lvl="1"/>
            <a:r>
              <a:rPr lang="en-US" dirty="0" smtClean="0"/>
              <a:t>Make  B (L), </a:t>
            </a:r>
            <a:r>
              <a:rPr lang="en-US" dirty="0" smtClean="0"/>
              <a:t>Transfer B to X,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err="1" smtClean="0"/>
              <a:t>~n</a:t>
            </a:r>
            <a:r>
              <a:rPr lang="en-US" baseline="-25000" dirty="0" err="1" smtClean="0"/>
              <a:t>X</a:t>
            </a:r>
            <a:r>
              <a:rPr lang="en-US" dirty="0" smtClean="0"/>
              <a:t>, light DM</a:t>
            </a:r>
          </a:p>
          <a:p>
            <a:pPr lvl="1"/>
            <a:r>
              <a:rPr lang="en-US" dirty="0" err="1" smtClean="0"/>
              <a:t>Zurek,Luty,Kaplan</a:t>
            </a:r>
            <a:r>
              <a:rPr lang="en-US" dirty="0" smtClean="0"/>
              <a:t>,…</a:t>
            </a:r>
            <a:endParaRPr lang="en-US" dirty="0" smtClean="0"/>
          </a:p>
          <a:p>
            <a:r>
              <a:rPr lang="en-US" dirty="0" err="1" smtClean="0"/>
              <a:t>Hylogenesis</a:t>
            </a:r>
            <a:r>
              <a:rPr lang="en-US" dirty="0" smtClean="0"/>
              <a:t>, </a:t>
            </a:r>
            <a:r>
              <a:rPr lang="en-US" dirty="0" err="1" smtClean="0"/>
              <a:t>Aidnogensis</a:t>
            </a:r>
            <a:r>
              <a:rPr lang="en-US" dirty="0" smtClean="0"/>
              <a:t>, </a:t>
            </a:r>
            <a:r>
              <a:rPr lang="en-US" dirty="0" err="1" smtClean="0"/>
              <a:t>Cladogenesis</a:t>
            </a:r>
            <a:endParaRPr lang="en-US" dirty="0" smtClean="0"/>
          </a:p>
          <a:p>
            <a:pPr lvl="1"/>
            <a:r>
              <a:rPr lang="en-US" dirty="0" smtClean="0"/>
              <a:t>Make B, X </a:t>
            </a:r>
            <a:r>
              <a:rPr lang="en-US" dirty="0" smtClean="0"/>
              <a:t>together (asymmetric or </a:t>
            </a:r>
            <a:r>
              <a:rPr lang="en-US" dirty="0" err="1" smtClean="0"/>
              <a:t>nonthermal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err="1" smtClean="0"/>
              <a:t>~n</a:t>
            </a:r>
            <a:r>
              <a:rPr lang="en-US" baseline="-25000" dirty="0" err="1" smtClean="0"/>
              <a:t>X</a:t>
            </a:r>
            <a:r>
              <a:rPr lang="en-US" dirty="0" smtClean="0"/>
              <a:t>, light DM</a:t>
            </a:r>
          </a:p>
          <a:p>
            <a:pPr lvl="1"/>
            <a:r>
              <a:rPr lang="en-US" dirty="0" err="1" smtClean="0"/>
              <a:t>Davoudiasl</a:t>
            </a:r>
            <a:r>
              <a:rPr lang="en-US" dirty="0" smtClean="0"/>
              <a:t>, Morrissey</a:t>
            </a:r>
            <a:r>
              <a:rPr lang="en-US" dirty="0" smtClean="0"/>
              <a:t>, </a:t>
            </a:r>
            <a:r>
              <a:rPr lang="en-US" dirty="0" err="1" smtClean="0"/>
              <a:t>Sigurdson</a:t>
            </a:r>
            <a:r>
              <a:rPr lang="en-US" dirty="0" smtClean="0"/>
              <a:t>, </a:t>
            </a:r>
            <a:r>
              <a:rPr lang="en-US" dirty="0" err="1" smtClean="0"/>
              <a:t>Tulin</a:t>
            </a:r>
            <a:r>
              <a:rPr lang="en-US" dirty="0" smtClean="0"/>
              <a:t>, Hall</a:t>
            </a:r>
            <a:r>
              <a:rPr lang="en-US" dirty="0" smtClean="0"/>
              <a:t>,</a:t>
            </a:r>
          </a:p>
          <a:p>
            <a:pPr lvl="1">
              <a:buNone/>
            </a:pPr>
            <a:r>
              <a:rPr lang="en-US" dirty="0" smtClean="0"/>
              <a:t> March-Russell, West, Chun, </a:t>
            </a:r>
            <a:r>
              <a:rPr lang="en-US" dirty="0" err="1" smtClean="0"/>
              <a:t>Blennow,Allahverdi</a:t>
            </a:r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err="1" smtClean="0"/>
              <a:t>Darkogenesis</a:t>
            </a:r>
            <a:r>
              <a:rPr lang="en-US" dirty="0" smtClean="0"/>
              <a:t>, Dark Genesis</a:t>
            </a:r>
          </a:p>
          <a:p>
            <a:pPr lvl="1"/>
            <a:r>
              <a:rPr lang="en-US" dirty="0" smtClean="0"/>
              <a:t>Make X, Transfer X to B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err="1" smtClean="0"/>
              <a:t>~n</a:t>
            </a:r>
            <a:r>
              <a:rPr lang="en-US" baseline="-25000" dirty="0" err="1" smtClean="0"/>
              <a:t>X</a:t>
            </a:r>
            <a:r>
              <a:rPr lang="en-US" dirty="0" smtClean="0"/>
              <a:t>, light DM</a:t>
            </a:r>
          </a:p>
          <a:p>
            <a:pPr lvl="1"/>
            <a:r>
              <a:rPr lang="en-US" dirty="0" smtClean="0"/>
              <a:t>Shelton, </a:t>
            </a:r>
            <a:r>
              <a:rPr lang="en-US" dirty="0" err="1" smtClean="0"/>
              <a:t>Zurek</a:t>
            </a:r>
            <a:r>
              <a:rPr lang="en-US" dirty="0" smtClean="0"/>
              <a:t>, </a:t>
            </a:r>
            <a:r>
              <a:rPr lang="en-US" dirty="0" err="1" smtClean="0"/>
              <a:t>Haba</a:t>
            </a:r>
            <a:r>
              <a:rPr lang="en-US" dirty="0" smtClean="0"/>
              <a:t>, Matsumoto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Xogenesis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Make X, Transfer X to B,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-25000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weak scale DM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Buckley, LR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Xogenesis</a:t>
            </a:r>
            <a:r>
              <a:rPr lang="en-US" dirty="0" smtClean="0">
                <a:solidFill>
                  <a:srgbClr val="FF0000"/>
                </a:solidFill>
              </a:rPr>
              <a:t>’, </a:t>
            </a:r>
            <a:r>
              <a:rPr lang="en-US" dirty="0" err="1" smtClean="0">
                <a:solidFill>
                  <a:srgbClr val="FF0000"/>
                </a:solidFill>
              </a:rPr>
              <a:t>Cladogenesis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Make X, B,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-25000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weak scale DM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Cui, </a:t>
            </a:r>
            <a:r>
              <a:rPr lang="en-US" dirty="0" err="1" smtClean="0">
                <a:solidFill>
                  <a:srgbClr val="FF0000"/>
                </a:solidFill>
              </a:rPr>
              <a:t>Kahawala,LR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Shuve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943600" y="4114800"/>
            <a:ext cx="457200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29400" y="4572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 Scale Dark Matter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943600" y="1752600"/>
            <a:ext cx="304800" cy="2209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3200" y="2743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Dark Matter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 flipV="1">
            <a:off x="2259141" y="6647674"/>
            <a:ext cx="68848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6477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Theory options: not necessarily motivated by experiment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Xogenesis</a:t>
            </a:r>
            <a:r>
              <a:rPr lang="en-US" smtClean="0"/>
              <a:t>: like…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r>
              <a:rPr lang="en-US" b="1" dirty="0" smtClean="0"/>
              <a:t>Main Entry: </a:t>
            </a:r>
            <a:r>
              <a:rPr lang="en-US" dirty="0" smtClean="0"/>
              <a:t>  exogenesis </a:t>
            </a:r>
          </a:p>
          <a:p>
            <a:r>
              <a:rPr lang="en-US" b="1" dirty="0" smtClean="0"/>
              <a:t>Part of Speech: </a:t>
            </a:r>
            <a:r>
              <a:rPr lang="en-US" dirty="0" smtClean="0"/>
              <a:t>  </a:t>
            </a:r>
            <a:r>
              <a:rPr lang="en-US" i="1" dirty="0" smtClean="0"/>
              <a:t>n </a:t>
            </a:r>
          </a:p>
          <a:p>
            <a:r>
              <a:rPr lang="en-US" b="1" dirty="0" smtClean="0"/>
              <a:t>Definition: </a:t>
            </a:r>
            <a:r>
              <a:rPr lang="en-US" dirty="0" smtClean="0"/>
              <a:t>  origin from external causes, as a disease </a:t>
            </a:r>
          </a:p>
          <a:p>
            <a:r>
              <a:rPr lang="en-US" b="1" dirty="0" smtClean="0"/>
              <a:t>Etymology: </a:t>
            </a:r>
            <a:r>
              <a:rPr lang="en-US" dirty="0" smtClean="0"/>
              <a:t>  Greek </a:t>
            </a:r>
            <a:r>
              <a:rPr lang="en-US" dirty="0" err="1" smtClean="0"/>
              <a:t>exo</a:t>
            </a:r>
            <a:r>
              <a:rPr lang="en-US" dirty="0" smtClean="0"/>
              <a:t>- 'outside' + genesis 'origin'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Scale ADM Dark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 Mechanisms</a:t>
            </a:r>
          </a:p>
          <a:p>
            <a:pPr lvl="1"/>
            <a:r>
              <a:rPr lang="en-US" dirty="0" smtClean="0"/>
              <a:t>Thermal suppression of number density</a:t>
            </a:r>
          </a:p>
          <a:p>
            <a:pPr lvl="2"/>
            <a:r>
              <a:rPr lang="en-US" dirty="0" err="1" smtClean="0"/>
              <a:t>Nonrelativistic</a:t>
            </a:r>
            <a:r>
              <a:rPr lang="en-US" dirty="0" smtClean="0"/>
              <a:t> at decoupling</a:t>
            </a:r>
          </a:p>
          <a:p>
            <a:pPr lvl="1"/>
            <a:r>
              <a:rPr lang="en-US" dirty="0" smtClean="0"/>
              <a:t>Bleeding </a:t>
            </a:r>
            <a:r>
              <a:rPr lang="en-US" dirty="0" err="1" smtClean="0"/>
              <a:t>exceess</a:t>
            </a:r>
            <a:r>
              <a:rPr lang="en-US" dirty="0" smtClean="0"/>
              <a:t> dark matter</a:t>
            </a:r>
          </a:p>
          <a:p>
            <a:pPr lvl="2"/>
            <a:r>
              <a:rPr lang="en-US" dirty="0" smtClean="0"/>
              <a:t>Transfer to leptons still </a:t>
            </a:r>
            <a:r>
              <a:rPr lang="en-US" dirty="0" err="1" smtClean="0"/>
              <a:t>inequilibrium</a:t>
            </a:r>
            <a:r>
              <a:rPr lang="en-US" dirty="0" smtClean="0"/>
              <a:t> below </a:t>
            </a:r>
            <a:r>
              <a:rPr lang="en-US" dirty="0" err="1" smtClean="0"/>
              <a:t>sphaeleron</a:t>
            </a:r>
            <a:r>
              <a:rPr lang="en-US" dirty="0" smtClean="0"/>
              <a:t> temperature at which B established</a:t>
            </a:r>
          </a:p>
          <a:p>
            <a:pPr lvl="1"/>
            <a:r>
              <a:rPr lang="en-US" dirty="0" smtClean="0"/>
              <a:t>Suppressed dark matter production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sphaeleron</a:t>
            </a:r>
            <a:r>
              <a:rPr lang="en-US" dirty="0" smtClean="0"/>
              <a:t> with left and right handed doublet with small admixtures of singlet</a:t>
            </a:r>
          </a:p>
          <a:p>
            <a:pPr lvl="2"/>
            <a:r>
              <a:rPr lang="en-US" dirty="0" err="1" smtClean="0"/>
              <a:t>Sphaeleron</a:t>
            </a:r>
            <a:r>
              <a:rPr lang="en-US" dirty="0" smtClean="0"/>
              <a:t> production of dark matter decouples with singlet mass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Light Dark Matter:</a:t>
            </a:r>
            <a:br>
              <a:rPr lang="en-US" dirty="0" smtClean="0"/>
            </a:br>
            <a:r>
              <a:rPr lang="en-US" dirty="0" smtClean="0"/>
              <a:t> “Relativistic Solution”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r>
              <a:rPr lang="en-US" dirty="0" smtClean="0"/>
              <a:t>Chemical equilibrium between B or L and X</a:t>
            </a:r>
          </a:p>
          <a:p>
            <a:endParaRPr lang="en-US" dirty="0"/>
          </a:p>
          <a:p>
            <a:r>
              <a:rPr lang="en-US" dirty="0" smtClean="0"/>
              <a:t>Net asymmetry</a:t>
            </a:r>
          </a:p>
          <a:p>
            <a:endParaRPr lang="en-US" dirty="0"/>
          </a:p>
          <a:p>
            <a:r>
              <a:rPr lang="en-US" dirty="0" smtClean="0"/>
              <a:t>Ratio chemical </a:t>
            </a:r>
            <a:r>
              <a:rPr lang="en-US" dirty="0" err="1" smtClean="0"/>
              <a:t>potential~ratio</a:t>
            </a:r>
            <a:r>
              <a:rPr lang="en-US" dirty="0" smtClean="0"/>
              <a:t> number </a:t>
            </a:r>
            <a:r>
              <a:rPr lang="en-US" dirty="0" err="1" smtClean="0"/>
              <a:t>density~ratio</a:t>
            </a:r>
            <a:r>
              <a:rPr lang="en-US" dirty="0" smtClean="0"/>
              <a:t> energy density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09800"/>
            <a:ext cx="2857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276600"/>
            <a:ext cx="47720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791200"/>
            <a:ext cx="2543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715000"/>
            <a:ext cx="45243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Weak Scale (or Heavy) Dark Matter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Nonrelativistic</a:t>
            </a:r>
            <a:r>
              <a:rPr lang="en-US" dirty="0" smtClean="0"/>
              <a:t> Solution”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More generally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Number density suppressed for m&gt;&gt;T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38400"/>
            <a:ext cx="5972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352800"/>
            <a:ext cx="6172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816</Words>
  <Application>Microsoft Office PowerPoint</Application>
  <PresentationFormat>On-screen Show (4:3)</PresentationFormat>
  <Paragraphs>207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</vt:lpstr>
      <vt:lpstr>WIMP Miracle Too Good to be True?</vt:lpstr>
      <vt:lpstr>Is WIMP the right Miracle?</vt:lpstr>
      <vt:lpstr>Asymmetric Dark Matter</vt:lpstr>
      <vt:lpstr>All Sorts of Miracles Possible</vt:lpstr>
      <vt:lpstr>Xogenesis: like…</vt:lpstr>
      <vt:lpstr>Weak Scale ADM Dark Matter</vt:lpstr>
      <vt:lpstr>Light Dark Matter:  “Relativistic Solution”</vt:lpstr>
      <vt:lpstr>Weak Scale (or Heavy) Dark Matter “Nonrelativistic Solution”</vt:lpstr>
      <vt:lpstr>Nonrelativistic Solution</vt:lpstr>
      <vt:lpstr>Naturalness allows hierarchy of order ten</vt:lpstr>
      <vt:lpstr>Requirements for Workable Scenario</vt:lpstr>
      <vt:lpstr>Example: XB-Violation</vt:lpstr>
      <vt:lpstr>Scales and Other Considerations</vt:lpstr>
      <vt:lpstr>Detection</vt:lpstr>
      <vt:lpstr>Example: XL-Violation</vt:lpstr>
      <vt:lpstr>Bleeding X into L</vt:lpstr>
      <vt:lpstr>Observability</vt:lpstr>
      <vt:lpstr>Discussion</vt:lpstr>
      <vt:lpstr>How will we know?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Xogenesis</dc:title>
  <dc:creator>Lisa</dc:creator>
  <cp:lastModifiedBy>Lisa</cp:lastModifiedBy>
  <cp:revision>54</cp:revision>
  <dcterms:created xsi:type="dcterms:W3CDTF">2010-11-10T20:51:31Z</dcterms:created>
  <dcterms:modified xsi:type="dcterms:W3CDTF">2010-11-16T19:08:02Z</dcterms:modified>
</cp:coreProperties>
</file>