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5" r:id="rId3"/>
    <p:sldId id="286" r:id="rId4"/>
    <p:sldId id="272" r:id="rId5"/>
    <p:sldId id="273" r:id="rId6"/>
    <p:sldId id="299" r:id="rId7"/>
    <p:sldId id="257" r:id="rId8"/>
    <p:sldId id="287" r:id="rId9"/>
    <p:sldId id="258" r:id="rId10"/>
    <p:sldId id="274" r:id="rId11"/>
    <p:sldId id="276" r:id="rId12"/>
    <p:sldId id="259" r:id="rId13"/>
    <p:sldId id="284" r:id="rId14"/>
    <p:sldId id="281" r:id="rId15"/>
    <p:sldId id="309" r:id="rId16"/>
    <p:sldId id="267" r:id="rId17"/>
    <p:sldId id="271" r:id="rId18"/>
    <p:sldId id="300" r:id="rId19"/>
    <p:sldId id="308" r:id="rId20"/>
    <p:sldId id="301" r:id="rId21"/>
    <p:sldId id="302" r:id="rId22"/>
    <p:sldId id="303" r:id="rId23"/>
    <p:sldId id="304" r:id="rId24"/>
    <p:sldId id="282" r:id="rId25"/>
    <p:sldId id="305" r:id="rId26"/>
    <p:sldId id="306" r:id="rId27"/>
    <p:sldId id="307" r:id="rId28"/>
    <p:sldId id="293" r:id="rId29"/>
    <p:sldId id="264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>
      <p:cViewPr varScale="1">
        <p:scale>
          <a:sx n="112" d="100"/>
          <a:sy n="112" d="100"/>
        </p:scale>
        <p:origin x="15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51D41E-C699-804E-ADF9-DD4AEF280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E467-D50A-8A40-94C9-4C16A5D3DA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7FC90D-0185-A746-9650-FE4CB53A3E17}" type="datetimeFigureOut">
              <a:rPr lang="en-US" altLang="en-US"/>
              <a:pPr/>
              <a:t>6/22/21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E83F8-FB1C-7E48-B46A-B966B6E6EF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D3FA8-A9E8-3849-9033-8D86E63BC7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051CB2-09A2-9A47-8CD0-24650272D1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E908DA4E-4D46-9644-B480-45FB5F8CDA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B17C41F-B90C-E240-A1FC-80EA84F2E1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DC9DEA67-9BF8-FB42-B7CB-385E6B98F3CC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F62EC49F-EDF7-6348-B894-5A43E690906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5701E8C5-C674-2A48-A4C0-08D53C3400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61C897A8-CB3A-2346-8B55-7FD9748198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462F8D0-E798-7D47-ABB1-14350B49F8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2EB60B7F-71C7-CF44-96D8-03965AEB3E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591608-680E-8B43-8D47-A2B79E004532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1C167BC6-AFF3-E14E-B8A2-5DB02FAB6D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2625"/>
            <a:ext cx="4578350" cy="3433763"/>
          </a:xfrm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310E002-1941-D34E-9B8D-FB6280FC5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114D1F5-6759-A74D-B23C-0CF321155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C67F43-8A70-014A-98CD-0897A3B3D123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6E6ACCC2-C7A4-D443-8ABA-F57FDF533E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6937548-3915-5C47-9AD5-E3FFF5D4B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7DF5C8-31F8-4949-B468-A6AEAC0F4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EF24A0-9ED1-5740-A278-3ABF2554B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A5A27C-8C4C-6843-8A37-05BFF4CF8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B5E33-9A44-8B42-A4AB-A91C2BC3A8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09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5280A-D6BB-DC4C-BFE6-9621D87E6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9873DF-53A8-A644-B9D3-EA53F9794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C697BD-679F-024F-9BFC-9DE561B9F4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F89CE-4BE9-1143-B282-6C593E7BFC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26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CABF48-301E-5F46-9A57-D751AC2CB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C86C53-F2AF-8847-86CE-D1F70D4BC6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D99D01-6F1E-5147-9BF5-24A46476E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7025C-8C86-984C-926E-B5B5D79F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38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364B7-5DE0-9248-A9E1-642C3FAD8C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460BC1-1E3F-A348-9BDC-C43ADFCC2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7DA95-D7AE-504B-8300-50C11BFA3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85BB4-FE24-B04D-9277-4D31B387A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377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D4968-5E5D-944F-9C19-A39B387E9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79C89A-7DA1-5D4D-AF16-C1F26B8434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1EC35C-3521-2645-9E24-15029F380D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9383A-93D2-C642-B361-BAAD6A8499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26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88DEBD-A353-9244-9A4C-5A0C41DD2C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F372BE-0918-3B42-BFEA-5E83C29B2E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A1088E-FBEA-A942-A3E4-8F7D67D86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3CE63-1C93-594E-B9D9-8D81BA14B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A1E3FF-4731-AF40-AECF-BD7A8D56D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D21B53-E659-AC4D-82B7-65C7ED7FF9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89896F-A88C-9541-B717-C6B1F6B74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C2561-6F55-274B-A31C-B8F2D6CF2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82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3E037-65B5-1943-9297-3FBC8FECBD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4D063-03FD-4F44-8D89-997482CD31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1ABE0-831B-B04A-A6BE-61BF5AD0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FD1FE-1744-1742-A7A6-5170B50C3D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65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983333-9FC7-224A-8B3E-F065B3F59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4E9B18-3DFE-D14A-9D53-A59E05A66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7B4C0E-45F1-7F42-9B51-801C186EE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4AACE1-7F37-314C-AF48-A958A40BB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56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10CD56-F8B6-6A43-ABDF-F1AC27EDCC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562804-6B48-EF40-AD00-126201F20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0D6897-6F91-7645-B73F-66642DD33D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76DA0-8C34-BD4C-A4D1-576569A2A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61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78E5D9-3E89-DD4A-B690-F9B3C06A6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4A08C-F684-C642-9FD5-0A4D97E10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3D9013-755D-7046-B3F2-A7A64F645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020B0-58EC-F044-AE1C-C116F9DEDB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23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E385A-B3A2-9347-B787-3A8CADD07F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BC8C6-042D-0545-9FB6-EEABFBCB74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7C5EE-CB8F-7B4F-AB02-DDE82F1FB8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AA338-898B-D54C-BF85-5EBD9FA82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41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D44B3-7917-B34F-A7F8-331F7E155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8F4DFA-34AC-5D46-98A3-5FC6B6AE4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49B23-812B-B44B-AF51-53CCF64E4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7A8AE-F9A3-9440-BEAA-16F30B586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83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A55333-D86F-7C4E-8035-F80EEF8F0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F52E1F4-EAB0-2F41-B30E-71030D2A8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F8946A-EB95-254B-BD94-B259515C75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14AF25-0574-5947-A4BC-5C3D12988A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5225"/>
            <a:ext cx="312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8069766-7E5C-4D4A-8D98-F9C3886BA1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86935B4-1D95-D247-A2DA-6C7701066B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UkzyDbMQ3E" TargetMode="External"/><Relationship Id="rId2" Type="http://schemas.openxmlformats.org/officeDocument/2006/relationships/hyperlink" Target="https://www.youtube.com/watch?v=iYRQpcJVQx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tlas.cern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ern/science/accelerators/large-hadron-collider" TargetMode="External"/><Relationship Id="rId2" Type="http://schemas.openxmlformats.org/officeDocument/2006/relationships/hyperlink" Target="https://en.wikipedia.org/wiki/Large_Hadron_Colli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dong@slac.stanford.edu" TargetMode="External"/><Relationship Id="rId5" Type="http://schemas.openxmlformats.org/officeDocument/2006/relationships/hyperlink" Target="https://atlas.slac.stanford.edu/" TargetMode="External"/><Relationship Id="rId4" Type="http://schemas.openxmlformats.org/officeDocument/2006/relationships/hyperlink" Target="https://atlas.cer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e Placeholder 3">
            <a:extLst>
              <a:ext uri="{FF2B5EF4-FFF2-40B4-BE49-F238E27FC236}">
                <a16:creationId xmlns:a16="http://schemas.microsoft.com/office/drawing/2014/main" id="{C0B2A388-7503-3043-AE0A-41666B0A2B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17410" name="Footer Placeholder 4">
            <a:extLst>
              <a:ext uri="{FF2B5EF4-FFF2-40B4-BE49-F238E27FC236}">
                <a16:creationId xmlns:a16="http://schemas.microsoft.com/office/drawing/2014/main" id="{5FAA7782-91BF-0A47-930B-FF900274C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17411" name="Slide Number Placeholder 5">
            <a:extLst>
              <a:ext uri="{FF2B5EF4-FFF2-40B4-BE49-F238E27FC236}">
                <a16:creationId xmlns:a16="http://schemas.microsoft.com/office/drawing/2014/main" id="{D33D0EB5-04D3-D047-9821-C1713DB3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778DDD-E1BE-B343-A68E-AABD6C14FD3B}" type="slidenum">
              <a:rPr lang="en-US" altLang="en-US" sz="1400"/>
              <a:pPr/>
              <a:t>1</a:t>
            </a:fld>
            <a:endParaRPr lang="en-US" altLang="en-US" sz="1400"/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92A4B651-B549-094C-AB88-E9994181BB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Particle Physics and Detectors</a:t>
            </a:r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A5DD3EB0-EDE0-4642-85FD-51B47C85295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" y="3581400"/>
            <a:ext cx="6934200" cy="21336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Su Dong</a:t>
            </a:r>
          </a:p>
          <a:p>
            <a:pPr eaLnBrk="1" hangingPunct="1"/>
            <a:r>
              <a:rPr lang="en-US" altLang="en-US" sz="2800">
                <a:latin typeface="Comic Sans MS" panose="030F0902030302020204" pitchFamily="66" charset="0"/>
                <a:ea typeface="ＭＳ Ｐゴシック" panose="020B0600070205080204" pitchFamily="34" charset="-128"/>
              </a:rPr>
              <a:t>   </a:t>
            </a:r>
          </a:p>
        </p:txBody>
      </p:sp>
      <p:pic>
        <p:nvPicPr>
          <p:cNvPr id="17414" name="Picture 4">
            <a:extLst>
              <a:ext uri="{FF2B5EF4-FFF2-40B4-BE49-F238E27FC236}">
                <a16:creationId xmlns:a16="http://schemas.microsoft.com/office/drawing/2014/main" id="{1A3D0028-CF37-874B-91C2-CD27F79F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1371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3">
            <a:extLst>
              <a:ext uri="{FF2B5EF4-FFF2-40B4-BE49-F238E27FC236}">
                <a16:creationId xmlns:a16="http://schemas.microsoft.com/office/drawing/2014/main" id="{F89BAAF8-7396-9040-9938-81ECA8D00E5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6626" name="Footer Placeholder 4">
            <a:extLst>
              <a:ext uri="{FF2B5EF4-FFF2-40B4-BE49-F238E27FC236}">
                <a16:creationId xmlns:a16="http://schemas.microsoft.com/office/drawing/2014/main" id="{236241C6-8D4B-FA41-AC17-4C6DA8DA6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54CFB3F5-2B84-3C44-AFEA-1972A6AEE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E7E8B5-0C0C-044A-AC35-AF3C1A5BCC1B}" type="slidenum">
              <a:rPr lang="en-US" altLang="en-US" sz="1400"/>
              <a:pPr/>
              <a:t>10</a:t>
            </a:fld>
            <a:endParaRPr lang="en-US" altLang="en-US" sz="1400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2A2C85C5-120C-EF42-910B-FE8DC3CE6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Physics Signatures</a:t>
            </a: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8E43B677-D766-4148-8B50-5B4881FF0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The overwhelming background at LHC is jet production, primarily gluons and light quark which all fragment into jet of light hadrons.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The more interesting objects typically decay more democratically to other particles: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6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                                                  </a:t>
            </a:r>
            <a:r>
              <a:rPr lang="en-US" altLang="en-US" sz="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__ </a:t>
            </a:r>
            <a:r>
              <a:rPr lang="en-US" altLang="en-US" sz="6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                              </a:t>
            </a:r>
            <a:r>
              <a:rPr lang="en-US" altLang="en-US" sz="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__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Z</a:t>
            </a:r>
            <a:r>
              <a:rPr lang="en-US" altLang="en-US" sz="20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0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-&gt; </a:t>
            </a:r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bb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~15%; cc~12%; e</a:t>
            </a:r>
            <a:r>
              <a:rPr lang="en-US" altLang="en-US" sz="20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+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</a:t>
            </a:r>
            <a:r>
              <a:rPr lang="en-US" altLang="en-US" sz="20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: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en-US" altLang="en-US" sz="20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+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en-US" altLang="en-US" sz="20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: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en-US" altLang="en-US" sz="20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+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en-US" altLang="en-US" sz="20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~3.3% each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W -&gt; e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n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,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mn, tn   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~11% each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top quark -&gt; b~100%; e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n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+X,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mn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+X each ~9%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Devise experiment to detect the distinctive signatures: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e, 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, </a:t>
            </a:r>
            <a:r>
              <a:rPr lang="en-US" altLang="en-US" sz="20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leptons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 quarks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Missing energy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4">
            <a:extLst>
              <a:ext uri="{FF2B5EF4-FFF2-40B4-BE49-F238E27FC236}">
                <a16:creationId xmlns:a16="http://schemas.microsoft.com/office/drawing/2014/main" id="{C7BE14DC-2116-4344-A167-7D05BC29E5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7650" name="Footer Placeholder 5">
            <a:extLst>
              <a:ext uri="{FF2B5EF4-FFF2-40B4-BE49-F238E27FC236}">
                <a16:creationId xmlns:a16="http://schemas.microsoft.com/office/drawing/2014/main" id="{FCB4990C-8316-C947-BE40-41CD0DCA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16EAF988-042A-9045-A954-0A59AE66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03B935-CB26-1240-A7AD-26A7C701D526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D20EF31C-1DCF-0846-96DB-99796400B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Particle Signatures</a:t>
            </a:r>
          </a:p>
        </p:txBody>
      </p:sp>
      <p:pic>
        <p:nvPicPr>
          <p:cNvPr id="27653" name="Picture 3" descr="decay_chart">
            <a:extLst>
              <a:ext uri="{FF2B5EF4-FFF2-40B4-BE49-F238E27FC236}">
                <a16:creationId xmlns:a16="http://schemas.microsoft.com/office/drawing/2014/main" id="{12B40179-D0A7-1F43-9ADE-9CC4A0A3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69342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5">
            <a:extLst>
              <a:ext uri="{FF2B5EF4-FFF2-40B4-BE49-F238E27FC236}">
                <a16:creationId xmlns:a16="http://schemas.microsoft.com/office/drawing/2014/main" id="{642A08B1-3379-BC48-9732-704390D69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5715000"/>
            <a:ext cx="9101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accent2"/>
                </a:solidFill>
                <a:latin typeface="Symbol" pitchFamily="2" charset="2"/>
              </a:rPr>
              <a:t>n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902030302020204" pitchFamily="66" charset="0"/>
              </a:rPr>
              <a:t>and other non-interacting dark matter candidates =&gt; Missing Energy </a:t>
            </a:r>
            <a:r>
              <a:rPr lang="en-US" altLang="en-US" sz="2000" b="1">
                <a:solidFill>
                  <a:schemeClr val="accent2"/>
                </a:solidFill>
                <a:latin typeface="Symbol" pitchFamily="2" charset="2"/>
              </a:rPr>
              <a:t> </a:t>
            </a:r>
            <a:endParaRPr lang="en-US" altLang="en-US" sz="2000" b="1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ate Placeholder 4">
            <a:extLst>
              <a:ext uri="{FF2B5EF4-FFF2-40B4-BE49-F238E27FC236}">
                <a16:creationId xmlns:a16="http://schemas.microsoft.com/office/drawing/2014/main" id="{DBC22CA8-8830-4240-A0B9-EC8E9FB0AD3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8674" name="Footer Placeholder 5">
            <a:extLst>
              <a:ext uri="{FF2B5EF4-FFF2-40B4-BE49-F238E27FC236}">
                <a16:creationId xmlns:a16="http://schemas.microsoft.com/office/drawing/2014/main" id="{062BA3FB-6F40-EE49-A3FD-C8CFC3D4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8675" name="Slide Number Placeholder 6">
            <a:extLst>
              <a:ext uri="{FF2B5EF4-FFF2-40B4-BE49-F238E27FC236}">
                <a16:creationId xmlns:a16="http://schemas.microsoft.com/office/drawing/2014/main" id="{C66D117F-8C72-1C44-826B-158E138F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30DC7F-C717-F945-8B32-2FE6A2D2072F}" type="slidenum">
              <a:rPr lang="en-US" altLang="en-US" sz="1400"/>
              <a:pPr/>
              <a:t>12</a:t>
            </a:fld>
            <a:endParaRPr lang="en-US" altLang="en-US" sz="1400"/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BF86B6B6-A745-5D47-AECA-786BA0FB6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The ATLAS Experiment</a:t>
            </a:r>
          </a:p>
        </p:txBody>
      </p:sp>
      <p:pic>
        <p:nvPicPr>
          <p:cNvPr id="28677" name="Picture 9" descr="atlas_detector">
            <a:extLst>
              <a:ext uri="{FF2B5EF4-FFF2-40B4-BE49-F238E27FC236}">
                <a16:creationId xmlns:a16="http://schemas.microsoft.com/office/drawing/2014/main" id="{B284416A-B665-C945-BBAD-1B70C81B5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12788"/>
            <a:ext cx="8610600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3">
            <a:extLst>
              <a:ext uri="{FF2B5EF4-FFF2-40B4-BE49-F238E27FC236}">
                <a16:creationId xmlns:a16="http://schemas.microsoft.com/office/drawing/2014/main" id="{995FE027-5F26-354F-8C5E-46652422C8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9698" name="Footer Placeholder 4">
            <a:extLst>
              <a:ext uri="{FF2B5EF4-FFF2-40B4-BE49-F238E27FC236}">
                <a16:creationId xmlns:a16="http://schemas.microsoft.com/office/drawing/2014/main" id="{45382266-CF55-CE43-9135-D13ACAA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9699" name="Slide Number Placeholder 5">
            <a:extLst>
              <a:ext uri="{FF2B5EF4-FFF2-40B4-BE49-F238E27FC236}">
                <a16:creationId xmlns:a16="http://schemas.microsoft.com/office/drawing/2014/main" id="{3BEDD3E6-E94A-8243-9090-9AF80152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EAA2FE-E8E0-FB43-A937-89F42A8B193B}" type="slidenum">
              <a:rPr lang="en-US" altLang="en-US" sz="1400"/>
              <a:pPr/>
              <a:t>13</a:t>
            </a:fld>
            <a:endParaRPr lang="en-US" altLang="en-US" sz="1400"/>
          </a:p>
        </p:txBody>
      </p:sp>
      <p:pic>
        <p:nvPicPr>
          <p:cNvPr id="29700" name="Picture 4" descr="BarrelNov05">
            <a:extLst>
              <a:ext uri="{FF2B5EF4-FFF2-40B4-BE49-F238E27FC236}">
                <a16:creationId xmlns:a16="http://schemas.microsoft.com/office/drawing/2014/main" id="{058BF5AD-A188-A149-9B4F-F9E3CF28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1">
            <a:extLst>
              <a:ext uri="{FF2B5EF4-FFF2-40B4-BE49-F238E27FC236}">
                <a16:creationId xmlns:a16="http://schemas.microsoft.com/office/drawing/2014/main" id="{AE07F11E-09D6-E643-8844-3E3A88C514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31746" name="Footer Placeholder 2">
            <a:extLst>
              <a:ext uri="{FF2B5EF4-FFF2-40B4-BE49-F238E27FC236}">
                <a16:creationId xmlns:a16="http://schemas.microsoft.com/office/drawing/2014/main" id="{A34CF1A5-B044-DF44-B04B-FFC8B0BA2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2CD527D-DE12-084A-8EC5-92D1F045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34EF8E-2B10-5848-90D2-C8150D77DD37}" type="slidenum">
              <a:rPr lang="en-US" altLang="en-US" sz="1400"/>
              <a:pPr/>
              <a:t>14</a:t>
            </a:fld>
            <a:endParaRPr lang="en-US" altLang="en-US" sz="1400"/>
          </a:p>
        </p:txBody>
      </p:sp>
      <p:pic>
        <p:nvPicPr>
          <p:cNvPr id="31748" name="Picture 4" descr="atlas-by-dan-van-winkle">
            <a:extLst>
              <a:ext uri="{FF2B5EF4-FFF2-40B4-BE49-F238E27FC236}">
                <a16:creationId xmlns:a16="http://schemas.microsoft.com/office/drawing/2014/main" id="{0ACBDBC9-6D0A-ED40-AA4E-5F369C635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0147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0509008_06">
            <a:extLst>
              <a:ext uri="{FF2B5EF4-FFF2-40B4-BE49-F238E27FC236}">
                <a16:creationId xmlns:a16="http://schemas.microsoft.com/office/drawing/2014/main" id="{DF96726C-CDDA-074C-9089-676BF51B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0100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5">
            <a:extLst>
              <a:ext uri="{FF2B5EF4-FFF2-40B4-BE49-F238E27FC236}">
                <a16:creationId xmlns:a16="http://schemas.microsoft.com/office/drawing/2014/main" id="{AC639E7F-DC21-B24A-8541-04E8AE27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latin typeface="Comic Sans MS" panose="030F0902030302020204" pitchFamily="66" charset="0"/>
                <a:ea typeface="ＭＳ Ｐゴシック" panose="020B0600070205080204" pitchFamily="34" charset="-128"/>
              </a:rPr>
              <a:t>How Does ATLAS Detector Particles 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8994D9-28F0-2C4F-9A34-A7A4DFD1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222268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See ATLAS movie Episode-2 on how detectors work:  </a:t>
            </a:r>
          </a:p>
          <a:p>
            <a:pPr marL="400050" lvl="1" indent="0">
              <a:buNone/>
            </a:pPr>
            <a:r>
              <a:rPr lang="en-US" altLang="en-US" sz="2000" dirty="0">
                <a:solidFill>
                  <a:srgbClr val="222268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  <a:hlinkClick r:id="rId2"/>
              </a:rPr>
              <a:t>ATLAS - Episode 2: The Particles Strike Back (part-1)</a:t>
            </a:r>
            <a:endParaRPr lang="en-US" altLang="en-US" sz="2000" dirty="0">
              <a:solidFill>
                <a:srgbClr val="222268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400050" lvl="1" indent="0">
              <a:buNone/>
            </a:pPr>
            <a:r>
              <a:rPr lang="en-US" altLang="en-US" sz="2000" dirty="0">
                <a:solidFill>
                  <a:srgbClr val="222268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  <a:hlinkClick r:id="rId3"/>
              </a:rPr>
              <a:t>ATLAS - Episode 2: The Particles Strike Back (part-2)</a:t>
            </a:r>
            <a:endParaRPr lang="en-US" altLang="en-US" sz="2000" dirty="0">
              <a:solidFill>
                <a:srgbClr val="222268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solidFill>
                  <a:srgbClr val="222268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Many other general ATLAS info for the public: </a:t>
            </a:r>
          </a:p>
          <a:p>
            <a:pPr>
              <a:buFontTx/>
              <a:buNone/>
            </a:pPr>
            <a:r>
              <a:rPr lang="en-US" altLang="en-US" sz="2400" dirty="0">
                <a:solidFill>
                  <a:srgbClr val="222268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2400" dirty="0">
                <a:ea typeface="ＭＳ Ｐゴシック" panose="020B0600070205080204" pitchFamily="34" charset="-128"/>
                <a:hlinkClick r:id="rId4"/>
              </a:rPr>
              <a:t>https://atlas.cern/</a:t>
            </a:r>
            <a:endParaRPr lang="en-US" altLang="en-US" sz="2400" dirty="0">
              <a:solidFill>
                <a:srgbClr val="222268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endParaRPr lang="en-US" altLang="en-US" sz="2400" dirty="0">
              <a:solidFill>
                <a:srgbClr val="222268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CDE89-C467-B84F-A2C8-D128E72D96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670439-E82C-FB42-B947-FA539A8A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8053A-8209-2A49-91B0-FCE107E5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999CA0-CF07-344E-8F57-6DA36B046D12}" type="slidenum">
              <a:rPr lang="en-US" altLang="en-US" sz="1400"/>
              <a:pPr/>
              <a:t>15</a:t>
            </a:fld>
            <a:endParaRPr lang="en-US" altLang="en-US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3">
            <a:extLst>
              <a:ext uri="{FF2B5EF4-FFF2-40B4-BE49-F238E27FC236}">
                <a16:creationId xmlns:a16="http://schemas.microsoft.com/office/drawing/2014/main" id="{F4F450CB-E89C-2347-A8F2-FA4858B045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33794" name="Footer Placeholder 4">
            <a:extLst>
              <a:ext uri="{FF2B5EF4-FFF2-40B4-BE49-F238E27FC236}">
                <a16:creationId xmlns:a16="http://schemas.microsoft.com/office/drawing/2014/main" id="{A2A5D378-E79E-4249-B708-2140867C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33795" name="Slide Number Placeholder 5">
            <a:extLst>
              <a:ext uri="{FF2B5EF4-FFF2-40B4-BE49-F238E27FC236}">
                <a16:creationId xmlns:a16="http://schemas.microsoft.com/office/drawing/2014/main" id="{5FB4EA30-2A9B-E34C-A8D8-1AE86A81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7A5063-E7F3-9E4B-9678-93730B0ECBCD}" type="slidenum">
              <a:rPr lang="en-US" altLang="en-US" sz="1400"/>
              <a:pPr/>
              <a:t>16</a:t>
            </a:fld>
            <a:endParaRPr lang="en-US" altLang="en-US" sz="1400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932E15A1-85C2-6946-94A9-F63612263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Trigger &amp; DAQ</a:t>
            </a:r>
          </a:p>
        </p:txBody>
      </p:sp>
      <p:pic>
        <p:nvPicPr>
          <p:cNvPr id="33797" name="Picture 8" descr="tdaq">
            <a:extLst>
              <a:ext uri="{FF2B5EF4-FFF2-40B4-BE49-F238E27FC236}">
                <a16:creationId xmlns:a16="http://schemas.microsoft.com/office/drawing/2014/main" id="{CBAE43A8-2CCF-2243-A477-5C0AFC8175E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914400"/>
            <a:ext cx="8142288" cy="5257800"/>
          </a:xfrm>
          <a:noFill/>
        </p:spPr>
      </p:pic>
      <p:sp>
        <p:nvSpPr>
          <p:cNvPr id="33798" name="Text Box 9">
            <a:extLst>
              <a:ext uri="{FF2B5EF4-FFF2-40B4-BE49-F238E27FC236}">
                <a16:creationId xmlns:a16="http://schemas.microsoft.com/office/drawing/2014/main" id="{AB162E40-FF0E-A140-9303-CB3CC76F7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0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</a:rPr>
              <a:t>1600 CPUs</a:t>
            </a:r>
          </a:p>
        </p:txBody>
      </p:sp>
      <p:sp>
        <p:nvSpPr>
          <p:cNvPr id="33799" name="Text Box 10">
            <a:extLst>
              <a:ext uri="{FF2B5EF4-FFF2-40B4-BE49-F238E27FC236}">
                <a16:creationId xmlns:a16="http://schemas.microsoft.com/office/drawing/2014/main" id="{DB4FEBC2-69E7-0B45-8668-FC442344B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</a:rPr>
              <a:t>500 CPUs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Date Placeholder 3">
            <a:extLst>
              <a:ext uri="{FF2B5EF4-FFF2-40B4-BE49-F238E27FC236}">
                <a16:creationId xmlns:a16="http://schemas.microsoft.com/office/drawing/2014/main" id="{CC2809B2-6677-ED4F-B44E-2ED8D4EFB3F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34818" name="Footer Placeholder 4">
            <a:extLst>
              <a:ext uri="{FF2B5EF4-FFF2-40B4-BE49-F238E27FC236}">
                <a16:creationId xmlns:a16="http://schemas.microsoft.com/office/drawing/2014/main" id="{546FAFFA-B57D-364C-92FB-5C69A25D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34819" name="Slide Number Placeholder 5">
            <a:extLst>
              <a:ext uri="{FF2B5EF4-FFF2-40B4-BE49-F238E27FC236}">
                <a16:creationId xmlns:a16="http://schemas.microsoft.com/office/drawing/2014/main" id="{FCF770A0-7B5D-6948-B331-04D2B74D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682293-AEB2-964E-A192-9F0EA9B6C76A}" type="slidenum">
              <a:rPr lang="en-US" altLang="en-US" sz="1400"/>
              <a:pPr/>
              <a:t>17</a:t>
            </a:fld>
            <a:endParaRPr lang="en-US" altLang="en-US" sz="1400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B944C8BD-3E47-5E46-A353-BABF847C3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Challenge of</a:t>
            </a:r>
            <a:r>
              <a:rPr lang="en-US" altLang="en-US" sz="2800">
                <a:ea typeface="ＭＳ Ｐゴシック" panose="020B0600070205080204" pitchFamily="34" charset="-128"/>
              </a:rPr>
              <a:t> </a:t>
            </a:r>
            <a:r>
              <a:rPr lang="en-US" altLang="en-US" sz="28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Detecting Interesting Physics</a:t>
            </a:r>
          </a:p>
        </p:txBody>
      </p:sp>
      <p:grpSp>
        <p:nvGrpSpPr>
          <p:cNvPr id="34821" name="Group 6">
            <a:extLst>
              <a:ext uri="{FF2B5EF4-FFF2-40B4-BE49-F238E27FC236}">
                <a16:creationId xmlns:a16="http://schemas.microsoft.com/office/drawing/2014/main" id="{674D0EF3-39C5-D149-B195-0EB22B4E9B10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6564313" cy="4876800"/>
            <a:chOff x="905" y="802"/>
            <a:chExt cx="4135" cy="3107"/>
          </a:xfrm>
        </p:grpSpPr>
        <p:sp>
          <p:nvSpPr>
            <p:cNvPr id="34826" name="Rectangle 7">
              <a:extLst>
                <a:ext uri="{FF2B5EF4-FFF2-40B4-BE49-F238E27FC236}">
                  <a16:creationId xmlns:a16="http://schemas.microsoft.com/office/drawing/2014/main" id="{761BD74A-5416-D745-9F81-BC7CFFB6E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" y="3697"/>
              <a:ext cx="1394" cy="212"/>
            </a:xfrm>
            <a:prstGeom prst="rect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99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>
              <a:outerShdw dist="53882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1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kumimoji="1" lang="en-US" altLang="en-US" sz="1600" b="1">
                  <a:solidFill>
                    <a:srgbClr val="FF220A"/>
                  </a:solidFill>
                  <a:latin typeface="Tahoma" panose="020B0604030504040204" pitchFamily="34" charset="0"/>
                </a:rPr>
                <a:t>Higgs → ZZ → 2e+2</a:t>
              </a:r>
              <a:r>
                <a:rPr kumimoji="1" lang="en-US" altLang="en-US" sz="1600" b="1">
                  <a:solidFill>
                    <a:srgbClr val="FF220A"/>
                  </a:solidFill>
                  <a:latin typeface="Symbol" pitchFamily="2" charset="2"/>
                </a:rPr>
                <a:t>m</a:t>
              </a:r>
            </a:p>
          </p:txBody>
        </p:sp>
        <p:pic>
          <p:nvPicPr>
            <p:cNvPr id="34827" name="Picture 8">
              <a:extLst>
                <a:ext uri="{FF2B5EF4-FFF2-40B4-BE49-F238E27FC236}">
                  <a16:creationId xmlns:a16="http://schemas.microsoft.com/office/drawing/2014/main" id="{6C40CD26-D8E6-4D47-887C-616EB6C17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6" t="28122" r="15816" b="28529"/>
            <a:stretch>
              <a:fillRect/>
            </a:stretch>
          </p:blipFill>
          <p:spPr bwMode="auto">
            <a:xfrm>
              <a:off x="905" y="802"/>
              <a:ext cx="4135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1" name="Picture 9">
            <a:extLst>
              <a:ext uri="{FF2B5EF4-FFF2-40B4-BE49-F238E27FC236}">
                <a16:creationId xmlns:a16="http://schemas.microsoft.com/office/drawing/2014/main" id="{0848541F-5D61-0947-B56C-DF6F566D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28122" r="15898" b="28632"/>
          <a:stretch>
            <a:fillRect/>
          </a:stretch>
        </p:blipFill>
        <p:spPr bwMode="auto">
          <a:xfrm>
            <a:off x="914400" y="1066800"/>
            <a:ext cx="65532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0">
            <a:extLst>
              <a:ext uri="{FF2B5EF4-FFF2-40B4-BE49-F238E27FC236}">
                <a16:creationId xmlns:a16="http://schemas.microsoft.com/office/drawing/2014/main" id="{FC969C77-605F-5F44-A3A1-5ADA70ED7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638800"/>
            <a:ext cx="2154238" cy="3365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FF99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53882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317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1" lang="en-US" altLang="en-US" sz="1600" b="1">
                <a:solidFill>
                  <a:srgbClr val="FF220A"/>
                </a:solidFill>
                <a:latin typeface="Tahoma" panose="020B0604030504040204" pitchFamily="34" charset="0"/>
              </a:rPr>
              <a:t>Pile up background</a:t>
            </a:r>
            <a:endParaRPr kumimoji="1" lang="en-US" altLang="en-US" sz="1600" b="1">
              <a:solidFill>
                <a:srgbClr val="FF220A"/>
              </a:solidFill>
              <a:latin typeface="Symbol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93DBA-51CF-1443-B12D-B085462E7C04}"/>
              </a:ext>
            </a:extLst>
          </p:cNvPr>
          <p:cNvSpPr txBox="1"/>
          <p:nvPr/>
        </p:nvSpPr>
        <p:spPr>
          <a:xfrm>
            <a:off x="7467600" y="1524000"/>
            <a:ext cx="1365250" cy="36988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+mn-ea"/>
              </a:rPr>
              <a:t>Simulation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ED69B-30B0-A949-9BB0-7F642FFBD957}"/>
              </a:ext>
            </a:extLst>
          </p:cNvPr>
          <p:cNvSpPr txBox="1"/>
          <p:nvPr/>
        </p:nvSpPr>
        <p:spPr>
          <a:xfrm>
            <a:off x="7315200" y="5410200"/>
            <a:ext cx="1776413" cy="73818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ea typeface="+mn-ea"/>
              </a:rPr>
              <a:t>~23 interactions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ea typeface="+mn-ea"/>
              </a:rPr>
              <a:t>per beam crossing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ea typeface="+mn-ea"/>
              </a:rPr>
              <a:t>at 10</a:t>
            </a:r>
            <a:r>
              <a:rPr lang="en-US" sz="1400" b="1" baseline="30000" dirty="0">
                <a:solidFill>
                  <a:srgbClr val="FF0000"/>
                </a:solidFill>
                <a:latin typeface="Arial" charset="0"/>
                <a:ea typeface="+mn-ea"/>
              </a:rPr>
              <a:t>34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ea typeface="+mn-ea"/>
              </a:rPr>
              <a:t> luminosity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 autoUpdateAnimBg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>
            <a:extLst>
              <a:ext uri="{FF2B5EF4-FFF2-40B4-BE49-F238E27FC236}">
                <a16:creationId xmlns:a16="http://schemas.microsoft.com/office/drawing/2014/main" id="{06C9CE93-075E-E448-8532-22A52634D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609600"/>
            <a:ext cx="2819400" cy="55165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Z</a:t>
            </a:r>
            <a:r>
              <a:rPr lang="en-US" altLang="en-US" sz="2800" baseline="30000">
                <a:ea typeface="ＭＳ Ｐゴシック" panose="020B0600070205080204" pitchFamily="34" charset="-128"/>
              </a:rPr>
              <a:t>0</a:t>
            </a:r>
            <a:r>
              <a:rPr lang="en-US" altLang="en-US" sz="2800">
                <a:ea typeface="ＭＳ Ｐゴシック" panose="020B0600070205080204" pitchFamily="34" charset="-128"/>
              </a:rPr>
              <a:t>-&gt;</a:t>
            </a:r>
            <a:r>
              <a:rPr lang="en-US" altLang="en-US" sz="2800">
                <a:latin typeface="Symbol" pitchFamily="2" charset="2"/>
                <a:ea typeface="ＭＳ Ｐゴシック" panose="020B0600070205080204" pitchFamily="34" charset="-128"/>
              </a:rPr>
              <a:t>mm </a:t>
            </a:r>
            <a:r>
              <a:rPr lang="en-US" altLang="en-US" sz="2800">
                <a:latin typeface="Comic Sans MS" panose="030F0902030302020204" pitchFamily="66" charset="0"/>
                <a:ea typeface="ＭＳ Ｐゴシック" panose="020B0600070205080204" pitchFamily="34" charset="-128"/>
              </a:rPr>
              <a:t>event</a:t>
            </a:r>
          </a:p>
          <a:p>
            <a:pPr marL="0" indent="0"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  <a:ea typeface="ＭＳ Ｐゴシック" panose="020B0600070205080204" pitchFamily="34" charset="-128"/>
              </a:rPr>
              <a:t>on top of 25 other pileup interactions.</a:t>
            </a:r>
          </a:p>
          <a:p>
            <a:pPr marL="0" indent="0">
              <a:buFontTx/>
              <a:buNone/>
            </a:pPr>
            <a:endParaRPr lang="en-US" altLang="en-US" sz="280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Challenge to experimentalists</a:t>
            </a:r>
          </a:p>
          <a:p>
            <a:pPr marL="0" indent="0"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with constant battle to suppress background.</a:t>
            </a:r>
          </a:p>
          <a:p>
            <a:pPr marL="0" indent="0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98ADC-C5CE-A047-9274-B024227F1F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50A5A-8F54-8245-B9ED-63C35682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35844" name="Slide Number Placeholder 5">
            <a:extLst>
              <a:ext uri="{FF2B5EF4-FFF2-40B4-BE49-F238E27FC236}">
                <a16:creationId xmlns:a16="http://schemas.microsoft.com/office/drawing/2014/main" id="{D00B2F79-1CEC-5744-AAB3-373DB64B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9693D9-24F0-504A-A154-69B15D7F1BA3}" type="slidenum">
              <a:rPr lang="en-US" altLang="en-US" sz="1400"/>
              <a:pPr/>
              <a:t>18</a:t>
            </a:fld>
            <a:endParaRPr lang="en-US" altLang="en-US" sz="1400"/>
          </a:p>
        </p:txBody>
      </p:sp>
      <p:pic>
        <p:nvPicPr>
          <p:cNvPr id="35845" name="Picture 6">
            <a:extLst>
              <a:ext uri="{FF2B5EF4-FFF2-40B4-BE49-F238E27FC236}">
                <a16:creationId xmlns:a16="http://schemas.microsoft.com/office/drawing/2014/main" id="{8FE1A977-E9B5-B243-B771-B368EF51B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67A6E2E2-5B5C-F940-9175-2A901F54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en-US" altLang="en-US" sz="3600">
                <a:latin typeface="Comic Sans MS" panose="030F0902030302020204" pitchFamily="66" charset="0"/>
                <a:ea typeface="ＭＳ Ｐゴシック" panose="020B0600070205080204" pitchFamily="34" charset="-128"/>
              </a:rPr>
              <a:t>ATLAS Online Beam Spot</a:t>
            </a:r>
          </a:p>
        </p:txBody>
      </p:sp>
      <p:pic>
        <p:nvPicPr>
          <p:cNvPr id="36866" name="Content Placeholder 6">
            <a:extLst>
              <a:ext uri="{FF2B5EF4-FFF2-40B4-BE49-F238E27FC236}">
                <a16:creationId xmlns:a16="http://schemas.microsoft.com/office/drawing/2014/main" id="{7883F415-AA34-7644-AADD-7963E1499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42" r="-24442"/>
          <a:stretch>
            <a:fillRect/>
          </a:stretch>
        </p:blipFill>
        <p:spPr>
          <a:xfrm>
            <a:off x="-685800" y="838200"/>
            <a:ext cx="6477000" cy="35623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50833-37CB-1448-92B5-21A25201CA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4D345-AA25-364E-8F0C-FA79542C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36869" name="Slide Number Placeholder 5">
            <a:extLst>
              <a:ext uri="{FF2B5EF4-FFF2-40B4-BE49-F238E27FC236}">
                <a16:creationId xmlns:a16="http://schemas.microsoft.com/office/drawing/2014/main" id="{EED9C984-2BFD-DC4A-9E66-D5E5ACCA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A2D492-792F-B14A-84A3-5E36CF91A172}" type="slidenum">
              <a:rPr lang="en-US" altLang="en-US" sz="1400"/>
              <a:pPr/>
              <a:t>19</a:t>
            </a:fld>
            <a:endParaRPr lang="en-US" altLang="en-US" sz="1400"/>
          </a:p>
        </p:txBody>
      </p:sp>
      <p:pic>
        <p:nvPicPr>
          <p:cNvPr id="36870" name="Picture 7">
            <a:extLst>
              <a:ext uri="{FF2B5EF4-FFF2-40B4-BE49-F238E27FC236}">
                <a16:creationId xmlns:a16="http://schemas.microsoft.com/office/drawing/2014/main" id="{4332EBCF-1814-794B-BA24-8D4265890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58626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>
            <a:extLst>
              <a:ext uri="{FF2B5EF4-FFF2-40B4-BE49-F238E27FC236}">
                <a16:creationId xmlns:a16="http://schemas.microsoft.com/office/drawing/2014/main" id="{EB04D079-E6CB-D743-BF50-E0B5AD47D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2295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>
            <a:extLst>
              <a:ext uri="{FF2B5EF4-FFF2-40B4-BE49-F238E27FC236}">
                <a16:creationId xmlns:a16="http://schemas.microsoft.com/office/drawing/2014/main" id="{CCCE1587-ADE1-D942-8A09-4919EDDC8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738563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73" name="Straight Arrow Connector 11">
            <a:extLst>
              <a:ext uri="{FF2B5EF4-FFF2-40B4-BE49-F238E27FC236}">
                <a16:creationId xmlns:a16="http://schemas.microsoft.com/office/drawing/2014/main" id="{A0285631-8667-F34E-93B8-8E4486C980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3600" y="5181600"/>
            <a:ext cx="0" cy="381000"/>
          </a:xfrm>
          <a:prstGeom prst="straightConnector1">
            <a:avLst/>
          </a:prstGeom>
          <a:noFill/>
          <a:ln w="9525">
            <a:solidFill>
              <a:srgbClr val="0033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4" name="TextBox 12">
            <a:extLst>
              <a:ext uri="{FF2B5EF4-FFF2-40B4-BE49-F238E27FC236}">
                <a16:creationId xmlns:a16="http://schemas.microsoft.com/office/drawing/2014/main" id="{E860F902-0015-3D42-BAE7-32288817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181600"/>
            <a:ext cx="63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altLang="en-US" sz="1800">
                <a:solidFill>
                  <a:srgbClr val="0000FF"/>
                </a:solidFill>
              </a:rPr>
              <a:t>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>
            <a:extLst>
              <a:ext uri="{FF2B5EF4-FFF2-40B4-BE49-F238E27FC236}">
                <a16:creationId xmlns:a16="http://schemas.microsoft.com/office/drawing/2014/main" id="{5470A583-899E-464F-B7D1-125C193E156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18434" name="Footer Placeholder 4">
            <a:extLst>
              <a:ext uri="{FF2B5EF4-FFF2-40B4-BE49-F238E27FC236}">
                <a16:creationId xmlns:a16="http://schemas.microsoft.com/office/drawing/2014/main" id="{45FA1981-A092-924C-986E-689570A1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18435" name="Slide Number Placeholder 5">
            <a:extLst>
              <a:ext uri="{FF2B5EF4-FFF2-40B4-BE49-F238E27FC236}">
                <a16:creationId xmlns:a16="http://schemas.microsoft.com/office/drawing/2014/main" id="{5B53895B-4DE5-E04B-860A-4589B064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9669B2-31E6-A64A-9823-2FB7EF092566}" type="slidenum">
              <a:rPr lang="en-US" altLang="en-US" sz="1400"/>
              <a:pPr/>
              <a:t>2</a:t>
            </a:fld>
            <a:endParaRPr lang="en-US" altLang="en-US" sz="1400"/>
          </a:p>
        </p:txBody>
      </p:sp>
      <p:pic>
        <p:nvPicPr>
          <p:cNvPr id="18436" name="Picture 4" descr="atom-with-electrons">
            <a:extLst>
              <a:ext uri="{FF2B5EF4-FFF2-40B4-BE49-F238E27FC236}">
                <a16:creationId xmlns:a16="http://schemas.microsoft.com/office/drawing/2014/main" id="{9110CD15-AED2-A045-AD76-A2E66526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2">
            <a:extLst>
              <a:ext uri="{FF2B5EF4-FFF2-40B4-BE49-F238E27FC236}">
                <a16:creationId xmlns:a16="http://schemas.microsoft.com/office/drawing/2014/main" id="{03E3D267-88A5-AC49-BDBB-BA41EDEBC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Fundamental Building Blocks  </a:t>
            </a: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A0F13427-F974-3248-8C5E-26B6D5F13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72200" y="5105400"/>
            <a:ext cx="2971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Muon ~ </a:t>
            </a:r>
            <a:r>
              <a:rPr lang="ja-JP" altLang="en-US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“</a:t>
            </a:r>
            <a:r>
              <a:rPr lang="en-US" altLang="ja-JP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heavy electron</a:t>
            </a:r>
            <a:r>
              <a:rPr lang="ja-JP" altLang="en-US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”</a:t>
            </a:r>
            <a:r>
              <a:rPr lang="en-US" altLang="ja-JP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Cosmic </a:t>
            </a:r>
            <a:r>
              <a:rPr lang="en-US" altLang="en-US" sz="1600" b="1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en-US" altLang="en-US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flux ~70/m</a:t>
            </a:r>
            <a:r>
              <a:rPr lang="en-US" altLang="en-US" sz="1600" b="1" baseline="300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2</a:t>
            </a:r>
            <a:r>
              <a:rPr lang="en-US" altLang="en-US" sz="16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/s/sr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>
                <a:solidFill>
                  <a:srgbClr val="0033CC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Solar </a:t>
            </a:r>
            <a:r>
              <a:rPr lang="en-US" altLang="en-US" sz="1800" b="1">
                <a:solidFill>
                  <a:srgbClr val="0033CC"/>
                </a:solidFill>
                <a:latin typeface="Symbol" pitchFamily="2" charset="2"/>
                <a:ea typeface="ＭＳ Ｐゴシック" panose="020B0600070205080204" pitchFamily="34" charset="-128"/>
              </a:rPr>
              <a:t>n</a:t>
            </a:r>
            <a:r>
              <a:rPr lang="en-US" altLang="en-US" sz="1600" b="1">
                <a:solidFill>
                  <a:srgbClr val="0033CC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flux ~6x10</a:t>
            </a:r>
            <a:r>
              <a:rPr lang="en-US" altLang="en-US" sz="1600" b="1" baseline="30000">
                <a:solidFill>
                  <a:srgbClr val="0033CC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14</a:t>
            </a:r>
            <a:r>
              <a:rPr lang="en-US" altLang="en-US" sz="1600" b="1">
                <a:solidFill>
                  <a:srgbClr val="0033CC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/m</a:t>
            </a:r>
            <a:r>
              <a:rPr lang="en-US" altLang="en-US" sz="1600" b="1" baseline="30000">
                <a:solidFill>
                  <a:srgbClr val="0033CC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2</a:t>
            </a:r>
            <a:r>
              <a:rPr lang="en-US" altLang="en-US" sz="1600" b="1">
                <a:solidFill>
                  <a:srgbClr val="0033CC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/s</a:t>
            </a:r>
          </a:p>
        </p:txBody>
      </p:sp>
      <p:sp>
        <p:nvSpPr>
          <p:cNvPr id="18439" name="Text Box 5">
            <a:extLst>
              <a:ext uri="{FF2B5EF4-FFF2-40B4-BE49-F238E27FC236}">
                <a16:creationId xmlns:a16="http://schemas.microsoft.com/office/drawing/2014/main" id="{9DA1064A-68F1-7D40-A166-5E32BA4BA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0668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FF00"/>
                </a:solidFill>
              </a:rPr>
              <a:t>e</a:t>
            </a:r>
            <a:r>
              <a:rPr lang="en-US" altLang="en-US" sz="1800" baseline="300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18440" name="Text Box 6">
            <a:extLst>
              <a:ext uri="{FF2B5EF4-FFF2-40B4-BE49-F238E27FC236}">
                <a16:creationId xmlns:a16="http://schemas.microsoft.com/office/drawing/2014/main" id="{A008B6BD-997E-5E4E-8129-A82105D92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7526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p</a:t>
            </a:r>
          </a:p>
        </p:txBody>
      </p:sp>
      <p:sp>
        <p:nvSpPr>
          <p:cNvPr id="18441" name="Text Box 7">
            <a:extLst>
              <a:ext uri="{FF2B5EF4-FFF2-40B4-BE49-F238E27FC236}">
                <a16:creationId xmlns:a16="http://schemas.microsoft.com/office/drawing/2014/main" id="{55A0D6C9-9E6B-B34C-BCBC-051492A0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057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n</a:t>
            </a:r>
          </a:p>
        </p:txBody>
      </p:sp>
      <p:pic>
        <p:nvPicPr>
          <p:cNvPr id="18442" name="Picture 8" descr="Proton_Quark">
            <a:extLst>
              <a:ext uri="{FF2B5EF4-FFF2-40B4-BE49-F238E27FC236}">
                <a16:creationId xmlns:a16="http://schemas.microsoft.com/office/drawing/2014/main" id="{572AB114-1211-8143-9FFE-924CFB11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Line 9">
            <a:extLst>
              <a:ext uri="{FF2B5EF4-FFF2-40B4-BE49-F238E27FC236}">
                <a16:creationId xmlns:a16="http://schemas.microsoft.com/office/drawing/2014/main" id="{56471B4B-58DF-8843-9152-1A0414CDB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1371600"/>
            <a:ext cx="2895600" cy="457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0">
            <a:extLst>
              <a:ext uri="{FF2B5EF4-FFF2-40B4-BE49-F238E27FC236}">
                <a16:creationId xmlns:a16="http://schemas.microsoft.com/office/drawing/2014/main" id="{B4EBC10A-20C8-6541-AD71-504DF8B851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057400"/>
            <a:ext cx="2895600" cy="609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Text Box 11">
            <a:extLst>
              <a:ext uri="{FF2B5EF4-FFF2-40B4-BE49-F238E27FC236}">
                <a16:creationId xmlns:a16="http://schemas.microsoft.com/office/drawing/2014/main" id="{1FCBA10A-D37F-5D47-A0CB-3D5E18EAC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19400"/>
            <a:ext cx="2895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latin typeface="Comic Sans MS" panose="030F0902030302020204" pitchFamily="66" charset="0"/>
              </a:rPr>
              <a:t>Proton and neutrons</a:t>
            </a:r>
          </a:p>
          <a:p>
            <a:r>
              <a:rPr lang="en-US" altLang="en-US" sz="2000" b="1">
                <a:latin typeface="Comic Sans MS" panose="030F0902030302020204" pitchFamily="66" charset="0"/>
              </a:rPr>
              <a:t>are composite objects</a:t>
            </a:r>
          </a:p>
          <a:p>
            <a:r>
              <a:rPr lang="en-US" altLang="en-US" sz="2000" b="1">
                <a:latin typeface="Comic Sans MS" panose="030F0902030302020204" pitchFamily="66" charset="0"/>
              </a:rPr>
              <a:t>made of </a:t>
            </a: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quarks</a:t>
            </a:r>
            <a:r>
              <a:rPr lang="en-US" altLang="en-US" sz="2000" b="1">
                <a:latin typeface="Comic Sans MS" panose="030F0902030302020204" pitchFamily="66" charset="0"/>
              </a:rPr>
              <a:t> (u,d)</a:t>
            </a:r>
          </a:p>
          <a:p>
            <a:r>
              <a:rPr lang="en-US" altLang="en-US" sz="2000" b="1">
                <a:solidFill>
                  <a:srgbClr val="3366FF"/>
                </a:solidFill>
                <a:latin typeface="Comic Sans MS" panose="030F0902030302020204" pitchFamily="66" charset="0"/>
              </a:rPr>
              <a:t>Q</a:t>
            </a:r>
            <a:r>
              <a:rPr lang="en-US" altLang="en-US" sz="2000" b="1" baseline="-25000">
                <a:solidFill>
                  <a:srgbClr val="3366FF"/>
                </a:solidFill>
                <a:latin typeface="Comic Sans MS" panose="030F0902030302020204" pitchFamily="66" charset="0"/>
              </a:rPr>
              <a:t>u</a:t>
            </a:r>
            <a:r>
              <a:rPr lang="en-US" altLang="en-US" sz="2000" b="1">
                <a:solidFill>
                  <a:srgbClr val="3366FF"/>
                </a:solidFill>
                <a:latin typeface="Comic Sans MS" panose="030F0902030302020204" pitchFamily="66" charset="0"/>
              </a:rPr>
              <a:t>= +2/3   Q</a:t>
            </a:r>
            <a:r>
              <a:rPr lang="en-US" altLang="en-US" sz="2000" b="1" baseline="-25000">
                <a:solidFill>
                  <a:srgbClr val="3366FF"/>
                </a:solidFill>
                <a:latin typeface="Comic Sans MS" panose="030F0902030302020204" pitchFamily="66" charset="0"/>
              </a:rPr>
              <a:t>d</a:t>
            </a:r>
            <a:r>
              <a:rPr lang="en-US" altLang="en-US" sz="2000" b="1">
                <a:solidFill>
                  <a:srgbClr val="3366FF"/>
                </a:solidFill>
                <a:latin typeface="Comic Sans MS" panose="030F0902030302020204" pitchFamily="66" charset="0"/>
              </a:rPr>
              <a:t>= -1/3</a:t>
            </a:r>
          </a:p>
          <a:p>
            <a:endParaRPr lang="en-US" altLang="en-US" sz="2000" b="1">
              <a:solidFill>
                <a:srgbClr val="CC3300"/>
              </a:solidFill>
              <a:latin typeface="Comic Sans MS" panose="030F0902030302020204" pitchFamily="66" charset="0"/>
            </a:endParaRPr>
          </a:p>
          <a:p>
            <a:r>
              <a:rPr lang="en-US" altLang="en-US" sz="2000" b="1">
                <a:solidFill>
                  <a:schemeClr val="tx2"/>
                </a:solidFill>
                <a:latin typeface="Comic Sans MS" panose="030F0902030302020204" pitchFamily="66" charset="0"/>
              </a:rPr>
              <a:t>Can also form mesons</a:t>
            </a:r>
          </a:p>
        </p:txBody>
      </p:sp>
      <p:pic>
        <p:nvPicPr>
          <p:cNvPr id="18446" name="Picture 12" descr="cosmic-rays">
            <a:extLst>
              <a:ext uri="{FF2B5EF4-FFF2-40B4-BE49-F238E27FC236}">
                <a16:creationId xmlns:a16="http://schemas.microsoft.com/office/drawing/2014/main" id="{88AAB1F1-4FAC-8448-B2AD-6A73C89A4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914400"/>
            <a:ext cx="2708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13">
            <a:extLst>
              <a:ext uri="{FF2B5EF4-FFF2-40B4-BE49-F238E27FC236}">
                <a16:creationId xmlns:a16="http://schemas.microsoft.com/office/drawing/2014/main" id="{F116D7CC-7443-0F4F-B943-44F2716C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0066"/>
                </a:solidFill>
              </a:rPr>
              <a:t>proton</a:t>
            </a:r>
          </a:p>
        </p:txBody>
      </p:sp>
      <p:pic>
        <p:nvPicPr>
          <p:cNvPr id="18448" name="Picture 14" descr="pion">
            <a:extLst>
              <a:ext uri="{FF2B5EF4-FFF2-40B4-BE49-F238E27FC236}">
                <a16:creationId xmlns:a16="http://schemas.microsoft.com/office/drawing/2014/main" id="{63438878-760E-9D4B-B209-A7EC86B34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Text Box 15">
            <a:extLst>
              <a:ext uri="{FF2B5EF4-FFF2-40B4-BE49-F238E27FC236}">
                <a16:creationId xmlns:a16="http://schemas.microsoft.com/office/drawing/2014/main" id="{E3793DDC-3A6C-434C-8087-DD0AC6A90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00600"/>
            <a:ext cx="527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CC3300"/>
                </a:solidFill>
                <a:latin typeface="Symbol" pitchFamily="2" charset="2"/>
              </a:rPr>
              <a:t>p</a:t>
            </a:r>
            <a:r>
              <a:rPr lang="en-US" altLang="en-US" baseline="30000">
                <a:solidFill>
                  <a:srgbClr val="CC3300"/>
                </a:solidFill>
              </a:rPr>
              <a:t>+</a:t>
            </a:r>
          </a:p>
        </p:txBody>
      </p:sp>
      <p:pic>
        <p:nvPicPr>
          <p:cNvPr id="18450" name="Picture 16" descr="Neutrinos">
            <a:extLst>
              <a:ext uri="{FF2B5EF4-FFF2-40B4-BE49-F238E27FC236}">
                <a16:creationId xmlns:a16="http://schemas.microsoft.com/office/drawing/2014/main" id="{FA790F36-824B-8243-87CF-BECD65E0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57600"/>
            <a:ext cx="2895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E620B20-9ACD-174E-980B-F1A4A4AA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Conflictory Desires in Tracker Design 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DBD289BF-C61D-5941-AB4F-9EF662FFA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altLang="en-US" sz="28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Would like t have infinitesimal granularity for best resolution</a:t>
            </a:r>
          </a:p>
          <a:p>
            <a:r>
              <a:rPr lang="en-US" altLang="en-US" sz="28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Should only consume minimal power</a:t>
            </a:r>
          </a:p>
          <a:p>
            <a:r>
              <a:rPr lang="en-US" altLang="en-US" sz="28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Should be extremely light in material to reduce multiple scattering</a:t>
            </a:r>
          </a:p>
          <a:p>
            <a:r>
              <a:rPr lang="en-US" altLang="en-US" sz="28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It should be very radiation hard</a:t>
            </a:r>
          </a:p>
          <a:p>
            <a:r>
              <a:rPr lang="en-US" altLang="en-US" sz="28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Has infinite bandwidth for shipping data</a:t>
            </a:r>
          </a:p>
          <a:p>
            <a:r>
              <a:rPr lang="en-US" altLang="en-US" sz="28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There should be just a few cables</a:t>
            </a:r>
          </a:p>
          <a:p>
            <a:r>
              <a:rPr lang="en-US" altLang="en-US" sz="28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It’s better to only cost pocket change</a:t>
            </a:r>
          </a:p>
          <a:p>
            <a:endParaRPr lang="en-US" altLang="en-US" sz="2800">
              <a:solidFill>
                <a:srgbClr val="000066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01AC6-10DB-8341-B2FF-F8219EC2195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DFBF9-6E27-3F4D-AED7-0520598F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37893" name="Slide Number Placeholder 5">
            <a:extLst>
              <a:ext uri="{FF2B5EF4-FFF2-40B4-BE49-F238E27FC236}">
                <a16:creationId xmlns:a16="http://schemas.microsoft.com/office/drawing/2014/main" id="{E07CFCE7-448B-3E48-807E-F9AB00AA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D399E2-B71E-044E-964A-A6A581478D88}" type="slidenum">
              <a:rPr lang="en-US" altLang="en-US" sz="1400"/>
              <a:pPr/>
              <a:t>20</a:t>
            </a:fld>
            <a:endParaRPr lang="en-US" altLang="en-US"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Content Placeholder 6" descr="detector-reality.tiff">
            <a:extLst>
              <a:ext uri="{FF2B5EF4-FFF2-40B4-BE49-F238E27FC236}">
                <a16:creationId xmlns:a16="http://schemas.microsoft.com/office/drawing/2014/main" id="{98DC6A7B-DA43-F545-BBBF-570460C7F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8" r="-2698"/>
          <a:stretch>
            <a:fillRect/>
          </a:stretch>
        </p:blipFill>
        <p:spPr>
          <a:xfrm>
            <a:off x="0" y="152400"/>
            <a:ext cx="9107488" cy="59959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F54A2-4EAF-474C-9A47-55EA1235FA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DC57C-F689-4444-857A-EB90143B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38916" name="Slide Number Placeholder 5">
            <a:extLst>
              <a:ext uri="{FF2B5EF4-FFF2-40B4-BE49-F238E27FC236}">
                <a16:creationId xmlns:a16="http://schemas.microsoft.com/office/drawing/2014/main" id="{4B569AEC-9245-884B-B589-DF3CE6E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F8C10AA-86F6-A647-9341-0D95A916FD5A}" type="slidenum">
              <a:rPr lang="en-US" altLang="en-US" sz="1400"/>
              <a:pPr/>
              <a:t>21</a:t>
            </a:fld>
            <a:endParaRPr lang="en-US" altLang="en-US"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D9887CA4-85B0-0447-A033-80B19FB1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omic Sans MS" panose="030F0902030302020204" pitchFamily="66" charset="0"/>
                <a:ea typeface="ＭＳ Ｐゴシック" panose="020B0600070205080204" pitchFamily="34" charset="-128"/>
              </a:rPr>
              <a:t>Radiation Hard Silicon Pixel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6017F-09B2-9F43-9925-4D584D5DC4B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14B83-CD34-0F49-9BAF-17686772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39940" name="Slide Number Placeholder 5">
            <a:extLst>
              <a:ext uri="{FF2B5EF4-FFF2-40B4-BE49-F238E27FC236}">
                <a16:creationId xmlns:a16="http://schemas.microsoft.com/office/drawing/2014/main" id="{9A98DD6D-52C6-8247-BCE2-CC17971A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8DA83E-8B3C-774D-A6F0-31A7FA0C0384}" type="slidenum">
              <a:rPr lang="en-US" altLang="en-US" sz="1400"/>
              <a:pPr/>
              <a:t>22</a:t>
            </a:fld>
            <a:endParaRPr lang="en-US" altLang="en-US" sz="1400"/>
          </a:p>
        </p:txBody>
      </p:sp>
      <p:pic>
        <p:nvPicPr>
          <p:cNvPr id="39941" name="Content Placeholder 8" descr="3D-silicon.tiff">
            <a:extLst>
              <a:ext uri="{FF2B5EF4-FFF2-40B4-BE49-F238E27FC236}">
                <a16:creationId xmlns:a16="http://schemas.microsoft.com/office/drawing/2014/main" id="{6503D96D-7F96-BA46-92D3-AEA4A066D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90" b="-2290"/>
          <a:stretch>
            <a:fillRect/>
          </a:stretch>
        </p:blipFill>
        <p:spPr>
          <a:xfrm>
            <a:off x="152400" y="1219200"/>
            <a:ext cx="8874125" cy="4879975"/>
          </a:xfrm>
        </p:spPr>
      </p:pic>
      <p:sp>
        <p:nvSpPr>
          <p:cNvPr id="39942" name="Left Arrow 1">
            <a:extLst>
              <a:ext uri="{FF2B5EF4-FFF2-40B4-BE49-F238E27FC236}">
                <a16:creationId xmlns:a16="http://schemas.microsoft.com/office/drawing/2014/main" id="{88AF2580-6F92-6244-A6F0-E0557DFED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191000"/>
            <a:ext cx="517525" cy="407988"/>
          </a:xfrm>
          <a:prstGeom prst="leftArrow">
            <a:avLst>
              <a:gd name="adj1" fmla="val 50000"/>
              <a:gd name="adj2" fmla="val 5007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EEF327F-A493-3247-BAF5-F93C0D11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omic Sans MS" panose="030F0902030302020204" pitchFamily="66" charset="0"/>
                <a:ea typeface="ＭＳ Ｐゴシック" panose="020B0600070205080204" pitchFamily="34" charset="-128"/>
              </a:rPr>
              <a:t>ATLAS Insertable B-Layer (IBL)</a:t>
            </a:r>
            <a:br>
              <a:rPr lang="en-US" altLang="en-US" sz="3600"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US" altLang="en-US" sz="3600">
                <a:latin typeface="Comic Sans MS" panose="030F0902030302020204" pitchFamily="66" charset="0"/>
                <a:ea typeface="ＭＳ Ｐゴシック" panose="020B0600070205080204" pitchFamily="34" charset="-128"/>
              </a:rPr>
              <a:t>Pixel Detector for 2015</a:t>
            </a:r>
          </a:p>
        </p:txBody>
      </p:sp>
      <p:pic>
        <p:nvPicPr>
          <p:cNvPr id="40962" name="Content Placeholder 6" descr="IBL-collage.tiff">
            <a:extLst>
              <a:ext uri="{FF2B5EF4-FFF2-40B4-BE49-F238E27FC236}">
                <a16:creationId xmlns:a16="http://schemas.microsoft.com/office/drawing/2014/main" id="{F26C4B31-89F9-3946-809F-B4D9B5781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" r="-1369"/>
          <a:stretch>
            <a:fillRect/>
          </a:stretch>
        </p:blipFill>
        <p:spPr>
          <a:xfrm>
            <a:off x="609600" y="1524000"/>
            <a:ext cx="7924800" cy="43576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FC0DC-E689-0C42-9097-05E1DFE5720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E8722-9ADB-F349-B702-24C0AF5A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40965" name="Slide Number Placeholder 5">
            <a:extLst>
              <a:ext uri="{FF2B5EF4-FFF2-40B4-BE49-F238E27FC236}">
                <a16:creationId xmlns:a16="http://schemas.microsoft.com/office/drawing/2014/main" id="{54ED720F-64B1-8846-A248-C7C6ACF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78523C-122F-FE44-AFC1-A29C0B25E678}" type="slidenum">
              <a:rPr lang="en-US" altLang="en-US" sz="1400"/>
              <a:pPr/>
              <a:t>23</a:t>
            </a:fld>
            <a:endParaRPr lang="en-US" altLang="en-US" sz="1400"/>
          </a:p>
        </p:txBody>
      </p:sp>
      <p:sp>
        <p:nvSpPr>
          <p:cNvPr id="40966" name="TextBox 1">
            <a:extLst>
              <a:ext uri="{FF2B5EF4-FFF2-40B4-BE49-F238E27FC236}">
                <a16:creationId xmlns:a16="http://schemas.microsoft.com/office/drawing/2014/main" id="{D5863830-DD74-C240-A46B-71B4E9815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67400"/>
            <a:ext cx="622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</a:rPr>
              <a:t>Enhance capability to identify b quarks – for e.g. Higgs-&gt;bb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671E2B6F-9739-2141-8549-9B6A1847D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19200"/>
            <a:ext cx="5018088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Date Placeholder 3">
            <a:extLst>
              <a:ext uri="{FF2B5EF4-FFF2-40B4-BE49-F238E27FC236}">
                <a16:creationId xmlns:a16="http://schemas.microsoft.com/office/drawing/2014/main" id="{A33E3273-03ED-F64D-A612-A13156A46C5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41987" name="Footer Placeholder 4">
            <a:extLst>
              <a:ext uri="{FF2B5EF4-FFF2-40B4-BE49-F238E27FC236}">
                <a16:creationId xmlns:a16="http://schemas.microsoft.com/office/drawing/2014/main" id="{B21FEE83-02ED-6A48-9A66-48D710CE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41988" name="Slide Number Placeholder 5">
            <a:extLst>
              <a:ext uri="{FF2B5EF4-FFF2-40B4-BE49-F238E27FC236}">
                <a16:creationId xmlns:a16="http://schemas.microsoft.com/office/drawing/2014/main" id="{6B3E5920-70A5-E94E-BEC9-CC3919A7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267035-4F67-8D4E-B801-5747594CBFEC}" type="slidenum">
              <a:rPr lang="en-US" altLang="en-US" sz="1400"/>
              <a:pPr/>
              <a:t>24</a:t>
            </a:fld>
            <a:endParaRPr lang="en-US" altLang="en-US" sz="1400"/>
          </a:p>
        </p:txBody>
      </p:sp>
      <p:sp>
        <p:nvSpPr>
          <p:cNvPr id="41989" name="Rectangle 2">
            <a:extLst>
              <a:ext uri="{FF2B5EF4-FFF2-40B4-BE49-F238E27FC236}">
                <a16:creationId xmlns:a16="http://schemas.microsoft.com/office/drawing/2014/main" id="{7ABE8A1E-F24D-E441-A480-A97701ACB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Searching for Standard Model Higgs</a:t>
            </a:r>
          </a:p>
        </p:txBody>
      </p:sp>
      <p:pic>
        <p:nvPicPr>
          <p:cNvPr id="41990" name="Picture 4" descr="BRhiggs">
            <a:extLst>
              <a:ext uri="{FF2B5EF4-FFF2-40B4-BE49-F238E27FC236}">
                <a16:creationId xmlns:a16="http://schemas.microsoft.com/office/drawing/2014/main" id="{E293616F-52AA-B348-B388-79DB48D9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58863"/>
            <a:ext cx="3959225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7">
            <a:extLst>
              <a:ext uri="{FF2B5EF4-FFF2-40B4-BE49-F238E27FC236}">
                <a16:creationId xmlns:a16="http://schemas.microsoft.com/office/drawing/2014/main" id="{68082394-9A8A-2C41-A12B-A326FD506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4419600"/>
            <a:ext cx="48180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So far observed </a:t>
            </a:r>
            <a:r>
              <a:rPr lang="en-US" altLang="en-US" sz="1800" b="1">
                <a:solidFill>
                  <a:srgbClr val="CC3300"/>
                </a:solidFill>
                <a:latin typeface="Symbol" pitchFamily="2" charset="2"/>
              </a:rPr>
              <a:t>gg</a:t>
            </a:r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,ZZ,WW decay modes</a:t>
            </a:r>
          </a:p>
          <a:p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Getting close on bb, </a:t>
            </a:r>
            <a:r>
              <a:rPr lang="en-US" altLang="en-US" sz="1800" b="1">
                <a:solidFill>
                  <a:srgbClr val="CC3300"/>
                </a:solidFill>
                <a:latin typeface="Symbol" pitchFamily="2" charset="2"/>
              </a:rPr>
              <a:t>tt</a:t>
            </a:r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 modes</a:t>
            </a:r>
          </a:p>
          <a:p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Trying to determine the spin</a:t>
            </a:r>
          </a:p>
          <a:p>
            <a:r>
              <a:rPr lang="en-US" altLang="en-US" sz="1800" b="1">
                <a:solidFill>
                  <a:srgbClr val="0033CC"/>
                </a:solidFill>
                <a:latin typeface="Comic Sans MS" panose="030F0902030302020204" pitchFamily="66" charset="0"/>
              </a:rPr>
              <a:t>Really the SM Higgs ? </a:t>
            </a:r>
          </a:p>
          <a:p>
            <a:r>
              <a:rPr lang="en-US" altLang="en-US" sz="1800" b="1">
                <a:solidFill>
                  <a:srgbClr val="0033CC"/>
                </a:solidFill>
                <a:latin typeface="Comic Sans MS" panose="030F0902030302020204" pitchFamily="66" charset="0"/>
              </a:rPr>
              <a:t>Is this the only Higgs ?</a:t>
            </a:r>
          </a:p>
        </p:txBody>
      </p:sp>
      <p:cxnSp>
        <p:nvCxnSpPr>
          <p:cNvPr id="41992" name="Straight Connector 3">
            <a:extLst>
              <a:ext uri="{FF2B5EF4-FFF2-40B4-BE49-F238E27FC236}">
                <a16:creationId xmlns:a16="http://schemas.microsoft.com/office/drawing/2014/main" id="{630CB040-1411-2740-921C-B10DEB79D7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24000" y="990600"/>
            <a:ext cx="0" cy="449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233A7-EC6A-D643-82E0-29594EECED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B8ED-ACC7-0B43-810A-7D06850E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43011" name="Slide Number Placeholder 5">
            <a:extLst>
              <a:ext uri="{FF2B5EF4-FFF2-40B4-BE49-F238E27FC236}">
                <a16:creationId xmlns:a16="http://schemas.microsoft.com/office/drawing/2014/main" id="{35C399DB-B7BF-0E43-9DD7-52F76227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6C39F9-EB5E-0547-ABFF-6B45E14160C5}" type="slidenum">
              <a:rPr lang="en-US" altLang="en-US" sz="1400"/>
              <a:pPr/>
              <a:t>25</a:t>
            </a:fld>
            <a:endParaRPr lang="en-US" altLang="en-US" sz="1400"/>
          </a:p>
        </p:txBody>
      </p:sp>
      <p:pic>
        <p:nvPicPr>
          <p:cNvPr id="43012" name="Picture 6">
            <a:extLst>
              <a:ext uri="{FF2B5EF4-FFF2-40B4-BE49-F238E27FC236}">
                <a16:creationId xmlns:a16="http://schemas.microsoft.com/office/drawing/2014/main" id="{5E4797F2-F542-9942-A212-0A21D8D96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itle 1">
            <a:extLst>
              <a:ext uri="{FF2B5EF4-FFF2-40B4-BE49-F238E27FC236}">
                <a16:creationId xmlns:a16="http://schemas.microsoft.com/office/drawing/2014/main" id="{C7374030-DB24-B448-9436-26A0023A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724400"/>
            <a:ext cx="3124200" cy="1143000"/>
          </a:xfrm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h-&gt;ZZ-&gt;</a:t>
            </a:r>
            <a:r>
              <a:rPr lang="en-US" altLang="en-US" sz="2800">
                <a:solidFill>
                  <a:schemeClr val="bg1"/>
                </a:solidFill>
                <a:latin typeface="Symbol" pitchFamily="2" charset="2"/>
                <a:ea typeface="ＭＳ Ｐゴシック" panose="020B0600070205080204" pitchFamily="34" charset="-128"/>
              </a:rPr>
              <a:t>mm</a:t>
            </a:r>
            <a:r>
              <a:rPr lang="en-US" altLang="en-US" sz="28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ee </a:t>
            </a:r>
            <a:br>
              <a:rPr lang="en-US" altLang="en-US" sz="28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US" altLang="en-US" sz="2800">
                <a:solidFill>
                  <a:schemeClr val="bg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candidate</a:t>
            </a:r>
          </a:p>
        </p:txBody>
      </p:sp>
      <p:pic>
        <p:nvPicPr>
          <p:cNvPr id="43014" name="Picture 1">
            <a:extLst>
              <a:ext uri="{FF2B5EF4-FFF2-40B4-BE49-F238E27FC236}">
                <a16:creationId xmlns:a16="http://schemas.microsoft.com/office/drawing/2014/main" id="{70D03735-0D25-014B-9563-EB33420DB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21447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9EBB2-6321-E24F-BC8A-F599F3D971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F4D70-F42B-FE45-9E17-1322CF2D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44035" name="Slide Number Placeholder 5">
            <a:extLst>
              <a:ext uri="{FF2B5EF4-FFF2-40B4-BE49-F238E27FC236}">
                <a16:creationId xmlns:a16="http://schemas.microsoft.com/office/drawing/2014/main" id="{CE0AAA5C-F036-6D41-84F8-C259905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40A069-5A66-AF45-8CB3-CFF55F144623}" type="slidenum">
              <a:rPr lang="en-US" altLang="en-US" sz="1400"/>
              <a:pPr/>
              <a:t>26</a:t>
            </a:fld>
            <a:endParaRPr lang="en-US" altLang="en-US" sz="1400"/>
          </a:p>
        </p:txBody>
      </p:sp>
      <p:pic>
        <p:nvPicPr>
          <p:cNvPr id="44036" name="Picture 7">
            <a:extLst>
              <a:ext uri="{FF2B5EF4-FFF2-40B4-BE49-F238E27FC236}">
                <a16:creationId xmlns:a16="http://schemas.microsoft.com/office/drawing/2014/main" id="{1BF6A7CC-0F95-B542-B367-41B2FCD8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75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itle 1">
            <a:extLst>
              <a:ext uri="{FF2B5EF4-FFF2-40B4-BE49-F238E27FC236}">
                <a16:creationId xmlns:a16="http://schemas.microsoft.com/office/drawing/2014/main" id="{683C6500-BFC0-2143-8DDD-69C12A51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381000"/>
            <a:ext cx="2362200" cy="1143000"/>
          </a:xfrm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h-&gt;</a:t>
            </a:r>
            <a:r>
              <a:rPr lang="en-US" altLang="en-US" sz="2800">
                <a:solidFill>
                  <a:srgbClr val="FF0000"/>
                </a:solidFill>
                <a:latin typeface="Symbol" pitchFamily="2" charset="2"/>
                <a:ea typeface="ＭＳ Ｐゴシック" panose="020B0600070205080204" pitchFamily="34" charset="-128"/>
              </a:rPr>
              <a:t>gg</a:t>
            </a:r>
            <a:r>
              <a:rPr lang="en-US" altLang="en-US" sz="280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br>
              <a:rPr lang="en-US" altLang="en-US" sz="280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US" altLang="en-US" sz="280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candidate</a:t>
            </a:r>
          </a:p>
        </p:txBody>
      </p:sp>
      <p:pic>
        <p:nvPicPr>
          <p:cNvPr id="44038" name="Picture 1">
            <a:extLst>
              <a:ext uri="{FF2B5EF4-FFF2-40B4-BE49-F238E27FC236}">
                <a16:creationId xmlns:a16="http://schemas.microsoft.com/office/drawing/2014/main" id="{14D5D093-8384-9545-A7CA-3B0B77A75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1752600"/>
            <a:ext cx="2332037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A01E1FB-BA83-434B-8B07-91DE2DA8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902030302020204" pitchFamily="66" charset="0"/>
                <a:ea typeface="ＭＳ Ｐゴシック" panose="020B0600070205080204" pitchFamily="34" charset="-128"/>
              </a:rPr>
              <a:t>LHC Road 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173AE-76A6-224F-A37C-545D59A9ED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ED5CF-5CF4-AF40-A93B-7B23B978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Detectors (AP240)</a:t>
            </a:r>
          </a:p>
        </p:txBody>
      </p:sp>
      <p:sp>
        <p:nvSpPr>
          <p:cNvPr id="45060" name="Slide Number Placeholder 5">
            <a:extLst>
              <a:ext uri="{FF2B5EF4-FFF2-40B4-BE49-F238E27FC236}">
                <a16:creationId xmlns:a16="http://schemas.microsoft.com/office/drawing/2014/main" id="{D1B7392D-0C53-C840-9D77-FB800E70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FE5391-5A5A-4242-A7BE-C170B31A923F}" type="slidenum">
              <a:rPr lang="en-US" altLang="en-US" sz="1400"/>
              <a:pPr/>
              <a:t>27</a:t>
            </a:fld>
            <a:endParaRPr lang="en-US" altLang="en-US" sz="1400"/>
          </a:p>
        </p:txBody>
      </p:sp>
      <p:pic>
        <p:nvPicPr>
          <p:cNvPr id="45061" name="Content Placeholder 7" descr="LHC-roadmap.tiff">
            <a:extLst>
              <a:ext uri="{FF2B5EF4-FFF2-40B4-BE49-F238E27FC236}">
                <a16:creationId xmlns:a16="http://schemas.microsoft.com/office/drawing/2014/main" id="{4101ED84-54C9-824F-9A26-3034D5925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6" b="-2676"/>
          <a:stretch>
            <a:fillRect/>
          </a:stretch>
        </p:blipFill>
        <p:spPr>
          <a:xfrm>
            <a:off x="179388" y="1279525"/>
            <a:ext cx="8812212" cy="484663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3">
            <a:extLst>
              <a:ext uri="{FF2B5EF4-FFF2-40B4-BE49-F238E27FC236}">
                <a16:creationId xmlns:a16="http://schemas.microsoft.com/office/drawing/2014/main" id="{9EF308C6-811F-2640-A309-2EBB14BFC4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46082" name="Footer Placeholder 4">
            <a:extLst>
              <a:ext uri="{FF2B5EF4-FFF2-40B4-BE49-F238E27FC236}">
                <a16:creationId xmlns:a16="http://schemas.microsoft.com/office/drawing/2014/main" id="{3B4C0D49-0E95-8F4F-852B-E2EE080A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46083" name="Slide Number Placeholder 5">
            <a:extLst>
              <a:ext uri="{FF2B5EF4-FFF2-40B4-BE49-F238E27FC236}">
                <a16:creationId xmlns:a16="http://schemas.microsoft.com/office/drawing/2014/main" id="{6C0D07DC-970D-A042-93E3-CB58EDEC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F08064-018A-974A-8F63-0CE45B7E778B}" type="slidenum">
              <a:rPr lang="en-US" altLang="en-US" sz="1400"/>
              <a:pPr/>
              <a:t>28</a:t>
            </a:fld>
            <a:endParaRPr lang="en-US" altLang="en-US" sz="1400"/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BDB8BE59-3817-884A-AA96-B014E6C0EA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F7ADAB38-C932-0347-A0C5-E13D8FA6A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4678363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Collider detectors and computing are major technical challenges.</a:t>
            </a:r>
          </a:p>
          <a:p>
            <a:pPr eaLnBrk="1" hangingPunct="1"/>
            <a:r>
              <a:rPr lang="en-US" altLang="en-US" sz="2800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LHC accelerator and detectors represent a monumental peak of HEP achievements.</a:t>
            </a:r>
          </a:p>
          <a:p>
            <a:pPr eaLnBrk="1" hangingPunct="1"/>
            <a:r>
              <a:rPr lang="en-US" altLang="en-US" sz="2800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Already one major discovery at LHC and hopefully more are on the way. </a:t>
            </a:r>
          </a:p>
          <a:p>
            <a:pPr eaLnBrk="1" hangingPunct="1"/>
            <a:r>
              <a:rPr lang="en-US" altLang="en-US" sz="2800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The high luminosity LHC challenge require upgrades to detectors that are underway.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ate Placeholder 3">
            <a:extLst>
              <a:ext uri="{FF2B5EF4-FFF2-40B4-BE49-F238E27FC236}">
                <a16:creationId xmlns:a16="http://schemas.microsoft.com/office/drawing/2014/main" id="{1F2A33D7-FEB4-4345-8586-12A5CEE23B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47106" name="Footer Placeholder 4">
            <a:extLst>
              <a:ext uri="{FF2B5EF4-FFF2-40B4-BE49-F238E27FC236}">
                <a16:creationId xmlns:a16="http://schemas.microsoft.com/office/drawing/2014/main" id="{748F01EA-EEC0-4142-BF89-7596AA5DC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47107" name="Slide Number Placeholder 5">
            <a:extLst>
              <a:ext uri="{FF2B5EF4-FFF2-40B4-BE49-F238E27FC236}">
                <a16:creationId xmlns:a16="http://schemas.microsoft.com/office/drawing/2014/main" id="{77576C30-4FC3-854B-AEEA-47202D85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2B727F-74FC-8446-9380-3F732C4C3798}" type="slidenum">
              <a:rPr lang="en-US" altLang="en-US" sz="1400"/>
              <a:pPr/>
              <a:t>29</a:t>
            </a:fld>
            <a:endParaRPr lang="en-US" altLang="en-US" sz="1400"/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3BE40909-C074-074E-B4FE-22DFF17E5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Online Resource and Contacts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8803BBC2-C4E8-F04B-B483-1CDA39D398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Large Hadron Collider:</a:t>
            </a:r>
          </a:p>
          <a:p>
            <a:pPr lvl="1" eaLnBrk="1" hangingPunct="1"/>
            <a:r>
              <a:rPr lang="en-US" altLang="en-US" sz="1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Wikipedia: </a:t>
            </a:r>
            <a:r>
              <a:rPr lang="en-US" altLang="en-US" sz="1800" b="1" dirty="0">
                <a:latin typeface="Comic Sans MS" panose="030F0902030302020204" pitchFamily="66" charset="0"/>
                <a:ea typeface="ＭＳ Ｐゴシック" panose="020B0600070205080204" pitchFamily="34" charset="-128"/>
                <a:hlinkClick r:id="rId2"/>
              </a:rPr>
              <a:t>https://en.wikipedia.org/wiki/Large_Hadron_Collider</a:t>
            </a:r>
            <a:endParaRPr lang="en-US" altLang="en-US" sz="1800" b="1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1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LHC: </a:t>
            </a:r>
            <a:r>
              <a:rPr lang="en-US" altLang="en-US" sz="1800" b="1" dirty="0">
                <a:latin typeface="Comic Sans MS" panose="030F0902030302020204" pitchFamily="66" charset="0"/>
                <a:ea typeface="ＭＳ Ｐゴシック" panose="020B0600070205080204" pitchFamily="34" charset="-128"/>
                <a:hlinkClick r:id="rId3"/>
              </a:rPr>
              <a:t>https://home.cern/science/accelerators/large-hadron-collider</a:t>
            </a:r>
            <a:endParaRPr lang="en-US" altLang="en-US" sz="1800" b="1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ATLAS experiment public info:</a:t>
            </a:r>
          </a:p>
          <a:p>
            <a:pPr lvl="1" eaLnBrk="1" hangingPunct="1">
              <a:buFontTx/>
              <a:buNone/>
            </a:pPr>
            <a:r>
              <a:rPr lang="en-US" altLang="en-US" sz="2000" b="1" dirty="0">
                <a:solidFill>
                  <a:schemeClr val="accent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  <a:hlinkClick r:id="rId4"/>
              </a:rPr>
              <a:t>https://atlas.cern</a:t>
            </a:r>
            <a:endParaRPr lang="en-US" altLang="en-US" sz="2000" b="1" dirty="0">
              <a:solidFill>
                <a:schemeClr val="accent1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SLAC </a:t>
            </a:r>
            <a:r>
              <a:rPr lang="en-US" altLang="en-US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ATLAS Activities</a:t>
            </a:r>
          </a:p>
          <a:p>
            <a:pPr eaLnBrk="1" hangingPunct="1">
              <a:buFontTx/>
              <a:buNone/>
            </a:pPr>
            <a:r>
              <a:rPr lang="en-US" altLang="en-US" sz="16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	</a:t>
            </a:r>
            <a:r>
              <a:rPr lang="en-US" altLang="en-US" sz="1800" b="1" dirty="0">
                <a:latin typeface="Comic Sans MS" panose="030F0902030302020204" pitchFamily="66" charset="0"/>
                <a:ea typeface="ＭＳ Ｐゴシック" panose="020B0600070205080204" pitchFamily="34" charset="-128"/>
                <a:hlinkClick r:id="rId5"/>
              </a:rPr>
              <a:t>https://atlas.slac.stanford.edu/</a:t>
            </a:r>
            <a:endParaRPr lang="en-US" altLang="en-US" sz="3600" b="1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Contact me: </a:t>
            </a:r>
          </a:p>
          <a:p>
            <a:pPr lvl="1" eaLnBrk="1" hangingPunct="1"/>
            <a:r>
              <a:rPr lang="en-US" altLang="en-US" sz="2000" b="1" dirty="0">
                <a:ea typeface="ＭＳ Ｐゴシック" panose="020B0600070205080204" pitchFamily="34" charset="-128"/>
                <a:hlinkClick r:id="rId6"/>
              </a:rPr>
              <a:t>sudong@slac.stanford.edu</a:t>
            </a:r>
            <a:endParaRPr lang="en-US" altLang="en-US" sz="2000" b="1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 b="1" dirty="0">
                <a:ea typeface="ＭＳ Ｐゴシック" panose="020B0600070205080204" pitchFamily="34" charset="-128"/>
              </a:rPr>
              <a:t>(650)-926-2284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3">
            <a:extLst>
              <a:ext uri="{FF2B5EF4-FFF2-40B4-BE49-F238E27FC236}">
                <a16:creationId xmlns:a16="http://schemas.microsoft.com/office/drawing/2014/main" id="{A6578992-FB0C-CE42-8DA3-C4AF2E7603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19458" name="Footer Placeholder 4">
            <a:extLst>
              <a:ext uri="{FF2B5EF4-FFF2-40B4-BE49-F238E27FC236}">
                <a16:creationId xmlns:a16="http://schemas.microsoft.com/office/drawing/2014/main" id="{B7F5BE49-51B1-6A41-A157-D2348136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FEB5E295-1709-0A49-BD41-BCC61C9D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843A70-6C39-6541-A146-C812B0D8DE75}" type="slidenum">
              <a:rPr lang="en-US" altLang="en-US" sz="1400"/>
              <a:pPr/>
              <a:t>3</a:t>
            </a:fld>
            <a:endParaRPr lang="en-US" altLang="en-US" sz="14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424EB998-FBC3-5C40-862E-8A525B5C0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Fundamental Forces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F293BA34-C715-F94B-B352-C980F2C55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257800"/>
            <a:ext cx="76962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Forces/interactions can be described as exchange </a:t>
            </a:r>
          </a:p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8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of mediating gauge bosons</a:t>
            </a:r>
          </a:p>
        </p:txBody>
      </p:sp>
      <p:pic>
        <p:nvPicPr>
          <p:cNvPr id="19462" name="Picture 4" descr="forces">
            <a:extLst>
              <a:ext uri="{FF2B5EF4-FFF2-40B4-BE49-F238E27FC236}">
                <a16:creationId xmlns:a16="http://schemas.microsoft.com/office/drawing/2014/main" id="{C04A88E4-B89A-AA45-81BC-F49C3946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1054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5">
            <a:extLst>
              <a:ext uri="{FF2B5EF4-FFF2-40B4-BE49-F238E27FC236}">
                <a16:creationId xmlns:a16="http://schemas.microsoft.com/office/drawing/2014/main" id="{929D4A48-C40D-8146-8EE2-A0214A96D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1676400" cy="1809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Strong 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Interaction:</a:t>
            </a:r>
          </a:p>
          <a:p>
            <a:endParaRPr lang="en-US" altLang="en-US" sz="12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Gluon  </a:t>
            </a:r>
            <a:r>
              <a:rPr lang="en-US" altLang="en-US" sz="2800" b="1">
                <a:solidFill>
                  <a:srgbClr val="FF0000"/>
                </a:solidFill>
                <a:latin typeface="Comic Sans MS" panose="030F0902030302020204" pitchFamily="66" charset="0"/>
              </a:rPr>
              <a:t>g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m=0 Q=0 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Spin=1</a:t>
            </a:r>
          </a:p>
        </p:txBody>
      </p:sp>
      <p:sp>
        <p:nvSpPr>
          <p:cNvPr id="19464" name="Text Box 6">
            <a:extLst>
              <a:ext uri="{FF2B5EF4-FFF2-40B4-BE49-F238E27FC236}">
                <a16:creationId xmlns:a16="http://schemas.microsoft.com/office/drawing/2014/main" id="{7254FE36-1319-0741-8EA9-6CFE1ED62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9465" name="Text Box 7">
            <a:extLst>
              <a:ext uri="{FF2B5EF4-FFF2-40B4-BE49-F238E27FC236}">
                <a16:creationId xmlns:a16="http://schemas.microsoft.com/office/drawing/2014/main" id="{348C3D8F-5B4D-214E-AF7A-A76A17C33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05163"/>
            <a:ext cx="1704975" cy="1779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Weak 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Interaction:</a:t>
            </a:r>
          </a:p>
          <a:p>
            <a:endParaRPr lang="en-US" altLang="en-US" sz="18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W</a:t>
            </a:r>
            <a:r>
              <a:rPr lang="en-US" altLang="en-US" sz="2000" b="1" u="sng" baseline="30000">
                <a:solidFill>
                  <a:srgbClr val="FF0000"/>
                </a:solidFill>
                <a:latin typeface="Comic Sans MS" panose="030F0902030302020204" pitchFamily="66" charset="0"/>
              </a:rPr>
              <a:t>+</a:t>
            </a: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, Z</a:t>
            </a:r>
            <a:r>
              <a:rPr lang="en-US" altLang="en-US" sz="2000" b="1" baseline="30000">
                <a:solidFill>
                  <a:srgbClr val="FF0000"/>
                </a:solidFill>
                <a:latin typeface="Comic Sans MS" panose="030F0902030302020204" pitchFamily="66" charset="0"/>
              </a:rPr>
              <a:t>0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m=80, 91GeV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Spin=1</a:t>
            </a:r>
          </a:p>
        </p:txBody>
      </p:sp>
      <p:sp>
        <p:nvSpPr>
          <p:cNvPr id="19466" name="Text Box 8">
            <a:extLst>
              <a:ext uri="{FF2B5EF4-FFF2-40B4-BE49-F238E27FC236}">
                <a16:creationId xmlns:a16="http://schemas.microsoft.com/office/drawing/2014/main" id="{494F8A7B-022B-7041-9541-426669087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143000"/>
            <a:ext cx="1676400" cy="1809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Electro-magnestism:</a:t>
            </a:r>
          </a:p>
          <a:p>
            <a:endParaRPr lang="en-US" altLang="en-US" sz="12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Photon  </a:t>
            </a:r>
            <a:r>
              <a:rPr lang="en-US" altLang="en-US" sz="2800" b="1">
                <a:solidFill>
                  <a:srgbClr val="FF0000"/>
                </a:solidFill>
                <a:latin typeface="Symbol" pitchFamily="2" charset="2"/>
              </a:rPr>
              <a:t>g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m=0 Q=0 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Spin=1</a:t>
            </a:r>
          </a:p>
        </p:txBody>
      </p:sp>
      <p:sp>
        <p:nvSpPr>
          <p:cNvPr id="19467" name="Text Box 10">
            <a:extLst>
              <a:ext uri="{FF2B5EF4-FFF2-40B4-BE49-F238E27FC236}">
                <a16:creationId xmlns:a16="http://schemas.microsoft.com/office/drawing/2014/main" id="{4F63B0CD-62C8-344F-810C-246984867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352800"/>
            <a:ext cx="1676400" cy="1535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Gravity:</a:t>
            </a:r>
          </a:p>
          <a:p>
            <a:endParaRPr lang="en-US" altLang="en-US" sz="12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Graviton  </a:t>
            </a:r>
            <a:r>
              <a:rPr lang="en-US" altLang="en-US" sz="2800" b="1">
                <a:solidFill>
                  <a:srgbClr val="FF0000"/>
                </a:solidFill>
                <a:latin typeface="Comic Sans MS" panose="030F0902030302020204" pitchFamily="66" charset="0"/>
              </a:rPr>
              <a:t>G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m=0 Q=0 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Spin=2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>
            <a:extLst>
              <a:ext uri="{FF2B5EF4-FFF2-40B4-BE49-F238E27FC236}">
                <a16:creationId xmlns:a16="http://schemas.microsoft.com/office/drawing/2014/main" id="{22ED3DB8-8EBD-6348-8893-D8F1807A7D0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0482" name="Footer Placeholder 4">
            <a:extLst>
              <a:ext uri="{FF2B5EF4-FFF2-40B4-BE49-F238E27FC236}">
                <a16:creationId xmlns:a16="http://schemas.microsoft.com/office/drawing/2014/main" id="{D171B1F5-CBD4-CB44-9852-A51C3A2C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0483" name="Slide Number Placeholder 5">
            <a:extLst>
              <a:ext uri="{FF2B5EF4-FFF2-40B4-BE49-F238E27FC236}">
                <a16:creationId xmlns:a16="http://schemas.microsoft.com/office/drawing/2014/main" id="{8F61E2A4-9102-FD40-81E9-52337EE2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CD4238-A5E7-F640-A2A6-73F6BAB303D2}" type="slidenum">
              <a:rPr lang="en-US" altLang="en-US" sz="1400"/>
              <a:pPr/>
              <a:t>4</a:t>
            </a:fld>
            <a:endParaRPr lang="en-US" altLang="en-US" sz="1400"/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EE80F4AC-A00F-3D4F-9B5B-F3FCA4437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The Standard Model</a:t>
            </a:r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F01FAF83-AC68-5A45-8CC6-B46AAD504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4800600"/>
            <a:ext cx="33528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We finally got our hands on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the mysterious Higgs boson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responsible for generating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Masses ?</a:t>
            </a:r>
          </a:p>
        </p:txBody>
      </p:sp>
      <p:sp>
        <p:nvSpPr>
          <p:cNvPr id="20486" name="Text Box 5">
            <a:extLst>
              <a:ext uri="{FF2B5EF4-FFF2-40B4-BE49-F238E27FC236}">
                <a16:creationId xmlns:a16="http://schemas.microsoft.com/office/drawing/2014/main" id="{EDFF7630-D4B8-534A-8831-8C7EC20B8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143000"/>
            <a:ext cx="48768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1800"/>
              <a:t>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902030302020204" pitchFamily="66" charset="0"/>
              </a:rPr>
              <a:t>Very successful in describing nearly all measurements so far, but we know we are missing something…</a:t>
            </a:r>
          </a:p>
          <a:p>
            <a:endParaRPr lang="en-US" altLang="en-US" sz="800" b="1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 Large number of free parameters </a:t>
            </a:r>
          </a:p>
          <a:p>
            <a:endParaRPr lang="en-US" altLang="en-US" sz="800" b="1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 Origin of the mass scales ? </a:t>
            </a:r>
          </a:p>
          <a:p>
            <a:pPr lvl="1"/>
            <a:r>
              <a:rPr lang="en-US" altLang="en-US" sz="1800" b="1">
                <a:solidFill>
                  <a:srgbClr val="FF0000"/>
                </a:solidFill>
                <a:latin typeface="Comic Sans MS" panose="030F0902030302020204" pitchFamily="66" charset="0"/>
              </a:rPr>
              <a:t>Neutrino mass &lt;1 eV </a:t>
            </a:r>
          </a:p>
          <a:p>
            <a:pPr lvl="1"/>
            <a:r>
              <a:rPr lang="en-US" altLang="en-US" sz="1800" b="1">
                <a:solidFill>
                  <a:srgbClr val="FF0000"/>
                </a:solidFill>
                <a:latin typeface="Comic Sans MS" panose="030F0902030302020204" pitchFamily="66" charset="0"/>
              </a:rPr>
              <a:t>top quark mass 174 GeV </a:t>
            </a:r>
          </a:p>
          <a:p>
            <a:pPr lvl="1"/>
            <a:r>
              <a:rPr lang="en-US" altLang="en-US" sz="1800" b="1">
                <a:solidFill>
                  <a:srgbClr val="FF0000"/>
                </a:solidFill>
                <a:latin typeface="Comic Sans MS" panose="030F0902030302020204" pitchFamily="66" charset="0"/>
              </a:rPr>
              <a:t>M</a:t>
            </a:r>
            <a:r>
              <a:rPr lang="en-US" altLang="en-US" sz="1800" b="1" baseline="-25000">
                <a:solidFill>
                  <a:srgbClr val="FF0000"/>
                </a:solidFill>
                <a:latin typeface="Comic Sans MS" panose="030F0902030302020204" pitchFamily="66" charset="0"/>
              </a:rPr>
              <a:t>plank</a:t>
            </a:r>
            <a:r>
              <a:rPr lang="en-US" altLang="en-US" sz="1800" b="1">
                <a:solidFill>
                  <a:srgbClr val="FF0000"/>
                </a:solidFill>
                <a:latin typeface="Comic Sans MS" panose="030F0902030302020204" pitchFamily="66" charset="0"/>
              </a:rPr>
              <a:t> ~10</a:t>
            </a:r>
            <a:r>
              <a:rPr lang="en-US" altLang="en-US" sz="1800" b="1" baseline="30000">
                <a:solidFill>
                  <a:srgbClr val="FF0000"/>
                </a:solidFill>
                <a:latin typeface="Comic Sans MS" panose="030F0902030302020204" pitchFamily="66" charset="0"/>
              </a:rPr>
              <a:t>15</a:t>
            </a:r>
            <a:r>
              <a:rPr lang="en-US" altLang="en-US" sz="1800" b="1">
                <a:solidFill>
                  <a:srgbClr val="FF0000"/>
                </a:solidFill>
                <a:latin typeface="Comic Sans MS" panose="030F0902030302020204" pitchFamily="66" charset="0"/>
              </a:rPr>
              <a:t> GeV</a:t>
            </a: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</a:p>
          <a:p>
            <a:endParaRPr lang="en-US" altLang="en-US" sz="1200" b="1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 Why 3 generations ?</a:t>
            </a:r>
          </a:p>
          <a:p>
            <a:pPr>
              <a:buFontTx/>
              <a:buChar char="•"/>
            </a:pPr>
            <a:endParaRPr lang="en-US" altLang="en-US" sz="1200" b="1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 None of the existing particles could explain dark matter.</a:t>
            </a:r>
          </a:p>
          <a:p>
            <a:endParaRPr lang="en-US" altLang="en-US" sz="1200" b="1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</a:rPr>
              <a:t> How does gravity fit in ? </a:t>
            </a:r>
          </a:p>
          <a:p>
            <a:r>
              <a:rPr lang="en-US" altLang="en-US" sz="2000" b="1">
                <a:solidFill>
                  <a:schemeClr val="accent2"/>
                </a:solidFill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20487" name="Picture 6" descr="standard-model-higgs">
            <a:extLst>
              <a:ext uri="{FF2B5EF4-FFF2-40B4-BE49-F238E27FC236}">
                <a16:creationId xmlns:a16="http://schemas.microsoft.com/office/drawing/2014/main" id="{1D749159-14E0-0C48-9FBC-A1DB7028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4290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3B4CD38C-D3CD-FC4C-8EF5-3DFB2906AC0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36981EAA-813F-E743-BFFE-DEEB9715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12D9C162-91A0-B54E-AE73-93BCE69A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81E05A-1121-8240-BEF7-14E493F3FE79}" type="slidenum">
              <a:rPr lang="en-US" altLang="en-US" sz="1400"/>
              <a:pPr/>
              <a:t>5</a:t>
            </a:fld>
            <a:endParaRPr lang="en-US" altLang="en-US" sz="1400"/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ADB9983F-D2D6-3D4E-9E2D-1935EB142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Beyond the SM ?</a:t>
            </a: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51B3719E-5DC7-9345-9C7B-B8995E966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There are many interesting ideas on the market: </a:t>
            </a:r>
          </a:p>
          <a:p>
            <a:pPr lvl="1" eaLnBrk="1" hangingPunct="1"/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Super symmetry; extra dimensions…</a:t>
            </a:r>
          </a:p>
          <a:p>
            <a:pPr lvl="1" eaLnBrk="1" hangingPunct="1"/>
            <a:r>
              <a:rPr lang="en-US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SUSY particles, KK gravitons, Z</a:t>
            </a:r>
            <a:r>
              <a:rPr lang="ja-JP" altLang="en-US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en-US" altLang="ja-JP" sz="2000" b="1">
                <a:solidFill>
                  <a:srgbClr val="CC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, mini black holes… </a:t>
            </a:r>
          </a:p>
          <a:p>
            <a:pPr eaLnBrk="1" hangingPunct="1"/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Many ideas support the notion that something ought to happen at the TeV energy scale (if we don</a:t>
            </a:r>
            <a:r>
              <a:rPr lang="ja-JP" altLang="en-US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en-US" altLang="ja-JP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 find Higgs &lt;1 TeV, then we also know we are fundamentally on the wrong track)</a:t>
            </a:r>
            <a:r>
              <a:rPr lang="en-US" altLang="ja-JP" sz="24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but there is a huge chasm between what looks so nice and might be true, and what is actually true.</a:t>
            </a:r>
            <a:endParaRPr lang="en-US" altLang="en-US" sz="2400" b="1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The only way to really move forward is to do experiment at the TeV scale.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F96C58A-2805-6E4D-98B2-D4633C94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944562"/>
          </a:xfrm>
        </p:spPr>
        <p:txBody>
          <a:bodyPr/>
          <a:lstStyle/>
          <a:p>
            <a:r>
              <a:rPr lang="en-US" altLang="en-US">
                <a:latin typeface="Comic Sans MS" panose="030F0902030302020204" pitchFamily="66" charset="0"/>
                <a:ea typeface="ＭＳ Ｐゴシック" panose="020B0600070205080204" pitchFamily="34" charset="-128"/>
              </a:rPr>
              <a:t>Colliders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3BE4-98F5-8842-999C-21F68ED932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Feb/21/2013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E1ED-0F65-6F49-BD0B-0B88CF35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HEP and Detectors (AP240)</a:t>
            </a:r>
          </a:p>
        </p:txBody>
      </p:sp>
      <p:sp>
        <p:nvSpPr>
          <p:cNvPr id="22532" name="Slide Number Placeholder 5">
            <a:extLst>
              <a:ext uri="{FF2B5EF4-FFF2-40B4-BE49-F238E27FC236}">
                <a16:creationId xmlns:a16="http://schemas.microsoft.com/office/drawing/2014/main" id="{97A0B08C-EA40-D34E-AF43-889732C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B6E063-6C42-4D42-845B-59DF13DC3A75}" type="slidenum">
              <a:rPr lang="en-US" altLang="en-US" sz="1400"/>
              <a:pPr/>
              <a:t>6</a:t>
            </a:fld>
            <a:endParaRPr lang="en-US" altLang="en-US" sz="14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23EC80-92C1-E846-A3FF-92588EDFD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066800"/>
            <a:ext cx="3962400" cy="49530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 err="1">
                <a:latin typeface="Comic Sans MS"/>
                <a:cs typeface="Comic Sans MS"/>
              </a:rPr>
              <a:t>e</a:t>
            </a:r>
            <a:r>
              <a:rPr lang="en-US" sz="2800" baseline="30000" dirty="0" err="1">
                <a:latin typeface="Comic Sans MS"/>
                <a:cs typeface="Comic Sans MS"/>
              </a:rPr>
              <a:t>+</a:t>
            </a:r>
            <a:r>
              <a:rPr lang="en-US" sz="2800" dirty="0" err="1">
                <a:latin typeface="Comic Sans MS"/>
                <a:cs typeface="Comic Sans MS"/>
              </a:rPr>
              <a:t>e</a:t>
            </a:r>
            <a:r>
              <a:rPr lang="en-US" sz="2800" baseline="30000" dirty="0">
                <a:latin typeface="Comic Sans MS"/>
                <a:cs typeface="Comic Sans MS"/>
              </a:rPr>
              <a:t>-</a:t>
            </a:r>
            <a:r>
              <a:rPr lang="en-US" sz="2800" dirty="0">
                <a:latin typeface="Comic Sans MS"/>
                <a:cs typeface="Comic Sans MS"/>
              </a:rPr>
              <a:t> colliders </a:t>
            </a:r>
          </a:p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Well known, initial state for simpler kinematics.</a:t>
            </a:r>
          </a:p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Beam energy fully engaged in interaction.</a:t>
            </a:r>
          </a:p>
          <a:p>
            <a:pPr marL="57150" indent="0">
              <a:buFontTx/>
              <a:buNone/>
              <a:defRPr/>
            </a:pPr>
            <a:r>
              <a:rPr lang="en-US" sz="2400" dirty="0">
                <a:latin typeface="Comic Sans MS"/>
                <a:cs typeface="Comic Sans MS"/>
              </a:rPr>
              <a:t>Hadron Colliders</a:t>
            </a:r>
          </a:p>
          <a:p>
            <a:pPr marL="400050"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Higher energy reach but only part of the proton energy making interesting interactions.</a:t>
            </a:r>
          </a:p>
          <a:p>
            <a:pPr marL="400050"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Interesting events sitting on top of mountain of uninteresting background interactions </a:t>
            </a:r>
          </a:p>
          <a:p>
            <a:pPr marL="800100" lvl="1">
              <a:defRPr/>
            </a:pP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2534" name="Content Placeholder 6">
            <a:extLst>
              <a:ext uri="{FF2B5EF4-FFF2-40B4-BE49-F238E27FC236}">
                <a16:creationId xmlns:a16="http://schemas.microsoft.com/office/drawing/2014/main" id="{A85151D1-C643-EA4E-A55E-F0B669767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5" r="-3865"/>
          <a:stretch>
            <a:fillRect/>
          </a:stretch>
        </p:blipFill>
        <p:spPr bwMode="auto">
          <a:xfrm>
            <a:off x="1588" y="1295400"/>
            <a:ext cx="4724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e Placeholder 3">
            <a:extLst>
              <a:ext uri="{FF2B5EF4-FFF2-40B4-BE49-F238E27FC236}">
                <a16:creationId xmlns:a16="http://schemas.microsoft.com/office/drawing/2014/main" id="{013CA96A-66F6-A94D-84FC-D25A50FA6E3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3554" name="Footer Placeholder 4">
            <a:extLst>
              <a:ext uri="{FF2B5EF4-FFF2-40B4-BE49-F238E27FC236}">
                <a16:creationId xmlns:a16="http://schemas.microsoft.com/office/drawing/2014/main" id="{6BAF1D84-0502-9241-B9FC-E7002789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3555" name="Slide Number Placeholder 5">
            <a:extLst>
              <a:ext uri="{FF2B5EF4-FFF2-40B4-BE49-F238E27FC236}">
                <a16:creationId xmlns:a16="http://schemas.microsoft.com/office/drawing/2014/main" id="{F3BE9194-EDA4-0B4F-A646-221CD60D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7F2C6C-560C-8E41-B3CB-A296EF12C7DA}" type="slidenum">
              <a:rPr lang="en-US" altLang="en-US" sz="1400"/>
              <a:pPr/>
              <a:t>7</a:t>
            </a:fld>
            <a:endParaRPr lang="en-US" altLang="en-US" sz="1400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4FE16FB5-EECA-1942-8898-4C45D270D0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The Large Hadron Collider</a:t>
            </a:r>
          </a:p>
        </p:txBody>
      </p:sp>
      <p:pic>
        <p:nvPicPr>
          <p:cNvPr id="23557" name="Picture 6" descr="LHC-drawing-half">
            <a:extLst>
              <a:ext uri="{FF2B5EF4-FFF2-40B4-BE49-F238E27FC236}">
                <a16:creationId xmlns:a16="http://schemas.microsoft.com/office/drawing/2014/main" id="{FC51C2FC-B069-FD45-B0C2-EF5F5FB1046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6172200" cy="4983163"/>
          </a:xfrm>
          <a:noFill/>
        </p:spPr>
      </p:pic>
      <p:sp>
        <p:nvSpPr>
          <p:cNvPr id="23558" name="Text Box 7">
            <a:extLst>
              <a:ext uri="{FF2B5EF4-FFF2-40B4-BE49-F238E27FC236}">
                <a16:creationId xmlns:a16="http://schemas.microsoft.com/office/drawing/2014/main" id="{A775831E-6508-984B-975E-C117CC5F6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219200"/>
            <a:ext cx="2667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The next major facility at energy frontier. Located at CERN, Geneva, Switzerland.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Proton Proton collisions  @ 7+7 TeV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accent2"/>
                </a:solidFill>
                <a:latin typeface="Comic Sans MS" panose="030F0902030302020204" pitchFamily="66" charset="0"/>
              </a:rPr>
              <a:t>Two general purpose large experiments: ATLAS and CMS.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First collision Dec/09 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CC3300"/>
                </a:solidFill>
                <a:latin typeface="Comic Sans MS" panose="030F0902030302020204" pitchFamily="66" charset="0"/>
              </a:rPr>
              <a:t>4+4 TeV run ended in Feb/13. Restart 2015 for 6.5+6.5TeV</a:t>
            </a:r>
          </a:p>
          <a:p>
            <a:pPr>
              <a:spcBef>
                <a:spcPct val="50000"/>
              </a:spcBef>
            </a:pPr>
            <a:endParaRPr lang="en-US" altLang="en-US" sz="1800" b="1">
              <a:solidFill>
                <a:srgbClr val="CC33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Date Placeholder 3">
            <a:extLst>
              <a:ext uri="{FF2B5EF4-FFF2-40B4-BE49-F238E27FC236}">
                <a16:creationId xmlns:a16="http://schemas.microsoft.com/office/drawing/2014/main" id="{244B7EB2-43AD-1848-BD43-3C90C82C80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4578" name="Footer Placeholder 4">
            <a:extLst>
              <a:ext uri="{FF2B5EF4-FFF2-40B4-BE49-F238E27FC236}">
                <a16:creationId xmlns:a16="http://schemas.microsoft.com/office/drawing/2014/main" id="{CDCC9FEC-30A9-CF4B-A1EC-972C4E64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4579" name="Slide Number Placeholder 5">
            <a:extLst>
              <a:ext uri="{FF2B5EF4-FFF2-40B4-BE49-F238E27FC236}">
                <a16:creationId xmlns:a16="http://schemas.microsoft.com/office/drawing/2014/main" id="{749B9638-55A5-9140-8965-28D8FD36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1B511F-8390-BE4F-8309-63CC94147981}" type="slidenum">
              <a:rPr lang="en-US" altLang="en-US" sz="1400"/>
              <a:pPr/>
              <a:t>8</a:t>
            </a:fld>
            <a:endParaRPr lang="en-US" altLang="en-US" sz="1400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6E70A64F-CFB6-C744-9907-004E7EA64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PP Collisions</a:t>
            </a: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03AC5496-91A6-E445-9A43-C97A870AF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667000"/>
            <a:ext cx="39624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 closer look at the proton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reveals a sea of partons. </a:t>
            </a:r>
          </a:p>
          <a:p>
            <a:pPr eaLnBrk="1" hangingPunct="1">
              <a:lnSpc>
                <a:spcPct val="90000"/>
              </a:lnSpc>
              <a:buFont typeface="Symbol" pitchFamily="2" charset="2"/>
              <a:buChar char="Þ"/>
            </a:pPr>
            <a:r>
              <a:rPr lang="en-US" altLang="en-US" sz="20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qq,gg,gq interactions </a:t>
            </a:r>
          </a:p>
          <a:p>
            <a:pPr eaLnBrk="1" hangingPunct="1">
              <a:lnSpc>
                <a:spcPct val="90000"/>
              </a:lnSpc>
              <a:buFont typeface="Symbol" pitchFamily="2" charset="2"/>
              <a:buNone/>
            </a:pPr>
            <a:r>
              <a:rPr lang="en-US" altLang="en-US" sz="2000" b="1">
                <a:solidFill>
                  <a:srgbClr val="000066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and remaining proton debris.</a:t>
            </a:r>
          </a:p>
        </p:txBody>
      </p:sp>
      <p:pic>
        <p:nvPicPr>
          <p:cNvPr id="24582" name="Picture 4" descr="proton_parton_sea">
            <a:extLst>
              <a:ext uri="{FF2B5EF4-FFF2-40B4-BE49-F238E27FC236}">
                <a16:creationId xmlns:a16="http://schemas.microsoft.com/office/drawing/2014/main" id="{D2BC44F8-E768-D14F-B0D7-DD8E6284D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1258888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quark_gluon_color_field_snap">
            <a:extLst>
              <a:ext uri="{FF2B5EF4-FFF2-40B4-BE49-F238E27FC236}">
                <a16:creationId xmlns:a16="http://schemas.microsoft.com/office/drawing/2014/main" id="{774C6EE4-636B-624C-8ADF-C99D8841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26860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top_an_slow">
            <a:extLst>
              <a:ext uri="{FF2B5EF4-FFF2-40B4-BE49-F238E27FC236}">
                <a16:creationId xmlns:a16="http://schemas.microsoft.com/office/drawing/2014/main" id="{AEC0C6B0-4FF0-6B4D-8B4A-A7258E55E5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20574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7" descr="feynman_ttbar_ljets">
            <a:extLst>
              <a:ext uri="{FF2B5EF4-FFF2-40B4-BE49-F238E27FC236}">
                <a16:creationId xmlns:a16="http://schemas.microsoft.com/office/drawing/2014/main" id="{C7C57270-4B4D-E24F-BA00-B9DECFE6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28860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8">
            <a:extLst>
              <a:ext uri="{FF2B5EF4-FFF2-40B4-BE49-F238E27FC236}">
                <a16:creationId xmlns:a16="http://schemas.microsoft.com/office/drawing/2014/main" id="{5B2D9FE6-7C2F-0144-BECE-1E3BFD3DA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912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800000"/>
                </a:solidFill>
              </a:rPr>
              <a:t>Quarks fragment into jets of hadrons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4">
            <a:extLst>
              <a:ext uri="{FF2B5EF4-FFF2-40B4-BE49-F238E27FC236}">
                <a16:creationId xmlns:a16="http://schemas.microsoft.com/office/drawing/2014/main" id="{C84DB96C-4A54-D343-A29C-F5015ED3E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Feb/21/2013 </a:t>
            </a:r>
          </a:p>
        </p:txBody>
      </p:sp>
      <p:sp>
        <p:nvSpPr>
          <p:cNvPr id="25602" name="Footer Placeholder 5">
            <a:extLst>
              <a:ext uri="{FF2B5EF4-FFF2-40B4-BE49-F238E27FC236}">
                <a16:creationId xmlns:a16="http://schemas.microsoft.com/office/drawing/2014/main" id="{B7ABC100-E320-8043-824D-0584DCD5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HEP Detectors (AP240)</a:t>
            </a:r>
          </a:p>
        </p:txBody>
      </p:sp>
      <p:sp>
        <p:nvSpPr>
          <p:cNvPr id="25603" name="Slide Number Placeholder 6">
            <a:extLst>
              <a:ext uri="{FF2B5EF4-FFF2-40B4-BE49-F238E27FC236}">
                <a16:creationId xmlns:a16="http://schemas.microsoft.com/office/drawing/2014/main" id="{F070D35D-AC82-714F-BA3C-FAA7AD1C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27619F-49F2-B842-81CE-A1E0C0AE0B4E}" type="slidenum">
              <a:rPr lang="en-US" altLang="en-US" sz="1400"/>
              <a:pPr/>
              <a:t>9</a:t>
            </a:fld>
            <a:endParaRPr lang="en-US" altLang="en-US" sz="1400"/>
          </a:p>
        </p:txBody>
      </p:sp>
      <p:pic>
        <p:nvPicPr>
          <p:cNvPr id="25604" name="Picture 11" descr="pp-xsec">
            <a:extLst>
              <a:ext uri="{FF2B5EF4-FFF2-40B4-BE49-F238E27FC236}">
                <a16:creationId xmlns:a16="http://schemas.microsoft.com/office/drawing/2014/main" id="{2FD6E5EC-1490-A644-8A42-97C850724F0B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3944938" cy="5410200"/>
          </a:xfrm>
          <a:noFill/>
        </p:spPr>
      </p:pic>
      <p:sp>
        <p:nvSpPr>
          <p:cNvPr id="25605" name="Rectangle 4">
            <a:extLst>
              <a:ext uri="{FF2B5EF4-FFF2-40B4-BE49-F238E27FC236}">
                <a16:creationId xmlns:a16="http://schemas.microsoft.com/office/drawing/2014/main" id="{A1A20FD0-B187-074A-A60D-E6B215ECD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1000" cy="563562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Physics Processes at LHC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428689DE-3C41-1142-BBB4-BB686E1384E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066800"/>
            <a:ext cx="4343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Cross sections for heavy objects such as top, Higgs or possible new particles grew substantially compared to Tevatron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but they are still under a huge mountain of QCD background.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Multiple interactions in each beam crossing at LHC luminosity also gets much worse.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Very challenging environment to pull out the interesting physics.</a:t>
            </a:r>
          </a:p>
        </p:txBody>
      </p:sp>
      <p:cxnSp>
        <p:nvCxnSpPr>
          <p:cNvPr id="25607" name="Straight Connector 8">
            <a:extLst>
              <a:ext uri="{FF2B5EF4-FFF2-40B4-BE49-F238E27FC236}">
                <a16:creationId xmlns:a16="http://schemas.microsoft.com/office/drawing/2014/main" id="{70FBFDC5-E912-8048-B652-05BA441E66A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81000" y="3657600"/>
            <a:ext cx="5029200" cy="0"/>
          </a:xfrm>
          <a:prstGeom prst="line">
            <a:avLst/>
          </a:prstGeom>
          <a:noFill/>
          <a:ln w="1587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8" name="TextBox 18">
            <a:extLst>
              <a:ext uri="{FF2B5EF4-FFF2-40B4-BE49-F238E27FC236}">
                <a16:creationId xmlns:a16="http://schemas.microsoft.com/office/drawing/2014/main" id="{AEFF05B8-826C-564A-A099-9EC6D40E1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90600"/>
            <a:ext cx="769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B050"/>
                </a:solidFill>
              </a:rPr>
              <a:t>7 TeV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3456</TotalTime>
  <Words>1298</Words>
  <Application>Microsoft Macintosh PowerPoint</Application>
  <PresentationFormat>On-screen Show (4:3)</PresentationFormat>
  <Paragraphs>258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ＭＳ Ｐゴシック</vt:lpstr>
      <vt:lpstr>Comic Sans MS</vt:lpstr>
      <vt:lpstr>Symbol</vt:lpstr>
      <vt:lpstr>Tahoma</vt:lpstr>
      <vt:lpstr>Default Design</vt:lpstr>
      <vt:lpstr>Particle Physics and Detectors</vt:lpstr>
      <vt:lpstr>Fundamental Building Blocks  </vt:lpstr>
      <vt:lpstr>Fundamental Forces</vt:lpstr>
      <vt:lpstr>The Standard Model</vt:lpstr>
      <vt:lpstr>Beyond the SM ?</vt:lpstr>
      <vt:lpstr>Colliders</vt:lpstr>
      <vt:lpstr>The Large Hadron Collider</vt:lpstr>
      <vt:lpstr>PP Collisions</vt:lpstr>
      <vt:lpstr>Physics Processes at LHC</vt:lpstr>
      <vt:lpstr>Physics Signatures</vt:lpstr>
      <vt:lpstr>Particle Signatures</vt:lpstr>
      <vt:lpstr>The ATLAS Experiment</vt:lpstr>
      <vt:lpstr>PowerPoint Presentation</vt:lpstr>
      <vt:lpstr>PowerPoint Presentation</vt:lpstr>
      <vt:lpstr>How Does ATLAS Detector Particles ?</vt:lpstr>
      <vt:lpstr>Trigger &amp; DAQ</vt:lpstr>
      <vt:lpstr>Challenge of Detecting Interesting Physics</vt:lpstr>
      <vt:lpstr>PowerPoint Presentation</vt:lpstr>
      <vt:lpstr>ATLAS Online Beam Spot</vt:lpstr>
      <vt:lpstr>Conflictory Desires in Tracker Design </vt:lpstr>
      <vt:lpstr>PowerPoint Presentation</vt:lpstr>
      <vt:lpstr>Radiation Hard Silicon Pixel Detector</vt:lpstr>
      <vt:lpstr>ATLAS Insertable B-Layer (IBL) Pixel Detector for 2015</vt:lpstr>
      <vt:lpstr>Searching for Standard Model Higgs</vt:lpstr>
      <vt:lpstr>h-&gt;ZZ-&gt;mmee  candidate</vt:lpstr>
      <vt:lpstr>h-&gt;gg  candidate</vt:lpstr>
      <vt:lpstr>LHC Road map</vt:lpstr>
      <vt:lpstr>Summary</vt:lpstr>
      <vt:lpstr>Online Resource and 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Su, Dong</cp:lastModifiedBy>
  <cp:revision>63</cp:revision>
  <cp:lastPrinted>1601-01-01T00:00:00Z</cp:lastPrinted>
  <dcterms:created xsi:type="dcterms:W3CDTF">1601-01-01T00:00:00Z</dcterms:created>
  <dcterms:modified xsi:type="dcterms:W3CDTF">2021-06-23T06:42:41Z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