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59" r:id="rId3"/>
    <p:sldId id="258" r:id="rId4"/>
    <p:sldId id="261" r:id="rId5"/>
    <p:sldId id="262" r:id="rId6"/>
    <p:sldId id="256" r:id="rId7"/>
    <p:sldId id="260" r:id="rId8"/>
    <p:sldId id="263" r:id="rId9"/>
    <p:sldId id="264" r:id="rId10"/>
    <p:sldId id="265" r:id="rId11"/>
    <p:sldId id="270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0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4D174-6D84-4D02-B921-E3F2FE5CB49C}" type="datetimeFigureOut">
              <a:rPr lang="fr-FR" smtClean="0"/>
              <a:pPr/>
              <a:t>10/09/2018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31294-14B7-447C-B71B-80B79C578D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1294-14B7-447C-B71B-80B79C578D4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1294-14B7-447C-B71B-80B79C578D4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3610-188E-46D1-9877-F12435205043}" type="datetime1">
              <a:rPr lang="fr-FR" smtClean="0"/>
              <a:pPr/>
              <a:t>10/09/2018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RN, HEPMAD 18, Madagascar-Antananarivo (6-11 september 2018)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C39D-68CC-4EBB-BF78-4EEB4DBB53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4FED-E2AE-4671-B1C4-ACE175C4C90A}" type="datetime1">
              <a:rPr lang="fr-FR" smtClean="0"/>
              <a:pPr/>
              <a:t>10/09/2018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RN, HEPMAD 18, Madagascar-Antananarivo (6-11 september 2018)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C39D-68CC-4EBB-BF78-4EEB4DBB53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957A-BF03-4866-BD57-CAA4B7CF958D}" type="datetime1">
              <a:rPr lang="fr-FR" smtClean="0"/>
              <a:pPr/>
              <a:t>10/09/2018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RN, HEPMAD 18, Madagascar-Antananarivo (6-11 september 2018)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C39D-68CC-4EBB-BF78-4EEB4DBB53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A247-33E7-446F-A94C-7BF71EFFEBB4}" type="datetime1">
              <a:rPr lang="fr-FR" smtClean="0"/>
              <a:pPr/>
              <a:t>10/09/2018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RN, HEPMAD 18, Madagascar-Antananarivo (6-11 september 2018)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C39D-68CC-4EBB-BF78-4EEB4DBB53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289-558F-428F-81BD-D97C447D7A3B}" type="datetime1">
              <a:rPr lang="fr-FR" smtClean="0"/>
              <a:pPr/>
              <a:t>10/09/2018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RN, HEPMAD 18, Madagascar-Antananarivo (6-11 september 2018)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C39D-68CC-4EBB-BF78-4EEB4DBB53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34AF-F54C-42EC-B93C-A28C19922634}" type="datetime1">
              <a:rPr lang="fr-FR" smtClean="0"/>
              <a:pPr/>
              <a:t>10/09/2018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RN, HEPMAD 18, Madagascar-Antananarivo (6-11 september 2018)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C39D-68CC-4EBB-BF78-4EEB4DBB53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0197-A9AC-413E-8308-9A3B6B96B4F4}" type="datetime1">
              <a:rPr lang="fr-FR" smtClean="0"/>
              <a:pPr/>
              <a:t>10/09/2018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RN, HEPMAD 18, Madagascar-Antananarivo (6-11 september 2018)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C39D-68CC-4EBB-BF78-4EEB4DBB53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12E8-B4CF-461C-96CF-84811E226AB3}" type="datetime1">
              <a:rPr lang="fr-FR" smtClean="0"/>
              <a:pPr/>
              <a:t>10/09/2018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RN, HEPMAD 18, Madagascar-Antananarivo (6-11 september 2018)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C39D-68CC-4EBB-BF78-4EEB4DBB53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1E95-EFD4-4BB8-96AF-D9517C839CFA}" type="datetime1">
              <a:rPr lang="fr-FR" smtClean="0"/>
              <a:pPr/>
              <a:t>10/09/2018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RN, HEPMAD 18, Madagascar-Antananarivo (6-11 september 2018)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C39D-68CC-4EBB-BF78-4EEB4DBB53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24DCC-9D04-4892-9C0F-A915645887ED}" type="datetime1">
              <a:rPr lang="fr-FR" smtClean="0"/>
              <a:pPr/>
              <a:t>10/09/2018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RN, HEPMAD 18, Madagascar-Antananarivo (6-11 september 2018)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C39D-68CC-4EBB-BF78-4EEB4DBB53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494C-359A-4DE9-BBF9-D7D5263AB7AE}" type="datetime1">
              <a:rPr lang="fr-FR" smtClean="0"/>
              <a:pPr/>
              <a:t>10/09/2018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RN, HEPMAD 18, Madagascar-Antananarivo (6-11 september 2018)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C39D-68CC-4EBB-BF78-4EEB4DBB53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C0C55-E5BB-41AA-8947-084F8880C4DF}" type="datetime1">
              <a:rPr lang="fr-FR" smtClean="0"/>
              <a:pPr/>
              <a:t>10/09/2018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RN, HEPMAD 18, Madagascar-Antananarivo (6-11 september 2018)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0C39D-68CC-4EBB-BF78-4EEB4DBB53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lpex.servhome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3042" y="857232"/>
            <a:ext cx="6286544" cy="2011378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rgbClr val="38009C"/>
                </a:solidFill>
              </a:rPr>
              <a:t>IDENTIFICATION </a:t>
            </a:r>
            <a:r>
              <a:rPr lang="en-US" sz="2800" b="1" dirty="0" smtClean="0">
                <a:solidFill>
                  <a:srgbClr val="38009C"/>
                </a:solidFill>
              </a:rPr>
              <a:t>OF THE IDEAL SITES FOR MARINE TURBINE IN MADAGASCAR</a:t>
            </a:r>
            <a:endParaRPr lang="fr-FR" sz="2800" b="1" dirty="0">
              <a:solidFill>
                <a:srgbClr val="38009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56" y="3143248"/>
            <a:ext cx="559576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err="1" smtClean="0"/>
              <a:t>Nirilalaina</a:t>
            </a:r>
            <a:r>
              <a:rPr lang="fr-FR" b="1" dirty="0" smtClean="0"/>
              <a:t> RANDRIATEFISON</a:t>
            </a:r>
            <a:r>
              <a:rPr lang="fr-FR" sz="1600" b="1" baseline="30000" dirty="0" smtClean="0"/>
              <a:t>1</a:t>
            </a:r>
            <a:r>
              <a:rPr lang="fr-FR" b="1" dirty="0" smtClean="0"/>
              <a:t>, Yvon ANDRIANAHARISON</a:t>
            </a:r>
            <a:r>
              <a:rPr lang="fr-FR" b="1" baseline="30000" dirty="0" smtClean="0"/>
              <a:t>2</a:t>
            </a:r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1: Ecole Normale Supérieure</a:t>
            </a:r>
          </a:p>
          <a:p>
            <a:pPr algn="ctr"/>
            <a:r>
              <a:rPr lang="fr-FR" b="1" dirty="0" smtClean="0"/>
              <a:t>2: Ecole Supérieure Polytechnique</a:t>
            </a:r>
          </a:p>
          <a:p>
            <a:pPr algn="ctr"/>
            <a:r>
              <a:rPr lang="fr-FR" b="1" dirty="0" smtClean="0"/>
              <a:t>Université d’Antananarivo, Madagascar</a:t>
            </a:r>
          </a:p>
          <a:p>
            <a:pPr algn="ctr"/>
            <a:endParaRPr lang="fr-FR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00298" y="6492875"/>
            <a:ext cx="4733948" cy="365125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RN, HEPMAD 18, Madagascar-Antananarivo (6-11 september 2018)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86314" y="3357562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Source: </a:t>
            </a:r>
            <a:r>
              <a:rPr lang="fr-FR" b="1" dirty="0" err="1" smtClean="0"/>
              <a:t>Mandimbiharison</a:t>
            </a:r>
            <a:r>
              <a:rPr lang="fr-FR" b="1" dirty="0" smtClean="0"/>
              <a:t> Aurélien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0" y="88895"/>
            <a:ext cx="4103690" cy="303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0" y="3071810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"Edge </a:t>
            </a:r>
            <a:r>
              <a:rPr lang="fr-FR" b="1" dirty="0" smtClean="0"/>
              <a:t>of Mahajanga </a:t>
            </a:r>
            <a:r>
              <a:rPr lang="en-US" b="1" dirty="0" smtClean="0"/>
              <a:t>“:  </a:t>
            </a:r>
          </a:p>
          <a:p>
            <a:pPr algn="ctr"/>
            <a:r>
              <a:rPr lang="en-US" b="1" dirty="0" smtClean="0"/>
              <a:t>the most stable zone in normal times</a:t>
            </a: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90"/>
            <a:ext cx="3694114" cy="28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572000" y="307181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during the passage of </a:t>
            </a:r>
            <a:r>
              <a:rPr lang="fr-FR" b="1" dirty="0" smtClean="0"/>
              <a:t>cyclone</a:t>
            </a:r>
            <a:r>
              <a:rPr lang="en-US" b="1" dirty="0" smtClean="0"/>
              <a:t> </a:t>
            </a:r>
            <a:r>
              <a:rPr lang="en-US" b="1" dirty="0" err="1" smtClean="0"/>
              <a:t>Hellen</a:t>
            </a:r>
            <a:r>
              <a:rPr lang="en-US" b="1" dirty="0" smtClean="0"/>
              <a:t> in 2014</a:t>
            </a:r>
            <a:endParaRPr lang="fr-FR" b="1" dirty="0"/>
          </a:p>
        </p:txBody>
      </p:sp>
      <p:pic>
        <p:nvPicPr>
          <p:cNvPr id="8" name="Image 7" descr="D:\SARY VAGUE\IMG_82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D:\SARY VAGUE\IMG_83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14752"/>
            <a:ext cx="39433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00430" y="6357958"/>
            <a:ext cx="2643206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err="1" smtClean="0"/>
              <a:t>Waves</a:t>
            </a:r>
            <a:r>
              <a:rPr lang="fr-FR" b="1" dirty="0" smtClean="0"/>
              <a:t> of </a:t>
            </a:r>
            <a:r>
              <a:rPr lang="fr-FR" b="1" dirty="0" err="1" smtClean="0"/>
              <a:t>Nosy</a:t>
            </a:r>
            <a:r>
              <a:rPr lang="fr-FR" b="1" dirty="0" smtClean="0"/>
              <a:t> Be Island 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2143108" y="6564337"/>
            <a:ext cx="5143536" cy="365125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RN, HEPMAD 18, Madagascar-Antananarivo (6-11 september 2018)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1472" y="2071678"/>
            <a:ext cx="8786842" cy="22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3200" dirty="0" smtClean="0">
                <a:solidFill>
                  <a:srgbClr val="002060"/>
                </a:solidFill>
              </a:rPr>
              <a:t>current greater than 4 or 5 knots;</a:t>
            </a:r>
            <a:endParaRPr lang="fr-FR" sz="3200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3200" dirty="0" smtClean="0">
                <a:solidFill>
                  <a:srgbClr val="002060"/>
                </a:solidFill>
              </a:rPr>
              <a:t>depth of about 40 meters;</a:t>
            </a:r>
            <a:endParaRPr lang="fr-FR" sz="3200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3200" dirty="0" smtClean="0">
                <a:solidFill>
                  <a:srgbClr val="002060"/>
                </a:solidFill>
              </a:rPr>
              <a:t>proximity to the coast to pull a submarine cable</a:t>
            </a:r>
            <a:endParaRPr lang="fr-FR" sz="3200" dirty="0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214290"/>
            <a:ext cx="628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To be favorable for the installation of this tidal energy equipment, the sites must meet the following criteria:</a:t>
            </a:r>
            <a:endParaRPr lang="fr-FR" sz="28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71488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38009C"/>
                </a:solidFill>
              </a:rPr>
              <a:t>=&gt;These criteria met by the cities of the west coast of Madagascar, therefore, the projects of installation of tidal turbines are favorable.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7356" y="6356350"/>
            <a:ext cx="5214974" cy="365125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RN, HEPMAD 18, Madagascar-Antananarivo (6-11 september 2018)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785918" y="1500174"/>
          <a:ext cx="5286412" cy="1092029"/>
        </p:xfrm>
        <a:graphic>
          <a:graphicData uri="http://schemas.openxmlformats.org/presentationml/2006/ole">
            <p:oleObj spid="_x0000_s1025" name="Equation" r:id="rId3" imgW="2032000" imgH="419100" progId="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528384" y="357166"/>
          <a:ext cx="1615120" cy="714380"/>
        </p:xfrm>
        <a:graphic>
          <a:graphicData uri="http://schemas.openxmlformats.org/presentationml/2006/ole">
            <p:oleObj spid="_x0000_s1027" name="Equation" r:id="rId4" imgW="494870" imgH="215713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2357422" y="-24"/>
            <a:ext cx="4137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/>
              <a:t>The </a:t>
            </a:r>
            <a:r>
              <a:rPr lang="fr-FR" sz="2800" b="1" dirty="0" err="1" smtClean="0"/>
              <a:t>equation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continuity</a:t>
            </a:r>
            <a:endParaRPr lang="fr-F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132522" y="976954"/>
            <a:ext cx="443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/>
              <a:t>The Navier-Stokes </a:t>
            </a:r>
            <a:r>
              <a:rPr lang="fr-FR" sz="2800" b="1" dirty="0" err="1" smtClean="0"/>
              <a:t>equations</a:t>
            </a:r>
            <a:endParaRPr lang="fr-FR" sz="2800" b="1" dirty="0"/>
          </a:p>
        </p:txBody>
      </p:sp>
      <p:pic>
        <p:nvPicPr>
          <p:cNvPr id="10" name="Imag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2714620"/>
            <a:ext cx="5760720" cy="289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1739" y="2927836"/>
            <a:ext cx="4886325" cy="2333625"/>
            <a:chOff x="2520" y="3015"/>
            <a:chExt cx="7695" cy="3675"/>
          </a:xfrm>
        </p:grpSpPr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>
              <a:off x="4875" y="4260"/>
              <a:ext cx="1" cy="24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2520" y="4470"/>
              <a:ext cx="549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>
              <a:off x="5685" y="4470"/>
              <a:ext cx="1" cy="222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6690" y="4260"/>
              <a:ext cx="55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7260" y="4155"/>
              <a:ext cx="1" cy="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4448" y="5235"/>
              <a:ext cx="45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5962" y="6167"/>
              <a:ext cx="180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b="1" dirty="0" smtClean="0">
                  <a:latin typeface="Calibri" pitchFamily="34" charset="0"/>
                  <a:ea typeface="Calibri" pitchFamily="34" charset="0"/>
                  <a:cs typeface="TimesNewRomanPSMT"/>
                </a:rPr>
                <a:t>Bathymetry</a:t>
              </a:r>
              <a:endPara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5783" y="5235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7275" y="4050"/>
              <a:ext cx="36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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8604" y="4430"/>
              <a:ext cx="59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r>
                <a:rPr kumimoji="0" lang="fr-FR" sz="1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8199" y="3170"/>
              <a:ext cx="59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r>
                <a:rPr kumimoji="0" lang="fr-FR" sz="1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6068" y="3015"/>
              <a:ext cx="0" cy="133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8010" y="5235"/>
              <a:ext cx="211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 rot="10800000">
              <a:off x="4635" y="3975"/>
              <a:ext cx="1275" cy="180"/>
            </a:xfrm>
            <a:prstGeom prst="rightArrow">
              <a:avLst>
                <a:gd name="adj1" fmla="val 50000"/>
                <a:gd name="adj2" fmla="val 17708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4980" y="3630"/>
              <a:ext cx="88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200" b="1" dirty="0" smtClean="0">
                  <a:latin typeface="Times New Roman" pitchFamily="18" charset="0"/>
                  <a:cs typeface="Arial" pitchFamily="34" charset="0"/>
                </a:rPr>
                <a:t>Wind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6825" y="5000"/>
              <a:ext cx="59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r>
                <a:rPr kumimoji="0" lang="fr-FR" sz="1200" b="1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 flipV="1">
              <a:off x="8010" y="3465"/>
              <a:ext cx="2205" cy="14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 flipV="1">
              <a:off x="8010" y="4060"/>
              <a:ext cx="2205" cy="14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 flipV="1">
              <a:off x="8010" y="4650"/>
              <a:ext cx="2205" cy="14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>
              <a:off x="8309" y="4185"/>
              <a:ext cx="1" cy="22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9" name="AutoShape 25"/>
            <p:cNvCxnSpPr>
              <a:cxnSpLocks noChangeShapeType="1"/>
            </p:cNvCxnSpPr>
            <p:nvPr/>
          </p:nvCxnSpPr>
          <p:spPr bwMode="auto">
            <a:xfrm>
              <a:off x="8790" y="3890"/>
              <a:ext cx="1" cy="22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0" name="AutoShape 26"/>
            <p:cNvCxnSpPr>
              <a:cxnSpLocks noChangeShapeType="1"/>
            </p:cNvCxnSpPr>
            <p:nvPr/>
          </p:nvCxnSpPr>
          <p:spPr bwMode="auto">
            <a:xfrm>
              <a:off x="9270" y="3625"/>
              <a:ext cx="1" cy="22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1" name="AutoShape 27"/>
            <p:cNvCxnSpPr>
              <a:cxnSpLocks noChangeShapeType="1"/>
            </p:cNvCxnSpPr>
            <p:nvPr/>
          </p:nvCxnSpPr>
          <p:spPr bwMode="auto">
            <a:xfrm>
              <a:off x="9750" y="3365"/>
              <a:ext cx="1" cy="22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715008" y="2857496"/>
            <a:ext cx="32146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H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: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NewRomanPSMT"/>
              </a:rPr>
              <a:t>Height of total water of it (m)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 :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NewRomanPSMT"/>
              </a:rPr>
              <a:t>Rating of the bathymetry in relation to the middle level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NewRomanPSMT"/>
                <a:ea typeface="Calibri" pitchFamily="34" charset="0"/>
                <a:cs typeface="TimesNewRomanPSMT"/>
                <a:sym typeface="Symbol" pitchFamily="18" charset="2"/>
              </a:rPr>
              <a:t>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 :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NewRomanPSMT"/>
              </a:rPr>
              <a:t>Variations of the free surface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NewRomanPSMT"/>
              <a:ea typeface="Calibri" pitchFamily="34" charset="0"/>
              <a:cs typeface="TimesNewRomanPSMT"/>
              <a:sym typeface="Symbol" pitchFamily="18" charset="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14414" y="5643578"/>
            <a:ext cx="2872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Geometry of the study area </a:t>
            </a:r>
            <a:endParaRPr lang="fr-FR" b="1" dirty="0"/>
          </a:p>
        </p:txBody>
      </p:sp>
      <p:sp>
        <p:nvSpPr>
          <p:cNvPr id="35" name="Espace réservé du pied de page 34"/>
          <p:cNvSpPr>
            <a:spLocks noGrp="1"/>
          </p:cNvSpPr>
          <p:nvPr>
            <p:ph type="ftr" sz="quarter" idx="11"/>
          </p:nvPr>
        </p:nvSpPr>
        <p:spPr>
          <a:xfrm>
            <a:off x="1857356" y="6564337"/>
            <a:ext cx="5429288" cy="365125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RN, HEPMAD 18, Madagascar-Antananarivo (6-11 september 2018)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72164" y="4429132"/>
            <a:ext cx="378618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FF0000"/>
                </a:solidFill>
              </a:rPr>
              <a:t>Tidal database:</a:t>
            </a:r>
          </a:p>
          <a:p>
            <a:pPr lvl="0">
              <a:buFont typeface="Wingdings" pitchFamily="2" charset="2"/>
              <a:buChar char="Ø"/>
            </a:pPr>
            <a:r>
              <a:rPr lang="fr-FR" sz="2300" b="1" dirty="0" smtClean="0">
                <a:solidFill>
                  <a:srgbClr val="FF0000"/>
                </a:solidFill>
              </a:rPr>
              <a:t>the </a:t>
            </a:r>
            <a:r>
              <a:rPr lang="fr-FR" sz="2300" b="1" dirty="0" err="1" smtClean="0">
                <a:solidFill>
                  <a:srgbClr val="FF0000"/>
                </a:solidFill>
              </a:rPr>
              <a:t>height</a:t>
            </a:r>
            <a:r>
              <a:rPr lang="fr-FR" sz="2300" b="1" dirty="0" smtClean="0">
                <a:solidFill>
                  <a:srgbClr val="FF0000"/>
                </a:solidFill>
              </a:rPr>
              <a:t>,</a:t>
            </a:r>
          </a:p>
          <a:p>
            <a:pPr lvl="0">
              <a:buFont typeface="Wingdings" pitchFamily="2" charset="2"/>
              <a:buChar char="Ø"/>
            </a:pPr>
            <a:r>
              <a:rPr lang="fr-FR" sz="2300" b="1" dirty="0" smtClean="0">
                <a:solidFill>
                  <a:srgbClr val="FF0000"/>
                </a:solidFill>
              </a:rPr>
              <a:t>the </a:t>
            </a:r>
            <a:r>
              <a:rPr lang="fr-FR" sz="2300" b="1" dirty="0" err="1" smtClean="0">
                <a:solidFill>
                  <a:srgbClr val="FF0000"/>
                </a:solidFill>
              </a:rPr>
              <a:t>period</a:t>
            </a:r>
            <a:r>
              <a:rPr lang="fr-FR" sz="2300" b="1" dirty="0" smtClean="0">
                <a:solidFill>
                  <a:srgbClr val="FF0000"/>
                </a:solidFill>
              </a:rPr>
              <a:t>,</a:t>
            </a:r>
          </a:p>
          <a:p>
            <a:pPr lvl="0">
              <a:buFont typeface="Wingdings" pitchFamily="2" charset="2"/>
              <a:buChar char="Ø"/>
            </a:pPr>
            <a:r>
              <a:rPr lang="fr-FR" sz="2300" b="1" dirty="0" smtClean="0">
                <a:solidFill>
                  <a:srgbClr val="FF0000"/>
                </a:solidFill>
              </a:rPr>
              <a:t>the pressure,</a:t>
            </a:r>
          </a:p>
          <a:p>
            <a:pPr lvl="0">
              <a:buFont typeface="Wingdings" pitchFamily="2" charset="2"/>
              <a:buChar char="Ø"/>
            </a:pPr>
            <a:r>
              <a:rPr lang="en-US" sz="2300" b="1" dirty="0" smtClean="0">
                <a:solidFill>
                  <a:srgbClr val="FF0000"/>
                </a:solidFill>
              </a:rPr>
              <a:t>wave direction, in addition to measuring currents.</a:t>
            </a:r>
            <a:endParaRPr lang="fr-FR" sz="2300" b="1" dirty="0" smtClean="0">
              <a:solidFill>
                <a:srgbClr val="FF0000"/>
              </a:solidFill>
            </a:endParaRPr>
          </a:p>
          <a:p>
            <a:endParaRPr lang="fr-FR" sz="2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85720" y="2285992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8009C"/>
                </a:solidFill>
              </a:rPr>
              <a:t>Honorable audience, </a:t>
            </a:r>
          </a:p>
          <a:p>
            <a:pPr algn="ctr"/>
            <a:r>
              <a:rPr lang="en-US" sz="4000" b="1" dirty="0" smtClean="0">
                <a:solidFill>
                  <a:srgbClr val="38009C"/>
                </a:solidFill>
              </a:rPr>
              <a:t>Thank you for your attention</a:t>
            </a:r>
            <a:endParaRPr lang="fr-FR" sz="4000" dirty="0">
              <a:solidFill>
                <a:srgbClr val="38009C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4546" y="6356350"/>
            <a:ext cx="4857784" cy="365125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RN, HEPMAD 18, Madagascar-Antananarivo (6-11 september 2018)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rtegeographiqu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993883" cy="52864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282" y="5786454"/>
            <a:ext cx="4433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err="1" smtClean="0"/>
              <a:t>Map</a:t>
            </a:r>
            <a:r>
              <a:rPr lang="fr-FR" b="1" dirty="0" smtClean="0"/>
              <a:t> of Madagascar</a:t>
            </a:r>
          </a:p>
          <a:p>
            <a:pPr algn="ctr"/>
            <a:r>
              <a:rPr lang="fr-FR" b="1" dirty="0" smtClean="0"/>
              <a:t>Source:  http://gasykarajia2008.skyrock.com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429256" y="1000108"/>
            <a:ext cx="37147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Diego Suarez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Antsiranana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), located in the Far North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Majunga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Mahajanga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) in the northwest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Tulear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Toliara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) in the southwest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Morondava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in the west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And Nosy Be, </a:t>
            </a:r>
            <a:r>
              <a:rPr lang="en-US" sz="1600" dirty="0" smtClean="0">
                <a:latin typeface="Helvetica"/>
                <a:ea typeface="Calibri" pitchFamily="34" charset="0"/>
                <a:cs typeface="Times New Roman" pitchFamily="18" charset="0"/>
              </a:rPr>
              <a:t>the coastal island of Madagascar located in the Mozambique Channel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28860" y="6492899"/>
            <a:ext cx="5072098" cy="365125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RN, HEPMAD 18, Madagascar-Antananarivo (6-11 september 2018)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5723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4414" y="5357826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Source :  </a:t>
            </a:r>
            <a:r>
              <a:rPr lang="fr-FR" b="1" dirty="0"/>
              <a:t>Les </a:t>
            </a:r>
            <a:r>
              <a:rPr lang="fr-FR" b="1" dirty="0" smtClean="0"/>
              <a:t>hydroliennes , </a:t>
            </a:r>
            <a:r>
              <a:rPr lang="fr-FR" dirty="0" smtClean="0"/>
              <a:t> </a:t>
            </a:r>
            <a:r>
              <a:rPr lang="fr-FR" b="1" dirty="0"/>
              <a:t>Jacques </a:t>
            </a:r>
            <a:r>
              <a:rPr lang="fr-FR" b="1" dirty="0" smtClean="0"/>
              <a:t>Ruer, SAIPEM , Conférence mer et littoral de Bretagne, </a:t>
            </a:r>
            <a:r>
              <a:rPr lang="fr-FR" b="1" dirty="0" err="1" smtClean="0"/>
              <a:t>Hydrolien</a:t>
            </a:r>
            <a:r>
              <a:rPr lang="fr-FR" b="1" dirty="0" smtClean="0"/>
              <a:t> </a:t>
            </a:r>
            <a:r>
              <a:rPr lang="fr-FR" b="1" dirty="0" err="1" smtClean="0"/>
              <a:t>Fromveur</a:t>
            </a:r>
            <a:r>
              <a:rPr lang="fr-FR" b="1" dirty="0" smtClean="0"/>
              <a:t>, 3 juin 2013		 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4572032" cy="365125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RN, HEPMAD 18, Madagascar-Antananarivo (6-11 september 2018)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n-novembre-2017-naval-energies-avait-mis-un-terme-a-son_4087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57166"/>
            <a:ext cx="5286412" cy="26326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976" y="3214686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 France, in 2017, the company </a:t>
            </a:r>
            <a:r>
              <a:rPr lang="en-US" b="1" dirty="0" err="1" smtClean="0"/>
              <a:t>OpenHydro</a:t>
            </a:r>
            <a:r>
              <a:rPr lang="en-US" b="1" dirty="0" smtClean="0"/>
              <a:t> / Naval Group installed 2 tidal turbines (with a diameter of 16m and a cumulative power of 1 MW), bay of Saint </a:t>
            </a:r>
            <a:r>
              <a:rPr lang="en-US" b="1" dirty="0" err="1" smtClean="0"/>
              <a:t>Brieuc</a:t>
            </a:r>
            <a:r>
              <a:rPr lang="en-US" b="1" dirty="0" smtClean="0"/>
              <a:t>,</a:t>
            </a:r>
            <a:endParaRPr lang="fr-FR" b="1" dirty="0" smtClean="0"/>
          </a:p>
          <a:p>
            <a:r>
              <a:rPr lang="fr-FR" b="1" dirty="0" smtClean="0"/>
              <a:t>Source: Photos d’archives Le Télégramme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85984" y="6356350"/>
            <a:ext cx="4572032" cy="365125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RN, HEPMAD 18, Madagascar-Antananarivo (6-11 september 2018)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06" y="5000636"/>
            <a:ext cx="19083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The United </a:t>
            </a:r>
          </a:p>
          <a:p>
            <a:r>
              <a:rPr lang="en-US" sz="2800" b="1" dirty="0" smtClean="0"/>
              <a:t>Kingdom </a:t>
            </a:r>
            <a:endParaRPr lang="fr-F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571736" y="4613514"/>
            <a:ext cx="6357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" Marine Energy Action Plan 2010" aims: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to save 17 million tons of CO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by 2030 and 60 million tons by 2050,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creating 16,000 jobs</a:t>
            </a:r>
            <a:endParaRPr lang="fr-FR" sz="2800" b="1" dirty="0"/>
          </a:p>
        </p:txBody>
      </p:sp>
      <p:sp>
        <p:nvSpPr>
          <p:cNvPr id="9" name="Flèche droite 8"/>
          <p:cNvSpPr/>
          <p:nvPr/>
        </p:nvSpPr>
        <p:spPr>
          <a:xfrm>
            <a:off x="1785918" y="5357826"/>
            <a:ext cx="857256" cy="2857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000108"/>
            <a:ext cx="8229600" cy="550072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dirty="0" smtClean="0"/>
              <a:t>transformation of the kinetic energy of marine currents, including </a:t>
            </a:r>
            <a:r>
              <a:rPr lang="en-US" dirty="0" smtClean="0">
                <a:hlinkClick r:id=""/>
              </a:rPr>
              <a:t>tidal currents encountered near the coast </a:t>
            </a:r>
            <a:r>
              <a:rPr lang="en-US" dirty="0" smtClean="0"/>
              <a:t>in the case of the marine turbine here treaty;</a:t>
            </a:r>
            <a:endParaRPr lang="fr-FR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use of potential energy related to tidal range (it is the difference of level between full and low tide) </a:t>
            </a:r>
            <a:r>
              <a:rPr lang="en-US" dirty="0" smtClean="0">
                <a:hlinkClick r:id=""/>
              </a:rPr>
              <a:t>by tidal power plants </a:t>
            </a:r>
            <a:r>
              <a:rPr lang="en-US" dirty="0" smtClean="0"/>
              <a:t>of the </a:t>
            </a:r>
            <a:r>
              <a:rPr lang="en-US" dirty="0" err="1" smtClean="0"/>
              <a:t>Rance</a:t>
            </a:r>
            <a:r>
              <a:rPr lang="en-US" dirty="0" smtClean="0"/>
              <a:t> type;</a:t>
            </a:r>
            <a:endParaRPr lang="fr-FR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use of </a:t>
            </a:r>
            <a:r>
              <a:rPr lang="en-US" dirty="0" smtClean="0">
                <a:hlinkClick r:id=""/>
              </a:rPr>
              <a:t>wave energy from the wind on the surface of the sea </a:t>
            </a:r>
            <a:r>
              <a:rPr lang="en-US" dirty="0" smtClean="0"/>
              <a:t>(also-called "wave energy")</a:t>
            </a:r>
            <a:endParaRPr lang="fr-FR" dirty="0" smtClean="0"/>
          </a:p>
          <a:p>
            <a:pPr lvl="0"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7158" y="214290"/>
            <a:ext cx="8072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Main forms of capturing this energy</a:t>
            </a:r>
            <a:r>
              <a:rPr lang="fr-FR" sz="3200" b="1" dirty="0" smtClean="0">
                <a:solidFill>
                  <a:srgbClr val="FF0000"/>
                </a:solidFill>
              </a:rPr>
              <a:t> :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85918" y="6356350"/>
            <a:ext cx="5214974" cy="365125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RN, HEPMAD 18, Madagascar-Antananarivo (6-11 september 2018)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irculation_oceaniqu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5524500" cy="3838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1604" y="4857760"/>
            <a:ext cx="714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Source : </a:t>
            </a:r>
            <a:endParaRPr lang="fr-FR" b="1" dirty="0" smtClean="0"/>
          </a:p>
          <a:p>
            <a:r>
              <a:rPr lang="fr-FR" u="sng" dirty="0" smtClean="0">
                <a:latin typeface="Helvetica"/>
                <a:ea typeface="Calibri" pitchFamily="34" charset="0"/>
                <a:cs typeface="Times New Roman" pitchFamily="18" charset="0"/>
                <a:hlinkClick r:id="rId3"/>
              </a:rPr>
              <a:t>-</a:t>
            </a:r>
            <a:r>
              <a:rPr lang="fr-FR" dirty="0" smtClean="0">
                <a:latin typeface="Helvetica"/>
                <a:ea typeface="Calibri" pitchFamily="34" charset="0"/>
                <a:cs typeface="Times New Roman" pitchFamily="18" charset="0"/>
                <a:hlinkClick r:id="rId3"/>
              </a:rPr>
              <a:t> www.kolpex.servhome.org</a:t>
            </a:r>
            <a:endParaRPr lang="fr-FR" dirty="0" smtClean="0">
              <a:latin typeface="Helvetica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fr-FR" dirty="0" smtClean="0">
                <a:latin typeface="Helvetica"/>
                <a:ea typeface="Calibri" pitchFamily="34" charset="0"/>
                <a:cs typeface="Times New Roman" pitchFamily="18" charset="0"/>
              </a:rPr>
              <a:t>- </a:t>
            </a:r>
            <a:r>
              <a:rPr lang="fr-FR" dirty="0" err="1" smtClean="0">
                <a:latin typeface="Helvetica"/>
                <a:ea typeface="Calibri" pitchFamily="34" charset="0"/>
                <a:cs typeface="Times New Roman" pitchFamily="18" charset="0"/>
              </a:rPr>
              <a:t>Razouls</a:t>
            </a:r>
            <a:r>
              <a:rPr lang="fr-FR" dirty="0" smtClean="0">
                <a:latin typeface="Helvetica"/>
                <a:ea typeface="Calibri" pitchFamily="34" charset="0"/>
                <a:cs typeface="Times New Roman" pitchFamily="18" charset="0"/>
              </a:rPr>
              <a:t> C., de </a:t>
            </a:r>
            <a:r>
              <a:rPr lang="fr-FR" dirty="0" err="1" smtClean="0">
                <a:latin typeface="Helvetica"/>
                <a:ea typeface="Calibri" pitchFamily="34" charset="0"/>
                <a:cs typeface="Times New Roman" pitchFamily="18" charset="0"/>
              </a:rPr>
              <a:t>Bov</a:t>
            </a:r>
            <a:r>
              <a:rPr lang="fr-FR" dirty="0" err="1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dirty="0" err="1" smtClean="0">
                <a:latin typeface="Helvetica"/>
                <a:ea typeface="Calibri" pitchFamily="34" charset="0"/>
                <a:cs typeface="Times New Roman" pitchFamily="18" charset="0"/>
              </a:rPr>
              <a:t>e</a:t>
            </a:r>
            <a:r>
              <a:rPr lang="fr-FR" dirty="0" smtClean="0">
                <a:latin typeface="Helvetica"/>
                <a:ea typeface="Calibri" pitchFamily="34" charset="0"/>
                <a:cs typeface="Times New Roman" pitchFamily="18" charset="0"/>
              </a:rPr>
              <a:t> F., </a:t>
            </a:r>
            <a:r>
              <a:rPr lang="fr-FR" dirty="0" err="1" smtClean="0">
                <a:latin typeface="Helvetica"/>
                <a:ea typeface="Calibri" pitchFamily="34" charset="0"/>
                <a:cs typeface="Times New Roman" pitchFamily="18" charset="0"/>
              </a:rPr>
              <a:t>Kouwenberg</a:t>
            </a:r>
            <a:r>
              <a:rPr lang="fr-FR" dirty="0" smtClean="0">
                <a:latin typeface="Helvetica"/>
                <a:ea typeface="Calibri" pitchFamily="34" charset="0"/>
                <a:cs typeface="Times New Roman" pitchFamily="18" charset="0"/>
              </a:rPr>
              <a:t> J. et </a:t>
            </a:r>
            <a:r>
              <a:rPr lang="fr-FR" dirty="0" err="1" smtClean="0">
                <a:latin typeface="Helvetica"/>
                <a:ea typeface="Calibri" pitchFamily="34" charset="0"/>
                <a:cs typeface="Times New Roman" pitchFamily="18" charset="0"/>
              </a:rPr>
              <a:t>Desreumaux</a:t>
            </a:r>
            <a:r>
              <a:rPr lang="fr-FR" dirty="0" smtClean="0">
                <a:latin typeface="Helvetica"/>
                <a:ea typeface="Calibri" pitchFamily="34" charset="0"/>
                <a:cs typeface="Times New Roman" pitchFamily="18" charset="0"/>
              </a:rPr>
              <a:t> N., 2005-2017. - </a:t>
            </a:r>
            <a:r>
              <a:rPr lang="fr-FR" dirty="0" err="1" smtClean="0">
                <a:latin typeface="Helvetica"/>
                <a:ea typeface="Calibri" pitchFamily="34" charset="0"/>
                <a:cs typeface="Times New Roman" pitchFamily="18" charset="0"/>
              </a:rPr>
              <a:t>Diversity</a:t>
            </a:r>
            <a:r>
              <a:rPr lang="fr-FR" dirty="0" smtClean="0">
                <a:latin typeface="Helvetica"/>
                <a:ea typeface="Calibri" pitchFamily="34" charset="0"/>
                <a:cs typeface="Times New Roman" pitchFamily="18" charset="0"/>
              </a:rPr>
              <a:t> and </a:t>
            </a:r>
            <a:r>
              <a:rPr lang="fr-FR" dirty="0" err="1" smtClean="0">
                <a:latin typeface="Helvetica"/>
                <a:ea typeface="Calibri" pitchFamily="34" charset="0"/>
                <a:cs typeface="Times New Roman" pitchFamily="18" charset="0"/>
              </a:rPr>
              <a:t>Geographic</a:t>
            </a:r>
            <a:r>
              <a:rPr lang="fr-FR" dirty="0" smtClean="0">
                <a:latin typeface="Helvetica"/>
                <a:ea typeface="Calibri" pitchFamily="34" charset="0"/>
                <a:cs typeface="Times New Roman" pitchFamily="18" charset="0"/>
              </a:rPr>
              <a:t> Distribution of Marine </a:t>
            </a:r>
            <a:r>
              <a:rPr lang="fr-FR" dirty="0" err="1" smtClean="0">
                <a:latin typeface="Helvetica"/>
                <a:ea typeface="Calibri" pitchFamily="34" charset="0"/>
                <a:cs typeface="Times New Roman" pitchFamily="18" charset="0"/>
              </a:rPr>
              <a:t>Planktonic</a:t>
            </a:r>
            <a:r>
              <a:rPr lang="fr-FR" dirty="0" smtClean="0"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Helvetica"/>
                <a:ea typeface="Calibri" pitchFamily="34" charset="0"/>
                <a:cs typeface="Times New Roman" pitchFamily="18" charset="0"/>
              </a:rPr>
              <a:t>Copepods</a:t>
            </a:r>
            <a:r>
              <a:rPr lang="fr-FR" dirty="0" smtClean="0">
                <a:latin typeface="Helvetica"/>
                <a:ea typeface="Calibri" pitchFamily="34" charset="0"/>
                <a:cs typeface="Times New Roman" pitchFamily="18" charset="0"/>
              </a:rPr>
              <a:t>, CNRS, UPMC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endParaRPr lang="fr-FR" b="1" dirty="0" smtClean="0"/>
          </a:p>
          <a:p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6143636" y="1928802"/>
            <a:ext cx="3159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warm currents </a:t>
            </a:r>
            <a:r>
              <a:rPr lang="en-US" sz="2000" b="1" dirty="0" smtClean="0"/>
              <a:t>(in red) </a:t>
            </a:r>
          </a:p>
          <a:p>
            <a:r>
              <a:rPr lang="en-US" sz="2000" b="1" dirty="0" smtClean="0"/>
              <a:t>The cold currents (in white) </a:t>
            </a:r>
            <a:endParaRPr lang="fr-FR" sz="2000" b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86050" y="6356350"/>
            <a:ext cx="4857784" cy="365125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RN, HEPMAD 18, Madagascar-Antananarivo (6-11 september 2018)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ydrolienne_M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4040202" cy="68553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6747" y="285728"/>
            <a:ext cx="4247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Source 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b="1" dirty="0" smtClean="0"/>
              <a:t>MEDDE, Dossier de presse, 2013 ; </a:t>
            </a:r>
          </a:p>
          <a:p>
            <a:r>
              <a:rPr lang="fr-FR" b="1" dirty="0" smtClean="0"/>
              <a:t>Conférence Institut Coriolis, 2010</a:t>
            </a:r>
            <a:endParaRPr lang="fr-FR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94" y="2000240"/>
            <a:ext cx="46434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628" y="3071810"/>
            <a:ext cx="3429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 :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coefficient of the tide</a:t>
            </a:r>
            <a:endParaRPr lang="fr-FR" sz="16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hm :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time of the tide</a:t>
            </a:r>
            <a:endParaRPr lang="fr-FR" sz="16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kumimoji="0" lang="fr-FR" sz="1600" b="0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(hm) et V</a:t>
            </a:r>
            <a:r>
              <a:rPr kumimoji="0" lang="fr-FR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(hm) :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speeds</a:t>
            </a:r>
            <a:endParaRPr lang="fr-FR" sz="16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285984" y="6500834"/>
            <a:ext cx="5072098" cy="365125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RN, HEPMAD 18, Madagascar-Antananarivo (6-11 </a:t>
            </a:r>
            <a:r>
              <a:rPr lang="fr-FR" b="1" dirty="0" err="1" smtClean="0">
                <a:solidFill>
                  <a:srgbClr val="FF0000"/>
                </a:solidFill>
              </a:rPr>
              <a:t>september</a:t>
            </a:r>
            <a:r>
              <a:rPr lang="fr-FR" b="1" dirty="0" smtClean="0">
                <a:solidFill>
                  <a:srgbClr val="FF0000"/>
                </a:solidFill>
              </a:rPr>
              <a:t> 2018)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90387"/>
            <a:ext cx="3943330" cy="269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628" y="2786058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 smtClean="0"/>
              <a:t>Mischief</a:t>
            </a:r>
            <a:r>
              <a:rPr lang="en-US" b="1" dirty="0" smtClean="0"/>
              <a:t> of marine erosion on the coast</a:t>
            </a:r>
          </a:p>
          <a:p>
            <a:pPr algn="ctr"/>
            <a:r>
              <a:rPr lang="en-US" b="1" dirty="0" smtClean="0"/>
              <a:t> </a:t>
            </a:r>
            <a:r>
              <a:rPr lang="fr-FR" b="1" dirty="0" smtClean="0"/>
              <a:t>Source:  </a:t>
            </a:r>
            <a:r>
              <a:rPr lang="fr-FR" b="1" i="1" dirty="0" err="1" smtClean="0"/>
              <a:t>Razafimbelo</a:t>
            </a:r>
            <a:r>
              <a:rPr lang="fr-FR" b="1" i="1" dirty="0" smtClean="0"/>
              <a:t> M.R.</a:t>
            </a:r>
            <a:endParaRPr lang="fr-FR" dirty="0"/>
          </a:p>
        </p:txBody>
      </p:sp>
      <p:pic>
        <p:nvPicPr>
          <p:cNvPr id="6" name="Image 5" descr="morondava-erosion-marin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42852"/>
            <a:ext cx="4724275" cy="25284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3438" y="2782669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Source: http://www.morondava-autrement.com</a:t>
            </a:r>
          </a:p>
        </p:txBody>
      </p:sp>
      <p:pic>
        <p:nvPicPr>
          <p:cNvPr id="5121" name="Picture 1" descr="D:\Speech_Hydro_Hepamd2018\DSC022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14752"/>
            <a:ext cx="4319244" cy="2428891"/>
          </a:xfrm>
          <a:prstGeom prst="rect">
            <a:avLst/>
          </a:prstGeom>
          <a:noFill/>
        </p:spPr>
      </p:pic>
      <p:pic>
        <p:nvPicPr>
          <p:cNvPr id="5122" name="Picture 2" descr="D:\Speech_Hydro_Hepamd2018\DSC022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3"/>
            <a:ext cx="4253340" cy="239183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85786" y="6286520"/>
            <a:ext cx="4143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LMRoman10-Regular"/>
              </a:rPr>
              <a:t>Abandoned village  near to the beach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000760" y="6215082"/>
            <a:ext cx="2071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Calibri" pitchFamily="34" charset="0"/>
                <a:ea typeface="Calibri" pitchFamily="34" charset="0"/>
                <a:cs typeface="LMRoman10-Regular" charset="0"/>
              </a:rPr>
              <a:t> Protective dam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1285852" y="6564337"/>
            <a:ext cx="5429288" cy="365125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RN, HEPMAD 18, Madagascar-Antananarivo (6-11 september 2018)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00" y="5357826"/>
            <a:ext cx="5857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Source: </a:t>
            </a:r>
            <a:r>
              <a:rPr lang="fr-FR" b="1" dirty="0" err="1" smtClean="0"/>
              <a:t>Ramanantsoa</a:t>
            </a:r>
            <a:r>
              <a:rPr lang="fr-FR" b="1" dirty="0" smtClean="0"/>
              <a:t>, J. H. D., P. Penven, M. </a:t>
            </a:r>
            <a:r>
              <a:rPr lang="fr-FR" b="1" dirty="0" err="1" smtClean="0"/>
              <a:t>Krug</a:t>
            </a:r>
            <a:r>
              <a:rPr lang="fr-FR" b="1" dirty="0" smtClean="0"/>
              <a:t>, J. </a:t>
            </a:r>
            <a:r>
              <a:rPr lang="fr-FR" b="1" dirty="0" err="1" smtClean="0"/>
              <a:t>Gula</a:t>
            </a:r>
            <a:r>
              <a:rPr lang="fr-FR" b="1" dirty="0" smtClean="0"/>
              <a:t>, and M. Rouault, </a:t>
            </a:r>
            <a:r>
              <a:rPr lang="fr-FR" b="1" dirty="0" err="1" smtClean="0"/>
              <a:t>Uncovering</a:t>
            </a:r>
            <a:r>
              <a:rPr lang="fr-FR" b="1" dirty="0" smtClean="0"/>
              <a:t> a new </a:t>
            </a:r>
            <a:r>
              <a:rPr lang="fr-FR" b="1" dirty="0" err="1" smtClean="0"/>
              <a:t>current</a:t>
            </a:r>
            <a:r>
              <a:rPr lang="fr-FR" b="1" dirty="0" smtClean="0"/>
              <a:t>: the South-</a:t>
            </a:r>
            <a:r>
              <a:rPr lang="fr-FR" b="1" dirty="0" err="1" smtClean="0"/>
              <a:t>west</a:t>
            </a:r>
            <a:r>
              <a:rPr lang="fr-FR" b="1" dirty="0" smtClean="0"/>
              <a:t> </a:t>
            </a:r>
            <a:r>
              <a:rPr lang="fr-FR" b="1" dirty="0" err="1" smtClean="0"/>
              <a:t>MAdagascar</a:t>
            </a:r>
            <a:r>
              <a:rPr lang="fr-FR" b="1" dirty="0" smtClean="0"/>
              <a:t> </a:t>
            </a:r>
            <a:r>
              <a:rPr lang="fr-FR" b="1" dirty="0" err="1" smtClean="0"/>
              <a:t>Coastal</a:t>
            </a:r>
            <a:r>
              <a:rPr lang="fr-FR" b="1" dirty="0" smtClean="0"/>
              <a:t> </a:t>
            </a:r>
            <a:r>
              <a:rPr lang="fr-FR" b="1" dirty="0" err="1" smtClean="0"/>
              <a:t>Current</a:t>
            </a:r>
            <a:r>
              <a:rPr lang="fr-FR" b="1" dirty="0" smtClean="0"/>
              <a:t> (SMACC), 2018, </a:t>
            </a:r>
            <a:r>
              <a:rPr lang="fr-FR" b="1" dirty="0" err="1" smtClean="0"/>
              <a:t>Geophys</a:t>
            </a:r>
            <a:r>
              <a:rPr lang="fr-FR" b="1" dirty="0" smtClean="0"/>
              <a:t>. </a:t>
            </a:r>
            <a:r>
              <a:rPr lang="fr-FR" b="1" dirty="0" err="1" smtClean="0"/>
              <a:t>Res</a:t>
            </a:r>
            <a:r>
              <a:rPr lang="fr-FR" b="1" dirty="0" smtClean="0"/>
              <a:t>. </a:t>
            </a:r>
            <a:r>
              <a:rPr lang="fr-FR" b="1" dirty="0" err="1" smtClean="0"/>
              <a:t>Lett</a:t>
            </a:r>
            <a:r>
              <a:rPr lang="fr-FR" b="1" dirty="0" smtClean="0"/>
              <a:t>., 45, 2017GL075900</a:t>
            </a:r>
            <a:endParaRPr lang="fr-FR" b="1" dirty="0"/>
          </a:p>
        </p:txBody>
      </p:sp>
      <p:pic>
        <p:nvPicPr>
          <p:cNvPr id="1026" name="Picture 2" descr="D:\Marine_Turbine\Découverte d'un nouveau courant marin le long de Madagascar - Laboratoire d'Océanographie Physique et Spatiale_files\SM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469293" cy="471490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57224" y="4857760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 new marine current along Madagascar</a:t>
            </a:r>
            <a:endParaRPr lang="fr-FR" sz="24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85984" y="6492899"/>
            <a:ext cx="5091138" cy="365125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RN, HEPMAD 18, Madagascar-Antananarivo (6-11 september 2018)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706</Words>
  <Application>Microsoft Office PowerPoint</Application>
  <PresentationFormat>Affichage à l'écran (4:3)</PresentationFormat>
  <Paragraphs>88</Paragraphs>
  <Slides>13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Thème Office</vt:lpstr>
      <vt:lpstr>Equation</vt:lpstr>
      <vt:lpstr>IDENTIFICATION OF THE IDEAL SITES FOR MARINE TURBINE IN MADAGASCAR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RABETIARIVONY</cp:lastModifiedBy>
  <cp:revision>150</cp:revision>
  <dcterms:created xsi:type="dcterms:W3CDTF">2018-08-04T15:19:24Z</dcterms:created>
  <dcterms:modified xsi:type="dcterms:W3CDTF">2018-09-10T10:31:21Z</dcterms:modified>
</cp:coreProperties>
</file>