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82" r:id="rId5"/>
    <p:sldId id="261" r:id="rId6"/>
    <p:sldId id="262" r:id="rId7"/>
    <p:sldId id="276" r:id="rId8"/>
    <p:sldId id="277" r:id="rId9"/>
    <p:sldId id="278" r:id="rId10"/>
    <p:sldId id="283" r:id="rId11"/>
    <p:sldId id="295" r:id="rId12"/>
    <p:sldId id="263" r:id="rId13"/>
    <p:sldId id="264" r:id="rId14"/>
    <p:sldId id="266" r:id="rId15"/>
    <p:sldId id="290" r:id="rId16"/>
    <p:sldId id="280" r:id="rId17"/>
    <p:sldId id="293" r:id="rId18"/>
    <p:sldId id="269" r:id="rId19"/>
    <p:sldId id="275" r:id="rId20"/>
    <p:sldId id="274" r:id="rId21"/>
    <p:sldId id="296" r:id="rId22"/>
    <p:sldId id="285" r:id="rId23"/>
    <p:sldId id="287" r:id="rId24"/>
    <p:sldId id="29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2787"/>
    <p:restoredTop sz="90847" autoAdjust="0"/>
  </p:normalViewPr>
  <p:slideViewPr>
    <p:cSldViewPr>
      <p:cViewPr varScale="1">
        <p:scale>
          <a:sx n="66" d="100"/>
          <a:sy n="66" d="100"/>
        </p:scale>
        <p:origin x="-16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Fare clic per modificare gli stili del testo dello schema</a:t>
            </a:r>
          </a:p>
          <a:p>
            <a:pPr lvl="1"/>
            <a:r>
              <a:rPr lang="en-GB" noProof="0" smtClean="0"/>
              <a:t>Secondo livello</a:t>
            </a:r>
          </a:p>
          <a:p>
            <a:pPr lvl="2"/>
            <a:r>
              <a:rPr lang="en-GB" noProof="0" smtClean="0"/>
              <a:t>Terzo livello</a:t>
            </a:r>
          </a:p>
          <a:p>
            <a:pPr lvl="3"/>
            <a:r>
              <a:rPr lang="en-GB" noProof="0" smtClean="0"/>
              <a:t>Quarto livello</a:t>
            </a:r>
          </a:p>
          <a:p>
            <a:pPr lvl="4"/>
            <a:r>
              <a:rPr lang="en-GB" noProof="0" smtClean="0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7587E6-9F81-4DB1-AFDE-652FE4C6945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1363B-394C-4AF2-972B-98D11A00C63A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274343-CA82-4C05-9A33-09F9E29CBC68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/>
              <a:t>Aggiungi importante per light by light</a:t>
            </a:r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75671-9B53-4EEB-BD43-D7082C18ED4E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B459A-24E9-4E80-9B34-459714C8D41F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59845-8CDE-470F-B1EA-BDBF8317796C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dirty="0" err="1" smtClean="0"/>
              <a:t>One</a:t>
            </a:r>
            <a:r>
              <a:rPr lang="it-IT" sz="1200" dirty="0" smtClean="0"/>
              <a:t> </a:t>
            </a:r>
            <a:r>
              <a:rPr lang="it-IT" sz="1200" dirty="0" err="1" smtClean="0"/>
              <a:t>year</a:t>
            </a:r>
            <a:r>
              <a:rPr lang="it-IT" sz="1200" dirty="0" smtClean="0"/>
              <a:t> @ </a:t>
            </a:r>
            <a:r>
              <a:rPr lang="it-IT" sz="1200" dirty="0" smtClean="0">
                <a:sym typeface="Symbol" pitchFamily="18" charset="2"/>
              </a:rPr>
              <a:t> </a:t>
            </a:r>
            <a:r>
              <a:rPr lang="it-IT" sz="1200" dirty="0" err="1" smtClean="0">
                <a:sym typeface="Symbol" pitchFamily="18" charset="2"/>
              </a:rPr>
              <a:t>peak</a:t>
            </a:r>
            <a:r>
              <a:rPr lang="it-IT" sz="1200" dirty="0" smtClean="0">
                <a:sym typeface="Symbol" pitchFamily="18" charset="2"/>
              </a:rPr>
              <a:t> </a:t>
            </a:r>
            <a:r>
              <a:rPr lang="it-IT" sz="1200" dirty="0" err="1" smtClean="0">
                <a:sym typeface="Symbol" pitchFamily="18" charset="2"/>
              </a:rPr>
              <a:t>to</a:t>
            </a:r>
            <a:r>
              <a:rPr lang="it-IT" sz="1200" dirty="0" smtClean="0">
                <a:sym typeface="Symbol" pitchFamily="18" charset="2"/>
              </a:rPr>
              <a:t> </a:t>
            </a:r>
            <a:r>
              <a:rPr lang="it-IT" sz="1200" dirty="0" err="1" smtClean="0">
                <a:sym typeface="Symbol" pitchFamily="18" charset="2"/>
              </a:rPr>
              <a:t>get</a:t>
            </a:r>
            <a:r>
              <a:rPr lang="it-IT" sz="1200" dirty="0" smtClean="0">
                <a:sym typeface="Symbol" pitchFamily="18" charset="2"/>
              </a:rPr>
              <a:t> O(5 fb</a:t>
            </a:r>
            <a:r>
              <a:rPr lang="it-IT" sz="1200" baseline="30000" dirty="0" smtClean="0">
                <a:sym typeface="Symbol" pitchFamily="18" charset="2"/>
              </a:rPr>
              <a:t>-1</a:t>
            </a:r>
            <a:r>
              <a:rPr lang="it-IT" sz="1200" dirty="0" smtClean="0">
                <a:sym typeface="Symbol" pitchFamily="18" charset="2"/>
              </a:rPr>
              <a:t>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587E6-9F81-4DB1-AFDE-652FE4C6945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55FEE-12EE-4296-87CF-27B312065041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844550"/>
            <a:fld id="{EBC969C6-36E5-4E88-801C-89C5645AC091}" type="slidenum">
              <a:rPr lang="en-US" sz="1200">
                <a:ea typeface="ＭＳ Ｐゴシック" pitchFamily="34" charset="-128"/>
              </a:rPr>
              <a:pPr algn="r" defTabSz="844550"/>
              <a:t>20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/>
              <a:t>Metti ref e dai dettagli su gamma gamma programma e adronica</a:t>
            </a:r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BFCEA-77E6-4387-BA23-B2B4837AD39E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2011/06/14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A7889-6628-477D-A2A8-47DE3767E8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2011/06/14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5B4DE-8C88-4706-ACF4-1A1C510D6A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05600" y="66675"/>
            <a:ext cx="2133600" cy="6105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66675"/>
            <a:ext cx="6248400" cy="6105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2011/06/14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B95BC-F906-4C57-801C-89B0842FD6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2011/06/14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7FAD9-15A7-4D35-95F1-D7A00AB089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2011/06/14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A0FEC-6D32-4A8B-A7F9-C221176ED6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04800" y="1004888"/>
            <a:ext cx="4191000" cy="5167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004888"/>
            <a:ext cx="4191000" cy="5167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2011/06/14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3906-BE67-4005-AC2D-EEDE0352FE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2011/06/14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E6C6D-D855-438A-B3CC-DC7252B16F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2011/06/14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78D5E-43DD-4E1F-8205-F0D736DACB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2011/06/14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9F0DE-C7F6-4EEC-B0BF-68FEEE4016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2011/06/14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B650-B524-4AB6-9E8F-B20AD65634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2011/06/14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1FDA-B1EB-4F76-9712-B4A1A7A8BF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338" y="66675"/>
            <a:ext cx="83058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04888"/>
            <a:ext cx="8534400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688" y="63801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it-IT"/>
              <a:t>2011/06/14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D0C420-6FBC-4DD6-8A69-A7CF5162BA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61913" y="881063"/>
            <a:ext cx="86836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28613" y="919163"/>
            <a:ext cx="868362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png"/><Relationship Id="rId11" Type="http://schemas.openxmlformats.org/officeDocument/2006/relationships/image" Target="../media/image30.jpeg"/><Relationship Id="rId5" Type="http://schemas.openxmlformats.org/officeDocument/2006/relationships/image" Target="../media/image26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/>
              <a:t>Hadron Physics at KLOE and KLOE-2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267200"/>
            <a:ext cx="6781800" cy="1752600"/>
          </a:xfrm>
        </p:spPr>
        <p:txBody>
          <a:bodyPr/>
          <a:lstStyle/>
          <a:p>
            <a:pPr eaLnBrk="1" hangingPunct="1"/>
            <a:r>
              <a:rPr lang="it-IT" u="sng" dirty="0" smtClean="0"/>
              <a:t>Camilla Di Donato</a:t>
            </a:r>
          </a:p>
          <a:p>
            <a:pPr eaLnBrk="1" hangingPunct="1"/>
            <a:r>
              <a:rPr lang="it-IT" dirty="0" smtClean="0"/>
              <a:t>Sez. INFN Napoli</a:t>
            </a:r>
          </a:p>
          <a:p>
            <a:pPr eaLnBrk="1" hangingPunct="1"/>
            <a:r>
              <a:rPr lang="it-IT" dirty="0" smtClean="0"/>
              <a:t>On </a:t>
            </a:r>
            <a:r>
              <a:rPr lang="it-IT" dirty="0" err="1" smtClean="0"/>
              <a:t>Behalf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KLOE and KLOE-2 </a:t>
            </a:r>
            <a:r>
              <a:rPr lang="it-IT" dirty="0" err="1" smtClean="0"/>
              <a:t>Collaborations</a:t>
            </a:r>
            <a:endParaRPr lang="en-GB" dirty="0" smtClean="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6280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Immagine 4" descr="images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Immagine 8" descr="k2_96x6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4463" y="381000"/>
            <a:ext cx="137953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egnaposto dat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7173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9D14FF-5EEA-43FC-858B-803BD5DA1A19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ym typeface="Symbol" pitchFamily="18" charset="2"/>
              </a:rPr>
              <a:t></a:t>
            </a:r>
            <a:r>
              <a:rPr lang="it-IT" smtClean="0">
                <a:sym typeface="Symbol" pitchFamily="18" charset="2"/>
              </a:rPr>
              <a:t> Physics:</a:t>
            </a:r>
            <a:endParaRPr lang="en-GB" smtClean="0">
              <a:sym typeface="Symbol" pitchFamily="18" charset="2"/>
            </a:endParaRPr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107950" y="4468813"/>
            <a:ext cx="5113338" cy="8651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200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pic>
        <p:nvPicPr>
          <p:cNvPr id="7176" name="Picture 22"/>
          <p:cNvPicPr>
            <a:picLocks noChangeAspect="1" noChangeArrowheads="1"/>
          </p:cNvPicPr>
          <p:nvPr/>
        </p:nvPicPr>
        <p:blipFill>
          <a:blip r:embed="rId3" cstate="print"/>
          <a:srcRect t="38461" r="8826" b="11467"/>
          <a:stretch>
            <a:fillRect/>
          </a:stretch>
        </p:blipFill>
        <p:spPr bwMode="auto">
          <a:xfrm>
            <a:off x="4581525" y="1093788"/>
            <a:ext cx="4319588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5524500"/>
            <a:ext cx="5400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6210300"/>
            <a:ext cx="12493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9" name="Group 5"/>
          <p:cNvGrpSpPr>
            <a:grpSpLocks/>
          </p:cNvGrpSpPr>
          <p:nvPr/>
        </p:nvGrpSpPr>
        <p:grpSpPr bwMode="auto">
          <a:xfrm>
            <a:off x="195263" y="4613275"/>
            <a:ext cx="4953000" cy="719138"/>
            <a:chOff x="609" y="2640"/>
            <a:chExt cx="3347" cy="515"/>
          </a:xfrm>
        </p:grpSpPr>
        <p:pic>
          <p:nvPicPr>
            <p:cNvPr id="719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r="36504"/>
            <a:stretch>
              <a:fillRect/>
            </a:stretch>
          </p:blipFill>
          <p:spPr bwMode="auto">
            <a:xfrm>
              <a:off x="1056" y="2640"/>
              <a:ext cx="2016" cy="51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171" name="Object 7"/>
            <p:cNvGraphicFramePr>
              <a:graphicFrameLocks noChangeAspect="1"/>
            </p:cNvGraphicFramePr>
            <p:nvPr/>
          </p:nvGraphicFramePr>
          <p:xfrm>
            <a:off x="609" y="2767"/>
            <a:ext cx="879" cy="258"/>
          </p:xfrm>
          <a:graphic>
            <a:graphicData uri="http://schemas.openxmlformats.org/presentationml/2006/ole">
              <p:oleObj spid="_x0000_s7171" name="Equation" r:id="rId7" imgW="698500" imgH="203200" progId="Equation.3">
                <p:embed/>
              </p:oleObj>
            </a:graphicData>
          </a:graphic>
        </p:graphicFrame>
        <p:sp>
          <p:nvSpPr>
            <p:cNvPr id="797704" name="Text Box 8"/>
            <p:cNvSpPr txBox="1">
              <a:spLocks noChangeArrowheads="1"/>
            </p:cNvSpPr>
            <p:nvPr/>
          </p:nvSpPr>
          <p:spPr bwMode="auto">
            <a:xfrm>
              <a:off x="2896" y="2815"/>
              <a:ext cx="411" cy="23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b"/>
            <a:lstStyle/>
            <a:p>
              <a:pPr>
                <a:lnSpc>
                  <a:spcPct val="140000"/>
                </a:lnSpc>
                <a:defRPr/>
              </a:pPr>
              <a:r>
                <a:rPr lang="it-IT" sz="1300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34" charset="-128"/>
                </a:rPr>
                <a:t>X</a:t>
              </a:r>
            </a:p>
          </p:txBody>
        </p:sp>
        <p:pic>
          <p:nvPicPr>
            <p:cNvPr id="7194" name="Picture 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150"/>
            <a:stretch>
              <a:fillRect/>
            </a:stretch>
          </p:blipFill>
          <p:spPr bwMode="auto">
            <a:xfrm>
              <a:off x="3072" y="2736"/>
              <a:ext cx="8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81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625" y="5586413"/>
            <a:ext cx="363537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Rectangle 10"/>
          <p:cNvSpPr>
            <a:spLocks noChangeArrowheads="1"/>
          </p:cNvSpPr>
          <p:nvPr/>
        </p:nvSpPr>
        <p:spPr bwMode="auto">
          <a:xfrm>
            <a:off x="5148263" y="908050"/>
            <a:ext cx="3776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110000"/>
              <a:buFont typeface="Times"/>
              <a:buNone/>
            </a:pPr>
            <a:r>
              <a:rPr lang="it-IT" sz="1600">
                <a:solidFill>
                  <a:srgbClr val="FF0000"/>
                </a:solidFill>
                <a:ea typeface="ＭＳ Ｐゴシック" pitchFamily="34" charset="-128"/>
              </a:rPr>
              <a:t>Weizsäcker-Williams approx, |q</a:t>
            </a:r>
            <a:r>
              <a:rPr lang="it-IT" sz="1600" baseline="-25000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</a:rPr>
              <a:t></a:t>
            </a:r>
            <a:r>
              <a:rPr lang="it-IT" sz="1600" baseline="30000">
                <a:solidFill>
                  <a:srgbClr val="FF0000"/>
                </a:solidFill>
                <a:ea typeface="ＭＳ Ｐゴシック" pitchFamily="34" charset="-128"/>
              </a:rPr>
              <a:t>2</a:t>
            </a:r>
            <a:r>
              <a:rPr lang="it-IT" sz="1600">
                <a:solidFill>
                  <a:srgbClr val="FF0000"/>
                </a:solidFill>
                <a:ea typeface="ＭＳ Ｐゴシック" pitchFamily="34" charset="-128"/>
              </a:rPr>
              <a:t>|  &lt;&lt;  W</a:t>
            </a:r>
            <a:r>
              <a:rPr lang="it-IT" sz="1600" baseline="30000">
                <a:solidFill>
                  <a:srgbClr val="FF0000"/>
                </a:solidFill>
                <a:ea typeface="ＭＳ Ｐゴシック" pitchFamily="34" charset="-128"/>
              </a:rPr>
              <a:t>2</a:t>
            </a:r>
            <a:endParaRPr lang="it-IT" sz="160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7183" name="Text Box 13"/>
          <p:cNvSpPr txBox="1">
            <a:spLocks noChangeArrowheads="1"/>
          </p:cNvSpPr>
          <p:nvPr/>
        </p:nvSpPr>
        <p:spPr bwMode="auto">
          <a:xfrm>
            <a:off x="107950" y="3522663"/>
            <a:ext cx="46180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ea typeface="ＭＳ Ｐゴシック" pitchFamily="34" charset="-128"/>
              </a:rPr>
              <a:t>Tagger is essential to reduce bckg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ea typeface="ＭＳ Ｐゴシック" pitchFamily="34" charset="-128"/>
              </a:rPr>
              <a:t>from </a:t>
            </a:r>
            <a:r>
              <a:rPr lang="en-US" sz="2000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</a:rPr>
              <a:t>f </a:t>
            </a:r>
            <a:r>
              <a:rPr lang="en-US" sz="2000">
                <a:solidFill>
                  <a:srgbClr val="FF0000"/>
                </a:solidFill>
                <a:ea typeface="ＭＳ Ｐゴシック" pitchFamily="34" charset="-128"/>
              </a:rPr>
              <a:t>and to close kinematics </a:t>
            </a:r>
            <a:r>
              <a:rPr lang="en-US" sz="200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 KLOE-2</a:t>
            </a:r>
            <a:endParaRPr lang="en-US" sz="200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7184" name="Text Box 23"/>
          <p:cNvSpPr txBox="1">
            <a:spLocks noChangeArrowheads="1"/>
          </p:cNvSpPr>
          <p:nvPr/>
        </p:nvSpPr>
        <p:spPr bwMode="auto">
          <a:xfrm>
            <a:off x="6413500" y="4632325"/>
            <a:ext cx="1358900" cy="3968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L</a:t>
            </a:r>
            <a:r>
              <a:rPr lang="en-US" sz="2000" baseline="-25000">
                <a:solidFill>
                  <a:schemeClr val="accent2"/>
                </a:solidFill>
                <a:ea typeface="ＭＳ Ｐゴシック" pitchFamily="34" charset="-128"/>
              </a:rPr>
              <a:t>int</a:t>
            </a: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= 1 fb</a:t>
            </a:r>
            <a:r>
              <a:rPr lang="en-US" sz="2000" baseline="3000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-1</a:t>
            </a:r>
          </a:p>
        </p:txBody>
      </p:sp>
      <p:sp>
        <p:nvSpPr>
          <p:cNvPr id="7185" name="AutoShape 25"/>
          <p:cNvSpPr>
            <a:spLocks noChangeArrowheads="1"/>
          </p:cNvSpPr>
          <p:nvPr/>
        </p:nvSpPr>
        <p:spPr bwMode="auto">
          <a:xfrm rot="-5400000">
            <a:off x="6917532" y="4136231"/>
            <a:ext cx="461962" cy="485775"/>
          </a:xfrm>
          <a:prstGeom prst="rightArrow">
            <a:avLst>
              <a:gd name="adj1" fmla="val 49676"/>
              <a:gd name="adj2" fmla="val 34366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00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7186" name="AutoShape 26"/>
          <p:cNvSpPr>
            <a:spLocks noChangeArrowheads="1"/>
          </p:cNvSpPr>
          <p:nvPr/>
        </p:nvSpPr>
        <p:spPr bwMode="auto">
          <a:xfrm rot="5400000">
            <a:off x="6906420" y="4971256"/>
            <a:ext cx="461962" cy="485775"/>
          </a:xfrm>
          <a:prstGeom prst="rightArrow">
            <a:avLst>
              <a:gd name="adj1" fmla="val 49676"/>
              <a:gd name="adj2" fmla="val 34366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00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graphicFrame>
        <p:nvGraphicFramePr>
          <p:cNvPr id="7170" name="Object 23"/>
          <p:cNvGraphicFramePr>
            <a:graphicFrameLocks noChangeAspect="1"/>
          </p:cNvGraphicFramePr>
          <p:nvPr/>
        </p:nvGraphicFramePr>
        <p:xfrm>
          <a:off x="2886075" y="76200"/>
          <a:ext cx="3438525" cy="765175"/>
        </p:xfrm>
        <a:graphic>
          <a:graphicData uri="http://schemas.openxmlformats.org/presentationml/2006/ole">
            <p:oleObj spid="_x0000_s7170" name="Equation" r:id="rId10" imgW="914400" imgH="203040" progId="Equation.3">
              <p:embed/>
            </p:oleObj>
          </a:graphicData>
        </a:graphic>
      </p:graphicFrame>
      <p:sp>
        <p:nvSpPr>
          <p:cNvPr id="7187" name="Segnaposto piè di pagina 2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pic>
        <p:nvPicPr>
          <p:cNvPr id="27" name="Immagine 26" descr="gammagamm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0956" y="980728"/>
            <a:ext cx="3312000" cy="2606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r="2966" b="1137"/>
          <a:stretch>
            <a:fillRect/>
          </a:stretch>
        </p:blipFill>
        <p:spPr bwMode="auto">
          <a:xfrm>
            <a:off x="0" y="1004888"/>
            <a:ext cx="9112250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ym typeface="Symbol" pitchFamily="18" charset="2"/>
              </a:rPr>
              <a:t></a:t>
            </a:r>
            <a:r>
              <a:rPr lang="it-IT" sz="3600" smtClean="0">
                <a:sym typeface="Symbol" pitchFamily="18" charset="2"/>
              </a:rPr>
              <a:t> </a:t>
            </a:r>
            <a:r>
              <a:rPr lang="it-IT" smtClean="0">
                <a:sym typeface="Symbol" pitchFamily="18" charset="2"/>
              </a:rPr>
              <a:t>Physics:</a:t>
            </a:r>
            <a:r>
              <a:rPr lang="it-IT" sz="3600" smtClean="0">
                <a:sym typeface="Symbol" pitchFamily="18" charset="2"/>
              </a:rPr>
              <a:t> Meson Transition Form Factor</a:t>
            </a:r>
            <a:endParaRPr lang="it-IT" sz="3600" smtClean="0"/>
          </a:p>
        </p:txBody>
      </p:sp>
      <p:sp>
        <p:nvSpPr>
          <p:cNvPr id="17412" name="Segnaposto dat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17413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A49F1F-DF9F-4C9E-BF27-07A8F5496B21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17414" name="Segnaposto piè di pagina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819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F8205-3F9C-4A4E-8628-02DBCB6D587E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ym typeface="Symbol" pitchFamily="18" charset="2"/>
              </a:rPr>
              <a:t></a:t>
            </a:r>
            <a:r>
              <a:rPr lang="it-IT" smtClean="0">
                <a:sym typeface="Symbol" pitchFamily="18" charset="2"/>
              </a:rPr>
              <a:t> Fusion:</a:t>
            </a:r>
            <a:endParaRPr lang="en-GB" smtClean="0"/>
          </a:p>
        </p:txBody>
      </p:sp>
      <p:graphicFrame>
        <p:nvGraphicFramePr>
          <p:cNvPr id="8194" name="Object 0"/>
          <p:cNvGraphicFramePr>
            <a:graphicFrameLocks noChangeAspect="1"/>
          </p:cNvGraphicFramePr>
          <p:nvPr/>
        </p:nvGraphicFramePr>
        <p:xfrm>
          <a:off x="2670175" y="117475"/>
          <a:ext cx="3295650" cy="860425"/>
        </p:xfrm>
        <a:graphic>
          <a:graphicData uri="http://schemas.openxmlformats.org/presentationml/2006/ole">
            <p:oleObj spid="_x0000_s8194" name="Equation" r:id="rId3" imgW="876240" imgH="228600" progId="Equation.3">
              <p:embed/>
            </p:oleObj>
          </a:graphicData>
        </a:graphic>
      </p:graphicFrame>
      <p:graphicFrame>
        <p:nvGraphicFramePr>
          <p:cNvPr id="8195" name="Object 1"/>
          <p:cNvGraphicFramePr>
            <a:graphicFrameLocks noChangeAspect="1"/>
          </p:cNvGraphicFramePr>
          <p:nvPr/>
        </p:nvGraphicFramePr>
        <p:xfrm>
          <a:off x="6335713" y="152400"/>
          <a:ext cx="2579687" cy="765175"/>
        </p:xfrm>
        <a:graphic>
          <a:graphicData uri="http://schemas.openxmlformats.org/presentationml/2006/ole">
            <p:oleObj spid="_x0000_s8195" name="Equation" r:id="rId4" imgW="685800" imgH="203040" progId="Equation.3">
              <p:embed/>
            </p:oleObj>
          </a:graphicData>
        </a:graphic>
      </p:graphicFrame>
      <p:grpSp>
        <p:nvGrpSpPr>
          <p:cNvPr id="8199" name="Group 3"/>
          <p:cNvGrpSpPr>
            <a:grpSpLocks/>
          </p:cNvGrpSpPr>
          <p:nvPr/>
        </p:nvGrpSpPr>
        <p:grpSpPr bwMode="auto">
          <a:xfrm>
            <a:off x="890588" y="1044575"/>
            <a:ext cx="7545387" cy="1635125"/>
            <a:chOff x="48" y="2832"/>
            <a:chExt cx="4946" cy="1140"/>
          </a:xfrm>
        </p:grpSpPr>
        <p:pic>
          <p:nvPicPr>
            <p:cNvPr id="820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" y="2832"/>
              <a:ext cx="460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386" y="3099"/>
              <a:ext cx="608" cy="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it-IT" sz="1400" b="1" dirty="0">
                  <a:solidFill>
                    <a:schemeClr val="tx2"/>
                  </a:solidFill>
                  <a:latin typeface="Comic Sans MS" pitchFamily="66" charset="0"/>
                  <a:sym typeface="Symbol" pitchFamily="18" charset="2"/>
                </a:rPr>
                <a:t></a:t>
              </a:r>
              <a:r>
                <a:rPr lang="it-IT" sz="1400" b="1" dirty="0">
                  <a:solidFill>
                    <a:schemeClr val="tx2"/>
                  </a:solidFill>
                  <a:latin typeface="Comic Sans MS" pitchFamily="66" charset="0"/>
                </a:rPr>
                <a:t>s (</a:t>
              </a:r>
              <a:r>
                <a:rPr lang="it-IT" sz="1400" b="1" dirty="0" err="1">
                  <a:solidFill>
                    <a:schemeClr val="tx2"/>
                  </a:solidFill>
                  <a:latin typeface="Comic Sans MS" pitchFamily="66" charset="0"/>
                </a:rPr>
                <a:t>GeV</a:t>
              </a:r>
              <a:r>
                <a:rPr lang="it-IT" sz="1400" b="1" dirty="0">
                  <a:solidFill>
                    <a:schemeClr val="tx2"/>
                  </a:solidFill>
                  <a:latin typeface="Comic Sans MS" pitchFamily="66" charset="0"/>
                </a:rPr>
                <a:t>)</a:t>
              </a:r>
              <a:endParaRPr lang="it-IT" sz="1200" b="1" dirty="0">
                <a:solidFill>
                  <a:schemeClr val="tx2"/>
                </a:solidFill>
                <a:latin typeface="Comic Sans MS" pitchFamily="66" charset="0"/>
              </a:endParaRPr>
            </a:p>
            <a:p>
              <a:pPr algn="r"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it-IT" sz="1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7.2-10.4</a:t>
              </a:r>
            </a:p>
            <a:p>
              <a:pPr algn="r"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it-IT" sz="1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29</a:t>
              </a:r>
            </a:p>
            <a:p>
              <a:pPr algn="r"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it-IT" sz="1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9.4-10.6</a:t>
              </a:r>
            </a:p>
            <a:p>
              <a:pPr algn="r"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it-IT" sz="1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34.6</a:t>
              </a:r>
            </a:p>
          </p:txBody>
        </p:sp>
      </p:grp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33400" y="2708275"/>
            <a:ext cx="5046663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pitchFamily="2" charset="2"/>
              <a:buChar char="ü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gg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→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studied at KLOE</a:t>
            </a:r>
          </a:p>
          <a:p>
            <a:pPr algn="just" hangingPunct="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pitchFamily="2" charset="2"/>
              <a:buChar char="ü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Data sample:</a:t>
            </a:r>
            <a:r>
              <a:rPr lang="en-US" sz="2200" dirty="0">
                <a:solidFill>
                  <a:srgbClr val="FF0000"/>
                </a:solidFill>
              </a:rPr>
              <a:t> 240 pb</a:t>
            </a:r>
            <a:r>
              <a:rPr lang="en-US" sz="2200" baseline="30000" dirty="0">
                <a:solidFill>
                  <a:srgbClr val="FF0000"/>
                </a:solidFill>
              </a:rPr>
              <a:t>-1</a:t>
            </a:r>
            <a:r>
              <a:rPr lang="en-US" sz="2200" dirty="0">
                <a:solidFill>
                  <a:srgbClr val="FF0000"/>
                </a:solidFill>
                <a:sym typeface="Symbol" pitchFamily="18" charset="2"/>
              </a:rPr>
              <a:t> @ </a:t>
            </a:r>
            <a:r>
              <a:rPr lang="en-US" sz="2200" i="1" dirty="0">
                <a:solidFill>
                  <a:srgbClr val="FF0000"/>
                </a:solidFill>
                <a:sym typeface="Symbol" pitchFamily="18" charset="2"/>
              </a:rPr>
              <a:t>s </a:t>
            </a:r>
            <a:r>
              <a:rPr lang="en-US" sz="2200" dirty="0">
                <a:solidFill>
                  <a:srgbClr val="FF0000"/>
                </a:solidFill>
                <a:sym typeface="Symbol" pitchFamily="18" charset="2"/>
              </a:rPr>
              <a:t>= 1 </a:t>
            </a:r>
            <a:r>
              <a:rPr lang="en-US" sz="2200" dirty="0" err="1">
                <a:solidFill>
                  <a:srgbClr val="FF0000"/>
                </a:solidFill>
                <a:sym typeface="Symbol" pitchFamily="18" charset="2"/>
              </a:rPr>
              <a:t>GeV</a:t>
            </a:r>
            <a:r>
              <a:rPr lang="en-US" sz="2200" dirty="0"/>
              <a:t> </a:t>
            </a:r>
          </a:p>
          <a:p>
            <a:pPr algn="just" hangingPunct="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(reduced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bckg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contamination from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f)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 hangingPunct="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pitchFamily="2" charset="2"/>
              <a:buChar char="ü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Selected channel: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→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p</a:t>
            </a:r>
            <a:r>
              <a:rPr lang="en-US" sz="2200" baseline="300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+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p</a:t>
            </a:r>
            <a:r>
              <a:rPr lang="en-US" sz="2200" baseline="300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-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p</a:t>
            </a:r>
            <a:r>
              <a:rPr lang="en-US" sz="2200" baseline="300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0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 hangingPunct="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pitchFamily="2" charset="2"/>
              <a:buChar char="ü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Main background: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f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→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hg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with</a:t>
            </a:r>
          </a:p>
          <a:p>
            <a:pPr algn="just" hangingPunct="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undetected photon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34925" y="5373688"/>
            <a:ext cx="78692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hangingPunct="0"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Extraction of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sz="2200" i="1" baseline="30000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sz="2200" i="1" baseline="300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-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→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sz="2200" i="1" baseline="30000" dirty="0" err="1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sz="2200" i="1" baseline="300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-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) and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G</a:t>
            </a:r>
            <a:r>
              <a:rPr lang="en-US" sz="2200" baseline="-25000" dirty="0" err="1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gg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in progress</a:t>
            </a:r>
          </a:p>
          <a:p>
            <a:pPr algn="just" hangingPunct="0"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Statistical accuracy on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G</a:t>
            </a:r>
            <a:r>
              <a:rPr lang="en-US" sz="2200" baseline="-25000" dirty="0" err="1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gg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comparable with existing measurements</a:t>
            </a:r>
          </a:p>
        </p:txBody>
      </p:sp>
      <p:grpSp>
        <p:nvGrpSpPr>
          <p:cNvPr id="24" name="Gruppo 23"/>
          <p:cNvGrpSpPr/>
          <p:nvPr/>
        </p:nvGrpSpPr>
        <p:grpSpPr>
          <a:xfrm>
            <a:off x="5459413" y="2492896"/>
            <a:ext cx="3505200" cy="3940175"/>
            <a:chOff x="5459413" y="2492896"/>
            <a:chExt cx="3505200" cy="3940175"/>
          </a:xfrm>
        </p:grpSpPr>
        <p:pic>
          <p:nvPicPr>
            <p:cNvPr id="8203" name="Immagine 16" descr="mmiss16.eps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59413" y="2492896"/>
              <a:ext cx="3505200" cy="394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Gruppo 22"/>
            <p:cNvGrpSpPr/>
            <p:nvPr/>
          </p:nvGrpSpPr>
          <p:grpSpPr>
            <a:xfrm>
              <a:off x="7308304" y="2669848"/>
              <a:ext cx="1440160" cy="737820"/>
              <a:chOff x="7308304" y="2669848"/>
              <a:chExt cx="1440160" cy="737820"/>
            </a:xfrm>
          </p:grpSpPr>
          <p:pic>
            <p:nvPicPr>
              <p:cNvPr id="8202" name="Immagine 19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44464" y="2669848"/>
                <a:ext cx="1404000" cy="687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Rettangolo 31"/>
              <p:cNvSpPr/>
              <p:nvPr/>
            </p:nvSpPr>
            <p:spPr>
              <a:xfrm>
                <a:off x="7308304" y="3140968"/>
                <a:ext cx="358775" cy="266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</p:grp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451600" y="-26988"/>
            <a:ext cx="2657475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ea typeface="ＭＳ Ｐゴシック" pitchFamily="34" charset="-128"/>
              </a:rPr>
              <a:t>@KLOE without tagger</a:t>
            </a:r>
          </a:p>
        </p:txBody>
      </p:sp>
      <p:sp>
        <p:nvSpPr>
          <p:cNvPr id="8206" name="Segnaposto piè di pagina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6162436" y="6273376"/>
          <a:ext cx="2370004" cy="540000"/>
        </p:xfrm>
        <a:graphic>
          <a:graphicData uri="http://schemas.openxmlformats.org/presentationml/2006/ole">
            <p:oleObj spid="_x0000_s8196" name="Microsoft Equation 3.0" r:id="rId8" imgW="2057400" imgH="457200" progId="Equation.3">
              <p:embed/>
            </p:oleObj>
          </a:graphicData>
        </a:graphic>
      </p:graphicFrame>
      <p:grpSp>
        <p:nvGrpSpPr>
          <p:cNvPr id="22" name="Gruppo 21"/>
          <p:cNvGrpSpPr/>
          <p:nvPr/>
        </p:nvGrpSpPr>
        <p:grpSpPr>
          <a:xfrm>
            <a:off x="7956375" y="5877272"/>
            <a:ext cx="951181" cy="302546"/>
            <a:chOff x="7956375" y="5877272"/>
            <a:chExt cx="951181" cy="302546"/>
          </a:xfrm>
        </p:grpSpPr>
        <p:sp>
          <p:nvSpPr>
            <p:cNvPr id="20" name="Rettangolo 19"/>
            <p:cNvSpPr/>
            <p:nvPr/>
          </p:nvSpPr>
          <p:spPr>
            <a:xfrm>
              <a:off x="7956375" y="5877272"/>
              <a:ext cx="828000" cy="266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graphicFrame>
          <p:nvGraphicFramePr>
            <p:cNvPr id="3" name="Object 3"/>
            <p:cNvGraphicFramePr>
              <a:graphicFrameLocks noChangeAspect="1"/>
            </p:cNvGraphicFramePr>
            <p:nvPr/>
          </p:nvGraphicFramePr>
          <p:xfrm>
            <a:off x="7970931" y="5894068"/>
            <a:ext cx="936625" cy="285750"/>
          </p:xfrm>
          <a:graphic>
            <a:graphicData uri="http://schemas.openxmlformats.org/presentationml/2006/ole">
              <p:oleObj spid="_x0000_s8197" name="Equazione" r:id="rId9" imgW="812520" imgH="2412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9221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F32DE0-3237-4C35-A7E1-9FA389C25D59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ym typeface="Symbol" pitchFamily="18" charset="2"/>
              </a:rPr>
              <a:t></a:t>
            </a:r>
            <a:r>
              <a:rPr lang="it-IT" smtClean="0">
                <a:sym typeface="Symbol" pitchFamily="18" charset="2"/>
              </a:rPr>
              <a:t> Fusion: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590800" y="130175"/>
          <a:ext cx="3295650" cy="860425"/>
        </p:xfrm>
        <a:graphic>
          <a:graphicData uri="http://schemas.openxmlformats.org/presentationml/2006/ole">
            <p:oleObj spid="_x0000_s9218" name="Equation" r:id="rId4" imgW="876240" imgH="228600" progId="Equation.3">
              <p:embed/>
            </p:oleObj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6230938" y="152400"/>
          <a:ext cx="2532062" cy="765175"/>
        </p:xfrm>
        <a:graphic>
          <a:graphicData uri="http://schemas.openxmlformats.org/presentationml/2006/ole">
            <p:oleObj spid="_x0000_s9219" name="Equation" r:id="rId5" imgW="672840" imgH="203040" progId="Equation.3">
              <p:embed/>
            </p:oleObj>
          </a:graphicData>
        </a:graphic>
      </p:graphicFrame>
      <p:pic>
        <p:nvPicPr>
          <p:cNvPr id="9223" name="Immagine 4" descr="mmiss.pd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68313" y="908050"/>
            <a:ext cx="5334001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21"/>
          <p:cNvSpPr txBox="1">
            <a:spLocks noChangeArrowheads="1"/>
          </p:cNvSpPr>
          <p:nvPr/>
        </p:nvSpPr>
        <p:spPr bwMode="auto">
          <a:xfrm>
            <a:off x="250825" y="908050"/>
            <a:ext cx="5976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Georgia" pitchFamily="18" charset="0"/>
              </a:rPr>
              <a:t>e+e- </a:t>
            </a:r>
            <a:r>
              <a:rPr lang="it-IT" sz="2000">
                <a:latin typeface="Georgia" pitchFamily="18" charset="0"/>
                <a:sym typeface="Wingdings" pitchFamily="2" charset="2"/>
              </a:rPr>
              <a:t> </a:t>
            </a:r>
            <a:r>
              <a:rPr lang="it-IT" sz="2000">
                <a:latin typeface="Symbol" pitchFamily="18" charset="2"/>
                <a:sym typeface="Wingdings" pitchFamily="2" charset="2"/>
              </a:rPr>
              <a:t>w</a:t>
            </a:r>
            <a:r>
              <a:rPr lang="it-IT" sz="2000">
                <a:latin typeface="Symbol" pitchFamily="18" charset="2"/>
              </a:rPr>
              <a:t>p</a:t>
            </a:r>
            <a:r>
              <a:rPr lang="it-IT" sz="2000" baseline="30000">
                <a:latin typeface="Georgia" pitchFamily="18" charset="0"/>
              </a:rPr>
              <a:t>0</a:t>
            </a:r>
            <a:r>
              <a:rPr lang="it-IT" sz="2000">
                <a:latin typeface="Georgia" pitchFamily="18" charset="0"/>
              </a:rPr>
              <a:t> fixed, other backgrounds left free</a:t>
            </a:r>
          </a:p>
        </p:txBody>
      </p:sp>
      <p:sp>
        <p:nvSpPr>
          <p:cNvPr id="9225" name="Rectangle 62"/>
          <p:cNvSpPr>
            <a:spLocks noChangeArrowheads="1"/>
          </p:cNvSpPr>
          <p:nvPr/>
        </p:nvSpPr>
        <p:spPr bwMode="auto">
          <a:xfrm>
            <a:off x="2208213" y="1641475"/>
            <a:ext cx="24479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t-IT" sz="200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it-IT" sz="2000" baseline="3000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it-IT" sz="2000" baseline="-25000">
                <a:solidFill>
                  <a:srgbClr val="FF0000"/>
                </a:solidFill>
                <a:latin typeface="Book Antiqua" pitchFamily="18" charset="0"/>
              </a:rPr>
              <a:t>fit </a:t>
            </a:r>
            <a:r>
              <a:rPr lang="it-IT" sz="2000">
                <a:solidFill>
                  <a:srgbClr val="FF0000"/>
                </a:solidFill>
                <a:latin typeface="Book Antiqua" pitchFamily="18" charset="0"/>
              </a:rPr>
              <a:t>/d.o.f.= 56.9/46</a:t>
            </a:r>
            <a:endParaRPr lang="it-IT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 rot="1349064">
            <a:off x="5189538" y="5859463"/>
            <a:ext cx="2516187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FF0000"/>
                </a:solidFill>
                <a:latin typeface="Engravers MT" pitchFamily="18" charset="0"/>
                <a:cs typeface="Arial" pitchFamily="34" charset="0"/>
              </a:rPr>
              <a:t>Preliminary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2555875" y="2133600"/>
            <a:ext cx="179388" cy="179388"/>
          </a:xfrm>
          <a:prstGeom prst="rect">
            <a:avLst/>
          </a:prstGeom>
          <a:solidFill>
            <a:srgbClr val="4BACC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2987675" y="2565400"/>
            <a:ext cx="179388" cy="17938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29" name="CasellaDiTesto 17"/>
          <p:cNvSpPr txBox="1">
            <a:spLocks noChangeArrowheads="1"/>
          </p:cNvSpPr>
          <p:nvPr/>
        </p:nvSpPr>
        <p:spPr bwMode="auto">
          <a:xfrm>
            <a:off x="2771775" y="1989138"/>
            <a:ext cx="1143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Signal </a:t>
            </a:r>
          </a:p>
        </p:txBody>
      </p:sp>
      <p:sp>
        <p:nvSpPr>
          <p:cNvPr id="9230" name="CasellaDiTesto 36"/>
          <p:cNvSpPr txBox="1">
            <a:spLocks noChangeArrowheads="1"/>
          </p:cNvSpPr>
          <p:nvPr/>
        </p:nvSpPr>
        <p:spPr bwMode="auto">
          <a:xfrm>
            <a:off x="3316288" y="2395538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ηγ</a:t>
            </a:r>
          </a:p>
        </p:txBody>
      </p:sp>
      <p:sp>
        <p:nvSpPr>
          <p:cNvPr id="9231" name="CasellaDiTesto 37"/>
          <p:cNvSpPr txBox="1">
            <a:spLocks noChangeArrowheads="1"/>
          </p:cNvSpPr>
          <p:nvPr/>
        </p:nvSpPr>
        <p:spPr bwMode="auto">
          <a:xfrm>
            <a:off x="684213" y="5487988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From the fit:     </a:t>
            </a:r>
          </a:p>
        </p:txBody>
      </p:sp>
      <p:sp>
        <p:nvSpPr>
          <p:cNvPr id="9232" name="CasellaDiTesto 38"/>
          <p:cNvSpPr txBox="1">
            <a:spLocks noChangeArrowheads="1"/>
          </p:cNvSpPr>
          <p:nvPr/>
        </p:nvSpPr>
        <p:spPr bwMode="auto">
          <a:xfrm>
            <a:off x="2625725" y="5753100"/>
            <a:ext cx="4467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latin typeface="Calibri" pitchFamily="34" charset="0"/>
              </a:rPr>
              <a:t>N(</a:t>
            </a:r>
            <a:r>
              <a:rPr lang="it-IT" sz="2800">
                <a:latin typeface="Symbol" pitchFamily="18" charset="2"/>
                <a:sym typeface="Symbol" pitchFamily="18" charset="2"/>
              </a:rPr>
              <a:t></a:t>
            </a:r>
            <a:r>
              <a:rPr lang="it-IT" sz="2800">
                <a:latin typeface="Calibri" pitchFamily="34" charset="0"/>
                <a:sym typeface="Wingdings" pitchFamily="2" charset="2"/>
              </a:rPr>
              <a:t>ηπ</a:t>
            </a:r>
            <a:r>
              <a:rPr lang="it-IT" sz="2800" baseline="30000">
                <a:latin typeface="Calibri" pitchFamily="34" charset="0"/>
                <a:sym typeface="Wingdings" pitchFamily="2" charset="2"/>
              </a:rPr>
              <a:t>0</a:t>
            </a:r>
            <a:r>
              <a:rPr lang="it-IT" sz="2800">
                <a:latin typeface="Calibri" pitchFamily="34" charset="0"/>
                <a:sym typeface="Wingdings" pitchFamily="2" charset="2"/>
              </a:rPr>
              <a:t>π</a:t>
            </a:r>
            <a:r>
              <a:rPr lang="it-IT" sz="2800" baseline="30000">
                <a:latin typeface="Calibri" pitchFamily="34" charset="0"/>
                <a:sym typeface="Wingdings" pitchFamily="2" charset="2"/>
              </a:rPr>
              <a:t>0</a:t>
            </a:r>
            <a:r>
              <a:rPr lang="it-IT" sz="2800">
                <a:latin typeface="Calibri" pitchFamily="34" charset="0"/>
                <a:sym typeface="Wingdings" pitchFamily="2" charset="2"/>
              </a:rPr>
              <a:t>π</a:t>
            </a:r>
            <a:r>
              <a:rPr lang="it-IT" sz="2800" baseline="30000">
                <a:latin typeface="Calibri" pitchFamily="34" charset="0"/>
                <a:sym typeface="Wingdings" pitchFamily="2" charset="2"/>
              </a:rPr>
              <a:t>0</a:t>
            </a:r>
            <a:r>
              <a:rPr lang="it-IT" sz="2800">
                <a:latin typeface="Calibri" pitchFamily="34" charset="0"/>
                <a:sym typeface="Wingdings" pitchFamily="2" charset="2"/>
              </a:rPr>
              <a:t>) = 921 ± 35</a:t>
            </a:r>
            <a:endParaRPr lang="it-IT" sz="2800">
              <a:latin typeface="Calibri" pitchFamily="34" charset="0"/>
            </a:endParaRPr>
          </a:p>
        </p:txBody>
      </p:sp>
      <p:sp>
        <p:nvSpPr>
          <p:cNvPr id="9233" name="TextBox 5"/>
          <p:cNvSpPr txBox="1">
            <a:spLocks noChangeArrowheads="1"/>
          </p:cNvSpPr>
          <p:nvPr/>
        </p:nvSpPr>
        <p:spPr bwMode="auto">
          <a:xfrm>
            <a:off x="6324600" y="1052513"/>
            <a:ext cx="2640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  <a:cs typeface="Arial" pitchFamily="34" charset="0"/>
              </a:rPr>
              <a:t>contribution mainly </a:t>
            </a:r>
          </a:p>
          <a:p>
            <a:r>
              <a:rPr lang="en-US" sz="1600" b="1">
                <a:solidFill>
                  <a:srgbClr val="008000"/>
                </a:solidFill>
                <a:cs typeface="Arial" pitchFamily="34" charset="0"/>
              </a:rPr>
              <a:t>from </a:t>
            </a:r>
            <a:r>
              <a:rPr lang="en-US" sz="1600" b="1">
                <a:solidFill>
                  <a:srgbClr val="008000"/>
                </a:solidFill>
                <a:latin typeface="Symbol" pitchFamily="18" charset="2"/>
              </a:rPr>
              <a:t>gg ® h </a:t>
            </a:r>
            <a:r>
              <a:rPr lang="en-US" sz="1600" b="1">
                <a:solidFill>
                  <a:srgbClr val="008000"/>
                </a:solidFill>
                <a:cs typeface="Arial" pitchFamily="34" charset="0"/>
              </a:rPr>
              <a:t>and e</a:t>
            </a:r>
            <a:r>
              <a:rPr lang="en-US" sz="1600" b="1" baseline="30000">
                <a:solidFill>
                  <a:srgbClr val="008000"/>
                </a:solidFill>
                <a:cs typeface="Arial" pitchFamily="34" charset="0"/>
              </a:rPr>
              <a:t>+</a:t>
            </a:r>
            <a:r>
              <a:rPr lang="en-US" sz="1600" b="1">
                <a:solidFill>
                  <a:srgbClr val="008000"/>
                </a:solidFill>
                <a:cs typeface="Arial" pitchFamily="34" charset="0"/>
              </a:rPr>
              <a:t>e</a:t>
            </a:r>
            <a:r>
              <a:rPr lang="en-US" sz="1600" b="1" baseline="30000">
                <a:solidFill>
                  <a:srgbClr val="008000"/>
                </a:solidFill>
                <a:cs typeface="Arial" pitchFamily="34" charset="0"/>
              </a:rPr>
              <a:t>-</a:t>
            </a:r>
            <a:r>
              <a:rPr lang="en-US" sz="1600" b="1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1600" b="1">
                <a:solidFill>
                  <a:srgbClr val="008000"/>
                </a:solidFill>
                <a:latin typeface="Symbol" pitchFamily="18" charset="2"/>
              </a:rPr>
              <a:t>® hg</a:t>
            </a:r>
          </a:p>
        </p:txBody>
      </p:sp>
      <p:sp>
        <p:nvSpPr>
          <p:cNvPr id="9234" name="CasellaDiTesto 14"/>
          <p:cNvSpPr txBox="1">
            <a:spLocks noChangeArrowheads="1"/>
          </p:cNvSpPr>
          <p:nvPr/>
        </p:nvSpPr>
        <p:spPr bwMode="auto">
          <a:xfrm>
            <a:off x="425450" y="1263650"/>
            <a:ext cx="3276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chemeClr val="tx2"/>
                </a:solidFill>
                <a:latin typeface="Chalkboard" pitchFamily="-105" charset="0"/>
              </a:rPr>
              <a:t>2725 events after selections           </a:t>
            </a:r>
          </a:p>
        </p:txBody>
      </p:sp>
      <p:pic>
        <p:nvPicPr>
          <p:cNvPr id="9235" name="Immagine 17" descr="pton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2713" y="1412875"/>
            <a:ext cx="5221287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2"/>
          <p:cNvSpPr>
            <a:spLocks noChangeArrowheads="1"/>
          </p:cNvSpPr>
          <p:nvPr/>
        </p:nvSpPr>
        <p:spPr bwMode="auto">
          <a:xfrm>
            <a:off x="7243763" y="1793875"/>
            <a:ext cx="136525" cy="195263"/>
          </a:xfrm>
          <a:prstGeom prst="rect">
            <a:avLst/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37" name="CasellaDiTesto 18"/>
          <p:cNvSpPr txBox="1">
            <a:spLocks noChangeArrowheads="1"/>
          </p:cNvSpPr>
          <p:nvPr/>
        </p:nvSpPr>
        <p:spPr bwMode="auto">
          <a:xfrm>
            <a:off x="7380288" y="1731963"/>
            <a:ext cx="17287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" pitchFamily="34" charset="0"/>
              </a:rPr>
              <a:t>MC all contr.</a:t>
            </a:r>
          </a:p>
        </p:txBody>
      </p:sp>
      <p:sp>
        <p:nvSpPr>
          <p:cNvPr id="25" name="Rettangolo 24"/>
          <p:cNvSpPr>
            <a:spLocks noChangeArrowheads="1"/>
          </p:cNvSpPr>
          <p:nvPr/>
        </p:nvSpPr>
        <p:spPr bwMode="auto">
          <a:xfrm>
            <a:off x="7235825" y="2133600"/>
            <a:ext cx="136525" cy="193675"/>
          </a:xfrm>
          <a:prstGeom prst="rect">
            <a:avLst/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39" name="CasellaDiTesto 29"/>
          <p:cNvSpPr txBox="1">
            <a:spLocks noChangeArrowheads="1"/>
          </p:cNvSpPr>
          <p:nvPr/>
        </p:nvSpPr>
        <p:spPr bwMode="auto">
          <a:xfrm>
            <a:off x="7380288" y="1989138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ηγ</a:t>
            </a:r>
          </a:p>
        </p:txBody>
      </p:sp>
      <p:sp>
        <p:nvSpPr>
          <p:cNvPr id="27" name="Rettangolo 26"/>
          <p:cNvSpPr>
            <a:spLocks noChangeArrowheads="1"/>
          </p:cNvSpPr>
          <p:nvPr/>
        </p:nvSpPr>
        <p:spPr bwMode="auto">
          <a:xfrm>
            <a:off x="7235825" y="2492375"/>
            <a:ext cx="136525" cy="195263"/>
          </a:xfrm>
          <a:prstGeom prst="rect">
            <a:avLst/>
          </a:prstGeom>
          <a:solidFill>
            <a:srgbClr val="008000"/>
          </a:solidFill>
          <a:ln w="9525">
            <a:solidFill>
              <a:srgbClr val="77933C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41" name="CasellaDiTesto 17"/>
          <p:cNvSpPr txBox="1">
            <a:spLocks noChangeArrowheads="1"/>
          </p:cNvSpPr>
          <p:nvPr/>
        </p:nvSpPr>
        <p:spPr bwMode="auto">
          <a:xfrm>
            <a:off x="7380288" y="2362200"/>
            <a:ext cx="1944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Signal </a:t>
            </a:r>
          </a:p>
        </p:txBody>
      </p:sp>
      <p:sp>
        <p:nvSpPr>
          <p:cNvPr id="9242" name="CasellaDiTesto 34"/>
          <p:cNvSpPr txBox="1">
            <a:spLocks noChangeArrowheads="1"/>
          </p:cNvSpPr>
          <p:nvPr/>
        </p:nvSpPr>
        <p:spPr bwMode="auto">
          <a:xfrm>
            <a:off x="7439025" y="2751138"/>
            <a:ext cx="174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data*	</a:t>
            </a:r>
          </a:p>
        </p:txBody>
      </p:sp>
      <p:grpSp>
        <p:nvGrpSpPr>
          <p:cNvPr id="9243" name="Gruppo 35"/>
          <p:cNvGrpSpPr>
            <a:grpSpLocks/>
          </p:cNvGrpSpPr>
          <p:nvPr/>
        </p:nvGrpSpPr>
        <p:grpSpPr bwMode="auto">
          <a:xfrm>
            <a:off x="7235825" y="2843213"/>
            <a:ext cx="153988" cy="369887"/>
            <a:chOff x="7226325" y="2743200"/>
            <a:chExt cx="153987" cy="369888"/>
          </a:xfrm>
        </p:grpSpPr>
        <p:cxnSp>
          <p:nvCxnSpPr>
            <p:cNvPr id="34" name="Connettore 1 33"/>
            <p:cNvCxnSpPr/>
            <p:nvPr/>
          </p:nvCxnSpPr>
          <p:spPr>
            <a:xfrm rot="5400000">
              <a:off x="7123137" y="2927351"/>
              <a:ext cx="369888" cy="158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 rot="10800000" flipV="1">
              <a:off x="7226325" y="2897187"/>
              <a:ext cx="153987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44" name="TextBox 19"/>
          <p:cNvSpPr txBox="1">
            <a:spLocks noChangeArrowheads="1"/>
          </p:cNvSpPr>
          <p:nvPr/>
        </p:nvSpPr>
        <p:spPr bwMode="auto">
          <a:xfrm>
            <a:off x="5953125" y="4876800"/>
            <a:ext cx="15843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Georgia" pitchFamily="18" charset="0"/>
              </a:rPr>
              <a:t>p</a:t>
            </a:r>
            <a:r>
              <a:rPr lang="it-IT" baseline="-25000">
                <a:latin typeface="Georgia" pitchFamily="18" charset="0"/>
              </a:rPr>
              <a:t>T  </a:t>
            </a:r>
            <a:r>
              <a:rPr lang="it-IT">
                <a:latin typeface="Georgia" pitchFamily="18" charset="0"/>
              </a:rPr>
              <a:t>(MeV)</a:t>
            </a:r>
          </a:p>
        </p:txBody>
      </p:sp>
      <p:pic>
        <p:nvPicPr>
          <p:cNvPr id="9245" name="Immagine 25" descr="latex-image-1.pd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0213" y="5319713"/>
            <a:ext cx="1333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6" name="Text Box 13"/>
          <p:cNvSpPr txBox="1">
            <a:spLocks noChangeArrowheads="1"/>
          </p:cNvSpPr>
          <p:nvPr/>
        </p:nvSpPr>
        <p:spPr bwMode="auto">
          <a:xfrm>
            <a:off x="6451600" y="-26988"/>
            <a:ext cx="2657475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ea typeface="ＭＳ Ｐゴシック" pitchFamily="34" charset="-128"/>
              </a:rPr>
              <a:t>@KLOE without tagger</a:t>
            </a:r>
          </a:p>
        </p:txBody>
      </p:sp>
      <p:sp>
        <p:nvSpPr>
          <p:cNvPr id="9247" name="Segnaposto piè di pagina 3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1024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2B80D2-83F3-494B-914A-AB368EA4A984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1024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ym typeface="Symbol" pitchFamily="18" charset="2"/>
              </a:rPr>
              <a:t></a:t>
            </a:r>
            <a:r>
              <a:rPr lang="it-IT" smtClean="0">
                <a:sym typeface="Symbol" pitchFamily="18" charset="2"/>
              </a:rPr>
              <a:t> Fusion:</a:t>
            </a:r>
          </a:p>
        </p:txBody>
      </p:sp>
      <p:graphicFrame>
        <p:nvGraphicFramePr>
          <p:cNvPr id="10242" name="Object 1028"/>
          <p:cNvGraphicFramePr>
            <a:graphicFrameLocks noChangeAspect="1"/>
          </p:cNvGraphicFramePr>
          <p:nvPr/>
        </p:nvGraphicFramePr>
        <p:xfrm>
          <a:off x="2749550" y="136525"/>
          <a:ext cx="4060825" cy="765175"/>
        </p:xfrm>
        <a:graphic>
          <a:graphicData uri="http://schemas.openxmlformats.org/presentationml/2006/ole">
            <p:oleObj spid="_x0000_s10242" name="Equation" r:id="rId3" imgW="1079280" imgH="203040" progId="Equation.3">
              <p:embed/>
            </p:oleObj>
          </a:graphicData>
        </a:graphic>
      </p:graphicFrame>
      <p:pic>
        <p:nvPicPr>
          <p:cNvPr id="10246" name="Picture 103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t="12985"/>
          <a:stretch>
            <a:fillRect/>
          </a:stretch>
        </p:blipFill>
        <p:spPr>
          <a:xfrm>
            <a:off x="611188" y="952500"/>
            <a:ext cx="7921625" cy="5511800"/>
          </a:xfrm>
          <a:noFill/>
        </p:spPr>
      </p:pic>
      <p:sp>
        <p:nvSpPr>
          <p:cNvPr id="10247" name="Segnaposto piè di pagina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ym typeface="Symbol" pitchFamily="18" charset="2"/>
              </a:rPr>
              <a:t></a:t>
            </a:r>
            <a:r>
              <a:rPr lang="it-IT" smtClean="0">
                <a:sym typeface="Symbol" pitchFamily="18" charset="2"/>
              </a:rPr>
              <a:t> Fusion:</a:t>
            </a:r>
            <a:endParaRPr lang="it-IT" smtClean="0"/>
          </a:p>
        </p:txBody>
      </p:sp>
      <p:sp>
        <p:nvSpPr>
          <p:cNvPr id="1126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11269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1127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ECD12-03E1-438B-9E74-1E0EC354FF6B}" type="slidenum">
              <a:rPr lang="it-IT" smtClean="0"/>
              <a:pPr/>
              <a:t>15</a:t>
            </a:fld>
            <a:endParaRPr lang="it-IT" smtClean="0"/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4088"/>
            <a:ext cx="91440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1028"/>
          <p:cNvGraphicFramePr>
            <a:graphicFrameLocks noChangeAspect="1"/>
          </p:cNvGraphicFramePr>
          <p:nvPr/>
        </p:nvGraphicFramePr>
        <p:xfrm>
          <a:off x="2749550" y="136525"/>
          <a:ext cx="4060825" cy="765175"/>
        </p:xfrm>
        <a:graphic>
          <a:graphicData uri="http://schemas.openxmlformats.org/presentationml/2006/ole">
            <p:oleObj spid="_x0000_s11266" name="Equation" r:id="rId4" imgW="1079280" imgH="203040" progId="Equation.3">
              <p:embed/>
            </p:oleObj>
          </a:graphicData>
        </a:graphic>
      </p:graphicFrame>
      <p:sp>
        <p:nvSpPr>
          <p:cNvPr id="11272" name="Segnaposto piè di pagina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egnaposto data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8E2E80-99AC-4235-9C28-3080B34A722A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32" name="Rettangolo 31"/>
          <p:cNvSpPr/>
          <p:nvPr/>
        </p:nvSpPr>
        <p:spPr>
          <a:xfrm>
            <a:off x="7516813" y="2390775"/>
            <a:ext cx="889000" cy="2238375"/>
          </a:xfrm>
          <a:prstGeom prst="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8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8" name="Rectangle 1026"/>
          <p:cNvSpPr txBox="1">
            <a:spLocks noChangeArrowheads="1"/>
          </p:cNvSpPr>
          <p:nvPr/>
        </p:nvSpPr>
        <p:spPr>
          <a:xfrm>
            <a:off x="414338" y="66675"/>
            <a:ext cx="8305800" cy="881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4000" kern="0">
                <a:solidFill>
                  <a:srgbClr val="000066"/>
                </a:solidFill>
                <a:latin typeface="+mj-lt"/>
                <a:ea typeface="+mj-ea"/>
                <a:cs typeface="+mj-cs"/>
                <a:sym typeface="Symbol" pitchFamily="18" charset="2"/>
              </a:rPr>
              <a:t></a:t>
            </a:r>
            <a:r>
              <a:rPr lang="it-IT" sz="4000" kern="0">
                <a:solidFill>
                  <a:srgbClr val="000066"/>
                </a:solidFill>
                <a:latin typeface="+mj-lt"/>
                <a:ea typeface="+mj-ea"/>
                <a:cs typeface="+mj-cs"/>
                <a:sym typeface="Symbol" pitchFamily="18" charset="2"/>
              </a:rPr>
              <a:t> Fusion:</a:t>
            </a:r>
            <a:endParaRPr lang="it-IT" sz="4000" kern="0" dirty="0">
              <a:solidFill>
                <a:srgbClr val="000066"/>
              </a:solidFill>
              <a:latin typeface="+mj-lt"/>
              <a:ea typeface="+mj-ea"/>
              <a:cs typeface="+mj-cs"/>
              <a:sym typeface="Symbol" pitchFamily="18" charset="2"/>
            </a:endParaRPr>
          </a:p>
        </p:txBody>
      </p:sp>
      <p:graphicFrame>
        <p:nvGraphicFramePr>
          <p:cNvPr id="12290" name="Object 24"/>
          <p:cNvGraphicFramePr>
            <a:graphicFrameLocks noChangeAspect="1"/>
          </p:cNvGraphicFramePr>
          <p:nvPr/>
        </p:nvGraphicFramePr>
        <p:xfrm>
          <a:off x="2555875" y="-26988"/>
          <a:ext cx="4060825" cy="765176"/>
        </p:xfrm>
        <a:graphic>
          <a:graphicData uri="http://schemas.openxmlformats.org/presentationml/2006/ole">
            <p:oleObj spid="_x0000_s12290" name="Equation" r:id="rId3" imgW="1079280" imgH="203040" progId="Equation.3">
              <p:embed/>
            </p:oleObj>
          </a:graphicData>
        </a:graphic>
      </p:graphicFrame>
      <p:pic>
        <p:nvPicPr>
          <p:cNvPr id="12295" name="Picture 23"/>
          <p:cNvPicPr>
            <a:picLocks noChangeAspect="1" noChangeArrowheads="1"/>
          </p:cNvPicPr>
          <p:nvPr/>
        </p:nvPicPr>
        <p:blipFill>
          <a:blip r:embed="rId4" cstate="print"/>
          <a:srcRect l="46716" t="15559" b="-10"/>
          <a:stretch>
            <a:fillRect/>
          </a:stretch>
        </p:blipFill>
        <p:spPr bwMode="auto">
          <a:xfrm>
            <a:off x="4427984" y="1100454"/>
            <a:ext cx="4763195" cy="525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CasellaDiTesto 23"/>
          <p:cNvSpPr txBox="1">
            <a:spLocks noChangeArrowheads="1"/>
          </p:cNvSpPr>
          <p:nvPr/>
        </p:nvSpPr>
        <p:spPr bwMode="auto">
          <a:xfrm rot="1208998">
            <a:off x="7132191" y="940116"/>
            <a:ext cx="1925638" cy="400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FFC000"/>
                </a:solidFill>
              </a:rPr>
              <a:t>PRELIMINARY</a:t>
            </a: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6451600" y="-26988"/>
            <a:ext cx="2657475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ea typeface="ＭＳ Ｐゴシック" pitchFamily="34" charset="-128"/>
              </a:rPr>
              <a:t>@KLOE without tagger</a:t>
            </a:r>
          </a:p>
        </p:txBody>
      </p:sp>
      <p:sp>
        <p:nvSpPr>
          <p:cNvPr id="12298" name="Segnaposto piè di pagina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pic>
        <p:nvPicPr>
          <p:cNvPr id="12" name="Immagine 23" descr="spectra_20_04_11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90350"/>
            <a:ext cx="4265312" cy="50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2879832" y="2816952"/>
            <a:ext cx="180000" cy="180000"/>
          </a:xfrm>
          <a:prstGeom prst="rect">
            <a:avLst/>
          </a:prstGeom>
          <a:solidFill>
            <a:srgbClr val="6CE8E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CasellaDiTesto 18"/>
          <p:cNvSpPr txBox="1">
            <a:spLocks noChangeArrowheads="1"/>
          </p:cNvSpPr>
          <p:nvPr/>
        </p:nvSpPr>
        <p:spPr bwMode="auto">
          <a:xfrm>
            <a:off x="3259138" y="270892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Calibri" pitchFamily="34" charset="0"/>
              </a:rPr>
              <a:t>K</a:t>
            </a:r>
            <a:r>
              <a:rPr lang="it-IT" baseline="-25000" dirty="0">
                <a:latin typeface="Calibri" pitchFamily="34" charset="0"/>
              </a:rPr>
              <a:t>S</a:t>
            </a:r>
            <a:r>
              <a:rPr lang="it-IT" dirty="0">
                <a:latin typeface="Calibri" pitchFamily="34" charset="0"/>
              </a:rPr>
              <a:t>K</a:t>
            </a:r>
            <a:r>
              <a:rPr lang="it-IT" baseline="-25000" dirty="0">
                <a:latin typeface="Calibri" pitchFamily="34" charset="0"/>
              </a:rPr>
              <a:t>L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2879832" y="3263514"/>
            <a:ext cx="180000" cy="180000"/>
          </a:xfrm>
          <a:prstGeom prst="rect">
            <a:avLst/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3265488" y="313112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ωπ</a:t>
            </a:r>
            <a:r>
              <a:rPr lang="it-IT" baseline="30000">
                <a:latin typeface="Calibri" pitchFamily="34" charset="0"/>
              </a:rPr>
              <a:t>0</a:t>
            </a:r>
            <a:endParaRPr lang="it-IT">
              <a:latin typeface="Calibri" pitchFamily="34" charset="0"/>
            </a:endParaRP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2879832" y="3717032"/>
            <a:ext cx="180000" cy="180000"/>
          </a:xfrm>
          <a:prstGeom prst="rect">
            <a:avLst/>
          </a:prstGeom>
          <a:solidFill>
            <a:srgbClr val="DD4DC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CasellaDiTesto 17"/>
          <p:cNvSpPr txBox="1">
            <a:spLocks noChangeArrowheads="1"/>
          </p:cNvSpPr>
          <p:nvPr/>
        </p:nvSpPr>
        <p:spPr bwMode="auto">
          <a:xfrm>
            <a:off x="3275856" y="3627239"/>
            <a:ext cx="1143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f</a:t>
            </a:r>
            <a:r>
              <a:rPr lang="it-IT" baseline="-25000">
                <a:latin typeface="Calibri" pitchFamily="34" charset="0"/>
              </a:rPr>
              <a:t>0</a:t>
            </a:r>
            <a:r>
              <a:rPr lang="it-IT">
                <a:latin typeface="Calibri" pitchFamily="34" charset="0"/>
              </a:rPr>
              <a:t>γ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96349" y="1268760"/>
            <a:ext cx="4400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 240 pb</a:t>
            </a:r>
            <a:r>
              <a:rPr lang="it-IT" baseline="30000" dirty="0" smtClean="0">
                <a:solidFill>
                  <a:srgbClr val="FF0000"/>
                </a:solidFill>
              </a:rPr>
              <a:t>-1 </a:t>
            </a:r>
            <a:r>
              <a:rPr lang="it-IT" dirty="0" smtClean="0">
                <a:solidFill>
                  <a:srgbClr val="FF0000"/>
                </a:solidFill>
              </a:rPr>
              <a:t>@ 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s = 1 </a:t>
            </a:r>
            <a:r>
              <a:rPr lang="it-IT" dirty="0" err="1" smtClean="0">
                <a:solidFill>
                  <a:srgbClr val="FF0000"/>
                </a:solidFill>
                <a:sym typeface="Symbol"/>
              </a:rPr>
              <a:t>GeV</a:t>
            </a:r>
            <a:endParaRPr lang="it-IT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8090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events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after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selections</a:t>
            </a:r>
            <a:endParaRPr lang="it-IT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Bkg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normalized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using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x-sections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Conclusions and Outlooks</a:t>
            </a:r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/>
              <a:t>High </a:t>
            </a:r>
            <a:r>
              <a:rPr lang="it-IT" sz="2800" dirty="0" err="1" smtClean="0"/>
              <a:t>statistic</a:t>
            </a:r>
            <a:r>
              <a:rPr lang="it-IT" sz="2800" dirty="0" smtClean="0"/>
              <a:t> </a:t>
            </a:r>
            <a:r>
              <a:rPr lang="it-IT" sz="2800" dirty="0" err="1" smtClean="0"/>
              <a:t>samples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light </a:t>
            </a:r>
            <a:r>
              <a:rPr lang="it-IT" sz="2800" dirty="0" err="1" smtClean="0"/>
              <a:t>mesons</a:t>
            </a:r>
            <a:r>
              <a:rPr lang="it-IT" sz="2800" dirty="0" smtClean="0"/>
              <a:t> </a:t>
            </a:r>
            <a:r>
              <a:rPr lang="it-IT" sz="2800" dirty="0" err="1" smtClean="0"/>
              <a:t>produced</a:t>
            </a:r>
            <a:r>
              <a:rPr lang="it-IT" sz="2800" dirty="0" smtClean="0"/>
              <a:t> </a:t>
            </a:r>
            <a:r>
              <a:rPr lang="it-IT" sz="2800" dirty="0" err="1" smtClean="0"/>
              <a:t>@KLOE</a:t>
            </a:r>
            <a:r>
              <a:rPr lang="it-IT" sz="2800" dirty="0" smtClean="0"/>
              <a:t> </a:t>
            </a:r>
            <a:r>
              <a:rPr lang="it-IT" sz="2800" dirty="0" err="1" smtClean="0"/>
              <a:t>allowed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perform</a:t>
            </a:r>
            <a:r>
              <a:rPr lang="it-IT" sz="2800" dirty="0" smtClean="0"/>
              <a:t> </a:t>
            </a:r>
            <a:r>
              <a:rPr lang="it-IT" sz="2800" dirty="0" err="1" smtClean="0"/>
              <a:t>precision</a:t>
            </a:r>
            <a:r>
              <a:rPr lang="it-IT" sz="2800" dirty="0" smtClean="0"/>
              <a:t> </a:t>
            </a:r>
            <a:r>
              <a:rPr lang="it-IT" sz="2800" dirty="0" err="1" smtClean="0"/>
              <a:t>measurement</a:t>
            </a:r>
            <a:r>
              <a:rPr lang="it-IT" sz="2800" dirty="0" smtClean="0"/>
              <a:t> and </a:t>
            </a:r>
            <a:r>
              <a:rPr lang="it-IT" sz="2800" dirty="0" err="1" smtClean="0"/>
              <a:t>to</a:t>
            </a:r>
            <a:r>
              <a:rPr lang="it-IT" sz="2800" dirty="0" smtClean="0"/>
              <a:t> look </a:t>
            </a:r>
            <a:r>
              <a:rPr lang="it-IT" sz="2800" dirty="0" err="1" smtClean="0"/>
              <a:t>for</a:t>
            </a:r>
            <a:r>
              <a:rPr lang="it-IT" sz="2800" dirty="0" smtClean="0"/>
              <a:t> </a:t>
            </a:r>
            <a:r>
              <a:rPr lang="it-IT" sz="2800" dirty="0" err="1" smtClean="0"/>
              <a:t>very</a:t>
            </a:r>
            <a:r>
              <a:rPr lang="it-IT" sz="2800" dirty="0" smtClean="0"/>
              <a:t> rare </a:t>
            </a:r>
            <a:r>
              <a:rPr lang="it-IT" sz="2800" dirty="0" err="1" smtClean="0"/>
              <a:t>decays</a:t>
            </a:r>
            <a:endParaRPr lang="it-IT" sz="2800" dirty="0" smtClean="0"/>
          </a:p>
          <a:p>
            <a:r>
              <a:rPr lang="it-IT" sz="2800" dirty="0" smtClean="0"/>
              <a:t>New data </a:t>
            </a:r>
            <a:r>
              <a:rPr lang="it-IT" sz="2800" dirty="0" err="1" smtClean="0"/>
              <a:t>taking</a:t>
            </a:r>
            <a:r>
              <a:rPr lang="it-IT" sz="2800" dirty="0" smtClean="0"/>
              <a:t> </a:t>
            </a:r>
            <a:r>
              <a:rPr lang="it-IT" sz="2800" dirty="0" smtClean="0"/>
              <a:t>@</a:t>
            </a:r>
            <a:r>
              <a:rPr lang="it-IT" sz="2800" dirty="0" smtClean="0"/>
              <a:t>KLOE-2:</a:t>
            </a:r>
          </a:p>
          <a:p>
            <a:pPr lvl="1"/>
            <a:r>
              <a:rPr lang="it-IT" sz="2400" dirty="0" err="1" smtClean="0"/>
              <a:t>Run</a:t>
            </a:r>
            <a:r>
              <a:rPr lang="it-IT" sz="2400" dirty="0" smtClean="0"/>
              <a:t> </a:t>
            </a:r>
            <a:r>
              <a:rPr lang="it-IT" sz="2400" dirty="0" err="1" smtClean="0"/>
              <a:t>started</a:t>
            </a:r>
            <a:r>
              <a:rPr lang="it-IT" sz="2400" dirty="0" smtClean="0"/>
              <a:t> on </a:t>
            </a:r>
            <a:r>
              <a:rPr lang="it-IT" sz="2400" dirty="0" err="1" smtClean="0"/>
              <a:t>November</a:t>
            </a:r>
            <a:r>
              <a:rPr lang="it-IT" sz="2400" dirty="0" smtClean="0"/>
              <a:t> 2010: first </a:t>
            </a:r>
            <a:r>
              <a:rPr lang="it-IT" sz="2400" dirty="0" err="1" smtClean="0"/>
              <a:t>collisions</a:t>
            </a:r>
            <a:r>
              <a:rPr lang="it-IT" sz="2400" dirty="0" smtClean="0"/>
              <a:t> </a:t>
            </a:r>
            <a:r>
              <a:rPr lang="it-IT" sz="2400" dirty="0" err="1" smtClean="0"/>
              <a:t>@DA</a:t>
            </a:r>
            <a:r>
              <a:rPr lang="it-IT" sz="2400" dirty="0" smtClean="0">
                <a:sym typeface="Symbol" pitchFamily="18" charset="2"/>
              </a:rPr>
              <a:t></a:t>
            </a:r>
            <a:r>
              <a:rPr lang="it-IT" sz="2400" dirty="0" smtClean="0">
                <a:sym typeface="Symbol" pitchFamily="18" charset="2"/>
              </a:rPr>
              <a:t>NE, </a:t>
            </a:r>
            <a:r>
              <a:rPr lang="it-IT" sz="2400" dirty="0" err="1" smtClean="0">
                <a:sym typeface="Symbol" pitchFamily="18" charset="2"/>
              </a:rPr>
              <a:t>mainly</a:t>
            </a:r>
            <a:r>
              <a:rPr lang="it-IT" sz="2400" dirty="0" smtClean="0">
                <a:sym typeface="Symbol" pitchFamily="18" charset="2"/>
              </a:rPr>
              <a:t> </a:t>
            </a:r>
            <a:r>
              <a:rPr lang="it-IT" sz="2400" dirty="0" err="1" smtClean="0">
                <a:sym typeface="Symbol" pitchFamily="18" charset="2"/>
              </a:rPr>
              <a:t>for</a:t>
            </a:r>
            <a:r>
              <a:rPr lang="it-IT" sz="2400" dirty="0" smtClean="0">
                <a:sym typeface="Symbol" pitchFamily="18" charset="2"/>
              </a:rPr>
              <a:t> data </a:t>
            </a:r>
            <a:r>
              <a:rPr lang="it-IT" sz="2400" dirty="0" err="1" smtClean="0">
                <a:sym typeface="Symbol" pitchFamily="18" charset="2"/>
              </a:rPr>
              <a:t>quality</a:t>
            </a:r>
            <a:r>
              <a:rPr lang="it-IT" sz="2400" dirty="0" smtClean="0">
                <a:sym typeface="Symbol" pitchFamily="18" charset="2"/>
              </a:rPr>
              <a:t> and background </a:t>
            </a:r>
            <a:r>
              <a:rPr lang="it-IT" sz="2400" dirty="0" err="1" smtClean="0">
                <a:sym typeface="Symbol" pitchFamily="18" charset="2"/>
              </a:rPr>
              <a:t>study</a:t>
            </a:r>
            <a:endParaRPr lang="it-IT" sz="2400" dirty="0" smtClean="0">
              <a:sym typeface="Symbol" pitchFamily="18" charset="2"/>
            </a:endParaRPr>
          </a:p>
          <a:p>
            <a:pPr lvl="1"/>
            <a:r>
              <a:rPr lang="it-IT" sz="2400" dirty="0" smtClean="0">
                <a:sym typeface="Symbol" pitchFamily="18" charset="2"/>
              </a:rPr>
              <a:t>Detector </a:t>
            </a:r>
            <a:r>
              <a:rPr lang="it-IT" sz="2400" dirty="0" err="1" smtClean="0">
                <a:sym typeface="Symbol" pitchFamily="18" charset="2"/>
              </a:rPr>
              <a:t>ready</a:t>
            </a:r>
            <a:r>
              <a:rPr lang="it-IT" sz="2400" dirty="0" smtClean="0">
                <a:sym typeface="Symbol" pitchFamily="18" charset="2"/>
              </a:rPr>
              <a:t> </a:t>
            </a:r>
            <a:r>
              <a:rPr lang="it-IT" sz="2400" dirty="0" err="1" smtClean="0">
                <a:sym typeface="Symbol" pitchFamily="18" charset="2"/>
              </a:rPr>
              <a:t>to</a:t>
            </a:r>
            <a:r>
              <a:rPr lang="it-IT" sz="2400" dirty="0" smtClean="0">
                <a:sym typeface="Symbol" pitchFamily="18" charset="2"/>
              </a:rPr>
              <a:t> take </a:t>
            </a:r>
            <a:r>
              <a:rPr lang="it-IT" sz="2400" dirty="0" smtClean="0">
                <a:sym typeface="Symbol" pitchFamily="18" charset="2"/>
              </a:rPr>
              <a:t>data</a:t>
            </a:r>
          </a:p>
          <a:p>
            <a:pPr lvl="1"/>
            <a:r>
              <a:rPr lang="it-IT" sz="2400" dirty="0" err="1" smtClean="0">
                <a:sym typeface="Symbol" pitchFamily="18" charset="2"/>
              </a:rPr>
              <a:t>Several</a:t>
            </a:r>
            <a:r>
              <a:rPr lang="it-IT" sz="2400" dirty="0" smtClean="0">
                <a:sym typeface="Symbol" pitchFamily="18" charset="2"/>
              </a:rPr>
              <a:t> </a:t>
            </a:r>
            <a:r>
              <a:rPr lang="it-IT" sz="2400" dirty="0" err="1" smtClean="0">
                <a:sym typeface="Symbol" pitchFamily="18" charset="2"/>
              </a:rPr>
              <a:t>machine</a:t>
            </a:r>
            <a:r>
              <a:rPr lang="it-IT" sz="2400" dirty="0" smtClean="0">
                <a:sym typeface="Symbol" pitchFamily="18" charset="2"/>
              </a:rPr>
              <a:t> hardware </a:t>
            </a:r>
            <a:r>
              <a:rPr lang="it-IT" sz="2400" dirty="0" err="1" smtClean="0">
                <a:sym typeface="Symbol" pitchFamily="18" charset="2"/>
              </a:rPr>
              <a:t>failures</a:t>
            </a:r>
            <a:r>
              <a:rPr lang="it-IT" sz="2400" dirty="0" smtClean="0">
                <a:sym typeface="Symbol" pitchFamily="18" charset="2"/>
              </a:rPr>
              <a:t>: </a:t>
            </a:r>
            <a:r>
              <a:rPr lang="it-IT" sz="2400" dirty="0" err="1" smtClean="0">
                <a:sym typeface="Symbol" pitchFamily="18" charset="2"/>
              </a:rPr>
              <a:t>we</a:t>
            </a:r>
            <a:r>
              <a:rPr lang="it-IT" sz="2400" dirty="0" smtClean="0">
                <a:sym typeface="Symbol" pitchFamily="18" charset="2"/>
              </a:rPr>
              <a:t> </a:t>
            </a:r>
            <a:r>
              <a:rPr lang="it-IT" sz="2400" dirty="0" err="1" smtClean="0">
                <a:sym typeface="Symbol" pitchFamily="18" charset="2"/>
              </a:rPr>
              <a:t>will</a:t>
            </a:r>
            <a:r>
              <a:rPr lang="it-IT" sz="2400" dirty="0" smtClean="0">
                <a:sym typeface="Symbol" pitchFamily="18" charset="2"/>
              </a:rPr>
              <a:t> </a:t>
            </a:r>
            <a:r>
              <a:rPr lang="it-IT" sz="2400" dirty="0" err="1" smtClean="0">
                <a:sym typeface="Symbol" pitchFamily="18" charset="2"/>
              </a:rPr>
              <a:t>restart</a:t>
            </a:r>
            <a:r>
              <a:rPr lang="it-IT" sz="2400" dirty="0" smtClean="0">
                <a:sym typeface="Symbol" pitchFamily="18" charset="2"/>
              </a:rPr>
              <a:t> in </a:t>
            </a:r>
            <a:r>
              <a:rPr lang="it-IT" sz="2400" dirty="0" err="1" smtClean="0">
                <a:sym typeface="Symbol" pitchFamily="18" charset="2"/>
              </a:rPr>
              <a:t>September</a:t>
            </a:r>
            <a:r>
              <a:rPr lang="it-IT" sz="2400" dirty="0" smtClean="0">
                <a:sym typeface="Symbol" pitchFamily="18" charset="2"/>
              </a:rPr>
              <a:t> 2011</a:t>
            </a:r>
            <a:endParaRPr lang="it-IT" sz="2400" dirty="0" smtClean="0">
              <a:sym typeface="Symbol" pitchFamily="18" charset="2"/>
            </a:endParaRPr>
          </a:p>
          <a:p>
            <a:pPr lvl="1"/>
            <a:r>
              <a:rPr lang="it-IT" sz="2400" dirty="0" err="1" smtClean="0">
                <a:sym typeface="Symbol" pitchFamily="18" charset="2"/>
              </a:rPr>
              <a:t>Rich</a:t>
            </a:r>
            <a:r>
              <a:rPr lang="it-IT" sz="2400" dirty="0" smtClean="0">
                <a:sym typeface="Symbol" pitchFamily="18" charset="2"/>
              </a:rPr>
              <a:t> </a:t>
            </a:r>
            <a:r>
              <a:rPr lang="it-IT" sz="2400" dirty="0" err="1" smtClean="0">
                <a:sym typeface="Symbol" pitchFamily="18" charset="2"/>
              </a:rPr>
              <a:t>physics</a:t>
            </a:r>
            <a:r>
              <a:rPr lang="it-IT" sz="2400" dirty="0" smtClean="0">
                <a:sym typeface="Symbol" pitchFamily="18" charset="2"/>
              </a:rPr>
              <a:t> </a:t>
            </a:r>
            <a:r>
              <a:rPr lang="it-IT" sz="2400" dirty="0" err="1" smtClean="0">
                <a:sym typeface="Symbol" pitchFamily="18" charset="2"/>
              </a:rPr>
              <a:t>program</a:t>
            </a:r>
            <a:r>
              <a:rPr lang="it-IT" sz="2400" dirty="0" smtClean="0">
                <a:sym typeface="Symbol" pitchFamily="18" charset="2"/>
              </a:rPr>
              <a:t>: Eur. </a:t>
            </a:r>
            <a:r>
              <a:rPr lang="it-IT" sz="2400" dirty="0" err="1" smtClean="0">
                <a:sym typeface="Symbol" pitchFamily="18" charset="2"/>
              </a:rPr>
              <a:t>Phys</a:t>
            </a:r>
            <a:r>
              <a:rPr lang="it-IT" sz="2400" dirty="0" smtClean="0">
                <a:sym typeface="Symbol" pitchFamily="18" charset="2"/>
              </a:rPr>
              <a:t>. J. C 68 (2010), 619</a:t>
            </a:r>
            <a:r>
              <a:rPr lang="it-IT" sz="2400" dirty="0" smtClean="0"/>
              <a:t> </a:t>
            </a:r>
            <a:endParaRPr lang="it-IT" dirty="0" smtClean="0"/>
          </a:p>
          <a:p>
            <a:r>
              <a:rPr lang="it-IT" sz="2800" dirty="0" smtClean="0"/>
              <a:t>Upgrade: </a:t>
            </a:r>
            <a:r>
              <a:rPr lang="it-IT" sz="2800" dirty="0" err="1" smtClean="0"/>
              <a:t>from</a:t>
            </a:r>
            <a:r>
              <a:rPr lang="it-IT" sz="2800" dirty="0" smtClean="0"/>
              <a:t> KLOE </a:t>
            </a:r>
            <a:r>
              <a:rPr lang="it-IT" sz="2800" dirty="0" err="1" smtClean="0"/>
              <a:t>to</a:t>
            </a:r>
            <a:r>
              <a:rPr lang="it-IT" sz="2800" dirty="0" smtClean="0"/>
              <a:t> KLOE-2, </a:t>
            </a:r>
            <a:r>
              <a:rPr lang="it-IT" sz="2800" dirty="0" err="1" smtClean="0"/>
              <a:t>completion</a:t>
            </a:r>
            <a:r>
              <a:rPr lang="it-IT" sz="2800" dirty="0" smtClean="0"/>
              <a:t> </a:t>
            </a:r>
            <a:r>
              <a:rPr lang="it-IT" sz="2800" dirty="0" err="1" smtClean="0"/>
              <a:t>expected</a:t>
            </a:r>
            <a:r>
              <a:rPr lang="it-IT" sz="2800" dirty="0" smtClean="0"/>
              <a:t> in </a:t>
            </a:r>
            <a:r>
              <a:rPr lang="it-IT" sz="2800" dirty="0" err="1" smtClean="0"/>
              <a:t>spring</a:t>
            </a:r>
            <a:r>
              <a:rPr lang="it-IT" sz="2800" dirty="0" smtClean="0"/>
              <a:t> 2012</a:t>
            </a:r>
            <a:endParaRPr lang="it-IT" sz="2400" dirty="0" smtClean="0"/>
          </a:p>
          <a:p>
            <a:pPr lvl="1">
              <a:buFontTx/>
              <a:buNone/>
            </a:pPr>
            <a:endParaRPr lang="it-IT" sz="2400" dirty="0" smtClean="0">
              <a:sym typeface="Symbol" pitchFamily="18" charset="2"/>
            </a:endParaRPr>
          </a:p>
        </p:txBody>
      </p:sp>
      <p:sp>
        <p:nvSpPr>
          <p:cNvPr id="18436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1843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264FD4-4C25-41F9-9777-42BA769EE9CF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7" name="Freccia a destra con strisce 6"/>
          <p:cNvSpPr/>
          <p:nvPr/>
        </p:nvSpPr>
        <p:spPr>
          <a:xfrm>
            <a:off x="3995936" y="5823545"/>
            <a:ext cx="977900" cy="485775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439" name="Segnaposto piè di pagina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data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E672D4-6D9F-4404-855F-033B00A4C15E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DA</a:t>
            </a:r>
            <a:r>
              <a:rPr lang="it-IT" smtClean="0">
                <a:sym typeface="Symbol" pitchFamily="18" charset="2"/>
              </a:rPr>
              <a:t></a:t>
            </a:r>
            <a:r>
              <a:rPr lang="it-IT" smtClean="0"/>
              <a:t>NE &amp; KLOE UPGRADE</a:t>
            </a: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4572000" y="990600"/>
            <a:ext cx="45291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marL="168275" indent="-168275">
              <a:buFontTx/>
              <a:buChar char="•"/>
            </a:pPr>
            <a:r>
              <a:rPr lang="en-US" sz="2000" b="1">
                <a:solidFill>
                  <a:srgbClr val="CC0066"/>
                </a:solidFill>
                <a:ea typeface="ＭＳ Ｐゴシック" pitchFamily="34" charset="-128"/>
              </a:rPr>
              <a:t>KLOE2: two step upgrade</a:t>
            </a:r>
          </a:p>
          <a:p>
            <a:pPr marL="579438" lvl="1" indent="-228600"/>
            <a:r>
              <a:rPr lang="en-US" sz="2000" b="1">
                <a:solidFill>
                  <a:srgbClr val="CC0066"/>
                </a:solidFill>
                <a:ea typeface="ＭＳ Ｐゴシック" pitchFamily="34" charset="-128"/>
              </a:rPr>
              <a:t>0.taggers for </a:t>
            </a:r>
            <a:r>
              <a:rPr lang="en-US" sz="2000" b="1">
                <a:solidFill>
                  <a:srgbClr val="CC0066"/>
                </a:solidFill>
                <a:ea typeface="ＭＳ Ｐゴシック" pitchFamily="34" charset="-128"/>
                <a:sym typeface="Symbol" pitchFamily="18" charset="2"/>
              </a:rPr>
              <a:t> physics: to detect off-momentum e</a:t>
            </a:r>
            <a:r>
              <a:rPr lang="en-US" sz="2000" b="1">
                <a:solidFill>
                  <a:srgbClr val="CC0066"/>
                </a:solidFill>
                <a:cs typeface="Times New Roman" pitchFamily="18" charset="0"/>
                <a:sym typeface="Symbol" pitchFamily="18" charset="2"/>
              </a:rPr>
              <a:t>± (LET/HET)</a:t>
            </a:r>
            <a:endParaRPr lang="en-US" sz="2000" b="1">
              <a:solidFill>
                <a:srgbClr val="CC0066"/>
              </a:solidFill>
              <a:ea typeface="ＭＳ Ｐゴシック" pitchFamily="34" charset="-128"/>
              <a:sym typeface="Symbol" pitchFamily="18" charset="2"/>
            </a:endParaRPr>
          </a:p>
          <a:p>
            <a:pPr marL="579438" lvl="1" indent="-228600"/>
            <a:r>
              <a:rPr lang="en-US" sz="2000" b="1">
                <a:solidFill>
                  <a:srgbClr val="CC0066"/>
                </a:solidFill>
                <a:ea typeface="ＭＳ Ｐゴシック" pitchFamily="34" charset="-128"/>
                <a:sym typeface="Symbol" pitchFamily="18" charset="2"/>
              </a:rPr>
              <a:t>1.IT+ small angle calorimeters</a:t>
            </a:r>
          </a:p>
        </p:txBody>
      </p:sp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2" cstate="print"/>
          <a:srcRect t="11786" r="54689" b="25046"/>
          <a:stretch>
            <a:fillRect/>
          </a:stretch>
        </p:blipFill>
        <p:spPr bwMode="auto">
          <a:xfrm>
            <a:off x="0" y="3073400"/>
            <a:ext cx="4376738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4173"/>
          <p:cNvSpPr txBox="1">
            <a:spLocks noChangeArrowheads="1"/>
          </p:cNvSpPr>
          <p:nvPr/>
        </p:nvSpPr>
        <p:spPr bwMode="auto">
          <a:xfrm>
            <a:off x="107950" y="1050925"/>
            <a:ext cx="4419600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1">
                <a:solidFill>
                  <a:srgbClr val="009999"/>
                </a:solidFill>
                <a:ea typeface="ＭＳ Ｐゴシック" pitchFamily="34" charset="-128"/>
              </a:rPr>
              <a:t> DA</a:t>
            </a:r>
            <a:r>
              <a:rPr lang="en-US" sz="2000" b="1">
                <a:solidFill>
                  <a:srgbClr val="009999"/>
                </a:solidFill>
                <a:ea typeface="ＭＳ Ｐゴシック" pitchFamily="34" charset="-128"/>
                <a:sym typeface="Symbol" pitchFamily="18" charset="2"/>
              </a:rPr>
              <a:t>NE upgrade</a:t>
            </a:r>
          </a:p>
          <a:p>
            <a:r>
              <a:rPr lang="en-US" sz="2000" b="1">
                <a:solidFill>
                  <a:srgbClr val="009999"/>
                </a:solidFill>
                <a:ea typeface="ＭＳ Ｐゴシック" pitchFamily="34" charset="-128"/>
              </a:rPr>
              <a:t>New interaction scheme: </a:t>
            </a:r>
            <a:r>
              <a:rPr lang="en-US" sz="2000" b="1">
                <a:solidFill>
                  <a:srgbClr val="009999"/>
                </a:solidFill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r>
              <a:rPr lang="en-US" sz="2000" b="1">
                <a:solidFill>
                  <a:srgbClr val="009999"/>
                </a:solidFill>
                <a:ea typeface="ＭＳ Ｐゴシック" pitchFamily="34" charset="-128"/>
                <a:sym typeface="Symbol" pitchFamily="18" charset="2"/>
              </a:rPr>
              <a:t>large beam crossing angle + sextupoles for crab waist </a:t>
            </a:r>
          </a:p>
          <a:p>
            <a:pPr>
              <a:buFont typeface="Symbol" pitchFamily="18" charset="2"/>
              <a:buChar char="Þ"/>
            </a:pPr>
            <a:r>
              <a:rPr lang="en-US" sz="2000" b="1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  <a:t>Luminosity increase: </a:t>
            </a:r>
          </a:p>
          <a:p>
            <a:pPr>
              <a:buFont typeface="Symbol" pitchFamily="18" charset="2"/>
              <a:buNone/>
            </a:pPr>
            <a:r>
              <a:rPr lang="en-US" sz="2000" b="1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  <a:t>   factor  ~ 3;  Ldt  1 </a:t>
            </a:r>
            <a:r>
              <a:rPr lang="en-US" sz="20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pb</a:t>
            </a:r>
            <a:r>
              <a:rPr lang="en-US" sz="2000" b="1" baseline="300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-1</a:t>
            </a:r>
            <a:r>
              <a:rPr lang="en-US" sz="20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/hour</a:t>
            </a:r>
            <a:endParaRPr lang="en-US" sz="2000" b="1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pic>
        <p:nvPicPr>
          <p:cNvPr id="19464" name="Picture 10"/>
          <p:cNvPicPr>
            <a:picLocks noChangeAspect="1" noChangeArrowheads="1"/>
          </p:cNvPicPr>
          <p:nvPr/>
        </p:nvPicPr>
        <p:blipFill>
          <a:blip r:embed="rId2" cstate="print"/>
          <a:srcRect l="50826" t="60405"/>
          <a:stretch>
            <a:fillRect/>
          </a:stretch>
        </p:blipFill>
        <p:spPr bwMode="auto">
          <a:xfrm>
            <a:off x="4889500" y="3819525"/>
            <a:ext cx="4254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5343525"/>
            <a:ext cx="23034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5"/>
          <p:cNvPicPr>
            <a:picLocks noChangeAspect="1" noChangeArrowheads="1"/>
          </p:cNvPicPr>
          <p:nvPr/>
        </p:nvPicPr>
        <p:blipFill>
          <a:blip r:embed="rId4" cstate="print"/>
          <a:srcRect l="9570" t="9514" r="6380"/>
          <a:stretch>
            <a:fillRect/>
          </a:stretch>
        </p:blipFill>
        <p:spPr bwMode="auto">
          <a:xfrm>
            <a:off x="5454650" y="5984875"/>
            <a:ext cx="12049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Line 16"/>
          <p:cNvSpPr>
            <a:spLocks noChangeShapeType="1"/>
          </p:cNvSpPr>
          <p:nvPr/>
        </p:nvSpPr>
        <p:spPr bwMode="auto">
          <a:xfrm flipH="1">
            <a:off x="7864475" y="5114925"/>
            <a:ext cx="838200" cy="838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9468" name="Line 17"/>
          <p:cNvSpPr>
            <a:spLocks noChangeShapeType="1"/>
          </p:cNvSpPr>
          <p:nvPr/>
        </p:nvSpPr>
        <p:spPr bwMode="auto">
          <a:xfrm rot="1345648" flipH="1">
            <a:off x="6996113" y="3848100"/>
            <a:ext cx="838200" cy="838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9469" name="Text Box 9"/>
          <p:cNvSpPr txBox="1">
            <a:spLocks noChangeArrowheads="1"/>
          </p:cNvSpPr>
          <p:nvPr/>
        </p:nvSpPr>
        <p:spPr bwMode="auto">
          <a:xfrm>
            <a:off x="825500" y="3860800"/>
            <a:ext cx="13700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800">
                <a:solidFill>
                  <a:srgbClr val="0033CC"/>
                </a:solidFill>
                <a:ea typeface="ＭＳ Ｐゴシック" pitchFamily="34" charset="-128"/>
              </a:rPr>
              <a:t>New scheme</a:t>
            </a:r>
          </a:p>
        </p:txBody>
      </p:sp>
      <p:sp>
        <p:nvSpPr>
          <p:cNvPr id="19470" name="Text Box 10"/>
          <p:cNvSpPr txBox="1">
            <a:spLocks noChangeArrowheads="1"/>
          </p:cNvSpPr>
          <p:nvPr/>
        </p:nvSpPr>
        <p:spPr bwMode="auto">
          <a:xfrm>
            <a:off x="2138363" y="5084763"/>
            <a:ext cx="12811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800">
                <a:solidFill>
                  <a:srgbClr val="0033CC"/>
                </a:solidFill>
                <a:ea typeface="ＭＳ Ｐゴシック" pitchFamily="34" charset="-128"/>
              </a:rPr>
              <a:t>Old scheme</a:t>
            </a:r>
          </a:p>
        </p:txBody>
      </p:sp>
      <p:sp>
        <p:nvSpPr>
          <p:cNvPr id="19471" name="Line 11"/>
          <p:cNvSpPr>
            <a:spLocks noChangeAspect="1" noChangeShapeType="1"/>
          </p:cNvSpPr>
          <p:nvPr/>
        </p:nvSpPr>
        <p:spPr bwMode="auto">
          <a:xfrm>
            <a:off x="1552575" y="4149725"/>
            <a:ext cx="282575" cy="3302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9472" name="Line 12"/>
          <p:cNvSpPr>
            <a:spLocks noChangeShapeType="1"/>
          </p:cNvSpPr>
          <p:nvPr/>
        </p:nvSpPr>
        <p:spPr bwMode="auto">
          <a:xfrm flipH="1">
            <a:off x="2411413" y="5300663"/>
            <a:ext cx="215900" cy="2159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1947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273300"/>
            <a:ext cx="24479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egnaposto numero diapositiva 19"/>
          <p:cNvSpPr txBox="1">
            <a:spLocks noGrp="1"/>
          </p:cNvSpPr>
          <p:nvPr/>
        </p:nvSpPr>
        <p:spPr bwMode="auto">
          <a:xfrm>
            <a:off x="7210425" y="6624638"/>
            <a:ext cx="1905000" cy="20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F43CA022-5F36-4009-943C-763B5E209D37}" type="slidenum">
              <a:rPr lang="en-GB" sz="1400">
                <a:solidFill>
                  <a:schemeClr val="accent6">
                    <a:lumMod val="50000"/>
                  </a:schemeClr>
                </a:solidFill>
                <a:ea typeface="ＭＳ Ｐゴシック" pitchFamily="8" charset="-128"/>
              </a:rPr>
              <a:pPr algn="r">
                <a:defRPr/>
              </a:pPr>
              <a:t>18</a:t>
            </a:fld>
            <a:endParaRPr lang="en-GB" sz="1400">
              <a:solidFill>
                <a:schemeClr val="accent6">
                  <a:lumMod val="50000"/>
                </a:schemeClr>
              </a:solidFill>
              <a:ea typeface="ＭＳ Ｐゴシック" pitchFamily="8" charset="-128"/>
            </a:endParaRPr>
          </a:p>
        </p:txBody>
      </p:sp>
      <p:sp>
        <p:nvSpPr>
          <p:cNvPr id="19475" name="CasellaDiTesto 17"/>
          <p:cNvSpPr txBox="1">
            <a:spLocks noChangeArrowheads="1"/>
          </p:cNvSpPr>
          <p:nvPr/>
        </p:nvSpPr>
        <p:spPr bwMode="auto">
          <a:xfrm>
            <a:off x="8177213" y="3570288"/>
            <a:ext cx="427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solidFill>
                  <a:schemeClr val="accent2"/>
                </a:solidFill>
                <a:ea typeface="ＭＳ Ｐゴシック" pitchFamily="34" charset="-128"/>
              </a:rPr>
              <a:t>IT</a:t>
            </a:r>
          </a:p>
        </p:txBody>
      </p:sp>
      <p:sp>
        <p:nvSpPr>
          <p:cNvPr id="19476" name="CasellaDiTesto 18"/>
          <p:cNvSpPr txBox="1">
            <a:spLocks noChangeArrowheads="1"/>
          </p:cNvSpPr>
          <p:nvPr/>
        </p:nvSpPr>
        <p:spPr bwMode="auto">
          <a:xfrm>
            <a:off x="8243888" y="5084763"/>
            <a:ext cx="847725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FF0000"/>
                </a:solidFill>
                <a:ea typeface="ＭＳ Ｐゴシック" pitchFamily="34" charset="-128"/>
              </a:rPr>
              <a:t>QCALT</a:t>
            </a:r>
          </a:p>
        </p:txBody>
      </p:sp>
      <p:sp>
        <p:nvSpPr>
          <p:cNvPr id="19477" name="CasellaDiTesto 20"/>
          <p:cNvSpPr txBox="1">
            <a:spLocks noChangeArrowheads="1"/>
          </p:cNvSpPr>
          <p:nvPr/>
        </p:nvSpPr>
        <p:spPr bwMode="auto">
          <a:xfrm>
            <a:off x="4643438" y="5876925"/>
            <a:ext cx="8477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FF0000"/>
                </a:solidFill>
                <a:ea typeface="ＭＳ Ｐゴシック" pitchFamily="34" charset="-128"/>
              </a:rPr>
              <a:t>CCALT</a:t>
            </a:r>
          </a:p>
        </p:txBody>
      </p:sp>
      <p:sp>
        <p:nvSpPr>
          <p:cNvPr id="19478" name="Segnaposto piè di pagina 2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2048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9B40F7-AC33-4E62-95E1-7B4E1DD8A0E1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From KLOE to KLOE-2: IP detector</a:t>
            </a:r>
            <a:endParaRPr lang="en-GB" smtClean="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52400" y="1268413"/>
            <a:ext cx="46926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Minimal detector upgrade for first KLOE-2 run (</a:t>
            </a:r>
            <a:r>
              <a:rPr lang="en-US" sz="2000">
                <a:solidFill>
                  <a:schemeClr val="accent2"/>
                </a:solidFill>
                <a:cs typeface="Times New Roman" pitchFamily="18" charset="0"/>
              </a:rPr>
              <a:t>≈5 fb</a:t>
            </a:r>
            <a:r>
              <a:rPr lang="en-US" sz="2000" baseline="3000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-1</a:t>
            </a:r>
            <a:r>
              <a:rPr lang="en-US" sz="2000">
                <a:solidFill>
                  <a:schemeClr val="accent2"/>
                </a:solidFill>
                <a:cs typeface="Times New Roman" pitchFamily="18" charset="0"/>
              </a:rPr>
              <a:t> in 1 year</a:t>
            </a: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): </a:t>
            </a:r>
          </a:p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taggers to detect momentum of leptons in </a:t>
            </a:r>
            <a:r>
              <a:rPr lang="en-US" sz="2000" i="1">
                <a:solidFill>
                  <a:schemeClr val="accent2"/>
                </a:solidFill>
                <a:ea typeface="ＭＳ Ｐゴシック" pitchFamily="34" charset="-128"/>
              </a:rPr>
              <a:t>e</a:t>
            </a:r>
            <a:r>
              <a:rPr lang="en-US" sz="2000" baseline="30000">
                <a:solidFill>
                  <a:schemeClr val="accent2"/>
                </a:solidFill>
                <a:ea typeface="ＭＳ Ｐゴシック" pitchFamily="34" charset="-128"/>
              </a:rPr>
              <a:t>+</a:t>
            </a:r>
            <a:r>
              <a:rPr lang="en-US" sz="2000" i="1">
                <a:solidFill>
                  <a:schemeClr val="accent2"/>
                </a:solidFill>
                <a:ea typeface="ＭＳ Ｐゴシック" pitchFamily="34" charset="-128"/>
              </a:rPr>
              <a:t>e</a:t>
            </a:r>
            <a:r>
              <a:rPr lang="en-US" sz="2000" baseline="3000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-</a:t>
            </a: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→</a:t>
            </a:r>
            <a:r>
              <a:rPr lang="en-US" sz="2000" i="1">
                <a:solidFill>
                  <a:schemeClr val="accent2"/>
                </a:solidFill>
                <a:ea typeface="ＭＳ Ｐゴシック" pitchFamily="34" charset="-128"/>
              </a:rPr>
              <a:t>e</a:t>
            </a:r>
            <a:r>
              <a:rPr lang="en-US" sz="2000" baseline="30000">
                <a:solidFill>
                  <a:schemeClr val="accent2"/>
                </a:solidFill>
                <a:ea typeface="ＭＳ Ｐゴシック" pitchFamily="34" charset="-128"/>
              </a:rPr>
              <a:t>+</a:t>
            </a:r>
            <a:r>
              <a:rPr lang="en-US" sz="2000" i="1">
                <a:solidFill>
                  <a:schemeClr val="accent2"/>
                </a:solidFill>
                <a:ea typeface="ＭＳ Ｐゴシック" pitchFamily="34" charset="-128"/>
              </a:rPr>
              <a:t>e</a:t>
            </a:r>
            <a:r>
              <a:rPr lang="en-US" sz="2000" baseline="3000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-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g</a:t>
            </a:r>
            <a:r>
              <a:rPr lang="en-US" sz="2000" baseline="3000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*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g</a:t>
            </a:r>
            <a:r>
              <a:rPr lang="en-US" sz="2000" baseline="3000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*</a:t>
            </a: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→</a:t>
            </a:r>
            <a:r>
              <a:rPr lang="en-US" sz="2000" i="1">
                <a:solidFill>
                  <a:schemeClr val="accent2"/>
                </a:solidFill>
                <a:ea typeface="ＭＳ Ｐゴシック" pitchFamily="34" charset="-128"/>
              </a:rPr>
              <a:t>e</a:t>
            </a:r>
            <a:r>
              <a:rPr lang="en-US" sz="2000" baseline="30000">
                <a:solidFill>
                  <a:schemeClr val="accent2"/>
                </a:solidFill>
                <a:ea typeface="ＭＳ Ｐゴシック" pitchFamily="34" charset="-128"/>
              </a:rPr>
              <a:t>+</a:t>
            </a:r>
            <a:r>
              <a:rPr lang="en-US" sz="2000" i="1">
                <a:solidFill>
                  <a:schemeClr val="accent2"/>
                </a:solidFill>
                <a:ea typeface="ＭＳ Ｐゴシック" pitchFamily="34" charset="-128"/>
              </a:rPr>
              <a:t>e</a:t>
            </a:r>
            <a:r>
              <a:rPr lang="en-US" sz="2000" baseline="3000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-</a:t>
            </a: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X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6161088" y="1331913"/>
            <a:ext cx="2524125" cy="3063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>
                <a:solidFill>
                  <a:srgbClr val="FF0000"/>
                </a:solidFill>
                <a:ea typeface="ＭＳ Ｐゴシック" pitchFamily="34" charset="-128"/>
              </a:rPr>
              <a:t>LET: E=160-230 MeV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6019800" y="1644650"/>
            <a:ext cx="3109913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hangingPunct="0">
              <a:lnSpc>
                <a:spcPct val="13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Inside KLOE detector</a:t>
            </a:r>
          </a:p>
          <a:p>
            <a:pPr algn="just" hangingPunct="0">
              <a:lnSpc>
                <a:spcPct val="13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LYSO+SiPM</a:t>
            </a:r>
          </a:p>
          <a:p>
            <a:pPr algn="just" hangingPunct="0">
              <a:lnSpc>
                <a:spcPct val="13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2000">
                <a:solidFill>
                  <a:schemeClr val="accent2"/>
                </a:solidFill>
                <a:latin typeface="SymbolProp BT" pitchFamily="2" charset="2"/>
                <a:ea typeface="ＭＳ Ｐゴシック" pitchFamily="34" charset="-128"/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s</a:t>
            </a:r>
            <a:r>
              <a:rPr lang="en-US" sz="2000" baseline="-25000">
                <a:solidFill>
                  <a:schemeClr val="accent2"/>
                </a:solidFill>
                <a:ea typeface="ＭＳ Ｐゴシック" pitchFamily="34" charset="-128"/>
              </a:rPr>
              <a:t>E</a:t>
            </a: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&lt;10% for E&gt;150 MeV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286500" y="3563938"/>
            <a:ext cx="2212975" cy="3063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>
                <a:solidFill>
                  <a:srgbClr val="FF0000"/>
                </a:solidFill>
                <a:ea typeface="ＭＳ Ｐゴシック" pitchFamily="34" charset="-128"/>
              </a:rPr>
              <a:t>HET: E &gt; 400 MeV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011863" y="3860800"/>
            <a:ext cx="2455862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hangingPunct="0">
              <a:lnSpc>
                <a:spcPct val="13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11 m from IP</a:t>
            </a:r>
          </a:p>
          <a:p>
            <a:pPr algn="just" hangingPunct="0">
              <a:lnSpc>
                <a:spcPct val="13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Scintillators + PMTs</a:t>
            </a:r>
          </a:p>
          <a:p>
            <a:pPr algn="just" hangingPunct="0">
              <a:lnSpc>
                <a:spcPct val="13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200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 s</a:t>
            </a:r>
            <a:r>
              <a:rPr lang="en-US" sz="2000" baseline="-2500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E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~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2.5 </a:t>
            </a: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MeV</a:t>
            </a:r>
          </a:p>
          <a:p>
            <a:pPr algn="just" hangingPunct="0">
              <a:lnSpc>
                <a:spcPct val="13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s</a:t>
            </a:r>
            <a:r>
              <a:rPr lang="en-US" sz="2000" baseline="-25000">
                <a:solidFill>
                  <a:schemeClr val="accent2"/>
                </a:solidFill>
                <a:ea typeface="ＭＳ Ｐゴシック" pitchFamily="34" charset="-128"/>
              </a:rPr>
              <a:t>T</a:t>
            </a: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000">
                <a:solidFill>
                  <a:schemeClr val="accent2"/>
                </a:solidFill>
                <a:cs typeface="Times New Roman" pitchFamily="18" charset="0"/>
              </a:rPr>
              <a:t>~ </a:t>
            </a: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200 ps</a:t>
            </a:r>
          </a:p>
        </p:txBody>
      </p:sp>
      <p:pic>
        <p:nvPicPr>
          <p:cNvPr id="204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87613"/>
            <a:ext cx="4710113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Segnaposto piè di pagina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1536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559165-1CF7-4E09-86CC-C2EF4FBCD7FD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Hadron Physics at KLOE and KLOE-2</a:t>
            </a:r>
            <a:endParaRPr lang="en-GB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KLOE performed several precision measurement this talk </a:t>
            </a:r>
            <a:r>
              <a:rPr lang="it-IT" smtClean="0">
                <a:sym typeface="Symbol" pitchFamily="18" charset="2"/>
              </a:rPr>
              <a:t></a:t>
            </a:r>
            <a:r>
              <a:rPr lang="it-IT" smtClean="0"/>
              <a:t>Results on hadron physics:</a:t>
            </a:r>
          </a:p>
          <a:p>
            <a:pPr lvl="1" eaLnBrk="1" hangingPunct="1"/>
            <a:r>
              <a:rPr lang="it-IT" smtClean="0">
                <a:sym typeface="Symbol" pitchFamily="18" charset="2"/>
              </a:rPr>
              <a:t> decays and FF</a:t>
            </a:r>
          </a:p>
          <a:p>
            <a:pPr lvl="1" eaLnBrk="1" hangingPunct="1"/>
            <a:r>
              <a:rPr lang="it-IT" smtClean="0">
                <a:sym typeface="Symbol" pitchFamily="18" charset="2"/>
              </a:rPr>
              <a:t>    and   </a:t>
            </a:r>
            <a:r>
              <a:rPr lang="it-IT" baseline="30000" smtClean="0">
                <a:sym typeface="Symbol" pitchFamily="18" charset="2"/>
              </a:rPr>
              <a:t>0</a:t>
            </a:r>
            <a:r>
              <a:rPr lang="it-IT" smtClean="0">
                <a:sym typeface="Symbol" pitchFamily="18" charset="2"/>
              </a:rPr>
              <a:t> </a:t>
            </a:r>
            <a:r>
              <a:rPr lang="it-IT" baseline="30000" smtClean="0">
                <a:sym typeface="Symbol" pitchFamily="18" charset="2"/>
              </a:rPr>
              <a:t>0</a:t>
            </a:r>
            <a:r>
              <a:rPr lang="it-IT" smtClean="0">
                <a:sym typeface="Symbol" pitchFamily="18" charset="2"/>
              </a:rPr>
              <a:t> </a:t>
            </a:r>
          </a:p>
          <a:p>
            <a:pPr lvl="1" eaLnBrk="1" hangingPunct="1"/>
            <a:endParaRPr lang="it-IT" smtClean="0"/>
          </a:p>
          <a:p>
            <a:pPr eaLnBrk="1" hangingPunct="1"/>
            <a:r>
              <a:rPr lang="it-IT" smtClean="0"/>
              <a:t>KLOE and DAFNE upgrade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Perspective for KLOE-2 on Hadron Physics</a:t>
            </a:r>
          </a:p>
          <a:p>
            <a:pPr lvl="1" eaLnBrk="1" hangingPunct="1"/>
            <a:r>
              <a:rPr lang="it-IT" smtClean="0"/>
              <a:t>Rich program: see </a:t>
            </a:r>
            <a:r>
              <a:rPr lang="it-IT" smtClean="0">
                <a:sym typeface="Symbol" pitchFamily="18" charset="2"/>
              </a:rPr>
              <a:t>Eur. Phys. J. C 68 (2010), 619</a:t>
            </a:r>
            <a:endParaRPr lang="it-IT" smtClean="0"/>
          </a:p>
          <a:p>
            <a:pPr lvl="1" eaLnBrk="1" hangingPunct="1"/>
            <a:endParaRPr lang="it-IT" smtClean="0"/>
          </a:p>
        </p:txBody>
      </p:sp>
      <p:sp>
        <p:nvSpPr>
          <p:cNvPr id="15366" name="Segnaposto piè di pagina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data 1"/>
          <p:cNvSpPr>
            <a:spLocks noGrp="1"/>
          </p:cNvSpPr>
          <p:nvPr>
            <p:ph type="dt" sz="quarter" idx="10"/>
          </p:nvPr>
        </p:nvSpPr>
        <p:spPr>
          <a:xfrm>
            <a:off x="-36513" y="6427788"/>
            <a:ext cx="1905001" cy="457200"/>
          </a:xfrm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204075" y="6427788"/>
            <a:ext cx="1905000" cy="457200"/>
          </a:xfrm>
          <a:noFill/>
        </p:spPr>
        <p:txBody>
          <a:bodyPr/>
          <a:lstStyle/>
          <a:p>
            <a:fld id="{6638F288-BD06-49AE-9016-F5147F39FF08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147638" y="5183188"/>
            <a:ext cx="5110162" cy="1101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hangingPunct="0">
              <a:lnSpc>
                <a:spcPct val="13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LYSO + APD</a:t>
            </a:r>
          </a:p>
          <a:p>
            <a:pPr algn="just" hangingPunct="0">
              <a:lnSpc>
                <a:spcPct val="13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Increase acceptance for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g</a:t>
            </a: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’s from IP (21</a:t>
            </a:r>
            <a:r>
              <a:rPr lang="en-US" sz="2000">
                <a:solidFill>
                  <a:schemeClr val="accent2"/>
                </a:solidFill>
                <a:cs typeface="Times New Roman" pitchFamily="18" charset="0"/>
              </a:rPr>
              <a:t>°→10°</a:t>
            </a: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572000" y="6208713"/>
            <a:ext cx="45291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400">
                <a:solidFill>
                  <a:srgbClr val="000066"/>
                </a:solidFill>
                <a:ea typeface="ＭＳ Ｐゴシック" pitchFamily="34" charset="-128"/>
              </a:rPr>
              <a:t>Major detector upgrades (late 2011) for second KLOE-2 run:</a:t>
            </a:r>
          </a:p>
        </p:txBody>
      </p:sp>
      <p:pic>
        <p:nvPicPr>
          <p:cNvPr id="21510" name="Picture 4" descr="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225" y="1504950"/>
            <a:ext cx="372427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1" name="Group 13"/>
          <p:cNvGrpSpPr>
            <a:grpSpLocks noChangeAspect="1"/>
          </p:cNvGrpSpPr>
          <p:nvPr/>
        </p:nvGrpSpPr>
        <p:grpSpPr bwMode="auto">
          <a:xfrm>
            <a:off x="5243513" y="3586163"/>
            <a:ext cx="3709987" cy="2370137"/>
            <a:chOff x="4038600" y="762000"/>
            <a:chExt cx="5080000" cy="3244977"/>
          </a:xfrm>
        </p:grpSpPr>
        <p:pic>
          <p:nvPicPr>
            <p:cNvPr id="21521" name="Picture 7" descr="Integration3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8600" y="762000"/>
              <a:ext cx="5080000" cy="324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2" name="Picture 1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8600" y="2819400"/>
              <a:ext cx="2243852" cy="1187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09550" y="1484313"/>
            <a:ext cx="2341563" cy="2968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 b="1">
                <a:solidFill>
                  <a:srgbClr val="FF0000"/>
                </a:solidFill>
                <a:ea typeface="ＭＳ Ｐゴシック" pitchFamily="34" charset="-128"/>
              </a:rPr>
              <a:t>INNER TRACKER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68275" y="1636713"/>
            <a:ext cx="3956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hangingPunct="0">
              <a:lnSpc>
                <a:spcPct val="13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4 layers of cylindrical triple GEM</a:t>
            </a:r>
          </a:p>
          <a:p>
            <a:pPr algn="just" hangingPunct="0">
              <a:lnSpc>
                <a:spcPct val="13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Better vertex reconstruction near IP</a:t>
            </a:r>
          </a:p>
          <a:p>
            <a:pPr algn="just" hangingPunct="0">
              <a:lnSpc>
                <a:spcPct val="13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Larger acceptance for low p</a:t>
            </a:r>
            <a:r>
              <a:rPr lang="en-US" sz="2000" baseline="-25000">
                <a:solidFill>
                  <a:schemeClr val="accent2"/>
                </a:solidFill>
                <a:ea typeface="ＭＳ Ｐゴシック" pitchFamily="34" charset="-128"/>
              </a:rPr>
              <a:t>t</a:t>
            </a: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tracks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12725" y="3465513"/>
            <a:ext cx="1089025" cy="2968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 b="1">
                <a:solidFill>
                  <a:srgbClr val="FF0000"/>
                </a:solidFill>
                <a:ea typeface="ＭＳ Ｐゴシック" pitchFamily="34" charset="-128"/>
              </a:rPr>
              <a:t>QCALT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61925" y="3770313"/>
            <a:ext cx="38671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hangingPunct="0">
              <a:lnSpc>
                <a:spcPct val="13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W + scintillator tiles + SiPM/WLS</a:t>
            </a:r>
          </a:p>
          <a:p>
            <a:pPr algn="just" hangingPunct="0">
              <a:lnSpc>
                <a:spcPct val="13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QUADS coverage for K</a:t>
            </a:r>
            <a:r>
              <a:rPr lang="en-US" sz="2000" baseline="-25000">
                <a:solidFill>
                  <a:schemeClr val="accent2"/>
                </a:solidFill>
                <a:ea typeface="ＭＳ Ｐゴシック" pitchFamily="34" charset="-128"/>
              </a:rPr>
              <a:t>L </a:t>
            </a: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decays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39713" y="4913313"/>
            <a:ext cx="906462" cy="2968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 b="1">
                <a:solidFill>
                  <a:srgbClr val="FF0000"/>
                </a:solidFill>
                <a:ea typeface="ＭＳ Ｐゴシック" pitchFamily="34" charset="-128"/>
              </a:rPr>
              <a:t>CCAL</a:t>
            </a:r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1371600" y="3694113"/>
            <a:ext cx="5349875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>
            <a:off x="1066800" y="5057775"/>
            <a:ext cx="4191000" cy="3127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1519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14338" y="76200"/>
            <a:ext cx="8305800" cy="976313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From KLOE to KLOE-2: IP detectors</a:t>
            </a:r>
            <a:endParaRPr lang="it-IT" sz="3600" smtClean="0">
              <a:ea typeface="ＭＳ Ｐゴシック" pitchFamily="34" charset="-128"/>
            </a:endParaRPr>
          </a:p>
        </p:txBody>
      </p:sp>
      <p:sp>
        <p:nvSpPr>
          <p:cNvPr id="21520" name="Segnaposto piè di pagina 1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data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D56C1C-3F72-4720-B843-CD3D23126CA9}" type="slidenum">
              <a:rPr lang="it-IT" smtClean="0"/>
              <a:pPr/>
              <a:t>21</a:t>
            </a:fld>
            <a:endParaRPr lang="it-IT" smtClean="0"/>
          </a:p>
        </p:txBody>
      </p:sp>
      <p:pic>
        <p:nvPicPr>
          <p:cNvPr id="22532" name="Immagine 4" descr="images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125538"/>
            <a:ext cx="35639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magine 8" descr="k2_96x6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387725"/>
            <a:ext cx="3795713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Segnaposto piè di pagina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SPARE</a:t>
            </a:r>
          </a:p>
        </p:txBody>
      </p:sp>
      <p:sp>
        <p:nvSpPr>
          <p:cNvPr id="2355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23556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2355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A04004-8C92-41A7-866E-1C3B421D9234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23558" name="Segnaposto piè di pagina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24579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416ABF-DFB2-4D74-93B4-CA2B4D3C332C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smtClean="0"/>
              <a:t>KLOE and DAFNE upgrade</a:t>
            </a:r>
            <a:endParaRPr lang="en-GB" smtClean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 cstate="print"/>
          <a:srcRect l="922" t="8833" b="1274"/>
          <a:stretch>
            <a:fillRect/>
          </a:stretch>
        </p:blipFill>
        <p:spPr bwMode="auto">
          <a:xfrm>
            <a:off x="523875" y="950913"/>
            <a:ext cx="2679700" cy="345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2" name="Text Box 3"/>
          <p:cNvSpPr txBox="1">
            <a:spLocks noChangeArrowheads="1"/>
          </p:cNvSpPr>
          <p:nvPr/>
        </p:nvSpPr>
        <p:spPr bwMode="auto">
          <a:xfrm>
            <a:off x="260350" y="4229100"/>
            <a:ext cx="44561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b="1">
                <a:solidFill>
                  <a:srgbClr val="191966"/>
                </a:solidFill>
                <a:ea typeface="ＭＳ Ｐゴシック" pitchFamily="34" charset="-128"/>
              </a:rPr>
              <a:t> </a:t>
            </a:r>
            <a:r>
              <a:rPr lang="en-US" b="1">
                <a:solidFill>
                  <a:srgbClr val="191966"/>
                </a:solidFill>
                <a:ea typeface="ＭＳ Ｐゴシック" pitchFamily="34" charset="-128"/>
              </a:rPr>
              <a:t>Frascati </a:t>
            </a:r>
            <a:r>
              <a:rPr lang="en-US" b="1">
                <a:solidFill>
                  <a:srgbClr val="191966"/>
                </a:solidFill>
                <a:ea typeface="ＭＳ Ｐゴシック" pitchFamily="34" charset="-128"/>
                <a:sym typeface="Symbol" pitchFamily="18" charset="2"/>
              </a:rPr>
              <a:t>-factory</a:t>
            </a:r>
            <a:r>
              <a:rPr lang="it-IT" b="1">
                <a:solidFill>
                  <a:srgbClr val="191966"/>
                </a:solidFill>
                <a:ea typeface="ＭＳ Ｐゴシック" pitchFamily="34" charset="-128"/>
                <a:sym typeface="Symbol" pitchFamily="18" charset="2"/>
              </a:rPr>
              <a:t>: </a:t>
            </a:r>
            <a:r>
              <a:rPr lang="en-US" b="1" i="1">
                <a:solidFill>
                  <a:srgbClr val="191966"/>
                </a:solidFill>
                <a:ea typeface="ＭＳ Ｐゴシック" pitchFamily="34" charset="-128"/>
              </a:rPr>
              <a:t>e</a:t>
            </a:r>
            <a:r>
              <a:rPr lang="en-US" b="1" baseline="30000">
                <a:solidFill>
                  <a:srgbClr val="191966"/>
                </a:solidFill>
                <a:ea typeface="ＭＳ Ｐゴシック" pitchFamily="34" charset="-128"/>
              </a:rPr>
              <a:t>+</a:t>
            </a:r>
            <a:r>
              <a:rPr lang="en-US" b="1" i="1">
                <a:solidFill>
                  <a:srgbClr val="191966"/>
                </a:solidFill>
                <a:ea typeface="ＭＳ Ｐゴシック" pitchFamily="34" charset="-128"/>
              </a:rPr>
              <a:t>e</a:t>
            </a:r>
            <a:r>
              <a:rPr lang="en-US" b="1" baseline="30000">
                <a:solidFill>
                  <a:srgbClr val="191966"/>
                </a:solidFill>
                <a:ea typeface="ＭＳ Ｐゴシック" pitchFamily="34" charset="-128"/>
              </a:rPr>
              <a:t>-</a:t>
            </a:r>
            <a:r>
              <a:rPr lang="en-US" b="1">
                <a:solidFill>
                  <a:srgbClr val="191966"/>
                </a:solidFill>
                <a:ea typeface="ＭＳ Ｐゴシック" pitchFamily="34" charset="-128"/>
              </a:rPr>
              <a:t> collider </a:t>
            </a:r>
            <a:endParaRPr lang="it-IT" b="1">
              <a:solidFill>
                <a:srgbClr val="191966"/>
              </a:solidFill>
              <a:ea typeface="ＭＳ Ｐゴシック" pitchFamily="34" charset="-128"/>
            </a:endParaRPr>
          </a:p>
          <a:p>
            <a:r>
              <a:rPr lang="it-IT" b="1">
                <a:solidFill>
                  <a:srgbClr val="191966"/>
                </a:solidFill>
                <a:ea typeface="ＭＳ Ｐゴシック" pitchFamily="34" charset="-128"/>
                <a:sym typeface="Symbol" pitchFamily="18" charset="2"/>
              </a:rPr>
              <a:t>  @ </a:t>
            </a:r>
            <a:r>
              <a:rPr lang="en-US" b="1">
                <a:solidFill>
                  <a:srgbClr val="191966"/>
                </a:solidFill>
                <a:ea typeface="ＭＳ Ｐゴシック" pitchFamily="34" charset="-128"/>
                <a:sym typeface="Symbol" pitchFamily="18" charset="2"/>
              </a:rPr>
              <a:t>s 1020 MeV </a:t>
            </a:r>
            <a:r>
              <a:rPr lang="it-IT" b="1">
                <a:solidFill>
                  <a:srgbClr val="191966"/>
                </a:solidFill>
                <a:ea typeface="ＭＳ Ｐゴシック" pitchFamily="34" charset="-128"/>
                <a:sym typeface="Symbol" pitchFamily="18" charset="2"/>
              </a:rPr>
              <a:t>;  </a:t>
            </a:r>
            <a:r>
              <a:rPr lang="it-IT" b="1" baseline="-25000">
                <a:solidFill>
                  <a:srgbClr val="191966"/>
                </a:solidFill>
                <a:ea typeface="ＭＳ Ｐゴシック" pitchFamily="34" charset="-128"/>
                <a:sym typeface="Symbol" pitchFamily="18" charset="2"/>
              </a:rPr>
              <a:t>peak</a:t>
            </a:r>
            <a:r>
              <a:rPr lang="it-IT" b="1">
                <a:solidFill>
                  <a:srgbClr val="191966"/>
                </a:solidFill>
                <a:ea typeface="ＭＳ Ｐゴシック" pitchFamily="34" charset="-128"/>
                <a:sym typeface="Symbol" pitchFamily="18" charset="2"/>
              </a:rPr>
              <a:t>3.1 b</a:t>
            </a:r>
            <a:endParaRPr lang="en-GB">
              <a:solidFill>
                <a:srgbClr val="191966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it-IT" b="1">
              <a:solidFill>
                <a:srgbClr val="191966"/>
              </a:solidFill>
              <a:ea typeface="ＭＳ Ｐゴシック" pitchFamily="34" charset="-128"/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it-IT" b="1">
                <a:solidFill>
                  <a:srgbClr val="191966"/>
                </a:solidFill>
                <a:ea typeface="ＭＳ Ｐゴシック" pitchFamily="34" charset="-128"/>
                <a:sym typeface="Symbol" pitchFamily="18" charset="2"/>
              </a:rPr>
              <a:t>Best performances in 2005: 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it-IT" b="1">
                <a:solidFill>
                  <a:srgbClr val="191966"/>
                </a:solidFill>
                <a:ea typeface="ＭＳ Ｐゴシック" pitchFamily="34" charset="-128"/>
                <a:sym typeface="Symbol" pitchFamily="18" charset="2"/>
              </a:rPr>
              <a:t>    L</a:t>
            </a:r>
            <a:r>
              <a:rPr lang="it-IT" b="1" baseline="-25000">
                <a:solidFill>
                  <a:srgbClr val="191966"/>
                </a:solidFill>
                <a:ea typeface="ＭＳ Ｐゴシック" pitchFamily="34" charset="-128"/>
                <a:sym typeface="Symbol" pitchFamily="18" charset="2"/>
              </a:rPr>
              <a:t>peak</a:t>
            </a:r>
            <a:r>
              <a:rPr lang="it-IT" b="1">
                <a:solidFill>
                  <a:srgbClr val="191966"/>
                </a:solidFill>
                <a:ea typeface="ＭＳ Ｐゴシック" pitchFamily="34" charset="-128"/>
                <a:sym typeface="Symbol" pitchFamily="18" charset="2"/>
              </a:rPr>
              <a:t> = 1.4 </a:t>
            </a:r>
            <a:r>
              <a:rPr lang="en-US" b="1">
                <a:solidFill>
                  <a:srgbClr val="191966"/>
                </a:solidFill>
                <a:cs typeface="Times New Roman" pitchFamily="18" charset="0"/>
                <a:sym typeface="Symbol" pitchFamily="18" charset="2"/>
              </a:rPr>
              <a:t>× 10</a:t>
            </a:r>
            <a:r>
              <a:rPr lang="en-US" b="1" baseline="30000">
                <a:solidFill>
                  <a:srgbClr val="191966"/>
                </a:solidFill>
                <a:cs typeface="Times New Roman" pitchFamily="18" charset="0"/>
                <a:sym typeface="Symbol" pitchFamily="18" charset="2"/>
              </a:rPr>
              <a:t>32 </a:t>
            </a:r>
            <a:r>
              <a:rPr lang="en-US" b="1">
                <a:solidFill>
                  <a:srgbClr val="191966"/>
                </a:solidFill>
                <a:cs typeface="Times New Roman" pitchFamily="18" charset="0"/>
                <a:sym typeface="Symbol" pitchFamily="18" charset="2"/>
              </a:rPr>
              <a:t>cm</a:t>
            </a:r>
            <a:r>
              <a:rPr lang="en-US" b="1" baseline="30000">
                <a:solidFill>
                  <a:srgbClr val="191966"/>
                </a:solidFill>
                <a:cs typeface="Times New Roman" pitchFamily="18" charset="0"/>
                <a:sym typeface="Symbol" pitchFamily="18" charset="2"/>
              </a:rPr>
              <a:t>-1</a:t>
            </a:r>
            <a:r>
              <a:rPr lang="en-US" b="1">
                <a:solidFill>
                  <a:srgbClr val="191966"/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en-US" b="1" baseline="30000">
                <a:solidFill>
                  <a:srgbClr val="191966"/>
                </a:solidFill>
                <a:cs typeface="Times New Roman" pitchFamily="18" charset="0"/>
                <a:sym typeface="Symbol" pitchFamily="18" charset="2"/>
              </a:rPr>
              <a:t>-1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b="1">
                <a:solidFill>
                  <a:srgbClr val="191966"/>
                </a:solidFill>
                <a:cs typeface="Times New Roman" pitchFamily="18" charset="0"/>
                <a:sym typeface="Symbol" pitchFamily="18" charset="2"/>
              </a:rPr>
              <a:t>    Ldt = 8.5 pb</a:t>
            </a:r>
            <a:r>
              <a:rPr lang="en-US" b="1" baseline="30000">
                <a:solidFill>
                  <a:srgbClr val="191966"/>
                </a:solidFill>
                <a:cs typeface="Times New Roman" pitchFamily="18" charset="0"/>
                <a:sym typeface="Symbol" pitchFamily="18" charset="2"/>
              </a:rPr>
              <a:t>-1</a:t>
            </a:r>
            <a:r>
              <a:rPr lang="en-US" b="1">
                <a:solidFill>
                  <a:srgbClr val="191966"/>
                </a:solidFill>
                <a:cs typeface="Times New Roman" pitchFamily="18" charset="0"/>
                <a:sym typeface="Symbol" pitchFamily="18" charset="2"/>
              </a:rPr>
              <a:t>/day</a:t>
            </a:r>
            <a:endParaRPr lang="en-US" b="1" baseline="30000">
              <a:solidFill>
                <a:srgbClr val="191966"/>
              </a:solidFill>
              <a:cs typeface="Times New Roman" pitchFamily="18" charset="0"/>
            </a:endParaRPr>
          </a:p>
        </p:txBody>
      </p:sp>
      <p:pic>
        <p:nvPicPr>
          <p:cNvPr id="24583" name="Picture 2" descr="kloereco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3" y="1052513"/>
            <a:ext cx="28876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0450" y="3971925"/>
            <a:ext cx="37338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960813" y="1287463"/>
            <a:ext cx="4643437" cy="2212975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69863" indent="-169863" defTabSz="457200" eaLnBrk="0" hangingPunct="0">
              <a:lnSpc>
                <a:spcPct val="13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</a:pPr>
            <a:r>
              <a:rPr lang="en-GB" b="1">
                <a:solidFill>
                  <a:srgbClr val="191966"/>
                </a:solidFill>
                <a:ea typeface="ＭＳ Ｐゴシック" pitchFamily="34" charset="-128"/>
              </a:rPr>
              <a:t>Data taking ended on March 2006</a:t>
            </a:r>
          </a:p>
          <a:p>
            <a:pPr marL="169863" indent="-169863" defTabSz="457200" eaLnBrk="0" hangingPunct="0">
              <a:lnSpc>
                <a:spcPct val="134000"/>
              </a:lnSpc>
              <a:buClr>
                <a:schemeClr val="accent2"/>
              </a:buClr>
              <a:buSzPct val="100000"/>
              <a:buFont typeface="Wingdings" pitchFamily="2" charset="2"/>
              <a:buChar char="ü"/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</a:pPr>
            <a:r>
              <a:rPr lang="en-GB" sz="2000" b="1">
                <a:solidFill>
                  <a:srgbClr val="191966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GB" sz="2000" b="1">
                <a:solidFill>
                  <a:srgbClr val="191966"/>
                </a:solidFill>
                <a:ea typeface="ＭＳ Ｐゴシック" pitchFamily="34" charset="-128"/>
              </a:rPr>
              <a:t>2.5 fb</a:t>
            </a:r>
            <a:r>
              <a:rPr lang="en-GB" sz="2000" b="1" baseline="30000">
                <a:solidFill>
                  <a:srgbClr val="191966"/>
                </a:solidFill>
                <a:ea typeface="ＭＳ Ｐゴシック" pitchFamily="34" charset="-128"/>
              </a:rPr>
              <a:t>-1</a:t>
            </a:r>
            <a:r>
              <a:rPr lang="en-GB" sz="2000" b="1">
                <a:solidFill>
                  <a:srgbClr val="191966"/>
                </a:solidFill>
                <a:ea typeface="ＭＳ Ｐゴシック" pitchFamily="34" charset="-128"/>
              </a:rPr>
              <a:t> on tape @ </a:t>
            </a:r>
            <a:r>
              <a:rPr lang="en-GB" sz="2000" b="1">
                <a:solidFill>
                  <a:srgbClr val="191966"/>
                </a:solidFill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GB" sz="2000" b="1" i="1">
                <a:solidFill>
                  <a:srgbClr val="191966"/>
                </a:solidFill>
                <a:ea typeface="ＭＳ Ｐゴシック" pitchFamily="34" charset="-128"/>
              </a:rPr>
              <a:t>s</a:t>
            </a:r>
            <a:r>
              <a:rPr lang="en-GB" sz="2000" b="1">
                <a:solidFill>
                  <a:srgbClr val="191966"/>
                </a:solidFill>
                <a:ea typeface="ＭＳ Ｐゴシック" pitchFamily="34" charset="-128"/>
              </a:rPr>
              <a:t> =</a:t>
            </a:r>
            <a:r>
              <a:rPr lang="en-GB" sz="2000" b="1">
                <a:solidFill>
                  <a:srgbClr val="191966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GB" sz="2000" b="1">
                <a:solidFill>
                  <a:srgbClr val="191966"/>
                </a:solidFill>
                <a:ea typeface="ＭＳ Ｐゴシック" pitchFamily="34" charset="-128"/>
              </a:rPr>
              <a:t>M</a:t>
            </a:r>
            <a:r>
              <a:rPr lang="en-GB" sz="2000" b="1" baseline="-25000">
                <a:solidFill>
                  <a:srgbClr val="191966"/>
                </a:solidFill>
                <a:latin typeface="Symbol" pitchFamily="18" charset="2"/>
                <a:ea typeface="ＭＳ Ｐゴシック" pitchFamily="34" charset="-128"/>
              </a:rPr>
              <a:t>f</a:t>
            </a:r>
            <a:r>
              <a:rPr lang="en-GB" sz="2000" b="1" baseline="-25000">
                <a:solidFill>
                  <a:srgbClr val="191966"/>
                </a:solidFill>
                <a:latin typeface="Arial" pitchFamily="34" charset="0"/>
                <a:ea typeface="ＭＳ Ｐゴシック" pitchFamily="34" charset="-128"/>
              </a:rPr>
              <a:t>    </a:t>
            </a:r>
          </a:p>
          <a:p>
            <a:pPr marL="169863" indent="-169863" defTabSz="457200" eaLnBrk="0" hangingPunct="0">
              <a:lnSpc>
                <a:spcPct val="134000"/>
              </a:lnSpc>
              <a:buClr>
                <a:srgbClr val="000000"/>
              </a:buClr>
              <a:buSzPct val="100000"/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</a:pPr>
            <a:r>
              <a:rPr lang="en-GB" sz="2000" b="1" baseline="-25000">
                <a:solidFill>
                  <a:srgbClr val="191966"/>
                </a:solidFill>
                <a:latin typeface="Arial" pitchFamily="34" charset="0"/>
                <a:ea typeface="ＭＳ Ｐゴシック" pitchFamily="34" charset="-128"/>
              </a:rPr>
              <a:t>   </a:t>
            </a:r>
            <a:r>
              <a:rPr lang="en-GB" sz="2000" b="1">
                <a:solidFill>
                  <a:srgbClr val="191966"/>
                </a:solidFill>
                <a:ea typeface="ＭＳ Ｐゴシック" pitchFamily="34" charset="-128"/>
              </a:rPr>
              <a:t>8</a:t>
            </a:r>
            <a:r>
              <a:rPr lang="en-GB" sz="2000" b="1">
                <a:solidFill>
                  <a:srgbClr val="191966"/>
                </a:solidFill>
                <a:ea typeface="ＭＳ Ｐゴシック" pitchFamily="34" charset="-128"/>
                <a:sym typeface="Symbol" pitchFamily="18" charset="2"/>
              </a:rPr>
              <a:t></a:t>
            </a:r>
            <a:r>
              <a:rPr lang="en-GB" sz="2000" b="1">
                <a:solidFill>
                  <a:srgbClr val="191966"/>
                </a:solidFill>
                <a:ea typeface="ＭＳ Ｐゴシック" pitchFamily="34" charset="-128"/>
              </a:rPr>
              <a:t>10</a:t>
            </a:r>
            <a:r>
              <a:rPr lang="en-GB" sz="2000" b="1" baseline="30000">
                <a:solidFill>
                  <a:srgbClr val="191966"/>
                </a:solidFill>
                <a:ea typeface="ＭＳ Ｐゴシック" pitchFamily="34" charset="-128"/>
              </a:rPr>
              <a:t>9</a:t>
            </a:r>
            <a:r>
              <a:rPr lang="en-GB" sz="2000" b="1">
                <a:solidFill>
                  <a:srgbClr val="191966"/>
                </a:solidFill>
                <a:ea typeface="ＭＳ Ｐゴシック" pitchFamily="34" charset="-128"/>
              </a:rPr>
              <a:t> </a:t>
            </a:r>
            <a:r>
              <a:rPr lang="en-GB" sz="2000" b="1">
                <a:solidFill>
                  <a:srgbClr val="191966"/>
                </a:solidFill>
                <a:latin typeface="Symbol" pitchFamily="18" charset="2"/>
                <a:ea typeface="ＭＳ Ｐゴシック" pitchFamily="34" charset="-128"/>
              </a:rPr>
              <a:t>f</a:t>
            </a:r>
            <a:r>
              <a:rPr lang="it-IT" sz="2000" b="1">
                <a:solidFill>
                  <a:srgbClr val="191966"/>
                </a:solidFill>
                <a:ea typeface="ＭＳ Ｐゴシック" pitchFamily="34" charset="-128"/>
                <a:sym typeface="Symbol" pitchFamily="18" charset="2"/>
              </a:rPr>
              <a:t>  </a:t>
            </a:r>
            <a:r>
              <a:rPr lang="en-US" sz="2000" b="1">
                <a:solidFill>
                  <a:srgbClr val="191966"/>
                </a:solidFill>
                <a:ea typeface="ＭＳ Ｐゴシック" pitchFamily="34" charset="-128"/>
              </a:rPr>
              <a:t>~</a:t>
            </a:r>
            <a:r>
              <a:rPr lang="en-GB" sz="2000" b="1">
                <a:solidFill>
                  <a:srgbClr val="191966"/>
                </a:solidFill>
                <a:ea typeface="ＭＳ Ｐゴシック" pitchFamily="34" charset="-128"/>
              </a:rPr>
              <a:t> 10</a:t>
            </a:r>
            <a:r>
              <a:rPr lang="en-GB" sz="2000" b="1" baseline="30000">
                <a:solidFill>
                  <a:srgbClr val="191966"/>
                </a:solidFill>
                <a:ea typeface="ＭＳ Ｐゴシック" pitchFamily="34" charset="-128"/>
              </a:rPr>
              <a:t>8</a:t>
            </a:r>
            <a:r>
              <a:rPr lang="en-GB" sz="2000" b="1">
                <a:solidFill>
                  <a:srgbClr val="191966"/>
                </a:solidFill>
                <a:ea typeface="ＭＳ Ｐゴシック" pitchFamily="34" charset="-128"/>
              </a:rPr>
              <a:t> </a:t>
            </a:r>
            <a:r>
              <a:rPr lang="it-IT" sz="2000" b="1">
                <a:solidFill>
                  <a:srgbClr val="191966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</a:t>
            </a:r>
            <a:r>
              <a:rPr lang="it-IT" sz="2000" b="1">
                <a:solidFill>
                  <a:srgbClr val="191966"/>
                </a:solidFill>
                <a:ea typeface="ＭＳ Ｐゴシック" pitchFamily="34" charset="-128"/>
                <a:sym typeface="Symbol" pitchFamily="18" charset="2"/>
              </a:rPr>
              <a:t>  </a:t>
            </a:r>
            <a:r>
              <a:rPr lang="en-US" sz="2000" b="1">
                <a:solidFill>
                  <a:srgbClr val="191966"/>
                </a:solidFill>
                <a:ea typeface="ＭＳ Ｐゴシック" pitchFamily="34" charset="-128"/>
              </a:rPr>
              <a:t>~ 5</a:t>
            </a:r>
            <a:r>
              <a:rPr lang="en-GB" sz="2000" b="1">
                <a:solidFill>
                  <a:srgbClr val="191966"/>
                </a:solidFill>
                <a:ea typeface="ＭＳ Ｐゴシック" pitchFamily="34" charset="-128"/>
              </a:rPr>
              <a:t> </a:t>
            </a:r>
            <a:r>
              <a:rPr lang="en-GB" sz="2000" b="1">
                <a:solidFill>
                  <a:srgbClr val="191966"/>
                </a:solidFill>
                <a:ea typeface="ＭＳ Ｐゴシック" pitchFamily="34" charset="-128"/>
                <a:sym typeface="Symbol" pitchFamily="18" charset="2"/>
              </a:rPr>
              <a:t></a:t>
            </a:r>
            <a:r>
              <a:rPr lang="en-GB" sz="2000" b="1">
                <a:solidFill>
                  <a:srgbClr val="191966"/>
                </a:solidFill>
                <a:ea typeface="ＭＳ Ｐゴシック" pitchFamily="34" charset="-128"/>
              </a:rPr>
              <a:t>10</a:t>
            </a:r>
            <a:r>
              <a:rPr lang="en-GB" sz="2000" b="1" baseline="30000">
                <a:solidFill>
                  <a:srgbClr val="191966"/>
                </a:solidFill>
                <a:ea typeface="ＭＳ Ｐゴシック" pitchFamily="34" charset="-128"/>
              </a:rPr>
              <a:t>5</a:t>
            </a:r>
            <a:r>
              <a:rPr lang="en-GB" sz="2000" b="1">
                <a:solidFill>
                  <a:srgbClr val="191966"/>
                </a:solidFill>
                <a:latin typeface="Century" pitchFamily="18" charset="0"/>
                <a:ea typeface="ＭＳ Ｐゴシック" pitchFamily="34" charset="-128"/>
              </a:rPr>
              <a:t> </a:t>
            </a:r>
            <a:r>
              <a:rPr lang="it-IT" sz="2000" b="1">
                <a:solidFill>
                  <a:srgbClr val="191966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</a:t>
            </a:r>
            <a:r>
              <a:rPr lang="it-IT" sz="2000" b="1">
                <a:solidFill>
                  <a:srgbClr val="191966"/>
                </a:solidFill>
                <a:latin typeface="Arial" pitchFamily="34" charset="0"/>
                <a:cs typeface="Times New Roman" pitchFamily="18" charset="0"/>
              </a:rPr>
              <a:t>´</a:t>
            </a:r>
            <a:endParaRPr lang="en-GB" sz="2000" b="1">
              <a:solidFill>
                <a:srgbClr val="191966"/>
              </a:solidFill>
              <a:latin typeface="Symbol" pitchFamily="18" charset="2"/>
              <a:ea typeface="ＭＳ Ｐゴシック" pitchFamily="34" charset="-128"/>
            </a:endParaRPr>
          </a:p>
          <a:p>
            <a:pPr marL="169863" indent="-169863" defTabSz="457200" eaLnBrk="0" hangingPunct="0">
              <a:lnSpc>
                <a:spcPct val="134000"/>
              </a:lnSpc>
              <a:buClr>
                <a:schemeClr val="accent2"/>
              </a:buClr>
              <a:buSzPct val="100000"/>
              <a:buFont typeface="Wingdings" pitchFamily="2" charset="2"/>
              <a:buChar char="ü"/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</a:pPr>
            <a:r>
              <a:rPr lang="en-GB" sz="2000" b="1">
                <a:solidFill>
                  <a:srgbClr val="191966"/>
                </a:solidFill>
                <a:ea typeface="ＭＳ Ｐゴシック" pitchFamily="34" charset="-128"/>
              </a:rPr>
              <a:t> 10 pb</a:t>
            </a:r>
            <a:r>
              <a:rPr lang="en-GB" sz="2000" b="1" baseline="30000">
                <a:solidFill>
                  <a:srgbClr val="191966"/>
                </a:solidFill>
                <a:ea typeface="ＭＳ Ｐゴシック" pitchFamily="34" charset="-128"/>
              </a:rPr>
              <a:t>-1</a:t>
            </a:r>
            <a:r>
              <a:rPr lang="en-GB" sz="2000" b="1">
                <a:solidFill>
                  <a:srgbClr val="191966"/>
                </a:solidFill>
                <a:ea typeface="ＭＳ Ｐゴシック" pitchFamily="34" charset="-128"/>
              </a:rPr>
              <a:t> @ 1010, 1018, 1023, 1030 MeV</a:t>
            </a:r>
          </a:p>
          <a:p>
            <a:pPr marL="169863" indent="-169863" defTabSz="457200" eaLnBrk="0" hangingPunct="0">
              <a:lnSpc>
                <a:spcPct val="134000"/>
              </a:lnSpc>
              <a:buClr>
                <a:schemeClr val="accent2"/>
              </a:buClr>
              <a:buSzPct val="100000"/>
              <a:buFont typeface="Wingdings" pitchFamily="2" charset="2"/>
              <a:buChar char="ü"/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</a:pPr>
            <a:r>
              <a:rPr lang="en-GB" sz="2000" b="1">
                <a:solidFill>
                  <a:srgbClr val="191966"/>
                </a:solidFill>
                <a:ea typeface="ＭＳ Ｐゴシック" pitchFamily="34" charset="-128"/>
              </a:rPr>
              <a:t> 250 pb</a:t>
            </a:r>
            <a:r>
              <a:rPr lang="en-GB" sz="2000" b="1" baseline="30000">
                <a:solidFill>
                  <a:srgbClr val="191966"/>
                </a:solidFill>
                <a:ea typeface="ＭＳ Ｐゴシック" pitchFamily="34" charset="-128"/>
              </a:rPr>
              <a:t>-1</a:t>
            </a:r>
            <a:r>
              <a:rPr lang="en-GB" sz="2000" b="1">
                <a:solidFill>
                  <a:srgbClr val="191966"/>
                </a:solidFill>
                <a:ea typeface="ＭＳ Ｐゴシック" pitchFamily="34" charset="-128"/>
              </a:rPr>
              <a:t> @ 1000 MeV</a:t>
            </a:r>
          </a:p>
        </p:txBody>
      </p:sp>
      <p:sp>
        <p:nvSpPr>
          <p:cNvPr id="24586" name="Segnaposto piè di pagina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data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C9C22A-7EB1-442F-AA43-4AC96253D7DB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15" name="Rettangolo 14"/>
          <p:cNvSpPr/>
          <p:nvPr/>
        </p:nvSpPr>
        <p:spPr bwMode="auto">
          <a:xfrm>
            <a:off x="407256" y="2063151"/>
            <a:ext cx="8459999" cy="4248000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5000" rIns="90000" bIns="45000">
            <a:spAutoFit/>
          </a:bodyPr>
          <a:lstStyle/>
          <a:p>
            <a:pPr marL="122238" indent="-122238" algn="just" defTabSz="457200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6858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it-IT" sz="2000">
              <a:solidFill>
                <a:schemeClr val="accent2"/>
              </a:solidFill>
              <a:ea typeface="ＭＳ Ｐゴシック" pitchFamily="8" charset="-128"/>
            </a:endParaRPr>
          </a:p>
        </p:txBody>
      </p:sp>
      <p:sp>
        <p:nvSpPr>
          <p:cNvPr id="25607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KLOE-2 Physics Program</a:t>
            </a:r>
          </a:p>
        </p:txBody>
      </p:sp>
      <p:sp>
        <p:nvSpPr>
          <p:cNvPr id="25608" name="Text Box 3"/>
          <p:cNvSpPr txBox="1">
            <a:spLocks noChangeArrowheads="1"/>
          </p:cNvSpPr>
          <p:nvPr/>
        </p:nvSpPr>
        <p:spPr bwMode="auto">
          <a:xfrm>
            <a:off x="296863" y="944563"/>
            <a:ext cx="859631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 b="1">
                <a:solidFill>
                  <a:srgbClr val="191966"/>
                </a:solidFill>
                <a:ea typeface="ＭＳ Ｐゴシック" pitchFamily="34" charset="-128"/>
              </a:rPr>
              <a:t>Goal: </a:t>
            </a:r>
            <a:r>
              <a:rPr lang="en-US" sz="2000" b="1" u="sng">
                <a:solidFill>
                  <a:srgbClr val="191966"/>
                </a:solidFill>
                <a:cs typeface="Times New Roman" pitchFamily="18" charset="0"/>
              </a:rPr>
              <a:t>~</a:t>
            </a:r>
            <a:r>
              <a:rPr lang="en-US" sz="2000" b="1" u="sng">
                <a:solidFill>
                  <a:srgbClr val="191966"/>
                </a:solidFill>
                <a:ea typeface="ＭＳ Ｐゴシック" pitchFamily="34" charset="-128"/>
              </a:rPr>
              <a:t>20 fb</a:t>
            </a:r>
            <a:r>
              <a:rPr lang="en-US" sz="2000" b="1" u="sng" baseline="30000">
                <a:solidFill>
                  <a:srgbClr val="191966"/>
                </a:solidFill>
                <a:ea typeface="ＭＳ Ｐゴシック" pitchFamily="34" charset="-128"/>
              </a:rPr>
              <a:t>-1 </a:t>
            </a:r>
            <a:r>
              <a:rPr lang="en-US" sz="2000" b="1" u="sng">
                <a:solidFill>
                  <a:srgbClr val="191966"/>
                </a:solidFill>
                <a:ea typeface="ＭＳ Ｐゴシック" pitchFamily="34" charset="-128"/>
              </a:rPr>
              <a:t>in the next 3-4 years</a:t>
            </a:r>
            <a:r>
              <a:rPr lang="en-US" sz="2000" b="1">
                <a:solidFill>
                  <a:srgbClr val="191966"/>
                </a:solidFill>
                <a:ea typeface="ＭＳ Ｐゴシック" pitchFamily="34" charset="-128"/>
              </a:rPr>
              <a:t> to extend the KLOE physics program</a:t>
            </a:r>
          </a:p>
          <a:p>
            <a:pPr algn="just" hangingPunct="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 b="1">
                <a:solidFill>
                  <a:srgbClr val="191966"/>
                </a:solidFill>
                <a:ea typeface="ＭＳ Ｐゴシック" pitchFamily="34" charset="-128"/>
              </a:rPr>
              <a:t> </a:t>
            </a:r>
            <a:r>
              <a:rPr lang="en-US" sz="2000" b="1" u="sng">
                <a:solidFill>
                  <a:srgbClr val="191966"/>
                </a:solidFill>
                <a:ea typeface="ＭＳ Ｐゴシック" pitchFamily="34" charset="-128"/>
              </a:rPr>
              <a:t>at DA</a:t>
            </a:r>
            <a:r>
              <a:rPr lang="en-US" sz="2000" b="1" u="sng">
                <a:solidFill>
                  <a:srgbClr val="191966"/>
                </a:solidFill>
                <a:latin typeface="Symbol" pitchFamily="18" charset="2"/>
                <a:ea typeface="ＭＳ Ｐゴシック" pitchFamily="34" charset="-128"/>
              </a:rPr>
              <a:t>F</a:t>
            </a:r>
            <a:r>
              <a:rPr lang="en-US" sz="2000" b="1" u="sng">
                <a:solidFill>
                  <a:srgbClr val="191966"/>
                </a:solidFill>
                <a:ea typeface="ＭＳ Ｐゴシック" pitchFamily="34" charset="-128"/>
              </a:rPr>
              <a:t>NE upgraded in luminosity</a:t>
            </a:r>
            <a:r>
              <a:rPr lang="en-US" sz="2000" b="1">
                <a:solidFill>
                  <a:srgbClr val="191966"/>
                </a:solidFill>
                <a:ea typeface="ＭＳ Ｐゴシック" pitchFamily="34" charset="-128"/>
              </a:rPr>
              <a:t> (approved):</a:t>
            </a:r>
          </a:p>
        </p:txBody>
      </p:sp>
      <p:sp>
        <p:nvSpPr>
          <p:cNvPr id="25609" name="Rectangle 4"/>
          <p:cNvSpPr>
            <a:spLocks noChangeArrowheads="1"/>
          </p:cNvSpPr>
          <p:nvPr/>
        </p:nvSpPr>
        <p:spPr bwMode="auto">
          <a:xfrm>
            <a:off x="2987675" y="1773238"/>
            <a:ext cx="6121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Arial" pitchFamily="34" charset="0"/>
              <a:buNone/>
            </a:pPr>
            <a:r>
              <a:rPr lang="en-US" sz="1600" b="1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  <a:t>[G.Amelino-Camelia et al., Eur. Phys. J. C 68 (2010), 619-681</a:t>
            </a:r>
            <a:endParaRPr lang="it-IT" sz="1600" b="1">
              <a:solidFill>
                <a:schemeClr val="accent2"/>
              </a:solidFill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25610" name="Text Box 5"/>
          <p:cNvSpPr txBox="1">
            <a:spLocks noChangeArrowheads="1"/>
          </p:cNvSpPr>
          <p:nvPr/>
        </p:nvSpPr>
        <p:spPr bwMode="auto">
          <a:xfrm>
            <a:off x="374650" y="2133600"/>
            <a:ext cx="30067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gg</a:t>
            </a: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physics</a:t>
            </a:r>
          </a:p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v"/>
            </a:pPr>
            <a:endParaRPr lang="en-US" sz="2000">
              <a:solidFill>
                <a:schemeClr val="accent2"/>
              </a:solidFill>
              <a:latin typeface="Symbol" pitchFamily="18" charset="2"/>
              <a:ea typeface="ＭＳ Ｐゴシック" pitchFamily="34" charset="-128"/>
            </a:endParaRPr>
          </a:p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sz="200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 </a:t>
            </a: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Light meson spectroscopy</a:t>
            </a:r>
          </a:p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</a:p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000">
              <a:solidFill>
                <a:schemeClr val="accent2"/>
              </a:solidFill>
              <a:ea typeface="ＭＳ Ｐゴシック" pitchFamily="34" charset="-128"/>
            </a:endParaRPr>
          </a:p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Kaon physics</a:t>
            </a:r>
          </a:p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</a:p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endParaRPr lang="en-US" sz="2000">
              <a:solidFill>
                <a:schemeClr val="accent2"/>
              </a:solidFill>
              <a:ea typeface="ＭＳ Ｐゴシック" pitchFamily="34" charset="-128"/>
            </a:endParaRPr>
          </a:p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Dark matter searches</a:t>
            </a:r>
          </a:p>
          <a:p>
            <a:pPr algn="just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sz="2000">
                <a:solidFill>
                  <a:schemeClr val="accent2"/>
                </a:solidFill>
                <a:ea typeface="ＭＳ Ｐゴシック" pitchFamily="34" charset="-128"/>
              </a:rPr>
              <a:t> Hadronic cross section</a:t>
            </a:r>
          </a:p>
        </p:txBody>
      </p:sp>
      <p:sp>
        <p:nvSpPr>
          <p:cNvPr id="25611" name="Rectangle 6"/>
          <p:cNvSpPr>
            <a:spLocks noChangeArrowheads="1"/>
          </p:cNvSpPr>
          <p:nvPr/>
        </p:nvSpPr>
        <p:spPr bwMode="auto">
          <a:xfrm>
            <a:off x="3294063" y="4095750"/>
            <a:ext cx="574198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 hangingPunct="0">
              <a:lnSpc>
                <a:spcPct val="67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1800">
                <a:solidFill>
                  <a:srgbClr val="0033CC"/>
                </a:solidFill>
                <a:ea typeface="ＭＳ Ｐゴシック" pitchFamily="34" charset="-128"/>
              </a:rPr>
              <a:t> Test of CPT (and QM) in correlated kaon decays</a:t>
            </a:r>
          </a:p>
          <a:p>
            <a:pPr lvl="1" algn="just" hangingPunct="0">
              <a:lnSpc>
                <a:spcPct val="67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1800">
                <a:solidFill>
                  <a:srgbClr val="0033CC"/>
                </a:solidFill>
                <a:ea typeface="ＭＳ Ｐゴシック" pitchFamily="34" charset="-128"/>
              </a:rPr>
              <a:t> Test of CPT in K</a:t>
            </a:r>
            <a:r>
              <a:rPr lang="en-US" sz="1800" baseline="-25000">
                <a:solidFill>
                  <a:srgbClr val="0033CC"/>
                </a:solidFill>
                <a:ea typeface="ＭＳ Ｐゴシック" pitchFamily="34" charset="-128"/>
              </a:rPr>
              <a:t>S</a:t>
            </a:r>
            <a:r>
              <a:rPr lang="en-US" sz="1800">
                <a:solidFill>
                  <a:srgbClr val="0033CC"/>
                </a:solidFill>
                <a:ea typeface="ＭＳ Ｐゴシック" pitchFamily="34" charset="-128"/>
              </a:rPr>
              <a:t> semileptonic decays</a:t>
            </a:r>
          </a:p>
          <a:p>
            <a:pPr lvl="1" algn="just" hangingPunct="0">
              <a:lnSpc>
                <a:spcPct val="67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1800">
                <a:solidFill>
                  <a:srgbClr val="0033CC"/>
                </a:solidFill>
                <a:ea typeface="ＭＳ Ｐゴシック" pitchFamily="34" charset="-128"/>
              </a:rPr>
              <a:t> Test of SM (CKM unitarity, lepton universality)</a:t>
            </a:r>
          </a:p>
          <a:p>
            <a:pPr lvl="1" algn="just" hangingPunct="0">
              <a:lnSpc>
                <a:spcPct val="67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1800">
                <a:solidFill>
                  <a:srgbClr val="0033CC"/>
                </a:solidFill>
                <a:ea typeface="ＭＳ Ｐゴシック" pitchFamily="34" charset="-128"/>
              </a:rPr>
              <a:t> Test of ChPT (K</a:t>
            </a:r>
            <a:r>
              <a:rPr lang="en-US" sz="1800" baseline="-25000">
                <a:solidFill>
                  <a:srgbClr val="0033CC"/>
                </a:solidFill>
                <a:ea typeface="ＭＳ Ｐゴシック" pitchFamily="34" charset="-128"/>
              </a:rPr>
              <a:t>S</a:t>
            </a:r>
            <a:r>
              <a:rPr lang="en-US" sz="1800">
                <a:solidFill>
                  <a:srgbClr val="0033CC"/>
                </a:solidFill>
                <a:ea typeface="ＭＳ Ｐゴシック" pitchFamily="34" charset="-128"/>
              </a:rPr>
              <a:t> decays)</a:t>
            </a:r>
          </a:p>
        </p:txBody>
      </p:sp>
      <p:sp>
        <p:nvSpPr>
          <p:cNvPr id="25612" name="Rectangle 7"/>
          <p:cNvSpPr>
            <a:spLocks noChangeArrowheads="1"/>
          </p:cNvSpPr>
          <p:nvPr/>
        </p:nvSpPr>
        <p:spPr bwMode="auto">
          <a:xfrm>
            <a:off x="3317875" y="5953125"/>
            <a:ext cx="2478088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just" hangingPunct="0">
              <a:lnSpc>
                <a:spcPct val="67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200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en-US" sz="1800">
                <a:solidFill>
                  <a:srgbClr val="CC3300"/>
                </a:solidFill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US" sz="1800" baseline="-25000">
                <a:solidFill>
                  <a:srgbClr val="CC3300"/>
                </a:solidFill>
                <a:ea typeface="ＭＳ Ｐゴシック" pitchFamily="34" charset="-128"/>
              </a:rPr>
              <a:t>em</a:t>
            </a:r>
            <a:r>
              <a:rPr lang="en-US" sz="1800">
                <a:solidFill>
                  <a:srgbClr val="CC3300"/>
                </a:solidFill>
                <a:ea typeface="ＭＳ Ｐゴシック" pitchFamily="34" charset="-128"/>
              </a:rPr>
              <a:t>(M</a:t>
            </a:r>
            <a:r>
              <a:rPr lang="en-US" sz="1800" baseline="-25000">
                <a:solidFill>
                  <a:srgbClr val="CC3300"/>
                </a:solidFill>
                <a:ea typeface="ＭＳ Ｐゴシック" pitchFamily="34" charset="-128"/>
              </a:rPr>
              <a:t>Z</a:t>
            </a:r>
            <a:r>
              <a:rPr lang="en-US" sz="1800">
                <a:solidFill>
                  <a:srgbClr val="CC3300"/>
                </a:solidFill>
                <a:ea typeface="ＭＳ Ｐゴシック" pitchFamily="34" charset="-128"/>
              </a:rPr>
              <a:t>) and (g-2)</a:t>
            </a:r>
          </a:p>
        </p:txBody>
      </p:sp>
      <p:sp>
        <p:nvSpPr>
          <p:cNvPr id="25613" name="Rectangle 8"/>
          <p:cNvSpPr>
            <a:spLocks noChangeArrowheads="1"/>
          </p:cNvSpPr>
          <p:nvPr/>
        </p:nvSpPr>
        <p:spPr bwMode="auto">
          <a:xfrm>
            <a:off x="3276600" y="5580063"/>
            <a:ext cx="322897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just" hangingPunct="0">
              <a:lnSpc>
                <a:spcPct val="67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2000">
                <a:solidFill>
                  <a:srgbClr val="FF9900"/>
                </a:solidFill>
                <a:ea typeface="ＭＳ Ｐゴシック" pitchFamily="34" charset="-128"/>
              </a:rPr>
              <a:t> </a:t>
            </a:r>
            <a:r>
              <a:rPr lang="en-US" sz="1800">
                <a:solidFill>
                  <a:srgbClr val="FF9900"/>
                </a:solidFill>
                <a:ea typeface="ＭＳ Ｐゴシック" pitchFamily="34" charset="-128"/>
              </a:rPr>
              <a:t>Light bosons @ O(1 GeV)</a:t>
            </a:r>
          </a:p>
        </p:txBody>
      </p:sp>
      <p:sp>
        <p:nvSpPr>
          <p:cNvPr id="25614" name="Rectangle 9"/>
          <p:cNvSpPr>
            <a:spLocks noChangeArrowheads="1"/>
          </p:cNvSpPr>
          <p:nvPr/>
        </p:nvSpPr>
        <p:spPr bwMode="auto">
          <a:xfrm>
            <a:off x="3311525" y="3035300"/>
            <a:ext cx="574198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 hangingPunct="0">
              <a:lnSpc>
                <a:spcPct val="67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1800">
                <a:solidFill>
                  <a:srgbClr val="009900"/>
                </a:solidFill>
                <a:ea typeface="ＭＳ Ｐゴシック" pitchFamily="34" charset="-128"/>
              </a:rPr>
              <a:t> Properties of scalar/vector mesons </a:t>
            </a:r>
          </a:p>
          <a:p>
            <a:pPr lvl="1" algn="just" hangingPunct="0">
              <a:lnSpc>
                <a:spcPct val="67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1800">
                <a:solidFill>
                  <a:srgbClr val="009900"/>
                </a:solidFill>
                <a:ea typeface="ＭＳ Ｐゴシック" pitchFamily="34" charset="-128"/>
              </a:rPr>
              <a:t> Rare </a:t>
            </a:r>
            <a:r>
              <a:rPr lang="en-US" sz="1800">
                <a:solidFill>
                  <a:srgbClr val="009900"/>
                </a:solidFill>
                <a:latin typeface="Symbol" pitchFamily="18" charset="2"/>
                <a:ea typeface="ＭＳ Ｐゴシック" pitchFamily="34" charset="-128"/>
              </a:rPr>
              <a:t>h</a:t>
            </a:r>
            <a:r>
              <a:rPr lang="en-US" sz="1800">
                <a:solidFill>
                  <a:srgbClr val="009900"/>
                </a:solidFill>
                <a:ea typeface="ＭＳ Ｐゴシック" pitchFamily="34" charset="-128"/>
              </a:rPr>
              <a:t> decays</a:t>
            </a:r>
          </a:p>
          <a:p>
            <a:pPr lvl="1" algn="just" hangingPunct="0">
              <a:lnSpc>
                <a:spcPct val="67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1800">
                <a:solidFill>
                  <a:srgbClr val="009900"/>
                </a:solidFill>
                <a:latin typeface="Symbol" pitchFamily="18" charset="2"/>
                <a:ea typeface="ＭＳ Ｐゴシック" pitchFamily="34" charset="-128"/>
              </a:rPr>
              <a:t> h</a:t>
            </a:r>
            <a:r>
              <a:rPr lang="en-US" sz="1800">
                <a:solidFill>
                  <a:srgbClr val="009900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</a:t>
            </a:r>
            <a:r>
              <a:rPr lang="en-US" sz="1800">
                <a:solidFill>
                  <a:srgbClr val="009900"/>
                </a:solidFill>
                <a:ea typeface="ＭＳ Ｐゴシック" pitchFamily="34" charset="-128"/>
              </a:rPr>
              <a:t> physics</a:t>
            </a:r>
          </a:p>
        </p:txBody>
      </p:sp>
      <p:sp>
        <p:nvSpPr>
          <p:cNvPr id="25615" name="Rectangle 10"/>
          <p:cNvSpPr>
            <a:spLocks noChangeArrowheads="1"/>
          </p:cNvSpPr>
          <p:nvPr/>
        </p:nvSpPr>
        <p:spPr bwMode="auto">
          <a:xfrm>
            <a:off x="3294063" y="2136775"/>
            <a:ext cx="57419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 hangingPunct="0">
              <a:lnSpc>
                <a:spcPct val="67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1800">
                <a:solidFill>
                  <a:srgbClr val="FF0000"/>
                </a:solidFill>
                <a:ea typeface="ＭＳ Ｐゴシック" pitchFamily="34" charset="-128"/>
              </a:rPr>
              <a:t> Existence (and  properties) of </a:t>
            </a:r>
            <a:r>
              <a:rPr lang="en-US" sz="1800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</a:rPr>
              <a:t> s</a:t>
            </a:r>
            <a:r>
              <a:rPr lang="en-US" sz="1800">
                <a:solidFill>
                  <a:srgbClr val="FF0000"/>
                </a:solidFill>
                <a:ea typeface="ＭＳ Ｐゴシック" pitchFamily="34" charset="-128"/>
              </a:rPr>
              <a:t>/f</a:t>
            </a:r>
            <a:r>
              <a:rPr lang="en-US" sz="1800" baseline="-2500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sz="1800">
                <a:solidFill>
                  <a:srgbClr val="FF0000"/>
                </a:solidFill>
                <a:ea typeface="ＭＳ Ｐゴシック" pitchFamily="34" charset="-128"/>
              </a:rPr>
              <a:t>(600)</a:t>
            </a:r>
          </a:p>
          <a:p>
            <a:pPr lvl="1" algn="just" hangingPunct="0">
              <a:lnSpc>
                <a:spcPct val="67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1800">
                <a:solidFill>
                  <a:srgbClr val="FF0000"/>
                </a:solidFill>
                <a:ea typeface="ＭＳ Ｐゴシック" pitchFamily="34" charset="-128"/>
              </a:rPr>
              <a:t> Study of </a:t>
            </a:r>
            <a:r>
              <a:rPr lang="en-US" sz="1800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</a:rPr>
              <a:t>G</a:t>
            </a:r>
            <a:r>
              <a:rPr lang="en-US" sz="1800">
                <a:solidFill>
                  <a:srgbClr val="FF0000"/>
                </a:solidFill>
                <a:ea typeface="ＭＳ Ｐゴシック" pitchFamily="34" charset="-128"/>
              </a:rPr>
              <a:t>(S/PS</a:t>
            </a:r>
            <a:r>
              <a:rPr lang="en-US" sz="1800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sz="1800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</a:rPr>
              <a:t>gg</a:t>
            </a:r>
            <a:r>
              <a:rPr lang="en-US" sz="1800">
                <a:solidFill>
                  <a:srgbClr val="FF0000"/>
                </a:solidFill>
                <a:ea typeface="ＭＳ Ｐゴシック" pitchFamily="34" charset="-128"/>
              </a:rPr>
              <a:t>)</a:t>
            </a:r>
          </a:p>
          <a:p>
            <a:pPr lvl="1" algn="just" hangingPunct="0">
              <a:lnSpc>
                <a:spcPct val="67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sz="1800">
                <a:solidFill>
                  <a:srgbClr val="FF0000"/>
                </a:solidFill>
                <a:ea typeface="ＭＳ Ｐゴシック" pitchFamily="34" charset="-128"/>
              </a:rPr>
              <a:t> PS transition form factor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323850" y="2055813"/>
            <a:ext cx="8569325" cy="19431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617" name="Segnaposto piè di pagina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102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964C87-1E59-4AAF-B9DB-9873685BDBA7}" type="slidenum">
              <a:rPr lang="it-IT" smtClean="0"/>
              <a:pPr/>
              <a:t>3</a:t>
            </a:fld>
            <a:endParaRPr lang="it-IT" smtClean="0"/>
          </a:p>
        </p:txBody>
      </p:sp>
      <p:grpSp>
        <p:nvGrpSpPr>
          <p:cNvPr id="1029" name="Gruppo 20"/>
          <p:cNvGrpSpPr>
            <a:grpSpLocks/>
          </p:cNvGrpSpPr>
          <p:nvPr/>
        </p:nvGrpSpPr>
        <p:grpSpPr bwMode="auto">
          <a:xfrm>
            <a:off x="6767513" y="1127125"/>
            <a:ext cx="2376487" cy="1525588"/>
            <a:chOff x="1660148" y="845691"/>
            <a:chExt cx="2376264" cy="1693556"/>
          </a:xfrm>
        </p:grpSpPr>
        <p:pic>
          <p:nvPicPr>
            <p:cNvPr id="103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49664"/>
            <a:stretch>
              <a:fillRect/>
            </a:stretch>
          </p:blipFill>
          <p:spPr bwMode="auto">
            <a:xfrm>
              <a:off x="1660148" y="845691"/>
              <a:ext cx="2376264" cy="1693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ttangolo 22"/>
            <p:cNvSpPr/>
            <p:nvPr/>
          </p:nvSpPr>
          <p:spPr>
            <a:xfrm>
              <a:off x="2195085" y="1947119"/>
              <a:ext cx="649227" cy="482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67000"/>
                </a:lnSpc>
                <a:spcBef>
                  <a:spcPts val="850"/>
                </a:spcBef>
                <a:spcAft>
                  <a:spcPts val="850"/>
                </a:spcAft>
                <a:buClr>
                  <a:srgbClr val="000000"/>
                </a:buClr>
                <a:buSzPct val="45000"/>
                <a:buFont typeface="StarSymbol" charset="0"/>
                <a:buChar char="●"/>
                <a:defRPr/>
              </a:pPr>
              <a:endParaRPr lang="it-IT" sz="2000"/>
            </a:p>
          </p:txBody>
        </p:sp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smtClean="0">
                <a:sym typeface="Symbol" pitchFamily="18" charset="2"/>
              </a:rPr>
              <a:t>Box Anomaly:</a:t>
            </a:r>
            <a:endParaRPr lang="en-GB" smtClean="0">
              <a:sym typeface="Symbol" pitchFamily="18" charset="2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810000" y="76200"/>
          <a:ext cx="2819400" cy="860425"/>
        </p:xfrm>
        <a:graphic>
          <a:graphicData uri="http://schemas.openxmlformats.org/presentationml/2006/ole">
            <p:oleObj spid="_x0000_s1026" name="Equation" r:id="rId4" imgW="749160" imgH="228600" progId="Equation.3">
              <p:embed/>
            </p:oleObj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0663" y="4857750"/>
            <a:ext cx="5064125" cy="168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2" name="CasellaDiTesto 8"/>
          <p:cNvSpPr txBox="1">
            <a:spLocks noChangeArrowheads="1"/>
          </p:cNvSpPr>
          <p:nvPr/>
        </p:nvSpPr>
        <p:spPr bwMode="auto">
          <a:xfrm>
            <a:off x="214313" y="5397500"/>
            <a:ext cx="3738562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algn="just" hangingPunct="0"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it-IT" sz="2000">
                <a:solidFill>
                  <a:srgbClr val="191966"/>
                </a:solidFill>
                <a:ea typeface="ＭＳ Ｐゴシック" pitchFamily="34" charset="-128"/>
              </a:rPr>
              <a:t>CLEO latest result differ from old measurement &gt; 3</a:t>
            </a:r>
            <a:r>
              <a:rPr lang="it-IT" sz="2000">
                <a:solidFill>
                  <a:srgbClr val="191966"/>
                </a:solidFill>
                <a:ea typeface="ＭＳ Ｐゴシック" pitchFamily="34" charset="-128"/>
                <a:sym typeface="Symbol" pitchFamily="18" charset="2"/>
              </a:rPr>
              <a:t></a:t>
            </a:r>
            <a:endParaRPr lang="en-GB" sz="2000">
              <a:solidFill>
                <a:srgbClr val="191966"/>
              </a:solidFill>
              <a:ea typeface="ＭＳ Ｐゴシック" pitchFamily="34" charset="-128"/>
            </a:endParaRPr>
          </a:p>
          <a:p>
            <a:pPr marL="173038" indent="-173038" hangingPunct="0">
              <a:buClr>
                <a:srgbClr val="000000"/>
              </a:buClr>
              <a:buSzPct val="45000"/>
              <a:buFont typeface="StarSymbol" charset="0"/>
              <a:buNone/>
            </a:pPr>
            <a:endParaRPr lang="it-IT" sz="2000">
              <a:solidFill>
                <a:srgbClr val="191966"/>
              </a:solidFill>
              <a:ea typeface="ＭＳ Ｐゴシック" pitchFamily="34" charset="-128"/>
            </a:endParaRPr>
          </a:p>
        </p:txBody>
      </p:sp>
      <p:sp>
        <p:nvSpPr>
          <p:cNvPr id="1033" name="Freccia a destra 9"/>
          <p:cNvSpPr>
            <a:spLocks noChangeArrowheads="1"/>
          </p:cNvSpPr>
          <p:nvPr/>
        </p:nvSpPr>
        <p:spPr bwMode="auto">
          <a:xfrm>
            <a:off x="3016250" y="5810250"/>
            <a:ext cx="979488" cy="358775"/>
          </a:xfrm>
          <a:prstGeom prst="rightArrow">
            <a:avLst>
              <a:gd name="adj1" fmla="val 50000"/>
              <a:gd name="adj2" fmla="val 50229"/>
            </a:avLst>
          </a:prstGeom>
          <a:solidFill>
            <a:srgbClr val="CCFFCC"/>
          </a:solidFill>
          <a:ln w="9525" algn="ctr">
            <a:solidFill>
              <a:srgbClr val="CCFFCC"/>
            </a:solidFill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122238" indent="-122238" algn="just" defTabSz="457200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6858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it-IT" sz="200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4032250" y="5840413"/>
            <a:ext cx="5038725" cy="24606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>
            <a:spAutoFit/>
          </a:bodyPr>
          <a:lstStyle/>
          <a:p>
            <a:pPr marL="122238" indent="-122238" algn="just" defTabSz="457200" hangingPunct="0">
              <a:lnSpc>
                <a:spcPct val="67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6858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it-IT" sz="2000">
              <a:solidFill>
                <a:schemeClr val="accent2"/>
              </a:solidFill>
              <a:ea typeface="ＭＳ Ｐゴシック" pitchFamily="8" charset="-128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03188" y="1255713"/>
            <a:ext cx="8839200" cy="387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173038" indent="-173038" defTabSz="457200" hangingPunct="0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Box Anomaly: in the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h</a:t>
            </a:r>
            <a:r>
              <a:rPr lang="en-GB" baseline="300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(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  <a:sym typeface="Symbol"/>
              </a:rPr>
              <a:t></a:t>
            </a:r>
            <a:r>
              <a:rPr lang="en-GB" baseline="300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)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p</a:t>
            </a:r>
            <a:r>
              <a:rPr lang="en-GB" baseline="33000" dirty="0" err="1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+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p</a:t>
            </a:r>
            <a:r>
              <a:rPr lang="en-GB" baseline="330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-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g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decay a significant            contribution from the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chiral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anomaly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responsible for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                     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p</a:t>
            </a:r>
            <a:r>
              <a:rPr lang="en-GB" baseline="300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0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/h</a:t>
            </a:r>
            <a:r>
              <a:rPr lang="en-GB" baseline="300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(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  <a:sym typeface="Symbol"/>
              </a:rPr>
              <a:t></a:t>
            </a:r>
            <a:r>
              <a:rPr lang="en-GB" baseline="300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)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gg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decay is expected. </a:t>
            </a:r>
          </a:p>
          <a:p>
            <a:pPr marL="173038" indent="-173038" defTabSz="457200" hangingPunct="0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Studies of the two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pion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system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→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</a:t>
            </a:r>
            <a:r>
              <a:rPr lang="en-US" baseline="-25000" dirty="0" err="1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pp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allow for tests of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ChPT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and its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unitarized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extensions, e.g. VMD or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chiral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unitary approach. </a:t>
            </a:r>
            <a:endParaRPr lang="it-IT" dirty="0">
              <a:solidFill>
                <a:schemeClr val="accent2">
                  <a:lumMod val="50000"/>
                </a:schemeClr>
              </a:solidFill>
              <a:ea typeface="ＭＳ Ｐゴシック" pitchFamily="34" charset="-128"/>
            </a:endParaRPr>
          </a:p>
          <a:p>
            <a:pPr defTabSz="457200" hangingPunct="0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it-IT" sz="16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[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Holstein, Phys. </a:t>
            </a:r>
            <a:r>
              <a:rPr lang="en-GB" sz="1600" dirty="0" err="1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Scripta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, T99 55 (2002);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GB" sz="1600" dirty="0" err="1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Benayoun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, Eur. Phys. J., C31 525 (2003);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GB" sz="1600" dirty="0" err="1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Borasoy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, </a:t>
            </a:r>
            <a:r>
              <a:rPr lang="en-GB" sz="1600" dirty="0" err="1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Nissler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, </a:t>
            </a:r>
            <a:r>
              <a:rPr lang="en-GB" sz="1600" dirty="0" err="1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Nucl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. Phys.,  A740 362 (2004)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]</a:t>
            </a:r>
            <a:endParaRPr lang="it-IT" dirty="0">
              <a:solidFill>
                <a:schemeClr val="accent2">
                  <a:lumMod val="50000"/>
                </a:schemeClr>
              </a:solidFill>
              <a:ea typeface="ＭＳ Ｐゴシック" pitchFamily="34" charset="-128"/>
            </a:endParaRPr>
          </a:p>
          <a:p>
            <a:pPr marL="173038" indent="-173038" hangingPunct="0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Char char="●"/>
              <a:defRPr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Existing data are low in statistic and not acceptance corrected; not sufficient for unambiguous theoretical interpretation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[</a:t>
            </a:r>
            <a:r>
              <a:rPr lang="en-GB" sz="1600" dirty="0" err="1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Gormley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, </a:t>
            </a:r>
            <a:r>
              <a:rPr lang="en-GB" sz="1600" dirty="0" err="1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Phys.Rev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. D2 501 (1970)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;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GB" sz="1600" dirty="0" err="1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Layter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, </a:t>
            </a:r>
            <a:r>
              <a:rPr lang="en-GB" sz="1600" dirty="0" err="1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Phys.Rev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. D7 2565 (1973)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]</a:t>
            </a:r>
          </a:p>
          <a:p>
            <a:pPr marL="173038" indent="-173038" hangingPunct="0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GB" sz="1600" dirty="0">
              <a:solidFill>
                <a:schemeClr val="accent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36" name="Segnaposto piè di pagina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20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5A4AF-FCFE-48F2-B2AB-D11AE06E19AA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2053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smtClean="0">
                <a:sym typeface="Symbol" pitchFamily="18" charset="2"/>
              </a:rPr>
              <a:t>Box Anomaly:</a:t>
            </a:r>
            <a:endParaRPr lang="en-GB" smtClean="0">
              <a:sym typeface="Symbol" pitchFamily="18" charset="2"/>
            </a:endParaRPr>
          </a:p>
        </p:txBody>
      </p:sp>
      <p:graphicFrame>
        <p:nvGraphicFramePr>
          <p:cNvPr id="2050" name="Object 1030"/>
          <p:cNvGraphicFramePr>
            <a:graphicFrameLocks noChangeAspect="1"/>
          </p:cNvGraphicFramePr>
          <p:nvPr/>
        </p:nvGraphicFramePr>
        <p:xfrm>
          <a:off x="3810000" y="76200"/>
          <a:ext cx="2819400" cy="860425"/>
        </p:xfrm>
        <a:graphic>
          <a:graphicData uri="http://schemas.openxmlformats.org/presentationml/2006/ole">
            <p:oleObj spid="_x0000_s2050" name="Equation" r:id="rId4" imgW="749160" imgH="228600" progId="Equation.3">
              <p:embed/>
            </p:oleObj>
          </a:graphicData>
        </a:graphic>
      </p:graphicFrame>
      <p:sp>
        <p:nvSpPr>
          <p:cNvPr id="2057" name="Segnaposto contenuto 2"/>
          <p:cNvSpPr txBox="1">
            <a:spLocks/>
          </p:cNvSpPr>
          <p:nvPr/>
        </p:nvSpPr>
        <p:spPr bwMode="auto">
          <a:xfrm>
            <a:off x="319088" y="4508624"/>
            <a:ext cx="8610600" cy="180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b="1" dirty="0">
                <a:latin typeface="Brush Script MT" pitchFamily="66" charset="0"/>
                <a:sym typeface="Symbol" pitchFamily="18" charset="2"/>
              </a:rPr>
              <a:t>L</a:t>
            </a:r>
            <a:r>
              <a:rPr lang="it-IT" b="1" dirty="0">
                <a:latin typeface="Comic Sans MS" pitchFamily="66" charset="0"/>
                <a:sym typeface="Symbol" pitchFamily="18" charset="2"/>
              </a:rPr>
              <a:t> =</a:t>
            </a:r>
            <a:r>
              <a:rPr lang="it-IT" b="1" dirty="0">
                <a:latin typeface="Palace Script MT" pitchFamily="66" charset="0"/>
                <a:sym typeface="Symbol" pitchFamily="18" charset="2"/>
              </a:rPr>
              <a:t> </a:t>
            </a:r>
            <a:r>
              <a:rPr lang="it-IT" dirty="0">
                <a:latin typeface="Comic Sans MS" pitchFamily="66" charset="0"/>
                <a:sym typeface="Symbol" pitchFamily="18" charset="2"/>
              </a:rPr>
              <a:t>558 pb</a:t>
            </a:r>
            <a:r>
              <a:rPr lang="it-IT" baseline="30000" dirty="0">
                <a:latin typeface="Comic Sans MS" pitchFamily="66" charset="0"/>
                <a:sym typeface="Symbol" pitchFamily="18" charset="2"/>
              </a:rPr>
              <a:t>-1</a:t>
            </a:r>
            <a:r>
              <a:rPr lang="it-IT" dirty="0">
                <a:latin typeface="Comic Sans MS" pitchFamily="66" charset="0"/>
                <a:sym typeface="Symbol" pitchFamily="18" charset="2"/>
              </a:rPr>
              <a:t>;       N</a:t>
            </a:r>
            <a:r>
              <a:rPr lang="it-IT" baseline="-25000" dirty="0">
                <a:latin typeface="Symbol" pitchFamily="18" charset="2"/>
              </a:rPr>
              <a:t> h</a:t>
            </a:r>
            <a:r>
              <a:rPr lang="it-IT" baseline="-25000" dirty="0">
                <a:latin typeface="Symbol" pitchFamily="18" charset="2"/>
                <a:sym typeface="Symbol" pitchFamily="18" charset="2"/>
              </a:rPr>
              <a:t></a:t>
            </a:r>
            <a:r>
              <a:rPr lang="it-IT" baseline="-25000" dirty="0" smtClean="0">
                <a:latin typeface="Symbol" pitchFamily="18" charset="2"/>
                <a:sym typeface="Symbol" pitchFamily="18" charset="2"/>
              </a:rPr>
              <a:t>p+p-g</a:t>
            </a:r>
            <a:r>
              <a:rPr lang="it-IT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it-IT" dirty="0">
                <a:latin typeface="Comic Sans MS" pitchFamily="66" charset="0"/>
                <a:sym typeface="Symbol" pitchFamily="18" charset="2"/>
              </a:rPr>
              <a:t>= 204 950;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dirty="0" err="1">
                <a:latin typeface="Symbol" pitchFamily="18" charset="2"/>
                <a:sym typeface="Symbol" pitchFamily="18" charset="2"/>
              </a:rPr>
              <a:t>e</a:t>
            </a:r>
            <a:r>
              <a:rPr lang="it-IT" dirty="0" err="1">
                <a:latin typeface="Comic Sans MS" pitchFamily="66" charset="0"/>
                <a:sym typeface="Symbol" pitchFamily="18" charset="2"/>
              </a:rPr>
              <a:t>=</a:t>
            </a:r>
            <a:r>
              <a:rPr lang="it-IT" dirty="0">
                <a:latin typeface="Comic Sans MS" pitchFamily="66" charset="0"/>
                <a:sym typeface="Symbol" pitchFamily="18" charset="2"/>
              </a:rPr>
              <a:t>(21.310.04)%;  B/S=10%;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dirty="0">
                <a:latin typeface="Symbol" pitchFamily="18" charset="2"/>
                <a:sym typeface="Symbol" pitchFamily="18" charset="2"/>
              </a:rPr>
              <a:t>(G</a:t>
            </a:r>
            <a:r>
              <a:rPr lang="it-IT" dirty="0">
                <a:latin typeface="Calibri" pitchFamily="34" charset="0"/>
                <a:sym typeface="Symbol" pitchFamily="18" charset="2"/>
              </a:rPr>
              <a:t>(</a:t>
            </a:r>
            <a:r>
              <a:rPr lang="it-IT" dirty="0">
                <a:latin typeface="Symbol" pitchFamily="18" charset="2"/>
              </a:rPr>
              <a:t>h</a:t>
            </a:r>
            <a:r>
              <a:rPr lang="it-IT" dirty="0">
                <a:latin typeface="Symbol" pitchFamily="18" charset="2"/>
                <a:sym typeface="Symbol" pitchFamily="18" charset="2"/>
              </a:rPr>
              <a:t>p</a:t>
            </a:r>
            <a:r>
              <a:rPr lang="it-IT" baseline="30000" dirty="0">
                <a:latin typeface="Symbol" pitchFamily="18" charset="2"/>
                <a:sym typeface="Symbol" pitchFamily="18" charset="2"/>
              </a:rPr>
              <a:t>+</a:t>
            </a:r>
            <a:r>
              <a:rPr lang="it-IT" dirty="0">
                <a:latin typeface="Symbol" pitchFamily="18" charset="2"/>
                <a:sym typeface="Symbol" pitchFamily="18" charset="2"/>
              </a:rPr>
              <a:t>p</a:t>
            </a:r>
            <a:r>
              <a:rPr lang="it-IT" baseline="30000" dirty="0">
                <a:latin typeface="Symbol" pitchFamily="18" charset="2"/>
                <a:sym typeface="Symbol" pitchFamily="18" charset="2"/>
              </a:rPr>
              <a:t>-</a:t>
            </a:r>
            <a:r>
              <a:rPr lang="it-IT" dirty="0">
                <a:latin typeface="Symbol" pitchFamily="18" charset="2"/>
                <a:sym typeface="Symbol" pitchFamily="18" charset="2"/>
              </a:rPr>
              <a:t>g</a:t>
            </a:r>
            <a:r>
              <a:rPr lang="it-IT" dirty="0">
                <a:latin typeface="Calibri" pitchFamily="34" charset="0"/>
                <a:sym typeface="Symbol" pitchFamily="18" charset="2"/>
              </a:rPr>
              <a:t>)/</a:t>
            </a:r>
            <a:r>
              <a:rPr lang="it-IT" dirty="0">
                <a:latin typeface="Symbol" pitchFamily="18" charset="2"/>
                <a:sym typeface="Symbol" pitchFamily="18" charset="2"/>
              </a:rPr>
              <a:t> G</a:t>
            </a:r>
            <a:r>
              <a:rPr lang="it-IT" dirty="0">
                <a:latin typeface="Calibri" pitchFamily="34" charset="0"/>
                <a:sym typeface="Symbol" pitchFamily="18" charset="2"/>
              </a:rPr>
              <a:t>(</a:t>
            </a:r>
            <a:r>
              <a:rPr lang="it-IT" dirty="0">
                <a:latin typeface="Symbol" pitchFamily="18" charset="2"/>
              </a:rPr>
              <a:t>h</a:t>
            </a:r>
            <a:r>
              <a:rPr lang="it-IT" dirty="0">
                <a:latin typeface="Symbol" pitchFamily="18" charset="2"/>
                <a:sym typeface="Symbol" pitchFamily="18" charset="2"/>
              </a:rPr>
              <a:t>p</a:t>
            </a:r>
            <a:r>
              <a:rPr lang="it-IT" baseline="30000" dirty="0">
                <a:latin typeface="Symbol" pitchFamily="18" charset="2"/>
                <a:sym typeface="Symbol" pitchFamily="18" charset="2"/>
              </a:rPr>
              <a:t>+</a:t>
            </a:r>
            <a:r>
              <a:rPr lang="it-IT" dirty="0">
                <a:latin typeface="Symbol" pitchFamily="18" charset="2"/>
                <a:sym typeface="Symbol" pitchFamily="18" charset="2"/>
              </a:rPr>
              <a:t>p</a:t>
            </a:r>
            <a:r>
              <a:rPr lang="it-IT" baseline="30000" dirty="0">
                <a:latin typeface="Symbol" pitchFamily="18" charset="2"/>
                <a:sym typeface="Symbol" pitchFamily="18" charset="2"/>
              </a:rPr>
              <a:t>-</a:t>
            </a:r>
            <a:r>
              <a:rPr lang="it-IT" dirty="0">
                <a:latin typeface="Symbol" pitchFamily="18" charset="2"/>
                <a:sym typeface="Symbol" pitchFamily="18" charset="2"/>
              </a:rPr>
              <a:t>p</a:t>
            </a:r>
            <a:r>
              <a:rPr lang="it-IT" baseline="30000" dirty="0">
                <a:latin typeface="Symbol" pitchFamily="18" charset="2"/>
                <a:sym typeface="Symbol" pitchFamily="18" charset="2"/>
              </a:rPr>
              <a:t>0</a:t>
            </a:r>
            <a:r>
              <a:rPr lang="it-IT" dirty="0">
                <a:latin typeface="Calibri" pitchFamily="34" charset="0"/>
                <a:sym typeface="Symbol" pitchFamily="18" charset="2"/>
              </a:rPr>
              <a:t>)) </a:t>
            </a:r>
            <a:r>
              <a:rPr lang="it-IT" baseline="-25000" dirty="0">
                <a:latin typeface="Calibri" pitchFamily="34" charset="0"/>
                <a:sym typeface="Symbol" pitchFamily="18" charset="2"/>
              </a:rPr>
              <a:t> </a:t>
            </a:r>
            <a:r>
              <a:rPr lang="it-IT" dirty="0">
                <a:latin typeface="Calibri" pitchFamily="34" charset="0"/>
                <a:sym typeface="Symbol" pitchFamily="18" charset="2"/>
              </a:rPr>
              <a:t>= 0,3% </a:t>
            </a:r>
            <a:r>
              <a:rPr lang="it-IT" baseline="-25000" dirty="0" err="1">
                <a:latin typeface="Calibri" pitchFamily="34" charset="0"/>
                <a:sym typeface="Symbol" pitchFamily="18" charset="2"/>
              </a:rPr>
              <a:t>stat</a:t>
            </a:r>
            <a:r>
              <a:rPr lang="it-IT" dirty="0">
                <a:latin typeface="Calibri" pitchFamily="34" charset="0"/>
                <a:sym typeface="Symbol" pitchFamily="18" charset="2"/>
              </a:rPr>
              <a:t> ; 1%</a:t>
            </a:r>
            <a:r>
              <a:rPr lang="it-IT" baseline="-25000" dirty="0">
                <a:latin typeface="Calibri" pitchFamily="34" charset="0"/>
                <a:sym typeface="Symbol" pitchFamily="18" charset="2"/>
              </a:rPr>
              <a:t> </a:t>
            </a:r>
            <a:r>
              <a:rPr lang="it-IT" baseline="-25000" dirty="0" err="1">
                <a:latin typeface="Calibri" pitchFamily="34" charset="0"/>
                <a:sym typeface="Symbol" pitchFamily="18" charset="2"/>
              </a:rPr>
              <a:t>syst</a:t>
            </a:r>
            <a:endParaRPr lang="it-IT" dirty="0">
              <a:latin typeface="+mj-lt"/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dirty="0" err="1">
                <a:latin typeface="+mj-lt"/>
                <a:sym typeface="Symbol" pitchFamily="18" charset="2"/>
              </a:rPr>
              <a:t>Fit</a:t>
            </a:r>
            <a:r>
              <a:rPr lang="it-IT" dirty="0">
                <a:latin typeface="+mj-lt"/>
                <a:sym typeface="Symbol" pitchFamily="18" charset="2"/>
              </a:rPr>
              <a:t> </a:t>
            </a:r>
            <a:r>
              <a:rPr lang="it-IT" dirty="0" err="1">
                <a:latin typeface="+mj-lt"/>
                <a:sym typeface="Symbol" pitchFamily="18" charset="2"/>
              </a:rPr>
              <a:t>to</a:t>
            </a:r>
            <a:r>
              <a:rPr lang="it-IT" dirty="0">
                <a:latin typeface="+mj-lt"/>
                <a:sym typeface="Symbol" pitchFamily="18" charset="2"/>
              </a:rPr>
              <a:t> the M</a:t>
            </a:r>
            <a:r>
              <a:rPr lang="it-IT" dirty="0">
                <a:latin typeface="+mj-lt"/>
                <a:sym typeface="Symbol"/>
              </a:rPr>
              <a:t></a:t>
            </a:r>
            <a:r>
              <a:rPr lang="it-IT" dirty="0">
                <a:latin typeface="+mj-lt"/>
                <a:sym typeface="Symbol" pitchFamily="18" charset="2"/>
              </a:rPr>
              <a:t> </a:t>
            </a:r>
            <a:r>
              <a:rPr lang="it-IT" dirty="0" err="1">
                <a:latin typeface="+mj-lt"/>
                <a:sym typeface="Symbol" pitchFamily="18" charset="2"/>
              </a:rPr>
              <a:t>shape</a:t>
            </a:r>
            <a:r>
              <a:rPr lang="it-IT" dirty="0">
                <a:latin typeface="+mj-lt"/>
                <a:sym typeface="Symbol" pitchFamily="18" charset="2"/>
              </a:rPr>
              <a:t> </a:t>
            </a:r>
            <a:r>
              <a:rPr lang="it-IT" dirty="0" err="1">
                <a:latin typeface="+mj-lt"/>
                <a:sym typeface="Symbol" pitchFamily="18" charset="2"/>
              </a:rPr>
              <a:t>with</a:t>
            </a:r>
            <a:r>
              <a:rPr lang="it-IT" dirty="0">
                <a:latin typeface="+mj-lt"/>
                <a:sym typeface="Symbol" pitchFamily="18" charset="2"/>
              </a:rPr>
              <a:t> VDM in </a:t>
            </a:r>
            <a:r>
              <a:rPr lang="it-IT" dirty="0" smtClean="0">
                <a:latin typeface="+mj-lt"/>
                <a:sym typeface="Symbol" pitchFamily="18" charset="2"/>
              </a:rPr>
              <a:t>progress</a:t>
            </a:r>
            <a:r>
              <a:rPr lang="it-IT" dirty="0">
                <a:latin typeface="Calibri" pitchFamily="34" charset="0"/>
                <a:sym typeface="Symbol" pitchFamily="18" charset="2"/>
              </a:rPr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it-IT" dirty="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" name="CasellaDiTesto 10"/>
          <p:cNvSpPr txBox="1">
            <a:spLocks noChangeArrowheads="1"/>
          </p:cNvSpPr>
          <p:nvPr/>
        </p:nvSpPr>
        <p:spPr bwMode="auto">
          <a:xfrm rot="-1530785">
            <a:off x="6564313" y="5440536"/>
            <a:ext cx="101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  <a:latin typeface="Calibri" pitchFamily="34" charset="0"/>
              </a:rPr>
              <a:t>preliminary</a:t>
            </a:r>
            <a:endParaRPr lang="it-IT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454150" y="6210300"/>
            <a:ext cx="6145213" cy="4619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/>
              <a:t>@KLOE-2: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h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  <a:sym typeface="Symbol"/>
              </a:rPr>
              <a:t>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p</a:t>
            </a:r>
            <a:r>
              <a:rPr lang="en-GB" baseline="33000" dirty="0" err="1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+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p</a:t>
            </a:r>
            <a:r>
              <a:rPr lang="en-GB" baseline="330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-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g 120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ＭＳ Ｐゴシック" pitchFamily="34" charset="-128"/>
                <a:cs typeface="Times New Roman"/>
              </a:rPr>
              <a:t>'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ea typeface="ＭＳ Ｐゴシック" pitchFamily="34" charset="-128"/>
              </a:rPr>
              <a:t>000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 for one year run</a:t>
            </a:r>
            <a:endParaRPr lang="it-IT" dirty="0">
              <a:latin typeface="+mn-lt"/>
            </a:endParaRPr>
          </a:p>
        </p:txBody>
      </p:sp>
      <p:sp>
        <p:nvSpPr>
          <p:cNvPr id="2059" name="Segnaposto piè di pagina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grpSp>
        <p:nvGrpSpPr>
          <p:cNvPr id="13" name="Gruppo 12"/>
          <p:cNvGrpSpPr/>
          <p:nvPr/>
        </p:nvGrpSpPr>
        <p:grpSpPr>
          <a:xfrm>
            <a:off x="53517" y="980728"/>
            <a:ext cx="4446475" cy="3495303"/>
            <a:chOff x="53517" y="980728"/>
            <a:chExt cx="4446475" cy="3495303"/>
          </a:xfrm>
        </p:grpSpPr>
        <p:pic>
          <p:nvPicPr>
            <p:cNvPr id="205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10938" r="10532" b="1570"/>
            <a:stretch>
              <a:fillRect/>
            </a:stretch>
          </p:blipFill>
          <p:spPr bwMode="auto">
            <a:xfrm>
              <a:off x="53517" y="980728"/>
              <a:ext cx="4446475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CasellaDiTesto 11"/>
            <p:cNvSpPr txBox="1"/>
            <p:nvPr/>
          </p:nvSpPr>
          <p:spPr>
            <a:xfrm>
              <a:off x="2794504" y="4075921"/>
              <a:ext cx="15905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1" dirty="0" err="1" smtClean="0"/>
                <a:t>M</a:t>
              </a:r>
              <a:r>
                <a:rPr lang="it-IT" sz="2000" b="1" dirty="0" err="1" smtClean="0">
                  <a:latin typeface="Symbol" pitchFamily="18" charset="2"/>
                </a:rPr>
                <a:t>ppg</a:t>
              </a:r>
              <a:r>
                <a:rPr lang="it-IT" sz="2000" b="1" dirty="0" smtClean="0">
                  <a:latin typeface="Symbol" pitchFamily="18" charset="2"/>
                </a:rPr>
                <a:t> </a:t>
              </a:r>
              <a:r>
                <a:rPr lang="it-IT" sz="2000" b="1" dirty="0" smtClean="0">
                  <a:latin typeface="+mj-lt"/>
                </a:rPr>
                <a:t>(</a:t>
              </a:r>
              <a:r>
                <a:rPr lang="it-IT" sz="2000" b="1" dirty="0" err="1" smtClean="0">
                  <a:latin typeface="+mj-lt"/>
                </a:rPr>
                <a:t>MeV</a:t>
              </a:r>
              <a:r>
                <a:rPr lang="it-IT" sz="2000" b="1" dirty="0" smtClean="0">
                  <a:latin typeface="+mj-lt"/>
                </a:rPr>
                <a:t>)</a:t>
              </a:r>
              <a:endParaRPr lang="it-IT" sz="2000" b="1" dirty="0">
                <a:latin typeface="+mj-lt"/>
              </a:endParaRPr>
            </a:p>
          </p:txBody>
        </p:sp>
      </p:grpSp>
      <p:pic>
        <p:nvPicPr>
          <p:cNvPr id="2055" name="Picture 4"/>
          <p:cNvPicPr>
            <a:picLocks noChangeAspect="1" noChangeArrowheads="1"/>
          </p:cNvPicPr>
          <p:nvPr/>
        </p:nvPicPr>
        <p:blipFill>
          <a:blip r:embed="rId6" cstate="print"/>
          <a:srcRect l="2063" t="11704" r="5324" b="1801"/>
          <a:stretch>
            <a:fillRect/>
          </a:stretch>
        </p:blipFill>
        <p:spPr bwMode="auto">
          <a:xfrm>
            <a:off x="4355976" y="1281026"/>
            <a:ext cx="4824536" cy="299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7551794" y="4134566"/>
            <a:ext cx="148470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M</a:t>
            </a:r>
            <a:r>
              <a:rPr lang="it-IT" sz="2000" b="1" dirty="0" err="1" smtClean="0">
                <a:latin typeface="Symbol" pitchFamily="18" charset="2"/>
              </a:rPr>
              <a:t>pp</a:t>
            </a:r>
            <a:r>
              <a:rPr lang="it-IT" sz="2000" b="1" dirty="0" smtClean="0">
                <a:latin typeface="Symbol" pitchFamily="18" charset="2"/>
              </a:rPr>
              <a:t> </a:t>
            </a:r>
            <a:r>
              <a:rPr lang="it-IT" sz="2000" b="1" dirty="0" smtClean="0">
                <a:latin typeface="+mj-lt"/>
              </a:rPr>
              <a:t>(</a:t>
            </a:r>
            <a:r>
              <a:rPr lang="it-IT" sz="2000" b="1" dirty="0" err="1" smtClean="0">
                <a:latin typeface="+mj-lt"/>
              </a:rPr>
              <a:t>MeV</a:t>
            </a:r>
            <a:r>
              <a:rPr lang="it-IT" sz="2000" b="1" dirty="0" smtClean="0">
                <a:latin typeface="+mj-lt"/>
              </a:rPr>
              <a:t>)</a:t>
            </a:r>
            <a:endParaRPr lang="it-IT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307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135511-6DEE-4330-AC8F-AF2E312B88F4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smtClean="0"/>
              <a:t>Branching ratio:</a:t>
            </a:r>
          </a:p>
        </p:txBody>
      </p:sp>
      <p:graphicFrame>
        <p:nvGraphicFramePr>
          <p:cNvPr id="3074" name="Object 0"/>
          <p:cNvGraphicFramePr>
            <a:graphicFrameLocks noChangeAspect="1"/>
          </p:cNvGraphicFramePr>
          <p:nvPr/>
        </p:nvGraphicFramePr>
        <p:xfrm>
          <a:off x="3989388" y="76200"/>
          <a:ext cx="3249612" cy="860425"/>
        </p:xfrm>
        <a:graphic>
          <a:graphicData uri="http://schemas.openxmlformats.org/presentationml/2006/ole">
            <p:oleObj spid="_x0000_s3074" name="Equation" r:id="rId4" imgW="863280" imgH="228600" progId="Equation.3">
              <p:embed/>
            </p:oleObj>
          </a:graphicData>
        </a:graphic>
      </p:graphicFrame>
      <p:pic>
        <p:nvPicPr>
          <p:cNvPr id="307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 r="10049"/>
          <a:stretch>
            <a:fillRect/>
          </a:stretch>
        </p:blipFill>
        <p:spPr>
          <a:xfrm>
            <a:off x="4273550" y="1171575"/>
            <a:ext cx="4794250" cy="4848225"/>
          </a:xfrm>
          <a:noFill/>
        </p:spPr>
      </p:pic>
      <p:sp>
        <p:nvSpPr>
          <p:cNvPr id="3080" name="Rectangle 6"/>
          <p:cNvSpPr>
            <a:spLocks noGrp="1" noChangeArrowheads="1"/>
          </p:cNvSpPr>
          <p:nvPr/>
        </p:nvSpPr>
        <p:spPr bwMode="auto">
          <a:xfrm>
            <a:off x="304800" y="12954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it-IT" sz="2800" dirty="0">
                <a:solidFill>
                  <a:srgbClr val="000066"/>
                </a:solidFill>
              </a:rPr>
              <a:t>Data Sample: 1.7 fb</a:t>
            </a:r>
            <a:r>
              <a:rPr lang="it-IT" sz="2800" baseline="30000" dirty="0">
                <a:solidFill>
                  <a:srgbClr val="000066"/>
                </a:solidFill>
              </a:rPr>
              <a:t>-1</a:t>
            </a:r>
            <a:endParaRPr lang="it-IT" sz="2800" dirty="0">
              <a:solidFill>
                <a:srgbClr val="000066"/>
              </a:solidFill>
            </a:endParaRPr>
          </a:p>
          <a:p>
            <a:pPr eaLnBrk="0" hangingPunct="0"/>
            <a:endParaRPr lang="it-IT" sz="2800" dirty="0">
              <a:solidFill>
                <a:srgbClr val="000066"/>
              </a:solidFill>
            </a:endParaRPr>
          </a:p>
          <a:p>
            <a:pPr eaLnBrk="0" hangingPunct="0"/>
            <a:r>
              <a:rPr lang="it-IT" sz="2800" dirty="0">
                <a:solidFill>
                  <a:srgbClr val="000066"/>
                </a:solidFill>
              </a:rPr>
              <a:t>MC (J. </a:t>
            </a:r>
            <a:r>
              <a:rPr lang="it-IT" sz="2800" dirty="0" err="1">
                <a:solidFill>
                  <a:srgbClr val="000066"/>
                </a:solidFill>
              </a:rPr>
              <a:t>Bijnens</a:t>
            </a:r>
            <a:r>
              <a:rPr lang="it-IT" sz="2800" dirty="0">
                <a:solidFill>
                  <a:srgbClr val="000066"/>
                </a:solidFill>
              </a:rPr>
              <a:t> and </a:t>
            </a:r>
            <a:r>
              <a:rPr lang="it-IT" sz="2800" dirty="0" err="1">
                <a:solidFill>
                  <a:srgbClr val="000066"/>
                </a:solidFill>
              </a:rPr>
              <a:t>F.Persson</a:t>
            </a:r>
            <a:r>
              <a:rPr lang="it-IT" sz="2800" dirty="0">
                <a:solidFill>
                  <a:srgbClr val="000066"/>
                </a:solidFill>
              </a:rPr>
              <a:t>, </a:t>
            </a:r>
            <a:r>
              <a:rPr lang="it-IT" sz="2800" dirty="0" err="1">
                <a:solidFill>
                  <a:srgbClr val="000066"/>
                </a:solidFill>
              </a:rPr>
              <a:t>arXiv</a:t>
            </a:r>
            <a:r>
              <a:rPr lang="it-IT" sz="2800" dirty="0">
                <a:solidFill>
                  <a:srgbClr val="000066"/>
                </a:solidFill>
              </a:rPr>
              <a:t>:0106130) </a:t>
            </a:r>
          </a:p>
          <a:p>
            <a:pPr eaLnBrk="0" hangingPunct="0"/>
            <a:r>
              <a:rPr lang="it-IT" sz="2800" dirty="0">
                <a:solidFill>
                  <a:srgbClr val="000066"/>
                </a:solidFill>
              </a:rPr>
              <a:t>And FSR</a:t>
            </a:r>
          </a:p>
          <a:p>
            <a:pPr eaLnBrk="0" hangingPunct="0"/>
            <a:endParaRPr lang="it-IT" sz="2800" dirty="0">
              <a:solidFill>
                <a:srgbClr val="000066"/>
              </a:solidFill>
            </a:endParaRPr>
          </a:p>
          <a:p>
            <a:pPr eaLnBrk="0" hangingPunct="0"/>
            <a:r>
              <a:rPr lang="it-IT" sz="2800" dirty="0" err="1">
                <a:solidFill>
                  <a:srgbClr val="000066"/>
                </a:solidFill>
              </a:rPr>
              <a:t>Fit</a:t>
            </a:r>
            <a:r>
              <a:rPr lang="it-IT" sz="2800" dirty="0">
                <a:solidFill>
                  <a:srgbClr val="000066"/>
                </a:solidFill>
              </a:rPr>
              <a:t> </a:t>
            </a:r>
            <a:r>
              <a:rPr lang="it-IT" sz="2800" dirty="0" err="1">
                <a:solidFill>
                  <a:srgbClr val="000066"/>
                </a:solidFill>
              </a:rPr>
              <a:t>to</a:t>
            </a:r>
            <a:r>
              <a:rPr lang="it-IT" sz="2800" dirty="0">
                <a:solidFill>
                  <a:srgbClr val="000066"/>
                </a:solidFill>
              </a:rPr>
              <a:t> the </a:t>
            </a:r>
            <a:r>
              <a:rPr lang="it-IT" sz="2800" dirty="0" err="1">
                <a:solidFill>
                  <a:srgbClr val="000066"/>
                </a:solidFill>
              </a:rPr>
              <a:t>M</a:t>
            </a:r>
            <a:r>
              <a:rPr lang="it-IT" sz="2800" baseline="-25000" dirty="0" err="1">
                <a:solidFill>
                  <a:srgbClr val="000066"/>
                </a:solidFill>
              </a:rPr>
              <a:t>eeee</a:t>
            </a:r>
            <a:r>
              <a:rPr lang="it-IT" sz="2800" baseline="-25000" dirty="0">
                <a:solidFill>
                  <a:srgbClr val="000066"/>
                </a:solidFill>
              </a:rPr>
              <a:t> </a:t>
            </a:r>
            <a:r>
              <a:rPr lang="it-IT" sz="2800" dirty="0" err="1">
                <a:solidFill>
                  <a:srgbClr val="000066"/>
                </a:solidFill>
              </a:rPr>
              <a:t>with</a:t>
            </a:r>
            <a:r>
              <a:rPr lang="it-IT" sz="2800" dirty="0">
                <a:solidFill>
                  <a:srgbClr val="000066"/>
                </a:solidFill>
              </a:rPr>
              <a:t> MC </a:t>
            </a:r>
            <a:r>
              <a:rPr lang="it-IT" sz="2800" dirty="0" err="1" smtClean="0">
                <a:solidFill>
                  <a:srgbClr val="000066"/>
                </a:solidFill>
              </a:rPr>
              <a:t>shapes</a:t>
            </a:r>
            <a:r>
              <a:rPr lang="it-IT" sz="2800" dirty="0" smtClean="0">
                <a:solidFill>
                  <a:srgbClr val="000066"/>
                </a:solidFill>
              </a:rPr>
              <a:t> </a:t>
            </a:r>
            <a:r>
              <a:rPr lang="it-IT" sz="2800" dirty="0" err="1">
                <a:solidFill>
                  <a:srgbClr val="000066"/>
                </a:solidFill>
              </a:rPr>
              <a:t>for</a:t>
            </a:r>
            <a:r>
              <a:rPr lang="it-IT" sz="2800" dirty="0">
                <a:solidFill>
                  <a:srgbClr val="000066"/>
                </a:solidFill>
              </a:rPr>
              <a:t> </a:t>
            </a:r>
            <a:r>
              <a:rPr lang="it-IT" sz="2800" dirty="0" err="1">
                <a:solidFill>
                  <a:srgbClr val="000066"/>
                </a:solidFill>
              </a:rPr>
              <a:t>signal</a:t>
            </a:r>
            <a:r>
              <a:rPr lang="it-IT" sz="2800" dirty="0">
                <a:solidFill>
                  <a:srgbClr val="000066"/>
                </a:solidFill>
              </a:rPr>
              <a:t> and </a:t>
            </a:r>
            <a:r>
              <a:rPr lang="it-IT" sz="2800" dirty="0" err="1">
                <a:solidFill>
                  <a:srgbClr val="000066"/>
                </a:solidFill>
              </a:rPr>
              <a:t>events</a:t>
            </a:r>
            <a:r>
              <a:rPr lang="it-IT" sz="2800" dirty="0">
                <a:solidFill>
                  <a:srgbClr val="000066"/>
                </a:solidFill>
              </a:rPr>
              <a:t> </a:t>
            </a:r>
            <a:r>
              <a:rPr lang="it-IT" sz="2800" dirty="0" err="1">
                <a:solidFill>
                  <a:srgbClr val="000066"/>
                </a:solidFill>
              </a:rPr>
              <a:t>from</a:t>
            </a:r>
            <a:r>
              <a:rPr lang="it-IT" sz="2800" dirty="0">
                <a:solidFill>
                  <a:srgbClr val="000066"/>
                </a:solidFill>
              </a:rPr>
              <a:t> the continuum </a:t>
            </a:r>
            <a:endParaRPr lang="en-GB" sz="2800" dirty="0">
              <a:solidFill>
                <a:srgbClr val="000066"/>
              </a:solidFill>
            </a:endParaRPr>
          </a:p>
        </p:txBody>
      </p:sp>
      <p:graphicFrame>
        <p:nvGraphicFramePr>
          <p:cNvPr id="3075" name="Object 1"/>
          <p:cNvGraphicFramePr>
            <a:graphicFrameLocks noChangeAspect="1"/>
          </p:cNvGraphicFramePr>
          <p:nvPr/>
        </p:nvGraphicFramePr>
        <p:xfrm>
          <a:off x="0" y="6067425"/>
          <a:ext cx="9144000" cy="752475"/>
        </p:xfrm>
        <a:graphic>
          <a:graphicData uri="http://schemas.openxmlformats.org/presentationml/2006/ole">
            <p:oleObj spid="_x0000_s3075" name="Equation" r:id="rId6" imgW="3073320" imgH="253800" progId="Equation.3">
              <p:embed/>
            </p:oleObj>
          </a:graphicData>
        </a:graphic>
      </p:graphicFrame>
      <p:sp>
        <p:nvSpPr>
          <p:cNvPr id="3082" name="CasellaDiTesto 9"/>
          <p:cNvSpPr txBox="1">
            <a:spLocks noChangeArrowheads="1"/>
          </p:cNvSpPr>
          <p:nvPr/>
        </p:nvSpPr>
        <p:spPr bwMode="auto">
          <a:xfrm>
            <a:off x="3779838" y="1557338"/>
            <a:ext cx="2535237" cy="4603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First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observation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2" name="CasellaDiTesto 10"/>
          <p:cNvSpPr txBox="1">
            <a:spLocks noChangeArrowheads="1"/>
          </p:cNvSpPr>
          <p:nvPr/>
        </p:nvSpPr>
        <p:spPr bwMode="auto">
          <a:xfrm>
            <a:off x="7245350" y="44450"/>
            <a:ext cx="1863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sz="1800"/>
              <a:t>Sub. To PLB</a:t>
            </a:r>
          </a:p>
          <a:p>
            <a:pPr algn="r"/>
            <a:r>
              <a:rPr lang="it-IT" sz="1800"/>
              <a:t>arXiv : 1105.6067</a:t>
            </a:r>
          </a:p>
        </p:txBody>
      </p:sp>
      <p:sp>
        <p:nvSpPr>
          <p:cNvPr id="3083" name="Segnaposto piè di pagina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410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B3515D-12AE-4386-9A59-0CE075DE571C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smtClean="0"/>
              <a:t>Form Factor Measurement: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6253163" y="76200"/>
          <a:ext cx="2532062" cy="860425"/>
        </p:xfrm>
        <a:graphic>
          <a:graphicData uri="http://schemas.openxmlformats.org/presentationml/2006/ole">
            <p:oleObj spid="_x0000_s4098" name="Equation" r:id="rId4" imgW="672840" imgH="228600" progId="Equation.3">
              <p:embed/>
            </p:oleObj>
          </a:graphicData>
        </a:graphic>
      </p:graphicFrame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5" cstate="print"/>
          <a:srcRect r="2087"/>
          <a:stretch>
            <a:fillRect/>
          </a:stretch>
        </p:blipFill>
        <p:spPr bwMode="auto">
          <a:xfrm>
            <a:off x="241300" y="1755775"/>
            <a:ext cx="857885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981075"/>
            <a:ext cx="88392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2800" smtClean="0"/>
              <a:t>Existing measurements on transition FF involving </a:t>
            </a:r>
            <a:r>
              <a:rPr lang="it-IT" sz="2800" smtClean="0">
                <a:sym typeface="Symbol" pitchFamily="18" charset="2"/>
              </a:rPr>
              <a:t> meson:</a:t>
            </a:r>
            <a:endParaRPr lang="en-GB" sz="2800" smtClean="0"/>
          </a:p>
        </p:txBody>
      </p:sp>
      <p:sp>
        <p:nvSpPr>
          <p:cNvPr id="4104" name="Segnaposto piè di pagina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512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664A1B-B302-441F-A953-0FF23AC1D06A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smtClean="0"/>
              <a:t>Form Factor Measurement:</a:t>
            </a: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 cstate="print"/>
          <a:srcRect r="4256"/>
          <a:stretch>
            <a:fillRect/>
          </a:stretch>
        </p:blipFill>
        <p:spPr bwMode="auto">
          <a:xfrm>
            <a:off x="2786" y="1787922"/>
            <a:ext cx="5289294" cy="50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146104" y="980728"/>
            <a:ext cx="3962400" cy="4848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2800" smtClean="0"/>
              <a:t>Sample: 739 pb</a:t>
            </a:r>
            <a:r>
              <a:rPr lang="it-IT" sz="2800" baseline="30000" smtClean="0"/>
              <a:t>-1</a:t>
            </a:r>
          </a:p>
          <a:p>
            <a:pPr eaLnBrk="1" hangingPunct="1">
              <a:buFontTx/>
              <a:buNone/>
            </a:pPr>
            <a:r>
              <a:rPr lang="it-IT" sz="2800" b="1" smtClean="0">
                <a:sym typeface="Symbol" pitchFamily="18" charset="2"/>
              </a:rPr>
              <a:t></a:t>
            </a:r>
            <a:r>
              <a:rPr lang="it-IT" sz="2800" b="1" baseline="30000" smtClean="0">
                <a:sym typeface="Symbol" pitchFamily="18" charset="2"/>
              </a:rPr>
              <a:t>+</a:t>
            </a:r>
            <a:r>
              <a:rPr lang="it-IT" sz="2800" b="1" smtClean="0">
                <a:sym typeface="Symbol" pitchFamily="18" charset="2"/>
              </a:rPr>
              <a:t></a:t>
            </a:r>
            <a:r>
              <a:rPr lang="it-IT" sz="2800" b="1" baseline="30000" smtClean="0">
                <a:sym typeface="Symbol" pitchFamily="18" charset="2"/>
              </a:rPr>
              <a:t>- </a:t>
            </a:r>
            <a:r>
              <a:rPr lang="it-IT" sz="2800" b="1" smtClean="0">
                <a:sym typeface="Symbol" pitchFamily="18" charset="2"/>
              </a:rPr>
              <a:t></a:t>
            </a:r>
            <a:r>
              <a:rPr lang="it-IT" sz="2800" b="1" baseline="30000" smtClean="0">
                <a:sym typeface="Symbol" pitchFamily="18" charset="2"/>
              </a:rPr>
              <a:t>0</a:t>
            </a:r>
            <a:r>
              <a:rPr lang="it-IT" sz="2800" b="1" smtClean="0">
                <a:sym typeface="Symbol" pitchFamily="18" charset="2"/>
              </a:rPr>
              <a:t> </a:t>
            </a:r>
            <a:r>
              <a:rPr lang="it-IT" sz="2800" smtClean="0">
                <a:sym typeface="Symbol" pitchFamily="18" charset="2"/>
              </a:rPr>
              <a:t> BR=22.7%</a:t>
            </a:r>
            <a:endParaRPr lang="en-GB" sz="2800" smtClean="0"/>
          </a:p>
          <a:p>
            <a:pPr eaLnBrk="1" hangingPunct="1">
              <a:buFontTx/>
              <a:buNone/>
            </a:pPr>
            <a:endParaRPr lang="en-GB" sz="2800" b="1" smtClean="0"/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384175" y="11430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t-IT" sz="2800" b="1">
                <a:solidFill>
                  <a:srgbClr val="000066"/>
                </a:solidFill>
              </a:rPr>
              <a:t>BR(</a:t>
            </a:r>
            <a:r>
              <a:rPr lang="it-IT" sz="2800" b="1">
                <a:solidFill>
                  <a:srgbClr val="000066"/>
                </a:solidFill>
                <a:sym typeface="Symbol" pitchFamily="18" charset="2"/>
              </a:rPr>
              <a:t>e</a:t>
            </a:r>
            <a:r>
              <a:rPr lang="it-IT" sz="2800" b="1" baseline="30000">
                <a:solidFill>
                  <a:srgbClr val="000066"/>
                </a:solidFill>
                <a:sym typeface="Symbol" pitchFamily="18" charset="2"/>
              </a:rPr>
              <a:t>+</a:t>
            </a:r>
            <a:r>
              <a:rPr lang="it-IT" sz="2800" b="1">
                <a:solidFill>
                  <a:srgbClr val="000066"/>
                </a:solidFill>
                <a:sym typeface="Symbol" pitchFamily="18" charset="2"/>
              </a:rPr>
              <a:t>e</a:t>
            </a:r>
            <a:r>
              <a:rPr lang="it-IT" sz="2800" b="1" baseline="30000">
                <a:solidFill>
                  <a:srgbClr val="000066"/>
                </a:solidFill>
                <a:sym typeface="Symbol" pitchFamily="18" charset="2"/>
              </a:rPr>
              <a:t>-</a:t>
            </a:r>
            <a:r>
              <a:rPr lang="it-IT" sz="2800" b="1">
                <a:solidFill>
                  <a:srgbClr val="000066"/>
                </a:solidFill>
                <a:sym typeface="Symbol" pitchFamily="18" charset="2"/>
              </a:rPr>
              <a:t>)=1.1510</a:t>
            </a:r>
            <a:r>
              <a:rPr lang="it-IT" sz="2800" b="1" baseline="30000">
                <a:solidFill>
                  <a:srgbClr val="000066"/>
                </a:solidFill>
                <a:sym typeface="Symbol" pitchFamily="18" charset="2"/>
              </a:rPr>
              <a:t>-4</a:t>
            </a:r>
            <a:endParaRPr lang="en-GB" sz="2800" b="1" baseline="3000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GB" sz="2800" b="1">
              <a:solidFill>
                <a:srgbClr val="000066"/>
              </a:solidFill>
            </a:endParaRPr>
          </a:p>
        </p:txBody>
      </p:sp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590800"/>
            <a:ext cx="378777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1024"/>
          <p:cNvGraphicFramePr>
            <a:graphicFrameLocks noChangeAspect="1"/>
          </p:cNvGraphicFramePr>
          <p:nvPr/>
        </p:nvGraphicFramePr>
        <p:xfrm>
          <a:off x="6253163" y="76200"/>
          <a:ext cx="2532062" cy="860425"/>
        </p:xfrm>
        <a:graphic>
          <a:graphicData uri="http://schemas.openxmlformats.org/presentationml/2006/ole">
            <p:oleObj spid="_x0000_s5122" name="Equation" r:id="rId6" imgW="672840" imgH="228600" progId="Equation.3">
              <p:embed/>
            </p:oleObj>
          </a:graphicData>
        </a:graphic>
      </p:graphicFrame>
      <p:sp>
        <p:nvSpPr>
          <p:cNvPr id="5130" name="Segnaposto piè di pagina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1638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B55D4A-5409-4A8F-A228-05F4BF5CDBBC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smtClean="0"/>
              <a:t>Data MC Comparison: Preliminary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5210175"/>
            <a:ext cx="8839200" cy="1190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smtClean="0"/>
              <a:t>7</a:t>
            </a:r>
            <a:r>
              <a:rPr lang="it-IT" sz="2800" smtClean="0">
                <a:cs typeface="Times New Roman" pitchFamily="18" charset="0"/>
              </a:rPr>
              <a:t>×10</a:t>
            </a:r>
            <a:r>
              <a:rPr lang="it-IT" sz="2800" baseline="30000" smtClean="0">
                <a:cs typeface="Times New Roman" pitchFamily="18" charset="0"/>
              </a:rPr>
              <a:t>3 </a:t>
            </a:r>
            <a:r>
              <a:rPr lang="it-IT" sz="2800" b="1" smtClean="0">
                <a:sym typeface="Symbol" pitchFamily="18" charset="2"/>
              </a:rPr>
              <a:t>e</a:t>
            </a:r>
            <a:r>
              <a:rPr lang="it-IT" sz="2800" b="1" baseline="30000" smtClean="0">
                <a:sym typeface="Symbol" pitchFamily="18" charset="2"/>
              </a:rPr>
              <a:t>+</a:t>
            </a:r>
            <a:r>
              <a:rPr lang="it-IT" sz="2800" b="1" smtClean="0">
                <a:sym typeface="Symbol" pitchFamily="18" charset="2"/>
              </a:rPr>
              <a:t>e</a:t>
            </a:r>
            <a:r>
              <a:rPr lang="it-IT" sz="2800" b="1" baseline="52000" smtClean="0">
                <a:sym typeface="Symbol" pitchFamily="18" charset="2"/>
              </a:rPr>
              <a:t>-</a:t>
            </a:r>
            <a:r>
              <a:rPr lang="it-IT" sz="2800" b="1" smtClean="0">
                <a:sym typeface="Symbol" pitchFamily="18" charset="2"/>
              </a:rPr>
              <a:t> </a:t>
            </a:r>
            <a:r>
              <a:rPr lang="it-IT" sz="2400" b="1" smtClean="0">
                <a:sym typeface="Symbol" pitchFamily="18" charset="2"/>
              </a:rPr>
              <a:t></a:t>
            </a:r>
            <a:r>
              <a:rPr lang="it-IT" sz="2400" b="1" baseline="30000" smtClean="0">
                <a:sym typeface="Symbol" pitchFamily="18" charset="2"/>
              </a:rPr>
              <a:t>+</a:t>
            </a:r>
            <a:r>
              <a:rPr lang="it-IT" sz="2400" b="1" smtClean="0">
                <a:sym typeface="Symbol" pitchFamily="18" charset="2"/>
              </a:rPr>
              <a:t></a:t>
            </a:r>
            <a:r>
              <a:rPr lang="it-IT" sz="2400" b="1" baseline="30000" smtClean="0">
                <a:sym typeface="Symbol" pitchFamily="18" charset="2"/>
              </a:rPr>
              <a:t>- </a:t>
            </a:r>
            <a:r>
              <a:rPr lang="it-IT" sz="2400" b="1" smtClean="0">
                <a:sym typeface="Symbol" pitchFamily="18" charset="2"/>
              </a:rPr>
              <a:t></a:t>
            </a:r>
            <a:r>
              <a:rPr lang="it-IT" sz="2400" b="1" baseline="30000" smtClean="0">
                <a:sym typeface="Symbol" pitchFamily="18" charset="2"/>
              </a:rPr>
              <a:t>0 </a:t>
            </a:r>
            <a:r>
              <a:rPr lang="it-IT" sz="2800" b="1" smtClean="0">
                <a:sym typeface="Symbol" pitchFamily="18" charset="2"/>
              </a:rPr>
              <a:t>e</a:t>
            </a:r>
            <a:r>
              <a:rPr lang="it-IT" sz="2800" b="1" baseline="30000" smtClean="0">
                <a:sym typeface="Symbol" pitchFamily="18" charset="2"/>
              </a:rPr>
              <a:t>+</a:t>
            </a:r>
            <a:r>
              <a:rPr lang="it-IT" sz="2800" b="1" smtClean="0">
                <a:sym typeface="Symbol" pitchFamily="18" charset="2"/>
              </a:rPr>
              <a:t>e</a:t>
            </a:r>
            <a:r>
              <a:rPr lang="it-IT" sz="2800" b="1" baseline="52000" smtClean="0">
                <a:sym typeface="Symbol" pitchFamily="18" charset="2"/>
              </a:rPr>
              <a:t>-</a:t>
            </a:r>
            <a:r>
              <a:rPr lang="it-IT" sz="2400" b="1" smtClean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ym typeface="Symbol" pitchFamily="18" charset="2"/>
              </a:rPr>
              <a:t>MC M</a:t>
            </a:r>
            <a:r>
              <a:rPr lang="it-IT" sz="2400" baseline="-25000" smtClean="0">
                <a:sym typeface="Symbol" pitchFamily="18" charset="2"/>
              </a:rPr>
              <a:t>ee</a:t>
            </a:r>
            <a:r>
              <a:rPr lang="it-IT" sz="2400" smtClean="0">
                <a:sym typeface="Symbol" pitchFamily="18" charset="2"/>
              </a:rPr>
              <a:t> shape from VDM with FF slope from SND (213 events) 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smtClean="0">
                <a:sym typeface="Symbol" pitchFamily="18" charset="2"/>
              </a:rPr>
              <a:t>next Extract directly from our data</a:t>
            </a:r>
            <a:endParaRPr lang="en-GB" sz="2000" smtClean="0">
              <a:sym typeface="Symbol" pitchFamily="18" charset="2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 r="3712"/>
          <a:stretch>
            <a:fillRect/>
          </a:stretch>
        </p:blipFill>
        <p:spPr bwMode="auto">
          <a:xfrm>
            <a:off x="228600" y="1143000"/>
            <a:ext cx="403860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 t="3844" r="7660"/>
          <a:stretch>
            <a:fillRect/>
          </a:stretch>
        </p:blipFill>
        <p:spPr bwMode="auto">
          <a:xfrm>
            <a:off x="4654550" y="1230313"/>
            <a:ext cx="3879850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Segnaposto piè di pagina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2011/06/14</a:t>
            </a:r>
          </a:p>
        </p:txBody>
      </p:sp>
      <p:sp>
        <p:nvSpPr>
          <p:cNvPr id="615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95A55A-4171-4329-9A78-394C472D261E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615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smtClean="0"/>
              <a:t>Fit to the M</a:t>
            </a:r>
            <a:r>
              <a:rPr lang="it-IT" baseline="-25000" smtClean="0"/>
              <a:t>ee</a:t>
            </a:r>
            <a:r>
              <a:rPr lang="it-IT" smtClean="0"/>
              <a:t> Shape</a:t>
            </a:r>
          </a:p>
        </p:txBody>
      </p:sp>
      <p:pic>
        <p:nvPicPr>
          <p:cNvPr id="6152" name="Picture 1029"/>
          <p:cNvPicPr>
            <a:picLocks noChangeAspect="1" noChangeArrowheads="1"/>
          </p:cNvPicPr>
          <p:nvPr/>
        </p:nvPicPr>
        <p:blipFill>
          <a:blip r:embed="rId3" cstate="print"/>
          <a:srcRect l="1410" r="5641"/>
          <a:stretch>
            <a:fillRect/>
          </a:stretch>
        </p:blipFill>
        <p:spPr bwMode="auto">
          <a:xfrm>
            <a:off x="4564063" y="2133600"/>
            <a:ext cx="45958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1030"/>
          <p:cNvSpPr txBox="1">
            <a:spLocks noChangeArrowheads="1"/>
          </p:cNvSpPr>
          <p:nvPr/>
        </p:nvSpPr>
        <p:spPr bwMode="auto">
          <a:xfrm>
            <a:off x="393700" y="2362200"/>
            <a:ext cx="34925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200"/>
              <a:t>Using decay parametrization</a:t>
            </a:r>
          </a:p>
          <a:p>
            <a:r>
              <a:rPr lang="it-IT" sz="2200"/>
              <a:t>from Landsberg85 and F(q2) </a:t>
            </a:r>
          </a:p>
          <a:p>
            <a:r>
              <a:rPr lang="it-IT" sz="2200"/>
              <a:t>approx. from Achasov, </a:t>
            </a:r>
          </a:p>
          <a:p>
            <a:r>
              <a:rPr lang="it-IT" sz="2200"/>
              <a:t>Kozhevnikov, Sov. J. Nucl.</a:t>
            </a:r>
          </a:p>
          <a:p>
            <a:r>
              <a:rPr lang="it-IT" sz="2200"/>
              <a:t>Phys. 55 (1992) 449</a:t>
            </a:r>
            <a:endParaRPr lang="en-GB" sz="2200"/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685800" y="1219200"/>
          <a:ext cx="7772400" cy="915988"/>
        </p:xfrm>
        <a:graphic>
          <a:graphicData uri="http://schemas.openxmlformats.org/presentationml/2006/ole">
            <p:oleObj spid="_x0000_s6146" name="Equation" r:id="rId4" imgW="5384520" imgH="634680" progId="Equation.3">
              <p:embed/>
            </p:oleObj>
          </a:graphicData>
        </a:graphic>
      </p:graphicFrame>
      <p:graphicFrame>
        <p:nvGraphicFramePr>
          <p:cNvPr id="6147" name="Object 1025"/>
          <p:cNvGraphicFramePr>
            <a:graphicFrameLocks noChangeAspect="1"/>
          </p:cNvGraphicFramePr>
          <p:nvPr/>
        </p:nvGraphicFramePr>
        <p:xfrm>
          <a:off x="533400" y="4267200"/>
          <a:ext cx="1905000" cy="762000"/>
        </p:xfrm>
        <a:graphic>
          <a:graphicData uri="http://schemas.openxmlformats.org/presentationml/2006/ole">
            <p:oleObj spid="_x0000_s6147" name="Equation" r:id="rId5" imgW="1079280" imgH="431640" progId="Equation.3">
              <p:embed/>
            </p:oleObj>
          </a:graphicData>
        </a:graphic>
      </p:graphicFrame>
      <p:graphicFrame>
        <p:nvGraphicFramePr>
          <p:cNvPr id="6148" name="Object 1026"/>
          <p:cNvGraphicFramePr>
            <a:graphicFrameLocks noChangeAspect="1"/>
          </p:cNvGraphicFramePr>
          <p:nvPr/>
        </p:nvGraphicFramePr>
        <p:xfrm>
          <a:off x="358775" y="5178425"/>
          <a:ext cx="3070225" cy="1074738"/>
        </p:xfrm>
        <a:graphic>
          <a:graphicData uri="http://schemas.openxmlformats.org/presentationml/2006/ole">
            <p:oleObj spid="_x0000_s6148" name="Equazione" r:id="rId6" imgW="1739880" imgH="609480" progId="Equation.3">
              <p:embed/>
            </p:oleObj>
          </a:graphicData>
        </a:graphic>
      </p:graphicFrame>
      <p:sp>
        <p:nvSpPr>
          <p:cNvPr id="6154" name="Segnaposto piè di pagina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1305</Words>
  <Application>Microsoft Office PowerPoint</Application>
  <PresentationFormat>Presentazione su schermo (4:3)</PresentationFormat>
  <Paragraphs>248</Paragraphs>
  <Slides>24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Struttura predefinita</vt:lpstr>
      <vt:lpstr>Equation</vt:lpstr>
      <vt:lpstr>Equazione</vt:lpstr>
      <vt:lpstr>Microsoft Equation 3.0</vt:lpstr>
      <vt:lpstr>Hadron Physics at KLOE and KLOE-2</vt:lpstr>
      <vt:lpstr>Hadron Physics at KLOE and KLOE-2</vt:lpstr>
      <vt:lpstr>Box Anomaly:</vt:lpstr>
      <vt:lpstr>Box Anomaly:</vt:lpstr>
      <vt:lpstr>Branching ratio:</vt:lpstr>
      <vt:lpstr>Form Factor Measurement:</vt:lpstr>
      <vt:lpstr>Form Factor Measurement:</vt:lpstr>
      <vt:lpstr>Data MC Comparison: Preliminary</vt:lpstr>
      <vt:lpstr>Fit to the Mee Shape</vt:lpstr>
      <vt:lpstr> Physics:</vt:lpstr>
      <vt:lpstr> Physics: Meson Transition Form Factor</vt:lpstr>
      <vt:lpstr> Fusion:</vt:lpstr>
      <vt:lpstr> Fusion:</vt:lpstr>
      <vt:lpstr> Fusion:</vt:lpstr>
      <vt:lpstr> Fusion:</vt:lpstr>
      <vt:lpstr>Diapositiva 16</vt:lpstr>
      <vt:lpstr>Conclusions and Outlooks</vt:lpstr>
      <vt:lpstr>DANE &amp; KLOE UPGRADE</vt:lpstr>
      <vt:lpstr>From KLOE to KLOE-2: IP detector</vt:lpstr>
      <vt:lpstr>From KLOE to KLOE-2: IP detectors</vt:lpstr>
      <vt:lpstr>Diapositiva 21</vt:lpstr>
      <vt:lpstr>SPARE</vt:lpstr>
      <vt:lpstr>KLOE and DAFNE upgrade</vt:lpstr>
      <vt:lpstr>KLOE-2 Physics Program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Camilla</dc:creator>
  <cp:lastModifiedBy>Camilla</cp:lastModifiedBy>
  <cp:revision>49</cp:revision>
  <dcterms:created xsi:type="dcterms:W3CDTF">1601-01-01T00:00:00Z</dcterms:created>
  <dcterms:modified xsi:type="dcterms:W3CDTF">2011-06-13T21:48:57Z</dcterms:modified>
</cp:coreProperties>
</file>