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7" r:id="rId3"/>
    <p:sldId id="388" r:id="rId4"/>
    <p:sldId id="391" r:id="rId5"/>
    <p:sldId id="395" r:id="rId6"/>
    <p:sldId id="396" r:id="rId7"/>
    <p:sldId id="397" r:id="rId8"/>
    <p:sldId id="398" r:id="rId9"/>
    <p:sldId id="390" r:id="rId10"/>
    <p:sldId id="394" r:id="rId11"/>
    <p:sldId id="400" r:id="rId12"/>
    <p:sldId id="405" r:id="rId13"/>
    <p:sldId id="406" r:id="rId14"/>
    <p:sldId id="407" r:id="rId15"/>
    <p:sldId id="408" r:id="rId16"/>
    <p:sldId id="409" r:id="rId17"/>
    <p:sldId id="389" r:id="rId18"/>
    <p:sldId id="354" r:id="rId19"/>
    <p:sldId id="410" r:id="rId20"/>
    <p:sldId id="392" r:id="rId21"/>
    <p:sldId id="401" r:id="rId22"/>
    <p:sldId id="402" r:id="rId23"/>
    <p:sldId id="403" r:id="rId24"/>
    <p:sldId id="404" r:id="rId25"/>
  </p:sldIdLst>
  <p:sldSz cx="10625138" cy="7559675"/>
  <p:notesSz cx="7772400" cy="10058400"/>
  <p:defaultTextStyle>
    <a:defPPr>
      <a:defRPr lang="en-GB"/>
    </a:defPPr>
    <a:lvl1pPr algn="l" defTabSz="45712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1pPr>
    <a:lvl2pPr marL="742829" indent="-285702" algn="l" defTabSz="45712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2pPr>
    <a:lvl3pPr marL="1142814" indent="-228562" algn="l" defTabSz="45712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3pPr>
    <a:lvl4pPr marL="1599939" indent="-228562" algn="l" defTabSz="45712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4pPr>
    <a:lvl5pPr marL="2057064" indent="-228562" algn="l" defTabSz="45712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5pPr>
    <a:lvl6pPr marL="2285627" algn="l" defTabSz="45712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6pPr>
    <a:lvl7pPr marL="2742753" algn="l" defTabSz="45712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7pPr>
    <a:lvl8pPr marL="3199877" algn="l" defTabSz="45712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8pPr>
    <a:lvl9pPr marL="3657002" algn="l" defTabSz="45712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13E57F0-6277-2146-9A3E-9452EB0ECCC0}">
          <p14:sldIdLst>
            <p14:sldId id="256"/>
            <p14:sldId id="387"/>
            <p14:sldId id="388"/>
            <p14:sldId id="391"/>
            <p14:sldId id="395"/>
            <p14:sldId id="396"/>
            <p14:sldId id="397"/>
            <p14:sldId id="398"/>
            <p14:sldId id="390"/>
            <p14:sldId id="394"/>
            <p14:sldId id="400"/>
            <p14:sldId id="405"/>
            <p14:sldId id="406"/>
            <p14:sldId id="407"/>
            <p14:sldId id="408"/>
            <p14:sldId id="409"/>
            <p14:sldId id="389"/>
            <p14:sldId id="354"/>
            <p14:sldId id="410"/>
            <p14:sldId id="392"/>
            <p14:sldId id="401"/>
            <p14:sldId id="402"/>
            <p14:sldId id="403"/>
            <p14:sldId id="4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A57C"/>
    <a:srgbClr val="675E47"/>
    <a:srgbClr val="FDF3B6"/>
    <a:srgbClr val="54460E"/>
    <a:srgbClr val="6D6013"/>
    <a:srgbClr val="996633"/>
    <a:srgbClr val="1F4D21"/>
    <a:srgbClr val="FEFBBF"/>
    <a:srgbClr val="3D9924"/>
    <a:srgbClr val="6BF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88581" autoAdjust="0"/>
  </p:normalViewPr>
  <p:slideViewPr>
    <p:cSldViewPr>
      <p:cViewPr varScale="1">
        <p:scale>
          <a:sx n="77" d="100"/>
          <a:sy n="77" d="100"/>
        </p:scale>
        <p:origin x="-736" y="-104"/>
      </p:cViewPr>
      <p:guideLst>
        <p:guide orient="horz" pos="2161"/>
        <p:guide pos="3036"/>
      </p:guideLst>
    </p:cSldViewPr>
  </p:slideViewPr>
  <p:outlineViewPr>
    <p:cViewPr varScale="1">
      <p:scale>
        <a:sx n="170" d="200"/>
        <a:sy n="170" d="200"/>
      </p:scale>
      <p:origin x="0" y="4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695E-8914-8F4B-89E1-FC9A5679348A}" type="datetimeFigureOut">
              <a:rPr lang="en-US" smtClean="0"/>
              <a:t>6/14/11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0080-7BAA-B548-B2CE-2037FB4A1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62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6663" y="763588"/>
            <a:ext cx="529748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1FF819F6-F83B-D84E-A05A-5643C096ACB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141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3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29" indent="-285702" algn="l" defTabSz="457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3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14" indent="-228562" algn="l" defTabSz="457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3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9939" indent="-228562" algn="l" defTabSz="457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3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064" indent="-228562" algn="l" defTabSz="457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3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627" algn="l" defTabSz="4571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53" algn="l" defTabSz="4571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77" algn="l" defTabSz="4571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002" algn="l" defTabSz="45712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4969F-9248-E645-96F2-DC8FA20E4084}" type="slidenum">
              <a:rPr lang="pl-PL"/>
              <a:pPr/>
              <a:t>1</a:t>
            </a:fld>
            <a:endParaRPr lang="pl-PL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6663" y="763588"/>
            <a:ext cx="529907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763588"/>
            <a:ext cx="529748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FF819F6-F83B-D84E-A05A-5643C096ACB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06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763588"/>
            <a:ext cx="529748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dashed line – Prompt component</a:t>
            </a:r>
          </a:p>
          <a:p>
            <a:r>
              <a:rPr lang="en-GB" dirty="0" smtClean="0"/>
              <a:t>Red dotted line – D from b (signal)</a:t>
            </a:r>
          </a:p>
          <a:p>
            <a:r>
              <a:rPr lang="en-GB" dirty="0" smtClean="0"/>
              <a:t>Histogram</a:t>
            </a:r>
            <a:r>
              <a:rPr lang="en-GB" baseline="0" dirty="0" smtClean="0"/>
              <a:t> – the sum of the two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FF819F6-F83B-D84E-A05A-5643C096ACBD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7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763588"/>
            <a:ext cx="529748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Black dotted line – D sideband backgrounds</a:t>
            </a:r>
          </a:p>
          <a:p>
            <a:r>
              <a:rPr lang="en-GB" dirty="0" smtClean="0"/>
              <a:t>Red solid line – Prompt yields</a:t>
            </a:r>
          </a:p>
          <a:p>
            <a:r>
              <a:rPr lang="en-GB" dirty="0" smtClean="0"/>
              <a:t>Blue</a:t>
            </a:r>
            <a:r>
              <a:rPr lang="en-GB" baseline="0" dirty="0" smtClean="0"/>
              <a:t> dashed line – D from b signal</a:t>
            </a:r>
          </a:p>
          <a:p>
            <a:r>
              <a:rPr lang="en-GB" baseline="0" dirty="0" smtClean="0"/>
              <a:t>Thick solid curves the totals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FF819F6-F83B-D84E-A05A-5643C096ACBD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30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763588"/>
            <a:ext cx="529748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MCFM – predicts the cross-sections for b anti-b quark production in NLO</a:t>
            </a:r>
          </a:p>
          <a:p>
            <a:r>
              <a:rPr lang="en-GB" dirty="0" smtClean="0"/>
              <a:t>FONLL</a:t>
            </a:r>
            <a:r>
              <a:rPr lang="en-GB" baseline="0" dirty="0" smtClean="0"/>
              <a:t> uses CTEQ 6.5 Parton Distribution Functions (PDF) and improves NLO result with </a:t>
            </a:r>
            <a:r>
              <a:rPr lang="en-GB" baseline="0" dirty="0" err="1" smtClean="0"/>
              <a:t>resummation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logarithms up to next-to-leading order</a:t>
            </a:r>
          </a:p>
          <a:p>
            <a:r>
              <a:rPr lang="en-GB" baseline="0" dirty="0" smtClean="0"/>
              <a:t>Measured cross-section is consistent with theoretical predictions (both)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FF819F6-F83B-D84E-A05A-5643C096ACBD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6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70" y="2347916"/>
            <a:ext cx="9032204" cy="1620837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609" y="4283075"/>
            <a:ext cx="7437596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02081-DC6A-3848-94C0-EDCDE27E169D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6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4F35BA-BA10-3D42-BB75-87E8A7CE1A70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85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5082" y="36513"/>
            <a:ext cx="2473064" cy="65659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870" y="36513"/>
            <a:ext cx="7263580" cy="65659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FDA19-296C-AF4B-A079-BC85968433BA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30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57D39FB5-1944-A341-8A22-83F442C8FDBE}" type="slidenum">
              <a:rPr lang="pl-PL" smtClean="0"/>
              <a:pPr algn="ctr"/>
              <a:t>‹#›</a:t>
            </a:fld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557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4857753"/>
            <a:ext cx="903053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72" y="3203577"/>
            <a:ext cx="903053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613E7E-CC77-4648-ADBC-1CEF298B077F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5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66" y="1614491"/>
            <a:ext cx="4698486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7985" y="1614491"/>
            <a:ext cx="470016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E637B6-3FDB-4045-B9EB-3D46F3973DC7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034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95" y="303216"/>
            <a:ext cx="956262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094" y="1692275"/>
            <a:ext cx="469346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094" y="2397125"/>
            <a:ext cx="469346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7905" y="1692275"/>
            <a:ext cx="469681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7905" y="2397125"/>
            <a:ext cx="469681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99E321-EB23-2F40-9DF1-98F4D41C34B7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268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17700A-CA66-1147-9BBD-58B095773408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86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AFC10-369A-614E-BC24-027078B22973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79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95" y="301628"/>
            <a:ext cx="349542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682" y="301625"/>
            <a:ext cx="5940038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095" y="1581153"/>
            <a:ext cx="349542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B0F5B7-D1D9-F442-BC60-5617DF822B9C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685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98" y="5291141"/>
            <a:ext cx="637508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3198" y="674691"/>
            <a:ext cx="637508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98" y="5916613"/>
            <a:ext cx="6375083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EB8512-B7BE-4840-9B5E-39F7C60006CE}" type="slidenum">
              <a:rPr lang="pl-PL"/>
              <a:pPr/>
              <a:t>‹#›</a:t>
            </a:fld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663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308230"/>
            <a:ext cx="10625138" cy="251446"/>
          </a:xfrm>
          <a:prstGeom prst="rect">
            <a:avLst/>
          </a:prstGeom>
          <a:solidFill>
            <a:srgbClr val="544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12" tIns="51956" rIns="103912" bIns="5195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417025" y="7308229"/>
            <a:ext cx="720080" cy="251446"/>
          </a:xfrm>
          <a:prstGeom prst="rect">
            <a:avLst/>
          </a:prstGeom>
          <a:solidFill>
            <a:srgbClr val="A9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12" tIns="51956" rIns="103912" bIns="51956"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65" y="1614491"/>
            <a:ext cx="9559279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61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560041" y="7308229"/>
            <a:ext cx="6984776" cy="25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DF3B6"/>
                </a:solidFill>
                <a:latin typeface="Times New Roman" charset="0"/>
              </a:defRPr>
            </a:lvl1pPr>
          </a:lstStyle>
          <a:p>
            <a:r>
              <a:rPr lang="en-US" smtClean="0"/>
              <a:t>A.Ukleja                                   Studies of open heavy flavour production at LHCb</a:t>
            </a:r>
            <a:endParaRPr lang="pl-PL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001133" y="7308229"/>
            <a:ext cx="983844" cy="2514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>
                <a:solidFill>
                  <a:srgbClr val="FDF3B6"/>
                </a:solidFill>
                <a:latin typeface="Times New Roman" charset="0"/>
              </a:defRPr>
            </a:lvl1pPr>
          </a:lstStyle>
          <a:p>
            <a:r>
              <a:rPr lang="pl-PL" smtClean="0"/>
              <a:t>16/06/2011   </a:t>
            </a:r>
            <a:endParaRPr lang="pl-PL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5427" y="36513"/>
            <a:ext cx="1038171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    Click to edit the title text format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9273009" y="7308229"/>
            <a:ext cx="576064" cy="25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8A6F929E-9FF0-BC42-9591-7A6A02ADC25F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r>
              <a:rPr lang="pl-PL" dirty="0" smtClean="0"/>
              <a:t>             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54460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2pPr>
      <a:lvl3pPr marL="11430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3pPr>
      <a:lvl4pPr marL="16002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4pPr>
      <a:lvl5pPr marL="20574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7.emf"/><Relationship Id="rId4" Type="http://schemas.openxmlformats.org/officeDocument/2006/relationships/image" Target="../media/image37.png"/><Relationship Id="rId7" Type="http://schemas.openxmlformats.org/officeDocument/2006/relationships/image" Target="../media/image40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0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8.emf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9" Type="http://schemas.openxmlformats.org/officeDocument/2006/relationships/image" Target="../media/image42.png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6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7" Type="http://schemas.openxmlformats.org/officeDocument/2006/relationships/image" Target="../media/image6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emf"/><Relationship Id="rId3" Type="http://schemas.openxmlformats.org/officeDocument/2006/relationships/image" Target="../media/image65.emf"/><Relationship Id="rId6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Relationship Id="rId6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5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23.png"/><Relationship Id="rId3" Type="http://schemas.openxmlformats.org/officeDocument/2006/relationships/image" Target="../media/image21.png"/><Relationship Id="rId6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4.emf"/><Relationship Id="rId4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5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6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95" y="1073812"/>
            <a:ext cx="10369153" cy="42902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sz="3600" b="1" dirty="0">
                <a:solidFill>
                  <a:srgbClr val="1F4D21"/>
                </a:solidFill>
              </a:rPr>
              <a:t>Studies of open heavy flavour production </a:t>
            </a:r>
          </a:p>
          <a:p>
            <a:pPr algn="ctr"/>
            <a:r>
              <a:rPr lang="en-GB" sz="3600" b="1" dirty="0">
                <a:solidFill>
                  <a:srgbClr val="1F4D21"/>
                </a:solidFill>
              </a:rPr>
              <a:t>at </a:t>
            </a:r>
            <a:r>
              <a:rPr lang="en-GB" sz="3600" b="1" dirty="0" err="1">
                <a:solidFill>
                  <a:srgbClr val="1F4D21"/>
                </a:solidFill>
              </a:rPr>
              <a:t>LHCb</a:t>
            </a:r>
            <a:endParaRPr lang="en-GB" sz="3600" b="1" dirty="0">
              <a:solidFill>
                <a:srgbClr val="1F4D21"/>
              </a:solidFill>
            </a:endParaRPr>
          </a:p>
          <a:p>
            <a:endParaRPr lang="en-GB" sz="3600" dirty="0"/>
          </a:p>
          <a:p>
            <a:pPr algn="ctr"/>
            <a:r>
              <a:rPr lang="en-GB" sz="2200" dirty="0">
                <a:solidFill>
                  <a:srgbClr val="0000FF"/>
                </a:solidFill>
              </a:rPr>
              <a:t>Artur Ukleja</a:t>
            </a:r>
          </a:p>
          <a:p>
            <a:pPr algn="ctr"/>
            <a:r>
              <a:rPr lang="en-GB" sz="2200" dirty="0">
                <a:solidFill>
                  <a:srgbClr val="0000FF"/>
                </a:solidFill>
              </a:rPr>
              <a:t>(The </a:t>
            </a:r>
            <a:r>
              <a:rPr lang="en-GB" sz="2200" dirty="0" err="1">
                <a:solidFill>
                  <a:srgbClr val="0000FF"/>
                </a:solidFill>
              </a:rPr>
              <a:t>Andrzej</a:t>
            </a:r>
            <a:r>
              <a:rPr lang="en-GB" sz="2200" dirty="0">
                <a:solidFill>
                  <a:srgbClr val="0000FF"/>
                </a:solidFill>
              </a:rPr>
              <a:t> </a:t>
            </a:r>
            <a:r>
              <a:rPr lang="en-GB" sz="2200" dirty="0" err="1">
                <a:solidFill>
                  <a:srgbClr val="0000FF"/>
                </a:solidFill>
              </a:rPr>
              <a:t>Sołtan</a:t>
            </a:r>
            <a:r>
              <a:rPr lang="en-GB" sz="2200" dirty="0">
                <a:solidFill>
                  <a:srgbClr val="0000FF"/>
                </a:solidFill>
              </a:rPr>
              <a:t> Institute for Nuclear Studies, Warsaw)</a:t>
            </a:r>
          </a:p>
          <a:p>
            <a:pPr algn="ctr"/>
            <a:r>
              <a:rPr lang="en-GB" sz="2200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rgbClr val="0000FF"/>
                </a:solidFill>
              </a:rPr>
              <a:t>on behalf of the </a:t>
            </a:r>
            <a:r>
              <a:rPr lang="en-GB" sz="2200" dirty="0" err="1">
                <a:solidFill>
                  <a:srgbClr val="0000FF"/>
                </a:solidFill>
              </a:rPr>
              <a:t>LHCb</a:t>
            </a:r>
            <a:r>
              <a:rPr lang="en-GB" sz="2200" dirty="0">
                <a:solidFill>
                  <a:srgbClr val="0000FF"/>
                </a:solidFill>
              </a:rPr>
              <a:t> Collaboration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>
                <a:solidFill>
                  <a:srgbClr val="800000"/>
                </a:solidFill>
              </a:rPr>
              <a:t>XIV International Conference on Hadron Spectroscopy</a:t>
            </a:r>
          </a:p>
          <a:p>
            <a:pPr algn="ctr"/>
            <a:r>
              <a:rPr lang="en-GB" sz="2200" dirty="0" err="1">
                <a:solidFill>
                  <a:srgbClr val="800000"/>
                </a:solidFill>
              </a:rPr>
              <a:t>München</a:t>
            </a:r>
            <a:r>
              <a:rPr lang="en-GB" sz="2200" dirty="0">
                <a:solidFill>
                  <a:srgbClr val="800000"/>
                </a:solidFill>
              </a:rPr>
              <a:t>, 13-17 June 2011</a:t>
            </a:r>
          </a:p>
          <a:p>
            <a:pPr algn="ctr"/>
            <a:r>
              <a:rPr lang="en-GB" sz="2200" dirty="0"/>
              <a:t>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12" y="5749453"/>
            <a:ext cx="153102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33" y="5724055"/>
            <a:ext cx="1229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 of fragmentation fractions </a:t>
            </a:r>
            <a:r>
              <a:rPr lang="en-GB" i="1" dirty="0" err="1" smtClean="0"/>
              <a:t>f</a:t>
            </a:r>
            <a:r>
              <a:rPr lang="en-GB" i="1" baseline="-25000" dirty="0" err="1" smtClean="0"/>
              <a:t>s</a:t>
            </a:r>
            <a:r>
              <a:rPr lang="en-GB" i="1" baseline="-25000" dirty="0" smtClean="0"/>
              <a:t> </a:t>
            </a:r>
            <a:r>
              <a:rPr lang="en-GB" dirty="0" smtClean="0"/>
              <a:t>/ (</a:t>
            </a:r>
            <a:r>
              <a:rPr lang="en-GB" i="1" dirty="0" err="1" smtClean="0"/>
              <a:t>f</a:t>
            </a:r>
            <a:r>
              <a:rPr lang="en-GB" i="1" baseline="-25000" dirty="0" err="1" smtClean="0"/>
              <a:t>u</a:t>
            </a:r>
            <a:r>
              <a:rPr lang="en-GB" i="1" dirty="0" err="1" smtClean="0"/>
              <a:t>+f</a:t>
            </a:r>
            <a:r>
              <a:rPr lang="en-GB" i="1" baseline="-25000" dirty="0" err="1" smtClean="0"/>
              <a:t>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10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3800402" y="683494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semileptonic modes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03" y="2339678"/>
            <a:ext cx="1028112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i="1" dirty="0" err="1">
                <a:solidFill>
                  <a:srgbClr val="0000FF"/>
                </a:solidFill>
              </a:rPr>
              <a:t>n</a:t>
            </a:r>
            <a:r>
              <a:rPr lang="en-GB" sz="2200" baseline="-25000" dirty="0" err="1">
                <a:solidFill>
                  <a:srgbClr val="0000FF"/>
                </a:solidFill>
              </a:rPr>
              <a:t>corr</a:t>
            </a:r>
            <a:r>
              <a:rPr lang="en-GB" sz="2200" dirty="0"/>
              <a:t> – efficiency, branching fractions and </a:t>
            </a:r>
            <a:r>
              <a:rPr lang="en-GB" sz="2200" b="1" dirty="0">
                <a:solidFill>
                  <a:srgbClr val="3D9924"/>
                </a:solidFill>
              </a:rPr>
              <a:t>cross-feed </a:t>
            </a:r>
            <a:r>
              <a:rPr lang="en-GB" sz="2200" dirty="0"/>
              <a:t>corrected yields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41" y="2699720"/>
            <a:ext cx="7518316" cy="4301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025" y="4004403"/>
            <a:ext cx="2232248" cy="171963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3D9924"/>
                </a:solidFill>
              </a:rPr>
              <a:t>Cross-feed </a:t>
            </a:r>
            <a:r>
              <a:rPr lang="en-GB" sz="2200" dirty="0"/>
              <a:t>between channels is taken into account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" y="1259558"/>
            <a:ext cx="10425137" cy="683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4619" y="6948190"/>
            <a:ext cx="4880521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C.Weiser</a:t>
            </a:r>
            <a:r>
              <a:rPr lang="en-GB" dirty="0" smtClean="0"/>
              <a:t>, DELPHI 99-162 TALK 6, 1999)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74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6" y="949237"/>
            <a:ext cx="3131876" cy="2078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5" y="3100083"/>
            <a:ext cx="3037545" cy="2016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6" y="579804"/>
            <a:ext cx="1514717" cy="35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465" y="579804"/>
            <a:ext cx="1506664" cy="35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427" y="939842"/>
            <a:ext cx="3024336" cy="2047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427" y="3100084"/>
            <a:ext cx="3024336" cy="2047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0842" y="579804"/>
            <a:ext cx="1433903" cy="359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786" y="1005940"/>
            <a:ext cx="3024336" cy="2022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786" y="3100084"/>
            <a:ext cx="3024336" cy="2022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6786" y="5219998"/>
            <a:ext cx="3024336" cy="205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Semileptonic modes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11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4227" y="5796064"/>
            <a:ext cx="1538182" cy="359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6427" y="5219998"/>
            <a:ext cx="3024336" cy="205951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" y="5147989"/>
            <a:ext cx="1824203" cy="86409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68" y="6228109"/>
            <a:ext cx="1423543" cy="2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of fragmentation fractions </a:t>
            </a:r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/</a:t>
            </a:r>
            <a:r>
              <a:rPr lang="en-GB" i="1" dirty="0" smtClean="0"/>
              <a:t> 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u</a:t>
            </a:r>
            <a:r>
              <a:rPr lang="en-GB" i="1" dirty="0" err="1">
                <a:solidFill>
                  <a:srgbClr val="0000FF"/>
                </a:solidFill>
              </a:rPr>
              <a:t>+f</a:t>
            </a:r>
            <a:r>
              <a:rPr lang="en-GB" i="1" baseline="-25000" dirty="0" err="1">
                <a:solidFill>
                  <a:srgbClr val="0000FF"/>
                </a:solidFill>
              </a:rPr>
              <a:t>d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12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2288235" y="683495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semileptonic modes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5" y="1770905"/>
            <a:ext cx="3975100" cy="5321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6505" y="4355902"/>
            <a:ext cx="4680520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0000FF"/>
                </a:solidFill>
              </a:rPr>
              <a:t>LEP</a:t>
            </a:r>
            <a:r>
              <a:rPr lang="en-GB" sz="2200" dirty="0">
                <a:solidFill>
                  <a:srgbClr val="0000FF"/>
                </a:solidFill>
              </a:rPr>
              <a:t>: 0.128 ± 0.012</a:t>
            </a:r>
          </a:p>
          <a:p>
            <a:r>
              <a:rPr lang="en-GB" sz="2200" b="1" dirty="0">
                <a:solidFill>
                  <a:srgbClr val="3D9924"/>
                </a:solidFill>
              </a:rPr>
              <a:t>CDF</a:t>
            </a:r>
            <a:r>
              <a:rPr lang="en-GB" sz="2200" dirty="0">
                <a:solidFill>
                  <a:srgbClr val="3D9924"/>
                </a:solidFill>
              </a:rPr>
              <a:t>: 0.135 ± 0.016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8514" y="5436021"/>
            <a:ext cx="5400601" cy="139462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dirty="0"/>
              <a:t>No evidence for dependence on </a:t>
            </a:r>
            <a:r>
              <a:rPr lang="en-GB" sz="2200" dirty="0">
                <a:latin typeface="Symbol" charset="2"/>
                <a:cs typeface="Symbol" charset="2"/>
              </a:rPr>
              <a:t>h</a:t>
            </a:r>
            <a:r>
              <a:rPr lang="en-GB" sz="2200" dirty="0"/>
              <a:t> or 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(</a:t>
            </a:r>
            <a:r>
              <a:rPr lang="en-GB" sz="2200" dirty="0" err="1">
                <a:solidFill>
                  <a:srgbClr val="FF0000"/>
                </a:solidFill>
              </a:rPr>
              <a:t>charm+</a:t>
            </a:r>
            <a:r>
              <a:rPr lang="en-GB" sz="22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200" dirty="0"/>
              <a:t>)</a:t>
            </a:r>
          </a:p>
          <a:p>
            <a:pPr marL="342844" indent="-342844">
              <a:buFont typeface="Arial"/>
              <a:buChar char="•"/>
            </a:pPr>
            <a:r>
              <a:rPr lang="en-GB" sz="2200" dirty="0"/>
              <a:t>Good agreement with </a:t>
            </a:r>
            <a:r>
              <a:rPr lang="en-GB" sz="2200" dirty="0">
                <a:solidFill>
                  <a:srgbClr val="0000FF"/>
                </a:solidFill>
              </a:rPr>
              <a:t>LEP</a:t>
            </a:r>
            <a:r>
              <a:rPr lang="en-GB" sz="2200" dirty="0"/>
              <a:t> and </a:t>
            </a:r>
            <a:r>
              <a:rPr lang="en-GB" sz="2200" dirty="0" err="1">
                <a:solidFill>
                  <a:srgbClr val="3D9924"/>
                </a:solidFill>
              </a:rPr>
              <a:t>Tevatron</a:t>
            </a:r>
            <a:r>
              <a:rPr lang="en-GB" sz="2200" dirty="0"/>
              <a:t>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241" y="6948132"/>
            <a:ext cx="2880320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err="1" smtClean="0"/>
              <a:t>p</a:t>
            </a:r>
            <a:r>
              <a:rPr lang="en-GB" b="1" baseline="-25000" dirty="0" err="1" smtClean="0"/>
              <a:t>T</a:t>
            </a:r>
            <a:r>
              <a:rPr lang="en-GB" b="1" dirty="0" smtClean="0"/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charm+</a:t>
            </a:r>
            <a:r>
              <a:rPr lang="en-GB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b="1" dirty="0" smtClean="0"/>
              <a:t>) [</a:t>
            </a:r>
            <a:r>
              <a:rPr lang="en-GB" b="1" dirty="0" err="1" smtClean="0"/>
              <a:t>GeV</a:t>
            </a:r>
            <a:r>
              <a:rPr lang="en-GB" b="1" dirty="0" smtClean="0"/>
              <a:t>]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6065" y="1403576"/>
            <a:ext cx="2520279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err="1" smtClean="0">
                <a:solidFill>
                  <a:srgbClr val="0000FF"/>
                </a:solidFill>
              </a:rPr>
              <a:t>LHCb</a:t>
            </a:r>
            <a:r>
              <a:rPr lang="en-GB" b="1" dirty="0" smtClean="0">
                <a:solidFill>
                  <a:srgbClr val="0000FF"/>
                </a:solidFill>
              </a:rPr>
              <a:t>: 3 pb</a:t>
            </a:r>
            <a:r>
              <a:rPr lang="en-GB" b="1" baseline="30000" dirty="0" smtClean="0">
                <a:solidFill>
                  <a:srgbClr val="0000FF"/>
                </a:solidFill>
              </a:rPr>
              <a:t>-1</a:t>
            </a:r>
            <a:endParaRPr lang="en-GB" b="1" baseline="30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04025" y="2123631"/>
            <a:ext cx="1224136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/ (</a:t>
            </a:r>
            <a:r>
              <a:rPr lang="en-GB" b="1" i="1" dirty="0" err="1" smtClean="0">
                <a:solidFill>
                  <a:srgbClr val="0000FF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0000FF"/>
                </a:solidFill>
              </a:rPr>
              <a:t>u</a:t>
            </a:r>
            <a:r>
              <a:rPr lang="en-GB" b="1" i="1" dirty="0" err="1" smtClean="0">
                <a:solidFill>
                  <a:srgbClr val="0000FF"/>
                </a:solidFill>
              </a:rPr>
              <a:t>+f</a:t>
            </a:r>
            <a:r>
              <a:rPr lang="en-GB" b="1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b="1" dirty="0" smtClean="0">
                <a:solidFill>
                  <a:srgbClr val="0000FF"/>
                </a:solidFill>
              </a:rPr>
              <a:t>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2129" y="3347791"/>
            <a:ext cx="837120" cy="3600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GB" dirty="0" smtClean="0">
                <a:solidFill>
                  <a:srgbClr val="0000FF"/>
                </a:solidFill>
              </a:rPr>
              <a:t> [2,3]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2129" y="5868071"/>
            <a:ext cx="837120" cy="3600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GB" dirty="0" smtClean="0">
                <a:solidFill>
                  <a:srgbClr val="0000FF"/>
                </a:solidFill>
              </a:rPr>
              <a:t> [3,5]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2965"/>
              </p:ext>
            </p:extLst>
          </p:nvPr>
        </p:nvGraphicFramePr>
        <p:xfrm>
          <a:off x="4808513" y="2399853"/>
          <a:ext cx="5400600" cy="152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368152"/>
              </a:tblGrid>
              <a:tr h="76341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Branching fractions of charm hadrons 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±5.5 %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41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Subtraction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of B</a:t>
                      </a:r>
                      <a:r>
                        <a:rPr lang="en-GB" sz="2200" b="0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→D</a:t>
                      </a:r>
                      <a:r>
                        <a:rPr lang="en-GB" sz="2200" b="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KX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mn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+4.1 %</a:t>
                      </a:r>
                    </a:p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1.1 %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36507" y="1951823"/>
            <a:ext cx="4824537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Dominant systematics: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37" y="1257865"/>
            <a:ext cx="7232356" cy="433740"/>
          </a:xfrm>
          <a:prstGeom prst="rect">
            <a:avLst/>
          </a:prstGeom>
          <a:ln w="38100">
            <a:noFill/>
          </a:ln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3" y="627214"/>
            <a:ext cx="2880320" cy="560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52329" y="1187551"/>
            <a:ext cx="7400801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of fragmentation fractions </a:t>
            </a:r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u</a:t>
            </a:r>
            <a:r>
              <a:rPr lang="en-GB" i="1" dirty="0" err="1">
                <a:solidFill>
                  <a:srgbClr val="0000FF"/>
                </a:solidFill>
              </a:rPr>
              <a:t>+f</a:t>
            </a:r>
            <a:r>
              <a:rPr lang="en-GB" i="1" baseline="-25000" dirty="0" err="1">
                <a:solidFill>
                  <a:srgbClr val="0000FF"/>
                </a:solidFill>
              </a:rPr>
              <a:t>d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13</a:t>
            </a:fld>
            <a:r>
              <a:rPr lang="pl-PL" smtClean="0"/>
              <a:t>  </a:t>
            </a:r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344017" y="1403575"/>
            <a:ext cx="4176464" cy="5544616"/>
            <a:chOff x="200001" y="1331565"/>
            <a:chExt cx="4176464" cy="5544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001" y="1331565"/>
              <a:ext cx="4112639" cy="55446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4232449" y="1331565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76065" y="3059757"/>
              <a:ext cx="72008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76065" y="5436021"/>
              <a:ext cx="72008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8235" y="6804176"/>
            <a:ext cx="2880320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err="1" smtClean="0"/>
              <a:t>p</a:t>
            </a:r>
            <a:r>
              <a:rPr lang="en-GB" b="1" baseline="-25000" dirty="0" err="1" smtClean="0"/>
              <a:t>T</a:t>
            </a:r>
            <a:r>
              <a:rPr lang="en-GB" b="1" dirty="0" smtClean="0"/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charm+</a:t>
            </a:r>
            <a:r>
              <a:rPr lang="en-GB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b="1" dirty="0" smtClean="0"/>
              <a:t>) [</a:t>
            </a:r>
            <a:r>
              <a:rPr lang="en-GB" b="1" dirty="0" err="1" smtClean="0"/>
              <a:t>GeV</a:t>
            </a:r>
            <a:r>
              <a:rPr lang="en-GB" b="1" dirty="0" smtClean="0"/>
              <a:t>]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051" y="1043536"/>
            <a:ext cx="2520279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err="1" smtClean="0">
                <a:solidFill>
                  <a:srgbClr val="0000FF"/>
                </a:solidFill>
              </a:rPr>
              <a:t>LHCb</a:t>
            </a:r>
            <a:r>
              <a:rPr lang="en-GB" b="1" dirty="0" smtClean="0">
                <a:solidFill>
                  <a:srgbClr val="0000FF"/>
                </a:solidFill>
              </a:rPr>
              <a:t>: 3 pb</a:t>
            </a:r>
            <a:r>
              <a:rPr lang="en-GB" b="1" baseline="30000" dirty="0" smtClean="0">
                <a:solidFill>
                  <a:srgbClr val="0000FF"/>
                </a:solidFill>
              </a:rPr>
              <a:t>-1</a:t>
            </a:r>
            <a:endParaRPr lang="en-GB" b="1" baseline="30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20047" y="1835601"/>
            <a:ext cx="1368150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err="1" smtClean="0">
                <a:solidFill>
                  <a:srgbClr val="FF0000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GB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GB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/ (</a:t>
            </a:r>
            <a:r>
              <a:rPr lang="en-GB" b="1" i="1" dirty="0" err="1" smtClean="0">
                <a:solidFill>
                  <a:srgbClr val="0000FF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0000FF"/>
                </a:solidFill>
              </a:rPr>
              <a:t>u</a:t>
            </a:r>
            <a:r>
              <a:rPr lang="en-GB" b="1" i="1" dirty="0" err="1" smtClean="0">
                <a:solidFill>
                  <a:srgbClr val="0000FF"/>
                </a:solidFill>
              </a:rPr>
              <a:t>+f</a:t>
            </a:r>
            <a:r>
              <a:rPr lang="en-GB" b="1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b="1" dirty="0" smtClean="0">
                <a:solidFill>
                  <a:srgbClr val="0000FF"/>
                </a:solidFill>
              </a:rPr>
              <a:t>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098" y="3203775"/>
            <a:ext cx="837120" cy="3600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GB" dirty="0" smtClean="0">
                <a:solidFill>
                  <a:srgbClr val="0000FF"/>
                </a:solidFill>
              </a:rPr>
              <a:t> [2,3]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4098" y="5868071"/>
            <a:ext cx="837120" cy="3600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GB" dirty="0" smtClean="0">
                <a:solidFill>
                  <a:srgbClr val="0000FF"/>
                </a:solidFill>
              </a:rPr>
              <a:t> [3,5]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8515" y="3131766"/>
            <a:ext cx="5040560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Systematic error dominates </a:t>
            </a:r>
          </a:p>
          <a:p>
            <a:r>
              <a:rPr lang="en-GB" sz="2200" dirty="0"/>
              <a:t>26% uncertainty on BR(</a:t>
            </a:r>
            <a:r>
              <a:rPr lang="en-GB" sz="2200" dirty="0" err="1">
                <a:latin typeface="Symbol" charset="2"/>
                <a:cs typeface="Symbol" charset="2"/>
              </a:rPr>
              <a:t>L</a:t>
            </a:r>
            <a:r>
              <a:rPr lang="en-GB" sz="2200" baseline="-25000" dirty="0" err="1"/>
              <a:t>c</a:t>
            </a:r>
            <a:r>
              <a:rPr lang="en-GB" sz="2200" dirty="0" err="1"/>
              <a:t>→p</a:t>
            </a:r>
            <a:r>
              <a:rPr lang="en-GB" sz="2200" dirty="0" err="1">
                <a:latin typeface="Symbol" charset="2"/>
                <a:cs typeface="Symbol" charset="2"/>
              </a:rPr>
              <a:t>Kp</a:t>
            </a:r>
            <a:r>
              <a:rPr lang="en-GB" sz="2200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484" y="1115542"/>
            <a:ext cx="5688631" cy="106961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dirty="0"/>
              <a:t>Slope with 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 not consistent with zero</a:t>
            </a:r>
          </a:p>
          <a:p>
            <a:pPr marL="342844" indent="-342844">
              <a:buFont typeface="Arial"/>
              <a:buChar char="•"/>
            </a:pPr>
            <a:r>
              <a:rPr lang="en-GB" sz="2200" dirty="0"/>
              <a:t>Parameterising with straight line gives (for </a:t>
            </a:r>
            <a:r>
              <a:rPr lang="en-GB" sz="2200" b="1" dirty="0" err="1">
                <a:solidFill>
                  <a:srgbClr val="FF0000"/>
                </a:solidFill>
              </a:rPr>
              <a:t>p</a:t>
            </a:r>
            <a:r>
              <a:rPr lang="en-GB" sz="2200" b="1" baseline="-25000" dirty="0" err="1">
                <a:solidFill>
                  <a:srgbClr val="FF0000"/>
                </a:solidFill>
              </a:rPr>
              <a:t>T</a:t>
            </a:r>
            <a:r>
              <a:rPr lang="en-GB" sz="2200" b="1" baseline="-25000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&lt; 14 </a:t>
            </a:r>
            <a:r>
              <a:rPr lang="en-GB" sz="2200" b="1" dirty="0" err="1">
                <a:solidFill>
                  <a:srgbClr val="FF0000"/>
                </a:solidFill>
              </a:rPr>
              <a:t>GeV</a:t>
            </a:r>
            <a:r>
              <a:rPr lang="en-GB" sz="2200" dirty="0"/>
              <a:t>):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21" y="3923853"/>
            <a:ext cx="4220468" cy="25203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8235" y="683495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semileptonic modes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3" y="670644"/>
            <a:ext cx="2475463" cy="44489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90" y="6571665"/>
            <a:ext cx="5472608" cy="296708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77" y="2321649"/>
            <a:ext cx="5727368" cy="738111"/>
          </a:xfrm>
          <a:prstGeom prst="rect">
            <a:avLst/>
          </a:prstGeom>
          <a:ln w="38100">
            <a:noFill/>
          </a:ln>
        </p:spPr>
      </p:pic>
      <p:sp>
        <p:nvSpPr>
          <p:cNvPr id="24" name="Rectangle 23"/>
          <p:cNvSpPr/>
          <p:nvPr/>
        </p:nvSpPr>
        <p:spPr bwMode="auto">
          <a:xfrm>
            <a:off x="4664497" y="2267669"/>
            <a:ext cx="5904656" cy="8640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91" y="6901179"/>
            <a:ext cx="5960641" cy="3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of fragmentation fractions </a:t>
            </a:r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/</a:t>
            </a:r>
            <a:r>
              <a:rPr lang="en-GB" i="1" dirty="0" smtClean="0"/>
              <a:t> </a:t>
            </a:r>
            <a:r>
              <a:rPr lang="en-GB" i="1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d</a:t>
            </a:r>
            <a:endParaRPr lang="en-GB" i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14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4304457" y="611486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hadronic modes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993" y="1375136"/>
            <a:ext cx="5616624" cy="204464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The ratio: </a:t>
            </a:r>
            <a:r>
              <a:rPr lang="en-GB" sz="2200" b="1" dirty="0">
                <a:solidFill>
                  <a:srgbClr val="FF0000"/>
                </a:solidFill>
              </a:rPr>
              <a:t>B</a:t>
            </a:r>
            <a:r>
              <a:rPr lang="en-GB" sz="2200" b="1" baseline="30000" dirty="0">
                <a:solidFill>
                  <a:srgbClr val="FF0000"/>
                </a:solidFill>
              </a:rPr>
              <a:t>0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→D</a:t>
            </a:r>
            <a:r>
              <a:rPr lang="en-GB" sz="2200" b="1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b="1" baseline="30000" dirty="0">
                <a:solidFill>
                  <a:srgbClr val="FF0000"/>
                </a:solidFill>
              </a:rPr>
              <a:t>+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/>
              <a:t>/ </a:t>
            </a:r>
            <a:r>
              <a:rPr lang="en-GB" sz="2200" b="1" dirty="0">
                <a:solidFill>
                  <a:srgbClr val="0000FF"/>
                </a:solidFill>
              </a:rPr>
              <a:t>B</a:t>
            </a:r>
            <a:r>
              <a:rPr lang="en-GB" sz="2200" b="1" baseline="30000" dirty="0">
                <a:solidFill>
                  <a:srgbClr val="0000FF"/>
                </a:solidFill>
              </a:rPr>
              <a:t>0</a:t>
            </a:r>
            <a:r>
              <a:rPr lang="en-GB" sz="2200" b="1" baseline="-25000" dirty="0">
                <a:solidFill>
                  <a:srgbClr val="0000FF"/>
                </a:solidFill>
              </a:rPr>
              <a:t>d</a:t>
            </a:r>
            <a:r>
              <a:rPr lang="en-GB" sz="2200" b="1" dirty="0">
                <a:solidFill>
                  <a:srgbClr val="0000FF"/>
                </a:solidFill>
              </a:rPr>
              <a:t>→D</a:t>
            </a:r>
            <a:r>
              <a:rPr lang="en-GB" sz="2200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dirty="0">
                <a:solidFill>
                  <a:srgbClr val="0000FF"/>
                </a:solidFill>
              </a:rPr>
              <a:t>K</a:t>
            </a:r>
            <a:r>
              <a:rPr lang="en-GB" sz="2200" b="1" baseline="30000" dirty="0">
                <a:solidFill>
                  <a:srgbClr val="0000FF"/>
                </a:solidFill>
              </a:rPr>
              <a:t>+</a:t>
            </a:r>
          </a:p>
          <a:p>
            <a:pPr marL="342844" indent="-342844">
              <a:buClr>
                <a:srgbClr val="3D9924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3D9924"/>
                </a:solidFill>
              </a:rPr>
              <a:t>only tree diagrams are involved</a:t>
            </a:r>
          </a:p>
          <a:p>
            <a:pPr marL="342844" indent="-342844">
              <a:buClr>
                <a:srgbClr val="3D9924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3D9924"/>
                </a:solidFill>
              </a:rPr>
              <a:t>theoretically well understood, branching ratios calculable</a:t>
            </a:r>
          </a:p>
          <a:p>
            <a:pPr marL="342844" indent="-342844">
              <a:buClr>
                <a:srgbClr val="0000FF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0000FF"/>
                </a:solidFill>
              </a:rPr>
              <a:t>suffers from reconstructed yield </a:t>
            </a:r>
          </a:p>
          <a:p>
            <a:pPr>
              <a:buClr>
                <a:srgbClr val="0000FF"/>
              </a:buClr>
            </a:pPr>
            <a:r>
              <a:rPr lang="en-GB" sz="2200" dirty="0">
                <a:solidFill>
                  <a:srgbClr val="0000FF"/>
                </a:solidFill>
              </a:rPr>
              <a:t>    of B</a:t>
            </a:r>
            <a:r>
              <a:rPr lang="en-GB" sz="2200" baseline="30000" dirty="0">
                <a:solidFill>
                  <a:srgbClr val="0000FF"/>
                </a:solidFill>
              </a:rPr>
              <a:t>0</a:t>
            </a:r>
            <a:r>
              <a:rPr lang="en-GB" sz="2200" baseline="-25000" dirty="0">
                <a:solidFill>
                  <a:srgbClr val="0000FF"/>
                </a:solidFill>
              </a:rPr>
              <a:t>d</a:t>
            </a:r>
            <a:r>
              <a:rPr lang="en-GB" sz="2200" dirty="0">
                <a:solidFill>
                  <a:srgbClr val="0000FF"/>
                </a:solidFill>
              </a:rPr>
              <a:t>→D</a:t>
            </a:r>
            <a:r>
              <a:rPr lang="en-GB" sz="22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dirty="0">
                <a:solidFill>
                  <a:srgbClr val="0000FF"/>
                </a:solidFill>
              </a:rPr>
              <a:t>K</a:t>
            </a:r>
            <a:r>
              <a:rPr lang="en-GB" sz="2200" baseline="300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01" y="5436021"/>
            <a:ext cx="9073008" cy="139462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i="1" dirty="0" err="1"/>
              <a:t>ε</a:t>
            </a:r>
            <a:r>
              <a:rPr lang="en-GB" sz="2200" i="1" baseline="-25000" dirty="0" err="1"/>
              <a:t>X</a:t>
            </a:r>
            <a:r>
              <a:rPr lang="en-GB" sz="2200" dirty="0"/>
              <a:t> – total detector efficiency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X</a:t>
            </a:r>
            <a:r>
              <a:rPr lang="en-GB" sz="2200" dirty="0"/>
              <a:t> – observed number of decays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a</a:t>
            </a:r>
            <a:r>
              <a:rPr lang="en-GB" sz="2200" dirty="0"/>
              <a:t>=1.00±0.02 – non </a:t>
            </a:r>
            <a:r>
              <a:rPr lang="en-GB" sz="2200" dirty="0" err="1"/>
              <a:t>factorizable</a:t>
            </a:r>
            <a:r>
              <a:rPr lang="en-GB" sz="2200" dirty="0"/>
              <a:t> U-spin breaking effects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F</a:t>
            </a:r>
            <a:r>
              <a:rPr lang="en-GB" sz="2200" dirty="0"/>
              <a:t>=1.24±0.08 – ratio of form factors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72609" y="1318348"/>
            <a:ext cx="4946949" cy="2173459"/>
            <a:chOff x="5672609" y="1318346"/>
            <a:chExt cx="4946949" cy="21734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2609" y="1318346"/>
              <a:ext cx="4753771" cy="195743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065098" y="1547589"/>
              <a:ext cx="479618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  <a:latin typeface="Arial"/>
                  <a:cs typeface="Arial"/>
                </a:rPr>
                <a:t>K</a:t>
              </a:r>
              <a:r>
                <a:rPr lang="en-GB" sz="2200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+</a:t>
              </a:r>
              <a:endParaRPr lang="en-GB" sz="22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37105" y="2483693"/>
              <a:ext cx="482453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</a:rPr>
                <a:t>D</a:t>
              </a:r>
              <a:r>
                <a:rPr lang="en-GB" sz="2200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-</a:t>
              </a:r>
              <a:endParaRPr lang="en-GB" sz="2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20881" y="3072203"/>
              <a:ext cx="582052" cy="4196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</a:rPr>
                <a:t>B</a:t>
              </a:r>
              <a:r>
                <a:rPr lang="en-GB" sz="2200" baseline="30000" dirty="0">
                  <a:solidFill>
                    <a:srgbClr val="0000FF"/>
                  </a:solidFill>
                </a:rPr>
                <a:t>0</a:t>
              </a:r>
              <a:r>
                <a:rPr lang="en-GB" sz="2200" baseline="-25000" dirty="0">
                  <a:solidFill>
                    <a:srgbClr val="0000FF"/>
                  </a:solidFill>
                </a:rPr>
                <a:t>d</a:t>
              </a:r>
              <a:endParaRPr lang="en-GB" sz="22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048873" y="2555701"/>
              <a:ext cx="360040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672609" y="2555701"/>
              <a:ext cx="28803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72609" y="3059757"/>
              <a:ext cx="571490" cy="419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</a:rPr>
                <a:t>B</a:t>
              </a:r>
              <a:r>
                <a:rPr lang="en-GB" sz="2200" baseline="30000" dirty="0">
                  <a:solidFill>
                    <a:srgbClr val="FF0000"/>
                  </a:solidFill>
                </a:rPr>
                <a:t>0</a:t>
              </a:r>
              <a:r>
                <a:rPr lang="en-GB" sz="2200" baseline="-25000" dirty="0">
                  <a:solidFill>
                    <a:srgbClr val="FF0000"/>
                  </a:solidFill>
                </a:rPr>
                <a:t>s</a:t>
              </a:r>
              <a:endParaRPr lang="en-GB" sz="2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4817" y="2555701"/>
              <a:ext cx="576496" cy="419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</a:rPr>
                <a:t>D</a:t>
              </a:r>
              <a:r>
                <a:rPr lang="en-GB" sz="2200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r>
                <a:rPr lang="en-GB" sz="2200" baseline="-25000" dirty="0">
                  <a:solidFill>
                    <a:srgbClr val="FF0000"/>
                  </a:solidFill>
                </a:rPr>
                <a:t>s</a:t>
              </a:r>
              <a:endParaRPr lang="en-GB" sz="2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44817" y="1619596"/>
              <a:ext cx="449345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GB" sz="2200" baseline="30000" dirty="0">
                  <a:solidFill>
                    <a:srgbClr val="FF0000"/>
                  </a:solidFill>
                </a:rPr>
                <a:t>+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endParaRPr lang="en-GB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0801" y="3923853"/>
            <a:ext cx="3224337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World average for B</a:t>
            </a:r>
            <a:r>
              <a:rPr lang="en-GB" baseline="30000" dirty="0" smtClean="0"/>
              <a:t>0</a:t>
            </a:r>
            <a:r>
              <a:rPr lang="en-GB" baseline="-25000" dirty="0" smtClean="0"/>
              <a:t>s</a:t>
            </a:r>
            <a:r>
              <a:rPr lang="en-GB" dirty="0" smtClean="0"/>
              <a:t>-to-B</a:t>
            </a:r>
            <a:r>
              <a:rPr lang="en-GB" baseline="30000" dirty="0" smtClean="0"/>
              <a:t>0</a:t>
            </a:r>
            <a:r>
              <a:rPr lang="en-GB" baseline="-25000" dirty="0" smtClean="0"/>
              <a:t>d</a:t>
            </a:r>
            <a:r>
              <a:rPr lang="en-GB" dirty="0" smtClean="0"/>
              <a:t> lifetime ratio:</a:t>
            </a:r>
            <a:endParaRPr lang="en-GB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7" y="4613770"/>
            <a:ext cx="2814632" cy="606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4417" y="6876123"/>
            <a:ext cx="6680721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R.Fleisher</a:t>
            </a:r>
            <a:r>
              <a:rPr lang="en-GB" dirty="0" smtClean="0"/>
              <a:t>, </a:t>
            </a:r>
            <a:r>
              <a:rPr lang="en-GB" dirty="0" err="1" smtClean="0"/>
              <a:t>N.Serra</a:t>
            </a:r>
            <a:r>
              <a:rPr lang="en-GB" dirty="0" smtClean="0"/>
              <a:t>, </a:t>
            </a:r>
            <a:r>
              <a:rPr lang="en-GB" dirty="0" err="1" smtClean="0"/>
              <a:t>N.Tuning</a:t>
            </a:r>
            <a:r>
              <a:rPr lang="en-GB" dirty="0" smtClean="0"/>
              <a:t>, Phys.Rev.D83:014017,2011)</a:t>
            </a:r>
            <a:endParaRPr lang="en-GB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0" y="4121792"/>
            <a:ext cx="6912769" cy="8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of fragmentation fractions </a:t>
            </a:r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/</a:t>
            </a:r>
            <a:r>
              <a:rPr lang="en-GB" i="1" dirty="0" smtClean="0"/>
              <a:t> </a:t>
            </a:r>
            <a:r>
              <a:rPr lang="en-GB" i="1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d</a:t>
            </a:r>
            <a:endParaRPr lang="en-GB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15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9" name="Rectangle 8"/>
          <p:cNvSpPr/>
          <p:nvPr/>
        </p:nvSpPr>
        <p:spPr bwMode="auto">
          <a:xfrm>
            <a:off x="6608713" y="6732167"/>
            <a:ext cx="50405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472809" y="3843461"/>
            <a:ext cx="2988887" cy="2528664"/>
            <a:chOff x="6608713" y="4571925"/>
            <a:chExt cx="2988887" cy="2528664"/>
          </a:xfrm>
        </p:grpSpPr>
        <p:grpSp>
          <p:nvGrpSpPr>
            <p:cNvPr id="12" name="Group 11"/>
            <p:cNvGrpSpPr/>
            <p:nvPr/>
          </p:nvGrpSpPr>
          <p:grpSpPr>
            <a:xfrm>
              <a:off x="6608713" y="4571925"/>
              <a:ext cx="2988887" cy="2528664"/>
              <a:chOff x="6608713" y="4571925"/>
              <a:chExt cx="2988887" cy="252866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52729" y="4715941"/>
                <a:ext cx="2603500" cy="21336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608713" y="4571925"/>
                <a:ext cx="288032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608713" y="6804173"/>
                <a:ext cx="2376264" cy="2964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9309600" y="4716000"/>
                <a:ext cx="288000" cy="21602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6680721" y="6012085"/>
              <a:ext cx="288032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04457" y="611486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hadronic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002" y="1403573"/>
            <a:ext cx="5400601" cy="139462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The ratio: </a:t>
            </a:r>
            <a:r>
              <a:rPr lang="en-GB" sz="2200" b="1" dirty="0">
                <a:solidFill>
                  <a:srgbClr val="FF0000"/>
                </a:solidFill>
              </a:rPr>
              <a:t>B</a:t>
            </a:r>
            <a:r>
              <a:rPr lang="en-GB" sz="2200" b="1" baseline="30000" dirty="0">
                <a:solidFill>
                  <a:srgbClr val="FF0000"/>
                </a:solidFill>
              </a:rPr>
              <a:t>0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→D</a:t>
            </a:r>
            <a:r>
              <a:rPr lang="en-GB" sz="2200" b="1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b="1" baseline="30000" dirty="0">
                <a:solidFill>
                  <a:srgbClr val="FF0000"/>
                </a:solidFill>
              </a:rPr>
              <a:t>+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/>
              <a:t>/ </a:t>
            </a:r>
            <a:r>
              <a:rPr lang="en-GB" sz="2200" b="1" dirty="0">
                <a:solidFill>
                  <a:srgbClr val="0000FF"/>
                </a:solidFill>
              </a:rPr>
              <a:t>B</a:t>
            </a:r>
            <a:r>
              <a:rPr lang="en-GB" sz="2200" b="1" baseline="30000" dirty="0">
                <a:solidFill>
                  <a:srgbClr val="0000FF"/>
                </a:solidFill>
              </a:rPr>
              <a:t>0</a:t>
            </a:r>
            <a:r>
              <a:rPr lang="en-GB" sz="2200" b="1" baseline="-25000" dirty="0">
                <a:solidFill>
                  <a:srgbClr val="0000FF"/>
                </a:solidFill>
              </a:rPr>
              <a:t>d</a:t>
            </a:r>
            <a:r>
              <a:rPr lang="en-GB" sz="2200" b="1" dirty="0">
                <a:solidFill>
                  <a:srgbClr val="0000FF"/>
                </a:solidFill>
              </a:rPr>
              <a:t>→D</a:t>
            </a:r>
            <a:r>
              <a:rPr lang="en-GB" sz="2200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b="1" baseline="30000" dirty="0">
                <a:solidFill>
                  <a:srgbClr val="FF0000"/>
                </a:solidFill>
              </a:rPr>
              <a:t>+</a:t>
            </a:r>
          </a:p>
          <a:p>
            <a:pPr marL="342844" indent="-342844">
              <a:buClr>
                <a:srgbClr val="3D9924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3D9924"/>
                </a:solidFill>
              </a:rPr>
              <a:t>suffers from theoretical uncertainties due to contribution from </a:t>
            </a:r>
            <a:r>
              <a:rPr lang="en-GB" sz="2200" b="1" dirty="0">
                <a:solidFill>
                  <a:srgbClr val="3D9924"/>
                </a:solidFill>
              </a:rPr>
              <a:t>W</a:t>
            </a:r>
            <a:r>
              <a:rPr lang="en-GB" sz="2200" dirty="0">
                <a:solidFill>
                  <a:srgbClr val="3D9924"/>
                </a:solidFill>
              </a:rPr>
              <a:t> exchange diagram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672609" y="1318348"/>
            <a:ext cx="4946949" cy="2173459"/>
            <a:chOff x="5672609" y="1318346"/>
            <a:chExt cx="4946949" cy="21734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609" y="1318346"/>
              <a:ext cx="4753771" cy="195743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0065098" y="1547589"/>
              <a:ext cx="442733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GB" sz="2200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+</a:t>
              </a:r>
              <a:endParaRPr lang="en-GB" sz="2200" baseline="30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37105" y="2483693"/>
              <a:ext cx="482453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</a:rPr>
                <a:t>D</a:t>
              </a:r>
              <a:r>
                <a:rPr lang="en-GB" sz="2200" baseline="30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-</a:t>
              </a:r>
              <a:endParaRPr lang="en-GB" sz="2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0881" y="3072203"/>
              <a:ext cx="582052" cy="4196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0000FF"/>
                  </a:solidFill>
                </a:rPr>
                <a:t>B</a:t>
              </a:r>
              <a:r>
                <a:rPr lang="en-GB" sz="2200" baseline="30000" dirty="0">
                  <a:solidFill>
                    <a:srgbClr val="0000FF"/>
                  </a:solidFill>
                </a:rPr>
                <a:t>0</a:t>
              </a:r>
              <a:r>
                <a:rPr lang="en-GB" sz="2200" baseline="-25000" dirty="0">
                  <a:solidFill>
                    <a:srgbClr val="0000FF"/>
                  </a:solidFill>
                </a:rPr>
                <a:t>d</a:t>
              </a:r>
              <a:endParaRPr lang="en-GB" sz="2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048873" y="2555701"/>
              <a:ext cx="360040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672609" y="2555701"/>
              <a:ext cx="28803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72609" y="3059757"/>
              <a:ext cx="571490" cy="419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</a:rPr>
                <a:t>B</a:t>
              </a:r>
              <a:r>
                <a:rPr lang="en-GB" sz="2200" baseline="30000" dirty="0">
                  <a:solidFill>
                    <a:srgbClr val="FF0000"/>
                  </a:solidFill>
                </a:rPr>
                <a:t>0</a:t>
              </a:r>
              <a:r>
                <a:rPr lang="en-GB" sz="2200" baseline="-25000" dirty="0">
                  <a:solidFill>
                    <a:srgbClr val="FF0000"/>
                  </a:solidFill>
                </a:rPr>
                <a:t>s</a:t>
              </a:r>
              <a:endParaRPr lang="en-GB" sz="2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44817" y="2555701"/>
              <a:ext cx="576496" cy="419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</a:rPr>
                <a:t>D</a:t>
              </a:r>
              <a:r>
                <a:rPr lang="en-GB" sz="2200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r>
                <a:rPr lang="en-GB" sz="2200" baseline="-25000" dirty="0">
                  <a:solidFill>
                    <a:srgbClr val="FF0000"/>
                  </a:solidFill>
                </a:rPr>
                <a:t>s</a:t>
              </a:r>
              <a:endParaRPr lang="en-GB" sz="2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44817" y="1619596"/>
              <a:ext cx="449345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GB" sz="2200" baseline="30000" dirty="0">
                  <a:solidFill>
                    <a:srgbClr val="FF0000"/>
                  </a:solidFill>
                </a:rPr>
                <a:t>+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endParaRPr lang="en-GB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0001" y="5147989"/>
            <a:ext cx="10009112" cy="204464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i="1" dirty="0" err="1" smtClean="0"/>
              <a:t>ε</a:t>
            </a:r>
            <a:r>
              <a:rPr lang="en-GB" sz="2200" i="1" baseline="-25000" dirty="0" err="1" smtClean="0"/>
              <a:t>X</a:t>
            </a:r>
            <a:r>
              <a:rPr lang="en-GB" sz="2200" dirty="0" smtClean="0"/>
              <a:t> </a:t>
            </a:r>
            <a:r>
              <a:rPr lang="en-GB" sz="2200" dirty="0"/>
              <a:t>– total detector efficiency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X</a:t>
            </a:r>
            <a:r>
              <a:rPr lang="en-GB" sz="2200" dirty="0"/>
              <a:t> – observed number of decays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a</a:t>
            </a:r>
            <a:r>
              <a:rPr lang="en-GB" sz="2200" dirty="0"/>
              <a:t>=1.00±0.02 – non </a:t>
            </a:r>
            <a:r>
              <a:rPr lang="en-GB" sz="2200" dirty="0" err="1"/>
              <a:t>factorizable</a:t>
            </a:r>
            <a:r>
              <a:rPr lang="en-GB" sz="2200" dirty="0"/>
              <a:t> U-spin breaking effects</a:t>
            </a:r>
          </a:p>
          <a:p>
            <a:r>
              <a:rPr lang="en-GB" sz="2200" i="1" dirty="0"/>
              <a:t>N</a:t>
            </a:r>
            <a:r>
              <a:rPr lang="en-GB" sz="2200" i="1" baseline="-25000" dirty="0"/>
              <a:t>F</a:t>
            </a:r>
            <a:r>
              <a:rPr lang="en-GB" sz="2200" dirty="0"/>
              <a:t>=1.24±0.08 – ratio of form factors</a:t>
            </a:r>
          </a:p>
          <a:p>
            <a:r>
              <a:rPr lang="en-GB" sz="2200" i="1" dirty="0">
                <a:solidFill>
                  <a:srgbClr val="FF0000"/>
                </a:solidFill>
              </a:rPr>
              <a:t>N</a:t>
            </a:r>
            <a:r>
              <a:rPr lang="en-GB" sz="2200" i="1" baseline="-25000" dirty="0">
                <a:solidFill>
                  <a:srgbClr val="FF0000"/>
                </a:solidFill>
              </a:rPr>
              <a:t>E</a:t>
            </a:r>
            <a:r>
              <a:rPr lang="en-GB" sz="2200" dirty="0"/>
              <a:t>=0.966±0.075 – </a:t>
            </a:r>
            <a:r>
              <a:rPr lang="en-GB" sz="2200" dirty="0">
                <a:solidFill>
                  <a:srgbClr val="FF0000"/>
                </a:solidFill>
              </a:rPr>
              <a:t>additional correction</a:t>
            </a:r>
            <a:r>
              <a:rPr lang="en-GB" sz="2200" dirty="0">
                <a:solidFill>
                  <a:srgbClr val="3D9924"/>
                </a:solidFill>
              </a:rPr>
              <a:t> </a:t>
            </a:r>
            <a:r>
              <a:rPr lang="en-GB" sz="2200" dirty="0"/>
              <a:t>term for the </a:t>
            </a:r>
            <a:r>
              <a:rPr lang="en-GB" sz="2200" b="1" dirty="0">
                <a:solidFill>
                  <a:srgbClr val="3D9924"/>
                </a:solidFill>
              </a:rPr>
              <a:t>W</a:t>
            </a:r>
            <a:r>
              <a:rPr lang="en-GB" sz="2200" dirty="0"/>
              <a:t> exchange </a:t>
            </a:r>
          </a:p>
          <a:p>
            <a:r>
              <a:rPr lang="en-GB" sz="2200" dirty="0"/>
              <a:t>                              in </a:t>
            </a:r>
            <a:r>
              <a:rPr lang="en-GB" sz="2200" dirty="0">
                <a:solidFill>
                  <a:srgbClr val="0000FF"/>
                </a:solidFill>
              </a:rPr>
              <a:t>B</a:t>
            </a:r>
            <a:r>
              <a:rPr lang="en-GB" sz="2200" baseline="30000" dirty="0">
                <a:solidFill>
                  <a:srgbClr val="0000FF"/>
                </a:solidFill>
              </a:rPr>
              <a:t>0</a:t>
            </a:r>
            <a:r>
              <a:rPr lang="en-GB" sz="2200" baseline="-25000" dirty="0">
                <a:solidFill>
                  <a:srgbClr val="0000FF"/>
                </a:solidFill>
              </a:rPr>
              <a:t>d</a:t>
            </a:r>
            <a:r>
              <a:rPr lang="en-GB" sz="2200" dirty="0">
                <a:solidFill>
                  <a:srgbClr val="0000FF"/>
                </a:solidFill>
              </a:rPr>
              <a:t>→D</a:t>
            </a:r>
            <a:r>
              <a:rPr lang="en-GB" sz="22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baseline="30000" dirty="0">
                <a:solidFill>
                  <a:srgbClr val="FF0000"/>
                </a:solidFill>
              </a:rPr>
              <a:t>+</a:t>
            </a:r>
            <a:r>
              <a:rPr lang="en-GB" sz="2200" dirty="0"/>
              <a:t> decay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968755" y="5292005"/>
            <a:ext cx="1944215" cy="122413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3D992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8624937" y="4787893"/>
            <a:ext cx="402644" cy="3600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r>
              <a:rPr lang="en-GB" b="1" dirty="0">
                <a:solidFill>
                  <a:srgbClr val="3D9924"/>
                </a:solidFill>
              </a:rPr>
              <a:t>W</a:t>
            </a:r>
            <a:endParaRPr lang="en-GB" b="1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3" y="3901254"/>
            <a:ext cx="7416824" cy="8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89"/>
            <a:ext cx="10625138" cy="284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of fragmentation fractions </a:t>
            </a:r>
            <a:r>
              <a:rPr lang="en-GB" i="1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/</a:t>
            </a:r>
            <a:r>
              <a:rPr lang="en-GB" i="1" dirty="0" smtClean="0"/>
              <a:t> </a:t>
            </a:r>
            <a:r>
              <a:rPr lang="en-GB" i="1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d</a:t>
            </a:r>
            <a:endParaRPr lang="en-GB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16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4304457" y="539479"/>
            <a:ext cx="302433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hadronic modes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017" y="874985"/>
            <a:ext cx="10081120" cy="74460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r>
              <a:rPr lang="en-GB" sz="2200" dirty="0">
                <a:solidFill>
                  <a:srgbClr val="3D9924"/>
                </a:solidFill>
              </a:rPr>
              <a:t>Modes topologically identical and using identical selection criteria to minimizing efficiency differences between modes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995" y="4325511"/>
            <a:ext cx="10281121" cy="29605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From </a:t>
            </a:r>
            <a:r>
              <a:rPr lang="en-GB" sz="2200" dirty="0">
                <a:solidFill>
                  <a:srgbClr val="FF0000"/>
                </a:solidFill>
              </a:rPr>
              <a:t>B</a:t>
            </a:r>
            <a:r>
              <a:rPr lang="en-GB" sz="2200" baseline="30000" dirty="0">
                <a:solidFill>
                  <a:srgbClr val="FF0000"/>
                </a:solidFill>
              </a:rPr>
              <a:t>0</a:t>
            </a:r>
            <a:r>
              <a:rPr lang="en-GB" sz="2200" baseline="-25000" dirty="0">
                <a:solidFill>
                  <a:srgbClr val="FF0000"/>
                </a:solidFill>
              </a:rPr>
              <a:t>s</a:t>
            </a:r>
            <a:r>
              <a:rPr lang="en-GB" sz="2200" dirty="0">
                <a:solidFill>
                  <a:srgbClr val="FF0000"/>
                </a:solidFill>
              </a:rPr>
              <a:t>→D</a:t>
            </a:r>
            <a:r>
              <a:rPr lang="en-GB" sz="22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GB" sz="2200" baseline="-25000" dirty="0">
                <a:solidFill>
                  <a:srgbClr val="FF0000"/>
                </a:solidFill>
              </a:rPr>
              <a:t>s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dirty="0">
                <a:solidFill>
                  <a:srgbClr val="FF0000"/>
                </a:solidFill>
              </a:rPr>
              <a:t>+ </a:t>
            </a:r>
            <a:r>
              <a:rPr lang="en-GB" sz="2200" dirty="0"/>
              <a:t>and </a:t>
            </a:r>
            <a:r>
              <a:rPr lang="en-GB" sz="2200" dirty="0">
                <a:solidFill>
                  <a:srgbClr val="0000FF"/>
                </a:solidFill>
              </a:rPr>
              <a:t>B</a:t>
            </a:r>
            <a:r>
              <a:rPr lang="en-GB" sz="2200" baseline="30000" dirty="0">
                <a:solidFill>
                  <a:srgbClr val="0000FF"/>
                </a:solidFill>
              </a:rPr>
              <a:t>0</a:t>
            </a:r>
            <a:r>
              <a:rPr lang="en-GB" sz="2200" baseline="-25000" dirty="0">
                <a:solidFill>
                  <a:srgbClr val="0000FF"/>
                </a:solidFill>
              </a:rPr>
              <a:t>d</a:t>
            </a:r>
            <a:r>
              <a:rPr lang="en-GB" sz="2200" dirty="0">
                <a:solidFill>
                  <a:srgbClr val="0000FF"/>
                </a:solidFill>
              </a:rPr>
              <a:t>→D</a:t>
            </a:r>
            <a:r>
              <a:rPr lang="en-GB" sz="22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dirty="0">
                <a:solidFill>
                  <a:srgbClr val="675E47"/>
                </a:solidFill>
              </a:rPr>
              <a:t>K</a:t>
            </a:r>
            <a:r>
              <a:rPr lang="en-GB" sz="2200" baseline="30000" dirty="0">
                <a:solidFill>
                  <a:srgbClr val="675E47"/>
                </a:solidFill>
              </a:rPr>
              <a:t>+</a:t>
            </a:r>
            <a:r>
              <a:rPr lang="en-GB" sz="2200" dirty="0"/>
              <a:t>:</a:t>
            </a:r>
            <a:r>
              <a:rPr lang="en-GB" sz="2200" b="1" i="1" dirty="0"/>
              <a:t> 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/</a:t>
            </a:r>
            <a:r>
              <a:rPr lang="en-GB" sz="2200" b="1" i="1" dirty="0" smtClean="0"/>
              <a:t> </a:t>
            </a:r>
            <a:r>
              <a:rPr lang="en-GB" sz="2200" b="1" i="1" dirty="0" err="1" smtClean="0">
                <a:solidFill>
                  <a:srgbClr val="0000FF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22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= 0.242 ± </a:t>
            </a:r>
            <a:r>
              <a:rPr lang="en-GB" sz="2200" dirty="0">
                <a:solidFill>
                  <a:srgbClr val="675E47"/>
                </a:solidFill>
              </a:rPr>
              <a:t>0.024</a:t>
            </a:r>
            <a:r>
              <a:rPr lang="en-GB" sz="2200" baseline="30000" dirty="0">
                <a:solidFill>
                  <a:srgbClr val="675E47"/>
                </a:solidFill>
              </a:rPr>
              <a:t>stat</a:t>
            </a:r>
            <a:r>
              <a:rPr lang="en-GB" sz="2200" dirty="0">
                <a:solidFill>
                  <a:srgbClr val="FF0000"/>
                </a:solidFill>
              </a:rPr>
              <a:t> ± 0.018</a:t>
            </a:r>
            <a:r>
              <a:rPr lang="en-GB" sz="2200" baseline="30000" dirty="0">
                <a:solidFill>
                  <a:srgbClr val="FF0000"/>
                </a:solidFill>
              </a:rPr>
              <a:t>syst</a:t>
            </a:r>
            <a:r>
              <a:rPr lang="en-GB" sz="2200" dirty="0">
                <a:solidFill>
                  <a:srgbClr val="FF0000"/>
                </a:solidFill>
              </a:rPr>
              <a:t> ± 0.016</a:t>
            </a:r>
            <a:r>
              <a:rPr lang="en-GB" sz="2200" baseline="30000" dirty="0">
                <a:solidFill>
                  <a:srgbClr val="FF0000"/>
                </a:solidFill>
              </a:rPr>
              <a:t>theor</a:t>
            </a:r>
          </a:p>
          <a:p>
            <a:r>
              <a:rPr lang="en-GB" sz="2200" dirty="0"/>
              <a:t>From </a:t>
            </a:r>
            <a:r>
              <a:rPr lang="en-GB" sz="2200" dirty="0">
                <a:solidFill>
                  <a:srgbClr val="FF0000"/>
                </a:solidFill>
              </a:rPr>
              <a:t>B</a:t>
            </a:r>
            <a:r>
              <a:rPr lang="en-GB" sz="2200" baseline="30000" dirty="0">
                <a:solidFill>
                  <a:srgbClr val="FF0000"/>
                </a:solidFill>
              </a:rPr>
              <a:t>0</a:t>
            </a:r>
            <a:r>
              <a:rPr lang="en-GB" sz="2200" baseline="-25000" dirty="0">
                <a:solidFill>
                  <a:srgbClr val="FF0000"/>
                </a:solidFill>
              </a:rPr>
              <a:t>s</a:t>
            </a:r>
            <a:r>
              <a:rPr lang="en-GB" sz="2200" dirty="0">
                <a:solidFill>
                  <a:srgbClr val="FF0000"/>
                </a:solidFill>
              </a:rPr>
              <a:t>→D</a:t>
            </a:r>
            <a:r>
              <a:rPr lang="en-GB" sz="22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GB" sz="2200" baseline="-25000" dirty="0">
                <a:solidFill>
                  <a:srgbClr val="FF0000"/>
                </a:solidFill>
              </a:rPr>
              <a:t>s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GB" sz="2200" dirty="0">
                <a:solidFill>
                  <a:srgbClr val="FF0000"/>
                </a:solidFill>
              </a:rPr>
              <a:t>+ </a:t>
            </a:r>
            <a:r>
              <a:rPr lang="en-GB" sz="2200" dirty="0"/>
              <a:t>and </a:t>
            </a:r>
            <a:r>
              <a:rPr lang="en-GB" sz="2200" dirty="0">
                <a:solidFill>
                  <a:srgbClr val="0000FF"/>
                </a:solidFill>
              </a:rPr>
              <a:t>B</a:t>
            </a:r>
            <a:r>
              <a:rPr lang="en-GB" sz="2200" baseline="30000" dirty="0">
                <a:solidFill>
                  <a:srgbClr val="0000FF"/>
                </a:solidFill>
              </a:rPr>
              <a:t>0</a:t>
            </a:r>
            <a:r>
              <a:rPr lang="en-GB" sz="2200" baseline="-25000" dirty="0">
                <a:solidFill>
                  <a:srgbClr val="0000FF"/>
                </a:solidFill>
              </a:rPr>
              <a:t>d</a:t>
            </a:r>
            <a:r>
              <a:rPr lang="en-GB" sz="2200" dirty="0">
                <a:solidFill>
                  <a:srgbClr val="0000FF"/>
                </a:solidFill>
              </a:rPr>
              <a:t>→D</a:t>
            </a:r>
            <a:r>
              <a:rPr lang="en-GB" sz="22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GB" sz="2200" baseline="30000" dirty="0">
                <a:solidFill>
                  <a:srgbClr val="0000FF"/>
                </a:solidFill>
              </a:rPr>
              <a:t>+ </a:t>
            </a:r>
            <a:r>
              <a:rPr lang="en-GB" sz="2200" dirty="0"/>
              <a:t>: 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/</a:t>
            </a:r>
            <a:r>
              <a:rPr lang="en-GB" sz="2200" b="1" i="1" dirty="0" smtClean="0"/>
              <a:t> </a:t>
            </a:r>
            <a:r>
              <a:rPr lang="en-GB" sz="2200" b="1" i="1" dirty="0" err="1" smtClean="0">
                <a:solidFill>
                  <a:srgbClr val="0000FF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22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= 0.249 ± 0.013</a:t>
            </a:r>
            <a:r>
              <a:rPr lang="en-GB" sz="2200" baseline="30000" dirty="0">
                <a:solidFill>
                  <a:srgbClr val="FF0000"/>
                </a:solidFill>
              </a:rPr>
              <a:t>stat</a:t>
            </a:r>
            <a:r>
              <a:rPr lang="en-GB" sz="2200" dirty="0">
                <a:solidFill>
                  <a:srgbClr val="FF0000"/>
                </a:solidFill>
              </a:rPr>
              <a:t> ± 0.020</a:t>
            </a:r>
            <a:r>
              <a:rPr lang="en-GB" sz="2200" baseline="30000" dirty="0">
                <a:solidFill>
                  <a:srgbClr val="FF0000"/>
                </a:solidFill>
              </a:rPr>
              <a:t>syst</a:t>
            </a:r>
            <a:r>
              <a:rPr lang="en-GB" sz="2200" dirty="0">
                <a:solidFill>
                  <a:srgbClr val="FF0000"/>
                </a:solidFill>
              </a:rPr>
              <a:t> ± 0.025</a:t>
            </a:r>
            <a:r>
              <a:rPr lang="en-GB" sz="2200" baseline="30000" dirty="0">
                <a:solidFill>
                  <a:srgbClr val="FF0000"/>
                </a:solidFill>
              </a:rPr>
              <a:t>theor</a:t>
            </a:r>
          </a:p>
          <a:p>
            <a:endParaRPr lang="en-GB" sz="2200" dirty="0"/>
          </a:p>
          <a:p>
            <a:r>
              <a:rPr lang="en-GB" sz="2200" b="1" dirty="0">
                <a:solidFill>
                  <a:srgbClr val="3D9924"/>
                </a:solidFill>
              </a:rPr>
              <a:t>Combined:</a:t>
            </a:r>
            <a:r>
              <a:rPr lang="en-GB" sz="2200" dirty="0"/>
              <a:t> 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/</a:t>
            </a:r>
            <a:r>
              <a:rPr lang="en-GB" sz="2200" b="1" i="1" dirty="0" smtClean="0"/>
              <a:t> </a:t>
            </a:r>
            <a:r>
              <a:rPr lang="en-GB" sz="2200" b="1" i="1" dirty="0" err="1" smtClean="0">
                <a:solidFill>
                  <a:srgbClr val="0000FF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22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= 0.245 ± 0.017</a:t>
            </a:r>
            <a:r>
              <a:rPr lang="en-GB" sz="2200" b="1" baseline="30000" dirty="0">
                <a:solidFill>
                  <a:srgbClr val="FF0000"/>
                </a:solidFill>
              </a:rPr>
              <a:t>stat</a:t>
            </a:r>
            <a:r>
              <a:rPr lang="en-GB" sz="2200" b="1" dirty="0">
                <a:solidFill>
                  <a:srgbClr val="FF0000"/>
                </a:solidFill>
              </a:rPr>
              <a:t> ± 0.018</a:t>
            </a:r>
            <a:r>
              <a:rPr lang="en-GB" sz="2200" b="1" baseline="30000" dirty="0">
                <a:solidFill>
                  <a:srgbClr val="FF0000"/>
                </a:solidFill>
              </a:rPr>
              <a:t>syst</a:t>
            </a:r>
            <a:r>
              <a:rPr lang="en-GB" sz="2200" b="1" dirty="0">
                <a:solidFill>
                  <a:srgbClr val="FF0000"/>
                </a:solidFill>
              </a:rPr>
              <a:t> ± </a:t>
            </a:r>
            <a:r>
              <a:rPr lang="en-GB" sz="2200" b="1" dirty="0">
                <a:solidFill>
                  <a:srgbClr val="3D9924"/>
                </a:solidFill>
              </a:rPr>
              <a:t>0.018</a:t>
            </a:r>
            <a:r>
              <a:rPr lang="en-GB" sz="2200" b="1" baseline="30000" dirty="0">
                <a:solidFill>
                  <a:srgbClr val="3D9924"/>
                </a:solidFill>
              </a:rPr>
              <a:t>theor</a:t>
            </a:r>
          </a:p>
          <a:p>
            <a:endParaRPr lang="en-GB" sz="2200" dirty="0"/>
          </a:p>
          <a:p>
            <a:pPr marL="342844" indent="-342844">
              <a:buClr>
                <a:srgbClr val="3D9924"/>
              </a:buClr>
              <a:buFont typeface="Arial"/>
              <a:buChar char="•"/>
            </a:pPr>
            <a:r>
              <a:rPr lang="en-GB" sz="2200" dirty="0">
                <a:solidFill>
                  <a:srgbClr val="3D9924"/>
                </a:solidFill>
              </a:rPr>
              <a:t>Theoretical uncertainty dominated by uncertainty on form factor ratio</a:t>
            </a:r>
          </a:p>
          <a:p>
            <a:pPr marL="342844" indent="-342844">
              <a:buClr>
                <a:srgbClr val="0000FF"/>
              </a:buClr>
              <a:buFont typeface="Arial"/>
              <a:buChar char="•"/>
            </a:pPr>
            <a:r>
              <a:rPr lang="en-GB" sz="2200" b="1" dirty="0">
                <a:solidFill>
                  <a:srgbClr val="0000FF"/>
                </a:solidFill>
              </a:rPr>
              <a:t>Agrees well with semileptonic result and LEP and </a:t>
            </a:r>
            <a:r>
              <a:rPr lang="en-GB" sz="2200" b="1" dirty="0" err="1">
                <a:solidFill>
                  <a:srgbClr val="0000FF"/>
                </a:solidFill>
              </a:rPr>
              <a:t>Tevatron</a:t>
            </a:r>
            <a:endParaRPr lang="en-GB" sz="2200" b="1" dirty="0">
              <a:solidFill>
                <a:srgbClr val="0000FF"/>
              </a:solidFill>
            </a:endParaRPr>
          </a:p>
          <a:p>
            <a:pPr marL="285702" indent="-285702">
              <a:buFont typeface="Arial"/>
              <a:buChar char="•"/>
            </a:pPr>
            <a:endParaRPr lang="en-GB" dirty="0" smtClean="0"/>
          </a:p>
          <a:p>
            <a:pPr marL="342844" indent="-342844">
              <a:buFont typeface="Arial"/>
              <a:buChar char="•"/>
            </a:pPr>
            <a:r>
              <a:rPr lang="en-GB" sz="2200" b="1" dirty="0"/>
              <a:t>Extra result</a:t>
            </a:r>
            <a:r>
              <a:rPr lang="en-GB" sz="2200" dirty="0"/>
              <a:t>: extract </a:t>
            </a:r>
            <a:r>
              <a:rPr lang="en-GB" sz="2200" dirty="0">
                <a:solidFill>
                  <a:srgbClr val="3D9924"/>
                </a:solidFill>
              </a:rPr>
              <a:t>world best  </a:t>
            </a:r>
            <a:r>
              <a:rPr lang="en-GB" sz="2200" b="1" dirty="0">
                <a:solidFill>
                  <a:srgbClr val="3D9924"/>
                </a:solidFill>
              </a:rPr>
              <a:t>BR(</a:t>
            </a:r>
            <a:r>
              <a:rPr lang="en-GB" sz="2200" b="1" dirty="0">
                <a:solidFill>
                  <a:srgbClr val="0000FF"/>
                </a:solidFill>
              </a:rPr>
              <a:t>B</a:t>
            </a:r>
            <a:r>
              <a:rPr lang="en-GB" sz="2200" b="1" baseline="30000" dirty="0">
                <a:solidFill>
                  <a:srgbClr val="0000FF"/>
                </a:solidFill>
              </a:rPr>
              <a:t>0</a:t>
            </a:r>
            <a:r>
              <a:rPr lang="en-GB" sz="2200" b="1" baseline="-25000" dirty="0">
                <a:solidFill>
                  <a:srgbClr val="0000FF"/>
                </a:solidFill>
              </a:rPr>
              <a:t>d</a:t>
            </a:r>
            <a:r>
              <a:rPr lang="en-GB" sz="2200" b="1" dirty="0">
                <a:solidFill>
                  <a:srgbClr val="0000FF"/>
                </a:solidFill>
              </a:rPr>
              <a:t>→D</a:t>
            </a:r>
            <a:r>
              <a:rPr lang="en-GB" sz="2200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dirty="0">
                <a:solidFill>
                  <a:srgbClr val="0000FF"/>
                </a:solidFill>
              </a:rPr>
              <a:t>K</a:t>
            </a:r>
            <a:r>
              <a:rPr lang="en-GB" sz="2200" b="1" baseline="30000" dirty="0">
                <a:solidFill>
                  <a:srgbClr val="0000FF"/>
                </a:solidFill>
              </a:rPr>
              <a:t>+</a:t>
            </a:r>
            <a:r>
              <a:rPr lang="en-GB" sz="2200" b="1" dirty="0">
                <a:solidFill>
                  <a:srgbClr val="3D9924"/>
                </a:solidFill>
              </a:rPr>
              <a:t>)=(2.02 ± 0.17 ± 0.12) × 10</a:t>
            </a:r>
            <a:r>
              <a:rPr lang="en-GB" sz="2200" b="1" baseline="30000" dirty="0">
                <a:solidFill>
                  <a:srgbClr val="3D9924"/>
                </a:solidFill>
              </a:rPr>
              <a:t>-4</a:t>
            </a:r>
            <a:r>
              <a:rPr lang="en-GB" sz="2200" b="1" dirty="0">
                <a:solidFill>
                  <a:srgbClr val="3D9924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033" y="2339677"/>
            <a:ext cx="1008112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LHCb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35 pb</a:t>
            </a:r>
            <a:r>
              <a:rPr lang="en-GB" baseline="30000" dirty="0" smtClean="0">
                <a:solidFill>
                  <a:srgbClr val="0000FF"/>
                </a:solidFill>
              </a:rPr>
              <a:t>-1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4857" y="5292006"/>
            <a:ext cx="2824335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/>
              <a:t>(</a:t>
            </a:r>
            <a:r>
              <a:rPr lang="en-GB" b="1" dirty="0" smtClean="0"/>
              <a:t>LHCb-CONF-2011-013)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27995" y="5219997"/>
            <a:ext cx="7632847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17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55984" y="683492"/>
            <a:ext cx="10657185" cy="634367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b="1" dirty="0" err="1"/>
              <a:t>LHCb</a:t>
            </a:r>
            <a:r>
              <a:rPr lang="en-GB" sz="2200" b="1" dirty="0"/>
              <a:t> has measured the </a:t>
            </a:r>
            <a:r>
              <a:rPr lang="en-GB" sz="2200" b="1" dirty="0">
                <a:solidFill>
                  <a:srgbClr val="0000FF"/>
                </a:solidFill>
              </a:rPr>
              <a:t>b or anti-b hadrons cross-section </a:t>
            </a:r>
            <a:r>
              <a:rPr lang="en-GB" sz="2200" b="1" dirty="0"/>
              <a:t>in √s=7 </a:t>
            </a:r>
            <a:r>
              <a:rPr lang="en-GB" sz="2200" b="1" dirty="0" err="1"/>
              <a:t>TeV</a:t>
            </a:r>
            <a:r>
              <a:rPr lang="en-GB" sz="2200" b="1" dirty="0"/>
              <a:t> </a:t>
            </a:r>
            <a:r>
              <a:rPr lang="en-GB" sz="2200" b="1" dirty="0" err="1"/>
              <a:t>pp</a:t>
            </a:r>
            <a:r>
              <a:rPr lang="en-GB" sz="2200" b="1" dirty="0"/>
              <a:t> collisions (total):</a:t>
            </a:r>
          </a:p>
          <a:p>
            <a:endParaRPr lang="en-GB" sz="2200" dirty="0"/>
          </a:p>
          <a:p>
            <a:r>
              <a:rPr lang="en-GB" sz="2200" dirty="0"/>
              <a:t>                                                                                                     </a:t>
            </a:r>
          </a:p>
          <a:p>
            <a:endParaRPr lang="en-GB" sz="2200" dirty="0"/>
          </a:p>
          <a:p>
            <a:pPr marL="1085672" lvl="1" indent="-342844">
              <a:buClr>
                <a:srgbClr val="0000FF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0000FF"/>
                </a:solidFill>
              </a:rPr>
              <a:t>in agreement with </a:t>
            </a:r>
            <a:r>
              <a:rPr lang="en-GB" sz="2200" dirty="0"/>
              <a:t>(and more precise than) </a:t>
            </a:r>
            <a:r>
              <a:rPr lang="en-GB" sz="2200" dirty="0">
                <a:solidFill>
                  <a:srgbClr val="0000FF"/>
                </a:solidFill>
              </a:rPr>
              <a:t>QCD predictions</a:t>
            </a:r>
          </a:p>
          <a:p>
            <a:pPr marL="1085672" lvl="1" indent="-342844">
              <a:buClr>
                <a:srgbClr val="FF0000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measured </a:t>
            </a:r>
            <a:r>
              <a:rPr lang="en-GB" sz="2200" b="1" dirty="0">
                <a:solidFill>
                  <a:srgbClr val="FF0000"/>
                </a:solidFill>
              </a:rPr>
              <a:t>open charm cross-section </a:t>
            </a:r>
            <a:r>
              <a:rPr lang="en-GB" sz="2200" b="1" dirty="0" smtClean="0">
                <a:solidFill>
                  <a:srgbClr val="FF0000"/>
                </a:solidFill>
              </a:rPr>
              <a:t>(≈20 </a:t>
            </a:r>
            <a:r>
              <a:rPr lang="en-GB" sz="2200" b="1" dirty="0">
                <a:solidFill>
                  <a:srgbClr val="FF0000"/>
                </a:solidFill>
              </a:rPr>
              <a:t>times higher)</a:t>
            </a:r>
          </a:p>
          <a:p>
            <a:endParaRPr lang="en-GB" sz="2200" dirty="0"/>
          </a:p>
          <a:p>
            <a:endParaRPr lang="en-GB" sz="2200" dirty="0"/>
          </a:p>
          <a:p>
            <a:pPr marL="342844" indent="-342844">
              <a:buFont typeface="Arial"/>
              <a:buChar char="•"/>
            </a:pPr>
            <a:r>
              <a:rPr lang="en-GB" sz="2200" b="1" dirty="0" err="1"/>
              <a:t>LHCb</a:t>
            </a:r>
            <a:r>
              <a:rPr lang="en-GB" sz="2200" b="1" dirty="0"/>
              <a:t> has measured the </a:t>
            </a:r>
            <a:r>
              <a:rPr lang="en-GB" sz="2200" b="1" dirty="0">
                <a:solidFill>
                  <a:srgbClr val="996633"/>
                </a:solidFill>
              </a:rPr>
              <a:t>ratios of fragmentation fractions</a:t>
            </a:r>
          </a:p>
          <a:p>
            <a:endParaRPr lang="en-GB" sz="2200" b="1" dirty="0"/>
          </a:p>
          <a:p>
            <a:endParaRPr lang="en-GB" sz="2200" dirty="0"/>
          </a:p>
          <a:p>
            <a:endParaRPr lang="en-GB" sz="2200" dirty="0"/>
          </a:p>
          <a:p>
            <a:endParaRPr lang="en-GB" sz="500" dirty="0"/>
          </a:p>
          <a:p>
            <a:pPr marL="1085672" lvl="1" indent="-342844">
              <a:buClr>
                <a:srgbClr val="008000"/>
              </a:buClr>
              <a:buFont typeface="Wingdings" charset="2"/>
              <a:buChar char="Ø"/>
            </a:pPr>
            <a:r>
              <a:rPr lang="en-GB" sz="2200" i="1" dirty="0" err="1" smtClean="0">
                <a:solidFill>
                  <a:srgbClr val="996633"/>
                </a:solidFill>
              </a:rPr>
              <a:t>f</a:t>
            </a:r>
            <a:r>
              <a:rPr lang="en-GB" sz="2200" i="1" baseline="-25000" dirty="0" err="1" smtClean="0">
                <a:solidFill>
                  <a:srgbClr val="996633"/>
                </a:solidFill>
              </a:rPr>
              <a:t>s</a:t>
            </a:r>
            <a:r>
              <a:rPr lang="en-GB" sz="2200" i="1" baseline="-25000" dirty="0" smtClean="0">
                <a:solidFill>
                  <a:srgbClr val="996633"/>
                </a:solidFill>
              </a:rPr>
              <a:t> </a:t>
            </a:r>
            <a:r>
              <a:rPr lang="en-GB" sz="2200" dirty="0" smtClean="0">
                <a:solidFill>
                  <a:srgbClr val="996633"/>
                </a:solidFill>
              </a:rPr>
              <a:t>/</a:t>
            </a:r>
            <a:r>
              <a:rPr lang="en-GB" sz="2200" i="1" dirty="0" smtClean="0">
                <a:solidFill>
                  <a:srgbClr val="996633"/>
                </a:solidFill>
              </a:rPr>
              <a:t> </a:t>
            </a:r>
            <a:r>
              <a:rPr lang="en-GB" sz="2200" i="1" dirty="0" err="1" smtClean="0">
                <a:solidFill>
                  <a:srgbClr val="996633"/>
                </a:solidFill>
              </a:rPr>
              <a:t>f</a:t>
            </a:r>
            <a:r>
              <a:rPr lang="en-GB" sz="2200" i="1" baseline="-25000" dirty="0" err="1" smtClean="0">
                <a:solidFill>
                  <a:srgbClr val="996633"/>
                </a:solidFill>
              </a:rPr>
              <a:t>d</a:t>
            </a:r>
            <a:r>
              <a:rPr lang="en-GB" sz="2200" i="1" dirty="0" smtClean="0">
                <a:solidFill>
                  <a:srgbClr val="996633"/>
                </a:solidFill>
              </a:rPr>
              <a:t> </a:t>
            </a:r>
            <a:r>
              <a:rPr lang="en-GB" sz="2200" dirty="0">
                <a:solidFill>
                  <a:srgbClr val="996633"/>
                </a:solidFill>
              </a:rPr>
              <a:t>in good agreement with LEP and </a:t>
            </a:r>
            <a:r>
              <a:rPr lang="en-GB" sz="2200" dirty="0" err="1">
                <a:solidFill>
                  <a:srgbClr val="996633"/>
                </a:solidFill>
              </a:rPr>
              <a:t>Tevatron</a:t>
            </a:r>
            <a:endParaRPr lang="en-GB" sz="2200" dirty="0">
              <a:solidFill>
                <a:srgbClr val="996633"/>
              </a:solidFill>
            </a:endParaRP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1085672" lvl="1" indent="-342844">
              <a:buClr>
                <a:srgbClr val="008000"/>
              </a:buClr>
              <a:buFont typeface="Wingdings" charset="2"/>
              <a:buChar char="Ø"/>
            </a:pPr>
            <a:r>
              <a:rPr lang="en-GB" sz="2200" i="1" dirty="0" err="1" smtClean="0">
                <a:solidFill>
                  <a:srgbClr val="0000FF"/>
                </a:solidFill>
              </a:rPr>
              <a:t>f</a:t>
            </a:r>
            <a:r>
              <a:rPr lang="en-GB" sz="2200" i="1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GB" sz="2200" i="1" baseline="-25000" dirty="0" err="1" smtClean="0">
                <a:solidFill>
                  <a:srgbClr val="0000FF"/>
                </a:solidFill>
              </a:rPr>
              <a:t>b</a:t>
            </a:r>
            <a:r>
              <a:rPr lang="en-GB" sz="2200" i="1" baseline="-25000" dirty="0" smtClean="0">
                <a:solidFill>
                  <a:srgbClr val="0000FF"/>
                </a:solidFill>
              </a:rPr>
              <a:t> </a:t>
            </a:r>
            <a:r>
              <a:rPr lang="en-GB" sz="2200" dirty="0" smtClean="0">
                <a:solidFill>
                  <a:srgbClr val="0000FF"/>
                </a:solidFill>
              </a:rPr>
              <a:t>/</a:t>
            </a:r>
            <a:r>
              <a:rPr lang="en-GB" sz="2200" i="1" dirty="0" smtClean="0">
                <a:solidFill>
                  <a:srgbClr val="0000FF"/>
                </a:solidFill>
              </a:rPr>
              <a:t> (</a:t>
            </a:r>
            <a:r>
              <a:rPr lang="en-GB" sz="2200" i="1" dirty="0" err="1">
                <a:solidFill>
                  <a:srgbClr val="0000FF"/>
                </a:solidFill>
              </a:rPr>
              <a:t>f</a:t>
            </a:r>
            <a:r>
              <a:rPr lang="en-GB" sz="2200" i="1" baseline="-25000" dirty="0" err="1">
                <a:solidFill>
                  <a:srgbClr val="0000FF"/>
                </a:solidFill>
              </a:rPr>
              <a:t>u</a:t>
            </a:r>
            <a:r>
              <a:rPr lang="en-GB" sz="2200" i="1" dirty="0" err="1">
                <a:solidFill>
                  <a:srgbClr val="0000FF"/>
                </a:solidFill>
              </a:rPr>
              <a:t>+f</a:t>
            </a:r>
            <a:r>
              <a:rPr lang="en-GB" sz="2200" i="1" baseline="-25000" dirty="0" err="1">
                <a:solidFill>
                  <a:srgbClr val="0000FF"/>
                </a:solidFill>
              </a:rPr>
              <a:t>d</a:t>
            </a:r>
            <a:r>
              <a:rPr lang="en-GB" sz="2200" i="1" dirty="0">
                <a:solidFill>
                  <a:srgbClr val="0000FF"/>
                </a:solidFill>
              </a:rPr>
              <a:t>) </a:t>
            </a:r>
            <a:r>
              <a:rPr lang="en-GB" sz="2200" dirty="0"/>
              <a:t>partially for different 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 (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&lt;</a:t>
            </a:r>
            <a:r>
              <a:rPr lang="en-GB" sz="2200" dirty="0" smtClean="0"/>
              <a:t>14GeV</a:t>
            </a:r>
            <a:r>
              <a:rPr lang="en-GB" sz="2200" dirty="0"/>
              <a:t>) than </a:t>
            </a:r>
            <a:r>
              <a:rPr lang="en-GB" sz="2200" dirty="0" err="1">
                <a:solidFill>
                  <a:srgbClr val="0000FF"/>
                </a:solidFill>
              </a:rPr>
              <a:t>Tevatron</a:t>
            </a:r>
            <a:r>
              <a:rPr lang="en-GB" sz="2200" dirty="0"/>
              <a:t> (〈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〉≈</a:t>
            </a:r>
            <a:r>
              <a:rPr lang="en-GB" sz="2200" dirty="0" smtClean="0"/>
              <a:t>14GeV</a:t>
            </a:r>
            <a:r>
              <a:rPr lang="en-GB" sz="2200" dirty="0"/>
              <a:t>), </a:t>
            </a:r>
            <a:r>
              <a:rPr lang="en-GB" sz="2200" dirty="0">
                <a:solidFill>
                  <a:srgbClr val="0000FF"/>
                </a:solidFill>
              </a:rPr>
              <a:t>in common region of </a:t>
            </a:r>
            <a:r>
              <a:rPr lang="en-GB" sz="2200" dirty="0" err="1">
                <a:solidFill>
                  <a:srgbClr val="0000FF"/>
                </a:solidFill>
              </a:rPr>
              <a:t>p</a:t>
            </a:r>
            <a:r>
              <a:rPr lang="en-GB" sz="2200" baseline="-25000" dirty="0" err="1">
                <a:solidFill>
                  <a:srgbClr val="0000FF"/>
                </a:solidFill>
              </a:rPr>
              <a:t>T</a:t>
            </a:r>
            <a:r>
              <a:rPr lang="en-GB" sz="2200" dirty="0">
                <a:solidFill>
                  <a:srgbClr val="0000FF"/>
                </a:solidFill>
              </a:rPr>
              <a:t> good agreement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21" y="3059757"/>
            <a:ext cx="6264697" cy="36422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0" y="1907629"/>
            <a:ext cx="9289032" cy="36410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1" y="1495242"/>
            <a:ext cx="9433048" cy="36179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5" y="4024682"/>
            <a:ext cx="8136904" cy="380673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5" y="4427911"/>
            <a:ext cx="8856984" cy="376894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67" y="5508031"/>
            <a:ext cx="953058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BAFC10-369A-614E-BC24-027078B22973}" type="slidenum">
              <a:rPr lang="pl-PL" smtClean="0"/>
              <a:pPr/>
              <a:t>18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5" name="TextBox 4"/>
          <p:cNvSpPr txBox="1"/>
          <p:nvPr/>
        </p:nvSpPr>
        <p:spPr>
          <a:xfrm>
            <a:off x="4304457" y="1979637"/>
            <a:ext cx="2664296" cy="68736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40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66990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baseline="30000" dirty="0">
                <a:solidFill>
                  <a:srgbClr val="FF0000"/>
                </a:solidFill>
              </a:rPr>
              <a:t>0</a:t>
            </a:r>
            <a:r>
              <a:rPr lang="en-GB" dirty="0" smtClean="0"/>
              <a:t> cross section – </a:t>
            </a:r>
            <a:r>
              <a:rPr lang="en-GB" dirty="0" smtClean="0">
                <a:solidFill>
                  <a:srgbClr val="FF0000"/>
                </a:solidFill>
              </a:rPr>
              <a:t>example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BAFC10-369A-614E-BC24-027078B22973}" type="slidenum">
              <a:rPr lang="pl-PL" smtClean="0"/>
              <a:pPr/>
              <a:t>19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" y="683495"/>
            <a:ext cx="7608169" cy="583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4857" y="755501"/>
            <a:ext cx="2592288" cy="39947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Also measured for:</a:t>
            </a:r>
          </a:p>
          <a:p>
            <a:r>
              <a:rPr lang="en-GB" sz="2200" dirty="0"/>
              <a:t>     </a:t>
            </a:r>
            <a:r>
              <a:rPr lang="en-GB" sz="2200" b="1" dirty="0"/>
              <a:t>D</a:t>
            </a:r>
            <a:r>
              <a:rPr lang="en-GB" sz="2200" b="1" baseline="30000" dirty="0"/>
              <a:t>+</a:t>
            </a:r>
            <a:r>
              <a:rPr lang="en-GB" sz="2200" b="1" dirty="0"/>
              <a:t> , D*</a:t>
            </a:r>
            <a:r>
              <a:rPr lang="en-GB" sz="2200" b="1" baseline="30000" dirty="0"/>
              <a:t>+</a:t>
            </a:r>
            <a:r>
              <a:rPr lang="en-GB" sz="2200" b="1" dirty="0"/>
              <a:t> , D</a:t>
            </a:r>
            <a:r>
              <a:rPr lang="en-GB" sz="2200" b="1" baseline="30000" dirty="0"/>
              <a:t>+</a:t>
            </a:r>
            <a:r>
              <a:rPr lang="en-GB" sz="2200" b="1" baseline="-25000" dirty="0"/>
              <a:t>s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0000FF"/>
                </a:solidFill>
              </a:rPr>
              <a:t>The shape and absolute normalization are in good agreement with theoretical predictions</a:t>
            </a:r>
          </a:p>
          <a:p>
            <a:endParaRPr lang="en-GB" sz="2200" dirty="0"/>
          </a:p>
          <a:p>
            <a:r>
              <a:rPr lang="en-GB" sz="2200" b="1" dirty="0">
                <a:solidFill>
                  <a:srgbClr val="FF0000"/>
                </a:solidFill>
              </a:rPr>
              <a:t>20 times higher than </a:t>
            </a:r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(b anti-b)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4538" y="5876706"/>
            <a:ext cx="6104657" cy="11434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</a:rPr>
              <a:t>Combining all (</a:t>
            </a:r>
            <a:r>
              <a:rPr lang="en-GB" sz="2200" dirty="0" err="1">
                <a:solidFill>
                  <a:srgbClr val="0000FF"/>
                </a:solidFill>
              </a:rPr>
              <a:t>p</a:t>
            </a:r>
            <a:r>
              <a:rPr lang="en-GB" sz="2200" baseline="-25000" dirty="0" err="1">
                <a:solidFill>
                  <a:srgbClr val="0000FF"/>
                </a:solidFill>
              </a:rPr>
              <a:t>T</a:t>
            </a:r>
            <a:r>
              <a:rPr lang="en-GB" sz="2200" dirty="0">
                <a:solidFill>
                  <a:srgbClr val="0000FF"/>
                </a:solidFill>
              </a:rPr>
              <a:t>&lt;8 </a:t>
            </a:r>
            <a:r>
              <a:rPr lang="en-GB" sz="2200" dirty="0" err="1">
                <a:solidFill>
                  <a:srgbClr val="0000FF"/>
                </a:solidFill>
              </a:rPr>
              <a:t>GeV</a:t>
            </a:r>
            <a:r>
              <a:rPr lang="en-GB" sz="2200" dirty="0">
                <a:solidFill>
                  <a:srgbClr val="0000FF"/>
                </a:solidFill>
              </a:rPr>
              <a:t> , 2&lt;y&lt;4.5): </a:t>
            </a:r>
          </a:p>
          <a:p>
            <a:endParaRPr lang="en-GB" sz="2200" dirty="0"/>
          </a:p>
          <a:p>
            <a:endParaRPr lang="en-GB" sz="500" dirty="0"/>
          </a:p>
          <a:p>
            <a:r>
              <a:rPr lang="en-GB" sz="2200" b="1" dirty="0">
                <a:solidFill>
                  <a:srgbClr val="FF0000"/>
                </a:solidFill>
              </a:rPr>
              <a:t>Full </a:t>
            </a:r>
            <a:r>
              <a:rPr lang="en-GB" sz="2200" b="1" dirty="0" err="1" smtClean="0">
                <a:solidFill>
                  <a:srgbClr val="FF0000"/>
                </a:solidFill>
              </a:rPr>
              <a:t>p</a:t>
            </a:r>
            <a:r>
              <a:rPr lang="en-GB" sz="22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and y using </a:t>
            </a:r>
            <a:r>
              <a:rPr lang="en-GB" sz="2200" b="1" dirty="0" err="1">
                <a:solidFill>
                  <a:srgbClr val="FF0000"/>
                </a:solidFill>
              </a:rPr>
              <a:t>Pythia</a:t>
            </a:r>
            <a:r>
              <a:rPr lang="en-GB" sz="2200" b="1" dirty="0">
                <a:solidFill>
                  <a:srgbClr val="FF0000"/>
                </a:solidFill>
              </a:rPr>
              <a:t> extrapolation: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4" y="6248834"/>
            <a:ext cx="4561894" cy="339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03" y="179440"/>
            <a:ext cx="2880320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err="1" smtClean="0"/>
              <a:t>LHCb</a:t>
            </a:r>
            <a:r>
              <a:rPr lang="en-GB" dirty="0" smtClean="0"/>
              <a:t>: 2 nb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8836" y="4859900"/>
            <a:ext cx="2824335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/>
              <a:t>(</a:t>
            </a:r>
            <a:r>
              <a:rPr lang="en-GB" b="1" dirty="0" smtClean="0"/>
              <a:t>LHCb-CONF-2010-013)</a:t>
            </a:r>
            <a:endParaRPr lang="en-GB" b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8" y="6961838"/>
            <a:ext cx="4657057" cy="3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5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9777065" y="7308229"/>
            <a:ext cx="864096" cy="251446"/>
          </a:xfrm>
        </p:spPr>
        <p:txBody>
          <a:bodyPr/>
          <a:lstStyle/>
          <a:p>
            <a:pPr algn="l"/>
            <a:fld id="{BF17700A-CA66-1147-9BBD-58B095773408}" type="slidenum">
              <a:rPr lang="pl-PL" smtClean="0"/>
              <a:pPr algn="l"/>
              <a:t>2</a:t>
            </a:fld>
            <a:r>
              <a:rPr lang="pl-PL" dirty="0" smtClean="0"/>
              <a:t>      </a:t>
            </a:r>
            <a:endParaRPr lang="pl-PL" dirty="0"/>
          </a:p>
        </p:txBody>
      </p:sp>
      <p:sp>
        <p:nvSpPr>
          <p:cNvPr id="7" name="TextBox 6"/>
          <p:cNvSpPr txBox="1"/>
          <p:nvPr/>
        </p:nvSpPr>
        <p:spPr>
          <a:xfrm>
            <a:off x="272009" y="611485"/>
            <a:ext cx="10153128" cy="65948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b="1" dirty="0"/>
              <a:t>Motivation</a:t>
            </a:r>
          </a:p>
          <a:p>
            <a:endParaRPr lang="en-GB" sz="2200" dirty="0"/>
          </a:p>
          <a:p>
            <a:pPr marL="342844" indent="-342844">
              <a:buFont typeface="Arial"/>
              <a:buChar char="•"/>
            </a:pPr>
            <a:r>
              <a:rPr lang="en-GB" sz="2200" b="1" dirty="0">
                <a:solidFill>
                  <a:srgbClr val="0000FF"/>
                </a:solidFill>
              </a:rPr>
              <a:t>Inclusive cross-section to produce b-flavoured hadrons</a:t>
            </a:r>
          </a:p>
          <a:p>
            <a:r>
              <a:rPr lang="en-GB" sz="2200" dirty="0"/>
              <a:t>    </a:t>
            </a:r>
            <a:r>
              <a:rPr lang="en-GB" sz="2200" b="1" dirty="0">
                <a:solidFill>
                  <a:srgbClr val="0000FF"/>
                </a:solidFill>
              </a:rPr>
              <a:t>(two measurements):</a:t>
            </a:r>
            <a:endParaRPr lang="en-GB" sz="2200" dirty="0"/>
          </a:p>
          <a:p>
            <a:pPr marL="1085672" lvl="1" indent="-342844">
              <a:buClr>
                <a:srgbClr val="0000FF"/>
              </a:buClr>
              <a:buFont typeface="Wingdings" charset="2"/>
              <a:buChar char="²"/>
            </a:pPr>
            <a:r>
              <a:rPr lang="en-GB" sz="2200" dirty="0">
                <a:solidFill>
                  <a:srgbClr val="0000FF"/>
                </a:solidFill>
              </a:rPr>
              <a:t>semileptonic:</a:t>
            </a:r>
            <a:r>
              <a:rPr lang="en-GB" sz="2200" dirty="0"/>
              <a:t> </a:t>
            </a:r>
          </a:p>
          <a:p>
            <a:pPr marL="1085672" lvl="1" indent="-342844">
              <a:buClr>
                <a:srgbClr val="0000FF"/>
              </a:buClr>
              <a:buFont typeface="Wingdings" charset="2"/>
              <a:buChar char="²"/>
            </a:pPr>
            <a:r>
              <a:rPr lang="en-GB" sz="2200" dirty="0">
                <a:solidFill>
                  <a:srgbClr val="0000FF"/>
                </a:solidFill>
              </a:rPr>
              <a:t>inclusive J/</a:t>
            </a:r>
            <a:r>
              <a:rPr lang="en-GB" sz="2200" dirty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sz="2200" dirty="0">
                <a:solidFill>
                  <a:srgbClr val="0000FF"/>
                </a:solidFill>
              </a:rPr>
              <a:t> (</a:t>
            </a:r>
            <a:r>
              <a:rPr lang="en-GB" sz="2200" dirty="0">
                <a:solidFill>
                  <a:srgbClr val="0000FF"/>
                </a:solidFill>
                <a:latin typeface="Symbol" charset="2"/>
                <a:cs typeface="Symbol" charset="2"/>
              </a:rPr>
              <a:t>mm</a:t>
            </a:r>
            <a:r>
              <a:rPr lang="en-GB" sz="2200" dirty="0">
                <a:solidFill>
                  <a:srgbClr val="0000FF"/>
                </a:solidFill>
              </a:rPr>
              <a:t>):</a:t>
            </a:r>
          </a:p>
          <a:p>
            <a:pPr marL="1942784" lvl="3" indent="-342844">
              <a:buClr>
                <a:srgbClr val="FF0000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also measured open charm cross-section</a:t>
            </a:r>
          </a:p>
          <a:p>
            <a:pPr lvl="4" indent="0">
              <a:buClr>
                <a:srgbClr val="0000FF"/>
              </a:buClr>
            </a:pPr>
            <a:r>
              <a:rPr lang="en-GB" sz="2200" b="1" dirty="0">
                <a:solidFill>
                  <a:srgbClr val="FF0000"/>
                </a:solidFill>
              </a:rPr>
              <a:t>≈ 20 times higher than b cross-section</a:t>
            </a:r>
          </a:p>
          <a:p>
            <a:pPr lvl="3" indent="0"/>
            <a:endParaRPr lang="en-GB" sz="2200" dirty="0"/>
          </a:p>
          <a:p>
            <a:pPr marL="342844" indent="-342844">
              <a:buFont typeface="Arial"/>
              <a:buChar char="•"/>
            </a:pPr>
            <a:r>
              <a:rPr lang="en-GB" sz="2200" b="1" dirty="0">
                <a:solidFill>
                  <a:srgbClr val="54460E"/>
                </a:solidFill>
              </a:rPr>
              <a:t>Fragmentation fractions:</a:t>
            </a:r>
            <a:endParaRPr lang="en-GB" sz="2200" dirty="0">
              <a:solidFill>
                <a:srgbClr val="54460E"/>
              </a:solidFill>
            </a:endParaRPr>
          </a:p>
          <a:p>
            <a:pPr marL="1085672" lvl="1" indent="-342844">
              <a:buClr>
                <a:srgbClr val="008000"/>
              </a:buClr>
              <a:buFont typeface="Wingdings" charset="2"/>
              <a:buChar char="²"/>
            </a:pPr>
            <a:r>
              <a:rPr lang="en-GB" sz="2200" b="1" i="1" dirty="0" err="1" smtClean="0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54460E"/>
                </a:solidFill>
              </a:rPr>
              <a:t>s</a:t>
            </a:r>
            <a:r>
              <a:rPr lang="en-GB" sz="2200" b="1" i="1" baseline="-25000" dirty="0" smtClean="0">
                <a:solidFill>
                  <a:srgbClr val="54460E"/>
                </a:solidFill>
              </a:rPr>
              <a:t> </a:t>
            </a:r>
            <a:r>
              <a:rPr lang="en-GB" sz="2200" b="1" dirty="0" smtClean="0">
                <a:solidFill>
                  <a:srgbClr val="54460E"/>
                </a:solidFill>
              </a:rPr>
              <a:t>/ (</a:t>
            </a:r>
            <a:r>
              <a:rPr lang="en-GB" sz="2200" b="1" i="1" dirty="0" err="1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>
                <a:solidFill>
                  <a:srgbClr val="54460E"/>
                </a:solidFill>
              </a:rPr>
              <a:t>u</a:t>
            </a:r>
            <a:r>
              <a:rPr lang="en-GB" sz="2200" b="1" i="1" dirty="0" err="1">
                <a:solidFill>
                  <a:srgbClr val="54460E"/>
                </a:solidFill>
              </a:rPr>
              <a:t>+f</a:t>
            </a:r>
            <a:r>
              <a:rPr lang="en-GB" sz="2200" b="1" i="1" baseline="-25000" dirty="0" err="1">
                <a:solidFill>
                  <a:srgbClr val="54460E"/>
                </a:solidFill>
              </a:rPr>
              <a:t>d</a:t>
            </a:r>
            <a:r>
              <a:rPr lang="en-GB" sz="2200" b="1" dirty="0">
                <a:solidFill>
                  <a:srgbClr val="54460E"/>
                </a:solidFill>
              </a:rPr>
              <a:t>)</a:t>
            </a:r>
          </a:p>
          <a:p>
            <a:pPr marL="1485657" lvl="2" indent="-342844">
              <a:buClr>
                <a:srgbClr val="008000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54460E"/>
                </a:solidFill>
              </a:rPr>
              <a:t>using semileptonic modes</a:t>
            </a:r>
            <a:r>
              <a:rPr lang="en-GB" sz="2200" dirty="0" smtClean="0">
                <a:solidFill>
                  <a:srgbClr val="54460E"/>
                </a:solidFill>
              </a:rPr>
              <a:t>:</a:t>
            </a:r>
          </a:p>
          <a:p>
            <a:pPr marL="1142813" lvl="2" indent="0">
              <a:buClr>
                <a:srgbClr val="008000"/>
              </a:buClr>
            </a:pPr>
            <a:endParaRPr lang="en-GB" sz="2200" dirty="0">
              <a:solidFill>
                <a:srgbClr val="54460E"/>
              </a:solidFill>
            </a:endParaRPr>
          </a:p>
          <a:p>
            <a:pPr marL="1085672" lvl="1" indent="-342844">
              <a:buClr>
                <a:srgbClr val="008000"/>
              </a:buClr>
              <a:buFont typeface="Wingdings" charset="2"/>
              <a:buChar char="²"/>
            </a:pPr>
            <a:r>
              <a:rPr lang="en-GB" sz="2200" b="1" i="1" dirty="0" err="1" smtClean="0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54460E"/>
                </a:solidFill>
                <a:latin typeface="Symbol" charset="2"/>
                <a:cs typeface="Symbol" charset="2"/>
              </a:rPr>
              <a:t>L</a:t>
            </a:r>
            <a:r>
              <a:rPr lang="en-GB" sz="2200" b="1" i="1" baseline="-25000" dirty="0" err="1" smtClean="0">
                <a:solidFill>
                  <a:srgbClr val="54460E"/>
                </a:solidFill>
              </a:rPr>
              <a:t>b</a:t>
            </a:r>
            <a:r>
              <a:rPr lang="en-GB" sz="2200" b="1" i="1" baseline="-25000" dirty="0" smtClean="0">
                <a:solidFill>
                  <a:srgbClr val="54460E"/>
                </a:solidFill>
              </a:rPr>
              <a:t> </a:t>
            </a:r>
            <a:r>
              <a:rPr lang="en-GB" sz="2200" b="1" dirty="0" smtClean="0">
                <a:solidFill>
                  <a:srgbClr val="54460E"/>
                </a:solidFill>
              </a:rPr>
              <a:t>/ (</a:t>
            </a:r>
            <a:r>
              <a:rPr lang="en-GB" sz="2200" b="1" i="1" dirty="0" err="1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>
                <a:solidFill>
                  <a:srgbClr val="54460E"/>
                </a:solidFill>
              </a:rPr>
              <a:t>u</a:t>
            </a:r>
            <a:r>
              <a:rPr lang="en-GB" sz="2200" b="1" i="1" dirty="0" err="1">
                <a:solidFill>
                  <a:srgbClr val="54460E"/>
                </a:solidFill>
              </a:rPr>
              <a:t>+f</a:t>
            </a:r>
            <a:r>
              <a:rPr lang="en-GB" sz="2200" b="1" i="1" baseline="-25000" dirty="0" err="1">
                <a:solidFill>
                  <a:srgbClr val="54460E"/>
                </a:solidFill>
              </a:rPr>
              <a:t>d</a:t>
            </a:r>
            <a:r>
              <a:rPr lang="en-GB" sz="2200" b="1" dirty="0">
                <a:solidFill>
                  <a:srgbClr val="54460E"/>
                </a:solidFill>
              </a:rPr>
              <a:t>)</a:t>
            </a:r>
          </a:p>
          <a:p>
            <a:pPr marL="1485657" lvl="2" indent="-342844">
              <a:buClr>
                <a:srgbClr val="008000"/>
              </a:buClr>
              <a:buFont typeface="Wingdings" charset="2"/>
              <a:buChar char="Ø"/>
            </a:pPr>
            <a:r>
              <a:rPr lang="en-GB" sz="2200" dirty="0" smtClean="0">
                <a:solidFill>
                  <a:srgbClr val="54460E"/>
                </a:solidFill>
              </a:rPr>
              <a:t>using semileptonic modes:</a:t>
            </a:r>
          </a:p>
          <a:p>
            <a:pPr marL="1085672" lvl="1" indent="-342844">
              <a:buClr>
                <a:srgbClr val="008000"/>
              </a:buClr>
              <a:buFont typeface="Wingdings" charset="2"/>
              <a:buChar char="²"/>
            </a:pPr>
            <a:r>
              <a:rPr lang="en-GB" sz="2200" b="1" i="1" dirty="0" err="1" smtClean="0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54460E"/>
                </a:solidFill>
              </a:rPr>
              <a:t>s</a:t>
            </a:r>
            <a:r>
              <a:rPr lang="en-GB" sz="2200" b="1" i="1" baseline="-25000" dirty="0" smtClean="0">
                <a:solidFill>
                  <a:srgbClr val="54460E"/>
                </a:solidFill>
              </a:rPr>
              <a:t> </a:t>
            </a:r>
            <a:r>
              <a:rPr lang="en-GB" sz="2200" b="1" dirty="0" smtClean="0">
                <a:solidFill>
                  <a:srgbClr val="54460E"/>
                </a:solidFill>
              </a:rPr>
              <a:t>/</a:t>
            </a:r>
            <a:r>
              <a:rPr lang="en-GB" sz="2200" b="1" i="1" dirty="0" smtClean="0">
                <a:solidFill>
                  <a:srgbClr val="54460E"/>
                </a:solidFill>
              </a:rPr>
              <a:t> </a:t>
            </a:r>
            <a:r>
              <a:rPr lang="en-GB" sz="2200" b="1" i="1" dirty="0" err="1" smtClean="0">
                <a:solidFill>
                  <a:srgbClr val="54460E"/>
                </a:solidFill>
              </a:rPr>
              <a:t>f</a:t>
            </a:r>
            <a:r>
              <a:rPr lang="en-GB" sz="2200" b="1" i="1" baseline="-25000" dirty="0" err="1" smtClean="0">
                <a:solidFill>
                  <a:srgbClr val="54460E"/>
                </a:solidFill>
              </a:rPr>
              <a:t>d</a:t>
            </a:r>
            <a:endParaRPr lang="en-GB" sz="2200" b="1" i="1" baseline="-25000" dirty="0" smtClean="0">
              <a:solidFill>
                <a:srgbClr val="54460E"/>
              </a:solidFill>
            </a:endParaRPr>
          </a:p>
          <a:p>
            <a:pPr marL="1485657" lvl="2" indent="-342844">
              <a:buClr>
                <a:srgbClr val="008000"/>
              </a:buClr>
              <a:buFont typeface="Wingdings" charset="2"/>
              <a:buChar char="Ø"/>
            </a:pPr>
            <a:r>
              <a:rPr lang="en-GB" sz="2200" dirty="0" smtClean="0">
                <a:solidFill>
                  <a:srgbClr val="54460E"/>
                </a:solidFill>
              </a:rPr>
              <a:t>using </a:t>
            </a:r>
            <a:r>
              <a:rPr lang="en-GB" sz="2200" dirty="0">
                <a:solidFill>
                  <a:srgbClr val="54460E"/>
                </a:solidFill>
              </a:rPr>
              <a:t>hadronic modes</a:t>
            </a:r>
            <a:r>
              <a:rPr lang="en-GB" sz="2200" dirty="0" smtClean="0">
                <a:solidFill>
                  <a:srgbClr val="54460E"/>
                </a:solidFill>
              </a:rPr>
              <a:t>:</a:t>
            </a:r>
          </a:p>
          <a:p>
            <a:pPr marL="1142813" lvl="2" indent="0">
              <a:buClr>
                <a:srgbClr val="008000"/>
              </a:buClr>
            </a:pPr>
            <a:endParaRPr lang="en-GB" sz="2200" dirty="0">
              <a:solidFill>
                <a:srgbClr val="54460E"/>
              </a:solidFill>
            </a:endParaRPr>
          </a:p>
          <a:p>
            <a:pPr lvl="2" indent="0"/>
            <a:endParaRPr lang="en-GB" sz="2200" dirty="0"/>
          </a:p>
          <a:p>
            <a:pPr marL="342844" indent="-342844">
              <a:buFont typeface="Arial"/>
              <a:buChar char="•"/>
            </a:pPr>
            <a:r>
              <a:rPr lang="en-GB" sz="2200" b="1" dirty="0"/>
              <a:t>Summary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37" y="1947778"/>
            <a:ext cx="1694332" cy="33886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01" y="2307818"/>
            <a:ext cx="1464739" cy="31957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85" y="4486006"/>
            <a:ext cx="5832648" cy="34209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04" y="6196249"/>
            <a:ext cx="5847229" cy="332701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1" y="5147989"/>
            <a:ext cx="1928042" cy="3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BAFC10-369A-614E-BC24-027078B22973}" type="slidenum">
              <a:rPr lang="pl-PL" smtClean="0"/>
              <a:pPr/>
              <a:t>20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9" y="35423"/>
            <a:ext cx="10125733" cy="7154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19" y="7020138"/>
            <a:ext cx="4880521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C.Weiser</a:t>
            </a:r>
            <a:r>
              <a:rPr lang="en-GB" dirty="0" smtClean="0"/>
              <a:t>, DELPHI 99-162 TALK 6, 1999)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6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21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18" y="107429"/>
            <a:ext cx="28321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2" y="919881"/>
            <a:ext cx="91059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22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01" y="69703"/>
            <a:ext cx="287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2" y="852189"/>
            <a:ext cx="9105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23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11" y="107431"/>
            <a:ext cx="2984499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67" y="936897"/>
            <a:ext cx="8966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24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5" y="107430"/>
            <a:ext cx="2984499" cy="698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9" y="812800"/>
            <a:ext cx="8674101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3</a:t>
            </a:fld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200001" y="755501"/>
            <a:ext cx="10297144" cy="139462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dirty="0"/>
              <a:t>Knowledge of b-yield is critical in ascertaining sensitivity of experiments </a:t>
            </a:r>
          </a:p>
          <a:p>
            <a:r>
              <a:rPr lang="en-GB" sz="2200" dirty="0"/>
              <a:t>     in B flavour sector (searching of new sources of CPV)</a:t>
            </a:r>
          </a:p>
          <a:p>
            <a:pPr marL="342844" indent="-342844">
              <a:buFont typeface="Arial"/>
              <a:buChar char="•"/>
            </a:pPr>
            <a:r>
              <a:rPr lang="en-GB" sz="2200" dirty="0">
                <a:solidFill>
                  <a:srgbClr val="3D9924"/>
                </a:solidFill>
              </a:rPr>
              <a:t>b-flavour hadrons cross-section can be compared to QCD predictions</a:t>
            </a:r>
          </a:p>
          <a:p>
            <a:pPr marL="1085672" lvl="1" indent="-342844">
              <a:buFont typeface="Wingdings" charset="2"/>
              <a:buChar char="²"/>
            </a:pPr>
            <a:r>
              <a:rPr lang="en-GB" sz="2200" dirty="0"/>
              <a:t>also needed to estimate sensitivity to NP in B decays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11" y="2843733"/>
            <a:ext cx="7200800" cy="11582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Fragmentation fractions </a:t>
            </a:r>
            <a:r>
              <a:rPr lang="en-GB" sz="2800" b="1" i="1" dirty="0" err="1" smtClean="0">
                <a:solidFill>
                  <a:srgbClr val="FF0000"/>
                </a:solidFill>
              </a:rPr>
              <a:t>f</a:t>
            </a:r>
            <a:r>
              <a:rPr lang="en-GB" sz="28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8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/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b="1" i="1" dirty="0" err="1" smtClean="0">
                <a:solidFill>
                  <a:srgbClr val="FF0000"/>
                </a:solidFill>
              </a:rPr>
              <a:t>f</a:t>
            </a:r>
            <a:r>
              <a:rPr lang="en-GB" sz="2800" i="1" baseline="-25000" dirty="0" err="1" smtClean="0">
                <a:solidFill>
                  <a:srgbClr val="FF0000"/>
                </a:solidFill>
              </a:rPr>
              <a:t>d</a:t>
            </a:r>
            <a:endParaRPr lang="en-GB" sz="2800" i="1" baseline="-25000" dirty="0">
              <a:solidFill>
                <a:srgbClr val="FF0000"/>
              </a:solidFill>
            </a:endParaRPr>
          </a:p>
          <a:p>
            <a:pPr marL="285702" indent="-285702">
              <a:buFont typeface="Arial"/>
              <a:buChar char="•"/>
            </a:pPr>
            <a:r>
              <a:rPr lang="en-GB" sz="2200" dirty="0">
                <a:solidFill>
                  <a:srgbClr val="3D9924"/>
                </a:solidFill>
              </a:rPr>
              <a:t>input to inclusive b cross-section measurement</a:t>
            </a:r>
          </a:p>
          <a:p>
            <a:pPr marL="285702" indent="-285702">
              <a:buFont typeface="Arial"/>
              <a:buChar char="•"/>
            </a:pPr>
            <a:r>
              <a:rPr lang="en-GB" sz="2200" b="1" i="1" dirty="0" err="1">
                <a:solidFill>
                  <a:srgbClr val="FF0000"/>
                </a:solidFill>
              </a:rPr>
              <a:t>f</a:t>
            </a:r>
            <a:r>
              <a:rPr lang="en-GB" sz="2200" b="1" i="1" baseline="-25000" dirty="0" err="1">
                <a:solidFill>
                  <a:srgbClr val="FF0000"/>
                </a:solidFill>
              </a:rPr>
              <a:t>s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0000FF"/>
                </a:solidFill>
              </a:rPr>
              <a:t>needed for </a:t>
            </a:r>
            <a:r>
              <a:rPr lang="en-GB" sz="2200" b="1" dirty="0">
                <a:solidFill>
                  <a:srgbClr val="FF0000"/>
                </a:solidFill>
              </a:rPr>
              <a:t>all B</a:t>
            </a:r>
            <a:r>
              <a:rPr lang="en-GB" sz="2200" b="1" baseline="30000" dirty="0">
                <a:solidFill>
                  <a:srgbClr val="FF0000"/>
                </a:solidFill>
              </a:rPr>
              <a:t>0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0000FF"/>
                </a:solidFill>
              </a:rPr>
              <a:t> branching ratios </a:t>
            </a:r>
            <a:r>
              <a:rPr lang="en-GB" sz="2200" dirty="0">
                <a:solidFill>
                  <a:srgbClr val="0000FF"/>
                </a:solidFill>
              </a:rPr>
              <a:t>measurement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6185" y="4571926"/>
            <a:ext cx="8136904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In particular for                                precise 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03" y="5940077"/>
            <a:ext cx="8352928" cy="106961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Fragmentation fraction </a:t>
            </a:r>
            <a:r>
              <a:rPr lang="en-GB" sz="2200" b="1" i="1" dirty="0" err="1">
                <a:solidFill>
                  <a:srgbClr val="0000FF"/>
                </a:solidFill>
              </a:rPr>
              <a:t>f</a:t>
            </a:r>
            <a:r>
              <a:rPr lang="en-GB" sz="2200" b="1" i="1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GB" sz="2200" b="1" i="1" baseline="-25000" dirty="0" err="1">
                <a:solidFill>
                  <a:srgbClr val="0000FF"/>
                </a:solidFill>
              </a:rPr>
              <a:t>b</a:t>
            </a:r>
            <a:r>
              <a:rPr lang="en-GB" sz="2200" dirty="0"/>
              <a:t>:</a:t>
            </a:r>
          </a:p>
          <a:p>
            <a:pPr marL="342844" indent="-342844">
              <a:buFont typeface="Arial"/>
              <a:buChar char="•"/>
            </a:pPr>
            <a:r>
              <a:rPr lang="en-GB" sz="2200" dirty="0">
                <a:solidFill>
                  <a:srgbClr val="0000FF"/>
                </a:solidFill>
              </a:rPr>
              <a:t>CDF’s value is substantially larger then LEP’s</a:t>
            </a:r>
          </a:p>
          <a:p>
            <a:r>
              <a:rPr lang="en-GB" sz="2200" dirty="0"/>
              <a:t>    explained by CDF: it’s because of difference of &lt;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r>
              <a:rPr lang="en-GB" sz="2200" dirty="0"/>
              <a:t>(B)&gt;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09" y="4643934"/>
            <a:ext cx="2302272" cy="33857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 bwMode="auto">
          <a:xfrm flipV="1">
            <a:off x="6680721" y="1691605"/>
            <a:ext cx="2736304" cy="1800200"/>
          </a:xfrm>
          <a:prstGeom prst="bentConnector3">
            <a:avLst>
              <a:gd name="adj1" fmla="val 126415"/>
            </a:avLst>
          </a:prstGeom>
          <a:solidFill>
            <a:srgbClr val="00B8FF"/>
          </a:solidFill>
          <a:ln w="25400" cap="flat" cmpd="sng" algn="ctr">
            <a:solidFill>
              <a:srgbClr val="3D992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/>
          <p:nvPr/>
        </p:nvCxnSpPr>
        <p:spPr bwMode="auto">
          <a:xfrm>
            <a:off x="7184777" y="3779838"/>
            <a:ext cx="2160240" cy="1008112"/>
          </a:xfrm>
          <a:prstGeom prst="bentConnector3">
            <a:avLst>
              <a:gd name="adj1" fmla="val 137472"/>
            </a:avLst>
          </a:prstGeom>
          <a:solidFill>
            <a:srgbClr val="00B8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3" y="4992462"/>
            <a:ext cx="7320460" cy="6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5" y="4139878"/>
            <a:ext cx="4677739" cy="3168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01" y="2843733"/>
            <a:ext cx="4491408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or anti-b hadrons cross-section: </a:t>
            </a:r>
            <a:r>
              <a:rPr lang="en-GB" dirty="0" smtClean="0">
                <a:solidFill>
                  <a:srgbClr val="FF0000"/>
                </a:solidFill>
              </a:rPr>
              <a:t>using b→D</a:t>
            </a:r>
            <a:r>
              <a:rPr lang="en-GB" baseline="30000" dirty="0" smtClean="0">
                <a:solidFill>
                  <a:srgbClr val="FF0000"/>
                </a:solidFill>
              </a:rPr>
              <a:t>0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en-GB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4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8840963" y="539479"/>
            <a:ext cx="152819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D</a:t>
            </a:r>
            <a:r>
              <a:rPr lang="en-GB" sz="2200" b="1" baseline="30000" dirty="0"/>
              <a:t>0</a:t>
            </a:r>
            <a:r>
              <a:rPr lang="en-GB" sz="2200" b="1" dirty="0"/>
              <a:t>→K</a:t>
            </a:r>
            <a:r>
              <a:rPr lang="en-GB" sz="2200" b="1" baseline="30000" dirty="0">
                <a:latin typeface="Symbol" charset="2"/>
                <a:cs typeface="Symbol" charset="2"/>
              </a:rPr>
              <a:t>- </a:t>
            </a:r>
            <a:r>
              <a:rPr lang="en-GB" sz="2200" b="1" dirty="0">
                <a:latin typeface="Symbol" charset="2"/>
                <a:cs typeface="Symbol" charset="2"/>
              </a:rPr>
              <a:t>p</a:t>
            </a:r>
            <a:r>
              <a:rPr lang="en-GB" sz="2200" b="1" baseline="30000" dirty="0"/>
              <a:t>+</a:t>
            </a:r>
            <a:endParaRPr lang="en-GB" sz="2200" b="1" baseline="30000" dirty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2929" y="4810003"/>
            <a:ext cx="1296144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D from b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(Signal)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681" y="3851847"/>
            <a:ext cx="2016225" cy="89192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Prompt D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(Back-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ground)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8594" y="6888628"/>
            <a:ext cx="4176464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</a:rPr>
              <a:t>         </a:t>
            </a:r>
            <a:r>
              <a:rPr lang="en-GB" sz="2200" b="1" dirty="0">
                <a:solidFill>
                  <a:srgbClr val="FF0000"/>
                </a:solidFill>
              </a:rPr>
              <a:t>Background</a:t>
            </a:r>
            <a:r>
              <a:rPr lang="en-GB" sz="2200" b="1" dirty="0"/>
              <a:t>  &gt;&gt;  </a:t>
            </a:r>
            <a:r>
              <a:rPr lang="en-GB" sz="2200" b="1" dirty="0">
                <a:solidFill>
                  <a:srgbClr val="0000FF"/>
                </a:solidFill>
              </a:rPr>
              <a:t>Signal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/>
              <a:t> </a:t>
            </a:r>
          </a:p>
        </p:txBody>
      </p:sp>
      <p:pic>
        <p:nvPicPr>
          <p:cNvPr id="17" name="Picture 16" descr="Face-s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21" y="6770637"/>
            <a:ext cx="6096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2532" y="971527"/>
            <a:ext cx="5672609" cy="18673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4" indent="-342844">
              <a:buClr>
                <a:schemeClr val="accent2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0000FF"/>
                </a:solidFill>
              </a:rPr>
              <a:t>D from b: </a:t>
            </a:r>
            <a:r>
              <a:rPr lang="en-GB" sz="2200" dirty="0"/>
              <a:t>large IP (the smallest distance between D </a:t>
            </a:r>
            <a:r>
              <a:rPr lang="en-GB" sz="2200" dirty="0" err="1"/>
              <a:t>reconstr</a:t>
            </a:r>
            <a:r>
              <a:rPr lang="en-GB" sz="2200" dirty="0"/>
              <a:t>. trajectory and PV)</a:t>
            </a:r>
          </a:p>
          <a:p>
            <a:endParaRPr lang="en-GB" sz="1000" dirty="0"/>
          </a:p>
          <a:p>
            <a:pPr marL="342844" indent="-342844">
              <a:buClr>
                <a:schemeClr val="accent2"/>
              </a:buClr>
              <a:buFont typeface="Wingdings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Prompt D</a:t>
            </a:r>
            <a:r>
              <a:rPr lang="en-GB" sz="2200" dirty="0"/>
              <a:t> and </a:t>
            </a:r>
            <a:r>
              <a:rPr lang="en-GB" sz="2200" dirty="0" err="1">
                <a:solidFill>
                  <a:srgbClr val="0000FF"/>
                </a:solidFill>
              </a:rPr>
              <a:t>Dfb</a:t>
            </a:r>
            <a:r>
              <a:rPr lang="en-GB" sz="2200" dirty="0"/>
              <a:t> components </a:t>
            </a:r>
            <a:r>
              <a:rPr lang="en-GB" sz="2200" dirty="0">
                <a:solidFill>
                  <a:srgbClr val="3D9924"/>
                </a:solidFill>
              </a:rPr>
              <a:t>can be separated using IP </a:t>
            </a:r>
            <a:r>
              <a:rPr lang="en-GB" sz="2200" dirty="0"/>
              <a:t>with respect to the closest PV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3091" y="-36585"/>
            <a:ext cx="402673" cy="568361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96346" y="4571926"/>
            <a:ext cx="1440161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Prompt 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6104" y="4859959"/>
            <a:ext cx="936104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/>
              <a:t>3 nb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6705" y="3419799"/>
            <a:ext cx="936104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/>
              <a:t>3 nb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04856" y="2987751"/>
            <a:ext cx="2160240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3D9924"/>
                </a:solidFill>
              </a:rPr>
              <a:t>IP of D</a:t>
            </a:r>
            <a:r>
              <a:rPr lang="en-GB" b="1" baseline="30000" dirty="0" smtClean="0">
                <a:solidFill>
                  <a:srgbClr val="3D9924"/>
                </a:solidFill>
              </a:rPr>
              <a:t>0</a:t>
            </a:r>
            <a:r>
              <a:rPr lang="en-GB" b="1" dirty="0" smtClean="0">
                <a:solidFill>
                  <a:srgbClr val="3D9924"/>
                </a:solidFill>
              </a:rPr>
              <a:t>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</a:t>
            </a:r>
            <a:r>
              <a:rPr lang="en-GB" b="1" dirty="0" smtClean="0">
                <a:solidFill>
                  <a:srgbClr val="3D9924"/>
                </a:solidFill>
              </a:rPr>
              <a:t> </a:t>
            </a:r>
            <a:r>
              <a:rPr lang="en-GB" b="1" dirty="0" smtClean="0">
                <a:solidFill>
                  <a:srgbClr val="3D9924"/>
                </a:solidFill>
                <a:latin typeface="Symbol" charset="2"/>
                <a:cs typeface="Symbol" charset="2"/>
              </a:rPr>
              <a:t>m</a:t>
            </a:r>
            <a:r>
              <a:rPr lang="en-GB" b="1" dirty="0" smtClean="0">
                <a:solidFill>
                  <a:srgbClr val="3D9924"/>
                </a:solidFill>
              </a:rPr>
              <a:t> requirement</a:t>
            </a:r>
            <a:endParaRPr lang="en-GB" b="1" dirty="0">
              <a:solidFill>
                <a:srgbClr val="3D9924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04057" y="971527"/>
            <a:ext cx="4216916" cy="3024336"/>
            <a:chOff x="704057" y="971525"/>
            <a:chExt cx="4216915" cy="3024336"/>
          </a:xfrm>
        </p:grpSpPr>
        <p:grpSp>
          <p:nvGrpSpPr>
            <p:cNvPr id="30" name="Group 29"/>
            <p:cNvGrpSpPr/>
            <p:nvPr/>
          </p:nvGrpSpPr>
          <p:grpSpPr>
            <a:xfrm>
              <a:off x="704057" y="971525"/>
              <a:ext cx="4216915" cy="3024336"/>
              <a:chOff x="663606" y="827509"/>
              <a:chExt cx="4216915" cy="30243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06" y="827509"/>
                <a:ext cx="4144907" cy="3024336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3584377" y="827509"/>
                <a:ext cx="1296144" cy="3600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288233" y="2339677"/>
                <a:ext cx="1296144" cy="3600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80121" y="1187549"/>
              <a:ext cx="648072" cy="36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PV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0121" y="2915741"/>
              <a:ext cx="648072" cy="36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PV</a:t>
              </a:r>
              <a:endParaRPr lang="en-GB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003" y="755503"/>
            <a:ext cx="2664296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Prompt D: </a:t>
            </a:r>
            <a:r>
              <a:rPr lang="en-GB" b="1" dirty="0" smtClean="0">
                <a:solidFill>
                  <a:srgbClr val="FF0000"/>
                </a:solidFill>
              </a:rPr>
              <a:t>IP ≈ 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011" y="2555702"/>
            <a:ext cx="2664296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 from b: </a:t>
            </a:r>
            <a:r>
              <a:rPr lang="en-GB" b="1" dirty="0" smtClean="0">
                <a:solidFill>
                  <a:srgbClr val="0000FF"/>
                </a:solidFill>
              </a:rPr>
              <a:t>IP &gt; 0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184777" y="4211885"/>
            <a:ext cx="936104" cy="129614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/>
          <p:nvPr/>
        </p:nvCxnSpPr>
        <p:spPr bwMode="auto">
          <a:xfrm rot="5400000">
            <a:off x="8048872" y="5436023"/>
            <a:ext cx="720081" cy="72008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788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or anti-b hadrons </a:t>
            </a:r>
            <a:r>
              <a:rPr lang="en-GB" dirty="0" smtClean="0"/>
              <a:t>cross-section: </a:t>
            </a:r>
            <a:r>
              <a:rPr lang="en-GB" dirty="0">
                <a:solidFill>
                  <a:srgbClr val="FF0000"/>
                </a:solidFill>
              </a:rPr>
              <a:t>using b→</a:t>
            </a: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</a:rPr>
              <a:t>0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5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560043" y="6228110"/>
            <a:ext cx="7056783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Now:   </a:t>
            </a:r>
            <a:r>
              <a:rPr lang="en-GB" sz="2200" b="1" dirty="0">
                <a:solidFill>
                  <a:srgbClr val="FF0000"/>
                </a:solidFill>
              </a:rPr>
              <a:t>Background (solid)</a:t>
            </a:r>
            <a:r>
              <a:rPr lang="en-GB" sz="2200" b="1" dirty="0"/>
              <a:t>  &lt;&lt;  </a:t>
            </a:r>
            <a:r>
              <a:rPr lang="en-GB" sz="2200" b="1" dirty="0">
                <a:solidFill>
                  <a:srgbClr val="0000FF"/>
                </a:solidFill>
              </a:rPr>
              <a:t>Signal (dashed)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/>
              <a:t> </a:t>
            </a:r>
          </a:p>
        </p:txBody>
      </p:sp>
      <p:pic>
        <p:nvPicPr>
          <p:cNvPr id="15" name="Picture 14" descr="Face-sm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77" y="6122565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93091" y="-36585"/>
            <a:ext cx="402673" cy="568361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40963" y="539479"/>
            <a:ext cx="152819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D</a:t>
            </a:r>
            <a:r>
              <a:rPr lang="en-GB" sz="2200" b="1" baseline="30000" dirty="0"/>
              <a:t>0</a:t>
            </a:r>
            <a:r>
              <a:rPr lang="en-GB" sz="2200" b="1" dirty="0"/>
              <a:t>→</a:t>
            </a:r>
            <a:r>
              <a:rPr lang="en-GB" sz="2200" b="1" dirty="0">
                <a:solidFill>
                  <a:srgbClr val="0000FF"/>
                </a:solidFill>
              </a:rPr>
              <a:t>K</a:t>
            </a:r>
            <a:r>
              <a:rPr lang="en-GB" sz="2200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sz="2200" b="1" baseline="30000" dirty="0">
                <a:latin typeface="Symbol" charset="2"/>
                <a:cs typeface="Symbol" charset="2"/>
              </a:rPr>
              <a:t> </a:t>
            </a:r>
            <a:r>
              <a:rPr lang="en-GB" sz="2200" b="1" dirty="0">
                <a:latin typeface="Symbol" charset="2"/>
                <a:cs typeface="Symbol" charset="2"/>
              </a:rPr>
              <a:t>p</a:t>
            </a:r>
            <a:r>
              <a:rPr lang="en-GB" sz="2200" b="1" baseline="30000" dirty="0"/>
              <a:t>+</a:t>
            </a:r>
            <a:endParaRPr lang="en-GB" sz="2200" b="1" baseline="30000" dirty="0">
              <a:latin typeface="Symbol" charset="2"/>
              <a:cs typeface="Symbol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55" y="2483693"/>
            <a:ext cx="10426498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449" y="2843736"/>
            <a:ext cx="720080" cy="360084"/>
          </a:xfrm>
          <a:prstGeom prst="rect">
            <a:avLst/>
          </a:prstGeom>
          <a:solidFill>
            <a:schemeClr val="bg1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7025" y="2915684"/>
            <a:ext cx="720080" cy="360084"/>
          </a:xfrm>
          <a:prstGeom prst="rect">
            <a:avLst/>
          </a:prstGeom>
          <a:solidFill>
            <a:schemeClr val="bg1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  <a:r>
              <a:rPr lang="en-GB" b="1" dirty="0" smtClean="0">
                <a:solidFill>
                  <a:srgbClr val="0000FF"/>
                </a:solidFill>
              </a:rPr>
              <a:t>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93" y="899518"/>
            <a:ext cx="10009112" cy="106961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3D9924"/>
                </a:solidFill>
              </a:rPr>
              <a:t>To select decay chain we match D</a:t>
            </a:r>
            <a:r>
              <a:rPr lang="en-GB" sz="2200" baseline="30000" dirty="0">
                <a:solidFill>
                  <a:srgbClr val="3D9924"/>
                </a:solidFill>
              </a:rPr>
              <a:t>0</a:t>
            </a:r>
            <a:r>
              <a:rPr lang="en-GB" sz="2200" dirty="0">
                <a:solidFill>
                  <a:srgbClr val="3D9924"/>
                </a:solidFill>
              </a:rPr>
              <a:t> candidates with tracks identified as </a:t>
            </a:r>
            <a:r>
              <a:rPr lang="en-GB" sz="2200" dirty="0" err="1">
                <a:solidFill>
                  <a:srgbClr val="3D9924"/>
                </a:solidFill>
              </a:rPr>
              <a:t>muons</a:t>
            </a:r>
            <a:r>
              <a:rPr lang="en-GB" sz="2200" dirty="0">
                <a:solidFill>
                  <a:srgbClr val="3D9924"/>
                </a:solidFill>
              </a:rPr>
              <a:t>: </a:t>
            </a:r>
          </a:p>
          <a:p>
            <a:pPr marL="1085672" lvl="1" indent="-342844">
              <a:buFont typeface="Arial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RS</a:t>
            </a:r>
            <a:r>
              <a:rPr lang="en-GB" sz="2200" dirty="0"/>
              <a:t> combinations: 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200" dirty="0"/>
              <a:t> sign of </a:t>
            </a:r>
            <a:r>
              <a:rPr lang="en-GB" sz="2200" dirty="0">
                <a:solidFill>
                  <a:srgbClr val="FF0000"/>
                </a:solidFill>
              </a:rPr>
              <a:t>charge the same as K </a:t>
            </a:r>
            <a:r>
              <a:rPr lang="en-GB" sz="2200" dirty="0"/>
              <a:t>in D decay</a:t>
            </a:r>
          </a:p>
          <a:p>
            <a:pPr marL="1085672" lvl="1" indent="-342844">
              <a:buFont typeface="Arial"/>
              <a:buChar char="•"/>
            </a:pPr>
            <a:r>
              <a:rPr lang="en-GB" sz="2200" b="1" dirty="0">
                <a:solidFill>
                  <a:srgbClr val="0000FF"/>
                </a:solidFill>
              </a:rPr>
              <a:t>WS</a:t>
            </a:r>
            <a:r>
              <a:rPr lang="en-GB" sz="2200" dirty="0"/>
              <a:t> combinations: </a:t>
            </a:r>
            <a:r>
              <a:rPr lang="en-GB" sz="2200" dirty="0">
                <a:solidFill>
                  <a:srgbClr val="0000FF"/>
                </a:solidFill>
              </a:rPr>
              <a:t>opposite</a:t>
            </a:r>
            <a:r>
              <a:rPr lang="en-GB" sz="2200" dirty="0"/>
              <a:t> signs of </a:t>
            </a:r>
            <a:r>
              <a:rPr lang="en-GB" sz="2200" dirty="0">
                <a:solidFill>
                  <a:srgbClr val="0000FF"/>
                </a:solidFill>
              </a:rPr>
              <a:t>charges</a:t>
            </a:r>
            <a:r>
              <a:rPr lang="en-GB" sz="2200" dirty="0"/>
              <a:t> of </a:t>
            </a:r>
            <a:r>
              <a:rPr lang="en-GB" sz="2200" dirty="0">
                <a:solidFill>
                  <a:srgbClr val="0000FF"/>
                </a:solidFill>
              </a:rPr>
              <a:t>K</a:t>
            </a:r>
            <a:r>
              <a:rPr lang="en-GB" sz="2200" dirty="0"/>
              <a:t> and </a:t>
            </a:r>
            <a:r>
              <a:rPr lang="en-GB" sz="2200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sz="22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2369" y="1979639"/>
            <a:ext cx="4320480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3D9924"/>
                </a:solidFill>
              </a:rPr>
              <a:t>IP of D</a:t>
            </a:r>
            <a:r>
              <a:rPr lang="en-GB" sz="2200" b="1" baseline="30000" dirty="0">
                <a:solidFill>
                  <a:srgbClr val="3D9924"/>
                </a:solidFill>
              </a:rPr>
              <a:t>0</a:t>
            </a:r>
            <a:r>
              <a:rPr lang="en-GB" sz="2200" b="1" dirty="0">
                <a:solidFill>
                  <a:srgbClr val="3D9924"/>
                </a:solidFill>
              </a:rPr>
              <a:t> ; Now </a:t>
            </a:r>
            <a:r>
              <a:rPr lang="en-GB" sz="2200" b="1" dirty="0">
                <a:solidFill>
                  <a:srgbClr val="3D9924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>
                <a:solidFill>
                  <a:srgbClr val="3D9924"/>
                </a:solidFill>
              </a:rPr>
              <a:t> required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2089" y="3275782"/>
            <a:ext cx="936104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/>
              <a:t>12 nb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672" y="3275782"/>
            <a:ext cx="936104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/>
              <a:t>12 nb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848073" y="4377955"/>
            <a:ext cx="1800200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Prompt D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(Background)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352129" y="5003973"/>
            <a:ext cx="1224136" cy="4320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104657" y="4427911"/>
            <a:ext cx="1800200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Prompt D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(Background)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608713" y="5003975"/>
            <a:ext cx="1008112" cy="48200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016425" y="3275781"/>
            <a:ext cx="1296144" cy="62600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D from b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(Signal)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2936307" y="3923853"/>
            <a:ext cx="1584176" cy="64807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3008315" y="4715884"/>
            <a:ext cx="1440161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sidebands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440361" y="5003973"/>
            <a:ext cx="0" cy="3600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60041" y="6804173"/>
            <a:ext cx="8352928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As expected: prompt yields are consistent between </a:t>
            </a:r>
            <a:r>
              <a:rPr lang="en-GB" sz="2200" dirty="0">
                <a:solidFill>
                  <a:srgbClr val="FF0000"/>
                </a:solidFill>
              </a:rPr>
              <a:t>RS</a:t>
            </a:r>
            <a:r>
              <a:rPr lang="en-GB" sz="2200" dirty="0"/>
              <a:t> and </a:t>
            </a:r>
            <a:r>
              <a:rPr lang="en-GB" sz="2200" dirty="0">
                <a:solidFill>
                  <a:srgbClr val="0000FF"/>
                </a:solidFill>
              </a:rPr>
              <a:t>WS</a:t>
            </a:r>
            <a:r>
              <a:rPr lang="en-GB" sz="2200" dirty="0"/>
              <a:t>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808513" y="2483693"/>
            <a:ext cx="208823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D99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808513" y="2411685"/>
            <a:ext cx="208823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D99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8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0271"/>
              </p:ext>
            </p:extLst>
          </p:nvPr>
        </p:nvGraphicFramePr>
        <p:xfrm>
          <a:off x="6392689" y="1995622"/>
          <a:ext cx="3672408" cy="128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</a:tblGrid>
              <a:tr h="427425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Tracking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efficiency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10 %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25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Luminosity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10 %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25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  5 %</a:t>
                      </a:r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3" y="755501"/>
            <a:ext cx="8568952" cy="818453"/>
          </a:xfrm>
          <a:prstGeom prst="rect">
            <a:avLst/>
          </a:prstGeom>
          <a:ln w="25400">
            <a:solidFill>
              <a:srgbClr val="3D992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or anti-b hadrons cross</a:t>
            </a:r>
            <a:r>
              <a:rPr lang="en-GB" dirty="0" smtClean="0"/>
              <a:t>-section: </a:t>
            </a:r>
            <a:r>
              <a:rPr lang="en-GB" dirty="0">
                <a:solidFill>
                  <a:srgbClr val="FF0000"/>
                </a:solidFill>
              </a:rPr>
              <a:t>using b→</a:t>
            </a:r>
            <a:r>
              <a:rPr lang="en-GB" dirty="0" smtClean="0">
                <a:solidFill>
                  <a:srgbClr val="0000FF"/>
                </a:solidFill>
              </a:rPr>
              <a:t>D</a:t>
            </a:r>
            <a:r>
              <a:rPr lang="en-GB" baseline="30000" dirty="0" smtClean="0">
                <a:solidFill>
                  <a:srgbClr val="0000FF"/>
                </a:solidFill>
              </a:rPr>
              <a:t>0</a:t>
            </a:r>
            <a:r>
              <a:rPr lang="en-GB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GB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6</a:t>
            </a:fld>
            <a:r>
              <a:rPr lang="pl-PL" smtClean="0"/>
              <a:t>  </a:t>
            </a:r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9993091" y="-36585"/>
            <a:ext cx="402673" cy="568361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840963" y="539479"/>
            <a:ext cx="152819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0000FF"/>
                </a:solidFill>
              </a:rPr>
              <a:t>D</a:t>
            </a:r>
            <a:r>
              <a:rPr lang="en-GB" sz="2200" b="1" baseline="30000" dirty="0">
                <a:solidFill>
                  <a:srgbClr val="0000FF"/>
                </a:solidFill>
              </a:rPr>
              <a:t>0</a:t>
            </a:r>
            <a:r>
              <a:rPr lang="en-GB" sz="2200" b="1" dirty="0"/>
              <a:t>→</a:t>
            </a:r>
            <a:r>
              <a:rPr lang="en-GB" sz="2200" b="1" dirty="0">
                <a:solidFill>
                  <a:srgbClr val="3D9924"/>
                </a:solidFill>
              </a:rPr>
              <a:t>K</a:t>
            </a:r>
            <a:r>
              <a:rPr lang="en-GB" sz="2200" b="1" baseline="30000" dirty="0">
                <a:solidFill>
                  <a:srgbClr val="3D9924"/>
                </a:solidFill>
                <a:latin typeface="Symbol" charset="2"/>
                <a:cs typeface="Symbol" charset="2"/>
              </a:rPr>
              <a:t>- </a:t>
            </a:r>
            <a:r>
              <a:rPr lang="en-GB" sz="2200" b="1" dirty="0">
                <a:solidFill>
                  <a:srgbClr val="3D9924"/>
                </a:solidFill>
                <a:latin typeface="Symbol" charset="2"/>
                <a:cs typeface="Symbol" charset="2"/>
              </a:rPr>
              <a:t>p</a:t>
            </a:r>
            <a:r>
              <a:rPr lang="en-GB" sz="2200" b="1" baseline="30000" dirty="0">
                <a:solidFill>
                  <a:srgbClr val="3D9924"/>
                </a:solidFill>
              </a:rPr>
              <a:t>+</a:t>
            </a:r>
            <a:endParaRPr lang="en-GB" sz="2200" b="1" baseline="30000" dirty="0">
              <a:solidFill>
                <a:srgbClr val="3D9924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986" y="1907629"/>
            <a:ext cx="5976665" cy="3505200"/>
            <a:chOff x="127993" y="2051645"/>
            <a:chExt cx="5976664" cy="3505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93" y="2051645"/>
              <a:ext cx="5854700" cy="3505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5816625" y="2843733"/>
              <a:ext cx="288032" cy="17281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888633" y="2267669"/>
              <a:ext cx="144016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8353" y="2483693"/>
              <a:ext cx="1008112" cy="3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(MCFM)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20683" y="1547591"/>
            <a:ext cx="4824537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Dominant systematics: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2089" y="1619598"/>
            <a:ext cx="3456384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/>
              <a:t>[</a:t>
            </a:r>
            <a:r>
              <a:rPr lang="en-GB" b="1" dirty="0" smtClean="0"/>
              <a:t>Phys.Lett.B694,209 (2010)</a:t>
            </a:r>
            <a:r>
              <a:rPr lang="en-GB" b="1" dirty="0"/>
              <a:t>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04659" y="3428339"/>
            <a:ext cx="4664497" cy="171963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GB" sz="2200" dirty="0"/>
              <a:t>Summing over </a:t>
            </a:r>
            <a:r>
              <a:rPr lang="en-GB" sz="2200" dirty="0">
                <a:latin typeface="Symbol" charset="2"/>
                <a:cs typeface="Symbol" charset="2"/>
              </a:rPr>
              <a:t>h</a:t>
            </a:r>
            <a:r>
              <a:rPr lang="en-GB" sz="2200" dirty="0"/>
              <a:t> (</a:t>
            </a:r>
            <a:r>
              <a:rPr lang="en-GB" sz="2200" dirty="0">
                <a:solidFill>
                  <a:srgbClr val="FF0000"/>
                </a:solidFill>
              </a:rPr>
              <a:t>2&lt;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GB" sz="2200" dirty="0">
                <a:solidFill>
                  <a:srgbClr val="FF0000"/>
                </a:solidFill>
              </a:rPr>
              <a:t>&lt;6</a:t>
            </a:r>
            <a:r>
              <a:rPr lang="en-GB" sz="2200" dirty="0"/>
              <a:t>)</a:t>
            </a:r>
          </a:p>
          <a:p>
            <a:r>
              <a:rPr lang="en-GB" sz="2200" dirty="0"/>
              <a:t>[using LEP frag. fractions]:  </a:t>
            </a:r>
          </a:p>
          <a:p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(</a:t>
            </a:r>
            <a:r>
              <a:rPr lang="en-GB" sz="2200" b="1" dirty="0" err="1">
                <a:solidFill>
                  <a:srgbClr val="FF0000"/>
                </a:solidFill>
              </a:rPr>
              <a:t>pp→H</a:t>
            </a:r>
            <a:r>
              <a:rPr lang="en-GB" sz="2200" b="1" baseline="-25000" dirty="0" err="1">
                <a:solidFill>
                  <a:srgbClr val="FF0000"/>
                </a:solidFill>
              </a:rPr>
              <a:t>b</a:t>
            </a:r>
            <a:r>
              <a:rPr lang="en-GB" sz="2200" b="1" dirty="0" err="1">
                <a:solidFill>
                  <a:srgbClr val="FF0000"/>
                </a:solidFill>
              </a:rPr>
              <a:t>X</a:t>
            </a:r>
            <a:r>
              <a:rPr lang="en-GB" sz="2200" b="1" dirty="0">
                <a:solidFill>
                  <a:srgbClr val="FF0000"/>
                </a:solidFill>
              </a:rPr>
              <a:t>) = (75.3 ± 5.4 ± 13.0) </a:t>
            </a:r>
            <a:r>
              <a:rPr lang="en-GB" sz="22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 err="1">
                <a:solidFill>
                  <a:srgbClr val="FF0000"/>
                </a:solidFill>
              </a:rPr>
              <a:t>b</a:t>
            </a:r>
            <a:endParaRPr lang="en-GB" sz="2200" b="1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   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(stat)    (</a:t>
            </a:r>
            <a:r>
              <a:rPr lang="en-GB" dirty="0" err="1" smtClean="0">
                <a:solidFill>
                  <a:srgbClr val="FF0000"/>
                </a:solidFill>
              </a:rPr>
              <a:t>syst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sz="2200" dirty="0"/>
              <a:t> </a:t>
            </a:r>
          </a:p>
          <a:p>
            <a:pPr marL="342844" indent="-342844">
              <a:buClr>
                <a:schemeClr val="tx1"/>
              </a:buClr>
              <a:buFont typeface="Wingdings" charset="2"/>
              <a:buChar char="Ø"/>
            </a:pPr>
            <a:r>
              <a:rPr lang="en-GB" sz="2200" b="1" dirty="0"/>
              <a:t>consistent with predictions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8036" y="5292007"/>
            <a:ext cx="10337105" cy="2340114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</a:rPr>
              <a:t>The measured value changes if the b-hadron fractions differ</a:t>
            </a:r>
          </a:p>
          <a:p>
            <a:r>
              <a:rPr lang="en-GB" sz="2200" dirty="0">
                <a:solidFill>
                  <a:srgbClr val="3D9924"/>
                </a:solidFill>
              </a:rPr>
              <a:t>If </a:t>
            </a:r>
            <a:r>
              <a:rPr lang="en-GB" sz="2200" b="1" dirty="0" err="1">
                <a:solidFill>
                  <a:srgbClr val="3D9924"/>
                </a:solidFill>
              </a:rPr>
              <a:t>Tevatron</a:t>
            </a:r>
            <a:r>
              <a:rPr lang="en-GB" sz="2200" b="1" dirty="0">
                <a:solidFill>
                  <a:srgbClr val="3D9924"/>
                </a:solidFill>
              </a:rPr>
              <a:t> frag. fractions </a:t>
            </a:r>
            <a:r>
              <a:rPr lang="en-GB" sz="2200" dirty="0">
                <a:solidFill>
                  <a:srgbClr val="3D9924"/>
                </a:solidFill>
              </a:rPr>
              <a:t>are used:  </a:t>
            </a:r>
            <a:r>
              <a:rPr lang="en-GB" sz="2200" b="1" dirty="0">
                <a:solidFill>
                  <a:srgbClr val="3D9924"/>
                </a:solidFill>
                <a:latin typeface="Symbol" charset="2"/>
                <a:cs typeface="Symbol" charset="2"/>
              </a:rPr>
              <a:t>s</a:t>
            </a:r>
            <a:r>
              <a:rPr lang="en-GB" sz="2200" b="1" dirty="0">
                <a:solidFill>
                  <a:srgbClr val="3D9924"/>
                </a:solidFill>
              </a:rPr>
              <a:t>(</a:t>
            </a:r>
            <a:r>
              <a:rPr lang="en-GB" sz="2200" b="1" dirty="0" err="1">
                <a:solidFill>
                  <a:srgbClr val="3D9924"/>
                </a:solidFill>
              </a:rPr>
              <a:t>pp→H</a:t>
            </a:r>
            <a:r>
              <a:rPr lang="en-GB" sz="2200" b="1" baseline="-25000" dirty="0" err="1">
                <a:solidFill>
                  <a:srgbClr val="3D9924"/>
                </a:solidFill>
              </a:rPr>
              <a:t>b</a:t>
            </a:r>
            <a:r>
              <a:rPr lang="en-GB" sz="2200" b="1" dirty="0" err="1">
                <a:solidFill>
                  <a:srgbClr val="3D9924"/>
                </a:solidFill>
              </a:rPr>
              <a:t>X</a:t>
            </a:r>
            <a:r>
              <a:rPr lang="en-GB" sz="2200" b="1" dirty="0">
                <a:solidFill>
                  <a:srgbClr val="3D9924"/>
                </a:solidFill>
              </a:rPr>
              <a:t>) = (89.6 ± 6.4 ± 15.5) </a:t>
            </a:r>
            <a:r>
              <a:rPr lang="en-GB" sz="2200" b="1" dirty="0" err="1">
                <a:solidFill>
                  <a:srgbClr val="3D9924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 err="1">
                <a:solidFill>
                  <a:srgbClr val="3D9924"/>
                </a:solidFill>
              </a:rPr>
              <a:t>b</a:t>
            </a:r>
            <a:endParaRPr lang="en-GB" sz="2200" b="1" dirty="0">
              <a:solidFill>
                <a:srgbClr val="3D9924"/>
              </a:solidFill>
            </a:endParaRPr>
          </a:p>
          <a:p>
            <a:endParaRPr lang="en-GB" sz="1000" dirty="0"/>
          </a:p>
          <a:p>
            <a:r>
              <a:rPr lang="en-GB" sz="2200" b="1" dirty="0">
                <a:solidFill>
                  <a:srgbClr val="FF0000"/>
                </a:solidFill>
              </a:rPr>
              <a:t>Total b anti-b cross-sections </a:t>
            </a:r>
            <a:r>
              <a:rPr lang="en-GB" sz="2200" dirty="0"/>
              <a:t>(extrapolate using </a:t>
            </a:r>
            <a:r>
              <a:rPr lang="en-GB" sz="2200" dirty="0" err="1"/>
              <a:t>Pythia</a:t>
            </a:r>
            <a:r>
              <a:rPr lang="en-GB" sz="2200" dirty="0"/>
              <a:t>):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(</a:t>
            </a:r>
            <a:r>
              <a:rPr lang="en-GB" sz="2200" b="1" dirty="0" err="1">
                <a:solidFill>
                  <a:srgbClr val="FF0000"/>
                </a:solidFill>
              </a:rPr>
              <a:t>pp→H</a:t>
            </a:r>
            <a:r>
              <a:rPr lang="en-GB" sz="2200" b="1" baseline="-25000" dirty="0" err="1">
                <a:solidFill>
                  <a:srgbClr val="FF0000"/>
                </a:solidFill>
              </a:rPr>
              <a:t>b</a:t>
            </a:r>
            <a:r>
              <a:rPr lang="en-GB" sz="2200" b="1" dirty="0" err="1">
                <a:solidFill>
                  <a:srgbClr val="FF0000"/>
                </a:solidFill>
              </a:rPr>
              <a:t>X</a:t>
            </a:r>
            <a:r>
              <a:rPr lang="en-GB" sz="2200" b="1" dirty="0">
                <a:solidFill>
                  <a:srgbClr val="FF0000"/>
                </a:solidFill>
              </a:rPr>
              <a:t>) = (284 ± 20 ± 49) </a:t>
            </a:r>
            <a:r>
              <a:rPr lang="en-GB" sz="22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 err="1">
                <a:solidFill>
                  <a:srgbClr val="FF0000"/>
                </a:solidFill>
              </a:rPr>
              <a:t>b</a:t>
            </a:r>
            <a:endParaRPr lang="en-GB" sz="2200" b="1" dirty="0">
              <a:solidFill>
                <a:srgbClr val="FF0000"/>
              </a:solidFill>
            </a:endParaRPr>
          </a:p>
          <a:p>
            <a:pPr algn="ctr"/>
            <a:endParaRPr lang="en-GB" sz="1000" b="1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3D9924"/>
                </a:solidFill>
              </a:rPr>
              <a:t>Using </a:t>
            </a:r>
            <a:r>
              <a:rPr lang="en-GB" sz="2200" b="1" dirty="0" err="1">
                <a:solidFill>
                  <a:srgbClr val="3D9924"/>
                </a:solidFill>
              </a:rPr>
              <a:t>Tevatron</a:t>
            </a:r>
            <a:r>
              <a:rPr lang="en-GB" sz="2200" b="1" dirty="0">
                <a:solidFill>
                  <a:srgbClr val="3D9924"/>
                </a:solidFill>
              </a:rPr>
              <a:t> frag. fractions result increases by 19%</a:t>
            </a:r>
          </a:p>
          <a:p>
            <a:endParaRPr lang="en-GB" sz="22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97" y="2907943"/>
            <a:ext cx="2160241" cy="3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or anti-b hadrons cross</a:t>
            </a:r>
            <a:r>
              <a:rPr lang="en-GB" dirty="0" smtClean="0"/>
              <a:t>-section: </a:t>
            </a:r>
            <a:r>
              <a:rPr lang="en-GB" dirty="0" smtClean="0">
                <a:solidFill>
                  <a:srgbClr val="FF0000"/>
                </a:solidFill>
              </a:rPr>
              <a:t>using </a:t>
            </a:r>
            <a:r>
              <a:rPr lang="en-GB" dirty="0" err="1" smtClean="0">
                <a:solidFill>
                  <a:srgbClr val="FF0000"/>
                </a:solidFill>
              </a:rPr>
              <a:t>b→J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GB" dirty="0" err="1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7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1" y="3444388"/>
            <a:ext cx="4680520" cy="366616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39648"/>
              </p:ext>
            </p:extLst>
          </p:nvPr>
        </p:nvGraphicFramePr>
        <p:xfrm>
          <a:off x="6680722" y="1835623"/>
          <a:ext cx="28343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" name="Equation" r:id="rId4" imgW="1384300" imgH="457200" progId="Equation.3">
                  <p:embed/>
                </p:oleObj>
              </mc:Choice>
              <mc:Fallback>
                <p:oleObj name="Equation" r:id="rId4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0722" y="1835623"/>
                        <a:ext cx="283431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16627" y="1043533"/>
            <a:ext cx="4808513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</a:rPr>
              <a:t>Pseudo lifetime used to separate prompt and J/</a:t>
            </a:r>
            <a:r>
              <a:rPr lang="en-GB" sz="2200" dirty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sz="2200" dirty="0">
                <a:solidFill>
                  <a:srgbClr val="0000FF"/>
                </a:solidFill>
              </a:rPr>
              <a:t> from b: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21244"/>
              </p:ext>
            </p:extLst>
          </p:nvPr>
        </p:nvGraphicFramePr>
        <p:xfrm>
          <a:off x="2576267" y="2735461"/>
          <a:ext cx="17684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" name="Equation" r:id="rId6" imgW="863600" imgH="228600" progId="Equation.3">
                  <p:embed/>
                </p:oleObj>
              </mc:Choice>
              <mc:Fallback>
                <p:oleObj name="Equation" r:id="rId6" imgW="863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6267" y="2735461"/>
                        <a:ext cx="1768475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40963" y="539479"/>
            <a:ext cx="152819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J/</a:t>
            </a:r>
            <a:r>
              <a:rPr lang="en-GB" sz="2200" b="1" dirty="0" err="1">
                <a:latin typeface="Symbol" charset="2"/>
                <a:cs typeface="Symbol" charset="2"/>
              </a:rPr>
              <a:t>y</a:t>
            </a:r>
            <a:r>
              <a:rPr lang="en-GB" sz="2200" b="1" dirty="0" err="1"/>
              <a:t>→</a:t>
            </a:r>
            <a:r>
              <a:rPr lang="en-GB" sz="2200" b="1" dirty="0" err="1">
                <a:latin typeface="Symbol" charset="2"/>
                <a:cs typeface="Symbol" charset="2"/>
              </a:rPr>
              <a:t>m</a:t>
            </a:r>
            <a:r>
              <a:rPr lang="en-GB" sz="2200" b="1" baseline="30000" dirty="0">
                <a:latin typeface="Symbol" charset="2"/>
                <a:cs typeface="Symbol" charset="2"/>
              </a:rPr>
              <a:t>- </a:t>
            </a:r>
            <a:r>
              <a:rPr lang="en-GB" sz="2200" b="1" dirty="0">
                <a:latin typeface="Symbol" charset="2"/>
                <a:cs typeface="Symbol" charset="2"/>
              </a:rPr>
              <a:t>m</a:t>
            </a:r>
            <a:r>
              <a:rPr lang="en-GB" sz="2200" b="1" baseline="30000" dirty="0"/>
              <a:t>+</a:t>
            </a:r>
            <a:endParaRPr lang="en-GB" sz="2200" b="1" baseline="30000" dirty="0"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2251" y="1331566"/>
            <a:ext cx="720080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/>
              <a:t>PV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3818" y="1364111"/>
            <a:ext cx="1920400" cy="1263600"/>
            <a:chOff x="200001" y="1076077"/>
            <a:chExt cx="1920399" cy="1263600"/>
          </a:xfrm>
        </p:grpSpPr>
        <p:sp>
          <p:nvSpPr>
            <p:cNvPr id="26" name="TextBox 25"/>
            <p:cNvSpPr txBox="1"/>
            <p:nvPr/>
          </p:nvSpPr>
          <p:spPr>
            <a:xfrm>
              <a:off x="200001" y="1403573"/>
              <a:ext cx="720079" cy="36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PV</a:t>
              </a:r>
              <a:endParaRPr lang="en-GB" dirty="0"/>
            </a:p>
          </p:txBody>
        </p:sp>
        <p:pic>
          <p:nvPicPr>
            <p:cNvPr id="29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14543" b="28567"/>
            <a:stretch/>
          </p:blipFill>
          <p:spPr bwMode="auto">
            <a:xfrm>
              <a:off x="741600" y="1076077"/>
              <a:ext cx="1378800" cy="126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5" name="5-Point Star 24"/>
            <p:cNvSpPr/>
            <p:nvPr/>
          </p:nvSpPr>
          <p:spPr bwMode="auto">
            <a:xfrm rot="19800000">
              <a:off x="553925" y="1613481"/>
              <a:ext cx="360040" cy="360040"/>
            </a:xfrm>
            <a:prstGeom prst="star5">
              <a:avLst/>
            </a:prstGeom>
            <a:solidFill>
              <a:srgbClr val="3D99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04257" y="1043533"/>
            <a:ext cx="3250832" cy="1800200"/>
            <a:chOff x="2504257" y="827509"/>
            <a:chExt cx="3250832" cy="180020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257" y="827509"/>
              <a:ext cx="3250832" cy="176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224337" y="1331566"/>
              <a:ext cx="313044" cy="36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648273" y="2555701"/>
              <a:ext cx="360040" cy="720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0003" y="658961"/>
            <a:ext cx="1800200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3D9924"/>
                </a:solidFill>
              </a:rPr>
              <a:t>Prompt J/</a:t>
            </a:r>
            <a:r>
              <a:rPr lang="en-GB" sz="2200" dirty="0">
                <a:solidFill>
                  <a:srgbClr val="3D9924"/>
                </a:solidFill>
                <a:latin typeface="Symbol" charset="2"/>
                <a:cs typeface="Symbol" charset="2"/>
              </a:rPr>
              <a:t>y</a:t>
            </a:r>
            <a:r>
              <a:rPr lang="en-GB" sz="2200" dirty="0">
                <a:solidFill>
                  <a:srgbClr val="3D9924"/>
                </a:solidFill>
                <a:latin typeface="Arial"/>
                <a:cs typeface="Arial"/>
              </a:rPr>
              <a:t>: </a:t>
            </a:r>
          </a:p>
          <a:p>
            <a:r>
              <a:rPr lang="en-GB" sz="2200" b="1" dirty="0" err="1">
                <a:solidFill>
                  <a:srgbClr val="3D9924"/>
                </a:solidFill>
                <a:latin typeface="Arial"/>
                <a:cs typeface="Arial"/>
              </a:rPr>
              <a:t>t</a:t>
            </a:r>
            <a:r>
              <a:rPr lang="en-GB" sz="2200" b="1" baseline="-25000" dirty="0" err="1">
                <a:solidFill>
                  <a:srgbClr val="3D9924"/>
                </a:solidFill>
                <a:latin typeface="Arial"/>
                <a:cs typeface="Arial"/>
              </a:rPr>
              <a:t>z</a:t>
            </a:r>
            <a:r>
              <a:rPr lang="en-GB" sz="2200" b="1" baseline="-25000" dirty="0">
                <a:solidFill>
                  <a:srgbClr val="3D9924"/>
                </a:solidFill>
                <a:latin typeface="Arial"/>
                <a:cs typeface="Arial"/>
              </a:rPr>
              <a:t> </a:t>
            </a:r>
            <a:r>
              <a:rPr lang="en-GB" sz="2200" b="1" dirty="0">
                <a:solidFill>
                  <a:srgbClr val="3D9924"/>
                </a:solidFill>
                <a:latin typeface="Arial"/>
                <a:cs typeface="Arial"/>
              </a:rPr>
              <a:t>≈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04259" y="683494"/>
            <a:ext cx="1944215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J/</a:t>
            </a:r>
            <a:r>
              <a:rPr lang="en-GB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GB" sz="2200" dirty="0">
                <a:solidFill>
                  <a:srgbClr val="FF0000"/>
                </a:solidFill>
                <a:latin typeface="Arial"/>
                <a:cs typeface="Arial"/>
              </a:rPr>
              <a:t> from b: </a:t>
            </a:r>
          </a:p>
          <a:p>
            <a:r>
              <a:rPr lang="en-GB" sz="2200" b="1" dirty="0" err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GB" sz="2200" b="1" baseline="-25000" dirty="0" err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GB" sz="2200" b="1" baseline="-25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Arial"/>
                <a:cs typeface="Arial"/>
              </a:rPr>
              <a:t>&gt; 0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40563" y="3008352"/>
            <a:ext cx="5112568" cy="4299877"/>
            <a:chOff x="5240561" y="3008352"/>
            <a:chExt cx="5112568" cy="42998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0561" y="3008352"/>
              <a:ext cx="5112568" cy="429987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552929" y="4139878"/>
              <a:ext cx="1656184" cy="419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rgbClr val="FF0000"/>
                  </a:solidFill>
                </a:rPr>
                <a:t>J/</a:t>
              </a:r>
              <a:r>
                <a:rPr lang="en-GB" sz="22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y</a:t>
              </a:r>
              <a:r>
                <a:rPr lang="en-GB" sz="2200" dirty="0">
                  <a:solidFill>
                    <a:srgbClr val="FF0000"/>
                  </a:solidFill>
                  <a:latin typeface="Arial"/>
                  <a:cs typeface="Arial"/>
                </a:rPr>
                <a:t> from b: 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9345017" y="4499917"/>
              <a:ext cx="432048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9345017" y="4499917"/>
              <a:ext cx="72008" cy="792088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2388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or anti-b hadrons </a:t>
            </a:r>
            <a:r>
              <a:rPr lang="en-GB" dirty="0" smtClean="0"/>
              <a:t>cross-section: </a:t>
            </a:r>
            <a:r>
              <a:rPr lang="en-GB" dirty="0">
                <a:solidFill>
                  <a:srgbClr val="FF0000"/>
                </a:solidFill>
              </a:rPr>
              <a:t>using </a:t>
            </a:r>
            <a:r>
              <a:rPr lang="en-GB" dirty="0" err="1">
                <a:solidFill>
                  <a:srgbClr val="FF0000"/>
                </a:solidFill>
              </a:rPr>
              <a:t>b→</a:t>
            </a:r>
            <a:r>
              <a:rPr lang="en-GB" dirty="0" err="1">
                <a:solidFill>
                  <a:srgbClr val="0000FF"/>
                </a:solidFill>
              </a:rPr>
              <a:t>J</a:t>
            </a:r>
            <a:r>
              <a:rPr lang="en-GB" dirty="0">
                <a:solidFill>
                  <a:srgbClr val="0000FF"/>
                </a:solidFill>
              </a:rPr>
              <a:t>/</a:t>
            </a:r>
            <a:r>
              <a:rPr lang="en-GB" dirty="0" err="1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dirty="0" err="1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8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" y="971527"/>
            <a:ext cx="4940300" cy="3454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96547" y="755503"/>
            <a:ext cx="5130799" cy="3801616"/>
            <a:chOff x="5096545" y="971525"/>
            <a:chExt cx="5130800" cy="38016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545" y="1115541"/>
              <a:ext cx="5130800" cy="3657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104657" y="971525"/>
              <a:ext cx="403244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40963" y="539479"/>
            <a:ext cx="1528191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>
                <a:solidFill>
                  <a:srgbClr val="0000FF"/>
                </a:solidFill>
              </a:rPr>
              <a:t>J/</a:t>
            </a:r>
            <a:r>
              <a:rPr lang="en-GB" sz="22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sz="2200" b="1" dirty="0" err="1"/>
              <a:t>→</a:t>
            </a:r>
            <a:r>
              <a:rPr lang="en-GB" sz="2200" b="1" dirty="0" err="1">
                <a:solidFill>
                  <a:srgbClr val="3D9924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baseline="30000" dirty="0">
                <a:solidFill>
                  <a:srgbClr val="3D9924"/>
                </a:solidFill>
                <a:latin typeface="Symbol" charset="2"/>
                <a:cs typeface="Symbol" charset="2"/>
              </a:rPr>
              <a:t>- </a:t>
            </a:r>
            <a:r>
              <a:rPr lang="en-GB" sz="2200" b="1" dirty="0">
                <a:solidFill>
                  <a:srgbClr val="3D9924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baseline="30000" dirty="0">
                <a:solidFill>
                  <a:srgbClr val="3D9924"/>
                </a:solidFill>
              </a:rPr>
              <a:t>+</a:t>
            </a:r>
            <a:endParaRPr lang="en-GB" sz="2200" b="1" baseline="30000" dirty="0">
              <a:solidFill>
                <a:srgbClr val="3D9924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19336"/>
              </p:ext>
            </p:extLst>
          </p:nvPr>
        </p:nvGraphicFramePr>
        <p:xfrm>
          <a:off x="7184778" y="5652046"/>
          <a:ext cx="3368352" cy="128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030"/>
                <a:gridCol w="830322"/>
              </a:tblGrid>
              <a:tr h="427425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Tracking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efficiency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  8 %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25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Luminosity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10 %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25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BR(</a:t>
                      </a:r>
                      <a:r>
                        <a:rPr lang="en-GB" sz="2200" dirty="0" err="1" smtClean="0">
                          <a:solidFill>
                            <a:schemeClr val="tx1"/>
                          </a:solidFill>
                        </a:rPr>
                        <a:t>b→J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y</a:t>
                      </a:r>
                      <a:r>
                        <a:rPr lang="en-GB" sz="22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  9 %</a:t>
                      </a:r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12769" y="5219999"/>
            <a:ext cx="3384376" cy="41958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Dominant systematics: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042" y="611487"/>
            <a:ext cx="6192688" cy="3600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dirty="0" smtClean="0"/>
              <a:t>[Submitted to </a:t>
            </a:r>
            <a:r>
              <a:rPr lang="en-GB" b="1" dirty="0" err="1" smtClean="0"/>
              <a:t>Eur.Phys.J</a:t>
            </a:r>
            <a:r>
              <a:rPr lang="en-GB" b="1" dirty="0" smtClean="0"/>
              <a:t> C: hep-ex/1103.0423]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27995" y="4355902"/>
            <a:ext cx="7416824" cy="2891649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marL="342844" indent="-342844">
              <a:buFont typeface="Arial"/>
              <a:buChar char="•"/>
            </a:pPr>
            <a:r>
              <a:rPr lang="en-GB" sz="2200" dirty="0"/>
              <a:t>Measured cross-sections depend on y and </a:t>
            </a:r>
            <a:r>
              <a:rPr lang="en-GB" sz="2200" dirty="0" err="1"/>
              <a:t>p</a:t>
            </a:r>
            <a:r>
              <a:rPr lang="en-GB" sz="2200" baseline="-25000" dirty="0" err="1"/>
              <a:t>T</a:t>
            </a:r>
            <a:endParaRPr lang="en-GB" sz="2200" baseline="-25000" dirty="0"/>
          </a:p>
          <a:p>
            <a:endParaRPr lang="en-GB" sz="500" baseline="-25000" dirty="0"/>
          </a:p>
          <a:p>
            <a:pPr marL="342844" indent="-342844">
              <a:buFont typeface="Arial"/>
              <a:buChar char="•"/>
            </a:pPr>
            <a:r>
              <a:rPr lang="en-GB" sz="2200" b="1" dirty="0"/>
              <a:t>Total</a:t>
            </a:r>
            <a:r>
              <a:rPr lang="en-GB" sz="2200" dirty="0"/>
              <a:t> – extrapolate using </a:t>
            </a:r>
            <a:r>
              <a:rPr lang="en-GB" sz="2200" dirty="0" err="1"/>
              <a:t>Pythia</a:t>
            </a:r>
            <a:r>
              <a:rPr lang="en-GB" sz="2200" dirty="0"/>
              <a:t> (using LEP frag. </a:t>
            </a:r>
            <a:r>
              <a:rPr lang="en-GB" sz="2200" dirty="0" err="1"/>
              <a:t>frac</a:t>
            </a:r>
            <a:r>
              <a:rPr lang="en-GB" sz="2200" dirty="0"/>
              <a:t>.):  </a:t>
            </a:r>
          </a:p>
          <a:p>
            <a:r>
              <a:rPr lang="en-GB" sz="2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     s</a:t>
            </a:r>
            <a:r>
              <a:rPr lang="en-GB" sz="2200" b="1" dirty="0">
                <a:solidFill>
                  <a:srgbClr val="FF0000"/>
                </a:solidFill>
              </a:rPr>
              <a:t>(</a:t>
            </a:r>
            <a:r>
              <a:rPr lang="en-GB" sz="2200" b="1" dirty="0" err="1">
                <a:solidFill>
                  <a:srgbClr val="FF0000"/>
                </a:solidFill>
              </a:rPr>
              <a:t>pp→H</a:t>
            </a:r>
            <a:r>
              <a:rPr lang="en-GB" sz="2200" b="1" baseline="-25000" dirty="0" err="1">
                <a:solidFill>
                  <a:srgbClr val="FF0000"/>
                </a:solidFill>
              </a:rPr>
              <a:t>b</a:t>
            </a:r>
            <a:r>
              <a:rPr lang="en-GB" sz="2200" b="1" dirty="0" err="1">
                <a:solidFill>
                  <a:srgbClr val="FF0000"/>
                </a:solidFill>
              </a:rPr>
              <a:t>X</a:t>
            </a:r>
            <a:r>
              <a:rPr lang="en-GB" sz="2200" b="1" dirty="0">
                <a:solidFill>
                  <a:srgbClr val="FF0000"/>
                </a:solidFill>
              </a:rPr>
              <a:t>) = (288 ± 4</a:t>
            </a:r>
            <a:r>
              <a:rPr lang="en-GB" sz="2200" b="1" baseline="30000" dirty="0">
                <a:solidFill>
                  <a:srgbClr val="FF0000"/>
                </a:solidFill>
              </a:rPr>
              <a:t>stat</a:t>
            </a:r>
            <a:r>
              <a:rPr lang="en-GB" sz="2200" b="1" dirty="0">
                <a:solidFill>
                  <a:srgbClr val="FF0000"/>
                </a:solidFill>
              </a:rPr>
              <a:t> ± 48</a:t>
            </a:r>
            <a:r>
              <a:rPr lang="en-GB" sz="2200" b="1" baseline="30000" dirty="0">
                <a:solidFill>
                  <a:srgbClr val="FF0000"/>
                </a:solidFill>
              </a:rPr>
              <a:t>syst</a:t>
            </a:r>
            <a:r>
              <a:rPr lang="en-GB" sz="2200" b="1" dirty="0">
                <a:solidFill>
                  <a:srgbClr val="FF0000"/>
                </a:solidFill>
              </a:rPr>
              <a:t>) </a:t>
            </a:r>
            <a:r>
              <a:rPr lang="en-GB" sz="22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 err="1">
                <a:solidFill>
                  <a:srgbClr val="FF0000"/>
                </a:solidFill>
              </a:rPr>
              <a:t>b</a:t>
            </a:r>
            <a:endParaRPr lang="en-GB" sz="2200" b="1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     </a:t>
            </a:r>
            <a:r>
              <a:rPr lang="en-GB" sz="2200" dirty="0">
                <a:solidFill>
                  <a:srgbClr val="6D6013"/>
                </a:solidFill>
              </a:rPr>
              <a:t>(2% change when using </a:t>
            </a:r>
            <a:r>
              <a:rPr lang="en-GB" sz="2200" dirty="0" err="1">
                <a:solidFill>
                  <a:srgbClr val="6D6013"/>
                </a:solidFill>
              </a:rPr>
              <a:t>Tevatron</a:t>
            </a:r>
            <a:r>
              <a:rPr lang="en-GB" sz="2200" dirty="0">
                <a:solidFill>
                  <a:srgbClr val="6D6013"/>
                </a:solidFill>
              </a:rPr>
              <a:t> fractions </a:t>
            </a:r>
          </a:p>
          <a:p>
            <a:r>
              <a:rPr lang="en-GB" sz="2200" dirty="0">
                <a:solidFill>
                  <a:srgbClr val="6D6013"/>
                </a:solidFill>
              </a:rPr>
              <a:t>     is included in systematic error)</a:t>
            </a:r>
          </a:p>
          <a:p>
            <a:endParaRPr lang="en-GB" sz="500" dirty="0">
              <a:solidFill>
                <a:srgbClr val="FF0000"/>
              </a:solidFill>
            </a:endParaRPr>
          </a:p>
          <a:p>
            <a:pPr marL="342844" indent="-342844">
              <a:buFont typeface="Arial"/>
              <a:buChar char="•"/>
            </a:pPr>
            <a:r>
              <a:rPr lang="en-GB" sz="2200" dirty="0">
                <a:solidFill>
                  <a:srgbClr val="0000FF"/>
                </a:solidFill>
              </a:rPr>
              <a:t>Good agreement among both measurements</a:t>
            </a:r>
          </a:p>
          <a:p>
            <a:r>
              <a:rPr lang="en-GB" sz="2200" dirty="0"/>
              <a:t>    from                     : </a:t>
            </a:r>
            <a:r>
              <a:rPr lang="en-GB" sz="2200" b="1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GB" sz="2200" b="1" dirty="0">
                <a:solidFill>
                  <a:srgbClr val="0000FF"/>
                </a:solidFill>
              </a:rPr>
              <a:t>(</a:t>
            </a:r>
            <a:r>
              <a:rPr lang="en-GB" sz="2200" b="1" dirty="0" err="1">
                <a:solidFill>
                  <a:srgbClr val="0000FF"/>
                </a:solidFill>
              </a:rPr>
              <a:t>pp→H</a:t>
            </a:r>
            <a:r>
              <a:rPr lang="en-GB" sz="2200" b="1" baseline="-25000" dirty="0" err="1">
                <a:solidFill>
                  <a:srgbClr val="0000FF"/>
                </a:solidFill>
              </a:rPr>
              <a:t>b</a:t>
            </a:r>
            <a:r>
              <a:rPr lang="en-GB" sz="2200" b="1" dirty="0" err="1">
                <a:solidFill>
                  <a:srgbClr val="0000FF"/>
                </a:solidFill>
              </a:rPr>
              <a:t>X</a:t>
            </a:r>
            <a:r>
              <a:rPr lang="en-GB" sz="2200" b="1" dirty="0">
                <a:solidFill>
                  <a:srgbClr val="0000FF"/>
                </a:solidFill>
              </a:rPr>
              <a:t>) = (284 ± 20 ± 49) </a:t>
            </a:r>
            <a:r>
              <a:rPr lang="en-GB" sz="22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sz="2200" b="1" dirty="0" err="1">
                <a:solidFill>
                  <a:srgbClr val="0000FF"/>
                </a:solidFill>
              </a:rPr>
              <a:t>b</a:t>
            </a:r>
            <a:endParaRPr lang="en-GB" sz="2200" b="1" dirty="0">
              <a:solidFill>
                <a:srgbClr val="0000FF"/>
              </a:solidFill>
            </a:endParaRPr>
          </a:p>
          <a:p>
            <a:endParaRPr lang="en-GB" sz="500" dirty="0"/>
          </a:p>
          <a:p>
            <a:pPr marL="342844" indent="-342844">
              <a:buFont typeface="Arial"/>
              <a:buChar char="•"/>
            </a:pPr>
            <a:r>
              <a:rPr lang="en-GB" sz="2200" dirty="0"/>
              <a:t>Good </a:t>
            </a:r>
            <a:r>
              <a:rPr lang="en-GB" sz="2200" b="1" dirty="0"/>
              <a:t>agreement with QCD predictions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06720"/>
              </p:ext>
            </p:extLst>
          </p:nvPr>
        </p:nvGraphicFramePr>
        <p:xfrm>
          <a:off x="1125594" y="6372128"/>
          <a:ext cx="1594688" cy="48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5" imgW="800100" imgH="241300" progId="Equation.3">
                  <p:embed/>
                </p:oleObj>
              </mc:Choice>
              <mc:Fallback>
                <p:oleObj name="Equation" r:id="rId5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594" y="6372128"/>
                        <a:ext cx="1594688" cy="48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68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Fragmentation fractions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A.Ukleja                                   Studies of open heavy flavour production at LHCb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16/06/2011  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7700A-CA66-1147-9BBD-58B095773408}" type="slidenum">
              <a:rPr lang="pl-PL" smtClean="0"/>
              <a:pPr/>
              <a:t>9</a:t>
            </a:fld>
            <a:r>
              <a:rPr lang="pl-PL" smtClean="0"/>
              <a:t>  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79" y="1331567"/>
            <a:ext cx="6887122" cy="1326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059" y="2555702"/>
            <a:ext cx="8424936" cy="1394624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marL="285702" indent="-285702">
              <a:buFont typeface="Arial"/>
              <a:buChar char="•"/>
            </a:pPr>
            <a:r>
              <a:rPr lang="en-GB" sz="2200" dirty="0">
                <a:solidFill>
                  <a:srgbClr val="3D9924"/>
                </a:solidFill>
              </a:rPr>
              <a:t>Input to inclusive b cross-section measurement</a:t>
            </a:r>
          </a:p>
          <a:p>
            <a:pPr marL="285702" indent="-285702">
              <a:buFont typeface="Arial"/>
              <a:buChar char="•"/>
            </a:pPr>
            <a:r>
              <a:rPr lang="en-GB" sz="2200" b="1" i="1" dirty="0" err="1">
                <a:solidFill>
                  <a:srgbClr val="FF0000"/>
                </a:solidFill>
              </a:rPr>
              <a:t>f</a:t>
            </a:r>
            <a:r>
              <a:rPr lang="en-GB" sz="2200" b="1" i="1" baseline="-25000" dirty="0" err="1">
                <a:solidFill>
                  <a:srgbClr val="FF0000"/>
                </a:solidFill>
              </a:rPr>
              <a:t>s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0000FF"/>
                </a:solidFill>
              </a:rPr>
              <a:t>needed for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FF0000"/>
                </a:solidFill>
              </a:rPr>
              <a:t>all B</a:t>
            </a:r>
            <a:r>
              <a:rPr lang="en-GB" sz="2200" b="1" baseline="30000" dirty="0">
                <a:solidFill>
                  <a:srgbClr val="FF0000"/>
                </a:solidFill>
              </a:rPr>
              <a:t>0</a:t>
            </a:r>
            <a:r>
              <a:rPr lang="en-GB" sz="2200" b="1" baseline="-25000" dirty="0">
                <a:solidFill>
                  <a:srgbClr val="FF0000"/>
                </a:solidFill>
              </a:rPr>
              <a:t>s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0000FF"/>
                </a:solidFill>
              </a:rPr>
              <a:t>branching ratios measurement</a:t>
            </a:r>
          </a:p>
          <a:p>
            <a:pPr marL="1085672" lvl="1" indent="-342844">
              <a:buFont typeface="Wingdings" charset="2"/>
              <a:buChar char="²"/>
            </a:pPr>
            <a:r>
              <a:rPr lang="en-GB" sz="2200" dirty="0"/>
              <a:t>in particular for                               precise measurements</a:t>
            </a:r>
          </a:p>
          <a:p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993" y="3635821"/>
            <a:ext cx="7848872" cy="389130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b="1" dirty="0"/>
              <a:t>Two methods:</a:t>
            </a:r>
          </a:p>
          <a:p>
            <a:pPr marL="457125" indent="-457125">
              <a:buFont typeface="+mj-lt"/>
              <a:buAutoNum type="arabicParenR"/>
            </a:pPr>
            <a:r>
              <a:rPr lang="en-GB" sz="2200" dirty="0"/>
              <a:t>semileptonic modes: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1500" dirty="0"/>
          </a:p>
          <a:p>
            <a:pPr marL="457125" indent="-457125">
              <a:buFont typeface="+mj-lt"/>
              <a:buAutoNum type="arabicParenR"/>
            </a:pPr>
            <a:r>
              <a:rPr lang="en-GB" sz="2200" dirty="0"/>
              <a:t>hadronic modes:</a:t>
            </a:r>
          </a:p>
          <a:p>
            <a:endParaRPr lang="en-GB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001" y="683494"/>
            <a:ext cx="10225136" cy="74460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200" dirty="0"/>
              <a:t>Probability of </a:t>
            </a:r>
            <a:r>
              <a:rPr lang="en-GB" sz="2200" b="1" dirty="0">
                <a:solidFill>
                  <a:srgbClr val="FF0000"/>
                </a:solidFill>
              </a:rPr>
              <a:t>b </a:t>
            </a:r>
            <a:r>
              <a:rPr lang="en-GB" sz="2200" dirty="0"/>
              <a:t>quark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dirty="0" err="1">
                <a:solidFill>
                  <a:srgbClr val="0000FF"/>
                </a:solidFill>
              </a:rPr>
              <a:t>hadronizing</a:t>
            </a:r>
            <a:r>
              <a:rPr lang="en-GB" sz="2200" dirty="0">
                <a:solidFill>
                  <a:srgbClr val="0000FF"/>
                </a:solidFill>
              </a:rPr>
              <a:t> with </a:t>
            </a:r>
            <a:r>
              <a:rPr lang="en-GB" sz="2200" dirty="0"/>
              <a:t>an </a:t>
            </a:r>
            <a:r>
              <a:rPr lang="en-GB" sz="2200" dirty="0">
                <a:solidFill>
                  <a:srgbClr val="000000"/>
                </a:solidFill>
              </a:rPr>
              <a:t>antiquark</a:t>
            </a:r>
            <a:r>
              <a:rPr lang="en-GB" sz="2200" dirty="0"/>
              <a:t> (</a:t>
            </a:r>
            <a:r>
              <a:rPr lang="en-GB" sz="2200" b="1" dirty="0">
                <a:solidFill>
                  <a:srgbClr val="FF0000"/>
                </a:solidFill>
              </a:rPr>
              <a:t>anti-</a:t>
            </a:r>
            <a:r>
              <a:rPr lang="en-GB" sz="2200" b="1" dirty="0" err="1">
                <a:solidFill>
                  <a:srgbClr val="FF0000"/>
                </a:solidFill>
              </a:rPr>
              <a:t>d,u,s</a:t>
            </a:r>
            <a:r>
              <a:rPr lang="en-GB" sz="2200" dirty="0"/>
              <a:t>) </a:t>
            </a:r>
          </a:p>
          <a:p>
            <a:r>
              <a:rPr lang="en-GB" sz="2200" dirty="0"/>
              <a:t>or a di-quark pair (</a:t>
            </a:r>
            <a:r>
              <a:rPr lang="en-GB" sz="2200" b="1" dirty="0" err="1">
                <a:solidFill>
                  <a:srgbClr val="FF0000"/>
                </a:solidFill>
              </a:rPr>
              <a:t>ud</a:t>
            </a:r>
            <a:r>
              <a:rPr lang="en-GB" sz="2200" dirty="0"/>
              <a:t>)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60" y="4859957"/>
            <a:ext cx="10038763" cy="172819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23" y="3238488"/>
            <a:ext cx="2212226" cy="32532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01" y="3915580"/>
            <a:ext cx="6336704" cy="512329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10" y="4440332"/>
            <a:ext cx="6417562" cy="347618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05" y="6797047"/>
            <a:ext cx="6130558" cy="4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45917</TotalTime>
  <Words>2173</Words>
  <Application>Microsoft Macintosh PowerPoint</Application>
  <PresentationFormat>Custom</PresentationFormat>
  <Paragraphs>361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Outlook</vt:lpstr>
      <vt:lpstr>Motivation</vt:lpstr>
      <vt:lpstr>b or anti-b hadrons cross-section: using b→D0Xm- n</vt:lpstr>
      <vt:lpstr>b or anti-b hadrons cross-section: using b→D0Xm- n</vt:lpstr>
      <vt:lpstr>b or anti-b hadrons cross-section: using b→D0Xm- n</vt:lpstr>
      <vt:lpstr>b or anti-b hadrons cross-section: using b→J/yX</vt:lpstr>
      <vt:lpstr>b or anti-b hadrons cross-section: using b→J/yX</vt:lpstr>
      <vt:lpstr>Fragmentation fractions</vt:lpstr>
      <vt:lpstr>Ratio of fragmentation fractions fs / (fu+fd)</vt:lpstr>
      <vt:lpstr>Semileptonic modes</vt:lpstr>
      <vt:lpstr>Ratio of fragmentation fractions fs / (fu+fd)</vt:lpstr>
      <vt:lpstr>Ratio of fragmentation fractions fLb / (fu+fd)</vt:lpstr>
      <vt:lpstr>Ratio of fragmentation fractions fs / fd</vt:lpstr>
      <vt:lpstr>Ratio of fragmentation fractions fs / fd</vt:lpstr>
      <vt:lpstr>Ratio of fragmentation fractions fs / fd</vt:lpstr>
      <vt:lpstr>Summary</vt:lpstr>
      <vt:lpstr>PowerPoint Presentation</vt:lpstr>
      <vt:lpstr>D0 cross section – 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Ukleja</cp:lastModifiedBy>
  <cp:revision>2988</cp:revision>
  <cp:lastPrinted>2011-06-14T18:26:57Z</cp:lastPrinted>
  <dcterms:created xsi:type="dcterms:W3CDTF">2009-01-20T12:03:46Z</dcterms:created>
  <dcterms:modified xsi:type="dcterms:W3CDTF">2011-06-14T18:43:52Z</dcterms:modified>
</cp:coreProperties>
</file>