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01" r:id="rId2"/>
    <p:sldId id="336" r:id="rId3"/>
    <p:sldId id="337" r:id="rId4"/>
    <p:sldId id="338" r:id="rId5"/>
    <p:sldId id="260" r:id="rId6"/>
    <p:sldId id="323" r:id="rId7"/>
    <p:sldId id="339" r:id="rId8"/>
    <p:sldId id="261" r:id="rId9"/>
    <p:sldId id="315" r:id="rId10"/>
    <p:sldId id="340" r:id="rId11"/>
    <p:sldId id="341" r:id="rId12"/>
    <p:sldId id="297" r:id="rId13"/>
    <p:sldId id="309" r:id="rId14"/>
    <p:sldId id="354" r:id="rId15"/>
    <p:sldId id="266" r:id="rId16"/>
    <p:sldId id="311" r:id="rId17"/>
    <p:sldId id="342" r:id="rId18"/>
    <p:sldId id="343" r:id="rId19"/>
    <p:sldId id="344" r:id="rId20"/>
    <p:sldId id="345" r:id="rId21"/>
    <p:sldId id="348" r:id="rId22"/>
    <p:sldId id="349" r:id="rId23"/>
    <p:sldId id="350" r:id="rId24"/>
    <p:sldId id="351" r:id="rId25"/>
    <p:sldId id="327" r:id="rId26"/>
    <p:sldId id="330" r:id="rId27"/>
    <p:sldId id="331" r:id="rId28"/>
    <p:sldId id="333" r:id="rId29"/>
    <p:sldId id="334" r:id="rId30"/>
    <p:sldId id="335" r:id="rId31"/>
    <p:sldId id="352" r:id="rId32"/>
    <p:sldId id="353" r:id="rId3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8E6C"/>
    <a:srgbClr val="333399"/>
    <a:srgbClr val="FF9966"/>
    <a:srgbClr val="FF0000"/>
    <a:srgbClr val="FF3300"/>
    <a:srgbClr val="FF6699"/>
    <a:srgbClr val="FF6600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736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4"/>
    </p:cViewPr>
  </p:sorterViewPr>
  <p:notesViewPr>
    <p:cSldViewPr>
      <p:cViewPr varScale="1">
        <p:scale>
          <a:sx n="50" d="100"/>
          <a:sy n="50" d="100"/>
        </p:scale>
        <p:origin x="-1992" y="-78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image" Target="../media/image66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12" Type="http://schemas.openxmlformats.org/officeDocument/2006/relationships/image" Target="../media/image65.wmf"/><Relationship Id="rId17" Type="http://schemas.openxmlformats.org/officeDocument/2006/relationships/image" Target="../media/image70.wmf"/><Relationship Id="rId2" Type="http://schemas.openxmlformats.org/officeDocument/2006/relationships/image" Target="../media/image55.wmf"/><Relationship Id="rId16" Type="http://schemas.openxmlformats.org/officeDocument/2006/relationships/image" Target="../media/image69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11" Type="http://schemas.openxmlformats.org/officeDocument/2006/relationships/image" Target="../media/image64.wmf"/><Relationship Id="rId5" Type="http://schemas.openxmlformats.org/officeDocument/2006/relationships/image" Target="../media/image58.wmf"/><Relationship Id="rId15" Type="http://schemas.openxmlformats.org/officeDocument/2006/relationships/image" Target="../media/image68.wmf"/><Relationship Id="rId10" Type="http://schemas.openxmlformats.org/officeDocument/2006/relationships/image" Target="../media/image63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Relationship Id="rId14" Type="http://schemas.openxmlformats.org/officeDocument/2006/relationships/image" Target="../media/image6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4.wmf"/><Relationship Id="rId1" Type="http://schemas.openxmlformats.org/officeDocument/2006/relationships/image" Target="../media/image10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91460D86-7A2E-42EF-841F-6C670E52D2A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Fare clic per modificare gli stili del testo dello schema</a:t>
            </a:r>
          </a:p>
          <a:p>
            <a:pPr lvl="1"/>
            <a:r>
              <a:rPr lang="en-US" noProof="0" smtClean="0"/>
              <a:t>Secondo livello</a:t>
            </a:r>
          </a:p>
          <a:p>
            <a:pPr lvl="2"/>
            <a:r>
              <a:rPr lang="en-US" noProof="0" smtClean="0"/>
              <a:t>Terzo livello</a:t>
            </a:r>
          </a:p>
          <a:p>
            <a:pPr lvl="3"/>
            <a:r>
              <a:rPr lang="en-US" noProof="0" smtClean="0"/>
              <a:t>Quarto livello</a:t>
            </a:r>
          </a:p>
          <a:p>
            <a:pPr lvl="4"/>
            <a:r>
              <a:rPr lang="en-US" noProof="0" smtClean="0"/>
              <a:t>Quinto livello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A7DAE2EC-4C74-4A55-86B0-9ADE46ED297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584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3584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2D0AE7-D921-4C2A-B587-2C6B5C37DA0F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686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it-IT" smtClean="0"/>
              <a:t>In B+ to eta(prime) l nu decays the situation is analogous to that of D+ to eta(prime) l nu  except that their rates are suppressed by |Vub/Vcb|^2 rather than |Vcd/Vcs|^” and that the range in q^2 is much larger.</a:t>
            </a:r>
          </a:p>
          <a:p>
            <a:endParaRPr lang="it-IT" smtClean="0"/>
          </a:p>
        </p:txBody>
      </p:sp>
      <p:sp>
        <p:nvSpPr>
          <p:cNvPr id="3686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67594B-D887-472C-ACC9-754A081693C6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kern="0" dirty="0" smtClean="0">
                <a:solidFill>
                  <a:schemeClr val="accent2"/>
                </a:solidFill>
                <a:cs typeface="Arial" pitchFamily="34" charset="0"/>
              </a:rPr>
              <a:t>A sizeable </a:t>
            </a:r>
            <a:r>
              <a:rPr lang="en-GB" kern="0" dirty="0" err="1" smtClean="0">
                <a:solidFill>
                  <a:schemeClr val="accent2"/>
                </a:solidFill>
                <a:cs typeface="Arial" pitchFamily="34" charset="0"/>
              </a:rPr>
              <a:t>gluonium</a:t>
            </a:r>
            <a:r>
              <a:rPr lang="en-GB" kern="0" dirty="0" smtClean="0">
                <a:solidFill>
                  <a:schemeClr val="accent2"/>
                </a:solidFill>
                <a:cs typeface="Arial" pitchFamily="34" charset="0"/>
              </a:rPr>
              <a:t> contribution to the </a:t>
            </a:r>
            <a:r>
              <a:rPr lang="en-GB" i="1" kern="0" dirty="0" smtClean="0">
                <a:solidFill>
                  <a:schemeClr val="accent2"/>
                </a:solidFill>
                <a:cs typeface="Times New Roman" pitchFamily="18" charset="0"/>
                <a:sym typeface="Symbol" pitchFamily="18" charset="2"/>
              </a:rPr>
              <a:t></a:t>
            </a:r>
            <a:r>
              <a:rPr lang="en-GB" i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</a:t>
            </a:r>
            <a:r>
              <a:rPr lang="en-GB" kern="0" dirty="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kern="0" dirty="0" smtClean="0">
                <a:solidFill>
                  <a:schemeClr val="accent2"/>
                </a:solidFill>
                <a:cs typeface="Times New Roman" pitchFamily="18" charset="0"/>
              </a:rPr>
              <a:t>meson could play an important role: the contribution of the diagram in which two gluons are directly attached to </a:t>
            </a:r>
            <a:r>
              <a:rPr lang="en-US" kern="0" dirty="0" err="1" smtClean="0">
                <a:solidFill>
                  <a:schemeClr val="accent2"/>
                </a:solidFill>
                <a:cs typeface="Times New Roman" pitchFamily="18" charset="0"/>
              </a:rPr>
              <a:t>gluonium</a:t>
            </a:r>
            <a:r>
              <a:rPr lang="en-US" kern="0" dirty="0" smtClean="0">
                <a:solidFill>
                  <a:schemeClr val="accent2"/>
                </a:solidFill>
                <a:cs typeface="Times New Roman" pitchFamily="18" charset="0"/>
              </a:rPr>
              <a:t> in </a:t>
            </a:r>
            <a:r>
              <a:rPr lang="en-GB" i="1" kern="0" dirty="0" smtClean="0">
                <a:solidFill>
                  <a:schemeClr val="accent2"/>
                </a:solidFill>
                <a:cs typeface="Times New Roman" pitchFamily="18" charset="0"/>
                <a:sym typeface="Symbol" pitchFamily="18" charset="2"/>
              </a:rPr>
              <a:t></a:t>
            </a:r>
            <a:r>
              <a:rPr lang="en-GB" i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</a:t>
            </a:r>
            <a:r>
              <a:rPr lang="en-GB" kern="0" dirty="0" smtClean="0">
                <a:solidFill>
                  <a:schemeClr val="accent2"/>
                </a:solidFill>
                <a:cs typeface="Times New Roman" pitchFamily="18" charset="0"/>
              </a:rPr>
              <a:t>  </a:t>
            </a:r>
            <a:r>
              <a:rPr lang="en-US" kern="0" dirty="0" smtClean="0">
                <a:solidFill>
                  <a:schemeClr val="accent2"/>
                </a:solidFill>
                <a:cs typeface="Times New Roman" pitchFamily="18" charset="0"/>
              </a:rPr>
              <a:t>in principle important</a:t>
            </a:r>
            <a:endParaRPr lang="it-IT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485402-88E0-4B7B-A442-F9F1A9A6E480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348947-684F-4512-819A-E20E5125048A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912F6-B8FA-4A9D-818F-16530893255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0DE63-24A4-46B5-A413-00625E07892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8150" y="90488"/>
            <a:ext cx="2217738" cy="60817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33350" y="90488"/>
            <a:ext cx="6502400" cy="60817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F3F90-5B43-455E-AEFB-DE3A3925A8A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9563" y="90488"/>
            <a:ext cx="84963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33350" y="1390650"/>
            <a:ext cx="4359275" cy="47815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5025" y="1390650"/>
            <a:ext cx="4360863" cy="47815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08FF7-E523-4EB4-A317-D86A64C4426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9563" y="90488"/>
            <a:ext cx="84963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33350" y="1390650"/>
            <a:ext cx="4359275" cy="47815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5025" y="1390650"/>
            <a:ext cx="4360863" cy="23145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5025" y="3857625"/>
            <a:ext cx="4360863" cy="23145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4E6BB-825E-4226-BDE6-4B3DC728FAB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309563" y="90488"/>
            <a:ext cx="84963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33350" y="1390650"/>
            <a:ext cx="4359275" cy="23145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5025" y="1390650"/>
            <a:ext cx="4360863" cy="23145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133350" y="3857625"/>
            <a:ext cx="4359275" cy="23145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3857625"/>
            <a:ext cx="4360863" cy="23145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97D90-CB0B-450E-9EFB-9DE4047940D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77DF1-F2C8-4809-8B96-684D84C8620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950FB-9C71-4C91-A5A5-878D77296AB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33350" y="1390650"/>
            <a:ext cx="4359275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5025" y="1390650"/>
            <a:ext cx="4360863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8D66E-4E73-4B3A-84D1-E291BC3CB54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80390-ACFA-4A3B-BA38-E0720FDF8F2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14ED3-B993-4BD1-9B3E-48516F4BC24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E345D-C72B-47F4-A9DD-9158A7FC009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4299F-D1F8-432A-BD82-C6EB0A32422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82F4D-E358-49EB-AC85-9D2FFBC8376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9563" y="90488"/>
            <a:ext cx="8496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350" y="1390650"/>
            <a:ext cx="8872538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246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150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39088" y="64770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474574A-5A94-4DE2-B262-FEDB220ED5C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7878D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7878DE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7878DE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7878DE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7878DE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rgbClr val="FF9966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rgbClr val="FF9966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rgbClr val="FF9966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rgbClr val="FF9966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33.png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Relationship Id="rId14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8.png"/><Relationship Id="rId4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45.png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image" Target="../media/image46.png"/><Relationship Id="rId9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oleObject" Target="../embeddings/oleObject50.bin"/><Relationship Id="rId18" Type="http://schemas.openxmlformats.org/officeDocument/2006/relationships/oleObject" Target="../embeddings/oleObject55.bin"/><Relationship Id="rId26" Type="http://schemas.openxmlformats.org/officeDocument/2006/relationships/oleObject" Target="../embeddings/oleObject63.bin"/><Relationship Id="rId3" Type="http://schemas.openxmlformats.org/officeDocument/2006/relationships/oleObject" Target="../embeddings/oleObject40.bin"/><Relationship Id="rId21" Type="http://schemas.openxmlformats.org/officeDocument/2006/relationships/oleObject" Target="../embeddings/oleObject58.bin"/><Relationship Id="rId34" Type="http://schemas.openxmlformats.org/officeDocument/2006/relationships/oleObject" Target="../embeddings/oleObject71.bin"/><Relationship Id="rId7" Type="http://schemas.openxmlformats.org/officeDocument/2006/relationships/oleObject" Target="../embeddings/oleObject44.bin"/><Relationship Id="rId12" Type="http://schemas.openxmlformats.org/officeDocument/2006/relationships/oleObject" Target="../embeddings/oleObject49.bin"/><Relationship Id="rId17" Type="http://schemas.openxmlformats.org/officeDocument/2006/relationships/oleObject" Target="../embeddings/oleObject54.bin"/><Relationship Id="rId25" Type="http://schemas.openxmlformats.org/officeDocument/2006/relationships/oleObject" Target="../embeddings/oleObject62.bin"/><Relationship Id="rId33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3.bin"/><Relationship Id="rId20" Type="http://schemas.openxmlformats.org/officeDocument/2006/relationships/oleObject" Target="../embeddings/oleObject57.bin"/><Relationship Id="rId29" Type="http://schemas.openxmlformats.org/officeDocument/2006/relationships/oleObject" Target="../embeddings/oleObject66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3.bin"/><Relationship Id="rId11" Type="http://schemas.openxmlformats.org/officeDocument/2006/relationships/oleObject" Target="../embeddings/oleObject48.bin"/><Relationship Id="rId24" Type="http://schemas.openxmlformats.org/officeDocument/2006/relationships/oleObject" Target="../embeddings/oleObject61.bin"/><Relationship Id="rId32" Type="http://schemas.openxmlformats.org/officeDocument/2006/relationships/oleObject" Target="../embeddings/oleObject69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52.bin"/><Relationship Id="rId23" Type="http://schemas.openxmlformats.org/officeDocument/2006/relationships/oleObject" Target="../embeddings/oleObject60.bin"/><Relationship Id="rId28" Type="http://schemas.openxmlformats.org/officeDocument/2006/relationships/oleObject" Target="../embeddings/oleObject65.bin"/><Relationship Id="rId10" Type="http://schemas.openxmlformats.org/officeDocument/2006/relationships/oleObject" Target="../embeddings/oleObject47.bin"/><Relationship Id="rId19" Type="http://schemas.openxmlformats.org/officeDocument/2006/relationships/oleObject" Target="../embeddings/oleObject56.bin"/><Relationship Id="rId31" Type="http://schemas.openxmlformats.org/officeDocument/2006/relationships/oleObject" Target="../embeddings/oleObject68.bin"/><Relationship Id="rId4" Type="http://schemas.openxmlformats.org/officeDocument/2006/relationships/oleObject" Target="../embeddings/oleObject41.bin"/><Relationship Id="rId9" Type="http://schemas.openxmlformats.org/officeDocument/2006/relationships/oleObject" Target="../embeddings/oleObject46.bin"/><Relationship Id="rId14" Type="http://schemas.openxmlformats.org/officeDocument/2006/relationships/oleObject" Target="../embeddings/oleObject51.bin"/><Relationship Id="rId22" Type="http://schemas.openxmlformats.org/officeDocument/2006/relationships/oleObject" Target="../embeddings/oleObject59.bin"/><Relationship Id="rId27" Type="http://schemas.openxmlformats.org/officeDocument/2006/relationships/oleObject" Target="../embeddings/oleObject64.bin"/><Relationship Id="rId30" Type="http://schemas.openxmlformats.org/officeDocument/2006/relationships/oleObject" Target="../embeddings/oleObject67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oleObject" Target="../embeddings/oleObject7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6.bin"/><Relationship Id="rId5" Type="http://schemas.openxmlformats.org/officeDocument/2006/relationships/oleObject" Target="../embeddings/oleObject75.bin"/><Relationship Id="rId4" Type="http://schemas.openxmlformats.org/officeDocument/2006/relationships/oleObject" Target="../embeddings/oleObject74.bin"/><Relationship Id="rId9" Type="http://schemas.openxmlformats.org/officeDocument/2006/relationships/oleObject" Target="../embeddings/oleObject7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5" Type="http://schemas.openxmlformats.org/officeDocument/2006/relationships/image" Target="../media/image84.png"/><Relationship Id="rId4" Type="http://schemas.openxmlformats.org/officeDocument/2006/relationships/image" Target="../media/image8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7" Type="http://schemas.openxmlformats.org/officeDocument/2006/relationships/image" Target="../media/image9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9.png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5" Type="http://schemas.openxmlformats.org/officeDocument/2006/relationships/image" Target="../media/image94.png"/><Relationship Id="rId4" Type="http://schemas.openxmlformats.org/officeDocument/2006/relationships/image" Target="../media/image9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3.bin"/><Relationship Id="rId5" Type="http://schemas.openxmlformats.org/officeDocument/2006/relationships/oleObject" Target="../embeddings/oleObject82.bin"/><Relationship Id="rId4" Type="http://schemas.openxmlformats.org/officeDocument/2006/relationships/oleObject" Target="../embeddings/oleObject81.bin"/><Relationship Id="rId9" Type="http://schemas.openxmlformats.org/officeDocument/2006/relationships/oleObject" Target="../embeddings/oleObject86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7.bin"/><Relationship Id="rId5" Type="http://schemas.openxmlformats.org/officeDocument/2006/relationships/image" Target="../media/image102.png"/><Relationship Id="rId4" Type="http://schemas.openxmlformats.org/officeDocument/2006/relationships/image" Target="../media/image10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89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png"/><Relationship Id="rId7" Type="http://schemas.openxmlformats.org/officeDocument/2006/relationships/image" Target="../media/image110.png"/><Relationship Id="rId2" Type="http://schemas.openxmlformats.org/officeDocument/2006/relationships/image" Target="../media/image10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9.png"/><Relationship Id="rId5" Type="http://schemas.openxmlformats.org/officeDocument/2006/relationships/image" Target="../media/image108.png"/><Relationship Id="rId4" Type="http://schemas.openxmlformats.org/officeDocument/2006/relationships/image" Target="../media/image107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5.png"/><Relationship Id="rId5" Type="http://schemas.openxmlformats.org/officeDocument/2006/relationships/image" Target="../media/image114.png"/><Relationship Id="rId4" Type="http://schemas.openxmlformats.org/officeDocument/2006/relationships/image" Target="../media/image11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png"/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2.png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63" y="857250"/>
            <a:ext cx="8429625" cy="1428750"/>
          </a:xfrm>
          <a:solidFill>
            <a:srgbClr val="00B0F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bg1"/>
                </a:solidFill>
                <a:sym typeface="Symbol" pitchFamily="18" charset="2"/>
              </a:rPr>
              <a:t> Mixing-From Electromagnetic Transitions to Weak Decays of Charm and Beauty Hadrons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4094163"/>
            <a:ext cx="8642350" cy="2143125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it-IT" dirty="0" smtClean="0"/>
              <a:t>Work in </a:t>
            </a:r>
            <a:r>
              <a:rPr lang="it-IT" dirty="0" err="1" smtClean="0"/>
              <a:t>collab</a:t>
            </a:r>
            <a:r>
              <a:rPr lang="it-IT" dirty="0" smtClean="0"/>
              <a:t>.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</a:p>
          <a:p>
            <a:pPr marL="609600" indent="-609600" eaLnBrk="1" hangingPunct="1">
              <a:defRPr/>
            </a:pPr>
            <a:r>
              <a:rPr lang="it-IT" u="sng" dirty="0" smtClean="0"/>
              <a:t>G. </a:t>
            </a:r>
            <a:r>
              <a:rPr lang="it-IT" u="sng" dirty="0" err="1" smtClean="0"/>
              <a:t>Ricciardi</a:t>
            </a:r>
            <a:r>
              <a:rPr lang="it-IT" dirty="0" smtClean="0"/>
              <a:t>, Università di Napoli “Federico II”, Italy </a:t>
            </a:r>
          </a:p>
          <a:p>
            <a:pPr marL="609600" indent="-609600" eaLnBrk="1" hangingPunct="1">
              <a:defRPr/>
            </a:pPr>
            <a:r>
              <a:rPr lang="it-IT" dirty="0" smtClean="0"/>
              <a:t>and </a:t>
            </a:r>
            <a:r>
              <a:rPr lang="it-IT" u="sng" dirty="0" err="1" smtClean="0"/>
              <a:t>I.Bigi</a:t>
            </a:r>
            <a:r>
              <a:rPr lang="it-IT" dirty="0" smtClean="0"/>
              <a:t>, </a:t>
            </a:r>
            <a:r>
              <a:rPr lang="it-IT" dirty="0" err="1" smtClean="0"/>
              <a:t>University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Notre</a:t>
            </a:r>
            <a:r>
              <a:rPr lang="it-IT" dirty="0" smtClean="0"/>
              <a:t> Dame </a:t>
            </a:r>
            <a:r>
              <a:rPr lang="it-IT" dirty="0" err="1" smtClean="0"/>
              <a:t>du</a:t>
            </a:r>
            <a:r>
              <a:rPr lang="it-IT" dirty="0" smtClean="0"/>
              <a:t> </a:t>
            </a:r>
            <a:r>
              <a:rPr lang="it-IT" dirty="0" err="1" smtClean="0"/>
              <a:t>Lac</a:t>
            </a:r>
            <a:r>
              <a:rPr lang="it-IT" dirty="0" smtClean="0"/>
              <a:t>, USA</a:t>
            </a:r>
          </a:p>
          <a:p>
            <a:pPr marL="609600" indent="-609600" eaLnBrk="1" hangingPunct="1">
              <a:defRPr/>
            </a:pPr>
            <a:r>
              <a:rPr lang="it-IT" dirty="0" err="1" smtClean="0"/>
              <a:t>e-Print</a:t>
            </a:r>
            <a:r>
              <a:rPr lang="it-IT" dirty="0" smtClean="0"/>
              <a:t>: </a:t>
            </a:r>
            <a:r>
              <a:rPr lang="it-IT" dirty="0" err="1" smtClean="0"/>
              <a:t>arXiv</a:t>
            </a:r>
            <a:r>
              <a:rPr lang="it-IT" dirty="0" smtClean="0"/>
              <a:t>:1105.3557 [</a:t>
            </a:r>
            <a:r>
              <a:rPr lang="it-IT" dirty="0" err="1" smtClean="0"/>
              <a:t>hep-ph</a:t>
            </a:r>
            <a:r>
              <a:rPr lang="it-IT" dirty="0" smtClean="0"/>
              <a:t>]</a:t>
            </a:r>
          </a:p>
        </p:txBody>
      </p:sp>
      <p:sp>
        <p:nvSpPr>
          <p:cNvPr id="4" name="Sottotitolo 2"/>
          <p:cNvSpPr txBox="1">
            <a:spLocks/>
          </p:cNvSpPr>
          <p:nvPr/>
        </p:nvSpPr>
        <p:spPr bwMode="auto">
          <a:xfrm>
            <a:off x="1285875" y="2643188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dirty="0">
                <a:solidFill>
                  <a:srgbClr val="002060"/>
                </a:solidFill>
                <a:latin typeface="+mn-lt"/>
              </a:rPr>
              <a:t>Camilla Di Donato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dirty="0">
                <a:solidFill>
                  <a:srgbClr val="002060"/>
                </a:solidFill>
                <a:latin typeface="+mn-lt"/>
              </a:rPr>
              <a:t>Sez. INFN Napoli, Italy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it-IT" sz="3200" dirty="0">
              <a:solidFill>
                <a:srgbClr val="002060"/>
              </a:solidFill>
              <a:latin typeface="+mn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it-IT" sz="3200" dirty="0">
              <a:solidFill>
                <a:srgbClr val="002060"/>
              </a:solidFill>
              <a:latin typeface="+mn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it-IT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8437" name="CasellaDiTesto 4"/>
          <p:cNvSpPr txBox="1">
            <a:spLocks noChangeArrowheads="1"/>
          </p:cNvSpPr>
          <p:nvPr/>
        </p:nvSpPr>
        <p:spPr bwMode="auto">
          <a:xfrm>
            <a:off x="3198813" y="6354763"/>
            <a:ext cx="2728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Munich, June 13</a:t>
            </a:r>
            <a:r>
              <a:rPr lang="en-US" sz="2000" baseline="30000"/>
              <a:t>th</a:t>
            </a:r>
            <a:r>
              <a:rPr lang="en-US" sz="2000"/>
              <a:t>, 2011 </a:t>
            </a:r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2581275"/>
            <a:ext cx="1152525" cy="919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Radiative </a:t>
            </a:r>
            <a:r>
              <a:rPr lang="el-GR" smtClean="0"/>
              <a:t>ρ</a:t>
            </a:r>
            <a:r>
              <a:rPr lang="it-IT" smtClean="0"/>
              <a:t>/</a:t>
            </a:r>
            <a:r>
              <a:rPr lang="el-GR" smtClean="0"/>
              <a:t>ω</a:t>
            </a:r>
            <a:r>
              <a:rPr lang="it-IT" smtClean="0"/>
              <a:t>/</a:t>
            </a:r>
            <a:r>
              <a:rPr lang="el-GR" smtClean="0"/>
              <a:t>ϕ</a:t>
            </a:r>
            <a:r>
              <a:rPr lang="it-IT" smtClean="0"/>
              <a:t> </a:t>
            </a:r>
            <a:r>
              <a:rPr lang="en-US" smtClean="0"/>
              <a:t>Decays: first modern analyses</a:t>
            </a:r>
            <a:endParaRPr lang="it-IT" smtClean="0"/>
          </a:p>
        </p:txBody>
      </p:sp>
      <p:sp>
        <p:nvSpPr>
          <p:cNvPr id="6158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3A1437-6F87-4A84-BC78-F432B2DD9FE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0825" y="1628775"/>
            <a:ext cx="2233613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it-IT" sz="2000" u="sng" kern="0">
              <a:solidFill>
                <a:srgbClr val="92D05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2000" u="sng" kern="0">
                <a:solidFill>
                  <a:schemeClr val="accent1">
                    <a:lumMod val="50000"/>
                  </a:schemeClr>
                </a:solidFill>
                <a:latin typeface="+mn-lt"/>
              </a:rPr>
              <a:t>KLOE 07: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it-IT" sz="2000" u="sng" ker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2000" u="sng" kern="0">
                <a:solidFill>
                  <a:schemeClr val="accent1">
                    <a:lumMod val="50000"/>
                  </a:schemeClr>
                </a:solidFill>
                <a:latin typeface="+mn-lt"/>
              </a:rPr>
              <a:t>KLOE09 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it-IT" sz="2000" u="sng" ker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2000" u="sng" kern="0">
                <a:solidFill>
                  <a:schemeClr val="accent1">
                    <a:lumMod val="50000"/>
                  </a:schemeClr>
                </a:solidFill>
                <a:latin typeface="+mn-lt"/>
              </a:rPr>
              <a:t>Escribano,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2000" u="sng" kern="0">
                <a:solidFill>
                  <a:schemeClr val="accent1">
                    <a:lumMod val="50000"/>
                  </a:schemeClr>
                </a:solidFill>
                <a:latin typeface="+mn-lt"/>
              </a:rPr>
              <a:t>Nadal 07 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it-IT" sz="2000" u="sng" ker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2000" u="sng" kern="0">
                <a:solidFill>
                  <a:schemeClr val="accent1">
                    <a:lumMod val="50000"/>
                  </a:schemeClr>
                </a:solidFill>
                <a:latin typeface="+mn-lt"/>
              </a:rPr>
              <a:t>Thomas 07:</a:t>
            </a:r>
            <a:r>
              <a:rPr lang="it-IT" sz="2000" kern="0">
                <a:solidFill>
                  <a:schemeClr val="accent1">
                    <a:lumMod val="50000"/>
                  </a:schemeClr>
                </a:solidFill>
                <a:latin typeface="+mn-lt"/>
              </a:rPr>
              <a:t>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1800" kern="0">
                <a:solidFill>
                  <a:schemeClr val="accent2"/>
                </a:solidFill>
                <a:latin typeface="+mn-lt"/>
              </a:rPr>
              <a:t>no form factors                                            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it-IT" sz="1800" kern="0">
              <a:solidFill>
                <a:schemeClr val="accent2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1800" kern="0">
                <a:solidFill>
                  <a:schemeClr val="accent2"/>
                </a:solidFill>
                <a:latin typeface="+mn-lt"/>
              </a:rPr>
              <a:t>with form factors</a:t>
            </a:r>
            <a:endParaRPr lang="it-IT" sz="1800" kern="0" dirty="0">
              <a:solidFill>
                <a:schemeClr val="accent2"/>
              </a:solidFill>
              <a:latin typeface="+mn-lt"/>
            </a:endParaRPr>
          </a:p>
        </p:txBody>
      </p:sp>
      <p:graphicFrame>
        <p:nvGraphicFramePr>
          <p:cNvPr id="6146" name="Object 6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558925" y="2025650"/>
          <a:ext cx="3851275" cy="395288"/>
        </p:xfrm>
        <a:graphic>
          <a:graphicData uri="http://schemas.openxmlformats.org/presentationml/2006/ole">
            <p:oleObj spid="_x0000_s6146" name="Equation" r:id="rId3" imgW="2349360" imgH="241200" progId="Equation.3">
              <p:embed/>
            </p:oleObj>
          </a:graphicData>
        </a:graphic>
      </p:graphicFrame>
      <p:graphicFrame>
        <p:nvGraphicFramePr>
          <p:cNvPr id="6147" name="Object 11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314575" y="3794125"/>
          <a:ext cx="2159000" cy="427038"/>
        </p:xfrm>
        <a:graphic>
          <a:graphicData uri="http://schemas.openxmlformats.org/presentationml/2006/ole">
            <p:oleObj spid="_x0000_s6147" name="Equazione" r:id="rId4" imgW="1091880" imgH="215640" progId="Equation.3">
              <p:embed/>
            </p:oleObj>
          </a:graphicData>
        </a:graphic>
      </p:graphicFrame>
      <p:graphicFrame>
        <p:nvGraphicFramePr>
          <p:cNvPr id="6148" name="Object 13"/>
          <p:cNvGraphicFramePr>
            <a:graphicFrameLocks noChangeAspect="1"/>
          </p:cNvGraphicFramePr>
          <p:nvPr/>
        </p:nvGraphicFramePr>
        <p:xfrm>
          <a:off x="5580063" y="4398963"/>
          <a:ext cx="1992312" cy="830262"/>
        </p:xfrm>
        <a:graphic>
          <a:graphicData uri="http://schemas.openxmlformats.org/presentationml/2006/ole">
            <p:oleObj spid="_x0000_s6148" name="Equazione" r:id="rId5" imgW="1155600" imgH="482400" progId="Equation.3">
              <p:embed/>
            </p:oleObj>
          </a:graphicData>
        </a:graphic>
      </p:graphicFrame>
      <p:graphicFrame>
        <p:nvGraphicFramePr>
          <p:cNvPr id="6149" name="Object 14"/>
          <p:cNvGraphicFramePr>
            <a:graphicFrameLocks noChangeAspect="1"/>
          </p:cNvGraphicFramePr>
          <p:nvPr/>
        </p:nvGraphicFramePr>
        <p:xfrm>
          <a:off x="5591175" y="5302250"/>
          <a:ext cx="2076450" cy="866775"/>
        </p:xfrm>
        <a:graphic>
          <a:graphicData uri="http://schemas.openxmlformats.org/presentationml/2006/ole">
            <p:oleObj spid="_x0000_s6149" name="Equazione" r:id="rId6" imgW="1155600" imgH="482400" progId="Equation.3">
              <p:embed/>
            </p:oleObj>
          </a:graphicData>
        </a:graphic>
      </p:graphicFrame>
      <p:sp>
        <p:nvSpPr>
          <p:cNvPr id="6160" name="Text Box 15"/>
          <p:cNvSpPr txBox="1">
            <a:spLocks noChangeArrowheads="1"/>
          </p:cNvSpPr>
          <p:nvPr/>
        </p:nvSpPr>
        <p:spPr bwMode="auto">
          <a:xfrm>
            <a:off x="2001838" y="1454150"/>
            <a:ext cx="2714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solidFill>
                  <a:schemeClr val="accent2"/>
                </a:solidFill>
              </a:rPr>
              <a:t>no gluonium hyphotesis</a:t>
            </a:r>
            <a:r>
              <a:rPr lang="it-IT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6161" name="Text Box 16"/>
          <p:cNvSpPr txBox="1">
            <a:spLocks noChangeArrowheads="1"/>
          </p:cNvSpPr>
          <p:nvPr/>
        </p:nvSpPr>
        <p:spPr bwMode="auto">
          <a:xfrm>
            <a:off x="5651500" y="1303338"/>
            <a:ext cx="2465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solidFill>
                  <a:schemeClr val="accent2"/>
                </a:solidFill>
              </a:rPr>
              <a:t>allowing for gluonium</a:t>
            </a:r>
            <a:endParaRPr lang="it-IT">
              <a:solidFill>
                <a:schemeClr val="accent2"/>
              </a:solidFill>
            </a:endParaRPr>
          </a:p>
        </p:txBody>
      </p:sp>
      <p:graphicFrame>
        <p:nvGraphicFramePr>
          <p:cNvPr id="6150" name="Object 19"/>
          <p:cNvGraphicFramePr>
            <a:graphicFrameLocks noChangeAspect="1"/>
          </p:cNvGraphicFramePr>
          <p:nvPr/>
        </p:nvGraphicFramePr>
        <p:xfrm>
          <a:off x="5553075" y="1773238"/>
          <a:ext cx="2101850" cy="792162"/>
        </p:xfrm>
        <a:graphic>
          <a:graphicData uri="http://schemas.openxmlformats.org/presentationml/2006/ole">
            <p:oleObj spid="_x0000_s6150" name="Equation" r:id="rId7" imgW="1282680" imgH="482400" progId="Equation.3">
              <p:embed/>
            </p:oleObj>
          </a:graphicData>
        </a:graphic>
      </p:graphicFrame>
      <p:graphicFrame>
        <p:nvGraphicFramePr>
          <p:cNvPr id="6151" name="Object 20"/>
          <p:cNvGraphicFramePr>
            <a:graphicFrameLocks noChangeAspect="1"/>
          </p:cNvGraphicFramePr>
          <p:nvPr/>
        </p:nvGraphicFramePr>
        <p:xfrm>
          <a:off x="5567363" y="3490913"/>
          <a:ext cx="1884362" cy="803275"/>
        </p:xfrm>
        <a:graphic>
          <a:graphicData uri="http://schemas.openxmlformats.org/presentationml/2006/ole">
            <p:oleObj spid="_x0000_s6151" name="Equazione" r:id="rId8" imgW="1130040" imgH="482400" progId="Equation.3">
              <p:embed/>
            </p:oleObj>
          </a:graphicData>
        </a:graphic>
      </p:graphicFrame>
      <p:graphicFrame>
        <p:nvGraphicFramePr>
          <p:cNvPr id="6152" name="Object 21"/>
          <p:cNvGraphicFramePr>
            <a:graphicFrameLocks noChangeAspect="1"/>
          </p:cNvGraphicFramePr>
          <p:nvPr/>
        </p:nvGraphicFramePr>
        <p:xfrm>
          <a:off x="2344738" y="4764088"/>
          <a:ext cx="2057400" cy="393700"/>
        </p:xfrm>
        <a:graphic>
          <a:graphicData uri="http://schemas.openxmlformats.org/presentationml/2006/ole">
            <p:oleObj spid="_x0000_s6152" name="Equation" r:id="rId9" imgW="1193760" imgH="228600" progId="Equation.3">
              <p:embed/>
            </p:oleObj>
          </a:graphicData>
        </a:graphic>
      </p:graphicFrame>
      <p:graphicFrame>
        <p:nvGraphicFramePr>
          <p:cNvPr id="6153" name="Object 22"/>
          <p:cNvGraphicFramePr>
            <a:graphicFrameLocks noChangeAspect="1"/>
          </p:cNvGraphicFramePr>
          <p:nvPr/>
        </p:nvGraphicFramePr>
        <p:xfrm>
          <a:off x="2328863" y="5610225"/>
          <a:ext cx="2144712" cy="411163"/>
        </p:xfrm>
        <a:graphic>
          <a:graphicData uri="http://schemas.openxmlformats.org/presentationml/2006/ole">
            <p:oleObj spid="_x0000_s6153" name="Equation" r:id="rId10" imgW="1193760" imgH="228600" progId="Equation.3">
              <p:embed/>
            </p:oleObj>
          </a:graphicData>
        </a:graphic>
      </p:graphicFrame>
      <p:graphicFrame>
        <p:nvGraphicFramePr>
          <p:cNvPr id="6154" name="Object 5"/>
          <p:cNvGraphicFramePr>
            <a:graphicFrameLocks noChangeAspect="1"/>
          </p:cNvGraphicFramePr>
          <p:nvPr/>
        </p:nvGraphicFramePr>
        <p:xfrm>
          <a:off x="336550" y="6040438"/>
          <a:ext cx="1643063" cy="485775"/>
        </p:xfrm>
        <a:graphic>
          <a:graphicData uri="http://schemas.openxmlformats.org/presentationml/2006/ole">
            <p:oleObj spid="_x0000_s6154" name="Equation" r:id="rId11" imgW="1130040" imgH="279360" progId="Equation.3">
              <p:embed/>
            </p:oleObj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2320925" y="2784475"/>
          <a:ext cx="2132013" cy="428625"/>
        </p:xfrm>
        <a:graphic>
          <a:graphicData uri="http://schemas.openxmlformats.org/presentationml/2006/ole">
            <p:oleObj spid="_x0000_s6155" name="Equazione" r:id="rId12" imgW="1079280" imgH="215640" progId="Equation.3">
              <p:embed/>
            </p:oleObj>
          </a:graphicData>
        </a:graphic>
      </p:graphicFrame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61300" y="2362200"/>
            <a:ext cx="1247775" cy="419100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9" name="Parentesi graffa chiusa 18"/>
          <p:cNvSpPr/>
          <p:nvPr/>
        </p:nvSpPr>
        <p:spPr>
          <a:xfrm>
            <a:off x="7681913" y="1844675"/>
            <a:ext cx="144462" cy="151288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5549900" y="2636838"/>
          <a:ext cx="2117725" cy="803275"/>
        </p:xfrm>
        <a:graphic>
          <a:graphicData uri="http://schemas.openxmlformats.org/presentationml/2006/ole">
            <p:oleObj spid="_x0000_s6156" name="Equazione" r:id="rId14" imgW="126972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η̍</a:t>
            </a:r>
            <a:r>
              <a:rPr lang="it-IT" smtClean="0"/>
              <a:t> </a:t>
            </a:r>
            <a:r>
              <a:rPr lang="en-US" smtClean="0"/>
              <a:t>Decays</a:t>
            </a:r>
            <a:endParaRPr lang="it-IT" smtClean="0"/>
          </a:p>
        </p:txBody>
      </p:sp>
      <p:sp>
        <p:nvSpPr>
          <p:cNvPr id="22531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2CCAC1-8ECF-461C-8DBD-F90A7FF96FE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33350" y="1312863"/>
            <a:ext cx="8867775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9388" indent="-179388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solidFill>
                  <a:schemeClr val="accent2"/>
                </a:solidFill>
                <a:latin typeface="+mn-lt"/>
              </a:rPr>
              <a:t>In lowest order all possible </a:t>
            </a:r>
            <a:r>
              <a:rPr lang="it-IT" sz="2000" kern="0" dirty="0">
                <a:solidFill>
                  <a:schemeClr val="accent2"/>
                </a:solidFill>
                <a:latin typeface="+mn-lt"/>
                <a:sym typeface="Symbol" pitchFamily="18" charset="2"/>
              </a:rPr>
              <a:t></a:t>
            </a:r>
            <a:r>
              <a:rPr lang="it-IT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′</a:t>
            </a:r>
            <a:r>
              <a:rPr lang="it-IT" sz="2000" kern="0" dirty="0">
                <a:solidFill>
                  <a:schemeClr val="accent2"/>
                </a:solidFill>
                <a:latin typeface="+mn-lt"/>
                <a:cs typeface="Courier New" pitchFamily="49" charset="0"/>
                <a:sym typeface="Symbol" pitchFamily="18" charset="2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+mn-lt"/>
              </a:rPr>
              <a:t>strong decays are forbidden by C, CP invariance and G-parity conservation. </a:t>
            </a:r>
          </a:p>
          <a:p>
            <a:pPr marL="179388" indent="-179388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solidFill>
                  <a:schemeClr val="accent2"/>
                </a:solidFill>
                <a:latin typeface="+mn-lt"/>
              </a:rPr>
              <a:t>First order electromagnetic decays are forbidden as well, or occur at a suppressed rate because involving an anomaly.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>
                <a:solidFill>
                  <a:schemeClr val="accent2"/>
                </a:solidFill>
                <a:latin typeface="+mn-lt"/>
              </a:rPr>
              <a:t>The  first allowed decay is therefore the second-order electromagnetic transition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kern="0" dirty="0">
              <a:solidFill>
                <a:schemeClr val="accent2"/>
              </a:solidFill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solidFill>
                  <a:schemeClr val="accent2"/>
                </a:solidFill>
                <a:latin typeface="+mn-lt"/>
              </a:rPr>
              <a:t>key role in the mixing parameters determination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>
                <a:solidFill>
                  <a:schemeClr val="accent2"/>
                </a:solidFill>
                <a:latin typeface="+mn-lt"/>
              </a:rPr>
              <a:t>MD-1@Novosibirsk (1985), ASP@SLAC 85</a:t>
            </a:r>
            <a:endParaRPr lang="it-IT" sz="2000" kern="0" dirty="0">
              <a:solidFill>
                <a:schemeClr val="accent2"/>
              </a:solidFill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it-IT" sz="2000" kern="0" dirty="0">
              <a:solidFill>
                <a:schemeClr val="accent2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solidFill>
                  <a:schemeClr val="accent2"/>
                </a:solidFill>
                <a:latin typeface="+mn-lt"/>
              </a:rPr>
              <a:t>can be exploited also looking at the inverse processes, namely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>
                <a:solidFill>
                  <a:schemeClr val="accent2"/>
                </a:solidFill>
                <a:latin typeface="+mn-lt"/>
              </a:rPr>
              <a:t>Crystal Ball </a:t>
            </a:r>
            <a:r>
              <a:rPr lang="en-US" sz="2000" kern="0" dirty="0" err="1">
                <a:solidFill>
                  <a:schemeClr val="accent2"/>
                </a:solidFill>
                <a:latin typeface="+mn-lt"/>
              </a:rPr>
              <a:t>Collab@DESY</a:t>
            </a:r>
            <a:r>
              <a:rPr lang="en-US" sz="2000" kern="0" dirty="0">
                <a:solidFill>
                  <a:schemeClr val="accent2"/>
                </a:solidFill>
                <a:latin typeface="+mn-lt"/>
              </a:rPr>
              <a:t> (</a:t>
            </a:r>
            <a:r>
              <a:rPr lang="en-US" sz="2000" kern="0" dirty="0" smtClean="0">
                <a:solidFill>
                  <a:schemeClr val="accent2"/>
                </a:solidFill>
                <a:latin typeface="+mn-lt"/>
              </a:rPr>
              <a:t>1988)</a:t>
            </a:r>
            <a:endParaRPr lang="it-IT" sz="2000" kern="0" dirty="0">
              <a:solidFill>
                <a:schemeClr val="accent2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it-IT" kern="0" dirty="0">
              <a:solidFill>
                <a:schemeClr val="accent2"/>
              </a:solidFill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it-IT" kern="0" dirty="0">
              <a:solidFill>
                <a:schemeClr val="accent2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it-IT" sz="2000" kern="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NEW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Results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BaBar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(2011) disagree with theoretical prediction: (</a:t>
            </a:r>
            <a:r>
              <a:rPr lang="en-US" sz="2000" i="1" kern="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Bakulev</a:t>
            </a:r>
            <a:r>
              <a:rPr lang="en-US" sz="2000" i="1" kern="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et </a:t>
            </a:r>
            <a:r>
              <a:rPr lang="it-IT" sz="2000" i="1" kern="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al 2001</a:t>
            </a:r>
            <a:r>
              <a:rPr lang="it-IT" sz="2000" kern="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):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admixture of the two-gluon component?</a:t>
            </a:r>
            <a:endParaRPr lang="it-IT" sz="2000" kern="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253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8" y="2928938"/>
            <a:ext cx="1247775" cy="419100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253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0700" y="5135563"/>
            <a:ext cx="257175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253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75" y="3860800"/>
            <a:ext cx="2600325" cy="352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cxnSp>
        <p:nvCxnSpPr>
          <p:cNvPr id="9" name="Connettore 2 8"/>
          <p:cNvCxnSpPr/>
          <p:nvPr/>
        </p:nvCxnSpPr>
        <p:spPr>
          <a:xfrm flipV="1">
            <a:off x="4214813" y="5429250"/>
            <a:ext cx="1285875" cy="1428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V="1">
            <a:off x="4143375" y="4286250"/>
            <a:ext cx="2500313" cy="12858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8" name="CasellaDiTesto 20"/>
          <p:cNvSpPr txBox="1">
            <a:spLocks noChangeArrowheads="1"/>
          </p:cNvSpPr>
          <p:nvPr/>
        </p:nvSpPr>
        <p:spPr bwMode="auto">
          <a:xfrm>
            <a:off x="500063" y="5500688"/>
            <a:ext cx="3873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Significantly below previous results</a:t>
            </a:r>
          </a:p>
        </p:txBody>
      </p:sp>
      <p:pic>
        <p:nvPicPr>
          <p:cNvPr id="22539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50" y="4429125"/>
            <a:ext cx="1400175" cy="485775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3" name="Freccia curva 12"/>
          <p:cNvSpPr/>
          <p:nvPr/>
        </p:nvSpPr>
        <p:spPr>
          <a:xfrm>
            <a:off x="357188" y="4167188"/>
            <a:ext cx="214312" cy="235743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3EF983-30B2-4AD7-8BD0-60CD0ADF9AC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ym typeface="Symbol" pitchFamily="18" charset="2"/>
              </a:rPr>
              <a:t>Weak Decays of Charm and Beauty Hadrons</a:t>
            </a:r>
            <a:endParaRPr lang="it-IT" sz="3600" smtClean="0">
              <a:sym typeface="Symbol" pitchFamily="18" charset="2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" y="1384300"/>
            <a:ext cx="8872538" cy="4781550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 </a:t>
            </a:r>
            <a:r>
              <a:rPr lang="en-GB" i="1" dirty="0" smtClean="0">
                <a:cs typeface="Times New Roman" pitchFamily="18" charset="0"/>
                <a:sym typeface="Symbol" pitchFamily="18" charset="2"/>
              </a:rPr>
              <a:t></a:t>
            </a:r>
            <a:r>
              <a:rPr lang="en-GB" i="1" dirty="0" smtClean="0">
                <a:cs typeface="Times New Roman" pitchFamily="18" charset="0"/>
              </a:rPr>
              <a:t>/</a:t>
            </a:r>
            <a:r>
              <a:rPr lang="en-GB" i="1" dirty="0" smtClean="0">
                <a:cs typeface="Times New Roman" pitchFamily="18" charset="0"/>
                <a:sym typeface="Symbol" pitchFamily="18" charset="2"/>
              </a:rPr>
              <a:t></a:t>
            </a:r>
            <a:r>
              <a:rPr lang="en-GB" i="1" dirty="0" smtClean="0">
                <a:cs typeface="Times New Roman" pitchFamily="18" charset="0"/>
              </a:rPr>
              <a:t>′ </a:t>
            </a:r>
            <a:r>
              <a:rPr lang="en-US" dirty="0" smtClean="0"/>
              <a:t>wave functions important input for  several weak </a:t>
            </a:r>
            <a:r>
              <a:rPr lang="en-US" i="1" dirty="0" smtClean="0">
                <a:sym typeface="Symbol" pitchFamily="18" charset="2"/>
              </a:rPr>
              <a:t>D </a:t>
            </a:r>
            <a:r>
              <a:rPr lang="en-US" dirty="0" smtClean="0">
                <a:sym typeface="Symbol" pitchFamily="18" charset="2"/>
              </a:rPr>
              <a:t>and</a:t>
            </a:r>
            <a:r>
              <a:rPr lang="en-US" i="1" dirty="0" smtClean="0">
                <a:sym typeface="Symbol" pitchFamily="18" charset="2"/>
              </a:rPr>
              <a:t> B</a:t>
            </a:r>
            <a:r>
              <a:rPr lang="it-IT" dirty="0" smtClean="0"/>
              <a:t> </a:t>
            </a:r>
            <a:r>
              <a:rPr lang="en-US" dirty="0" smtClean="0"/>
              <a:t>decays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CP asymmetries involving </a:t>
            </a:r>
            <a:r>
              <a:rPr lang="en-GB" i="1" dirty="0" smtClean="0">
                <a:cs typeface="Times New Roman" pitchFamily="18" charset="0"/>
                <a:sym typeface="Symbol" pitchFamily="18" charset="2"/>
              </a:rPr>
              <a:t></a:t>
            </a:r>
            <a:r>
              <a:rPr lang="en-GB" i="1" dirty="0" smtClean="0">
                <a:cs typeface="Times New Roman" pitchFamily="18" charset="0"/>
              </a:rPr>
              <a:t>/</a:t>
            </a:r>
            <a:r>
              <a:rPr lang="en-GB" i="1" dirty="0" smtClean="0">
                <a:cs typeface="Times New Roman" pitchFamily="18" charset="0"/>
                <a:sym typeface="Symbol" pitchFamily="18" charset="2"/>
              </a:rPr>
              <a:t></a:t>
            </a:r>
            <a:r>
              <a:rPr lang="en-GB" i="1" dirty="0" smtClean="0">
                <a:cs typeface="Times New Roman" pitchFamily="18" charset="0"/>
              </a:rPr>
              <a:t>′</a:t>
            </a:r>
            <a:r>
              <a:rPr lang="en-US" dirty="0" smtClean="0">
                <a:ea typeface="+mn-ea"/>
                <a:cs typeface="+mn-cs"/>
              </a:rPr>
              <a:t> in the final states 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Control NP </a:t>
            </a:r>
            <a:r>
              <a:rPr lang="en-US" dirty="0" err="1" smtClean="0">
                <a:ea typeface="+mn-ea"/>
                <a:cs typeface="+mn-cs"/>
              </a:rPr>
              <a:t>vs</a:t>
            </a:r>
            <a:r>
              <a:rPr lang="en-US" dirty="0" smtClean="0">
                <a:ea typeface="+mn-ea"/>
                <a:cs typeface="+mn-cs"/>
              </a:rPr>
              <a:t> SM hadronic uncertainties</a:t>
            </a:r>
          </a:p>
          <a:p>
            <a:pPr>
              <a:buFontTx/>
              <a:buNone/>
              <a:defRPr/>
            </a:pPr>
            <a:endParaRPr lang="it-IT" dirty="0" smtClean="0"/>
          </a:p>
          <a:p>
            <a:pPr>
              <a:defRPr/>
            </a:pPr>
            <a:r>
              <a:rPr lang="en-GB" dirty="0" smtClean="0">
                <a:cs typeface="Times New Roman" pitchFamily="18" charset="0"/>
              </a:rPr>
              <a:t>Phenomenological approach (while waiting for lattice)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pioneering lattice calculation RBC-UKQCD  of </a:t>
            </a:r>
            <a:r>
              <a:rPr lang="en-GB" i="1" dirty="0" smtClean="0">
                <a:cs typeface="Times New Roman" pitchFamily="18" charset="0"/>
                <a:sym typeface="Symbol" pitchFamily="18" charset="2"/>
              </a:rPr>
              <a:t></a:t>
            </a:r>
            <a:r>
              <a:rPr lang="en-GB" i="1" dirty="0" smtClean="0">
                <a:cs typeface="Times New Roman" pitchFamily="18" charset="0"/>
              </a:rPr>
              <a:t>/</a:t>
            </a:r>
            <a:r>
              <a:rPr lang="en-GB" i="1" dirty="0" smtClean="0">
                <a:cs typeface="Times New Roman" pitchFamily="18" charset="0"/>
                <a:sym typeface="Symbol" pitchFamily="18" charset="2"/>
              </a:rPr>
              <a:t></a:t>
            </a:r>
            <a:r>
              <a:rPr lang="en-GB" i="1" dirty="0" smtClean="0">
                <a:cs typeface="Times New Roman" pitchFamily="18" charset="0"/>
              </a:rPr>
              <a:t>′ </a:t>
            </a:r>
            <a:r>
              <a:rPr lang="en-US" dirty="0" smtClean="0">
                <a:ea typeface="+mn-ea"/>
                <a:cs typeface="+mn-cs"/>
              </a:rPr>
              <a:t>masses and mixing using </a:t>
            </a:r>
            <a:r>
              <a:rPr lang="en-US" dirty="0" err="1" smtClean="0">
                <a:ea typeface="+mn-ea"/>
                <a:cs typeface="+mn-cs"/>
              </a:rPr>
              <a:t>Nf</a:t>
            </a:r>
            <a:r>
              <a:rPr lang="en-US" dirty="0" smtClean="0">
                <a:ea typeface="+mn-ea"/>
                <a:cs typeface="+mn-cs"/>
              </a:rPr>
              <a:t> = 2+1 (2010) </a:t>
            </a:r>
            <a:endParaRPr lang="en-GB" dirty="0" smtClean="0">
              <a:cs typeface="Times New Roman" pitchFamily="18" charset="0"/>
            </a:endParaRPr>
          </a:p>
          <a:p>
            <a:pPr eaLnBrk="1" hangingPunct="1">
              <a:defRPr/>
            </a:pPr>
            <a:endParaRPr lang="en-GB" i="1" dirty="0" smtClean="0"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it-IT" i="1" dirty="0" smtClean="0">
                <a:cs typeface="Times New Roman" pitchFamily="18" charset="0"/>
              </a:rPr>
              <a:t>                                                                                     </a:t>
            </a:r>
          </a:p>
          <a:p>
            <a:pPr eaLnBrk="1" hangingPunct="1">
              <a:buFontTx/>
              <a:buNone/>
              <a:defRPr/>
            </a:pPr>
            <a:r>
              <a:rPr lang="it-IT" i="1" dirty="0" smtClean="0">
                <a:cs typeface="Times New Roman" pitchFamily="18" charset="0"/>
              </a:rPr>
              <a:t>                                   </a:t>
            </a:r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2411413" y="5397500"/>
          <a:ext cx="2879725" cy="552450"/>
        </p:xfrm>
        <a:graphic>
          <a:graphicData uri="http://schemas.openxmlformats.org/presentationml/2006/ole">
            <p:oleObj spid="_x0000_s7170" name="Equazione" r:id="rId4" imgW="1257120" imgH="241200" progId="Equation.3">
              <p:embed/>
            </p:oleObj>
          </a:graphicData>
        </a:graphic>
      </p:graphicFrame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69988" y="7175500"/>
            <a:ext cx="2322512" cy="357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tangolo arrotondato 23"/>
          <p:cNvSpPr/>
          <p:nvPr/>
        </p:nvSpPr>
        <p:spPr>
          <a:xfrm>
            <a:off x="6350558" y="5085184"/>
            <a:ext cx="2397905" cy="792088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Rounded Rectangle 14"/>
          <p:cNvSpPr/>
          <p:nvPr/>
        </p:nvSpPr>
        <p:spPr>
          <a:xfrm>
            <a:off x="6220150" y="1282615"/>
            <a:ext cx="2340000" cy="540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1" name="Rounded Rectangle 14"/>
          <p:cNvSpPr/>
          <p:nvPr/>
        </p:nvSpPr>
        <p:spPr>
          <a:xfrm>
            <a:off x="3364617" y="1285348"/>
            <a:ext cx="2340000" cy="540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9" name="Rounded Rectangle 14"/>
          <p:cNvSpPr/>
          <p:nvPr/>
        </p:nvSpPr>
        <p:spPr>
          <a:xfrm>
            <a:off x="395536" y="1282987"/>
            <a:ext cx="2340000" cy="540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7" name="Rounded Rectangle 14"/>
          <p:cNvSpPr/>
          <p:nvPr/>
        </p:nvSpPr>
        <p:spPr>
          <a:xfrm>
            <a:off x="3132138" y="5876925"/>
            <a:ext cx="2735262" cy="6477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197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2CAB5B-9F9C-4721-BEB8-35C5D78056E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3" y="90488"/>
            <a:ext cx="8405812" cy="1123950"/>
          </a:xfrm>
        </p:spPr>
        <p:txBody>
          <a:bodyPr/>
          <a:lstStyle/>
          <a:p>
            <a:pPr eaLnBrk="1" hangingPunct="1"/>
            <a:r>
              <a:rPr lang="it-IT" sz="3000" smtClean="0">
                <a:sym typeface="Symbol" pitchFamily="18" charset="2"/>
              </a:rPr>
              <a:t>Light Flavour Spectroscopy in Semileptonic Decays</a:t>
            </a:r>
            <a:endParaRPr lang="en-US" sz="3000" smtClean="0">
              <a:sym typeface="Symbol" pitchFamily="18" charset="2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1214438"/>
            <a:ext cx="9144000" cy="5643562"/>
          </a:xfrm>
        </p:spPr>
        <p:txBody>
          <a:bodyPr/>
          <a:lstStyle/>
          <a:p>
            <a:pPr marL="261938" indent="-261938" eaLnBrk="1" hangingPunct="1">
              <a:lnSpc>
                <a:spcPct val="90000"/>
              </a:lnSpc>
              <a:defRPr/>
            </a:pPr>
            <a:endParaRPr lang="en-GB" sz="2000" dirty="0" smtClean="0">
              <a:cs typeface="Times New Roman" pitchFamily="18" charset="0"/>
            </a:endParaRPr>
          </a:p>
          <a:p>
            <a:pPr marL="261938" indent="-261938" eaLnBrk="1" hangingPunct="1">
              <a:lnSpc>
                <a:spcPct val="90000"/>
              </a:lnSpc>
              <a:buFontTx/>
              <a:buNone/>
              <a:defRPr/>
            </a:pPr>
            <a:endParaRPr lang="en-GB" sz="2000" dirty="0" smtClean="0">
              <a:cs typeface="Times New Roman" pitchFamily="18" charset="0"/>
            </a:endParaRPr>
          </a:p>
          <a:p>
            <a:pPr marL="261938" indent="-261938" eaLnBrk="1" hangingPunct="1">
              <a:lnSpc>
                <a:spcPct val="90000"/>
              </a:lnSpc>
              <a:defRPr/>
            </a:pPr>
            <a:r>
              <a:rPr lang="en-GB" b="1" dirty="0" smtClean="0">
                <a:cs typeface="Times New Roman" pitchFamily="18" charset="0"/>
              </a:rPr>
              <a:t>Spectator diagram dominance  </a:t>
            </a:r>
          </a:p>
          <a:p>
            <a:pPr marL="261938" indent="-261938" eaLnBrk="1" hangingPunct="1">
              <a:lnSpc>
                <a:spcPct val="90000"/>
              </a:lnSpc>
              <a:defRPr/>
            </a:pPr>
            <a:endParaRPr lang="en-GB" sz="2000" dirty="0" smtClean="0">
              <a:cs typeface="Times New Roman" pitchFamily="18" charset="0"/>
            </a:endParaRPr>
          </a:p>
          <a:p>
            <a:pPr marL="261938" indent="-261938" eaLnBrk="1" hangingPunct="1">
              <a:lnSpc>
                <a:spcPct val="90000"/>
              </a:lnSpc>
              <a:defRPr/>
            </a:pPr>
            <a:r>
              <a:rPr lang="en-GB" sz="2000" dirty="0" err="1" smtClean="0">
                <a:cs typeface="Times New Roman" pitchFamily="18" charset="0"/>
              </a:rPr>
              <a:t>Cabibbo</a:t>
            </a:r>
            <a:r>
              <a:rPr lang="en-GB" sz="2000" dirty="0" smtClean="0">
                <a:cs typeface="Times New Roman" pitchFamily="18" charset="0"/>
              </a:rPr>
              <a:t> allowed  c →s, suppressed c →d  and CKM suppressed  b →u</a:t>
            </a:r>
          </a:p>
          <a:p>
            <a:pPr marL="261938" indent="-261938" eaLnBrk="1" hangingPunct="1">
              <a:lnSpc>
                <a:spcPct val="90000"/>
              </a:lnSpc>
              <a:defRPr/>
            </a:pPr>
            <a:endParaRPr lang="en-GB" sz="2000" dirty="0" smtClean="0">
              <a:cs typeface="Times New Roman" pitchFamily="18" charset="0"/>
            </a:endParaRPr>
          </a:p>
          <a:p>
            <a:pPr marL="261938" indent="-261938" eaLnBrk="1" hangingPunct="1">
              <a:lnSpc>
                <a:spcPct val="90000"/>
              </a:lnSpc>
              <a:defRPr/>
            </a:pPr>
            <a:endParaRPr lang="en-GB" sz="2000" dirty="0" smtClean="0">
              <a:cs typeface="Times New Roman" pitchFamily="18" charset="0"/>
            </a:endParaRPr>
          </a:p>
          <a:p>
            <a:pPr marL="261938" indent="-261938" eaLnBrk="1" hangingPunct="1">
              <a:lnSpc>
                <a:spcPct val="90000"/>
              </a:lnSpc>
              <a:defRPr/>
            </a:pPr>
            <a:endParaRPr lang="en-GB" sz="2000" dirty="0" smtClean="0">
              <a:cs typeface="Times New Roman" pitchFamily="18" charset="0"/>
            </a:endParaRPr>
          </a:p>
          <a:p>
            <a:pPr marL="261938" indent="-261938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                                             </a:t>
            </a:r>
          </a:p>
          <a:p>
            <a:pPr marL="261938" indent="-261938" eaLnBrk="1" hangingPunct="1">
              <a:lnSpc>
                <a:spcPct val="90000"/>
              </a:lnSpc>
              <a:buFontTx/>
              <a:buNone/>
              <a:defRPr/>
            </a:pPr>
            <a:endParaRPr lang="en-US" sz="2000" dirty="0" smtClean="0"/>
          </a:p>
          <a:p>
            <a:pPr marL="261938" indent="-261938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GB" sz="2000" dirty="0" smtClean="0">
                <a:cs typeface="Times New Roman" pitchFamily="18" charset="0"/>
              </a:rPr>
              <a:t>If </a:t>
            </a:r>
            <a:r>
              <a:rPr lang="en-GB" sz="2000" dirty="0" smtClean="0">
                <a:cs typeface="Times New Roman" pitchFamily="18" charset="0"/>
                <a:sym typeface="Symbol" pitchFamily="18" charset="2"/>
              </a:rPr>
              <a:t></a:t>
            </a:r>
            <a:r>
              <a:rPr lang="en-GB" sz="2000" dirty="0" smtClean="0">
                <a:cs typeface="Times New Roman" pitchFamily="18" charset="0"/>
              </a:rPr>
              <a:t>/</a:t>
            </a:r>
            <a:r>
              <a:rPr lang="en-GB" sz="2000" dirty="0" smtClean="0">
                <a:cs typeface="Times New Roman" pitchFamily="18" charset="0"/>
                <a:sym typeface="Symbol" pitchFamily="18" charset="2"/>
              </a:rPr>
              <a:t></a:t>
            </a:r>
            <a:r>
              <a:rPr lang="en-GB" sz="2000" dirty="0" smtClean="0">
                <a:cs typeface="Times New Roman" pitchFamily="18" charset="0"/>
              </a:rPr>
              <a:t>′ without </a:t>
            </a:r>
            <a:r>
              <a:rPr lang="en-GB" sz="2000" dirty="0" err="1" smtClean="0">
                <a:cs typeface="Times New Roman" pitchFamily="18" charset="0"/>
              </a:rPr>
              <a:t>gluonic</a:t>
            </a:r>
            <a:r>
              <a:rPr lang="en-GB" sz="2000" dirty="0" smtClean="0">
                <a:cs typeface="Times New Roman" pitchFamily="18" charset="0"/>
              </a:rPr>
              <a:t> content and pole </a:t>
            </a:r>
            <a:r>
              <a:rPr lang="en-GB" sz="2000" dirty="0" err="1" smtClean="0">
                <a:cs typeface="Times New Roman" pitchFamily="18" charset="0"/>
              </a:rPr>
              <a:t>ansatz</a:t>
            </a:r>
            <a:r>
              <a:rPr lang="en-GB" sz="2000" dirty="0" smtClean="0">
                <a:cs typeface="Times New Roman" pitchFamily="18" charset="0"/>
              </a:rPr>
              <a:t> for form factors</a:t>
            </a:r>
          </a:p>
          <a:p>
            <a:pPr marL="261938" indent="-261938">
              <a:lnSpc>
                <a:spcPct val="90000"/>
              </a:lnSpc>
              <a:defRPr/>
            </a:pPr>
            <a:endParaRPr lang="en-GB" sz="2000" dirty="0" smtClean="0">
              <a:cs typeface="Times New Roman" pitchFamily="18" charset="0"/>
            </a:endParaRPr>
          </a:p>
          <a:p>
            <a:pPr marL="261938" indent="-261938">
              <a:lnSpc>
                <a:spcPct val="90000"/>
              </a:lnSpc>
              <a:buFontTx/>
              <a:buNone/>
              <a:defRPr/>
            </a:pPr>
            <a:endParaRPr lang="en-US" sz="2000" i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  <a:sym typeface="Symbol" pitchFamily="18" charset="2"/>
            </a:endParaRPr>
          </a:p>
          <a:p>
            <a:pPr marL="261938" indent="-261938">
              <a:lnSpc>
                <a:spcPct val="90000"/>
              </a:lnSpc>
              <a:buFontTx/>
              <a:buNone/>
              <a:defRPr/>
            </a:pPr>
            <a:endParaRPr lang="en-US" sz="2000" i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  <a:sym typeface="Symbol" pitchFamily="18" charset="2"/>
            </a:endParaRPr>
          </a:p>
          <a:p>
            <a:pPr marL="261938" indent="-261938">
              <a:lnSpc>
                <a:spcPct val="90000"/>
              </a:lnSpc>
              <a:buFontTx/>
              <a:buNone/>
              <a:defRPr/>
            </a:pP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  <a:sym typeface="Symbol" pitchFamily="18" charset="2"/>
              </a:rPr>
              <a:t>Feldmann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  <a:sym typeface="Symbol" pitchFamily="18" charset="2"/>
              </a:rPr>
              <a:t>, Kroll,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  <a:sym typeface="Symbol" pitchFamily="18" charset="2"/>
              </a:rPr>
              <a:t>Stech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  <a:sym typeface="Symbol" pitchFamily="18" charset="2"/>
              </a:rPr>
              <a:t> 98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4" name="Connettore 2 13"/>
          <p:cNvCxnSpPr/>
          <p:nvPr/>
        </p:nvCxnSpPr>
        <p:spPr>
          <a:xfrm rot="10800000">
            <a:off x="1643063" y="1909252"/>
            <a:ext cx="857250" cy="7858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 rot="5400000" flipH="1" flipV="1">
            <a:off x="4180681" y="1951832"/>
            <a:ext cx="785813" cy="571500"/>
          </a:xfrm>
          <a:prstGeom prst="straightConnector1">
            <a:avLst/>
          </a:prstGeom>
          <a:ln>
            <a:solidFill>
              <a:srgbClr val="FF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rot="5400000" flipH="1" flipV="1">
            <a:off x="7169151" y="2065337"/>
            <a:ext cx="857250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06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1613" y="2951163"/>
            <a:ext cx="2452687" cy="174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820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3288" y="2952750"/>
            <a:ext cx="2451100" cy="178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412254" y="5157192"/>
          <a:ext cx="5383882" cy="539750"/>
        </p:xfrm>
        <a:graphic>
          <a:graphicData uri="http://schemas.openxmlformats.org/presentationml/2006/ole">
            <p:oleObj spid="_x0000_s8194" name="Equazione" r:id="rId5" imgW="2450880" imgH="241200" progId="Equation.3">
              <p:embed/>
            </p:oleObj>
          </a:graphicData>
        </a:graphic>
      </p:graphicFrame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3348038" y="5913438"/>
          <a:ext cx="2362200" cy="539750"/>
        </p:xfrm>
        <a:graphic>
          <a:graphicData uri="http://schemas.openxmlformats.org/presentationml/2006/ole">
            <p:oleObj spid="_x0000_s8195" name="Equazione" r:id="rId6" imgW="1054080" imgH="241200" progId="Equation.3">
              <p:embed/>
            </p:oleObj>
          </a:graphicData>
        </a:graphic>
      </p:graphicFrame>
      <p:graphicFrame>
        <p:nvGraphicFramePr>
          <p:cNvPr id="8208" name="Object 4"/>
          <p:cNvGraphicFramePr>
            <a:graphicFrameLocks noChangeAspect="1"/>
          </p:cNvGraphicFramePr>
          <p:nvPr/>
        </p:nvGraphicFramePr>
        <p:xfrm>
          <a:off x="494184" y="1268760"/>
          <a:ext cx="2133600" cy="539750"/>
        </p:xfrm>
        <a:graphic>
          <a:graphicData uri="http://schemas.openxmlformats.org/presentationml/2006/ole">
            <p:oleObj spid="_x0000_s8208" name="Equazione" r:id="rId7" imgW="952200" imgH="241200" progId="Equation.3">
              <p:embed/>
            </p:oleObj>
          </a:graphicData>
        </a:graphic>
      </p:graphicFrame>
      <p:graphicFrame>
        <p:nvGraphicFramePr>
          <p:cNvPr id="8209" name="Object 4"/>
          <p:cNvGraphicFramePr>
            <a:graphicFrameLocks noChangeAspect="1"/>
          </p:cNvGraphicFramePr>
          <p:nvPr/>
        </p:nvGraphicFramePr>
        <p:xfrm>
          <a:off x="3446511" y="1299203"/>
          <a:ext cx="2133601" cy="511175"/>
        </p:xfrm>
        <a:graphic>
          <a:graphicData uri="http://schemas.openxmlformats.org/presentationml/2006/ole">
            <p:oleObj spid="_x0000_s8209" name="Equazione" r:id="rId8" imgW="952200" imgH="228600" progId="Equation.3">
              <p:embed/>
            </p:oleObj>
          </a:graphicData>
        </a:graphic>
      </p:graphicFrame>
      <p:graphicFrame>
        <p:nvGraphicFramePr>
          <p:cNvPr id="8210" name="Object 4"/>
          <p:cNvGraphicFramePr>
            <a:graphicFrameLocks noChangeAspect="1"/>
          </p:cNvGraphicFramePr>
          <p:nvPr/>
        </p:nvGraphicFramePr>
        <p:xfrm>
          <a:off x="6383981" y="1268760"/>
          <a:ext cx="2076451" cy="511175"/>
        </p:xfrm>
        <a:graphic>
          <a:graphicData uri="http://schemas.openxmlformats.org/presentationml/2006/ole">
            <p:oleObj spid="_x0000_s8210" name="Equazione" r:id="rId9" imgW="927000" imgH="228600" progId="Equation.3">
              <p:embed/>
            </p:oleObj>
          </a:graphicData>
        </a:graphic>
      </p:graphicFrame>
      <p:graphicFrame>
        <p:nvGraphicFramePr>
          <p:cNvPr id="8211" name="Object 4"/>
          <p:cNvGraphicFramePr>
            <a:graphicFrameLocks noChangeAspect="1"/>
          </p:cNvGraphicFramePr>
          <p:nvPr/>
        </p:nvGraphicFramePr>
        <p:xfrm>
          <a:off x="6444208" y="5158262"/>
          <a:ext cx="2196405" cy="574994"/>
        </p:xfrm>
        <a:graphic>
          <a:graphicData uri="http://schemas.openxmlformats.org/presentationml/2006/ole">
            <p:oleObj spid="_x0000_s8211" name="Equazione" r:id="rId10" imgW="1777680" imgH="457200" progId="Equation.3">
              <p:embed/>
            </p:oleObj>
          </a:graphicData>
        </a:graphic>
      </p:graphicFrame>
      <p:sp>
        <p:nvSpPr>
          <p:cNvPr id="25" name="CasellaDiTesto 24"/>
          <p:cNvSpPr txBox="1"/>
          <p:nvPr/>
        </p:nvSpPr>
        <p:spPr>
          <a:xfrm>
            <a:off x="7637262" y="5517232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 smtClean="0">
                <a:solidFill>
                  <a:schemeClr val="accent1">
                    <a:lumMod val="75000"/>
                  </a:schemeClr>
                </a:solidFill>
              </a:rPr>
              <a:t>CLEO-c</a:t>
            </a:r>
            <a:endParaRPr lang="it-IT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5134209" y="3658879"/>
            <a:ext cx="288032" cy="1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ettangolo 26"/>
          <p:cNvSpPr/>
          <p:nvPr/>
        </p:nvSpPr>
        <p:spPr>
          <a:xfrm>
            <a:off x="5480394" y="3946911"/>
            <a:ext cx="216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Rettangolo 27"/>
          <p:cNvSpPr/>
          <p:nvPr/>
        </p:nvSpPr>
        <p:spPr>
          <a:xfrm>
            <a:off x="6028772" y="4334661"/>
            <a:ext cx="216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ttangolo 28"/>
          <p:cNvSpPr/>
          <p:nvPr/>
        </p:nvSpPr>
        <p:spPr>
          <a:xfrm>
            <a:off x="6718409" y="3946911"/>
            <a:ext cx="216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000" smtClean="0">
                <a:sym typeface="Symbol" pitchFamily="18" charset="2"/>
              </a:rPr>
              <a:t>Light Flavour Spectroscopy in Semileptonic Decays</a:t>
            </a:r>
            <a:endParaRPr lang="it-IT" sz="3000" smtClean="0"/>
          </a:p>
        </p:txBody>
      </p:sp>
      <p:sp>
        <p:nvSpPr>
          <p:cNvPr id="9226" name="Content Placeholder 2"/>
          <p:cNvSpPr>
            <a:spLocks noGrp="1"/>
          </p:cNvSpPr>
          <p:nvPr>
            <p:ph idx="1"/>
          </p:nvPr>
        </p:nvSpPr>
        <p:spPr>
          <a:xfrm>
            <a:off x="133350" y="1390650"/>
            <a:ext cx="4438650" cy="598488"/>
          </a:xfrm>
        </p:spPr>
        <p:txBody>
          <a:bodyPr/>
          <a:lstStyle/>
          <a:p>
            <a:r>
              <a:rPr lang="en-GB" smtClean="0">
                <a:cs typeface="Times New Roman" pitchFamily="18" charset="0"/>
              </a:rPr>
              <a:t>Allowing gluonic content</a:t>
            </a:r>
          </a:p>
          <a:p>
            <a:endParaRPr lang="it-IT" smtClean="0"/>
          </a:p>
        </p:txBody>
      </p:sp>
      <p:sp>
        <p:nvSpPr>
          <p:cNvPr id="92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19B8F0-4A87-4175-A89F-9A1D8BDEF35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" name="Rettangolo 7"/>
          <p:cNvSpPr/>
          <p:nvPr/>
        </p:nvSpPr>
        <p:spPr>
          <a:xfrm>
            <a:off x="19050" y="4652963"/>
            <a:ext cx="2786063" cy="7572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 marL="87313" indent="-87313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kern="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  <a:sym typeface="Symbol" pitchFamily="18" charset="2"/>
              </a:rPr>
              <a:t> new (</a:t>
            </a:r>
            <a:r>
              <a:rPr lang="en-US" kern="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  <a:sym typeface="Symbol" pitchFamily="18" charset="2"/>
              </a:rPr>
              <a:t>compatible) CLEO-c </a:t>
            </a:r>
            <a:r>
              <a:rPr lang="en-US" kern="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  <a:sym typeface="Symbol" pitchFamily="18" charset="2"/>
              </a:rPr>
              <a:t>09 data </a:t>
            </a:r>
          </a:p>
        </p:txBody>
      </p:sp>
      <p:sp>
        <p:nvSpPr>
          <p:cNvPr id="9229" name="Rettangolo 8"/>
          <p:cNvSpPr>
            <a:spLocks noChangeArrowheads="1"/>
          </p:cNvSpPr>
          <p:nvPr/>
        </p:nvSpPr>
        <p:spPr bwMode="auto">
          <a:xfrm>
            <a:off x="169863" y="3900488"/>
            <a:ext cx="5259387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1938" indent="-261938">
              <a:lnSpc>
                <a:spcPct val="90000"/>
              </a:lnSpc>
            </a:pPr>
            <a:r>
              <a:rPr lang="en-GB">
                <a:solidFill>
                  <a:schemeClr val="accent2"/>
                </a:solidFill>
                <a:cs typeface="Times New Roman" pitchFamily="18" charset="0"/>
              </a:rPr>
              <a:t>Using</a:t>
            </a:r>
            <a:r>
              <a:rPr lang="it-IT">
                <a:solidFill>
                  <a:srgbClr val="0070C0"/>
                </a:solidFill>
                <a:cs typeface="Times New Roman" pitchFamily="18" charset="0"/>
              </a:rPr>
              <a:t>                          </a:t>
            </a:r>
            <a:r>
              <a:rPr lang="en-US">
                <a:solidFill>
                  <a:srgbClr val="0070C0"/>
                </a:solidFill>
                <a:cs typeface="Times New Roman" pitchFamily="18" charset="0"/>
                <a:sym typeface="Symbol" pitchFamily="18" charset="2"/>
              </a:rPr>
              <a:t>        </a:t>
            </a:r>
            <a:r>
              <a:rPr lang="en-US">
                <a:solidFill>
                  <a:srgbClr val="008E6C"/>
                </a:solidFill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000">
                <a:solidFill>
                  <a:srgbClr val="008E6C"/>
                </a:solidFill>
                <a:cs typeface="Times New Roman" pitchFamily="18" charset="0"/>
                <a:sym typeface="Symbol" pitchFamily="18" charset="2"/>
              </a:rPr>
              <a:t>Anisovic al. 97</a:t>
            </a:r>
            <a:r>
              <a:rPr lang="en-US">
                <a:solidFill>
                  <a:srgbClr val="008E6C"/>
                </a:solidFill>
                <a:cs typeface="Times New Roman" pitchFamily="18" charset="0"/>
                <a:sym typeface="Symbol" pitchFamily="18" charset="2"/>
              </a:rPr>
              <a:t>)</a:t>
            </a:r>
            <a:endParaRPr lang="en-US" u="sng">
              <a:solidFill>
                <a:srgbClr val="008E6C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" name="Freccia a destra 9"/>
          <p:cNvSpPr/>
          <p:nvPr/>
        </p:nvSpPr>
        <p:spPr>
          <a:xfrm>
            <a:off x="5795963" y="4083050"/>
            <a:ext cx="785812" cy="7143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ttangolo 12"/>
          <p:cNvSpPr/>
          <p:nvPr/>
        </p:nvSpPr>
        <p:spPr>
          <a:xfrm>
            <a:off x="727075" y="6389688"/>
            <a:ext cx="6643688" cy="423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 marL="261938" indent="-261938">
              <a:lnSpc>
                <a:spcPct val="90000"/>
              </a:lnSpc>
              <a:defRPr/>
            </a:pPr>
            <a:r>
              <a:rPr lang="en-GB" dirty="0">
                <a:cs typeface="Times New Roman" pitchFamily="18" charset="0"/>
              </a:rPr>
              <a:t>BESIII  expects errors on 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</a:t>
            </a:r>
            <a:r>
              <a:rPr lang="en-US" baseline="-250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P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going down to 2%</a:t>
            </a:r>
            <a:endParaRPr lang="en-GB" dirty="0">
              <a:cs typeface="Times New Roman" pitchFamily="18" charset="0"/>
            </a:endParaRP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1189038" y="1827213"/>
          <a:ext cx="6567487" cy="1169987"/>
        </p:xfrm>
        <a:graphic>
          <a:graphicData uri="http://schemas.openxmlformats.org/presentationml/2006/ole">
            <p:oleObj spid="_x0000_s9218" name="Equation" r:id="rId3" imgW="3276360" imgH="58392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050925" y="3212976"/>
          <a:ext cx="6543675" cy="539750"/>
        </p:xfrm>
        <a:graphic>
          <a:graphicData uri="http://schemas.openxmlformats.org/presentationml/2006/ole">
            <p:oleObj spid="_x0000_s9219" name="Equazione" r:id="rId4" imgW="2920680" imgH="241200" progId="Equation.3">
              <p:embed/>
            </p:oleObj>
          </a:graphicData>
        </a:graphic>
      </p:graphicFrame>
      <p:graphicFrame>
        <p:nvGraphicFramePr>
          <p:cNvPr id="9220" name="Object 5"/>
          <p:cNvGraphicFramePr>
            <a:graphicFrameLocks noChangeAspect="1"/>
          </p:cNvGraphicFramePr>
          <p:nvPr/>
        </p:nvGraphicFramePr>
        <p:xfrm>
          <a:off x="1109663" y="3789363"/>
          <a:ext cx="2390775" cy="539750"/>
        </p:xfrm>
        <a:graphic>
          <a:graphicData uri="http://schemas.openxmlformats.org/presentationml/2006/ole">
            <p:oleObj spid="_x0000_s9220" name="Equation" r:id="rId5" imgW="1066680" imgH="241200" progId="Equation.3">
              <p:embed/>
            </p:oleObj>
          </a:graphicData>
        </a:graphic>
      </p:graphicFrame>
      <p:graphicFrame>
        <p:nvGraphicFramePr>
          <p:cNvPr id="9221" name="Object 4"/>
          <p:cNvGraphicFramePr>
            <a:graphicFrameLocks noChangeAspect="1"/>
          </p:cNvGraphicFramePr>
          <p:nvPr/>
        </p:nvGraphicFramePr>
        <p:xfrm>
          <a:off x="3059113" y="4508500"/>
          <a:ext cx="5376862" cy="1022350"/>
        </p:xfrm>
        <a:graphic>
          <a:graphicData uri="http://schemas.openxmlformats.org/presentationml/2006/ole">
            <p:oleObj spid="_x0000_s9221" name="Equation" r:id="rId6" imgW="2400120" imgH="457200" progId="Equation.3">
              <p:embed/>
            </p:oleObj>
          </a:graphicData>
        </a:graphic>
      </p:graphicFrame>
      <p:sp>
        <p:nvSpPr>
          <p:cNvPr id="20" name="Curved Right Arrow 19"/>
          <p:cNvSpPr/>
          <p:nvPr/>
        </p:nvSpPr>
        <p:spPr>
          <a:xfrm>
            <a:off x="5148263" y="5589588"/>
            <a:ext cx="503237" cy="6477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chemeClr val="tx1"/>
              </a:solidFill>
            </a:endParaRPr>
          </a:p>
        </p:txBody>
      </p:sp>
      <p:graphicFrame>
        <p:nvGraphicFramePr>
          <p:cNvPr id="9222" name="Object 7"/>
          <p:cNvGraphicFramePr>
            <a:graphicFrameLocks noChangeAspect="1"/>
          </p:cNvGraphicFramePr>
          <p:nvPr/>
        </p:nvGraphicFramePr>
        <p:xfrm>
          <a:off x="6234113" y="5661025"/>
          <a:ext cx="1222375" cy="512763"/>
        </p:xfrm>
        <a:graphic>
          <a:graphicData uri="http://schemas.openxmlformats.org/presentationml/2006/ole">
            <p:oleObj spid="_x0000_s9222" name="Equazione" r:id="rId7" imgW="545760" imgH="228600" progId="Equation.3">
              <p:embed/>
            </p:oleObj>
          </a:graphicData>
        </a:graphic>
      </p:graphicFrame>
      <p:graphicFrame>
        <p:nvGraphicFramePr>
          <p:cNvPr id="9223" name="Object 6"/>
          <p:cNvGraphicFramePr>
            <a:graphicFrameLocks noChangeAspect="1"/>
          </p:cNvGraphicFramePr>
          <p:nvPr/>
        </p:nvGraphicFramePr>
        <p:xfrm>
          <a:off x="9428163" y="3789363"/>
          <a:ext cx="1481137" cy="538162"/>
        </p:xfrm>
        <a:graphic>
          <a:graphicData uri="http://schemas.openxmlformats.org/presentationml/2006/ole">
            <p:oleObj spid="_x0000_s9223" name="Equation" r:id="rId8" imgW="660240" imgH="241200" progId="Equation.3">
              <p:embed/>
            </p:oleObj>
          </a:graphicData>
        </a:graphic>
      </p:graphicFrame>
      <p:graphicFrame>
        <p:nvGraphicFramePr>
          <p:cNvPr id="9224" name="Object 6"/>
          <p:cNvGraphicFramePr>
            <a:graphicFrameLocks noChangeAspect="1"/>
          </p:cNvGraphicFramePr>
          <p:nvPr/>
        </p:nvGraphicFramePr>
        <p:xfrm>
          <a:off x="6948488" y="3789363"/>
          <a:ext cx="1452562" cy="565150"/>
        </p:xfrm>
        <a:graphic>
          <a:graphicData uri="http://schemas.openxmlformats.org/presentationml/2006/ole">
            <p:oleObj spid="_x0000_s9224" name="Equation" r:id="rId9" imgW="6476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D31B5D-C483-4282-93DF-5080803EA0A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0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ym typeface="Symbol" pitchFamily="18" charset="2"/>
              </a:rPr>
              <a:t>Weak annihilation  (WA) diagrams</a:t>
            </a:r>
          </a:p>
        </p:txBody>
      </p:sp>
      <p:graphicFrame>
        <p:nvGraphicFramePr>
          <p:cNvPr id="10242" name="Object 6"/>
          <p:cNvGraphicFramePr>
            <a:graphicFrameLocks noChangeAspect="1"/>
          </p:cNvGraphicFramePr>
          <p:nvPr/>
        </p:nvGraphicFramePr>
        <p:xfrm>
          <a:off x="119063" y="2833688"/>
          <a:ext cx="2133600" cy="1081087"/>
        </p:xfrm>
        <a:graphic>
          <a:graphicData uri="http://schemas.openxmlformats.org/presentationml/2006/ole">
            <p:oleObj spid="_x0000_s10242" name="Equation" r:id="rId3" imgW="952200" imgH="482400" progId="Equation.3">
              <p:embed/>
            </p:oleObj>
          </a:graphicData>
        </a:graphic>
      </p:graphicFrame>
      <p:grpSp>
        <p:nvGrpSpPr>
          <p:cNvPr id="10276" name="Group 241"/>
          <p:cNvGrpSpPr>
            <a:grpSpLocks/>
          </p:cNvGrpSpPr>
          <p:nvPr/>
        </p:nvGrpSpPr>
        <p:grpSpPr bwMode="auto">
          <a:xfrm>
            <a:off x="2619375" y="2357438"/>
            <a:ext cx="2803525" cy="1981200"/>
            <a:chOff x="1650" y="1578"/>
            <a:chExt cx="1766" cy="1248"/>
          </a:xfrm>
        </p:grpSpPr>
        <p:sp>
          <p:nvSpPr>
            <p:cNvPr id="10388" name="Line 11"/>
            <p:cNvSpPr>
              <a:spLocks noChangeShapeType="1"/>
            </p:cNvSpPr>
            <p:nvPr/>
          </p:nvSpPr>
          <p:spPr bwMode="auto">
            <a:xfrm>
              <a:off x="2168" y="224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0389" name="Group 238"/>
            <p:cNvGrpSpPr>
              <a:grpSpLocks/>
            </p:cNvGrpSpPr>
            <p:nvPr/>
          </p:nvGrpSpPr>
          <p:grpSpPr bwMode="auto">
            <a:xfrm>
              <a:off x="1650" y="1578"/>
              <a:ext cx="1766" cy="1248"/>
              <a:chOff x="1650" y="1578"/>
              <a:chExt cx="1766" cy="1248"/>
            </a:xfrm>
          </p:grpSpPr>
          <p:sp>
            <p:nvSpPr>
              <p:cNvPr id="10390" name="Line 9"/>
              <p:cNvSpPr>
                <a:spLocks noChangeShapeType="1"/>
              </p:cNvSpPr>
              <p:nvPr/>
            </p:nvSpPr>
            <p:spPr bwMode="auto">
              <a:xfrm>
                <a:off x="2168" y="2055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391" name="Line 10"/>
              <p:cNvSpPr>
                <a:spLocks noChangeShapeType="1"/>
              </p:cNvSpPr>
              <p:nvPr/>
            </p:nvSpPr>
            <p:spPr bwMode="auto">
              <a:xfrm>
                <a:off x="2552" y="2055"/>
                <a:ext cx="528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392" name="Line 12"/>
              <p:cNvSpPr>
                <a:spLocks noChangeShapeType="1"/>
              </p:cNvSpPr>
              <p:nvPr/>
            </p:nvSpPr>
            <p:spPr bwMode="auto">
              <a:xfrm>
                <a:off x="2504" y="2247"/>
                <a:ext cx="384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393" name="Line 13"/>
              <p:cNvSpPr>
                <a:spLocks noChangeShapeType="1"/>
              </p:cNvSpPr>
              <p:nvPr/>
            </p:nvSpPr>
            <p:spPr bwMode="auto">
              <a:xfrm flipH="1">
                <a:off x="2696" y="1719"/>
                <a:ext cx="336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394" name="Line 16"/>
              <p:cNvSpPr>
                <a:spLocks noChangeShapeType="1"/>
              </p:cNvSpPr>
              <p:nvPr/>
            </p:nvSpPr>
            <p:spPr bwMode="auto">
              <a:xfrm>
                <a:off x="2696" y="1911"/>
                <a:ext cx="52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graphicFrame>
            <p:nvGraphicFramePr>
              <p:cNvPr id="10266" name="Object 19"/>
              <p:cNvGraphicFramePr>
                <a:graphicFrameLocks noChangeAspect="1"/>
              </p:cNvGraphicFramePr>
              <p:nvPr/>
            </p:nvGraphicFramePr>
            <p:xfrm>
              <a:off x="2175" y="1888"/>
              <a:ext cx="137" cy="167"/>
            </p:xfrm>
            <a:graphic>
              <a:graphicData uri="http://schemas.openxmlformats.org/presentationml/2006/ole">
                <p:oleObj spid="_x0000_s10266" name="Equation" r:id="rId4" imgW="114120" imgH="139680" progId="Equation.3">
                  <p:embed/>
                </p:oleObj>
              </a:graphicData>
            </a:graphic>
          </p:graphicFrame>
          <p:graphicFrame>
            <p:nvGraphicFramePr>
              <p:cNvPr id="10267" name="Object 22"/>
              <p:cNvGraphicFramePr>
                <a:graphicFrameLocks noChangeAspect="1"/>
              </p:cNvGraphicFramePr>
              <p:nvPr/>
            </p:nvGraphicFramePr>
            <p:xfrm>
              <a:off x="2091" y="2247"/>
              <a:ext cx="335" cy="273"/>
            </p:xfrm>
            <a:graphic>
              <a:graphicData uri="http://schemas.openxmlformats.org/presentationml/2006/ole">
                <p:oleObj spid="_x0000_s10267" name="Equation" r:id="rId5" imgW="279360" imgH="228600" progId="Equation.3">
                  <p:embed/>
                </p:oleObj>
              </a:graphicData>
            </a:graphic>
          </p:graphicFrame>
          <p:graphicFrame>
            <p:nvGraphicFramePr>
              <p:cNvPr id="10268" name="Object 23"/>
              <p:cNvGraphicFramePr>
                <a:graphicFrameLocks noChangeAspect="1"/>
              </p:cNvGraphicFramePr>
              <p:nvPr/>
            </p:nvGraphicFramePr>
            <p:xfrm>
              <a:off x="3264" y="1825"/>
              <a:ext cx="152" cy="167"/>
            </p:xfrm>
            <a:graphic>
              <a:graphicData uri="http://schemas.openxmlformats.org/presentationml/2006/ole">
                <p:oleObj spid="_x0000_s10268" name="Equation" r:id="rId6" imgW="126720" imgH="139680" progId="Equation.3">
                  <p:embed/>
                </p:oleObj>
              </a:graphicData>
            </a:graphic>
          </p:graphicFrame>
          <p:graphicFrame>
            <p:nvGraphicFramePr>
              <p:cNvPr id="10269" name="Object 24"/>
              <p:cNvGraphicFramePr>
                <a:graphicFrameLocks noChangeAspect="1"/>
              </p:cNvGraphicFramePr>
              <p:nvPr/>
            </p:nvGraphicFramePr>
            <p:xfrm>
              <a:off x="3103" y="1578"/>
              <a:ext cx="106" cy="212"/>
            </p:xfrm>
            <a:graphic>
              <a:graphicData uri="http://schemas.openxmlformats.org/presentationml/2006/ole">
                <p:oleObj spid="_x0000_s10269" name="Equation" r:id="rId7" imgW="88560" imgH="177480" progId="Equation.3">
                  <p:embed/>
                </p:oleObj>
              </a:graphicData>
            </a:graphic>
          </p:graphicFrame>
          <p:graphicFrame>
            <p:nvGraphicFramePr>
              <p:cNvPr id="10270" name="Object 52"/>
              <p:cNvGraphicFramePr>
                <a:graphicFrameLocks noChangeAspect="1"/>
              </p:cNvGraphicFramePr>
              <p:nvPr/>
            </p:nvGraphicFramePr>
            <p:xfrm>
              <a:off x="2544" y="2553"/>
              <a:ext cx="335" cy="273"/>
            </p:xfrm>
            <a:graphic>
              <a:graphicData uri="http://schemas.openxmlformats.org/presentationml/2006/ole">
                <p:oleObj spid="_x0000_s10270" name="Equation" r:id="rId8" imgW="279360" imgH="228600" progId="Equation.3">
                  <p:embed/>
                </p:oleObj>
              </a:graphicData>
            </a:graphic>
          </p:graphicFrame>
          <p:graphicFrame>
            <p:nvGraphicFramePr>
              <p:cNvPr id="10271" name="Object 53"/>
              <p:cNvGraphicFramePr>
                <a:graphicFrameLocks noChangeAspect="1"/>
              </p:cNvGraphicFramePr>
              <p:nvPr/>
            </p:nvGraphicFramePr>
            <p:xfrm>
              <a:off x="3073" y="2265"/>
              <a:ext cx="320" cy="243"/>
            </p:xfrm>
            <a:graphic>
              <a:graphicData uri="http://schemas.openxmlformats.org/presentationml/2006/ole">
                <p:oleObj spid="_x0000_s10271" name="Equation" r:id="rId9" imgW="266400" imgH="203040" progId="Equation.3">
                  <p:embed/>
                </p:oleObj>
              </a:graphicData>
            </a:graphic>
          </p:graphicFrame>
          <p:graphicFrame>
            <p:nvGraphicFramePr>
              <p:cNvPr id="10272" name="Object 139"/>
              <p:cNvGraphicFramePr>
                <a:graphicFrameLocks noChangeAspect="1"/>
              </p:cNvGraphicFramePr>
              <p:nvPr/>
            </p:nvGraphicFramePr>
            <p:xfrm>
              <a:off x="2988" y="2493"/>
              <a:ext cx="366" cy="243"/>
            </p:xfrm>
            <a:graphic>
              <a:graphicData uri="http://schemas.openxmlformats.org/presentationml/2006/ole">
                <p:oleObj spid="_x0000_s10272" name="Equation" r:id="rId10" imgW="304560" imgH="203040" progId="Equation.3">
                  <p:embed/>
                </p:oleObj>
              </a:graphicData>
            </a:graphic>
          </p:graphicFrame>
          <p:graphicFrame>
            <p:nvGraphicFramePr>
              <p:cNvPr id="10273" name="Object 144"/>
              <p:cNvGraphicFramePr>
                <a:graphicFrameLocks noChangeAspect="1"/>
              </p:cNvGraphicFramePr>
              <p:nvPr/>
            </p:nvGraphicFramePr>
            <p:xfrm>
              <a:off x="1650" y="2028"/>
              <a:ext cx="563" cy="289"/>
            </p:xfrm>
            <a:graphic>
              <a:graphicData uri="http://schemas.openxmlformats.org/presentationml/2006/ole">
                <p:oleObj spid="_x0000_s10273" name="Equation" r:id="rId11" imgW="469800" imgH="241200" progId="Equation.3">
                  <p:embed/>
                </p:oleObj>
              </a:graphicData>
            </a:graphic>
          </p:graphicFrame>
        </p:grpSp>
      </p:grpSp>
      <p:graphicFrame>
        <p:nvGraphicFramePr>
          <p:cNvPr id="10243" name="Object 149"/>
          <p:cNvGraphicFramePr>
            <a:graphicFrameLocks noChangeAspect="1"/>
          </p:cNvGraphicFramePr>
          <p:nvPr/>
        </p:nvGraphicFramePr>
        <p:xfrm>
          <a:off x="104775" y="4965700"/>
          <a:ext cx="2076450" cy="511175"/>
        </p:xfrm>
        <a:graphic>
          <a:graphicData uri="http://schemas.openxmlformats.org/presentationml/2006/ole">
            <p:oleObj spid="_x0000_s10243" name="Equazione" r:id="rId12" imgW="927000" imgH="228600" progId="Equation.3">
              <p:embed/>
            </p:oleObj>
          </a:graphicData>
        </a:graphic>
      </p:graphicFrame>
      <p:grpSp>
        <p:nvGrpSpPr>
          <p:cNvPr id="10277" name="Group 242"/>
          <p:cNvGrpSpPr>
            <a:grpSpLocks/>
          </p:cNvGrpSpPr>
          <p:nvPr/>
        </p:nvGrpSpPr>
        <p:grpSpPr bwMode="auto">
          <a:xfrm>
            <a:off x="5645150" y="2319338"/>
            <a:ext cx="3463925" cy="1905000"/>
            <a:chOff x="3565" y="1536"/>
            <a:chExt cx="2182" cy="1200"/>
          </a:xfrm>
        </p:grpSpPr>
        <p:grpSp>
          <p:nvGrpSpPr>
            <p:cNvPr id="10339" name="Group 138"/>
            <p:cNvGrpSpPr>
              <a:grpSpLocks/>
            </p:cNvGrpSpPr>
            <p:nvPr/>
          </p:nvGrpSpPr>
          <p:grpSpPr bwMode="auto">
            <a:xfrm rot="689794">
              <a:off x="4529" y="2324"/>
              <a:ext cx="374" cy="268"/>
              <a:chOff x="3995" y="3693"/>
              <a:chExt cx="374" cy="268"/>
            </a:xfrm>
          </p:grpSpPr>
          <p:grpSp>
            <p:nvGrpSpPr>
              <p:cNvPr id="10373" name="Group 117"/>
              <p:cNvGrpSpPr>
                <a:grpSpLocks/>
              </p:cNvGrpSpPr>
              <p:nvPr/>
            </p:nvGrpSpPr>
            <p:grpSpPr bwMode="auto">
              <a:xfrm rot="-9275439">
                <a:off x="4117" y="3746"/>
                <a:ext cx="132" cy="161"/>
                <a:chOff x="1641" y="3360"/>
                <a:chExt cx="663" cy="792"/>
              </a:xfrm>
            </p:grpSpPr>
            <p:sp>
              <p:nvSpPr>
                <p:cNvPr id="10384" name="Arc 118"/>
                <p:cNvSpPr>
                  <a:spLocks/>
                </p:cNvSpPr>
                <p:nvPr/>
              </p:nvSpPr>
              <p:spPr bwMode="auto">
                <a:xfrm>
                  <a:off x="1641" y="3378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385" name="Arc 119"/>
                <p:cNvSpPr>
                  <a:spLocks/>
                </p:cNvSpPr>
                <p:nvPr/>
              </p:nvSpPr>
              <p:spPr bwMode="auto">
                <a:xfrm rot="-5316460">
                  <a:off x="1728" y="3360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386" name="Arc 120"/>
                <p:cNvSpPr>
                  <a:spLocks/>
                </p:cNvSpPr>
                <p:nvPr/>
              </p:nvSpPr>
              <p:spPr bwMode="auto">
                <a:xfrm rot="10224653">
                  <a:off x="1755" y="3912"/>
                  <a:ext cx="192" cy="24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387" name="Arc 121"/>
                <p:cNvSpPr>
                  <a:spLocks/>
                </p:cNvSpPr>
                <p:nvPr/>
              </p:nvSpPr>
              <p:spPr bwMode="auto">
                <a:xfrm rot="5011712">
                  <a:off x="2016" y="3927"/>
                  <a:ext cx="143" cy="240"/>
                </a:xfrm>
                <a:custGeom>
                  <a:avLst/>
                  <a:gdLst>
                    <a:gd name="T0" fmla="*/ 0 w 21584"/>
                    <a:gd name="T1" fmla="*/ 0 h 21461"/>
                    <a:gd name="T2" fmla="*/ 0 w 21584"/>
                    <a:gd name="T3" fmla="*/ 0 h 21461"/>
                    <a:gd name="T4" fmla="*/ 0 w 21584"/>
                    <a:gd name="T5" fmla="*/ 0 h 21461"/>
                    <a:gd name="T6" fmla="*/ 0 60000 65536"/>
                    <a:gd name="T7" fmla="*/ 0 60000 65536"/>
                    <a:gd name="T8" fmla="*/ 0 60000 65536"/>
                    <a:gd name="T9" fmla="*/ 0 w 21584"/>
                    <a:gd name="T10" fmla="*/ 0 h 21461"/>
                    <a:gd name="T11" fmla="*/ 21584 w 21584"/>
                    <a:gd name="T12" fmla="*/ 21461 h 2146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584" h="21461" fill="none" extrusionOk="0">
                      <a:moveTo>
                        <a:pt x="2443" y="-1"/>
                      </a:moveTo>
                      <a:cubicBezTo>
                        <a:pt x="13046" y="1206"/>
                        <a:pt x="21179" y="9977"/>
                        <a:pt x="21584" y="20641"/>
                      </a:cubicBezTo>
                    </a:path>
                    <a:path w="21584" h="21461" stroke="0" extrusionOk="0">
                      <a:moveTo>
                        <a:pt x="2443" y="-1"/>
                      </a:moveTo>
                      <a:cubicBezTo>
                        <a:pt x="13046" y="1206"/>
                        <a:pt x="21179" y="9977"/>
                        <a:pt x="21584" y="20641"/>
                      </a:cubicBezTo>
                      <a:lnTo>
                        <a:pt x="0" y="21461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10374" name="Group 122"/>
              <p:cNvGrpSpPr>
                <a:grpSpLocks/>
              </p:cNvGrpSpPr>
              <p:nvPr/>
            </p:nvGrpSpPr>
            <p:grpSpPr bwMode="auto">
              <a:xfrm rot="-9275439">
                <a:off x="4236" y="3800"/>
                <a:ext cx="133" cy="161"/>
                <a:chOff x="1641" y="3360"/>
                <a:chExt cx="663" cy="792"/>
              </a:xfrm>
            </p:grpSpPr>
            <p:sp>
              <p:nvSpPr>
                <p:cNvPr id="10380" name="Arc 123"/>
                <p:cNvSpPr>
                  <a:spLocks/>
                </p:cNvSpPr>
                <p:nvPr/>
              </p:nvSpPr>
              <p:spPr bwMode="auto">
                <a:xfrm>
                  <a:off x="1641" y="3378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381" name="Arc 124"/>
                <p:cNvSpPr>
                  <a:spLocks/>
                </p:cNvSpPr>
                <p:nvPr/>
              </p:nvSpPr>
              <p:spPr bwMode="auto">
                <a:xfrm rot="-5316460">
                  <a:off x="1728" y="3360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382" name="Arc 125"/>
                <p:cNvSpPr>
                  <a:spLocks/>
                </p:cNvSpPr>
                <p:nvPr/>
              </p:nvSpPr>
              <p:spPr bwMode="auto">
                <a:xfrm rot="10224653">
                  <a:off x="1755" y="3912"/>
                  <a:ext cx="192" cy="24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383" name="Arc 126"/>
                <p:cNvSpPr>
                  <a:spLocks/>
                </p:cNvSpPr>
                <p:nvPr/>
              </p:nvSpPr>
              <p:spPr bwMode="auto">
                <a:xfrm rot="5011712">
                  <a:off x="2016" y="3927"/>
                  <a:ext cx="143" cy="240"/>
                </a:xfrm>
                <a:custGeom>
                  <a:avLst/>
                  <a:gdLst>
                    <a:gd name="T0" fmla="*/ 0 w 21584"/>
                    <a:gd name="T1" fmla="*/ 0 h 21461"/>
                    <a:gd name="T2" fmla="*/ 0 w 21584"/>
                    <a:gd name="T3" fmla="*/ 0 h 21461"/>
                    <a:gd name="T4" fmla="*/ 0 w 21584"/>
                    <a:gd name="T5" fmla="*/ 0 h 21461"/>
                    <a:gd name="T6" fmla="*/ 0 60000 65536"/>
                    <a:gd name="T7" fmla="*/ 0 60000 65536"/>
                    <a:gd name="T8" fmla="*/ 0 60000 65536"/>
                    <a:gd name="T9" fmla="*/ 0 w 21584"/>
                    <a:gd name="T10" fmla="*/ 0 h 21461"/>
                    <a:gd name="T11" fmla="*/ 21584 w 21584"/>
                    <a:gd name="T12" fmla="*/ 21461 h 2146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584" h="21461" fill="none" extrusionOk="0">
                      <a:moveTo>
                        <a:pt x="2443" y="-1"/>
                      </a:moveTo>
                      <a:cubicBezTo>
                        <a:pt x="13046" y="1206"/>
                        <a:pt x="21179" y="9977"/>
                        <a:pt x="21584" y="20641"/>
                      </a:cubicBezTo>
                    </a:path>
                    <a:path w="21584" h="21461" stroke="0" extrusionOk="0">
                      <a:moveTo>
                        <a:pt x="2443" y="-1"/>
                      </a:moveTo>
                      <a:cubicBezTo>
                        <a:pt x="13046" y="1206"/>
                        <a:pt x="21179" y="9977"/>
                        <a:pt x="21584" y="20641"/>
                      </a:cubicBezTo>
                      <a:lnTo>
                        <a:pt x="0" y="21461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10375" name="Group 127"/>
              <p:cNvGrpSpPr>
                <a:grpSpLocks/>
              </p:cNvGrpSpPr>
              <p:nvPr/>
            </p:nvGrpSpPr>
            <p:grpSpPr bwMode="auto">
              <a:xfrm rot="-9275439">
                <a:off x="3995" y="3693"/>
                <a:ext cx="133" cy="161"/>
                <a:chOff x="1641" y="3360"/>
                <a:chExt cx="663" cy="792"/>
              </a:xfrm>
            </p:grpSpPr>
            <p:sp>
              <p:nvSpPr>
                <p:cNvPr id="10376" name="Arc 128"/>
                <p:cNvSpPr>
                  <a:spLocks/>
                </p:cNvSpPr>
                <p:nvPr/>
              </p:nvSpPr>
              <p:spPr bwMode="auto">
                <a:xfrm>
                  <a:off x="1641" y="3378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377" name="Arc 129"/>
                <p:cNvSpPr>
                  <a:spLocks/>
                </p:cNvSpPr>
                <p:nvPr/>
              </p:nvSpPr>
              <p:spPr bwMode="auto">
                <a:xfrm rot="-5316460">
                  <a:off x="1728" y="3360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378" name="Arc 130"/>
                <p:cNvSpPr>
                  <a:spLocks/>
                </p:cNvSpPr>
                <p:nvPr/>
              </p:nvSpPr>
              <p:spPr bwMode="auto">
                <a:xfrm rot="10224653">
                  <a:off x="1755" y="3912"/>
                  <a:ext cx="192" cy="24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379" name="Arc 131"/>
                <p:cNvSpPr>
                  <a:spLocks/>
                </p:cNvSpPr>
                <p:nvPr/>
              </p:nvSpPr>
              <p:spPr bwMode="auto">
                <a:xfrm rot="5011712">
                  <a:off x="2016" y="3927"/>
                  <a:ext cx="143" cy="240"/>
                </a:xfrm>
                <a:custGeom>
                  <a:avLst/>
                  <a:gdLst>
                    <a:gd name="T0" fmla="*/ 0 w 21584"/>
                    <a:gd name="T1" fmla="*/ 0 h 21461"/>
                    <a:gd name="T2" fmla="*/ 0 w 21584"/>
                    <a:gd name="T3" fmla="*/ 0 h 21461"/>
                    <a:gd name="T4" fmla="*/ 0 w 21584"/>
                    <a:gd name="T5" fmla="*/ 0 h 21461"/>
                    <a:gd name="T6" fmla="*/ 0 60000 65536"/>
                    <a:gd name="T7" fmla="*/ 0 60000 65536"/>
                    <a:gd name="T8" fmla="*/ 0 60000 65536"/>
                    <a:gd name="T9" fmla="*/ 0 w 21584"/>
                    <a:gd name="T10" fmla="*/ 0 h 21461"/>
                    <a:gd name="T11" fmla="*/ 21584 w 21584"/>
                    <a:gd name="T12" fmla="*/ 21461 h 2146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584" h="21461" fill="none" extrusionOk="0">
                      <a:moveTo>
                        <a:pt x="2443" y="-1"/>
                      </a:moveTo>
                      <a:cubicBezTo>
                        <a:pt x="13046" y="1206"/>
                        <a:pt x="21179" y="9977"/>
                        <a:pt x="21584" y="20641"/>
                      </a:cubicBezTo>
                    </a:path>
                    <a:path w="21584" h="21461" stroke="0" extrusionOk="0">
                      <a:moveTo>
                        <a:pt x="2443" y="-1"/>
                      </a:moveTo>
                      <a:cubicBezTo>
                        <a:pt x="13046" y="1206"/>
                        <a:pt x="21179" y="9977"/>
                        <a:pt x="21584" y="20641"/>
                      </a:cubicBezTo>
                      <a:lnTo>
                        <a:pt x="0" y="21461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</p:grpSp>
        <p:sp>
          <p:nvSpPr>
            <p:cNvPr id="10340" name="Arc 137"/>
            <p:cNvSpPr>
              <a:spLocks/>
            </p:cNvSpPr>
            <p:nvPr/>
          </p:nvSpPr>
          <p:spPr bwMode="auto">
            <a:xfrm rot="-8810573">
              <a:off x="4451" y="2280"/>
              <a:ext cx="116" cy="11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10341" name="Group 237"/>
            <p:cNvGrpSpPr>
              <a:grpSpLocks/>
            </p:cNvGrpSpPr>
            <p:nvPr/>
          </p:nvGrpSpPr>
          <p:grpSpPr bwMode="auto">
            <a:xfrm>
              <a:off x="3565" y="1536"/>
              <a:ext cx="2182" cy="1200"/>
              <a:chOff x="3565" y="1536"/>
              <a:chExt cx="2182" cy="1200"/>
            </a:xfrm>
          </p:grpSpPr>
          <p:sp>
            <p:nvSpPr>
              <p:cNvPr id="10342" name="Line 63"/>
              <p:cNvSpPr>
                <a:spLocks noChangeShapeType="1"/>
              </p:cNvSpPr>
              <p:nvPr/>
            </p:nvSpPr>
            <p:spPr bwMode="auto">
              <a:xfrm>
                <a:off x="4499" y="203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343" name="Line 27"/>
              <p:cNvSpPr>
                <a:spLocks noChangeShapeType="1"/>
              </p:cNvSpPr>
              <p:nvPr/>
            </p:nvSpPr>
            <p:spPr bwMode="auto">
              <a:xfrm>
                <a:off x="4115" y="2049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344" name="Line 31"/>
              <p:cNvSpPr>
                <a:spLocks noChangeShapeType="1"/>
              </p:cNvSpPr>
              <p:nvPr/>
            </p:nvSpPr>
            <p:spPr bwMode="auto">
              <a:xfrm flipH="1">
                <a:off x="5040" y="1680"/>
                <a:ext cx="336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345" name="Line 32"/>
              <p:cNvSpPr>
                <a:spLocks noChangeShapeType="1"/>
              </p:cNvSpPr>
              <p:nvPr/>
            </p:nvSpPr>
            <p:spPr bwMode="auto">
              <a:xfrm>
                <a:off x="5040" y="1872"/>
                <a:ext cx="52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graphicFrame>
            <p:nvGraphicFramePr>
              <p:cNvPr id="10259" name="Object 33"/>
              <p:cNvGraphicFramePr>
                <a:graphicFrameLocks noChangeAspect="1"/>
              </p:cNvGraphicFramePr>
              <p:nvPr/>
            </p:nvGraphicFramePr>
            <p:xfrm>
              <a:off x="4122" y="1882"/>
              <a:ext cx="137" cy="167"/>
            </p:xfrm>
            <a:graphic>
              <a:graphicData uri="http://schemas.openxmlformats.org/presentationml/2006/ole">
                <p:oleObj spid="_x0000_s10259" name="Equation" r:id="rId13" imgW="114120" imgH="139680" progId="Equation.3">
                  <p:embed/>
                </p:oleObj>
              </a:graphicData>
            </a:graphic>
          </p:graphicFrame>
          <p:graphicFrame>
            <p:nvGraphicFramePr>
              <p:cNvPr id="10260" name="Object 37"/>
              <p:cNvGraphicFramePr>
                <a:graphicFrameLocks noChangeAspect="1"/>
              </p:cNvGraphicFramePr>
              <p:nvPr/>
            </p:nvGraphicFramePr>
            <p:xfrm>
              <a:off x="5595" y="1783"/>
              <a:ext cx="152" cy="167"/>
            </p:xfrm>
            <a:graphic>
              <a:graphicData uri="http://schemas.openxmlformats.org/presentationml/2006/ole">
                <p:oleObj spid="_x0000_s10260" name="Equation" r:id="rId14" imgW="126720" imgH="139680" progId="Equation.3">
                  <p:embed/>
                </p:oleObj>
              </a:graphicData>
            </a:graphic>
          </p:graphicFrame>
          <p:graphicFrame>
            <p:nvGraphicFramePr>
              <p:cNvPr id="10261" name="Object 38"/>
              <p:cNvGraphicFramePr>
                <a:graphicFrameLocks noChangeAspect="1"/>
              </p:cNvGraphicFramePr>
              <p:nvPr/>
            </p:nvGraphicFramePr>
            <p:xfrm>
              <a:off x="5434" y="1536"/>
              <a:ext cx="106" cy="212"/>
            </p:xfrm>
            <a:graphic>
              <a:graphicData uri="http://schemas.openxmlformats.org/presentationml/2006/ole">
                <p:oleObj spid="_x0000_s10261" name="Equation" r:id="rId15" imgW="88560" imgH="177480" progId="Equation.3">
                  <p:embed/>
                </p:oleObj>
              </a:graphicData>
            </a:graphic>
          </p:graphicFrame>
          <p:graphicFrame>
            <p:nvGraphicFramePr>
              <p:cNvPr id="10262" name="Object 54"/>
              <p:cNvGraphicFramePr>
                <a:graphicFrameLocks noChangeAspect="1"/>
              </p:cNvGraphicFramePr>
              <p:nvPr/>
            </p:nvGraphicFramePr>
            <p:xfrm>
              <a:off x="4033" y="2256"/>
              <a:ext cx="335" cy="273"/>
            </p:xfrm>
            <a:graphic>
              <a:graphicData uri="http://schemas.openxmlformats.org/presentationml/2006/ole">
                <p:oleObj spid="_x0000_s10262" name="Equation" r:id="rId16" imgW="279360" imgH="228600" progId="Equation.3">
                  <p:embed/>
                </p:oleObj>
              </a:graphicData>
            </a:graphic>
          </p:graphicFrame>
          <p:sp>
            <p:nvSpPr>
              <p:cNvPr id="10346" name="Line 62"/>
              <p:cNvSpPr>
                <a:spLocks noChangeShapeType="1"/>
              </p:cNvSpPr>
              <p:nvPr/>
            </p:nvSpPr>
            <p:spPr bwMode="auto">
              <a:xfrm>
                <a:off x="4115" y="2256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10347" name="Group 100"/>
              <p:cNvGrpSpPr>
                <a:grpSpLocks/>
              </p:cNvGrpSpPr>
              <p:nvPr/>
            </p:nvGrpSpPr>
            <p:grpSpPr bwMode="auto">
              <a:xfrm rot="-9275439">
                <a:off x="4508" y="2160"/>
                <a:ext cx="397" cy="167"/>
                <a:chOff x="978" y="3339"/>
                <a:chExt cx="1986" cy="822"/>
              </a:xfrm>
            </p:grpSpPr>
            <p:grpSp>
              <p:nvGrpSpPr>
                <p:cNvPr id="10358" name="Group 101"/>
                <p:cNvGrpSpPr>
                  <a:grpSpLocks/>
                </p:cNvGrpSpPr>
                <p:nvPr/>
              </p:nvGrpSpPr>
              <p:grpSpPr bwMode="auto">
                <a:xfrm>
                  <a:off x="1641" y="3360"/>
                  <a:ext cx="663" cy="792"/>
                  <a:chOff x="1641" y="3360"/>
                  <a:chExt cx="663" cy="792"/>
                </a:xfrm>
              </p:grpSpPr>
              <p:sp>
                <p:nvSpPr>
                  <p:cNvPr id="10369" name="Arc 102"/>
                  <p:cNvSpPr>
                    <a:spLocks/>
                  </p:cNvSpPr>
                  <p:nvPr/>
                </p:nvSpPr>
                <p:spPr bwMode="auto">
                  <a:xfrm>
                    <a:off x="1641" y="3378"/>
                    <a:ext cx="576" cy="576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0370" name="Arc 103"/>
                  <p:cNvSpPr>
                    <a:spLocks/>
                  </p:cNvSpPr>
                  <p:nvPr/>
                </p:nvSpPr>
                <p:spPr bwMode="auto">
                  <a:xfrm rot="-5316460">
                    <a:off x="1728" y="3360"/>
                    <a:ext cx="576" cy="576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0371" name="Arc 104"/>
                  <p:cNvSpPr>
                    <a:spLocks/>
                  </p:cNvSpPr>
                  <p:nvPr/>
                </p:nvSpPr>
                <p:spPr bwMode="auto">
                  <a:xfrm rot="10224653">
                    <a:off x="1755" y="3912"/>
                    <a:ext cx="192" cy="24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0372" name="Arc 105"/>
                  <p:cNvSpPr>
                    <a:spLocks/>
                  </p:cNvSpPr>
                  <p:nvPr/>
                </p:nvSpPr>
                <p:spPr bwMode="auto">
                  <a:xfrm rot="5011712">
                    <a:off x="2016" y="3927"/>
                    <a:ext cx="143" cy="240"/>
                  </a:xfrm>
                  <a:custGeom>
                    <a:avLst/>
                    <a:gdLst>
                      <a:gd name="T0" fmla="*/ 0 w 21584"/>
                      <a:gd name="T1" fmla="*/ 0 h 21461"/>
                      <a:gd name="T2" fmla="*/ 0 w 21584"/>
                      <a:gd name="T3" fmla="*/ 0 h 21461"/>
                      <a:gd name="T4" fmla="*/ 0 w 21584"/>
                      <a:gd name="T5" fmla="*/ 0 h 21461"/>
                      <a:gd name="T6" fmla="*/ 0 60000 65536"/>
                      <a:gd name="T7" fmla="*/ 0 60000 65536"/>
                      <a:gd name="T8" fmla="*/ 0 60000 65536"/>
                      <a:gd name="T9" fmla="*/ 0 w 21584"/>
                      <a:gd name="T10" fmla="*/ 0 h 21461"/>
                      <a:gd name="T11" fmla="*/ 21584 w 21584"/>
                      <a:gd name="T12" fmla="*/ 21461 h 21461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584" h="21461" fill="none" extrusionOk="0">
                        <a:moveTo>
                          <a:pt x="2443" y="-1"/>
                        </a:moveTo>
                        <a:cubicBezTo>
                          <a:pt x="13046" y="1206"/>
                          <a:pt x="21179" y="9977"/>
                          <a:pt x="21584" y="20641"/>
                        </a:cubicBezTo>
                      </a:path>
                      <a:path w="21584" h="21461" stroke="0" extrusionOk="0">
                        <a:moveTo>
                          <a:pt x="2443" y="-1"/>
                        </a:moveTo>
                        <a:cubicBezTo>
                          <a:pt x="13046" y="1206"/>
                          <a:pt x="21179" y="9977"/>
                          <a:pt x="21584" y="20641"/>
                        </a:cubicBezTo>
                        <a:lnTo>
                          <a:pt x="0" y="21461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0359" name="Group 106"/>
                <p:cNvGrpSpPr>
                  <a:grpSpLocks/>
                </p:cNvGrpSpPr>
                <p:nvPr/>
              </p:nvGrpSpPr>
              <p:grpSpPr bwMode="auto">
                <a:xfrm>
                  <a:off x="978" y="3369"/>
                  <a:ext cx="663" cy="792"/>
                  <a:chOff x="1641" y="3360"/>
                  <a:chExt cx="663" cy="792"/>
                </a:xfrm>
              </p:grpSpPr>
              <p:sp>
                <p:nvSpPr>
                  <p:cNvPr id="10365" name="Arc 107"/>
                  <p:cNvSpPr>
                    <a:spLocks/>
                  </p:cNvSpPr>
                  <p:nvPr/>
                </p:nvSpPr>
                <p:spPr bwMode="auto">
                  <a:xfrm>
                    <a:off x="1641" y="3378"/>
                    <a:ext cx="576" cy="576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0366" name="Arc 108"/>
                  <p:cNvSpPr>
                    <a:spLocks/>
                  </p:cNvSpPr>
                  <p:nvPr/>
                </p:nvSpPr>
                <p:spPr bwMode="auto">
                  <a:xfrm rot="-5316460">
                    <a:off x="1728" y="3360"/>
                    <a:ext cx="576" cy="576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0367" name="Arc 109"/>
                  <p:cNvSpPr>
                    <a:spLocks/>
                  </p:cNvSpPr>
                  <p:nvPr/>
                </p:nvSpPr>
                <p:spPr bwMode="auto">
                  <a:xfrm rot="10224653">
                    <a:off x="1755" y="3912"/>
                    <a:ext cx="192" cy="24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0368" name="Arc 110"/>
                  <p:cNvSpPr>
                    <a:spLocks/>
                  </p:cNvSpPr>
                  <p:nvPr/>
                </p:nvSpPr>
                <p:spPr bwMode="auto">
                  <a:xfrm rot="5011712">
                    <a:off x="2016" y="3927"/>
                    <a:ext cx="143" cy="240"/>
                  </a:xfrm>
                  <a:custGeom>
                    <a:avLst/>
                    <a:gdLst>
                      <a:gd name="T0" fmla="*/ 0 w 21584"/>
                      <a:gd name="T1" fmla="*/ 0 h 21461"/>
                      <a:gd name="T2" fmla="*/ 0 w 21584"/>
                      <a:gd name="T3" fmla="*/ 0 h 21461"/>
                      <a:gd name="T4" fmla="*/ 0 w 21584"/>
                      <a:gd name="T5" fmla="*/ 0 h 21461"/>
                      <a:gd name="T6" fmla="*/ 0 60000 65536"/>
                      <a:gd name="T7" fmla="*/ 0 60000 65536"/>
                      <a:gd name="T8" fmla="*/ 0 60000 65536"/>
                      <a:gd name="T9" fmla="*/ 0 w 21584"/>
                      <a:gd name="T10" fmla="*/ 0 h 21461"/>
                      <a:gd name="T11" fmla="*/ 21584 w 21584"/>
                      <a:gd name="T12" fmla="*/ 21461 h 21461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584" h="21461" fill="none" extrusionOk="0">
                        <a:moveTo>
                          <a:pt x="2443" y="-1"/>
                        </a:moveTo>
                        <a:cubicBezTo>
                          <a:pt x="13046" y="1206"/>
                          <a:pt x="21179" y="9977"/>
                          <a:pt x="21584" y="20641"/>
                        </a:cubicBezTo>
                      </a:path>
                      <a:path w="21584" h="21461" stroke="0" extrusionOk="0">
                        <a:moveTo>
                          <a:pt x="2443" y="-1"/>
                        </a:moveTo>
                        <a:cubicBezTo>
                          <a:pt x="13046" y="1206"/>
                          <a:pt x="21179" y="9977"/>
                          <a:pt x="21584" y="20641"/>
                        </a:cubicBezTo>
                        <a:lnTo>
                          <a:pt x="0" y="21461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0360" name="Group 111"/>
                <p:cNvGrpSpPr>
                  <a:grpSpLocks/>
                </p:cNvGrpSpPr>
                <p:nvPr/>
              </p:nvGrpSpPr>
              <p:grpSpPr bwMode="auto">
                <a:xfrm>
                  <a:off x="2301" y="3339"/>
                  <a:ext cx="663" cy="792"/>
                  <a:chOff x="1641" y="3360"/>
                  <a:chExt cx="663" cy="792"/>
                </a:xfrm>
              </p:grpSpPr>
              <p:sp>
                <p:nvSpPr>
                  <p:cNvPr id="10361" name="Arc 112"/>
                  <p:cNvSpPr>
                    <a:spLocks/>
                  </p:cNvSpPr>
                  <p:nvPr/>
                </p:nvSpPr>
                <p:spPr bwMode="auto">
                  <a:xfrm>
                    <a:off x="1641" y="3378"/>
                    <a:ext cx="576" cy="576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0362" name="Arc 113"/>
                  <p:cNvSpPr>
                    <a:spLocks/>
                  </p:cNvSpPr>
                  <p:nvPr/>
                </p:nvSpPr>
                <p:spPr bwMode="auto">
                  <a:xfrm rot="-5316460">
                    <a:off x="1728" y="3360"/>
                    <a:ext cx="576" cy="576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0363" name="Arc 114"/>
                  <p:cNvSpPr>
                    <a:spLocks/>
                  </p:cNvSpPr>
                  <p:nvPr/>
                </p:nvSpPr>
                <p:spPr bwMode="auto">
                  <a:xfrm rot="10224653">
                    <a:off x="1755" y="3912"/>
                    <a:ext cx="192" cy="24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0364" name="Arc 115"/>
                  <p:cNvSpPr>
                    <a:spLocks/>
                  </p:cNvSpPr>
                  <p:nvPr/>
                </p:nvSpPr>
                <p:spPr bwMode="auto">
                  <a:xfrm rot="5011712">
                    <a:off x="2016" y="3927"/>
                    <a:ext cx="143" cy="240"/>
                  </a:xfrm>
                  <a:custGeom>
                    <a:avLst/>
                    <a:gdLst>
                      <a:gd name="T0" fmla="*/ 0 w 21584"/>
                      <a:gd name="T1" fmla="*/ 0 h 21461"/>
                      <a:gd name="T2" fmla="*/ 0 w 21584"/>
                      <a:gd name="T3" fmla="*/ 0 h 21461"/>
                      <a:gd name="T4" fmla="*/ 0 w 21584"/>
                      <a:gd name="T5" fmla="*/ 0 h 21461"/>
                      <a:gd name="T6" fmla="*/ 0 60000 65536"/>
                      <a:gd name="T7" fmla="*/ 0 60000 65536"/>
                      <a:gd name="T8" fmla="*/ 0 60000 65536"/>
                      <a:gd name="T9" fmla="*/ 0 w 21584"/>
                      <a:gd name="T10" fmla="*/ 0 h 21461"/>
                      <a:gd name="T11" fmla="*/ 21584 w 21584"/>
                      <a:gd name="T12" fmla="*/ 21461 h 21461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584" h="21461" fill="none" extrusionOk="0">
                        <a:moveTo>
                          <a:pt x="2443" y="-1"/>
                        </a:moveTo>
                        <a:cubicBezTo>
                          <a:pt x="13046" y="1206"/>
                          <a:pt x="21179" y="9977"/>
                          <a:pt x="21584" y="20641"/>
                        </a:cubicBezTo>
                      </a:path>
                      <a:path w="21584" h="21461" stroke="0" extrusionOk="0">
                        <a:moveTo>
                          <a:pt x="2443" y="-1"/>
                        </a:moveTo>
                        <a:cubicBezTo>
                          <a:pt x="13046" y="1206"/>
                          <a:pt x="21179" y="9977"/>
                          <a:pt x="21584" y="20641"/>
                        </a:cubicBezTo>
                        <a:lnTo>
                          <a:pt x="0" y="21461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</p:grpSp>
          <p:graphicFrame>
            <p:nvGraphicFramePr>
              <p:cNvPr id="10263" name="Object 140"/>
              <p:cNvGraphicFramePr>
                <a:graphicFrameLocks noChangeAspect="1"/>
              </p:cNvGraphicFramePr>
              <p:nvPr/>
            </p:nvGraphicFramePr>
            <p:xfrm>
              <a:off x="4997" y="2493"/>
              <a:ext cx="366" cy="243"/>
            </p:xfrm>
            <a:graphic>
              <a:graphicData uri="http://schemas.openxmlformats.org/presentationml/2006/ole">
                <p:oleObj spid="_x0000_s10263" name="Equation" r:id="rId17" imgW="304560" imgH="203040" progId="Equation.3">
                  <p:embed/>
                </p:oleObj>
              </a:graphicData>
            </a:graphic>
          </p:graphicFrame>
          <p:graphicFrame>
            <p:nvGraphicFramePr>
              <p:cNvPr id="10264" name="Object 145"/>
              <p:cNvGraphicFramePr>
                <a:graphicFrameLocks noChangeAspect="1"/>
              </p:cNvGraphicFramePr>
              <p:nvPr/>
            </p:nvGraphicFramePr>
            <p:xfrm>
              <a:off x="3565" y="2015"/>
              <a:ext cx="563" cy="289"/>
            </p:xfrm>
            <a:graphic>
              <a:graphicData uri="http://schemas.openxmlformats.org/presentationml/2006/ole">
                <p:oleObj spid="_x0000_s10264" name="Equation" r:id="rId18" imgW="469800" imgH="241200" progId="Equation.3">
                  <p:embed/>
                </p:oleObj>
              </a:graphicData>
            </a:graphic>
          </p:graphicFrame>
          <p:graphicFrame>
            <p:nvGraphicFramePr>
              <p:cNvPr id="10265" name="Object 147"/>
              <p:cNvGraphicFramePr>
                <a:graphicFrameLocks noChangeAspect="1"/>
              </p:cNvGraphicFramePr>
              <p:nvPr/>
            </p:nvGraphicFramePr>
            <p:xfrm>
              <a:off x="4557" y="1705"/>
              <a:ext cx="213" cy="213"/>
            </p:xfrm>
            <a:graphic>
              <a:graphicData uri="http://schemas.openxmlformats.org/presentationml/2006/ole">
                <p:oleObj spid="_x0000_s10265" name="Equation" r:id="rId19" imgW="177480" imgH="177480" progId="Equation.3">
                  <p:embed/>
                </p:oleObj>
              </a:graphicData>
            </a:graphic>
          </p:graphicFrame>
          <p:grpSp>
            <p:nvGrpSpPr>
              <p:cNvPr id="10348" name="Group 150"/>
              <p:cNvGrpSpPr>
                <a:grpSpLocks noChangeAspect="1"/>
              </p:cNvGrpSpPr>
              <p:nvPr/>
            </p:nvGrpSpPr>
            <p:grpSpPr bwMode="auto">
              <a:xfrm rot="-1078468">
                <a:off x="4766" y="1872"/>
                <a:ext cx="265" cy="87"/>
                <a:chOff x="480" y="3264"/>
                <a:chExt cx="2919" cy="960"/>
              </a:xfrm>
            </p:grpSpPr>
            <p:sp>
              <p:nvSpPr>
                <p:cNvPr id="10354" name="Arc 151"/>
                <p:cNvSpPr>
                  <a:spLocks noChangeAspect="1"/>
                </p:cNvSpPr>
                <p:nvPr/>
              </p:nvSpPr>
              <p:spPr bwMode="auto">
                <a:xfrm rot="-5332050">
                  <a:off x="592" y="3200"/>
                  <a:ext cx="510" cy="733"/>
                </a:xfrm>
                <a:custGeom>
                  <a:avLst/>
                  <a:gdLst>
                    <a:gd name="T0" fmla="*/ 0 w 21600"/>
                    <a:gd name="T1" fmla="*/ 0 h 42929"/>
                    <a:gd name="T2" fmla="*/ 0 w 21600"/>
                    <a:gd name="T3" fmla="*/ 0 h 42929"/>
                    <a:gd name="T4" fmla="*/ 0 w 21600"/>
                    <a:gd name="T5" fmla="*/ 0 h 42929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2929"/>
                    <a:gd name="T11" fmla="*/ 21600 w 21600"/>
                    <a:gd name="T12" fmla="*/ 42929 h 4292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2929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213"/>
                        <a:pt x="13888" y="41254"/>
                        <a:pt x="3408" y="42929"/>
                      </a:cubicBezTo>
                    </a:path>
                    <a:path w="21600" h="42929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213"/>
                        <a:pt x="13888" y="41254"/>
                        <a:pt x="3408" y="42929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355" name="Arc 152"/>
                <p:cNvSpPr>
                  <a:spLocks noChangeAspect="1"/>
                </p:cNvSpPr>
                <p:nvPr/>
              </p:nvSpPr>
              <p:spPr bwMode="auto">
                <a:xfrm rot="-5332050">
                  <a:off x="2067" y="3152"/>
                  <a:ext cx="510" cy="733"/>
                </a:xfrm>
                <a:custGeom>
                  <a:avLst/>
                  <a:gdLst>
                    <a:gd name="T0" fmla="*/ 0 w 21600"/>
                    <a:gd name="T1" fmla="*/ 0 h 42929"/>
                    <a:gd name="T2" fmla="*/ 0 w 21600"/>
                    <a:gd name="T3" fmla="*/ 0 h 42929"/>
                    <a:gd name="T4" fmla="*/ 0 w 21600"/>
                    <a:gd name="T5" fmla="*/ 0 h 42929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2929"/>
                    <a:gd name="T11" fmla="*/ 21600 w 21600"/>
                    <a:gd name="T12" fmla="*/ 42929 h 4292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2929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213"/>
                        <a:pt x="13888" y="41254"/>
                        <a:pt x="3408" y="42929"/>
                      </a:cubicBezTo>
                    </a:path>
                    <a:path w="21600" h="42929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213"/>
                        <a:pt x="13888" y="41254"/>
                        <a:pt x="3408" y="42929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356" name="Arc 153"/>
                <p:cNvSpPr>
                  <a:spLocks noChangeAspect="1"/>
                </p:cNvSpPr>
                <p:nvPr/>
              </p:nvSpPr>
              <p:spPr bwMode="auto">
                <a:xfrm rot="5741219">
                  <a:off x="1299" y="3602"/>
                  <a:ext cx="510" cy="733"/>
                </a:xfrm>
                <a:custGeom>
                  <a:avLst/>
                  <a:gdLst>
                    <a:gd name="T0" fmla="*/ 0 w 21600"/>
                    <a:gd name="T1" fmla="*/ 0 h 42929"/>
                    <a:gd name="T2" fmla="*/ 0 w 21600"/>
                    <a:gd name="T3" fmla="*/ 0 h 42929"/>
                    <a:gd name="T4" fmla="*/ 0 w 21600"/>
                    <a:gd name="T5" fmla="*/ 0 h 42929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2929"/>
                    <a:gd name="T11" fmla="*/ 21600 w 21600"/>
                    <a:gd name="T12" fmla="*/ 42929 h 4292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2929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213"/>
                        <a:pt x="13888" y="41254"/>
                        <a:pt x="3408" y="42929"/>
                      </a:cubicBezTo>
                    </a:path>
                    <a:path w="21600" h="42929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213"/>
                        <a:pt x="13888" y="41254"/>
                        <a:pt x="3408" y="42929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357" name="Arc 154"/>
                <p:cNvSpPr>
                  <a:spLocks noChangeAspect="1"/>
                </p:cNvSpPr>
                <p:nvPr/>
              </p:nvSpPr>
              <p:spPr bwMode="auto">
                <a:xfrm rot="5741219">
                  <a:off x="2778" y="3566"/>
                  <a:ext cx="510" cy="733"/>
                </a:xfrm>
                <a:custGeom>
                  <a:avLst/>
                  <a:gdLst>
                    <a:gd name="T0" fmla="*/ 0 w 21600"/>
                    <a:gd name="T1" fmla="*/ 0 h 42929"/>
                    <a:gd name="T2" fmla="*/ 0 w 21600"/>
                    <a:gd name="T3" fmla="*/ 0 h 42929"/>
                    <a:gd name="T4" fmla="*/ 0 w 21600"/>
                    <a:gd name="T5" fmla="*/ 0 h 42929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2929"/>
                    <a:gd name="T11" fmla="*/ 21600 w 21600"/>
                    <a:gd name="T12" fmla="*/ 42929 h 4292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2929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213"/>
                        <a:pt x="13888" y="41254"/>
                        <a:pt x="3408" y="42929"/>
                      </a:cubicBezTo>
                    </a:path>
                    <a:path w="21600" h="42929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213"/>
                        <a:pt x="13888" y="41254"/>
                        <a:pt x="3408" y="42929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10349" name="Group 155"/>
              <p:cNvGrpSpPr>
                <a:grpSpLocks noChangeAspect="1"/>
              </p:cNvGrpSpPr>
              <p:nvPr/>
            </p:nvGrpSpPr>
            <p:grpSpPr bwMode="auto">
              <a:xfrm rot="-1078468">
                <a:off x="4496" y="1959"/>
                <a:ext cx="265" cy="87"/>
                <a:chOff x="480" y="3264"/>
                <a:chExt cx="2919" cy="960"/>
              </a:xfrm>
            </p:grpSpPr>
            <p:sp>
              <p:nvSpPr>
                <p:cNvPr id="10350" name="Arc 156"/>
                <p:cNvSpPr>
                  <a:spLocks noChangeAspect="1"/>
                </p:cNvSpPr>
                <p:nvPr/>
              </p:nvSpPr>
              <p:spPr bwMode="auto">
                <a:xfrm rot="-5332050">
                  <a:off x="592" y="3200"/>
                  <a:ext cx="510" cy="733"/>
                </a:xfrm>
                <a:custGeom>
                  <a:avLst/>
                  <a:gdLst>
                    <a:gd name="T0" fmla="*/ 0 w 21600"/>
                    <a:gd name="T1" fmla="*/ 0 h 42929"/>
                    <a:gd name="T2" fmla="*/ 0 w 21600"/>
                    <a:gd name="T3" fmla="*/ 0 h 42929"/>
                    <a:gd name="T4" fmla="*/ 0 w 21600"/>
                    <a:gd name="T5" fmla="*/ 0 h 42929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2929"/>
                    <a:gd name="T11" fmla="*/ 21600 w 21600"/>
                    <a:gd name="T12" fmla="*/ 42929 h 4292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2929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213"/>
                        <a:pt x="13888" y="41254"/>
                        <a:pt x="3408" y="42929"/>
                      </a:cubicBezTo>
                    </a:path>
                    <a:path w="21600" h="42929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213"/>
                        <a:pt x="13888" y="41254"/>
                        <a:pt x="3408" y="42929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351" name="Arc 157"/>
                <p:cNvSpPr>
                  <a:spLocks noChangeAspect="1"/>
                </p:cNvSpPr>
                <p:nvPr/>
              </p:nvSpPr>
              <p:spPr bwMode="auto">
                <a:xfrm rot="-5332050">
                  <a:off x="2067" y="3152"/>
                  <a:ext cx="510" cy="733"/>
                </a:xfrm>
                <a:custGeom>
                  <a:avLst/>
                  <a:gdLst>
                    <a:gd name="T0" fmla="*/ 0 w 21600"/>
                    <a:gd name="T1" fmla="*/ 0 h 42929"/>
                    <a:gd name="T2" fmla="*/ 0 w 21600"/>
                    <a:gd name="T3" fmla="*/ 0 h 42929"/>
                    <a:gd name="T4" fmla="*/ 0 w 21600"/>
                    <a:gd name="T5" fmla="*/ 0 h 42929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2929"/>
                    <a:gd name="T11" fmla="*/ 21600 w 21600"/>
                    <a:gd name="T12" fmla="*/ 42929 h 4292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2929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213"/>
                        <a:pt x="13888" y="41254"/>
                        <a:pt x="3408" y="42929"/>
                      </a:cubicBezTo>
                    </a:path>
                    <a:path w="21600" h="42929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213"/>
                        <a:pt x="13888" y="41254"/>
                        <a:pt x="3408" y="42929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352" name="Arc 158"/>
                <p:cNvSpPr>
                  <a:spLocks noChangeAspect="1"/>
                </p:cNvSpPr>
                <p:nvPr/>
              </p:nvSpPr>
              <p:spPr bwMode="auto">
                <a:xfrm rot="5741219">
                  <a:off x="1299" y="3602"/>
                  <a:ext cx="510" cy="733"/>
                </a:xfrm>
                <a:custGeom>
                  <a:avLst/>
                  <a:gdLst>
                    <a:gd name="T0" fmla="*/ 0 w 21600"/>
                    <a:gd name="T1" fmla="*/ 0 h 42929"/>
                    <a:gd name="T2" fmla="*/ 0 w 21600"/>
                    <a:gd name="T3" fmla="*/ 0 h 42929"/>
                    <a:gd name="T4" fmla="*/ 0 w 21600"/>
                    <a:gd name="T5" fmla="*/ 0 h 42929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2929"/>
                    <a:gd name="T11" fmla="*/ 21600 w 21600"/>
                    <a:gd name="T12" fmla="*/ 42929 h 4292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2929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213"/>
                        <a:pt x="13888" y="41254"/>
                        <a:pt x="3408" y="42929"/>
                      </a:cubicBezTo>
                    </a:path>
                    <a:path w="21600" h="42929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213"/>
                        <a:pt x="13888" y="41254"/>
                        <a:pt x="3408" y="42929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353" name="Arc 159"/>
                <p:cNvSpPr>
                  <a:spLocks noChangeAspect="1"/>
                </p:cNvSpPr>
                <p:nvPr/>
              </p:nvSpPr>
              <p:spPr bwMode="auto">
                <a:xfrm rot="5741219">
                  <a:off x="2778" y="3566"/>
                  <a:ext cx="510" cy="733"/>
                </a:xfrm>
                <a:custGeom>
                  <a:avLst/>
                  <a:gdLst>
                    <a:gd name="T0" fmla="*/ 0 w 21600"/>
                    <a:gd name="T1" fmla="*/ 0 h 42929"/>
                    <a:gd name="T2" fmla="*/ 0 w 21600"/>
                    <a:gd name="T3" fmla="*/ 0 h 42929"/>
                    <a:gd name="T4" fmla="*/ 0 w 21600"/>
                    <a:gd name="T5" fmla="*/ 0 h 42929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2929"/>
                    <a:gd name="T11" fmla="*/ 21600 w 21600"/>
                    <a:gd name="T12" fmla="*/ 42929 h 4292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2929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213"/>
                        <a:pt x="13888" y="41254"/>
                        <a:pt x="3408" y="42929"/>
                      </a:cubicBezTo>
                    </a:path>
                    <a:path w="21600" h="42929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2213"/>
                        <a:pt x="13888" y="41254"/>
                        <a:pt x="3408" y="42929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</p:grpSp>
      </p:grpSp>
      <p:grpSp>
        <p:nvGrpSpPr>
          <p:cNvPr id="10278" name="Group 239"/>
          <p:cNvGrpSpPr>
            <a:grpSpLocks/>
          </p:cNvGrpSpPr>
          <p:nvPr/>
        </p:nvGrpSpPr>
        <p:grpSpPr bwMode="auto">
          <a:xfrm>
            <a:off x="2703513" y="4381500"/>
            <a:ext cx="2654300" cy="1914525"/>
            <a:chOff x="1703" y="2826"/>
            <a:chExt cx="1672" cy="1206"/>
          </a:xfrm>
        </p:grpSpPr>
        <p:sp>
          <p:nvSpPr>
            <p:cNvPr id="10333" name="Line 163"/>
            <p:cNvSpPr>
              <a:spLocks noChangeShapeType="1"/>
            </p:cNvSpPr>
            <p:nvPr/>
          </p:nvSpPr>
          <p:spPr bwMode="auto">
            <a:xfrm>
              <a:off x="2120" y="3303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334" name="Line 164"/>
            <p:cNvSpPr>
              <a:spLocks noChangeShapeType="1"/>
            </p:cNvSpPr>
            <p:nvPr/>
          </p:nvSpPr>
          <p:spPr bwMode="auto">
            <a:xfrm>
              <a:off x="2504" y="3303"/>
              <a:ext cx="528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335" name="Line 165"/>
            <p:cNvSpPr>
              <a:spLocks noChangeShapeType="1"/>
            </p:cNvSpPr>
            <p:nvPr/>
          </p:nvSpPr>
          <p:spPr bwMode="auto">
            <a:xfrm>
              <a:off x="2120" y="3495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336" name="Line 166"/>
            <p:cNvSpPr>
              <a:spLocks noChangeShapeType="1"/>
            </p:cNvSpPr>
            <p:nvPr/>
          </p:nvSpPr>
          <p:spPr bwMode="auto">
            <a:xfrm>
              <a:off x="2456" y="3495"/>
              <a:ext cx="384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337" name="Line 167"/>
            <p:cNvSpPr>
              <a:spLocks noChangeShapeType="1"/>
            </p:cNvSpPr>
            <p:nvPr/>
          </p:nvSpPr>
          <p:spPr bwMode="auto">
            <a:xfrm flipH="1">
              <a:off x="2648" y="2967"/>
              <a:ext cx="33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338" name="Line 168"/>
            <p:cNvSpPr>
              <a:spLocks noChangeShapeType="1"/>
            </p:cNvSpPr>
            <p:nvPr/>
          </p:nvSpPr>
          <p:spPr bwMode="auto">
            <a:xfrm>
              <a:off x="2648" y="3159"/>
              <a:ext cx="528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aphicFrame>
          <p:nvGraphicFramePr>
            <p:cNvPr id="10251" name="Object 169"/>
            <p:cNvGraphicFramePr>
              <a:graphicFrameLocks noChangeAspect="1"/>
            </p:cNvGraphicFramePr>
            <p:nvPr/>
          </p:nvGraphicFramePr>
          <p:xfrm>
            <a:off x="2112" y="3069"/>
            <a:ext cx="168" cy="243"/>
          </p:xfrm>
          <a:graphic>
            <a:graphicData uri="http://schemas.openxmlformats.org/presentationml/2006/ole">
              <p:oleObj spid="_x0000_s10251" name="Equation" r:id="rId20" imgW="139680" imgH="203040" progId="Equation.3">
                <p:embed/>
              </p:oleObj>
            </a:graphicData>
          </a:graphic>
        </p:graphicFrame>
        <p:graphicFrame>
          <p:nvGraphicFramePr>
            <p:cNvPr id="10252" name="Object 170"/>
            <p:cNvGraphicFramePr>
              <a:graphicFrameLocks noChangeAspect="1"/>
            </p:cNvGraphicFramePr>
            <p:nvPr/>
          </p:nvGraphicFramePr>
          <p:xfrm>
            <a:off x="2065" y="3501"/>
            <a:ext cx="335" cy="243"/>
          </p:xfrm>
          <a:graphic>
            <a:graphicData uri="http://schemas.openxmlformats.org/presentationml/2006/ole">
              <p:oleObj spid="_x0000_s10252" name="Equation" r:id="rId21" imgW="279360" imgH="203040" progId="Equation.3">
                <p:embed/>
              </p:oleObj>
            </a:graphicData>
          </a:graphic>
        </p:graphicFrame>
        <p:graphicFrame>
          <p:nvGraphicFramePr>
            <p:cNvPr id="10253" name="Object 171"/>
            <p:cNvGraphicFramePr>
              <a:graphicFrameLocks noChangeAspect="1"/>
            </p:cNvGraphicFramePr>
            <p:nvPr/>
          </p:nvGraphicFramePr>
          <p:xfrm>
            <a:off x="3216" y="3073"/>
            <a:ext cx="152" cy="167"/>
          </p:xfrm>
          <a:graphic>
            <a:graphicData uri="http://schemas.openxmlformats.org/presentationml/2006/ole">
              <p:oleObj spid="_x0000_s10253" name="Equation" r:id="rId22" imgW="126720" imgH="139680" progId="Equation.3">
                <p:embed/>
              </p:oleObj>
            </a:graphicData>
          </a:graphic>
        </p:graphicFrame>
        <p:graphicFrame>
          <p:nvGraphicFramePr>
            <p:cNvPr id="10254" name="Object 172"/>
            <p:cNvGraphicFramePr>
              <a:graphicFrameLocks noChangeAspect="1"/>
            </p:cNvGraphicFramePr>
            <p:nvPr/>
          </p:nvGraphicFramePr>
          <p:xfrm>
            <a:off x="3055" y="2826"/>
            <a:ext cx="106" cy="212"/>
          </p:xfrm>
          <a:graphic>
            <a:graphicData uri="http://schemas.openxmlformats.org/presentationml/2006/ole">
              <p:oleObj spid="_x0000_s10254" name="Equation" r:id="rId23" imgW="88560" imgH="177480" progId="Equation.3">
                <p:embed/>
              </p:oleObj>
            </a:graphicData>
          </a:graphic>
        </p:graphicFrame>
        <p:graphicFrame>
          <p:nvGraphicFramePr>
            <p:cNvPr id="10255" name="Object 174"/>
            <p:cNvGraphicFramePr>
              <a:graphicFrameLocks noChangeAspect="1"/>
            </p:cNvGraphicFramePr>
            <p:nvPr/>
          </p:nvGraphicFramePr>
          <p:xfrm>
            <a:off x="3024" y="3495"/>
            <a:ext cx="351" cy="273"/>
          </p:xfrm>
          <a:graphic>
            <a:graphicData uri="http://schemas.openxmlformats.org/presentationml/2006/ole">
              <p:oleObj spid="_x0000_s10255" name="Equation" r:id="rId24" imgW="291960" imgH="228600" progId="Equation.3">
                <p:embed/>
              </p:oleObj>
            </a:graphicData>
          </a:graphic>
        </p:graphicFrame>
        <p:graphicFrame>
          <p:nvGraphicFramePr>
            <p:cNvPr id="10256" name="Object 175"/>
            <p:cNvGraphicFramePr>
              <a:graphicFrameLocks noChangeAspect="1"/>
            </p:cNvGraphicFramePr>
            <p:nvPr/>
          </p:nvGraphicFramePr>
          <p:xfrm>
            <a:off x="2880" y="3771"/>
            <a:ext cx="366" cy="243"/>
          </p:xfrm>
          <a:graphic>
            <a:graphicData uri="http://schemas.openxmlformats.org/presentationml/2006/ole">
              <p:oleObj spid="_x0000_s10256" name="Equation" r:id="rId25" imgW="304560" imgH="203040" progId="Equation.3">
                <p:embed/>
              </p:oleObj>
            </a:graphicData>
          </a:graphic>
        </p:graphicFrame>
        <p:graphicFrame>
          <p:nvGraphicFramePr>
            <p:cNvPr id="10257" name="Object 176"/>
            <p:cNvGraphicFramePr>
              <a:graphicFrameLocks noChangeAspect="1"/>
            </p:cNvGraphicFramePr>
            <p:nvPr/>
          </p:nvGraphicFramePr>
          <p:xfrm>
            <a:off x="1703" y="3243"/>
            <a:ext cx="457" cy="273"/>
          </p:xfrm>
          <a:graphic>
            <a:graphicData uri="http://schemas.openxmlformats.org/presentationml/2006/ole">
              <p:oleObj spid="_x0000_s10257" name="Equation" r:id="rId26" imgW="380880" imgH="228600" progId="Equation.3">
                <p:embed/>
              </p:oleObj>
            </a:graphicData>
          </a:graphic>
        </p:graphicFrame>
        <p:graphicFrame>
          <p:nvGraphicFramePr>
            <p:cNvPr id="10258" name="Object 233"/>
            <p:cNvGraphicFramePr>
              <a:graphicFrameLocks noChangeAspect="1"/>
            </p:cNvGraphicFramePr>
            <p:nvPr/>
          </p:nvGraphicFramePr>
          <p:xfrm>
            <a:off x="2497" y="3789"/>
            <a:ext cx="335" cy="243"/>
          </p:xfrm>
          <a:graphic>
            <a:graphicData uri="http://schemas.openxmlformats.org/presentationml/2006/ole">
              <p:oleObj spid="_x0000_s10258" name="Equation" r:id="rId27" imgW="279360" imgH="203040" progId="Equation.3">
                <p:embed/>
              </p:oleObj>
            </a:graphicData>
          </a:graphic>
        </p:graphicFrame>
      </p:grpSp>
      <p:grpSp>
        <p:nvGrpSpPr>
          <p:cNvPr id="10279" name="Group 244"/>
          <p:cNvGrpSpPr>
            <a:grpSpLocks/>
          </p:cNvGrpSpPr>
          <p:nvPr/>
        </p:nvGrpSpPr>
        <p:grpSpPr bwMode="auto">
          <a:xfrm>
            <a:off x="5751513" y="4314825"/>
            <a:ext cx="3295650" cy="1905000"/>
            <a:chOff x="3623" y="2784"/>
            <a:chExt cx="2076" cy="1200"/>
          </a:xfrm>
        </p:grpSpPr>
        <p:sp>
          <p:nvSpPr>
            <p:cNvPr id="10283" name="Line 186"/>
            <p:cNvSpPr>
              <a:spLocks noChangeShapeType="1"/>
            </p:cNvSpPr>
            <p:nvPr/>
          </p:nvSpPr>
          <p:spPr bwMode="auto">
            <a:xfrm>
              <a:off x="4067" y="3504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0284" name="Group 243"/>
            <p:cNvGrpSpPr>
              <a:grpSpLocks/>
            </p:cNvGrpSpPr>
            <p:nvPr/>
          </p:nvGrpSpPr>
          <p:grpSpPr bwMode="auto">
            <a:xfrm>
              <a:off x="3623" y="2784"/>
              <a:ext cx="2076" cy="1200"/>
              <a:chOff x="3623" y="2784"/>
              <a:chExt cx="2076" cy="1200"/>
            </a:xfrm>
          </p:grpSpPr>
          <p:sp>
            <p:nvSpPr>
              <p:cNvPr id="10285" name="Arc 219"/>
              <p:cNvSpPr>
                <a:spLocks/>
              </p:cNvSpPr>
              <p:nvPr/>
            </p:nvSpPr>
            <p:spPr bwMode="auto">
              <a:xfrm rot="-8810573">
                <a:off x="4403" y="3528"/>
                <a:ext cx="116" cy="11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grpSp>
            <p:nvGrpSpPr>
              <p:cNvPr id="10286" name="Group 240"/>
              <p:cNvGrpSpPr>
                <a:grpSpLocks/>
              </p:cNvGrpSpPr>
              <p:nvPr/>
            </p:nvGrpSpPr>
            <p:grpSpPr bwMode="auto">
              <a:xfrm>
                <a:off x="3623" y="2784"/>
                <a:ext cx="2076" cy="1200"/>
                <a:chOff x="3623" y="2784"/>
                <a:chExt cx="2076" cy="1200"/>
              </a:xfrm>
            </p:grpSpPr>
            <p:sp>
              <p:nvSpPr>
                <p:cNvPr id="10287" name="Line 178"/>
                <p:cNvSpPr>
                  <a:spLocks noChangeShapeType="1"/>
                </p:cNvSpPr>
                <p:nvPr/>
              </p:nvSpPr>
              <p:spPr bwMode="auto">
                <a:xfrm>
                  <a:off x="4451" y="3282"/>
                  <a:ext cx="0" cy="19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0288" name="Line 179"/>
                <p:cNvSpPr>
                  <a:spLocks noChangeShapeType="1"/>
                </p:cNvSpPr>
                <p:nvPr/>
              </p:nvSpPr>
              <p:spPr bwMode="auto">
                <a:xfrm>
                  <a:off x="4067" y="3297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0289" name="Line 180"/>
                <p:cNvSpPr>
                  <a:spLocks noChangeShapeType="1"/>
                </p:cNvSpPr>
                <p:nvPr/>
              </p:nvSpPr>
              <p:spPr bwMode="auto">
                <a:xfrm flipH="1">
                  <a:off x="4992" y="2928"/>
                  <a:ext cx="336" cy="19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0290" name="Line 181"/>
                <p:cNvSpPr>
                  <a:spLocks noChangeShapeType="1"/>
                </p:cNvSpPr>
                <p:nvPr/>
              </p:nvSpPr>
              <p:spPr bwMode="auto">
                <a:xfrm>
                  <a:off x="4992" y="3120"/>
                  <a:ext cx="528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graphicFrame>
              <p:nvGraphicFramePr>
                <p:cNvPr id="10244" name="Object 183"/>
                <p:cNvGraphicFramePr>
                  <a:graphicFrameLocks noChangeAspect="1"/>
                </p:cNvGraphicFramePr>
                <p:nvPr/>
              </p:nvGraphicFramePr>
              <p:xfrm>
                <a:off x="5547" y="3031"/>
                <a:ext cx="152" cy="167"/>
              </p:xfrm>
              <a:graphic>
                <a:graphicData uri="http://schemas.openxmlformats.org/presentationml/2006/ole">
                  <p:oleObj spid="_x0000_s10244" name="Equation" r:id="rId28" imgW="126720" imgH="139680" progId="Equation.3">
                    <p:embed/>
                  </p:oleObj>
                </a:graphicData>
              </a:graphic>
            </p:graphicFrame>
            <p:graphicFrame>
              <p:nvGraphicFramePr>
                <p:cNvPr id="10245" name="Object 184"/>
                <p:cNvGraphicFramePr>
                  <a:graphicFrameLocks noChangeAspect="1"/>
                </p:cNvGraphicFramePr>
                <p:nvPr/>
              </p:nvGraphicFramePr>
              <p:xfrm>
                <a:off x="5386" y="2784"/>
                <a:ext cx="106" cy="212"/>
              </p:xfrm>
              <a:graphic>
                <a:graphicData uri="http://schemas.openxmlformats.org/presentationml/2006/ole">
                  <p:oleObj spid="_x0000_s10245" name="Equation" r:id="rId29" imgW="88560" imgH="177480" progId="Equation.3">
                    <p:embed/>
                  </p:oleObj>
                </a:graphicData>
              </a:graphic>
            </p:graphicFrame>
            <p:grpSp>
              <p:nvGrpSpPr>
                <p:cNvPr id="10291" name="Group 187"/>
                <p:cNvGrpSpPr>
                  <a:grpSpLocks/>
                </p:cNvGrpSpPr>
                <p:nvPr/>
              </p:nvGrpSpPr>
              <p:grpSpPr bwMode="auto">
                <a:xfrm rot="-9275439">
                  <a:off x="4460" y="3408"/>
                  <a:ext cx="397" cy="167"/>
                  <a:chOff x="978" y="3339"/>
                  <a:chExt cx="1986" cy="822"/>
                </a:xfrm>
              </p:grpSpPr>
              <p:grpSp>
                <p:nvGrpSpPr>
                  <p:cNvPr id="10318" name="Group 188"/>
                  <p:cNvGrpSpPr>
                    <a:grpSpLocks/>
                  </p:cNvGrpSpPr>
                  <p:nvPr/>
                </p:nvGrpSpPr>
                <p:grpSpPr bwMode="auto">
                  <a:xfrm>
                    <a:off x="1641" y="3360"/>
                    <a:ext cx="663" cy="792"/>
                    <a:chOff x="1641" y="3360"/>
                    <a:chExt cx="663" cy="792"/>
                  </a:xfrm>
                </p:grpSpPr>
                <p:sp>
                  <p:nvSpPr>
                    <p:cNvPr id="10329" name="Arc 189"/>
                    <p:cNvSpPr>
                      <a:spLocks/>
                    </p:cNvSpPr>
                    <p:nvPr/>
                  </p:nvSpPr>
                  <p:spPr bwMode="auto">
                    <a:xfrm>
                      <a:off x="1641" y="3378"/>
                      <a:ext cx="576" cy="576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0330" name="Arc 190"/>
                    <p:cNvSpPr>
                      <a:spLocks/>
                    </p:cNvSpPr>
                    <p:nvPr/>
                  </p:nvSpPr>
                  <p:spPr bwMode="auto">
                    <a:xfrm rot="-5316460">
                      <a:off x="1728" y="3360"/>
                      <a:ext cx="576" cy="576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0331" name="Arc 191"/>
                    <p:cNvSpPr>
                      <a:spLocks/>
                    </p:cNvSpPr>
                    <p:nvPr/>
                  </p:nvSpPr>
                  <p:spPr bwMode="auto">
                    <a:xfrm rot="10224653">
                      <a:off x="1755" y="3912"/>
                      <a:ext cx="192" cy="24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0332" name="Arc 192"/>
                    <p:cNvSpPr>
                      <a:spLocks/>
                    </p:cNvSpPr>
                    <p:nvPr/>
                  </p:nvSpPr>
                  <p:spPr bwMode="auto">
                    <a:xfrm rot="5011712">
                      <a:off x="2016" y="3927"/>
                      <a:ext cx="143" cy="240"/>
                    </a:xfrm>
                    <a:custGeom>
                      <a:avLst/>
                      <a:gdLst>
                        <a:gd name="T0" fmla="*/ 0 w 21584"/>
                        <a:gd name="T1" fmla="*/ 0 h 21461"/>
                        <a:gd name="T2" fmla="*/ 0 w 21584"/>
                        <a:gd name="T3" fmla="*/ 0 h 21461"/>
                        <a:gd name="T4" fmla="*/ 0 w 21584"/>
                        <a:gd name="T5" fmla="*/ 0 h 21461"/>
                        <a:gd name="T6" fmla="*/ 0 60000 65536"/>
                        <a:gd name="T7" fmla="*/ 0 60000 65536"/>
                        <a:gd name="T8" fmla="*/ 0 60000 65536"/>
                        <a:gd name="T9" fmla="*/ 0 w 21584"/>
                        <a:gd name="T10" fmla="*/ 0 h 21461"/>
                        <a:gd name="T11" fmla="*/ 21584 w 21584"/>
                        <a:gd name="T12" fmla="*/ 21461 h 21461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584" h="21461" fill="none" extrusionOk="0">
                          <a:moveTo>
                            <a:pt x="2443" y="-1"/>
                          </a:moveTo>
                          <a:cubicBezTo>
                            <a:pt x="13046" y="1206"/>
                            <a:pt x="21179" y="9977"/>
                            <a:pt x="21584" y="20641"/>
                          </a:cubicBezTo>
                        </a:path>
                        <a:path w="21584" h="21461" stroke="0" extrusionOk="0">
                          <a:moveTo>
                            <a:pt x="2443" y="-1"/>
                          </a:moveTo>
                          <a:cubicBezTo>
                            <a:pt x="13046" y="1206"/>
                            <a:pt x="21179" y="9977"/>
                            <a:pt x="21584" y="20641"/>
                          </a:cubicBezTo>
                          <a:lnTo>
                            <a:pt x="0" y="21461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0319" name="Group 193"/>
                  <p:cNvGrpSpPr>
                    <a:grpSpLocks/>
                  </p:cNvGrpSpPr>
                  <p:nvPr/>
                </p:nvGrpSpPr>
                <p:grpSpPr bwMode="auto">
                  <a:xfrm>
                    <a:off x="978" y="3369"/>
                    <a:ext cx="663" cy="792"/>
                    <a:chOff x="1641" y="3360"/>
                    <a:chExt cx="663" cy="792"/>
                  </a:xfrm>
                </p:grpSpPr>
                <p:sp>
                  <p:nvSpPr>
                    <p:cNvPr id="10325" name="Arc 194"/>
                    <p:cNvSpPr>
                      <a:spLocks/>
                    </p:cNvSpPr>
                    <p:nvPr/>
                  </p:nvSpPr>
                  <p:spPr bwMode="auto">
                    <a:xfrm>
                      <a:off x="1641" y="3378"/>
                      <a:ext cx="576" cy="576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0326" name="Arc 195"/>
                    <p:cNvSpPr>
                      <a:spLocks/>
                    </p:cNvSpPr>
                    <p:nvPr/>
                  </p:nvSpPr>
                  <p:spPr bwMode="auto">
                    <a:xfrm rot="-5316460">
                      <a:off x="1728" y="3360"/>
                      <a:ext cx="576" cy="576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0327" name="Arc 196"/>
                    <p:cNvSpPr>
                      <a:spLocks/>
                    </p:cNvSpPr>
                    <p:nvPr/>
                  </p:nvSpPr>
                  <p:spPr bwMode="auto">
                    <a:xfrm rot="10224653">
                      <a:off x="1755" y="3912"/>
                      <a:ext cx="192" cy="24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0328" name="Arc 197"/>
                    <p:cNvSpPr>
                      <a:spLocks/>
                    </p:cNvSpPr>
                    <p:nvPr/>
                  </p:nvSpPr>
                  <p:spPr bwMode="auto">
                    <a:xfrm rot="5011712">
                      <a:off x="2016" y="3927"/>
                      <a:ext cx="143" cy="240"/>
                    </a:xfrm>
                    <a:custGeom>
                      <a:avLst/>
                      <a:gdLst>
                        <a:gd name="T0" fmla="*/ 0 w 21584"/>
                        <a:gd name="T1" fmla="*/ 0 h 21461"/>
                        <a:gd name="T2" fmla="*/ 0 w 21584"/>
                        <a:gd name="T3" fmla="*/ 0 h 21461"/>
                        <a:gd name="T4" fmla="*/ 0 w 21584"/>
                        <a:gd name="T5" fmla="*/ 0 h 21461"/>
                        <a:gd name="T6" fmla="*/ 0 60000 65536"/>
                        <a:gd name="T7" fmla="*/ 0 60000 65536"/>
                        <a:gd name="T8" fmla="*/ 0 60000 65536"/>
                        <a:gd name="T9" fmla="*/ 0 w 21584"/>
                        <a:gd name="T10" fmla="*/ 0 h 21461"/>
                        <a:gd name="T11" fmla="*/ 21584 w 21584"/>
                        <a:gd name="T12" fmla="*/ 21461 h 21461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584" h="21461" fill="none" extrusionOk="0">
                          <a:moveTo>
                            <a:pt x="2443" y="-1"/>
                          </a:moveTo>
                          <a:cubicBezTo>
                            <a:pt x="13046" y="1206"/>
                            <a:pt x="21179" y="9977"/>
                            <a:pt x="21584" y="20641"/>
                          </a:cubicBezTo>
                        </a:path>
                        <a:path w="21584" h="21461" stroke="0" extrusionOk="0">
                          <a:moveTo>
                            <a:pt x="2443" y="-1"/>
                          </a:moveTo>
                          <a:cubicBezTo>
                            <a:pt x="13046" y="1206"/>
                            <a:pt x="21179" y="9977"/>
                            <a:pt x="21584" y="20641"/>
                          </a:cubicBezTo>
                          <a:lnTo>
                            <a:pt x="0" y="21461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0320" name="Group 198"/>
                  <p:cNvGrpSpPr>
                    <a:grpSpLocks/>
                  </p:cNvGrpSpPr>
                  <p:nvPr/>
                </p:nvGrpSpPr>
                <p:grpSpPr bwMode="auto">
                  <a:xfrm>
                    <a:off x="2301" y="3339"/>
                    <a:ext cx="663" cy="792"/>
                    <a:chOff x="1641" y="3360"/>
                    <a:chExt cx="663" cy="792"/>
                  </a:xfrm>
                </p:grpSpPr>
                <p:sp>
                  <p:nvSpPr>
                    <p:cNvPr id="10321" name="Arc 199"/>
                    <p:cNvSpPr>
                      <a:spLocks/>
                    </p:cNvSpPr>
                    <p:nvPr/>
                  </p:nvSpPr>
                  <p:spPr bwMode="auto">
                    <a:xfrm>
                      <a:off x="1641" y="3378"/>
                      <a:ext cx="576" cy="576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0322" name="Arc 200"/>
                    <p:cNvSpPr>
                      <a:spLocks/>
                    </p:cNvSpPr>
                    <p:nvPr/>
                  </p:nvSpPr>
                  <p:spPr bwMode="auto">
                    <a:xfrm rot="-5316460">
                      <a:off x="1728" y="3360"/>
                      <a:ext cx="576" cy="576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0323" name="Arc 201"/>
                    <p:cNvSpPr>
                      <a:spLocks/>
                    </p:cNvSpPr>
                    <p:nvPr/>
                  </p:nvSpPr>
                  <p:spPr bwMode="auto">
                    <a:xfrm rot="10224653">
                      <a:off x="1755" y="3912"/>
                      <a:ext cx="192" cy="24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0324" name="Arc 202"/>
                    <p:cNvSpPr>
                      <a:spLocks/>
                    </p:cNvSpPr>
                    <p:nvPr/>
                  </p:nvSpPr>
                  <p:spPr bwMode="auto">
                    <a:xfrm rot="5011712">
                      <a:off x="2016" y="3927"/>
                      <a:ext cx="143" cy="240"/>
                    </a:xfrm>
                    <a:custGeom>
                      <a:avLst/>
                      <a:gdLst>
                        <a:gd name="T0" fmla="*/ 0 w 21584"/>
                        <a:gd name="T1" fmla="*/ 0 h 21461"/>
                        <a:gd name="T2" fmla="*/ 0 w 21584"/>
                        <a:gd name="T3" fmla="*/ 0 h 21461"/>
                        <a:gd name="T4" fmla="*/ 0 w 21584"/>
                        <a:gd name="T5" fmla="*/ 0 h 21461"/>
                        <a:gd name="T6" fmla="*/ 0 60000 65536"/>
                        <a:gd name="T7" fmla="*/ 0 60000 65536"/>
                        <a:gd name="T8" fmla="*/ 0 60000 65536"/>
                        <a:gd name="T9" fmla="*/ 0 w 21584"/>
                        <a:gd name="T10" fmla="*/ 0 h 21461"/>
                        <a:gd name="T11" fmla="*/ 21584 w 21584"/>
                        <a:gd name="T12" fmla="*/ 21461 h 21461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584" h="21461" fill="none" extrusionOk="0">
                          <a:moveTo>
                            <a:pt x="2443" y="-1"/>
                          </a:moveTo>
                          <a:cubicBezTo>
                            <a:pt x="13046" y="1206"/>
                            <a:pt x="21179" y="9977"/>
                            <a:pt x="21584" y="20641"/>
                          </a:cubicBezTo>
                        </a:path>
                        <a:path w="21584" h="21461" stroke="0" extrusionOk="0">
                          <a:moveTo>
                            <a:pt x="2443" y="-1"/>
                          </a:moveTo>
                          <a:cubicBezTo>
                            <a:pt x="13046" y="1206"/>
                            <a:pt x="21179" y="9977"/>
                            <a:pt x="21584" y="20641"/>
                          </a:cubicBezTo>
                          <a:lnTo>
                            <a:pt x="0" y="21461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</p:grpSp>
            <p:grpSp>
              <p:nvGrpSpPr>
                <p:cNvPr id="10292" name="Group 203"/>
                <p:cNvGrpSpPr>
                  <a:grpSpLocks/>
                </p:cNvGrpSpPr>
                <p:nvPr/>
              </p:nvGrpSpPr>
              <p:grpSpPr bwMode="auto">
                <a:xfrm rot="689794">
                  <a:off x="4481" y="3572"/>
                  <a:ext cx="374" cy="268"/>
                  <a:chOff x="3995" y="3693"/>
                  <a:chExt cx="374" cy="268"/>
                </a:xfrm>
              </p:grpSpPr>
              <p:grpSp>
                <p:nvGrpSpPr>
                  <p:cNvPr id="10303" name="Group 204"/>
                  <p:cNvGrpSpPr>
                    <a:grpSpLocks/>
                  </p:cNvGrpSpPr>
                  <p:nvPr/>
                </p:nvGrpSpPr>
                <p:grpSpPr bwMode="auto">
                  <a:xfrm rot="-9275439">
                    <a:off x="4117" y="3746"/>
                    <a:ext cx="132" cy="161"/>
                    <a:chOff x="1641" y="3360"/>
                    <a:chExt cx="663" cy="792"/>
                  </a:xfrm>
                </p:grpSpPr>
                <p:sp>
                  <p:nvSpPr>
                    <p:cNvPr id="10314" name="Arc 205"/>
                    <p:cNvSpPr>
                      <a:spLocks/>
                    </p:cNvSpPr>
                    <p:nvPr/>
                  </p:nvSpPr>
                  <p:spPr bwMode="auto">
                    <a:xfrm>
                      <a:off x="1641" y="3378"/>
                      <a:ext cx="576" cy="576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0315" name="Arc 206"/>
                    <p:cNvSpPr>
                      <a:spLocks/>
                    </p:cNvSpPr>
                    <p:nvPr/>
                  </p:nvSpPr>
                  <p:spPr bwMode="auto">
                    <a:xfrm rot="-5316460">
                      <a:off x="1728" y="3360"/>
                      <a:ext cx="576" cy="576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0316" name="Arc 207"/>
                    <p:cNvSpPr>
                      <a:spLocks/>
                    </p:cNvSpPr>
                    <p:nvPr/>
                  </p:nvSpPr>
                  <p:spPr bwMode="auto">
                    <a:xfrm rot="10224653">
                      <a:off x="1755" y="3912"/>
                      <a:ext cx="192" cy="24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0317" name="Arc 208"/>
                    <p:cNvSpPr>
                      <a:spLocks/>
                    </p:cNvSpPr>
                    <p:nvPr/>
                  </p:nvSpPr>
                  <p:spPr bwMode="auto">
                    <a:xfrm rot="5011712">
                      <a:off x="2016" y="3927"/>
                      <a:ext cx="143" cy="240"/>
                    </a:xfrm>
                    <a:custGeom>
                      <a:avLst/>
                      <a:gdLst>
                        <a:gd name="T0" fmla="*/ 0 w 21584"/>
                        <a:gd name="T1" fmla="*/ 0 h 21461"/>
                        <a:gd name="T2" fmla="*/ 0 w 21584"/>
                        <a:gd name="T3" fmla="*/ 0 h 21461"/>
                        <a:gd name="T4" fmla="*/ 0 w 21584"/>
                        <a:gd name="T5" fmla="*/ 0 h 21461"/>
                        <a:gd name="T6" fmla="*/ 0 60000 65536"/>
                        <a:gd name="T7" fmla="*/ 0 60000 65536"/>
                        <a:gd name="T8" fmla="*/ 0 60000 65536"/>
                        <a:gd name="T9" fmla="*/ 0 w 21584"/>
                        <a:gd name="T10" fmla="*/ 0 h 21461"/>
                        <a:gd name="T11" fmla="*/ 21584 w 21584"/>
                        <a:gd name="T12" fmla="*/ 21461 h 21461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584" h="21461" fill="none" extrusionOk="0">
                          <a:moveTo>
                            <a:pt x="2443" y="-1"/>
                          </a:moveTo>
                          <a:cubicBezTo>
                            <a:pt x="13046" y="1206"/>
                            <a:pt x="21179" y="9977"/>
                            <a:pt x="21584" y="20641"/>
                          </a:cubicBezTo>
                        </a:path>
                        <a:path w="21584" h="21461" stroke="0" extrusionOk="0">
                          <a:moveTo>
                            <a:pt x="2443" y="-1"/>
                          </a:moveTo>
                          <a:cubicBezTo>
                            <a:pt x="13046" y="1206"/>
                            <a:pt x="21179" y="9977"/>
                            <a:pt x="21584" y="20641"/>
                          </a:cubicBezTo>
                          <a:lnTo>
                            <a:pt x="0" y="21461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0304" name="Group 209"/>
                  <p:cNvGrpSpPr>
                    <a:grpSpLocks/>
                  </p:cNvGrpSpPr>
                  <p:nvPr/>
                </p:nvGrpSpPr>
                <p:grpSpPr bwMode="auto">
                  <a:xfrm rot="-9275439">
                    <a:off x="4236" y="3800"/>
                    <a:ext cx="133" cy="161"/>
                    <a:chOff x="1641" y="3360"/>
                    <a:chExt cx="663" cy="792"/>
                  </a:xfrm>
                </p:grpSpPr>
                <p:sp>
                  <p:nvSpPr>
                    <p:cNvPr id="10310" name="Arc 210"/>
                    <p:cNvSpPr>
                      <a:spLocks/>
                    </p:cNvSpPr>
                    <p:nvPr/>
                  </p:nvSpPr>
                  <p:spPr bwMode="auto">
                    <a:xfrm>
                      <a:off x="1641" y="3378"/>
                      <a:ext cx="576" cy="576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0311" name="Arc 211"/>
                    <p:cNvSpPr>
                      <a:spLocks/>
                    </p:cNvSpPr>
                    <p:nvPr/>
                  </p:nvSpPr>
                  <p:spPr bwMode="auto">
                    <a:xfrm rot="-5316460">
                      <a:off x="1728" y="3360"/>
                      <a:ext cx="576" cy="576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0312" name="Arc 212"/>
                    <p:cNvSpPr>
                      <a:spLocks/>
                    </p:cNvSpPr>
                    <p:nvPr/>
                  </p:nvSpPr>
                  <p:spPr bwMode="auto">
                    <a:xfrm rot="10224653">
                      <a:off x="1755" y="3912"/>
                      <a:ext cx="192" cy="24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0313" name="Arc 213"/>
                    <p:cNvSpPr>
                      <a:spLocks/>
                    </p:cNvSpPr>
                    <p:nvPr/>
                  </p:nvSpPr>
                  <p:spPr bwMode="auto">
                    <a:xfrm rot="5011712">
                      <a:off x="2016" y="3927"/>
                      <a:ext cx="143" cy="240"/>
                    </a:xfrm>
                    <a:custGeom>
                      <a:avLst/>
                      <a:gdLst>
                        <a:gd name="T0" fmla="*/ 0 w 21584"/>
                        <a:gd name="T1" fmla="*/ 0 h 21461"/>
                        <a:gd name="T2" fmla="*/ 0 w 21584"/>
                        <a:gd name="T3" fmla="*/ 0 h 21461"/>
                        <a:gd name="T4" fmla="*/ 0 w 21584"/>
                        <a:gd name="T5" fmla="*/ 0 h 21461"/>
                        <a:gd name="T6" fmla="*/ 0 60000 65536"/>
                        <a:gd name="T7" fmla="*/ 0 60000 65536"/>
                        <a:gd name="T8" fmla="*/ 0 60000 65536"/>
                        <a:gd name="T9" fmla="*/ 0 w 21584"/>
                        <a:gd name="T10" fmla="*/ 0 h 21461"/>
                        <a:gd name="T11" fmla="*/ 21584 w 21584"/>
                        <a:gd name="T12" fmla="*/ 21461 h 21461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584" h="21461" fill="none" extrusionOk="0">
                          <a:moveTo>
                            <a:pt x="2443" y="-1"/>
                          </a:moveTo>
                          <a:cubicBezTo>
                            <a:pt x="13046" y="1206"/>
                            <a:pt x="21179" y="9977"/>
                            <a:pt x="21584" y="20641"/>
                          </a:cubicBezTo>
                        </a:path>
                        <a:path w="21584" h="21461" stroke="0" extrusionOk="0">
                          <a:moveTo>
                            <a:pt x="2443" y="-1"/>
                          </a:moveTo>
                          <a:cubicBezTo>
                            <a:pt x="13046" y="1206"/>
                            <a:pt x="21179" y="9977"/>
                            <a:pt x="21584" y="20641"/>
                          </a:cubicBezTo>
                          <a:lnTo>
                            <a:pt x="0" y="21461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0305" name="Group 214"/>
                  <p:cNvGrpSpPr>
                    <a:grpSpLocks/>
                  </p:cNvGrpSpPr>
                  <p:nvPr/>
                </p:nvGrpSpPr>
                <p:grpSpPr bwMode="auto">
                  <a:xfrm rot="-9275439">
                    <a:off x="3995" y="3693"/>
                    <a:ext cx="133" cy="161"/>
                    <a:chOff x="1641" y="3360"/>
                    <a:chExt cx="663" cy="792"/>
                  </a:xfrm>
                </p:grpSpPr>
                <p:sp>
                  <p:nvSpPr>
                    <p:cNvPr id="10306" name="Arc 215"/>
                    <p:cNvSpPr>
                      <a:spLocks/>
                    </p:cNvSpPr>
                    <p:nvPr/>
                  </p:nvSpPr>
                  <p:spPr bwMode="auto">
                    <a:xfrm>
                      <a:off x="1641" y="3378"/>
                      <a:ext cx="576" cy="576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0307" name="Arc 216"/>
                    <p:cNvSpPr>
                      <a:spLocks/>
                    </p:cNvSpPr>
                    <p:nvPr/>
                  </p:nvSpPr>
                  <p:spPr bwMode="auto">
                    <a:xfrm rot="-5316460">
                      <a:off x="1728" y="3360"/>
                      <a:ext cx="576" cy="576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0308" name="Arc 217"/>
                    <p:cNvSpPr>
                      <a:spLocks/>
                    </p:cNvSpPr>
                    <p:nvPr/>
                  </p:nvSpPr>
                  <p:spPr bwMode="auto">
                    <a:xfrm rot="10224653">
                      <a:off x="1755" y="3912"/>
                      <a:ext cx="192" cy="24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0309" name="Arc 218"/>
                    <p:cNvSpPr>
                      <a:spLocks/>
                    </p:cNvSpPr>
                    <p:nvPr/>
                  </p:nvSpPr>
                  <p:spPr bwMode="auto">
                    <a:xfrm rot="5011712">
                      <a:off x="2016" y="3927"/>
                      <a:ext cx="143" cy="240"/>
                    </a:xfrm>
                    <a:custGeom>
                      <a:avLst/>
                      <a:gdLst>
                        <a:gd name="T0" fmla="*/ 0 w 21584"/>
                        <a:gd name="T1" fmla="*/ 0 h 21461"/>
                        <a:gd name="T2" fmla="*/ 0 w 21584"/>
                        <a:gd name="T3" fmla="*/ 0 h 21461"/>
                        <a:gd name="T4" fmla="*/ 0 w 21584"/>
                        <a:gd name="T5" fmla="*/ 0 h 21461"/>
                        <a:gd name="T6" fmla="*/ 0 60000 65536"/>
                        <a:gd name="T7" fmla="*/ 0 60000 65536"/>
                        <a:gd name="T8" fmla="*/ 0 60000 65536"/>
                        <a:gd name="T9" fmla="*/ 0 w 21584"/>
                        <a:gd name="T10" fmla="*/ 0 h 21461"/>
                        <a:gd name="T11" fmla="*/ 21584 w 21584"/>
                        <a:gd name="T12" fmla="*/ 21461 h 21461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584" h="21461" fill="none" extrusionOk="0">
                          <a:moveTo>
                            <a:pt x="2443" y="-1"/>
                          </a:moveTo>
                          <a:cubicBezTo>
                            <a:pt x="13046" y="1206"/>
                            <a:pt x="21179" y="9977"/>
                            <a:pt x="21584" y="20641"/>
                          </a:cubicBezTo>
                        </a:path>
                        <a:path w="21584" h="21461" stroke="0" extrusionOk="0">
                          <a:moveTo>
                            <a:pt x="2443" y="-1"/>
                          </a:moveTo>
                          <a:cubicBezTo>
                            <a:pt x="13046" y="1206"/>
                            <a:pt x="21179" y="9977"/>
                            <a:pt x="21584" y="20641"/>
                          </a:cubicBezTo>
                          <a:lnTo>
                            <a:pt x="0" y="21461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</p:grpSp>
            <p:graphicFrame>
              <p:nvGraphicFramePr>
                <p:cNvPr id="10246" name="Object 220"/>
                <p:cNvGraphicFramePr>
                  <a:graphicFrameLocks noChangeAspect="1"/>
                </p:cNvGraphicFramePr>
                <p:nvPr/>
              </p:nvGraphicFramePr>
              <p:xfrm>
                <a:off x="4949" y="3741"/>
                <a:ext cx="366" cy="243"/>
              </p:xfrm>
              <a:graphic>
                <a:graphicData uri="http://schemas.openxmlformats.org/presentationml/2006/ole">
                  <p:oleObj spid="_x0000_s10246" name="Equation" r:id="rId30" imgW="304560" imgH="203040" progId="Equation.3">
                    <p:embed/>
                  </p:oleObj>
                </a:graphicData>
              </a:graphic>
            </p:graphicFrame>
            <p:graphicFrame>
              <p:nvGraphicFramePr>
                <p:cNvPr id="10247" name="Object 222"/>
                <p:cNvGraphicFramePr>
                  <a:graphicFrameLocks noChangeAspect="1"/>
                </p:cNvGraphicFramePr>
                <p:nvPr/>
              </p:nvGraphicFramePr>
              <p:xfrm>
                <a:off x="4509" y="2953"/>
                <a:ext cx="213" cy="213"/>
              </p:xfrm>
              <a:graphic>
                <a:graphicData uri="http://schemas.openxmlformats.org/presentationml/2006/ole">
                  <p:oleObj spid="_x0000_s10247" name="Equation" r:id="rId31" imgW="177480" imgH="177480" progId="Equation.3">
                    <p:embed/>
                  </p:oleObj>
                </a:graphicData>
              </a:graphic>
            </p:graphicFrame>
            <p:grpSp>
              <p:nvGrpSpPr>
                <p:cNvPr id="10293" name="Group 223"/>
                <p:cNvGrpSpPr>
                  <a:grpSpLocks noChangeAspect="1"/>
                </p:cNvGrpSpPr>
                <p:nvPr/>
              </p:nvGrpSpPr>
              <p:grpSpPr bwMode="auto">
                <a:xfrm rot="-1078468">
                  <a:off x="4718" y="3120"/>
                  <a:ext cx="265" cy="87"/>
                  <a:chOff x="480" y="3264"/>
                  <a:chExt cx="2919" cy="960"/>
                </a:xfrm>
              </p:grpSpPr>
              <p:sp>
                <p:nvSpPr>
                  <p:cNvPr id="10299" name="Arc 224"/>
                  <p:cNvSpPr>
                    <a:spLocks noChangeAspect="1"/>
                  </p:cNvSpPr>
                  <p:nvPr/>
                </p:nvSpPr>
                <p:spPr bwMode="auto">
                  <a:xfrm rot="-5332050">
                    <a:off x="592" y="3200"/>
                    <a:ext cx="510" cy="733"/>
                  </a:xfrm>
                  <a:custGeom>
                    <a:avLst/>
                    <a:gdLst>
                      <a:gd name="T0" fmla="*/ 0 w 21600"/>
                      <a:gd name="T1" fmla="*/ 0 h 42929"/>
                      <a:gd name="T2" fmla="*/ 0 w 21600"/>
                      <a:gd name="T3" fmla="*/ 0 h 42929"/>
                      <a:gd name="T4" fmla="*/ 0 w 21600"/>
                      <a:gd name="T5" fmla="*/ 0 h 42929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42929"/>
                      <a:gd name="T11" fmla="*/ 21600 w 21600"/>
                      <a:gd name="T12" fmla="*/ 42929 h 4292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42929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213"/>
                          <a:pt x="13888" y="41254"/>
                          <a:pt x="3408" y="42929"/>
                        </a:cubicBezTo>
                      </a:path>
                      <a:path w="21600" h="42929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213"/>
                          <a:pt x="13888" y="41254"/>
                          <a:pt x="3408" y="42929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0300" name="Arc 225"/>
                  <p:cNvSpPr>
                    <a:spLocks noChangeAspect="1"/>
                  </p:cNvSpPr>
                  <p:nvPr/>
                </p:nvSpPr>
                <p:spPr bwMode="auto">
                  <a:xfrm rot="-5332050">
                    <a:off x="2067" y="3152"/>
                    <a:ext cx="510" cy="733"/>
                  </a:xfrm>
                  <a:custGeom>
                    <a:avLst/>
                    <a:gdLst>
                      <a:gd name="T0" fmla="*/ 0 w 21600"/>
                      <a:gd name="T1" fmla="*/ 0 h 42929"/>
                      <a:gd name="T2" fmla="*/ 0 w 21600"/>
                      <a:gd name="T3" fmla="*/ 0 h 42929"/>
                      <a:gd name="T4" fmla="*/ 0 w 21600"/>
                      <a:gd name="T5" fmla="*/ 0 h 42929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42929"/>
                      <a:gd name="T11" fmla="*/ 21600 w 21600"/>
                      <a:gd name="T12" fmla="*/ 42929 h 4292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42929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213"/>
                          <a:pt x="13888" y="41254"/>
                          <a:pt x="3408" y="42929"/>
                        </a:cubicBezTo>
                      </a:path>
                      <a:path w="21600" h="42929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213"/>
                          <a:pt x="13888" y="41254"/>
                          <a:pt x="3408" y="42929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0301" name="Arc 226"/>
                  <p:cNvSpPr>
                    <a:spLocks noChangeAspect="1"/>
                  </p:cNvSpPr>
                  <p:nvPr/>
                </p:nvSpPr>
                <p:spPr bwMode="auto">
                  <a:xfrm rot="5741219">
                    <a:off x="1299" y="3602"/>
                    <a:ext cx="510" cy="733"/>
                  </a:xfrm>
                  <a:custGeom>
                    <a:avLst/>
                    <a:gdLst>
                      <a:gd name="T0" fmla="*/ 0 w 21600"/>
                      <a:gd name="T1" fmla="*/ 0 h 42929"/>
                      <a:gd name="T2" fmla="*/ 0 w 21600"/>
                      <a:gd name="T3" fmla="*/ 0 h 42929"/>
                      <a:gd name="T4" fmla="*/ 0 w 21600"/>
                      <a:gd name="T5" fmla="*/ 0 h 42929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42929"/>
                      <a:gd name="T11" fmla="*/ 21600 w 21600"/>
                      <a:gd name="T12" fmla="*/ 42929 h 4292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42929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213"/>
                          <a:pt x="13888" y="41254"/>
                          <a:pt x="3408" y="42929"/>
                        </a:cubicBezTo>
                      </a:path>
                      <a:path w="21600" h="42929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213"/>
                          <a:pt x="13888" y="41254"/>
                          <a:pt x="3408" y="42929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0302" name="Arc 227"/>
                  <p:cNvSpPr>
                    <a:spLocks noChangeAspect="1"/>
                  </p:cNvSpPr>
                  <p:nvPr/>
                </p:nvSpPr>
                <p:spPr bwMode="auto">
                  <a:xfrm rot="5741219">
                    <a:off x="2778" y="3566"/>
                    <a:ext cx="510" cy="733"/>
                  </a:xfrm>
                  <a:custGeom>
                    <a:avLst/>
                    <a:gdLst>
                      <a:gd name="T0" fmla="*/ 0 w 21600"/>
                      <a:gd name="T1" fmla="*/ 0 h 42929"/>
                      <a:gd name="T2" fmla="*/ 0 w 21600"/>
                      <a:gd name="T3" fmla="*/ 0 h 42929"/>
                      <a:gd name="T4" fmla="*/ 0 w 21600"/>
                      <a:gd name="T5" fmla="*/ 0 h 42929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42929"/>
                      <a:gd name="T11" fmla="*/ 21600 w 21600"/>
                      <a:gd name="T12" fmla="*/ 42929 h 4292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42929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213"/>
                          <a:pt x="13888" y="41254"/>
                          <a:pt x="3408" y="42929"/>
                        </a:cubicBezTo>
                      </a:path>
                      <a:path w="21600" h="42929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213"/>
                          <a:pt x="13888" y="41254"/>
                          <a:pt x="3408" y="42929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0294" name="Group 228"/>
                <p:cNvGrpSpPr>
                  <a:grpSpLocks noChangeAspect="1"/>
                </p:cNvGrpSpPr>
                <p:nvPr/>
              </p:nvGrpSpPr>
              <p:grpSpPr bwMode="auto">
                <a:xfrm rot="-1078468">
                  <a:off x="4448" y="3207"/>
                  <a:ext cx="265" cy="87"/>
                  <a:chOff x="480" y="3264"/>
                  <a:chExt cx="2919" cy="960"/>
                </a:xfrm>
              </p:grpSpPr>
              <p:sp>
                <p:nvSpPr>
                  <p:cNvPr id="10295" name="Arc 229"/>
                  <p:cNvSpPr>
                    <a:spLocks noChangeAspect="1"/>
                  </p:cNvSpPr>
                  <p:nvPr/>
                </p:nvSpPr>
                <p:spPr bwMode="auto">
                  <a:xfrm rot="-5332050">
                    <a:off x="592" y="3200"/>
                    <a:ext cx="510" cy="733"/>
                  </a:xfrm>
                  <a:custGeom>
                    <a:avLst/>
                    <a:gdLst>
                      <a:gd name="T0" fmla="*/ 0 w 21600"/>
                      <a:gd name="T1" fmla="*/ 0 h 42929"/>
                      <a:gd name="T2" fmla="*/ 0 w 21600"/>
                      <a:gd name="T3" fmla="*/ 0 h 42929"/>
                      <a:gd name="T4" fmla="*/ 0 w 21600"/>
                      <a:gd name="T5" fmla="*/ 0 h 42929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42929"/>
                      <a:gd name="T11" fmla="*/ 21600 w 21600"/>
                      <a:gd name="T12" fmla="*/ 42929 h 4292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42929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213"/>
                          <a:pt x="13888" y="41254"/>
                          <a:pt x="3408" y="42929"/>
                        </a:cubicBezTo>
                      </a:path>
                      <a:path w="21600" h="42929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213"/>
                          <a:pt x="13888" y="41254"/>
                          <a:pt x="3408" y="42929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0296" name="Arc 230"/>
                  <p:cNvSpPr>
                    <a:spLocks noChangeAspect="1"/>
                  </p:cNvSpPr>
                  <p:nvPr/>
                </p:nvSpPr>
                <p:spPr bwMode="auto">
                  <a:xfrm rot="-5332050">
                    <a:off x="2067" y="3152"/>
                    <a:ext cx="510" cy="733"/>
                  </a:xfrm>
                  <a:custGeom>
                    <a:avLst/>
                    <a:gdLst>
                      <a:gd name="T0" fmla="*/ 0 w 21600"/>
                      <a:gd name="T1" fmla="*/ 0 h 42929"/>
                      <a:gd name="T2" fmla="*/ 0 w 21600"/>
                      <a:gd name="T3" fmla="*/ 0 h 42929"/>
                      <a:gd name="T4" fmla="*/ 0 w 21600"/>
                      <a:gd name="T5" fmla="*/ 0 h 42929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42929"/>
                      <a:gd name="T11" fmla="*/ 21600 w 21600"/>
                      <a:gd name="T12" fmla="*/ 42929 h 4292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42929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213"/>
                          <a:pt x="13888" y="41254"/>
                          <a:pt x="3408" y="42929"/>
                        </a:cubicBezTo>
                      </a:path>
                      <a:path w="21600" h="42929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213"/>
                          <a:pt x="13888" y="41254"/>
                          <a:pt x="3408" y="42929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0297" name="Arc 231"/>
                  <p:cNvSpPr>
                    <a:spLocks noChangeAspect="1"/>
                  </p:cNvSpPr>
                  <p:nvPr/>
                </p:nvSpPr>
                <p:spPr bwMode="auto">
                  <a:xfrm rot="5741219">
                    <a:off x="1299" y="3602"/>
                    <a:ext cx="510" cy="733"/>
                  </a:xfrm>
                  <a:custGeom>
                    <a:avLst/>
                    <a:gdLst>
                      <a:gd name="T0" fmla="*/ 0 w 21600"/>
                      <a:gd name="T1" fmla="*/ 0 h 42929"/>
                      <a:gd name="T2" fmla="*/ 0 w 21600"/>
                      <a:gd name="T3" fmla="*/ 0 h 42929"/>
                      <a:gd name="T4" fmla="*/ 0 w 21600"/>
                      <a:gd name="T5" fmla="*/ 0 h 42929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42929"/>
                      <a:gd name="T11" fmla="*/ 21600 w 21600"/>
                      <a:gd name="T12" fmla="*/ 42929 h 4292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42929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213"/>
                          <a:pt x="13888" y="41254"/>
                          <a:pt x="3408" y="42929"/>
                        </a:cubicBezTo>
                      </a:path>
                      <a:path w="21600" h="42929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213"/>
                          <a:pt x="13888" y="41254"/>
                          <a:pt x="3408" y="42929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0298" name="Arc 232"/>
                  <p:cNvSpPr>
                    <a:spLocks noChangeAspect="1"/>
                  </p:cNvSpPr>
                  <p:nvPr/>
                </p:nvSpPr>
                <p:spPr bwMode="auto">
                  <a:xfrm rot="5741219">
                    <a:off x="2778" y="3566"/>
                    <a:ext cx="510" cy="733"/>
                  </a:xfrm>
                  <a:custGeom>
                    <a:avLst/>
                    <a:gdLst>
                      <a:gd name="T0" fmla="*/ 0 w 21600"/>
                      <a:gd name="T1" fmla="*/ 0 h 42929"/>
                      <a:gd name="T2" fmla="*/ 0 w 21600"/>
                      <a:gd name="T3" fmla="*/ 0 h 42929"/>
                      <a:gd name="T4" fmla="*/ 0 w 21600"/>
                      <a:gd name="T5" fmla="*/ 0 h 42929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42929"/>
                      <a:gd name="T11" fmla="*/ 21600 w 21600"/>
                      <a:gd name="T12" fmla="*/ 42929 h 4292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42929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213"/>
                          <a:pt x="13888" y="41254"/>
                          <a:pt x="3408" y="42929"/>
                        </a:cubicBezTo>
                      </a:path>
                      <a:path w="21600" h="42929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213"/>
                          <a:pt x="13888" y="41254"/>
                          <a:pt x="3408" y="42929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aphicFrame>
              <p:nvGraphicFramePr>
                <p:cNvPr id="10248" name="Object 234"/>
                <p:cNvGraphicFramePr>
                  <a:graphicFrameLocks noChangeAspect="1"/>
                </p:cNvGraphicFramePr>
                <p:nvPr/>
              </p:nvGraphicFramePr>
              <p:xfrm>
                <a:off x="3623" y="3264"/>
                <a:ext cx="457" cy="273"/>
              </p:xfrm>
              <a:graphic>
                <a:graphicData uri="http://schemas.openxmlformats.org/presentationml/2006/ole">
                  <p:oleObj spid="_x0000_s10248" name="Equation" r:id="rId32" imgW="380880" imgH="228600" progId="Equation.3">
                    <p:embed/>
                  </p:oleObj>
                </a:graphicData>
              </a:graphic>
            </p:graphicFrame>
            <p:graphicFrame>
              <p:nvGraphicFramePr>
                <p:cNvPr id="10249" name="Object 235"/>
                <p:cNvGraphicFramePr>
                  <a:graphicFrameLocks noChangeAspect="1"/>
                </p:cNvGraphicFramePr>
                <p:nvPr/>
              </p:nvGraphicFramePr>
              <p:xfrm>
                <a:off x="4032" y="3024"/>
                <a:ext cx="168" cy="243"/>
              </p:xfrm>
              <a:graphic>
                <a:graphicData uri="http://schemas.openxmlformats.org/presentationml/2006/ole">
                  <p:oleObj spid="_x0000_s10249" name="Equation" r:id="rId33" imgW="139680" imgH="203040" progId="Equation.3">
                    <p:embed/>
                  </p:oleObj>
                </a:graphicData>
              </a:graphic>
            </p:graphicFrame>
            <p:graphicFrame>
              <p:nvGraphicFramePr>
                <p:cNvPr id="10250" name="Object 236"/>
                <p:cNvGraphicFramePr>
                  <a:graphicFrameLocks noChangeAspect="1"/>
                </p:cNvGraphicFramePr>
                <p:nvPr/>
              </p:nvGraphicFramePr>
              <p:xfrm>
                <a:off x="4032" y="3504"/>
                <a:ext cx="335" cy="243"/>
              </p:xfrm>
              <a:graphic>
                <a:graphicData uri="http://schemas.openxmlformats.org/presentationml/2006/ole">
                  <p:oleObj spid="_x0000_s10250" name="Equation" r:id="rId34" imgW="279360" imgH="203040" progId="Equation.3">
                    <p:embed/>
                  </p:oleObj>
                </a:graphicData>
              </a:graphic>
            </p:graphicFrame>
          </p:grpSp>
        </p:grpSp>
      </p:grpSp>
      <p:sp>
        <p:nvSpPr>
          <p:cNvPr id="10280" name="Line 245"/>
          <p:cNvSpPr>
            <a:spLocks noChangeShapeType="1"/>
          </p:cNvSpPr>
          <p:nvPr/>
        </p:nvSpPr>
        <p:spPr bwMode="auto">
          <a:xfrm>
            <a:off x="166688" y="4314825"/>
            <a:ext cx="8686800" cy="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81" name="CasellaDiTesto 153"/>
          <p:cNvSpPr txBox="1">
            <a:spLocks noChangeArrowheads="1"/>
          </p:cNvSpPr>
          <p:nvPr/>
        </p:nvSpPr>
        <p:spPr bwMode="auto">
          <a:xfrm>
            <a:off x="3500438" y="1500188"/>
            <a:ext cx="1344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Spectator</a:t>
            </a:r>
          </a:p>
        </p:txBody>
      </p:sp>
      <p:sp>
        <p:nvSpPr>
          <p:cNvPr id="10282" name="CasellaDiTesto 154"/>
          <p:cNvSpPr txBox="1">
            <a:spLocks noChangeArrowheads="1"/>
          </p:cNvSpPr>
          <p:nvPr/>
        </p:nvSpPr>
        <p:spPr bwMode="auto">
          <a:xfrm flipH="1">
            <a:off x="6357938" y="1500188"/>
            <a:ext cx="1928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WA (gluonic)</a:t>
            </a:r>
          </a:p>
        </p:txBody>
      </p:sp>
      <p:sp>
        <p:nvSpPr>
          <p:cNvPr id="155" name="Rettangolo 154"/>
          <p:cNvSpPr/>
          <p:nvPr/>
        </p:nvSpPr>
        <p:spPr>
          <a:xfrm>
            <a:off x="3073687" y="5157192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6" name="Rettangolo 155"/>
          <p:cNvSpPr/>
          <p:nvPr/>
        </p:nvSpPr>
        <p:spPr>
          <a:xfrm>
            <a:off x="3525056" y="5519965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7" name="Rettangolo 156"/>
          <p:cNvSpPr/>
          <p:nvPr/>
        </p:nvSpPr>
        <p:spPr>
          <a:xfrm>
            <a:off x="4181517" y="5963135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8" name="Rettangolo 157"/>
          <p:cNvSpPr/>
          <p:nvPr/>
        </p:nvSpPr>
        <p:spPr>
          <a:xfrm>
            <a:off x="5076056" y="5503377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9" name="Rettangolo 158"/>
          <p:cNvSpPr/>
          <p:nvPr/>
        </p:nvSpPr>
        <p:spPr>
          <a:xfrm>
            <a:off x="6161642" y="5154459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0" name="Rettangolo 159"/>
          <p:cNvSpPr/>
          <p:nvPr/>
        </p:nvSpPr>
        <p:spPr>
          <a:xfrm>
            <a:off x="6632522" y="5506110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224769-DCF3-4551-A9C9-B13CF68CE4D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600" smtClean="0">
                <a:sym typeface="Symbol" pitchFamily="18" charset="2"/>
              </a:rPr>
              <a:t>WA </a:t>
            </a:r>
            <a:r>
              <a:rPr lang="en-US" sz="3600" smtClean="0">
                <a:sym typeface="Symbol" pitchFamily="18" charset="2"/>
              </a:rPr>
              <a:t>for Precision </a:t>
            </a:r>
            <a:r>
              <a:rPr lang="it-IT" sz="3600" smtClean="0">
                <a:sym typeface="Symbol" pitchFamily="18" charset="2"/>
              </a:rPr>
              <a:t>Studies</a:t>
            </a:r>
            <a:endParaRPr lang="en-US" sz="3600" smtClean="0">
              <a:sym typeface="Symbol" pitchFamily="18" charset="2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41425"/>
            <a:ext cx="9144000" cy="5643563"/>
          </a:xfrm>
        </p:spPr>
        <p:txBody>
          <a:bodyPr/>
          <a:lstStyle/>
          <a:p>
            <a:pPr marL="360363" indent="-360363" eaLnBrk="1" hangingPunct="1">
              <a:defRPr/>
            </a:pPr>
            <a:r>
              <a:rPr lang="en-GB" dirty="0" smtClean="0">
                <a:cs typeface="Times New Roman" pitchFamily="18" charset="0"/>
              </a:rPr>
              <a:t>WA no more than a </a:t>
            </a:r>
            <a:r>
              <a:rPr lang="en-GB" dirty="0" err="1" smtClean="0">
                <a:cs typeface="Times New Roman" pitchFamily="18" charset="0"/>
              </a:rPr>
              <a:t>nonleading</a:t>
            </a:r>
            <a:r>
              <a:rPr lang="en-GB" dirty="0" smtClean="0">
                <a:cs typeface="Times New Roman" pitchFamily="18" charset="0"/>
              </a:rPr>
              <a:t> contribution to </a:t>
            </a:r>
            <a:r>
              <a:rPr lang="en-GB" u="sng" dirty="0" smtClean="0">
                <a:cs typeface="Times New Roman" pitchFamily="18" charset="0"/>
              </a:rPr>
              <a:t>inclusive</a:t>
            </a:r>
            <a:r>
              <a:rPr lang="en-GB" dirty="0" smtClean="0">
                <a:cs typeface="Times New Roman" pitchFamily="18" charset="0"/>
              </a:rPr>
              <a:t> rates, BUT  could affect </a:t>
            </a:r>
            <a:r>
              <a:rPr lang="en-GB" u="sng" dirty="0" smtClean="0">
                <a:cs typeface="Times New Roman" pitchFamily="18" charset="0"/>
              </a:rPr>
              <a:t>exclusive</a:t>
            </a:r>
            <a:r>
              <a:rPr lang="en-GB" dirty="0" smtClean="0">
                <a:cs typeface="Times New Roman" pitchFamily="18" charset="0"/>
              </a:rPr>
              <a:t> modes considerably</a:t>
            </a:r>
          </a:p>
          <a:p>
            <a:pPr marL="87313" indent="-87313" eaLnBrk="1" hangingPunct="1">
              <a:spcBef>
                <a:spcPts val="0"/>
              </a:spcBef>
              <a:buFontTx/>
              <a:buNone/>
              <a:defRPr/>
            </a:pPr>
            <a:endParaRPr lang="en-GB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/>
              <a:t>Strength depends on:</a:t>
            </a:r>
          </a:p>
          <a:p>
            <a:pPr lvl="1">
              <a:defRPr/>
            </a:pPr>
            <a:r>
              <a:rPr lang="en-US" sz="2000" dirty="0" smtClean="0"/>
              <a:t>size of the </a:t>
            </a:r>
            <a:r>
              <a:rPr lang="en-US" sz="2000" dirty="0" err="1" smtClean="0"/>
              <a:t>gg</a:t>
            </a:r>
            <a:r>
              <a:rPr lang="en-US" sz="2000" dirty="0" smtClean="0"/>
              <a:t> component in the wave functions </a:t>
            </a:r>
          </a:p>
          <a:p>
            <a:pPr lvl="1">
              <a:defRPr/>
            </a:pPr>
            <a:r>
              <a:rPr lang="en-US" sz="2000" dirty="0" smtClean="0"/>
              <a:t>how much </a:t>
            </a:r>
            <a:r>
              <a:rPr lang="en-US" sz="2000" dirty="0" err="1" smtClean="0"/>
              <a:t>gg</a:t>
            </a:r>
            <a:r>
              <a:rPr lang="en-US" sz="2000" dirty="0" smtClean="0"/>
              <a:t> radiation one can expect in each </a:t>
            </a:r>
            <a:r>
              <a:rPr lang="en-US" sz="2000" dirty="0" err="1" smtClean="0"/>
              <a:t>semileptonic</a:t>
            </a:r>
            <a:r>
              <a:rPr lang="en-US" sz="2000" dirty="0" smtClean="0"/>
              <a:t> channel</a:t>
            </a:r>
          </a:p>
          <a:p>
            <a:pPr lvl="1">
              <a:defRPr/>
            </a:pPr>
            <a:r>
              <a:rPr lang="en-US" sz="2000" dirty="0" smtClean="0"/>
              <a:t>might come from the interference with the spectator amplitude, it can a priori enhance or reduce those</a:t>
            </a:r>
          </a:p>
          <a:p>
            <a:pPr lvl="1">
              <a:defRPr/>
            </a:pPr>
            <a:endParaRPr lang="en-US" sz="2000" dirty="0" smtClean="0"/>
          </a:p>
          <a:p>
            <a:pPr>
              <a:defRPr/>
            </a:pPr>
            <a:r>
              <a:rPr lang="en-US" dirty="0" smtClean="0"/>
              <a:t>A recent analysis based on </a:t>
            </a:r>
            <a:r>
              <a:rPr lang="en-US" u="sng" dirty="0" smtClean="0"/>
              <a:t>inclusive</a:t>
            </a:r>
            <a:r>
              <a:rPr lang="en-US" dirty="0" smtClean="0"/>
              <a:t> </a:t>
            </a:r>
            <a:r>
              <a:rPr lang="en-US" dirty="0" err="1" smtClean="0"/>
              <a:t>semileptonic</a:t>
            </a:r>
            <a:r>
              <a:rPr lang="en-US" dirty="0" smtClean="0"/>
              <a:t> D decays, which considers both the widths and the lepton energy moments, shows no clear evidence of WA effects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No extensive </a:t>
            </a:r>
            <a:r>
              <a:rPr lang="en-GB" u="sng" dirty="0" smtClean="0">
                <a:cs typeface="Times New Roman" pitchFamily="18" charset="0"/>
              </a:rPr>
              <a:t>exclusive</a:t>
            </a:r>
            <a:r>
              <a:rPr lang="en-GB" dirty="0" smtClean="0">
                <a:cs typeface="Times New Roman" pitchFamily="18" charset="0"/>
              </a:rPr>
              <a:t>  </a:t>
            </a:r>
            <a:r>
              <a:rPr lang="en-US" dirty="0" smtClean="0"/>
              <a:t>theoretical analysis yet</a:t>
            </a:r>
          </a:p>
          <a:p>
            <a:pPr lvl="1">
              <a:buFontTx/>
              <a:buNone/>
              <a:defRPr/>
            </a:pPr>
            <a:endParaRPr lang="en-GB" sz="2000" dirty="0" smtClean="0">
              <a:cs typeface="Times New Roman" pitchFamily="18" charset="0"/>
            </a:endParaRPr>
          </a:p>
        </p:txBody>
      </p:sp>
      <p:sp>
        <p:nvSpPr>
          <p:cNvPr id="27653" name="CasellaDiTesto 15"/>
          <p:cNvSpPr txBox="1">
            <a:spLocks noChangeArrowheads="1"/>
          </p:cNvSpPr>
          <p:nvPr/>
        </p:nvSpPr>
        <p:spPr bwMode="auto">
          <a:xfrm>
            <a:off x="5240338" y="5435600"/>
            <a:ext cx="2571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1800" i="1" dirty="0">
                <a:solidFill>
                  <a:schemeClr val="accent1">
                    <a:lumMod val="50000"/>
                  </a:schemeClr>
                </a:solidFill>
              </a:rPr>
              <a:t>Gambino, </a:t>
            </a:r>
            <a:r>
              <a:rPr lang="it-IT" sz="1800" i="1" dirty="0" err="1">
                <a:solidFill>
                  <a:schemeClr val="accent1">
                    <a:lumMod val="50000"/>
                  </a:schemeClr>
                </a:solidFill>
              </a:rPr>
              <a:t>Kamenik</a:t>
            </a:r>
            <a:r>
              <a:rPr lang="it-IT" sz="1800" i="1" dirty="0">
                <a:solidFill>
                  <a:schemeClr val="accent1">
                    <a:lumMod val="50000"/>
                  </a:schemeClr>
                </a:solidFill>
              </a:rPr>
              <a:t> 2010</a:t>
            </a:r>
            <a:endParaRPr lang="en-US" sz="1800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</a:t>
            </a:r>
            <a:r>
              <a:rPr lang="en-US" baseline="30000" smtClean="0"/>
              <a:t>±</a:t>
            </a:r>
            <a:r>
              <a:rPr lang="en-US" smtClean="0"/>
              <a:t> semileptonic decays</a:t>
            </a:r>
            <a:endParaRPr lang="it-IT" smtClean="0"/>
          </a:p>
        </p:txBody>
      </p:sp>
      <p:sp>
        <p:nvSpPr>
          <p:cNvPr id="11268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74E4E2-16FD-46C0-970A-C29D87F7DC7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1316038"/>
            <a:ext cx="9144000" cy="6000750"/>
          </a:xfrm>
          <a:prstGeom prst="rect">
            <a:avLst/>
          </a:prstGeom>
        </p:spPr>
        <p:txBody>
          <a:bodyPr/>
          <a:lstStyle/>
          <a:p>
            <a:pPr marL="87313" indent="-87313">
              <a:spcBef>
                <a:spcPct val="20000"/>
              </a:spcBef>
              <a:defRPr/>
            </a:pPr>
            <a:r>
              <a:rPr lang="en-GB" kern="0" dirty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Same than D</a:t>
            </a:r>
            <a:r>
              <a:rPr lang="en-US" baseline="30000" dirty="0">
                <a:solidFill>
                  <a:schemeClr val="accent2"/>
                </a:solidFill>
              </a:rPr>
              <a:t> ±</a:t>
            </a:r>
            <a:r>
              <a:rPr lang="en-GB" kern="0" dirty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 only </a:t>
            </a:r>
            <a:r>
              <a:rPr lang="en-GB" kern="0" dirty="0">
                <a:solidFill>
                  <a:schemeClr val="accent2"/>
                </a:solidFill>
                <a:cs typeface="Times New Roman" pitchFamily="18" charset="0"/>
              </a:rPr>
              <a:t>large q</a:t>
            </a:r>
            <a:r>
              <a:rPr lang="en-US" baseline="30000" dirty="0">
                <a:solidFill>
                  <a:schemeClr val="accent2"/>
                </a:solidFill>
              </a:rPr>
              <a:t> 2</a:t>
            </a:r>
            <a:r>
              <a:rPr lang="en-US" dirty="0">
                <a:solidFill>
                  <a:schemeClr val="accent2"/>
                </a:solidFill>
              </a:rPr>
              <a:t>  and </a:t>
            </a:r>
            <a:r>
              <a:rPr lang="en-GB" kern="0" dirty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CKM suppressed by | </a:t>
            </a:r>
            <a:r>
              <a:rPr lang="en-GB" kern="0" dirty="0" err="1">
                <a:solidFill>
                  <a:schemeClr val="accent2"/>
                </a:solidFill>
                <a:latin typeface="+mn-lt"/>
                <a:cs typeface="Times New Roman" pitchFamily="18" charset="0"/>
              </a:rPr>
              <a:t>Vub</a:t>
            </a:r>
            <a:r>
              <a:rPr lang="en-GB" kern="0" dirty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 |</a:t>
            </a:r>
            <a:r>
              <a:rPr lang="en-US" baseline="30000" dirty="0">
                <a:solidFill>
                  <a:schemeClr val="accent2"/>
                </a:solidFill>
              </a:rPr>
              <a:t> 2</a:t>
            </a:r>
            <a:endParaRPr lang="en-GB" kern="0" dirty="0">
              <a:solidFill>
                <a:schemeClr val="accent2"/>
              </a:solidFill>
              <a:latin typeface="+mn-lt"/>
              <a:cs typeface="Times New Roman" pitchFamily="18" charset="0"/>
            </a:endParaRPr>
          </a:p>
          <a:p>
            <a:pPr marL="87313" indent="-87313">
              <a:spcBef>
                <a:spcPct val="20000"/>
              </a:spcBef>
              <a:defRPr/>
            </a:pPr>
            <a:endParaRPr lang="en-GB" kern="0" dirty="0">
              <a:solidFill>
                <a:schemeClr val="accent2"/>
              </a:solidFill>
              <a:latin typeface="+mn-lt"/>
              <a:cs typeface="Times New Roman" pitchFamily="18" charset="0"/>
            </a:endParaRPr>
          </a:p>
          <a:p>
            <a:pPr marL="87313" indent="-87313">
              <a:spcBef>
                <a:spcPct val="20000"/>
              </a:spcBef>
              <a:buFontTx/>
              <a:buChar char="•"/>
              <a:defRPr/>
            </a:pPr>
            <a:r>
              <a:rPr lang="en-GB" kern="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  </a:t>
            </a:r>
            <a:r>
              <a:rPr lang="en-GB" kern="0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 </a:t>
            </a:r>
            <a:r>
              <a:rPr lang="en-GB" kern="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 </a:t>
            </a:r>
            <a:r>
              <a:rPr lang="en-GB" kern="0" dirty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First evidence of                          by CLEO in 2008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solidFill>
                  <a:schemeClr val="accent2"/>
                </a:solidFill>
                <a:latin typeface="+mn-lt"/>
              </a:rPr>
              <a:t> Newest </a:t>
            </a:r>
            <a:r>
              <a:rPr lang="en-US" kern="0" dirty="0" err="1">
                <a:solidFill>
                  <a:schemeClr val="accent2"/>
                </a:solidFill>
                <a:latin typeface="+mn-lt"/>
              </a:rPr>
              <a:t>BaBar</a:t>
            </a:r>
            <a:r>
              <a:rPr lang="en-US" kern="0" dirty="0">
                <a:solidFill>
                  <a:schemeClr val="accent2"/>
                </a:solidFill>
                <a:latin typeface="+mn-lt"/>
              </a:rPr>
              <a:t> results (2011) (with  a significance of 3.0 </a:t>
            </a:r>
            <a:r>
              <a:rPr lang="el-GR" kern="0" dirty="0">
                <a:solidFill>
                  <a:schemeClr val="accent2"/>
                </a:solidFill>
                <a:latin typeface="+mn-lt"/>
              </a:rPr>
              <a:t>σ</a:t>
            </a:r>
            <a:r>
              <a:rPr lang="it-IT" kern="0" dirty="0">
                <a:solidFill>
                  <a:schemeClr val="accent2"/>
                </a:solidFill>
                <a:latin typeface="+mn-lt"/>
              </a:rPr>
              <a:t>)</a:t>
            </a:r>
            <a:r>
              <a:rPr lang="en-US" kern="0" dirty="0">
                <a:solidFill>
                  <a:schemeClr val="accent2"/>
                </a:solidFill>
                <a:latin typeface="+mn-lt"/>
              </a:rPr>
              <a:t>.</a:t>
            </a:r>
          </a:p>
          <a:p>
            <a:pPr marL="800100" lvl="1" indent="-342900" eaLnBrk="0" hangingPunct="0">
              <a:spcBef>
                <a:spcPct val="20000"/>
              </a:spcBef>
              <a:buFont typeface="Symbol" pitchFamily="18" charset="2"/>
              <a:buChar char="Þ"/>
              <a:defRPr/>
            </a:pPr>
            <a:r>
              <a:rPr lang="en-US" kern="0" dirty="0" smtClean="0">
                <a:solidFill>
                  <a:schemeClr val="accent2"/>
                </a:solidFill>
                <a:latin typeface="+mn-lt"/>
              </a:rPr>
              <a:t>an </a:t>
            </a:r>
            <a:r>
              <a:rPr lang="en-US" kern="0" dirty="0">
                <a:solidFill>
                  <a:schemeClr val="accent2"/>
                </a:solidFill>
                <a:latin typeface="+mn-lt"/>
              </a:rPr>
              <a:t>order of magnitude smaller than the CLEO result</a:t>
            </a:r>
            <a:endParaRPr lang="en-US" sz="2000" kern="0" dirty="0">
              <a:solidFill>
                <a:schemeClr val="accent2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kern="0" dirty="0">
              <a:solidFill>
                <a:schemeClr val="accent2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kern="0" dirty="0">
              <a:solidFill>
                <a:schemeClr val="accent2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chemeClr val="accent2"/>
                </a:solidFill>
                <a:latin typeface="+mn-lt"/>
              </a:rPr>
              <a:t>		Seems to allow a large </a:t>
            </a:r>
            <a:r>
              <a:rPr lang="en-US" kern="0" dirty="0" err="1">
                <a:solidFill>
                  <a:schemeClr val="accent2"/>
                </a:solidFill>
                <a:latin typeface="+mn-lt"/>
              </a:rPr>
              <a:t>gluonic</a:t>
            </a:r>
            <a:r>
              <a:rPr lang="en-US" kern="0" dirty="0">
                <a:solidFill>
                  <a:schemeClr val="accent2"/>
                </a:solidFill>
                <a:latin typeface="+mn-lt"/>
              </a:rPr>
              <a:t> singlet contribution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kern="0" dirty="0">
              <a:solidFill>
                <a:schemeClr val="accent2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solidFill>
                  <a:schemeClr val="accent2"/>
                </a:solidFill>
                <a:latin typeface="+mn-lt"/>
              </a:rPr>
              <a:t>                                potentially informative on the </a:t>
            </a:r>
            <a:r>
              <a:rPr lang="en-US" kern="0" dirty="0" err="1">
                <a:solidFill>
                  <a:schemeClr val="accent2"/>
                </a:solidFill>
                <a:latin typeface="+mn-lt"/>
              </a:rPr>
              <a:t>gluonic</a:t>
            </a:r>
            <a:r>
              <a:rPr lang="en-US" kern="0" dirty="0">
                <a:solidFill>
                  <a:schemeClr val="accent2"/>
                </a:solidFill>
                <a:latin typeface="+mn-lt"/>
              </a:rPr>
              <a:t> content,  exp challenging.     In SM  BR 10</a:t>
            </a:r>
            <a:r>
              <a:rPr lang="en-US" kern="0" baseline="30000" dirty="0">
                <a:solidFill>
                  <a:schemeClr val="accent2"/>
                </a:solidFill>
                <a:latin typeface="+mn-lt"/>
              </a:rPr>
              <a:t>-7</a:t>
            </a:r>
            <a:r>
              <a:rPr lang="en-US" kern="0" dirty="0">
                <a:solidFill>
                  <a:schemeClr val="accent2"/>
                </a:solidFill>
                <a:latin typeface="+mn-lt"/>
              </a:rPr>
              <a:t>-10</a:t>
            </a:r>
            <a:r>
              <a:rPr lang="en-US" kern="0" baseline="30000" dirty="0">
                <a:solidFill>
                  <a:schemeClr val="accent2"/>
                </a:solidFill>
              </a:rPr>
              <a:t>-8</a:t>
            </a:r>
            <a:r>
              <a:rPr lang="en-US" kern="0" dirty="0">
                <a:solidFill>
                  <a:schemeClr val="accent2"/>
                </a:solidFill>
                <a:latin typeface="+mn-lt"/>
              </a:rPr>
              <a:t>     (Super-</a:t>
            </a:r>
            <a:r>
              <a:rPr lang="en-US" kern="0" dirty="0" err="1">
                <a:solidFill>
                  <a:schemeClr val="accent2"/>
                </a:solidFill>
                <a:latin typeface="+mn-lt"/>
              </a:rPr>
              <a:t>flavour</a:t>
            </a:r>
            <a:r>
              <a:rPr lang="en-US" kern="0" dirty="0">
                <a:solidFill>
                  <a:schemeClr val="accent2"/>
                </a:solidFill>
                <a:latin typeface="+mn-lt"/>
              </a:rPr>
              <a:t> factories)</a:t>
            </a:r>
          </a:p>
          <a:p>
            <a:pPr marL="742950" lvl="1" indent="-285750" eaLnBrk="0" hangingPunct="0">
              <a:spcBef>
                <a:spcPct val="20000"/>
              </a:spcBef>
              <a:defRPr/>
            </a:pPr>
            <a:endParaRPr lang="en-GB" sz="2000" kern="0" dirty="0">
              <a:solidFill>
                <a:schemeClr val="accent2"/>
              </a:solidFill>
              <a:latin typeface="+mn-lt"/>
              <a:cs typeface="Times New Roman" pitchFamily="18" charset="0"/>
            </a:endParaRPr>
          </a:p>
        </p:txBody>
      </p:sp>
      <p:graphicFrame>
        <p:nvGraphicFramePr>
          <p:cNvPr id="11266" name="Object 149"/>
          <p:cNvGraphicFramePr>
            <a:graphicFrameLocks noChangeAspect="1"/>
          </p:cNvGraphicFramePr>
          <p:nvPr/>
        </p:nvGraphicFramePr>
        <p:xfrm>
          <a:off x="2627313" y="2168525"/>
          <a:ext cx="1677987" cy="512763"/>
        </p:xfrm>
        <a:graphic>
          <a:graphicData uri="http://schemas.openxmlformats.org/presentationml/2006/ole">
            <p:oleObj spid="_x0000_s11266" name="Equazione" r:id="rId4" imgW="749160" imgH="228600" progId="Equation.3">
              <p:embed/>
            </p:oleObj>
          </a:graphicData>
        </a:graphic>
      </p:graphicFrame>
      <p:pic>
        <p:nvPicPr>
          <p:cNvPr id="11270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3711575"/>
            <a:ext cx="8134350" cy="438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1271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5229225"/>
            <a:ext cx="2324100" cy="419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cxnSp>
        <p:nvCxnSpPr>
          <p:cNvPr id="9" name="Connettore 1 8"/>
          <p:cNvCxnSpPr/>
          <p:nvPr/>
        </p:nvCxnSpPr>
        <p:spPr>
          <a:xfrm>
            <a:off x="3103563" y="4768850"/>
            <a:ext cx="39608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130175" y="4437063"/>
            <a:ext cx="3492500" cy="112236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229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CP Violation</a:t>
            </a:r>
          </a:p>
        </p:txBody>
      </p:sp>
      <p:sp>
        <p:nvSpPr>
          <p:cNvPr id="12299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B92CDF-BE9B-4C05-9791-16010E8614AF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1214438"/>
            <a:ext cx="9144000" cy="5643562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marL="174625" indent="-17462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/>
              <a:t>Charmless </a:t>
            </a:r>
            <a:r>
              <a:rPr lang="en-US" dirty="0" err="1"/>
              <a:t>hadronic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decays provide valuable tests for the pattern of CP violation in the CKM framework</a:t>
            </a:r>
          </a:p>
          <a:p>
            <a:pPr marL="174625" indent="-17462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dirty="0">
                <a:solidFill>
                  <a:schemeClr val="accent2"/>
                </a:solidFill>
                <a:latin typeface="+mn-lt"/>
                <a:cs typeface="Times New Roman" pitchFamily="18" charset="0"/>
                <a:sym typeface="Wingdings" pitchFamily="2" charset="2"/>
              </a:rPr>
              <a:t>Decays</a:t>
            </a:r>
            <a:r>
              <a:rPr lang="it-IT" kern="0" dirty="0">
                <a:solidFill>
                  <a:schemeClr val="accent2"/>
                </a:solidFill>
                <a:latin typeface="+mn-lt"/>
                <a:cs typeface="Times New Roman" pitchFamily="18" charset="0"/>
                <a:sym typeface="Wingdings" pitchFamily="2" charset="2"/>
              </a:rPr>
              <a:t> </a:t>
            </a:r>
            <a:r>
              <a:rPr lang="it-IT" kern="0" dirty="0">
                <a:solidFill>
                  <a:schemeClr val="accent2"/>
                </a:solidFill>
                <a:latin typeface="+mn-lt"/>
                <a:cs typeface="Times New Roman" pitchFamily="18" charset="0"/>
                <a:sym typeface="Wingdings" pitchFamily="2" charset="2"/>
              </a:rPr>
              <a:t>dominated by single  b→ s penguin </a:t>
            </a:r>
            <a:r>
              <a:rPr lang="it-IT" kern="0" dirty="0">
                <a:solidFill>
                  <a:schemeClr val="accent2"/>
                </a:solidFill>
                <a:latin typeface="+mn-lt"/>
                <a:cs typeface="Times New Roman" pitchFamily="18" charset="0"/>
                <a:sym typeface="Wingdings" pitchFamily="2" charset="2"/>
              </a:rPr>
              <a:t>amplitude</a:t>
            </a:r>
          </a:p>
          <a:p>
            <a:pPr marL="623888" lvl="1" indent="-166688">
              <a:spcBef>
                <a:spcPct val="20000"/>
              </a:spcBef>
              <a:defRPr/>
            </a:pPr>
            <a:r>
              <a:rPr lang="it-IT" kern="0" dirty="0">
                <a:solidFill>
                  <a:schemeClr val="accent2"/>
                </a:solidFill>
                <a:latin typeface="+mn-lt"/>
                <a:cs typeface="Times New Roman" pitchFamily="18" charset="0"/>
                <a:sym typeface="Wingdings" pitchFamily="2" charset="2"/>
              </a:rPr>
              <a:t>In </a:t>
            </a:r>
            <a:r>
              <a:rPr lang="it-IT" kern="0" dirty="0">
                <a:solidFill>
                  <a:schemeClr val="accent2"/>
                </a:solidFill>
                <a:latin typeface="+mn-lt"/>
                <a:cs typeface="Times New Roman" pitchFamily="18" charset="0"/>
                <a:sym typeface="Wingdings" pitchFamily="2" charset="2"/>
              </a:rPr>
              <a:t>the </a:t>
            </a:r>
            <a:r>
              <a:rPr lang="it-IT" kern="0" dirty="0">
                <a:solidFill>
                  <a:schemeClr val="accent2"/>
                </a:solidFill>
                <a:latin typeface="+mn-lt"/>
                <a:cs typeface="Times New Roman" pitchFamily="18" charset="0"/>
                <a:sym typeface="Wingdings" pitchFamily="2" charset="2"/>
              </a:rPr>
              <a:t>SM </a:t>
            </a:r>
            <a:endParaRPr lang="it-IT" kern="0" dirty="0">
              <a:solidFill>
                <a:schemeClr val="accent2"/>
              </a:solidFill>
              <a:latin typeface="+mn-lt"/>
              <a:cs typeface="Times New Roman" pitchFamily="18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it-IT" sz="2000" kern="0" dirty="0">
              <a:solidFill>
                <a:schemeClr val="accent2"/>
              </a:solidFill>
              <a:latin typeface="+mn-lt"/>
              <a:cs typeface="Times New Roman" pitchFamily="18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2000" kern="0" dirty="0">
                <a:solidFill>
                  <a:srgbClr val="FF0000"/>
                </a:solidFill>
                <a:latin typeface="+mn-lt"/>
                <a:cs typeface="Times New Roman" pitchFamily="18" charset="0"/>
                <a:sym typeface="Wingdings" pitchFamily="2" charset="2"/>
              </a:rPr>
              <a:t>                     </a:t>
            </a:r>
            <a:r>
              <a:rPr lang="en-US" sz="2000" kern="0" dirty="0">
                <a:solidFill>
                  <a:srgbClr val="FF0000"/>
                </a:solidFill>
                <a:latin typeface="+mn-lt"/>
                <a:cs typeface="Times New Roman" pitchFamily="18" charset="0"/>
                <a:sym typeface="Wingdings" pitchFamily="2" charset="2"/>
              </a:rPr>
              <a:t>Corrections for suppressed diagrams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FF0000"/>
                </a:solidFill>
                <a:latin typeface="+mn-lt"/>
                <a:cs typeface="Times New Roman" pitchFamily="18" charset="0"/>
                <a:sym typeface="Wingdings" pitchFamily="2" charset="2"/>
              </a:rPr>
              <a:t>Estimates in the ranges (-0.03, 0.03)  (QCDF and SCET) and in the range (-0.05, 0.09) from SU(3) symmetry bounds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kern="0" dirty="0">
              <a:solidFill>
                <a:schemeClr val="accent2"/>
              </a:solidFill>
              <a:latin typeface="+mn-lt"/>
              <a:cs typeface="Times New Roman" pitchFamily="18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kern="0" dirty="0">
              <a:solidFill>
                <a:schemeClr val="accent2"/>
              </a:solidFill>
              <a:latin typeface="+mn-lt"/>
              <a:cs typeface="Times New Roman" pitchFamily="18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kern="0" dirty="0">
              <a:solidFill>
                <a:schemeClr val="accent2"/>
              </a:solidFill>
              <a:latin typeface="+mn-lt"/>
              <a:cs typeface="Times New Roman" pitchFamily="18" charset="0"/>
              <a:sym typeface="Wingdings" pitchFamily="2" charset="2"/>
            </a:endParaRPr>
          </a:p>
          <a:p>
            <a:pPr marL="174625" indent="-17462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dirty="0">
                <a:solidFill>
                  <a:schemeClr val="accent2"/>
                </a:solidFill>
                <a:latin typeface="+mn-lt"/>
                <a:cs typeface="Times New Roman" pitchFamily="18" charset="0"/>
                <a:sym typeface="Wingdings" pitchFamily="2" charset="2"/>
              </a:rPr>
              <a:t>Compatible with SM </a:t>
            </a:r>
            <a:r>
              <a:rPr lang="en-US" kern="0" dirty="0">
                <a:solidFill>
                  <a:schemeClr val="accent2"/>
                </a:solidFill>
                <a:latin typeface="+mn-lt"/>
                <a:cs typeface="Times New Roman" pitchFamily="18" charset="0"/>
                <a:sym typeface="Wingdings" pitchFamily="2" charset="2"/>
              </a:rPr>
              <a:t>and                                                         </a:t>
            </a:r>
            <a:r>
              <a:rPr lang="en-US" sz="2000" b="1" kern="0" dirty="0">
                <a:solidFill>
                  <a:schemeClr val="accent4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  <a:sym typeface="Wingdings" pitchFamily="2" charset="2"/>
              </a:rPr>
              <a:t>(Babar </a:t>
            </a:r>
            <a:r>
              <a:rPr lang="en-US" sz="2000" b="1" kern="0" dirty="0">
                <a:solidFill>
                  <a:schemeClr val="accent4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  <a:sym typeface="Wingdings" pitchFamily="2" charset="2"/>
              </a:rPr>
              <a:t>11)</a:t>
            </a:r>
            <a:r>
              <a:rPr lang="en-US" sz="2000" i="1" kern="0" dirty="0">
                <a:solidFill>
                  <a:srgbClr val="92D050"/>
                </a:solidFill>
                <a:latin typeface="+mn-lt"/>
                <a:cs typeface="Times New Roman" pitchFamily="18" charset="0"/>
                <a:sym typeface="Wingdings" pitchFamily="2" charset="2"/>
              </a:rPr>
              <a:t> </a:t>
            </a:r>
            <a:r>
              <a:rPr lang="en-US" kern="0" dirty="0">
                <a:solidFill>
                  <a:schemeClr val="accent2"/>
                </a:solidFill>
                <a:latin typeface="+mn-lt"/>
                <a:cs typeface="Times New Roman" pitchFamily="18" charset="0"/>
                <a:sym typeface="Wingdings" pitchFamily="2" charset="2"/>
              </a:rPr>
              <a:t>from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kern="0" dirty="0">
              <a:solidFill>
                <a:schemeClr val="accent2"/>
              </a:solidFill>
              <a:latin typeface="+mn-lt"/>
              <a:cs typeface="Times New Roman" pitchFamily="18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kern="0" dirty="0">
              <a:solidFill>
                <a:schemeClr val="accent2"/>
              </a:solidFill>
              <a:latin typeface="+mn-lt"/>
              <a:cs typeface="Times New Roman" pitchFamily="18" charset="0"/>
              <a:sym typeface="Wingdings" pitchFamily="2" charset="2"/>
            </a:endParaRPr>
          </a:p>
          <a:p>
            <a:pPr marL="342900" lvl="1" indent="-342900">
              <a:spcBef>
                <a:spcPct val="20000"/>
              </a:spcBef>
              <a:defRPr/>
            </a:pPr>
            <a:r>
              <a:rPr lang="en-US" kern="0" dirty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		</a:t>
            </a:r>
            <a:endParaRPr lang="it-IT" kern="0" dirty="0">
              <a:solidFill>
                <a:schemeClr val="accent2"/>
              </a:solidFill>
              <a:latin typeface="+mn-lt"/>
              <a:cs typeface="Times New Roman" pitchFamily="18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it-IT" kern="0" dirty="0">
              <a:solidFill>
                <a:schemeClr val="accent2"/>
              </a:solidFill>
              <a:latin typeface="+mn-lt"/>
              <a:cs typeface="Times New Roman" pitchFamily="18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it-IT" kern="0" dirty="0">
              <a:solidFill>
                <a:schemeClr val="accent2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4581" name="CasellaDiTesto 15"/>
          <p:cNvSpPr txBox="1">
            <a:spLocks noChangeArrowheads="1"/>
          </p:cNvSpPr>
          <p:nvPr/>
        </p:nvSpPr>
        <p:spPr bwMode="auto">
          <a:xfrm>
            <a:off x="3924300" y="4005263"/>
            <a:ext cx="40719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1800" i="1" dirty="0">
                <a:solidFill>
                  <a:schemeClr val="accent5">
                    <a:lumMod val="50000"/>
                  </a:schemeClr>
                </a:solidFill>
              </a:rPr>
              <a:t>Beneke 05, Williamson,Zupan 06, Cheng,Chia,Soni 05, Gronau, Rosner, Zupan, 06</a:t>
            </a:r>
            <a:endParaRPr lang="en-US" sz="1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4588" name="CasellaDiTesto 13"/>
          <p:cNvSpPr txBox="1">
            <a:spLocks noChangeArrowheads="1"/>
          </p:cNvSpPr>
          <p:nvPr/>
        </p:nvSpPr>
        <p:spPr bwMode="auto">
          <a:xfrm rot="16200000">
            <a:off x="-215106" y="4795044"/>
            <a:ext cx="1158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18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Belle 11</a:t>
            </a:r>
            <a:endParaRPr lang="en-US" sz="1800" b="1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12290" name="Object 16"/>
          <p:cNvGraphicFramePr>
            <a:graphicFrameLocks noChangeAspect="1"/>
          </p:cNvGraphicFramePr>
          <p:nvPr/>
        </p:nvGraphicFramePr>
        <p:xfrm>
          <a:off x="5381625" y="3186113"/>
          <a:ext cx="2617788" cy="552450"/>
        </p:xfrm>
        <a:graphic>
          <a:graphicData uri="http://schemas.openxmlformats.org/presentationml/2006/ole">
            <p:oleObj spid="_x0000_s12290" name="Equation" r:id="rId3" imgW="1143000" imgH="241200" progId="Equation.3">
              <p:embed/>
            </p:oleObj>
          </a:graphicData>
        </a:graphic>
      </p:graphicFrame>
      <p:graphicFrame>
        <p:nvGraphicFramePr>
          <p:cNvPr id="12291" name="Object 17"/>
          <p:cNvGraphicFramePr>
            <a:graphicFrameLocks noChangeAspect="1"/>
          </p:cNvGraphicFramePr>
          <p:nvPr/>
        </p:nvGraphicFramePr>
        <p:xfrm>
          <a:off x="627063" y="4465638"/>
          <a:ext cx="2820987" cy="552450"/>
        </p:xfrm>
        <a:graphic>
          <a:graphicData uri="http://schemas.openxmlformats.org/presentationml/2006/ole">
            <p:oleObj spid="_x0000_s12291" name="Equation" r:id="rId4" imgW="1231560" imgH="241200" progId="Equation.3">
              <p:embed/>
            </p:oleObj>
          </a:graphicData>
        </a:graphic>
      </p:graphicFrame>
      <p:graphicFrame>
        <p:nvGraphicFramePr>
          <p:cNvPr id="12292" name="Object 18"/>
          <p:cNvGraphicFramePr>
            <a:graphicFrameLocks noChangeAspect="1"/>
          </p:cNvGraphicFramePr>
          <p:nvPr/>
        </p:nvGraphicFramePr>
        <p:xfrm>
          <a:off x="555625" y="5040313"/>
          <a:ext cx="2965450" cy="552450"/>
        </p:xfrm>
        <a:graphic>
          <a:graphicData uri="http://schemas.openxmlformats.org/presentationml/2006/ole">
            <p:oleObj spid="_x0000_s12292" name="Equation" r:id="rId5" imgW="1295280" imgH="241200" progId="Equation.3">
              <p:embed/>
            </p:oleObj>
          </a:graphicData>
        </a:graphic>
      </p:graphicFrame>
      <p:graphicFrame>
        <p:nvGraphicFramePr>
          <p:cNvPr id="12293" name="Object 19"/>
          <p:cNvGraphicFramePr>
            <a:graphicFrameLocks noChangeAspect="1"/>
          </p:cNvGraphicFramePr>
          <p:nvPr/>
        </p:nvGraphicFramePr>
        <p:xfrm>
          <a:off x="3319463" y="5646738"/>
          <a:ext cx="4305300" cy="465137"/>
        </p:xfrm>
        <a:graphic>
          <a:graphicData uri="http://schemas.openxmlformats.org/presentationml/2006/ole">
            <p:oleObj spid="_x0000_s12293" name="Equation" r:id="rId6" imgW="1879560" imgH="203040" progId="Equation.3">
              <p:embed/>
            </p:oleObj>
          </a:graphicData>
        </a:graphic>
      </p:graphicFrame>
      <p:graphicFrame>
        <p:nvGraphicFramePr>
          <p:cNvPr id="12294" name="Object 20"/>
          <p:cNvGraphicFramePr>
            <a:graphicFrameLocks noChangeAspect="1"/>
          </p:cNvGraphicFramePr>
          <p:nvPr/>
        </p:nvGraphicFramePr>
        <p:xfrm>
          <a:off x="1130300" y="6021388"/>
          <a:ext cx="2035175" cy="552450"/>
        </p:xfrm>
        <a:graphic>
          <a:graphicData uri="http://schemas.openxmlformats.org/presentationml/2006/ole">
            <p:oleObj spid="_x0000_s12294" name="Equation" r:id="rId7" imgW="888840" imgH="241200" progId="Equation.3">
              <p:embed/>
            </p:oleObj>
          </a:graphicData>
        </a:graphic>
      </p:graphicFrame>
      <p:graphicFrame>
        <p:nvGraphicFramePr>
          <p:cNvPr id="12295" name="Object 21"/>
          <p:cNvGraphicFramePr>
            <a:graphicFrameLocks noChangeAspect="1"/>
          </p:cNvGraphicFramePr>
          <p:nvPr/>
        </p:nvGraphicFramePr>
        <p:xfrm>
          <a:off x="2051050" y="2492375"/>
          <a:ext cx="1455738" cy="552450"/>
        </p:xfrm>
        <a:graphic>
          <a:graphicData uri="http://schemas.openxmlformats.org/presentationml/2006/ole">
            <p:oleObj spid="_x0000_s12295" name="Equation" r:id="rId8" imgW="634680" imgH="241200" progId="Equation.3">
              <p:embed/>
            </p:oleObj>
          </a:graphicData>
        </a:graphic>
      </p:graphicFrame>
      <p:graphicFrame>
        <p:nvGraphicFramePr>
          <p:cNvPr id="12296" name="Object 22"/>
          <p:cNvGraphicFramePr>
            <a:graphicFrameLocks noChangeAspect="1"/>
          </p:cNvGraphicFramePr>
          <p:nvPr/>
        </p:nvGraphicFramePr>
        <p:xfrm>
          <a:off x="4140200" y="2492375"/>
          <a:ext cx="2152650" cy="552450"/>
        </p:xfrm>
        <a:graphic>
          <a:graphicData uri="http://schemas.openxmlformats.org/presentationml/2006/ole">
            <p:oleObj spid="_x0000_s12296" name="Equation" r:id="rId9" imgW="9396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Experimental Puzzle</a:t>
            </a:r>
          </a:p>
        </p:txBody>
      </p:sp>
      <p:sp>
        <p:nvSpPr>
          <p:cNvPr id="24579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F8B467-BA14-4549-988F-AD9320B597D8}" type="slidenum">
              <a:rPr lang="en-US" smtClean="0"/>
              <a:pPr/>
              <a:t>19</a:t>
            </a:fld>
            <a:endParaRPr lang="en-US" smtClean="0"/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88" y="1571625"/>
            <a:ext cx="3819525" cy="342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pSp>
        <p:nvGrpSpPr>
          <p:cNvPr id="24581" name="Gruppo 9"/>
          <p:cNvGrpSpPr>
            <a:grpSpLocks/>
          </p:cNvGrpSpPr>
          <p:nvPr/>
        </p:nvGrpSpPr>
        <p:grpSpPr bwMode="auto">
          <a:xfrm>
            <a:off x="428625" y="1571625"/>
            <a:ext cx="3690938" cy="371475"/>
            <a:chOff x="5143504" y="1500174"/>
            <a:chExt cx="3690944" cy="371475"/>
          </a:xfrm>
        </p:grpSpPr>
        <p:pic>
          <p:nvPicPr>
            <p:cNvPr id="2458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43504" y="1571612"/>
              <a:ext cx="885825" cy="2952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2458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72198" y="1500174"/>
              <a:ext cx="2762250" cy="371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</p:grpSp>
      <p:sp>
        <p:nvSpPr>
          <p:cNvPr id="24582" name="CasellaDiTesto 10"/>
          <p:cNvSpPr txBox="1">
            <a:spLocks noChangeArrowheads="1"/>
          </p:cNvSpPr>
          <p:nvPr/>
        </p:nvSpPr>
        <p:spPr bwMode="auto">
          <a:xfrm>
            <a:off x="4143375" y="1571625"/>
            <a:ext cx="530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&gt;&gt;</a:t>
            </a:r>
          </a:p>
        </p:txBody>
      </p:sp>
      <p:pic>
        <p:nvPicPr>
          <p:cNvPr id="2458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3" y="2357438"/>
            <a:ext cx="4076700" cy="238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4584" name="CasellaDiTesto 13"/>
          <p:cNvSpPr txBox="1">
            <a:spLocks noChangeArrowheads="1"/>
          </p:cNvSpPr>
          <p:nvPr/>
        </p:nvSpPr>
        <p:spPr bwMode="auto">
          <a:xfrm>
            <a:off x="4214813" y="2214563"/>
            <a:ext cx="530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&gt;&gt;</a:t>
            </a:r>
          </a:p>
        </p:txBody>
      </p:sp>
      <p:pic>
        <p:nvPicPr>
          <p:cNvPr id="24585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75" y="2357438"/>
            <a:ext cx="4105275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0" y="3429000"/>
            <a:ext cx="9144000" cy="23034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kern="0" dirty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SU(3)</a:t>
            </a:r>
            <a:r>
              <a:rPr lang="it-IT" sz="1800" kern="0" dirty="0" err="1">
                <a:solidFill>
                  <a:schemeClr val="accent2"/>
                </a:solidFill>
                <a:latin typeface="+mn-lt"/>
                <a:cs typeface="Times New Roman" pitchFamily="18" charset="0"/>
              </a:rPr>
              <a:t>fl</a:t>
            </a:r>
            <a:r>
              <a:rPr lang="it-IT" kern="0" dirty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kern="0" dirty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singlet </a:t>
            </a:r>
            <a:r>
              <a:rPr lang="en-US" kern="0" dirty="0" smtClean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penguin, including </a:t>
            </a:r>
            <a:r>
              <a:rPr lang="en-US" kern="0" dirty="0" err="1">
                <a:solidFill>
                  <a:schemeClr val="accent2"/>
                </a:solidFill>
                <a:latin typeface="+mn-lt"/>
                <a:cs typeface="Times New Roman" pitchFamily="18" charset="0"/>
              </a:rPr>
              <a:t>gluonic</a:t>
            </a:r>
            <a:r>
              <a:rPr lang="en-US" kern="0" dirty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 contributions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kern="0" dirty="0">
              <a:solidFill>
                <a:schemeClr val="accent2"/>
              </a:solidFill>
              <a:latin typeface="+mn-lt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it-IT" kern="0" dirty="0">
              <a:solidFill>
                <a:schemeClr val="accent2"/>
              </a:solidFill>
              <a:latin typeface="+mn-lt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dirty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Anomaly effects, large charm content, NP</a:t>
            </a:r>
            <a:r>
              <a:rPr lang="it-IT" kern="0" dirty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Outline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  <a:defRPr/>
            </a:pPr>
            <a:r>
              <a:rPr lang="en-US" dirty="0" smtClean="0"/>
              <a:t>Review on theoretical  and experimental progresses in </a:t>
            </a:r>
            <a:r>
              <a:rPr lang="en-US" dirty="0" smtClean="0">
                <a:sym typeface="Symbol" pitchFamily="18" charset="2"/>
              </a:rPr>
              <a:t> mixing—probing their </a:t>
            </a:r>
            <a:r>
              <a:rPr lang="en-US" dirty="0" err="1" smtClean="0">
                <a:sym typeface="Symbol" pitchFamily="18" charset="2"/>
              </a:rPr>
              <a:t>gluonic</a:t>
            </a:r>
            <a:r>
              <a:rPr lang="en-US" dirty="0" smtClean="0">
                <a:sym typeface="Symbol" pitchFamily="18" charset="2"/>
              </a:rPr>
              <a:t> content</a:t>
            </a:r>
            <a:r>
              <a:rPr lang="en-US" dirty="0" smtClean="0"/>
              <a:t> </a:t>
            </a:r>
          </a:p>
          <a:p>
            <a:pPr>
              <a:buFont typeface="+mj-lt"/>
              <a:buAutoNum type="arabicPeriod"/>
              <a:defRPr/>
            </a:pPr>
            <a:endParaRPr lang="en-US" dirty="0" smtClean="0"/>
          </a:p>
          <a:p>
            <a:pPr>
              <a:buFont typeface="+mj-lt"/>
              <a:buAutoNum type="arabicPeriod"/>
              <a:defRPr/>
            </a:pPr>
            <a:r>
              <a:rPr lang="en-US" dirty="0" smtClean="0"/>
              <a:t>Analysis one by one of relevant processes at different energy </a:t>
            </a:r>
            <a:r>
              <a:rPr lang="en-US" dirty="0" smtClean="0"/>
              <a:t>scales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 electromagnetic </a:t>
            </a:r>
            <a:r>
              <a:rPr lang="en-US" dirty="0" smtClean="0"/>
              <a:t>and strong </a:t>
            </a:r>
            <a:r>
              <a:rPr lang="en-US" dirty="0" smtClean="0"/>
              <a:t>decays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 </a:t>
            </a:r>
            <a:r>
              <a:rPr lang="en-US" dirty="0" smtClean="0"/>
              <a:t>electroweak </a:t>
            </a:r>
            <a:r>
              <a:rPr lang="en-US" dirty="0" smtClean="0"/>
              <a:t>D and B decays</a:t>
            </a:r>
          </a:p>
          <a:p>
            <a:pPr marL="2628900" lvl="5" indent="-342900">
              <a:defRPr/>
            </a:pPr>
            <a:endParaRPr lang="en-US" dirty="0" smtClean="0"/>
          </a:p>
          <a:p>
            <a:pPr marL="2628900" lvl="5" indent="-342900">
              <a:defRPr/>
            </a:pPr>
            <a:endParaRPr lang="en-US" dirty="0" smtClean="0"/>
          </a:p>
          <a:p>
            <a:pPr>
              <a:buFont typeface="+mj-lt"/>
              <a:buAutoNum type="arabicPeriod"/>
              <a:defRPr/>
            </a:pPr>
            <a:r>
              <a:rPr lang="en-US" dirty="0" smtClean="0"/>
              <a:t> Conclusions and future prospects</a:t>
            </a:r>
          </a:p>
          <a:p>
            <a:pPr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it-IT" dirty="0"/>
          </a:p>
        </p:txBody>
      </p:sp>
      <p:sp>
        <p:nvSpPr>
          <p:cNvPr id="19460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38AFBF-684C-42E7-BEE6-E00253946FD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61138" y="4895850"/>
            <a:ext cx="2582862" cy="155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560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ym typeface="Symbol" pitchFamily="18" charset="2"/>
              </a:rPr>
              <a:t>Penguin dominated decays</a:t>
            </a:r>
            <a:endParaRPr lang="it-IT" smtClean="0"/>
          </a:p>
        </p:txBody>
      </p:sp>
      <p:sp>
        <p:nvSpPr>
          <p:cNvPr id="2560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19DDB0-3E7C-4FB9-BB24-A6881DBAA1BB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5605" name="Segnaposto numero diapositiva 1"/>
          <p:cNvSpPr txBox="1">
            <a:spLocks/>
          </p:cNvSpPr>
          <p:nvPr/>
        </p:nvSpPr>
        <p:spPr bwMode="auto">
          <a:xfrm>
            <a:off x="7939088" y="64770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16C25A7-AD22-434F-8438-E11C3737E6B6}" type="slidenum">
              <a:rPr lang="en-US" sz="1400"/>
              <a:pPr algn="r"/>
              <a:t>20</a:t>
            </a:fld>
            <a:endParaRPr lang="en-US" sz="140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15900" y="1268413"/>
            <a:ext cx="3779838" cy="5589587"/>
          </a:xfrm>
          <a:prstGeom prst="rect">
            <a:avLst/>
          </a:prstGeom>
        </p:spPr>
        <p:txBody>
          <a:bodyPr/>
          <a:lstStyle/>
          <a:p>
            <a:pPr marL="87313" indent="-87313">
              <a:spcBef>
                <a:spcPct val="20000"/>
              </a:spcBef>
              <a:buFontTx/>
              <a:buChar char="•"/>
              <a:defRPr/>
            </a:pP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Tree level CKM and color suppressed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t-IT" sz="2200" kern="0" dirty="0">
              <a:solidFill>
                <a:schemeClr val="accent2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it-IT" sz="2200" kern="0" dirty="0">
              <a:solidFill>
                <a:schemeClr val="accent2"/>
              </a:solidFill>
              <a:latin typeface="+mn-lt"/>
              <a:cs typeface="Times New Roman" pitchFamily="18" charset="0"/>
            </a:endParaRPr>
          </a:p>
          <a:p>
            <a:pPr marL="87313" indent="-8731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kern="0" dirty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Penguins  CKM   not </a:t>
            </a:r>
            <a:r>
              <a:rPr lang="en-US" sz="2200" kern="0" dirty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suppressed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kern="0" dirty="0">
              <a:solidFill>
                <a:schemeClr val="accent2"/>
              </a:solidFill>
              <a:latin typeface="+mn-lt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2200" kern="0" dirty="0">
              <a:solidFill>
                <a:schemeClr val="accent2"/>
              </a:solidFill>
              <a:latin typeface="+mn-lt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2200" kern="0" dirty="0">
              <a:solidFill>
                <a:schemeClr val="accent2"/>
              </a:solidFill>
              <a:latin typeface="+mn-lt"/>
              <a:cs typeface="Times New Roman" pitchFamily="18" charset="0"/>
            </a:endParaRPr>
          </a:p>
          <a:p>
            <a:pPr marL="87313" indent="-8731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kern="0" dirty="0">
                <a:solidFill>
                  <a:schemeClr val="accent2"/>
                </a:solidFill>
                <a:cs typeface="Times New Roman" pitchFamily="18" charset="0"/>
              </a:rPr>
              <a:t>Additional contribution to the SU(3) </a:t>
            </a:r>
            <a:r>
              <a:rPr lang="en-US" sz="2200" kern="0" dirty="0">
                <a:solidFill>
                  <a:schemeClr val="accent2"/>
                </a:solidFill>
                <a:cs typeface="Times New Roman" pitchFamily="18" charset="0"/>
              </a:rPr>
              <a:t>singlet contribution</a:t>
            </a:r>
            <a:r>
              <a:rPr lang="en-US" sz="2200" kern="0" dirty="0">
                <a:solidFill>
                  <a:schemeClr val="accent2"/>
                </a:solidFill>
                <a:cs typeface="Times New Roman" pitchFamily="18" charset="0"/>
              </a:rPr>
              <a:t>: fusion of gluons, one gluon from  </a:t>
            </a:r>
            <a:r>
              <a:rPr lang="en-GB" sz="2200" i="1" kern="0" dirty="0">
                <a:solidFill>
                  <a:schemeClr val="accent2"/>
                </a:solidFill>
                <a:cs typeface="Times New Roman" pitchFamily="18" charset="0"/>
              </a:rPr>
              <a:t>b </a:t>
            </a:r>
            <a:r>
              <a:rPr lang="en-GB" sz="2200" i="1" kern="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→</a:t>
            </a:r>
            <a:r>
              <a:rPr lang="en-GB" sz="2200" i="1" kern="0" dirty="0" err="1">
                <a:solidFill>
                  <a:schemeClr val="accent2"/>
                </a:solidFill>
                <a:cs typeface="Arial" pitchFamily="34" charset="0"/>
              </a:rPr>
              <a:t>sg</a:t>
            </a:r>
            <a:r>
              <a:rPr lang="en-GB" sz="2200" i="1" kern="0" dirty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en-GB" sz="2200" kern="0" dirty="0">
                <a:solidFill>
                  <a:schemeClr val="accent2"/>
                </a:solidFill>
                <a:cs typeface="Arial" pitchFamily="34" charset="0"/>
              </a:rPr>
              <a:t>process and another one from spectator. </a:t>
            </a:r>
          </a:p>
        </p:txBody>
      </p:sp>
      <p:pic>
        <p:nvPicPr>
          <p:cNvPr id="2560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9700" y="1235075"/>
            <a:ext cx="2322513" cy="1689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5608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92513" y="3025775"/>
            <a:ext cx="2232025" cy="1677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5609" name="CasellaDiTesto 58"/>
          <p:cNvSpPr txBox="1">
            <a:spLocks noChangeArrowheads="1"/>
          </p:cNvSpPr>
          <p:nvPr/>
        </p:nvSpPr>
        <p:spPr bwMode="auto">
          <a:xfrm>
            <a:off x="684213" y="2133600"/>
            <a:ext cx="21732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|Vub Vus|   ≈  </a:t>
            </a:r>
            <a:r>
              <a:rPr lang="el-GR"/>
              <a:t>λ</a:t>
            </a:r>
            <a:r>
              <a:rPr lang="it-IT" baseline="30000"/>
              <a:t>4</a:t>
            </a:r>
            <a:endParaRPr lang="en-US" baseline="30000"/>
          </a:p>
        </p:txBody>
      </p:sp>
      <p:sp>
        <p:nvSpPr>
          <p:cNvPr id="25610" name="CasellaDiTesto 59"/>
          <p:cNvSpPr txBox="1">
            <a:spLocks noChangeArrowheads="1"/>
          </p:cNvSpPr>
          <p:nvPr/>
        </p:nvSpPr>
        <p:spPr bwMode="auto">
          <a:xfrm>
            <a:off x="539750" y="3716338"/>
            <a:ext cx="2071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|Vtb Vts|   ≈  </a:t>
            </a:r>
            <a:r>
              <a:rPr lang="el-GR"/>
              <a:t>λ</a:t>
            </a:r>
            <a:r>
              <a:rPr lang="it-IT" baseline="30000"/>
              <a:t>2</a:t>
            </a:r>
            <a:endParaRPr lang="en-US" baseline="30000"/>
          </a:p>
        </p:txBody>
      </p:sp>
      <p:sp>
        <p:nvSpPr>
          <p:cNvPr id="25611" name="CasellaDiTesto 60"/>
          <p:cNvSpPr txBox="1">
            <a:spLocks noChangeArrowheads="1"/>
          </p:cNvSpPr>
          <p:nvPr/>
        </p:nvSpPr>
        <p:spPr bwMode="auto">
          <a:xfrm>
            <a:off x="1979613" y="1628775"/>
            <a:ext cx="1322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  <a:r>
              <a:rPr lang="el-GR"/>
              <a:t>λ</a:t>
            </a:r>
            <a:r>
              <a:rPr lang="it-IT" baseline="30000"/>
              <a:t> </a:t>
            </a:r>
            <a:r>
              <a:rPr lang="en-US"/>
              <a:t>≈  0.22</a:t>
            </a:r>
            <a:endParaRPr lang="en-US" baseline="30000"/>
          </a:p>
        </p:txBody>
      </p:sp>
      <p:pic>
        <p:nvPicPr>
          <p:cNvPr id="25612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688" y="2997200"/>
            <a:ext cx="2232025" cy="167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561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375" y="5260975"/>
            <a:ext cx="2808288" cy="1408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Theoretical Approaches</a:t>
            </a:r>
          </a:p>
        </p:txBody>
      </p:sp>
      <p:sp>
        <p:nvSpPr>
          <p:cNvPr id="26627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8536CB-992D-4DFC-B24A-765B8A2F7760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1214438"/>
            <a:ext cx="9144000" cy="4000500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it-IT" kern="0" dirty="0">
              <a:solidFill>
                <a:schemeClr val="accent2"/>
              </a:solidFill>
              <a:latin typeface="+mn-lt"/>
              <a:cs typeface="Times New Roman" pitchFamily="18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kern="0" dirty="0">
                <a:solidFill>
                  <a:schemeClr val="accent2"/>
                </a:solidFill>
                <a:latin typeface="+mn-lt"/>
                <a:cs typeface="Times New Roman" pitchFamily="18" charset="0"/>
                <a:sym typeface="Wingdings" pitchFamily="2" charset="2"/>
              </a:rPr>
              <a:t>Within</a:t>
            </a:r>
            <a:r>
              <a:rPr lang="it-IT" kern="0" dirty="0">
                <a:solidFill>
                  <a:schemeClr val="accent2"/>
                </a:solidFill>
                <a:latin typeface="+mn-lt"/>
                <a:cs typeface="Times New Roman" pitchFamily="18" charset="0"/>
                <a:sym typeface="Wingdings" pitchFamily="2" charset="2"/>
              </a:rPr>
              <a:t> </a:t>
            </a:r>
            <a:r>
              <a:rPr lang="en-US" kern="0" dirty="0">
                <a:solidFill>
                  <a:schemeClr val="accent2"/>
                </a:solidFill>
                <a:latin typeface="+mn-lt"/>
                <a:cs typeface="Times New Roman" pitchFamily="18" charset="0"/>
                <a:sym typeface="Wingdings" pitchFamily="2" charset="2"/>
              </a:rPr>
              <a:t>large errors BR compatible with interference among different contributions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it-IT" kern="0" dirty="0">
              <a:solidFill>
                <a:schemeClr val="accent2"/>
              </a:solidFill>
              <a:latin typeface="+mn-lt"/>
              <a:cs typeface="Times New Roman" pitchFamily="18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kern="0" dirty="0">
                <a:solidFill>
                  <a:schemeClr val="accent2"/>
                </a:solidFill>
                <a:latin typeface="+mn-lt"/>
                <a:cs typeface="Times New Roman" pitchFamily="18" charset="0"/>
                <a:sym typeface="Wingdings" pitchFamily="2" charset="2"/>
              </a:rPr>
              <a:t>QCDF and SCET : </a:t>
            </a:r>
            <a:r>
              <a:rPr lang="en-US" kern="0" dirty="0">
                <a:solidFill>
                  <a:schemeClr val="accent2"/>
                </a:solidFill>
                <a:latin typeface="+mn-lt"/>
                <a:cs typeface="Times New Roman" pitchFamily="18" charset="0"/>
                <a:sym typeface="Wingdings" pitchFamily="2" charset="2"/>
              </a:rPr>
              <a:t>sizable </a:t>
            </a:r>
            <a:r>
              <a:rPr lang="en-US" kern="0" dirty="0" err="1">
                <a:solidFill>
                  <a:schemeClr val="accent2"/>
                </a:solidFill>
                <a:latin typeface="+mn-lt"/>
                <a:cs typeface="Times New Roman" pitchFamily="18" charset="0"/>
                <a:sym typeface="Wingdings" pitchFamily="2" charset="2"/>
              </a:rPr>
              <a:t>gluonic</a:t>
            </a:r>
            <a:r>
              <a:rPr lang="en-US" kern="0" dirty="0">
                <a:solidFill>
                  <a:schemeClr val="accent2"/>
                </a:solidFill>
                <a:latin typeface="+mn-lt"/>
                <a:cs typeface="Times New Roman" pitchFamily="18" charset="0"/>
                <a:sym typeface="Wingdings" pitchFamily="2" charset="2"/>
              </a:rPr>
              <a:t> contributions to the B → </a:t>
            </a:r>
            <a:r>
              <a:rPr lang="en-GB" i="1" kern="0" dirty="0">
                <a:solidFill>
                  <a:schemeClr val="accent2"/>
                </a:solidFill>
                <a:cs typeface="Times New Roman" pitchFamily="18" charset="0"/>
                <a:sym typeface="Symbol" pitchFamily="18" charset="2"/>
              </a:rPr>
              <a:t></a:t>
            </a:r>
            <a:r>
              <a:rPr lang="en-GB" i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</a:t>
            </a:r>
            <a:r>
              <a:rPr lang="en-GB" kern="0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kern="0" dirty="0">
                <a:solidFill>
                  <a:schemeClr val="accent2"/>
                </a:solidFill>
                <a:latin typeface="+mn-lt"/>
                <a:cs typeface="Times New Roman" pitchFamily="18" charset="0"/>
                <a:sym typeface="Wingdings" pitchFamily="2" charset="2"/>
              </a:rPr>
              <a:t>form factor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kern="0" dirty="0">
              <a:solidFill>
                <a:schemeClr val="accent2"/>
              </a:solidFill>
              <a:latin typeface="+mn-lt"/>
              <a:cs typeface="Times New Roman" pitchFamily="18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dirty="0" err="1">
                <a:solidFill>
                  <a:schemeClr val="accent2"/>
                </a:solidFill>
                <a:latin typeface="+mn-lt"/>
                <a:cs typeface="Times New Roman" pitchFamily="18" charset="0"/>
                <a:sym typeface="Wingdings" pitchFamily="2" charset="2"/>
              </a:rPr>
              <a:t>pQCD</a:t>
            </a:r>
            <a:r>
              <a:rPr lang="en-US" kern="0" dirty="0">
                <a:solidFill>
                  <a:schemeClr val="accent2"/>
                </a:solidFill>
                <a:latin typeface="+mn-lt"/>
                <a:cs typeface="Times New Roman" pitchFamily="18" charset="0"/>
                <a:sym typeface="Wingdings" pitchFamily="2" charset="2"/>
              </a:rPr>
              <a:t> : impact of the </a:t>
            </a:r>
            <a:r>
              <a:rPr lang="en-US" kern="0" dirty="0" err="1">
                <a:solidFill>
                  <a:schemeClr val="accent2"/>
                </a:solidFill>
                <a:latin typeface="+mn-lt"/>
                <a:cs typeface="Times New Roman" pitchFamily="18" charset="0"/>
                <a:sym typeface="Wingdings" pitchFamily="2" charset="2"/>
              </a:rPr>
              <a:t>gluonic</a:t>
            </a:r>
            <a:r>
              <a:rPr lang="en-US" kern="0" dirty="0">
                <a:solidFill>
                  <a:schemeClr val="accent2"/>
                </a:solidFill>
                <a:latin typeface="+mn-lt"/>
                <a:cs typeface="Times New Roman" pitchFamily="18" charset="0"/>
                <a:sym typeface="Wingdings" pitchFamily="2" charset="2"/>
              </a:rPr>
              <a:t> component numerically very small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kern="0" dirty="0">
              <a:solidFill>
                <a:schemeClr val="accent2"/>
              </a:solidFill>
              <a:latin typeface="+mn-lt"/>
              <a:cs typeface="Times New Roman" pitchFamily="18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kern="0" dirty="0">
              <a:solidFill>
                <a:schemeClr val="accent2"/>
              </a:solidFill>
              <a:latin typeface="+mn-lt"/>
              <a:cs typeface="Times New Roman" pitchFamily="18" charset="0"/>
              <a:sym typeface="Wingdings" pitchFamily="2" charset="2"/>
            </a:endParaRPr>
          </a:p>
          <a:p>
            <a:pPr marL="342900" lvl="1" indent="-342900">
              <a:spcBef>
                <a:spcPct val="20000"/>
              </a:spcBef>
              <a:defRPr/>
            </a:pPr>
            <a:r>
              <a:rPr lang="en-US" kern="0" dirty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		Major analyses prior to 06, relying on  old experimental data</a:t>
            </a:r>
            <a:endParaRPr lang="it-IT" kern="0" dirty="0">
              <a:solidFill>
                <a:schemeClr val="accent2"/>
              </a:solidFill>
              <a:latin typeface="+mn-lt"/>
              <a:cs typeface="Times New Roman" pitchFamily="18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it-IT" kern="0" dirty="0">
              <a:solidFill>
                <a:schemeClr val="accent2"/>
              </a:solidFill>
              <a:latin typeface="+mn-lt"/>
              <a:cs typeface="Times New Roman" pitchFamily="18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it-IT" kern="0" dirty="0">
              <a:solidFill>
                <a:schemeClr val="accent2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6629" name="CasellaDiTesto 14"/>
          <p:cNvSpPr txBox="1">
            <a:spLocks noChangeArrowheads="1"/>
          </p:cNvSpPr>
          <p:nvPr/>
        </p:nvSpPr>
        <p:spPr bwMode="auto">
          <a:xfrm>
            <a:off x="5857875" y="3357563"/>
            <a:ext cx="2928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92D050"/>
                </a:solidFill>
              </a:rPr>
              <a:t>Beneke, Neubert 03; Williamson, Zupan  06</a:t>
            </a:r>
          </a:p>
        </p:txBody>
      </p:sp>
      <p:sp>
        <p:nvSpPr>
          <p:cNvPr id="26630" name="CasellaDiTesto 15"/>
          <p:cNvSpPr txBox="1">
            <a:spLocks noChangeArrowheads="1"/>
          </p:cNvSpPr>
          <p:nvPr/>
        </p:nvSpPr>
        <p:spPr bwMode="auto">
          <a:xfrm>
            <a:off x="4857750" y="4572000"/>
            <a:ext cx="40719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i="1">
                <a:solidFill>
                  <a:srgbClr val="92D050"/>
                </a:solidFill>
              </a:rPr>
              <a:t>Y.-Y. Charng, T. Kurimoto, H.-n. Li</a:t>
            </a:r>
            <a:r>
              <a:rPr lang="en-US" sz="2000" i="1">
                <a:solidFill>
                  <a:srgbClr val="92D050"/>
                </a:solidFill>
              </a:rPr>
              <a:t> 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More Recent Data</a:t>
            </a:r>
          </a:p>
        </p:txBody>
      </p:sp>
      <p:sp>
        <p:nvSpPr>
          <p:cNvPr id="27651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EA6620-777F-44CF-8C0B-7DB93F4620C5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6552" y="1214438"/>
            <a:ext cx="8423920" cy="4950866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it-IT" kern="0" dirty="0">
              <a:solidFill>
                <a:schemeClr val="accent2"/>
              </a:solidFill>
              <a:latin typeface="+mn-lt"/>
              <a:cs typeface="Times New Roman" pitchFamily="18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it-IT" kern="0" dirty="0">
                <a:solidFill>
                  <a:schemeClr val="accent2"/>
                </a:solidFill>
                <a:latin typeface="+mn-lt"/>
                <a:cs typeface="Times New Roman" pitchFamily="18" charset="0"/>
                <a:sym typeface="Wingdings" pitchFamily="2" charset="2"/>
              </a:rPr>
              <a:t>2008-2010   CLEO/</a:t>
            </a:r>
            <a:r>
              <a:rPr lang="it-IT" kern="0" dirty="0" err="1">
                <a:solidFill>
                  <a:schemeClr val="accent2"/>
                </a:solidFill>
                <a:latin typeface="+mn-lt"/>
                <a:cs typeface="Times New Roman" pitchFamily="18" charset="0"/>
                <a:sym typeface="Wingdings" pitchFamily="2" charset="2"/>
              </a:rPr>
              <a:t>BaBar</a:t>
            </a:r>
            <a:endParaRPr lang="it-IT" kern="0" dirty="0">
              <a:solidFill>
                <a:schemeClr val="accent2"/>
              </a:solidFill>
              <a:latin typeface="+mn-lt"/>
              <a:cs typeface="Times New Roman" pitchFamily="18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it-IT" kern="0" dirty="0">
                <a:solidFill>
                  <a:schemeClr val="accent2"/>
                </a:solidFill>
                <a:latin typeface="+mn-lt"/>
                <a:cs typeface="Times New Roman" pitchFamily="18" charset="0"/>
                <a:sym typeface="Wingdings" pitchFamily="2" charset="2"/>
              </a:rPr>
              <a:t>           B  </a:t>
            </a:r>
            <a:r>
              <a:rPr lang="it-IT" kern="0" dirty="0">
                <a:solidFill>
                  <a:schemeClr val="accent2"/>
                </a:solidFill>
                <a:latin typeface="+mn-lt"/>
                <a:cs typeface="Times New Roman" pitchFamily="18" charset="0"/>
                <a:sym typeface="Wingdings" pitchFamily="2" charset="2"/>
              </a:rPr>
              <a:t>semileptonic                                            &lt; 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it-IT" kern="0" dirty="0">
              <a:solidFill>
                <a:schemeClr val="accent2"/>
              </a:solidFill>
              <a:latin typeface="+mn-lt"/>
              <a:cs typeface="Times New Roman" pitchFamily="18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dirty="0">
                <a:solidFill>
                  <a:schemeClr val="accent2"/>
                </a:solidFill>
                <a:latin typeface="+mn-lt"/>
                <a:cs typeface="Times New Roman" pitchFamily="18" charset="0"/>
                <a:sym typeface="Wingdings" pitchFamily="2" charset="2"/>
              </a:rPr>
              <a:t>2010   </a:t>
            </a:r>
            <a:r>
              <a:rPr lang="en-US" kern="0" dirty="0" err="1">
                <a:solidFill>
                  <a:schemeClr val="accent2"/>
                </a:solidFill>
                <a:latin typeface="+mn-lt"/>
                <a:cs typeface="Times New Roman" pitchFamily="18" charset="0"/>
                <a:sym typeface="Wingdings" pitchFamily="2" charset="2"/>
              </a:rPr>
              <a:t>BaBar</a:t>
            </a:r>
            <a:endParaRPr lang="en-US" kern="0" dirty="0">
              <a:solidFill>
                <a:schemeClr val="accent2"/>
              </a:solidFill>
              <a:latin typeface="+mn-lt"/>
              <a:cs typeface="Times New Roman" pitchFamily="18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kern="0" dirty="0">
              <a:solidFill>
                <a:schemeClr val="accent2"/>
              </a:solidFill>
              <a:latin typeface="+mn-lt"/>
              <a:cs typeface="Times New Roman" pitchFamily="18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kern="0" dirty="0">
              <a:solidFill>
                <a:schemeClr val="accent2"/>
              </a:solidFill>
              <a:latin typeface="+mn-lt"/>
              <a:cs typeface="Times New Roman" pitchFamily="18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kern="0" dirty="0">
              <a:solidFill>
                <a:schemeClr val="accent2"/>
              </a:solidFill>
              <a:latin typeface="+mn-lt"/>
              <a:cs typeface="Times New Roman" pitchFamily="18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dirty="0">
                <a:solidFill>
                  <a:schemeClr val="accent2"/>
                </a:solidFill>
                <a:latin typeface="+mn-lt"/>
                <a:cs typeface="Times New Roman" pitchFamily="18" charset="0"/>
                <a:sym typeface="Wingdings" pitchFamily="2" charset="2"/>
              </a:rPr>
              <a:t>2007 CLEO</a:t>
            </a:r>
          </a:p>
          <a:p>
            <a:pPr marL="4000500" lvl="8" indent="-342900">
              <a:spcBef>
                <a:spcPct val="20000"/>
              </a:spcBef>
              <a:defRPr/>
            </a:pPr>
            <a:r>
              <a:rPr lang="en-US" kern="0" dirty="0">
                <a:solidFill>
                  <a:schemeClr val="accent2"/>
                </a:solidFill>
                <a:latin typeface="+mn-lt"/>
                <a:cs typeface="Times New Roman" pitchFamily="18" charset="0"/>
                <a:sym typeface="Wingdings" pitchFamily="2" charset="2"/>
              </a:rPr>
              <a:t>      </a:t>
            </a:r>
            <a:r>
              <a:rPr lang="en-US" kern="0" dirty="0" smtClean="0">
                <a:solidFill>
                  <a:schemeClr val="accent2"/>
                </a:solidFill>
                <a:latin typeface="+mn-lt"/>
                <a:cs typeface="Times New Roman" pitchFamily="18" charset="0"/>
                <a:sym typeface="Wingdings" pitchFamily="2" charset="2"/>
              </a:rPr>
              <a:t>≈</a:t>
            </a:r>
            <a:endParaRPr lang="en-US" kern="0" dirty="0">
              <a:solidFill>
                <a:schemeClr val="accent2"/>
              </a:solidFill>
              <a:latin typeface="+mn-lt"/>
              <a:cs typeface="Times New Roman" pitchFamily="18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kern="0" dirty="0">
              <a:solidFill>
                <a:schemeClr val="accent2"/>
              </a:solidFill>
              <a:latin typeface="+mn-lt"/>
              <a:cs typeface="Times New Roman" pitchFamily="18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kern="0" dirty="0">
              <a:solidFill>
                <a:schemeClr val="accent2"/>
              </a:solidFill>
              <a:latin typeface="+mn-lt"/>
              <a:cs typeface="Times New Roman" pitchFamily="18" charset="0"/>
              <a:sym typeface="Wingdings" pitchFamily="2" charset="2"/>
            </a:endParaRPr>
          </a:p>
          <a:p>
            <a:pPr marL="342900" lvl="1" indent="-342900">
              <a:spcBef>
                <a:spcPct val="20000"/>
              </a:spcBef>
              <a:defRPr/>
            </a:pPr>
            <a:r>
              <a:rPr lang="en-US" kern="0" dirty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	</a:t>
            </a:r>
            <a:endParaRPr lang="it-IT" kern="0" dirty="0">
              <a:solidFill>
                <a:schemeClr val="accent2"/>
              </a:solidFill>
              <a:latin typeface="+mn-lt"/>
              <a:cs typeface="Times New Roman" pitchFamily="18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it-IT" kern="0" dirty="0">
              <a:solidFill>
                <a:schemeClr val="accent2"/>
              </a:solidFill>
              <a:latin typeface="+mn-lt"/>
              <a:cs typeface="Times New Roman" pitchFamily="18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it-IT" kern="0" dirty="0">
              <a:solidFill>
                <a:schemeClr val="accent2"/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2765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2193925"/>
            <a:ext cx="2286000" cy="371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765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2133600"/>
            <a:ext cx="2095500" cy="390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765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63" y="3714750"/>
            <a:ext cx="439102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765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313" y="5143500"/>
            <a:ext cx="1752600" cy="447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7657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2063" y="5143500"/>
            <a:ext cx="18097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7658" name="TextBox 9"/>
          <p:cNvSpPr txBox="1">
            <a:spLocks noChangeArrowheads="1"/>
          </p:cNvSpPr>
          <p:nvPr/>
        </p:nvSpPr>
        <p:spPr bwMode="auto">
          <a:xfrm>
            <a:off x="5853113" y="2117725"/>
            <a:ext cx="358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/>
              <a:t>&lt;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Conclusions</a:t>
            </a:r>
          </a:p>
        </p:txBody>
      </p:sp>
      <p:sp>
        <p:nvSpPr>
          <p:cNvPr id="28675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180C31-D96D-461F-A90B-18A72AF6D48F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39834" y="1398920"/>
            <a:ext cx="8255074" cy="4982407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it-IT" kern="0" dirty="0">
                <a:solidFill>
                  <a:schemeClr val="accent2"/>
                </a:solidFill>
                <a:latin typeface="+mn-lt"/>
              </a:rPr>
              <a:t>The </a:t>
            </a:r>
            <a:r>
              <a:rPr lang="en-US" kern="0" dirty="0">
                <a:solidFill>
                  <a:schemeClr val="accent2"/>
                </a:solidFill>
                <a:latin typeface="+mn-lt"/>
              </a:rPr>
              <a:t>different determinations of </a:t>
            </a:r>
            <a:r>
              <a:rPr lang="en-US" kern="0" dirty="0">
                <a:solidFill>
                  <a:schemeClr val="accent2"/>
                </a:solidFill>
                <a:latin typeface="+mn-lt"/>
                <a:sym typeface="Symbol" pitchFamily="18" charset="2"/>
              </a:rPr>
              <a:t> mixing angle are generally consistent, but </a:t>
            </a:r>
            <a:r>
              <a:rPr lang="en-US" kern="0" dirty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 show relevant model and mode </a:t>
            </a:r>
            <a:r>
              <a:rPr lang="en-US" kern="0" dirty="0" smtClean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dependence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kern="0" dirty="0">
              <a:solidFill>
                <a:schemeClr val="accent2"/>
              </a:solidFill>
              <a:latin typeface="+mn-lt"/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 smtClean="0">
                <a:solidFill>
                  <a:schemeClr val="accent2"/>
                </a:solidFill>
                <a:latin typeface="+mn-lt"/>
                <a:sym typeface="Symbol" pitchFamily="18" charset="2"/>
              </a:rPr>
              <a:t>The </a:t>
            </a:r>
            <a:r>
              <a:rPr lang="en-US" kern="0" dirty="0">
                <a:solidFill>
                  <a:schemeClr val="accent2"/>
                </a:solidFill>
                <a:latin typeface="+mn-lt"/>
                <a:sym typeface="Symbol" pitchFamily="18" charset="2"/>
              </a:rPr>
              <a:t>message concerning  </a:t>
            </a:r>
            <a:r>
              <a:rPr lang="en-US" kern="0" dirty="0" err="1">
                <a:solidFill>
                  <a:schemeClr val="accent2"/>
                </a:solidFill>
                <a:latin typeface="+mn-lt"/>
                <a:sym typeface="Symbol" pitchFamily="18" charset="2"/>
              </a:rPr>
              <a:t>gluonium</a:t>
            </a:r>
            <a:r>
              <a:rPr lang="en-US" kern="0" dirty="0">
                <a:solidFill>
                  <a:schemeClr val="accent2"/>
                </a:solidFill>
                <a:latin typeface="+mn-lt"/>
                <a:sym typeface="Symbol" pitchFamily="18" charset="2"/>
              </a:rPr>
              <a:t> content remains </a:t>
            </a:r>
            <a:r>
              <a:rPr lang="en-US" kern="0" dirty="0" smtClean="0">
                <a:solidFill>
                  <a:schemeClr val="accent2"/>
                </a:solidFill>
                <a:latin typeface="+mn-lt"/>
                <a:sym typeface="Symbol" pitchFamily="18" charset="2"/>
              </a:rPr>
              <a:t>ambivalent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kern="0" dirty="0" smtClean="0">
                <a:solidFill>
                  <a:schemeClr val="accent2"/>
                </a:solidFill>
                <a:latin typeface="+mn-lt"/>
                <a:sym typeface="Symbol" pitchFamily="18" charset="2"/>
              </a:rPr>
              <a:t> </a:t>
            </a:r>
            <a:endParaRPr lang="en-US" kern="0" dirty="0">
              <a:solidFill>
                <a:schemeClr val="accent2"/>
              </a:solidFill>
              <a:latin typeface="+mn-lt"/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solidFill>
                  <a:schemeClr val="accent2"/>
                </a:solidFill>
                <a:latin typeface="+mn-lt"/>
                <a:sym typeface="Symbol" pitchFamily="18" charset="2"/>
              </a:rPr>
              <a:t>More dedicated studies are necessary (including  theoretical updates with new data) while waiting for lattice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kern="0" dirty="0" smtClean="0">
              <a:solidFill>
                <a:schemeClr val="accent2"/>
              </a:solidFill>
              <a:latin typeface="+mn-lt"/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 smtClean="0">
                <a:solidFill>
                  <a:schemeClr val="accent2"/>
                </a:solidFill>
                <a:latin typeface="+mn-lt"/>
                <a:sym typeface="Symbol" pitchFamily="18" charset="2"/>
              </a:rPr>
              <a:t>Also </a:t>
            </a:r>
            <a:r>
              <a:rPr lang="en-US" kern="0" dirty="0">
                <a:solidFill>
                  <a:schemeClr val="accent2"/>
                </a:solidFill>
                <a:latin typeface="+mn-lt"/>
                <a:sym typeface="Symbol" pitchFamily="18" charset="2"/>
              </a:rPr>
              <a:t>D</a:t>
            </a:r>
            <a:r>
              <a:rPr lang="en-US" kern="0" baseline="30000" dirty="0">
                <a:solidFill>
                  <a:schemeClr val="accent2"/>
                </a:solidFill>
                <a:latin typeface="+mn-lt"/>
                <a:sym typeface="Symbol" pitchFamily="18" charset="2"/>
              </a:rPr>
              <a:t>+</a:t>
            </a:r>
            <a:r>
              <a:rPr lang="en-US" kern="0" dirty="0">
                <a:solidFill>
                  <a:schemeClr val="accent2"/>
                </a:solidFill>
                <a:latin typeface="+mn-lt"/>
                <a:sym typeface="Symbol" pitchFamily="18" charset="2"/>
              </a:rPr>
              <a:t>, D</a:t>
            </a:r>
            <a:r>
              <a:rPr lang="en-US" kern="0" baseline="-25000" dirty="0">
                <a:solidFill>
                  <a:schemeClr val="accent2"/>
                </a:solidFill>
                <a:latin typeface="+mn-lt"/>
                <a:sym typeface="Symbol" pitchFamily="18" charset="2"/>
              </a:rPr>
              <a:t>S</a:t>
            </a:r>
            <a:r>
              <a:rPr lang="en-US" kern="0" baseline="30000" dirty="0">
                <a:solidFill>
                  <a:schemeClr val="accent2"/>
                </a:solidFill>
                <a:latin typeface="+mn-lt"/>
                <a:sym typeface="Symbol" pitchFamily="18" charset="2"/>
              </a:rPr>
              <a:t>+</a:t>
            </a:r>
            <a:r>
              <a:rPr lang="en-US" kern="0" dirty="0">
                <a:solidFill>
                  <a:schemeClr val="accent2"/>
                </a:solidFill>
                <a:latin typeface="+mn-lt"/>
                <a:sym typeface="Symbol" pitchFamily="18" charset="2"/>
              </a:rPr>
              <a:t> and B</a:t>
            </a:r>
            <a:r>
              <a:rPr lang="en-US" kern="0" baseline="30000" dirty="0">
                <a:solidFill>
                  <a:schemeClr val="accent2"/>
                </a:solidFill>
                <a:latin typeface="+mn-lt"/>
                <a:sym typeface="Symbol" pitchFamily="18" charset="2"/>
              </a:rPr>
              <a:t>+</a:t>
            </a:r>
            <a:r>
              <a:rPr lang="en-US" kern="0" dirty="0">
                <a:solidFill>
                  <a:schemeClr val="accent2"/>
                </a:solidFill>
                <a:latin typeface="+mn-lt"/>
                <a:sym typeface="Symbol" pitchFamily="18" charset="2"/>
              </a:rPr>
              <a:t> decays must be included in traditional investigations  to check  </a:t>
            </a:r>
            <a:r>
              <a:rPr lang="en-US" kern="0" dirty="0" err="1">
                <a:solidFill>
                  <a:schemeClr val="accent2"/>
                </a:solidFill>
                <a:latin typeface="+mn-lt"/>
                <a:sym typeface="Symbol" pitchFamily="18" charset="2"/>
              </a:rPr>
              <a:t>gluonium</a:t>
            </a:r>
            <a:r>
              <a:rPr lang="en-US" kern="0" dirty="0">
                <a:solidFill>
                  <a:schemeClr val="accent2"/>
                </a:solidFill>
                <a:latin typeface="+mn-lt"/>
                <a:sym typeface="Symbol" pitchFamily="18" charset="2"/>
              </a:rPr>
              <a:t> role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GB" kern="0" dirty="0">
              <a:solidFill>
                <a:schemeClr val="accent2"/>
              </a:solidFill>
              <a:latin typeface="+mn-lt"/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it-IT" sz="2000" kern="0" dirty="0">
              <a:solidFill>
                <a:schemeClr val="accent2"/>
              </a:solidFill>
              <a:latin typeface="+mn-lt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Titolo 1"/>
          <p:cNvSpPr>
            <a:spLocks noGrp="1"/>
          </p:cNvSpPr>
          <p:nvPr>
            <p:ph type="title"/>
          </p:nvPr>
        </p:nvSpPr>
        <p:spPr>
          <a:xfrm rot="16200000">
            <a:off x="-2759869" y="2875757"/>
            <a:ext cx="6732587" cy="1143000"/>
          </a:xfrm>
        </p:spPr>
        <p:txBody>
          <a:bodyPr/>
          <a:lstStyle/>
          <a:p>
            <a:r>
              <a:rPr lang="it-IT" smtClean="0"/>
              <a:t>Conclusion II</a:t>
            </a:r>
          </a:p>
        </p:txBody>
      </p:sp>
      <p:sp>
        <p:nvSpPr>
          <p:cNvPr id="13322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19C242-A9A6-4547-895C-0304D6EA39CC}" type="slidenum">
              <a:rPr lang="en-US" smtClean="0"/>
              <a:pPr/>
              <a:t>24</a:t>
            </a:fld>
            <a:endParaRPr lang="en-US" smtClean="0"/>
          </a:p>
        </p:txBody>
      </p:sp>
      <p:grpSp>
        <p:nvGrpSpPr>
          <p:cNvPr id="13323" name="Gruppo 10"/>
          <p:cNvGrpSpPr>
            <a:grpSpLocks/>
          </p:cNvGrpSpPr>
          <p:nvPr/>
        </p:nvGrpSpPr>
        <p:grpSpPr bwMode="auto">
          <a:xfrm>
            <a:off x="1214438" y="5084763"/>
            <a:ext cx="7918647" cy="1620000"/>
            <a:chOff x="685800" y="1290613"/>
            <a:chExt cx="7920026" cy="1623668"/>
          </a:xfrm>
        </p:grpSpPr>
        <p:graphicFrame>
          <p:nvGraphicFramePr>
            <p:cNvPr id="12" name="Segnaposto contenuto 3"/>
            <p:cNvGraphicFramePr>
              <a:graphicFrameLocks/>
            </p:cNvGraphicFramePr>
            <p:nvPr/>
          </p:nvGraphicFramePr>
          <p:xfrm>
            <a:off x="685800" y="1290613"/>
            <a:ext cx="7920026" cy="1623668"/>
          </p:xfrm>
          <a:graphic>
            <a:graphicData uri="http://schemas.openxmlformats.org/drawingml/2006/table">
              <a:tbl>
                <a:tblPr firstRow="1">
                  <a:tableStyleId>{5C22544A-7EE6-4342-B048-85BDC9FD1C3A}</a:tableStyleId>
                </a:tblPr>
                <a:tblGrid>
                  <a:gridCol w="2639549"/>
                  <a:gridCol w="2639549"/>
                  <a:gridCol w="2639549"/>
                </a:tblGrid>
                <a:tr h="895266">
                  <a:tc>
                    <a:txBody>
                      <a:bodyPr/>
                      <a:lstStyle/>
                      <a:p>
                        <a:pPr algn="ctr"/>
                        <a:r>
                          <a:rPr lang="it-IT" dirty="0" err="1" smtClean="0"/>
                          <a:t>Semileptonic</a:t>
                        </a:r>
                        <a:r>
                          <a:rPr lang="it-IT" dirty="0" smtClean="0"/>
                          <a:t> </a:t>
                        </a:r>
                        <a:r>
                          <a:rPr lang="it-IT" dirty="0" err="1" smtClean="0"/>
                          <a:t>decay</a:t>
                        </a:r>
                        <a:endParaRPr lang="it-IT" dirty="0" smtClean="0"/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endParaRPr lang="it-IT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it-IT" dirty="0"/>
                      </a:p>
                    </a:txBody>
                    <a:tcPr/>
                  </a:tc>
                </a:tr>
                <a:tr h="724734">
                  <a:tc>
                    <a:txBody>
                      <a:bodyPr/>
                      <a:lstStyle/>
                      <a:p>
                        <a:pPr algn="ctr"/>
                        <a:endParaRPr lang="it-IT" dirty="0"/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it-I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rPr>
                          <a:t>(37.7</a:t>
                        </a:r>
                        <a:r>
                          <a:rPr kumimoji="0" lang="it-I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rPr>
                          <a:t>±2.6</a:t>
                        </a:r>
                        <a:r>
                          <a:rPr kumimoji="0" lang="it-I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rPr>
                          <a:t>)°</a:t>
                        </a:r>
                        <a:endPara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a:txBody>
                    <a:tcPr horzOverflow="overflow"/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it-IT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rPr>
                          <a:t>0.12</a:t>
                        </a:r>
                        <a:endPara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a:txBody>
                    <a:tcPr horzOverflow="overflow"/>
                  </a:tc>
                </a:tr>
              </a:tbl>
            </a:graphicData>
          </a:graphic>
        </p:graphicFrame>
        <p:graphicFrame>
          <p:nvGraphicFramePr>
            <p:cNvPr id="13318" name="Object 2"/>
            <p:cNvGraphicFramePr>
              <a:graphicFrameLocks noChangeAspect="1"/>
            </p:cNvGraphicFramePr>
            <p:nvPr/>
          </p:nvGraphicFramePr>
          <p:xfrm>
            <a:off x="4452392" y="1562373"/>
            <a:ext cx="376237" cy="457200"/>
          </p:xfrm>
          <a:graphic>
            <a:graphicData uri="http://schemas.openxmlformats.org/presentationml/2006/ole">
              <p:oleObj spid="_x0000_s13318" name="Equation" r:id="rId3" imgW="177480" imgH="215640" progId="Equation.3">
                <p:embed/>
              </p:oleObj>
            </a:graphicData>
          </a:graphic>
        </p:graphicFrame>
        <p:graphicFrame>
          <p:nvGraphicFramePr>
            <p:cNvPr id="13319" name="Object 3"/>
            <p:cNvGraphicFramePr>
              <a:graphicFrameLocks noChangeAspect="1"/>
            </p:cNvGraphicFramePr>
            <p:nvPr/>
          </p:nvGraphicFramePr>
          <p:xfrm>
            <a:off x="6995120" y="1522686"/>
            <a:ext cx="457200" cy="538162"/>
          </p:xfrm>
          <a:graphic>
            <a:graphicData uri="http://schemas.openxmlformats.org/presentationml/2006/ole">
              <p:oleObj spid="_x0000_s13319" name="Equation" r:id="rId4" imgW="215640" imgH="253800" progId="Equation.3">
                <p:embed/>
              </p:oleObj>
            </a:graphicData>
          </a:graphic>
        </p:graphicFrame>
        <p:graphicFrame>
          <p:nvGraphicFramePr>
            <p:cNvPr id="13320" name="Object 4"/>
            <p:cNvGraphicFramePr>
              <a:graphicFrameLocks noChangeAspect="1"/>
            </p:cNvGraphicFramePr>
            <p:nvPr/>
          </p:nvGraphicFramePr>
          <p:xfrm>
            <a:off x="1187624" y="2276872"/>
            <a:ext cx="1296143" cy="614812"/>
          </p:xfrm>
          <a:graphic>
            <a:graphicData uri="http://schemas.openxmlformats.org/presentationml/2006/ole">
              <p:oleObj spid="_x0000_s13320" name="Equazione" r:id="rId5" imgW="965160" imgH="457200" progId="Equation.3">
                <p:embed/>
              </p:oleObj>
            </a:graphicData>
          </a:graphic>
        </p:graphicFrame>
      </p:grpSp>
      <p:graphicFrame>
        <p:nvGraphicFramePr>
          <p:cNvPr id="16" name="Group 89"/>
          <p:cNvGraphicFramePr>
            <a:graphicFrameLocks/>
          </p:cNvGraphicFramePr>
          <p:nvPr/>
        </p:nvGraphicFramePr>
        <p:xfrm>
          <a:off x="1289050" y="74613"/>
          <a:ext cx="7772400" cy="25908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819400"/>
                <a:gridCol w="2362200"/>
                <a:gridCol w="2590800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Radiative </a:t>
                      </a:r>
                      <a:r>
                        <a:rPr kumimoji="0" lang="it-IT" sz="2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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KLOE (+</a:t>
                      </a:r>
                      <a:r>
                        <a:rPr kumimoji="0" lang="it-IT" sz="2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)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(39.7±0.7)°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0.14±0.04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Escribano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(41.4±1.3)°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0.04±0.09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Thomas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(41.7±0.5)°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 04±0.04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Thomas </a:t>
                      </a:r>
                      <a:r>
                        <a:rPr kumimoji="0" lang="it-IT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F.F.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(41.9±0.7)°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0.10±0.04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graphicFrame>
        <p:nvGraphicFramePr>
          <p:cNvPr id="13314" name="Object 50"/>
          <p:cNvGraphicFramePr>
            <a:graphicFrameLocks noChangeAspect="1"/>
          </p:cNvGraphicFramePr>
          <p:nvPr/>
        </p:nvGraphicFramePr>
        <p:xfrm>
          <a:off x="4876800" y="93663"/>
          <a:ext cx="376238" cy="457200"/>
        </p:xfrm>
        <a:graphic>
          <a:graphicData uri="http://schemas.openxmlformats.org/presentationml/2006/ole">
            <p:oleObj spid="_x0000_s13314" name="Equation" r:id="rId6" imgW="177480" imgH="215640" progId="Equation.3">
              <p:embed/>
            </p:oleObj>
          </a:graphicData>
        </a:graphic>
      </p:graphicFrame>
      <p:graphicFrame>
        <p:nvGraphicFramePr>
          <p:cNvPr id="13315" name="Object 51"/>
          <p:cNvGraphicFramePr>
            <a:graphicFrameLocks noChangeAspect="1"/>
          </p:cNvGraphicFramePr>
          <p:nvPr/>
        </p:nvGraphicFramePr>
        <p:xfrm>
          <a:off x="7451725" y="58738"/>
          <a:ext cx="457200" cy="538162"/>
        </p:xfrm>
        <a:graphic>
          <a:graphicData uri="http://schemas.openxmlformats.org/presentationml/2006/ole">
            <p:oleObj spid="_x0000_s13315" name="Equation" r:id="rId7" imgW="215640" imgH="253800" progId="Equation.3">
              <p:embed/>
            </p:oleObj>
          </a:graphicData>
        </a:graphic>
      </p:graphicFrame>
      <p:graphicFrame>
        <p:nvGraphicFramePr>
          <p:cNvPr id="19" name="Group 89"/>
          <p:cNvGraphicFramePr>
            <a:graphicFrameLocks/>
          </p:cNvGraphicFramePr>
          <p:nvPr/>
        </p:nvGraphicFramePr>
        <p:xfrm>
          <a:off x="1298575" y="2820988"/>
          <a:ext cx="7772400" cy="20726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819400"/>
                <a:gridCol w="2362200"/>
                <a:gridCol w="2590800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J/</a:t>
                      </a:r>
                      <a:r>
                        <a:rPr kumimoji="0" lang="it-IT" sz="2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VP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Thomas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(45±4)°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0.30±0.21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Thomas F.F.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(46+4/-5)°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0.48 ±0.16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Escribano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(44.6±4.4)°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0.29+0.28/-0.26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graphicFrame>
        <p:nvGraphicFramePr>
          <p:cNvPr id="13316" name="Object 90"/>
          <p:cNvGraphicFramePr>
            <a:graphicFrameLocks noChangeAspect="1"/>
          </p:cNvGraphicFramePr>
          <p:nvPr/>
        </p:nvGraphicFramePr>
        <p:xfrm>
          <a:off x="5106988" y="2768600"/>
          <a:ext cx="376237" cy="457200"/>
        </p:xfrm>
        <a:graphic>
          <a:graphicData uri="http://schemas.openxmlformats.org/presentationml/2006/ole">
            <p:oleObj spid="_x0000_s13316" name="Equation" r:id="rId8" imgW="177480" imgH="215640" progId="Equation.3">
              <p:embed/>
            </p:oleObj>
          </a:graphicData>
        </a:graphic>
      </p:graphicFrame>
      <p:graphicFrame>
        <p:nvGraphicFramePr>
          <p:cNvPr id="13317" name="Object 91"/>
          <p:cNvGraphicFramePr>
            <a:graphicFrameLocks noChangeAspect="1"/>
          </p:cNvGraphicFramePr>
          <p:nvPr/>
        </p:nvGraphicFramePr>
        <p:xfrm>
          <a:off x="7505700" y="2767013"/>
          <a:ext cx="457200" cy="538162"/>
        </p:xfrm>
        <a:graphic>
          <a:graphicData uri="http://schemas.openxmlformats.org/presentationml/2006/ole">
            <p:oleObj spid="_x0000_s13317" name="Equation" r:id="rId9" imgW="2156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olo 1"/>
          <p:cNvSpPr>
            <a:spLocks noGrp="1"/>
          </p:cNvSpPr>
          <p:nvPr>
            <p:ph type="title"/>
          </p:nvPr>
        </p:nvSpPr>
        <p:spPr>
          <a:xfrm>
            <a:off x="309563" y="90488"/>
            <a:ext cx="8366125" cy="530225"/>
          </a:xfrm>
        </p:spPr>
        <p:txBody>
          <a:bodyPr/>
          <a:lstStyle/>
          <a:p>
            <a:r>
              <a:rPr lang="en-US" sz="2800" smtClean="0"/>
              <a:t>SU(3)</a:t>
            </a:r>
            <a:r>
              <a:rPr lang="en-US" sz="2800" baseline="-25000" smtClean="0"/>
              <a:t>flavor </a:t>
            </a:r>
          </a:p>
        </p:txBody>
      </p:sp>
      <p:sp>
        <p:nvSpPr>
          <p:cNvPr id="14340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B5457F-B61D-4A66-8B95-CD96AD4BE585}" type="slidenum">
              <a:rPr lang="en-US" smtClean="0"/>
              <a:pPr/>
              <a:t>26</a:t>
            </a:fld>
            <a:endParaRPr lang="en-US" smtClean="0"/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6613"/>
            <a:ext cx="5761038" cy="2716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434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3644900"/>
            <a:ext cx="4238625" cy="314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434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4149725"/>
            <a:ext cx="8748712" cy="1704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aphicFrame>
        <p:nvGraphicFramePr>
          <p:cNvPr id="14338" name="Object 9"/>
          <p:cNvGraphicFramePr>
            <a:graphicFrameLocks noChangeAspect="1"/>
          </p:cNvGraphicFramePr>
          <p:nvPr/>
        </p:nvGraphicFramePr>
        <p:xfrm>
          <a:off x="5859463" y="1196975"/>
          <a:ext cx="3284537" cy="2038350"/>
        </p:xfrm>
        <a:graphic>
          <a:graphicData uri="http://schemas.openxmlformats.org/presentationml/2006/ole">
            <p:oleObj spid="_x0000_s14338" name="Equation" r:id="rId6" imgW="1739880" imgH="1079280" progId="Equation.3">
              <p:embed/>
            </p:oleObj>
          </a:graphicData>
        </a:graphic>
      </p:graphicFrame>
      <p:sp>
        <p:nvSpPr>
          <p:cNvPr id="10" name="Cornice 9"/>
          <p:cNvSpPr/>
          <p:nvPr/>
        </p:nvSpPr>
        <p:spPr>
          <a:xfrm>
            <a:off x="6156325" y="5157788"/>
            <a:ext cx="714375" cy="428625"/>
          </a:xfrm>
          <a:prstGeom prst="fram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4345" name="CasellaDiTesto 11"/>
          <p:cNvSpPr txBox="1">
            <a:spLocks noChangeArrowheads="1"/>
          </p:cNvSpPr>
          <p:nvPr/>
        </p:nvSpPr>
        <p:spPr bwMode="auto">
          <a:xfrm>
            <a:off x="179388" y="6021388"/>
            <a:ext cx="89646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800">
                <a:solidFill>
                  <a:srgbClr val="FF0000"/>
                </a:solidFill>
              </a:rPr>
              <a:t>η</a:t>
            </a:r>
            <a:r>
              <a:rPr lang="it-IT" sz="1800">
                <a:solidFill>
                  <a:srgbClr val="FF0000"/>
                </a:solidFill>
              </a:rPr>
              <a:t>-</a:t>
            </a:r>
            <a:r>
              <a:rPr lang="el-GR" sz="1800">
                <a:solidFill>
                  <a:srgbClr val="FF0000"/>
                </a:solidFill>
              </a:rPr>
              <a:t>η'</a:t>
            </a:r>
            <a:r>
              <a:rPr lang="it-IT" sz="1800">
                <a:solidFill>
                  <a:srgbClr val="FF0000"/>
                </a:solidFill>
              </a:rPr>
              <a:t> </a:t>
            </a:r>
            <a:r>
              <a:rPr lang="en-US" sz="1800">
                <a:solidFill>
                  <a:srgbClr val="FF0000"/>
                </a:solidFill>
              </a:rPr>
              <a:t>physical states originated by the mixing of  neutral I = 0  octet </a:t>
            </a:r>
            <a:r>
              <a:rPr lang="el-GR" sz="1800">
                <a:solidFill>
                  <a:srgbClr val="FF0000"/>
                </a:solidFill>
              </a:rPr>
              <a:t>η</a:t>
            </a:r>
            <a:r>
              <a:rPr lang="it-IT" sz="1800" baseline="-25000">
                <a:solidFill>
                  <a:srgbClr val="FF0000"/>
                </a:solidFill>
              </a:rPr>
              <a:t>8</a:t>
            </a:r>
            <a:r>
              <a:rPr lang="it-IT" sz="1800">
                <a:solidFill>
                  <a:srgbClr val="FF0000"/>
                </a:solidFill>
              </a:rPr>
              <a:t> </a:t>
            </a:r>
            <a:r>
              <a:rPr lang="en-US" sz="1800">
                <a:solidFill>
                  <a:srgbClr val="FF0000"/>
                </a:solidFill>
              </a:rPr>
              <a:t>and singlet </a:t>
            </a:r>
            <a:r>
              <a:rPr lang="el-GR" sz="1800">
                <a:solidFill>
                  <a:srgbClr val="FF0000"/>
                </a:solidFill>
              </a:rPr>
              <a:t>η</a:t>
            </a:r>
            <a:r>
              <a:rPr lang="it-IT" sz="1800" baseline="-25000">
                <a:solidFill>
                  <a:srgbClr val="FF0000"/>
                </a:solidFill>
              </a:rPr>
              <a:t>0</a:t>
            </a:r>
            <a:r>
              <a:rPr lang="el-GR" sz="1800">
                <a:solidFill>
                  <a:srgbClr val="FF0000"/>
                </a:solidFill>
              </a:rPr>
              <a:t> </a:t>
            </a:r>
            <a:r>
              <a:rPr lang="it-IT" sz="1800">
                <a:solidFill>
                  <a:srgbClr val="FF0000"/>
                </a:solidFill>
              </a:rPr>
              <a:t> </a:t>
            </a:r>
            <a:r>
              <a:rPr lang="en-US" sz="1800">
                <a:solidFill>
                  <a:srgbClr val="FF0000"/>
                </a:solidFill>
              </a:rPr>
              <a:t>states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egnaposto numero diapositiva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7AF168-B06E-4F37-A43D-1A96EB34ADCC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Radiative </a:t>
            </a:r>
            <a:r>
              <a:rPr lang="en-US" smtClean="0"/>
              <a:t>Decays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25963" y="1284288"/>
            <a:ext cx="4294187" cy="21828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z="2000" smtClean="0"/>
              <a:t>KLOE</a:t>
            </a:r>
            <a:r>
              <a:rPr lang="en-US" sz="2000" smtClean="0"/>
              <a:t>: VP-overlap parameters without gluonium, (from </a:t>
            </a:r>
            <a:r>
              <a:rPr lang="en-US" sz="2000" i="1" smtClean="0">
                <a:solidFill>
                  <a:srgbClr val="92D050"/>
                </a:solidFill>
              </a:rPr>
              <a:t>Bramon, Escribano and Scadron 01</a:t>
            </a:r>
            <a:r>
              <a:rPr lang="en-US" sz="2000" smtClean="0"/>
              <a:t>)</a:t>
            </a:r>
          </a:p>
          <a:p>
            <a:pPr eaLnBrk="1" hangingPunct="1">
              <a:buFontTx/>
              <a:buNone/>
            </a:pPr>
            <a:r>
              <a:rPr lang="en-US" sz="2000" smtClean="0"/>
              <a:t>Theory: VP-overlap parameters determined allowing for gluonium </a:t>
            </a:r>
            <a:r>
              <a:rPr lang="en-US" sz="2000" smtClean="0">
                <a:sym typeface="Symbol" pitchFamily="18" charset="2"/>
              </a:rPr>
              <a:t>new values</a:t>
            </a:r>
          </a:p>
          <a:p>
            <a:pPr eaLnBrk="1" hangingPunct="1">
              <a:buFontTx/>
              <a:buNone/>
            </a:pPr>
            <a:endParaRPr lang="it-IT" sz="2000" smtClean="0"/>
          </a:p>
        </p:txBody>
      </p:sp>
      <p:sp>
        <p:nvSpPr>
          <p:cNvPr id="15367" name="Rectangle 10"/>
          <p:cNvSpPr>
            <a:spLocks noChangeArrowheads="1"/>
          </p:cNvSpPr>
          <p:nvPr/>
        </p:nvSpPr>
        <p:spPr bwMode="auto">
          <a:xfrm>
            <a:off x="179388" y="1773238"/>
            <a:ext cx="4294187" cy="190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</a:rPr>
              <a:t>OZI-rule reduces considerably possible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</a:rPr>
              <a:t>transitions and their respective VP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</a:rPr>
              <a:t>wave-functions overlaps  (P →V </a:t>
            </a:r>
            <a:r>
              <a:rPr lang="el-GR" sz="2000">
                <a:solidFill>
                  <a:schemeClr val="accent2"/>
                </a:solidFill>
              </a:rPr>
              <a:t>γ</a:t>
            </a:r>
            <a:r>
              <a:rPr lang="it-IT" sz="2000">
                <a:solidFill>
                  <a:schemeClr val="accent2"/>
                </a:solidFill>
              </a:rPr>
              <a:t>, </a:t>
            </a:r>
            <a:r>
              <a:rPr lang="en-US" sz="2000">
                <a:solidFill>
                  <a:schemeClr val="accent2"/>
                </a:solidFill>
              </a:rPr>
              <a:t> V→P </a:t>
            </a:r>
            <a:r>
              <a:rPr lang="el-GR" sz="2000">
                <a:solidFill>
                  <a:schemeClr val="accent2"/>
                </a:solidFill>
              </a:rPr>
              <a:t>γ</a:t>
            </a:r>
            <a:r>
              <a:rPr lang="it-IT" sz="2000">
                <a:solidFill>
                  <a:schemeClr val="accent2"/>
                </a:solidFill>
              </a:rPr>
              <a:t>) </a:t>
            </a:r>
            <a:endParaRPr lang="en-US" sz="200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it-IT" sz="200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it-IT" sz="2000">
              <a:solidFill>
                <a:schemeClr val="accent2"/>
              </a:solidFill>
            </a:endParaRPr>
          </a:p>
        </p:txBody>
      </p:sp>
      <p:sp>
        <p:nvSpPr>
          <p:cNvPr id="15368" name="AutoShape 11"/>
          <p:cNvSpPr>
            <a:spLocks/>
          </p:cNvSpPr>
          <p:nvPr/>
        </p:nvSpPr>
        <p:spPr bwMode="auto">
          <a:xfrm>
            <a:off x="4398963" y="1341438"/>
            <a:ext cx="144462" cy="1800225"/>
          </a:xfrm>
          <a:prstGeom prst="leftBrace">
            <a:avLst>
              <a:gd name="adj1" fmla="val 103847"/>
              <a:gd name="adj2" fmla="val 50000"/>
            </a:avLst>
          </a:prstGeom>
          <a:noFill/>
          <a:ln w="9525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369" name="Rectangle 12"/>
          <p:cNvSpPr>
            <a:spLocks noChangeArrowheads="1"/>
          </p:cNvSpPr>
          <p:nvPr/>
        </p:nvSpPr>
        <p:spPr bwMode="auto">
          <a:xfrm>
            <a:off x="179388" y="3386138"/>
            <a:ext cx="878522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7313" indent="-87313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</a:rPr>
              <a:t>Differently from the th analyses, Kloe use also constraints from </a:t>
            </a:r>
            <a:r>
              <a:rPr lang="en-US" sz="2000">
                <a:solidFill>
                  <a:schemeClr val="accent2"/>
                </a:solidFill>
                <a:sym typeface="Symbol" pitchFamily="18" charset="2"/>
              </a:rPr>
              <a:t></a:t>
            </a:r>
            <a:r>
              <a:rPr lang="en-US" sz="200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′</a:t>
            </a:r>
            <a:r>
              <a:rPr lang="en-US" sz="2000">
                <a:solidFill>
                  <a:schemeClr val="accent2"/>
                </a:solidFill>
                <a:latin typeface="Arial" charset="0"/>
                <a:cs typeface="Courier New" pitchFamily="49" charset="0"/>
                <a:sym typeface="Symbol" pitchFamily="18" charset="2"/>
              </a:rPr>
              <a:t>→</a:t>
            </a:r>
            <a:r>
              <a:rPr lang="en-US" sz="2000">
                <a:solidFill>
                  <a:schemeClr val="accent2"/>
                </a:solidFill>
              </a:rPr>
              <a:t>, where no VP-overlap parameters enter in the analysis: this guarantee “independence” from the parameters in a reasonable range.</a:t>
            </a:r>
          </a:p>
          <a:p>
            <a:pPr marL="87313" indent="-87313">
              <a:spcBef>
                <a:spcPct val="20000"/>
              </a:spcBef>
            </a:pPr>
            <a:endParaRPr lang="it-IT" sz="2000">
              <a:solidFill>
                <a:schemeClr val="accent2"/>
              </a:solidFill>
            </a:endParaRPr>
          </a:p>
        </p:txBody>
      </p:sp>
      <p:sp>
        <p:nvSpPr>
          <p:cNvPr id="15370" name="Text Box 13"/>
          <p:cNvSpPr txBox="1">
            <a:spLocks noChangeArrowheads="1"/>
          </p:cNvSpPr>
          <p:nvPr/>
        </p:nvSpPr>
        <p:spPr bwMode="auto">
          <a:xfrm>
            <a:off x="323850" y="1384300"/>
            <a:ext cx="3106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u="sng">
                <a:solidFill>
                  <a:srgbClr val="333399"/>
                </a:solidFill>
              </a:rPr>
              <a:t>KLOE vs.  th analyses: </a:t>
            </a:r>
          </a:p>
        </p:txBody>
      </p:sp>
      <p:graphicFrame>
        <p:nvGraphicFramePr>
          <p:cNvPr id="15362" name="Object 14"/>
          <p:cNvGraphicFramePr>
            <a:graphicFrameLocks noChangeAspect="1"/>
          </p:cNvGraphicFramePr>
          <p:nvPr/>
        </p:nvGraphicFramePr>
        <p:xfrm>
          <a:off x="788988" y="4508500"/>
          <a:ext cx="2990850" cy="1835150"/>
        </p:xfrm>
        <a:graphic>
          <a:graphicData uri="http://schemas.openxmlformats.org/presentationml/2006/ole">
            <p:oleObj spid="_x0000_s15362" name="Equation" r:id="rId3" imgW="1612800" imgH="990360" progId="Equation.3">
              <p:embed/>
            </p:oleObj>
          </a:graphicData>
        </a:graphic>
      </p:graphicFrame>
      <p:graphicFrame>
        <p:nvGraphicFramePr>
          <p:cNvPr id="15363" name="Object 15"/>
          <p:cNvGraphicFramePr>
            <a:graphicFrameLocks noChangeAspect="1"/>
          </p:cNvGraphicFramePr>
          <p:nvPr>
            <p:ph sz="half" idx="2"/>
          </p:nvPr>
        </p:nvGraphicFramePr>
        <p:xfrm>
          <a:off x="6434138" y="4586288"/>
          <a:ext cx="1377950" cy="1579562"/>
        </p:xfrm>
        <a:graphic>
          <a:graphicData uri="http://schemas.openxmlformats.org/presentationml/2006/ole">
            <p:oleObj spid="_x0000_s15363" name="Equation" r:id="rId4" imgW="774360" imgH="888840" progId="Equation.3">
              <p:embed/>
            </p:oleObj>
          </a:graphicData>
        </a:graphic>
      </p:graphicFrame>
      <p:sp>
        <p:nvSpPr>
          <p:cNvPr id="15371" name="Text Box 16"/>
          <p:cNvSpPr txBox="1">
            <a:spLocks noChangeArrowheads="1"/>
          </p:cNvSpPr>
          <p:nvPr/>
        </p:nvSpPr>
        <p:spPr bwMode="auto">
          <a:xfrm rot="-5400000">
            <a:off x="-33337" y="5149850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u="sng"/>
              <a:t>KLOE</a:t>
            </a:r>
          </a:p>
        </p:txBody>
      </p:sp>
      <p:sp>
        <p:nvSpPr>
          <p:cNvPr id="15372" name="Text Box 17"/>
          <p:cNvSpPr txBox="1">
            <a:spLocks noChangeArrowheads="1"/>
          </p:cNvSpPr>
          <p:nvPr/>
        </p:nvSpPr>
        <p:spPr bwMode="auto">
          <a:xfrm rot="-5400000">
            <a:off x="5301457" y="5153819"/>
            <a:ext cx="1884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u="sng"/>
              <a:t>Escribano,Nadal</a:t>
            </a:r>
          </a:p>
        </p:txBody>
      </p:sp>
      <p:sp>
        <p:nvSpPr>
          <p:cNvPr id="15373" name="AutoShape 18"/>
          <p:cNvSpPr>
            <a:spLocks noChangeArrowheads="1"/>
          </p:cNvSpPr>
          <p:nvPr/>
        </p:nvSpPr>
        <p:spPr bwMode="auto">
          <a:xfrm>
            <a:off x="696913" y="5384800"/>
            <a:ext cx="3097212" cy="53498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374" name="Line 21"/>
          <p:cNvSpPr>
            <a:spLocks noChangeShapeType="1"/>
          </p:cNvSpPr>
          <p:nvPr/>
        </p:nvSpPr>
        <p:spPr bwMode="auto">
          <a:xfrm>
            <a:off x="3794125" y="5661025"/>
            <a:ext cx="2889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5375" name="Text Box 22"/>
          <p:cNvSpPr txBox="1">
            <a:spLocks noChangeArrowheads="1"/>
          </p:cNvSpPr>
          <p:nvPr/>
        </p:nvSpPr>
        <p:spPr bwMode="auto">
          <a:xfrm>
            <a:off x="4038600" y="5335588"/>
            <a:ext cx="86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/>
              <a:t>no VP </a:t>
            </a:r>
          </a:p>
          <a:p>
            <a:r>
              <a:rPr lang="it-IT" sz="1800"/>
              <a:t>overlap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9D3AC5-CD8D-43BE-83FC-125BAE8AA9D5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8424863" cy="714375"/>
          </a:xfrm>
        </p:spPr>
        <p:txBody>
          <a:bodyPr/>
          <a:lstStyle/>
          <a:p>
            <a:pPr eaLnBrk="1" hangingPunct="1"/>
            <a:r>
              <a:rPr lang="en-US" sz="3200" smtClean="0">
                <a:sym typeface="Symbol" pitchFamily="18" charset="2"/>
              </a:rPr>
              <a:t>→PV: also ambivalent results</a:t>
            </a:r>
            <a:endParaRPr lang="en-US" sz="3200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75"/>
            <a:ext cx="9144000" cy="5929313"/>
          </a:xfrm>
        </p:spPr>
        <p:txBody>
          <a:bodyPr/>
          <a:lstStyle/>
          <a:p>
            <a:pPr marL="87313" indent="-87313" eaLnBrk="1" hangingPunct="1"/>
            <a:r>
              <a:rPr lang="it-IT" sz="2000" smtClean="0"/>
              <a:t>Mark III  (1985) </a:t>
            </a:r>
            <a:r>
              <a:rPr lang="en-US" sz="2000" smtClean="0">
                <a:cs typeface="Times New Roman" pitchFamily="18" charset="0"/>
                <a:sym typeface="Symbol" pitchFamily="18" charset="2"/>
              </a:rPr>
              <a:t>: (35±18)% of the </a:t>
            </a:r>
            <a:r>
              <a:rPr lang="en-US" sz="2000" i="1" smtClean="0">
                <a:cs typeface="Times New Roman" pitchFamily="18" charset="0"/>
                <a:sym typeface="Symbol" pitchFamily="18" charset="2"/>
              </a:rPr>
              <a:t>′</a:t>
            </a:r>
            <a:r>
              <a:rPr lang="en-US" sz="2000" smtClean="0">
                <a:cs typeface="Times New Roman" pitchFamily="18" charset="0"/>
                <a:sym typeface="Symbol" pitchFamily="18" charset="2"/>
              </a:rPr>
              <a:t>  wave function can be attribute to gluonium or radial excitation</a:t>
            </a:r>
          </a:p>
          <a:p>
            <a:pPr marL="487363" lvl="1" indent="-87313" eaLnBrk="1" hangingPunct="1"/>
            <a:r>
              <a:rPr lang="en-US" sz="2000" smtClean="0">
                <a:cs typeface="Times New Roman" pitchFamily="18" charset="0"/>
                <a:sym typeface="Symbol" pitchFamily="18" charset="2"/>
              </a:rPr>
              <a:t> analysis is based on the assumption that decays proceed via singly disconnected diagram (SOZI), omitting the doubly disconnected (DOZI) diagram</a:t>
            </a:r>
          </a:p>
          <a:p>
            <a:pPr marL="87313" indent="-87313" eaLnBrk="1" hangingPunct="1"/>
            <a:r>
              <a:rPr lang="it-IT" sz="2000" smtClean="0"/>
              <a:t>Mark III  (1988) </a:t>
            </a:r>
            <a:r>
              <a:rPr lang="en-US" sz="2000" smtClean="0">
                <a:cs typeface="Times New Roman" pitchFamily="18" charset="0"/>
                <a:sym typeface="Symbol" pitchFamily="18" charset="2"/>
              </a:rPr>
              <a:t>: any gluonium contribution to the </a:t>
            </a:r>
            <a:r>
              <a:rPr lang="en-US" sz="2000" i="1" smtClean="0">
                <a:cs typeface="Times New Roman" pitchFamily="18" charset="0"/>
                <a:sym typeface="Symbol" pitchFamily="18" charset="2"/>
              </a:rPr>
              <a:t>′ </a:t>
            </a:r>
            <a:r>
              <a:rPr lang="en-US" sz="2000" smtClean="0">
                <a:cs typeface="Times New Roman" pitchFamily="18" charset="0"/>
                <a:sym typeface="Symbol" pitchFamily="18" charset="2"/>
              </a:rPr>
              <a:t>wave function is ruled out</a:t>
            </a:r>
            <a:endParaRPr lang="en-US" sz="2000" smtClean="0"/>
          </a:p>
          <a:p>
            <a:pPr marL="487363" lvl="1" indent="-87313" eaLnBrk="1" hangingPunct="1"/>
            <a:r>
              <a:rPr lang="en-US" sz="2000" smtClean="0">
                <a:sym typeface="Symbol" pitchFamily="18" charset="2"/>
              </a:rPr>
              <a:t>including DOZI diagrams</a:t>
            </a:r>
          </a:p>
          <a:p>
            <a:pPr marL="487363" lvl="1" indent="-87313" eaLnBrk="1" hangingPunct="1">
              <a:buFontTx/>
              <a:buNone/>
            </a:pPr>
            <a:endParaRPr lang="en-US" sz="2000" smtClean="0">
              <a:sym typeface="Symbol" pitchFamily="18" charset="2"/>
            </a:endParaRPr>
          </a:p>
          <a:p>
            <a:pPr marL="487363" lvl="1" indent="-87313" eaLnBrk="1" hangingPunct="1">
              <a:buFontTx/>
              <a:buNone/>
            </a:pPr>
            <a:r>
              <a:rPr lang="en-US" sz="2000" smtClean="0">
                <a:sym typeface="Symbol" pitchFamily="18" charset="2"/>
              </a:rPr>
              <a:t>SOZI                                                   DOZI</a:t>
            </a:r>
          </a:p>
          <a:p>
            <a:pPr marL="487363" lvl="1" indent="-87313" eaLnBrk="1" hangingPunct="1"/>
            <a:endParaRPr lang="en-US" sz="2000" smtClean="0">
              <a:sym typeface="Symbol" pitchFamily="18" charset="2"/>
            </a:endParaRPr>
          </a:p>
          <a:p>
            <a:pPr marL="87313" indent="-87313" eaLnBrk="1" hangingPunct="1"/>
            <a:endParaRPr lang="en-US" sz="2000" smtClean="0">
              <a:cs typeface="Times New Roman" pitchFamily="18" charset="0"/>
              <a:sym typeface="Symbol" pitchFamily="18" charset="2"/>
            </a:endParaRPr>
          </a:p>
          <a:p>
            <a:pPr marL="87313" indent="-87313" eaLnBrk="1" hangingPunct="1"/>
            <a:r>
              <a:rPr lang="en-US" sz="2000" smtClean="0">
                <a:cs typeface="Times New Roman" pitchFamily="18" charset="0"/>
                <a:sym typeface="Symbol" pitchFamily="18" charset="2"/>
              </a:rPr>
              <a:t>More recent re-analyses of the hadronic </a:t>
            </a:r>
            <a:r>
              <a:rPr lang="en-US" sz="2000" smtClean="0">
                <a:cs typeface="Times New Roman" pitchFamily="18" charset="0"/>
              </a:rPr>
              <a:t>J/</a:t>
            </a:r>
            <a:r>
              <a:rPr lang="en-US" sz="2000" smtClean="0">
                <a:cs typeface="Times New Roman" pitchFamily="18" charset="0"/>
                <a:sym typeface="Symbol" pitchFamily="18" charset="2"/>
              </a:rPr>
              <a:t> and </a:t>
            </a:r>
            <a:r>
              <a:rPr lang="en-US" sz="2000" i="1" smtClean="0">
                <a:cs typeface="Times New Roman" pitchFamily="18" charset="0"/>
                <a:sym typeface="Symbol" pitchFamily="18" charset="2"/>
              </a:rPr>
              <a:t>′</a:t>
            </a:r>
            <a:r>
              <a:rPr lang="en-US" sz="2000" smtClean="0">
                <a:cs typeface="Times New Roman" pitchFamily="18" charset="0"/>
                <a:sym typeface="Symbol" pitchFamily="18" charset="2"/>
              </a:rPr>
              <a:t> decays (including DOZI) furnish a consistent description in terms of one mixing angle with a suggestion of some gluonic component of the </a:t>
            </a:r>
            <a:r>
              <a:rPr lang="en-US" sz="2000" i="1" smtClean="0">
                <a:cs typeface="Times New Roman" pitchFamily="18" charset="0"/>
                <a:sym typeface="Symbol" pitchFamily="18" charset="2"/>
              </a:rPr>
              <a:t>′</a:t>
            </a:r>
            <a:r>
              <a:rPr lang="en-US" sz="2000" smtClean="0">
                <a:cs typeface="Times New Roman" pitchFamily="18" charset="0"/>
                <a:sym typeface="Symbol" pitchFamily="18" charset="2"/>
              </a:rPr>
              <a:t>. F.i.</a:t>
            </a:r>
            <a:endParaRPr lang="en-US" sz="2000" i="1" smtClean="0">
              <a:solidFill>
                <a:srgbClr val="92D050"/>
              </a:solidFill>
              <a:cs typeface="Times New Roman" pitchFamily="18" charset="0"/>
              <a:sym typeface="Symbol" pitchFamily="18" charset="2"/>
            </a:endParaRPr>
          </a:p>
          <a:p>
            <a:pPr marL="487363" lvl="1" indent="-87313" eaLnBrk="1" hangingPunct="1"/>
            <a:r>
              <a:rPr lang="en-US" sz="2000" smtClean="0">
                <a:cs typeface="Times New Roman" pitchFamily="18" charset="0"/>
                <a:sym typeface="Symbol" pitchFamily="18" charset="2"/>
              </a:rPr>
              <a:t> no form factors</a:t>
            </a:r>
          </a:p>
          <a:p>
            <a:pPr marL="487363" lvl="1" indent="-87313" eaLnBrk="1" hangingPunct="1"/>
            <a:endParaRPr lang="en-US" sz="2000" smtClean="0">
              <a:cs typeface="Times New Roman" pitchFamily="18" charset="0"/>
              <a:sym typeface="Symbol" pitchFamily="18" charset="2"/>
            </a:endParaRPr>
          </a:p>
          <a:p>
            <a:pPr marL="487363" lvl="1" indent="-87313" eaLnBrk="1" hangingPunct="1"/>
            <a:r>
              <a:rPr lang="en-US" sz="2000" smtClean="0">
                <a:cs typeface="Times New Roman" pitchFamily="18" charset="0"/>
                <a:sym typeface="Symbol" pitchFamily="18" charset="2"/>
              </a:rPr>
              <a:t> form factors                                                                                   </a:t>
            </a:r>
            <a:r>
              <a:rPr lang="en-US" sz="2000" i="1" smtClean="0">
                <a:solidFill>
                  <a:srgbClr val="92D050"/>
                </a:solidFill>
                <a:cs typeface="Times New Roman" pitchFamily="18" charset="0"/>
                <a:sym typeface="Symbol" pitchFamily="18" charset="2"/>
              </a:rPr>
              <a:t>(Thomas 2007)</a:t>
            </a:r>
            <a:endParaRPr lang="en-US" sz="2000" smtClean="0">
              <a:cs typeface="Times New Roman" pitchFamily="18" charset="0"/>
              <a:sym typeface="Symbol" pitchFamily="18" charset="2"/>
            </a:endParaRPr>
          </a:p>
          <a:p>
            <a:pPr marL="487363" lvl="1" indent="-87313" eaLnBrk="1" hangingPunct="1">
              <a:buFontTx/>
              <a:buNone/>
            </a:pPr>
            <a:endParaRPr lang="en-US" sz="2000" smtClean="0"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2970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5214938"/>
            <a:ext cx="2162175" cy="352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970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0" y="5214938"/>
            <a:ext cx="2543175" cy="371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9703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5857875"/>
            <a:ext cx="1914525" cy="428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9704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5" y="5929313"/>
            <a:ext cx="2333625" cy="352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9705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750" y="2786063"/>
            <a:ext cx="2357438" cy="1135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9706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86375" y="2714625"/>
            <a:ext cx="3152775" cy="1257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olo 1"/>
          <p:cNvSpPr>
            <a:spLocks noGrp="1"/>
          </p:cNvSpPr>
          <p:nvPr>
            <p:ph type="title"/>
          </p:nvPr>
        </p:nvSpPr>
        <p:spPr>
          <a:xfrm>
            <a:off x="428625" y="90488"/>
            <a:ext cx="8358188" cy="481012"/>
          </a:xfrm>
        </p:spPr>
        <p:txBody>
          <a:bodyPr/>
          <a:lstStyle/>
          <a:p>
            <a:r>
              <a:rPr lang="en-US" sz="3200" smtClean="0"/>
              <a:t>Possible future experimental scenarios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43000"/>
            <a:ext cx="9001125" cy="5500688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sz="2000" dirty="0" smtClean="0"/>
              <a:t>"</a:t>
            </a:r>
            <a:r>
              <a:rPr lang="en-US" sz="2000" i="1" dirty="0" smtClean="0"/>
              <a:t>I"  :</a:t>
            </a:r>
            <a:r>
              <a:rPr lang="en-US" sz="2000" dirty="0" smtClean="0"/>
              <a:t>actual</a:t>
            </a:r>
            <a:r>
              <a:rPr lang="en-US" sz="2000" i="1" dirty="0" smtClean="0"/>
              <a:t> </a:t>
            </a:r>
            <a:r>
              <a:rPr lang="en-US" sz="2000" dirty="0" smtClean="0"/>
              <a:t>uncertainties in the exp input values (PDG 2010)</a:t>
            </a:r>
          </a:p>
          <a:p>
            <a:pPr>
              <a:defRPr/>
            </a:pPr>
            <a:r>
              <a:rPr lang="en-US" sz="2000" dirty="0" smtClean="0"/>
              <a:t>"</a:t>
            </a:r>
            <a:r>
              <a:rPr lang="en-US" sz="2000" i="1" dirty="0" smtClean="0"/>
              <a:t>II" :</a:t>
            </a:r>
            <a:r>
              <a:rPr lang="en-US" sz="2000" dirty="0" smtClean="0"/>
              <a:t>improvement  by studying  </a:t>
            </a:r>
            <a:r>
              <a:rPr lang="el-GR" sz="2000" dirty="0" smtClean="0"/>
              <a:t>η</a:t>
            </a:r>
            <a:r>
              <a:rPr lang="it-IT" sz="2000" dirty="0" smtClean="0"/>
              <a:t>’</a:t>
            </a:r>
            <a:r>
              <a:rPr lang="el-GR" sz="2000" dirty="0" smtClean="0"/>
              <a:t>→ωγ</a:t>
            </a:r>
            <a:r>
              <a:rPr lang="en-US" sz="2000" dirty="0" smtClean="0"/>
              <a:t>  using  1)  20 fb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 (KLOE2)  2)  selection efficiency  20%     3) neglecting background subtraction—</a:t>
            </a:r>
          </a:p>
          <a:p>
            <a:pPr lvl="1">
              <a:defRPr/>
            </a:pPr>
            <a:r>
              <a:rPr lang="en-US" sz="2000" dirty="0" smtClean="0"/>
              <a:t>l</a:t>
            </a:r>
            <a:r>
              <a:rPr lang="en-US" sz="2000" dirty="0" smtClean="0">
                <a:ea typeface="+mn-ea"/>
                <a:cs typeface="+mn-cs"/>
              </a:rPr>
              <a:t>imiting factor : uncertainty in the total </a:t>
            </a:r>
            <a:r>
              <a:rPr lang="el-GR" sz="2000" dirty="0" smtClean="0">
                <a:ea typeface="+mn-ea"/>
                <a:cs typeface="+mn-cs"/>
              </a:rPr>
              <a:t>η</a:t>
            </a:r>
            <a:r>
              <a:rPr lang="it-IT" sz="2000" dirty="0" smtClean="0">
                <a:ea typeface="+mn-ea"/>
                <a:cs typeface="+mn-cs"/>
              </a:rPr>
              <a:t>’ </a:t>
            </a:r>
            <a:r>
              <a:rPr lang="en-US" sz="2000" dirty="0" smtClean="0">
                <a:ea typeface="+mn-ea"/>
                <a:cs typeface="+mn-cs"/>
              </a:rPr>
              <a:t>width</a:t>
            </a: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"</a:t>
            </a:r>
            <a:r>
              <a:rPr lang="en-US" sz="2000" i="1" dirty="0" smtClean="0"/>
              <a:t>III" :</a:t>
            </a:r>
            <a:r>
              <a:rPr lang="en-US" sz="2000" dirty="0" smtClean="0"/>
              <a:t>improvement in  determination of the partial widths for </a:t>
            </a:r>
            <a:r>
              <a:rPr lang="el-GR" sz="2000" dirty="0" smtClean="0"/>
              <a:t>ϕ→η</a:t>
            </a:r>
            <a:r>
              <a:rPr lang="it-IT" sz="2000" baseline="30000" dirty="0" smtClean="0"/>
              <a:t>(‘)</a:t>
            </a:r>
            <a:r>
              <a:rPr lang="el-GR" sz="2000" dirty="0" smtClean="0"/>
              <a:t>γ</a:t>
            </a: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"</a:t>
            </a:r>
            <a:r>
              <a:rPr lang="en-US" sz="2000" i="1" dirty="0" smtClean="0"/>
              <a:t>IV" : </a:t>
            </a:r>
            <a:r>
              <a:rPr lang="en-US" sz="2000" dirty="0" smtClean="0"/>
              <a:t>improvement in  determination of the partial widths for </a:t>
            </a:r>
            <a:r>
              <a:rPr lang="el-GR" sz="2000" dirty="0" smtClean="0"/>
              <a:t>η</a:t>
            </a:r>
            <a:r>
              <a:rPr lang="it-IT" sz="2000" baseline="30000" dirty="0" smtClean="0"/>
              <a:t>(‘) </a:t>
            </a:r>
            <a:r>
              <a:rPr lang="el-GR" sz="2000" dirty="0" smtClean="0"/>
              <a:t>→ργ</a:t>
            </a:r>
            <a:endParaRPr lang="it-IT" sz="2000" dirty="0" smtClean="0"/>
          </a:p>
          <a:p>
            <a:pPr>
              <a:defRPr/>
            </a:pPr>
            <a:r>
              <a:rPr lang="en-US" sz="2000" dirty="0" smtClean="0"/>
              <a:t>"</a:t>
            </a:r>
            <a:r>
              <a:rPr lang="en-US" sz="2000" i="1" dirty="0" smtClean="0"/>
              <a:t>V" : </a:t>
            </a:r>
            <a:r>
              <a:rPr lang="en-US" sz="2000" dirty="0" smtClean="0"/>
              <a:t>un uncertainty of 1% on the measure of branching ratios for </a:t>
            </a:r>
            <a:r>
              <a:rPr lang="el-GR" sz="2000" dirty="0" smtClean="0"/>
              <a:t>η</a:t>
            </a:r>
            <a:r>
              <a:rPr lang="it-IT" sz="2000" dirty="0" smtClean="0"/>
              <a:t>’ </a:t>
            </a:r>
            <a:r>
              <a:rPr lang="en-US" sz="2000" dirty="0" smtClean="0"/>
              <a:t>decays and of 1.4%  for the </a:t>
            </a:r>
            <a:r>
              <a:rPr lang="el-GR" sz="2000" dirty="0" smtClean="0"/>
              <a:t>η</a:t>
            </a:r>
            <a:r>
              <a:rPr lang="it-IT" sz="2000" dirty="0" smtClean="0"/>
              <a:t>’ </a:t>
            </a:r>
            <a:r>
              <a:rPr lang="en-US" sz="2000" dirty="0" smtClean="0"/>
              <a:t>full width.</a:t>
            </a:r>
          </a:p>
          <a:p>
            <a:pPr>
              <a:defRPr/>
            </a:pPr>
            <a:endParaRPr lang="en-US" sz="2000" dirty="0"/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FB5207-BF61-4C0F-8E86-08DA5EE1F8E3}" type="slidenum">
              <a:rPr lang="en-US" smtClean="0"/>
              <a:pPr/>
              <a:t>29</a:t>
            </a:fld>
            <a:endParaRPr lang="en-US" smtClean="0"/>
          </a:p>
        </p:txBody>
      </p:sp>
      <p:pic>
        <p:nvPicPr>
          <p:cNvPr id="3072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857250"/>
            <a:ext cx="7015163" cy="2571750"/>
          </a:xfrm>
          <a:prstGeom prst="rect">
            <a:avLst/>
          </a:prstGeom>
          <a:noFill/>
          <a:ln w="9525" algn="ctr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Motivations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8" indent="-179388">
              <a:defRPr/>
            </a:pPr>
            <a:r>
              <a:rPr lang="en-US" dirty="0" smtClean="0"/>
              <a:t>Knowing the </a:t>
            </a:r>
            <a:r>
              <a:rPr lang="en-US" dirty="0" smtClean="0">
                <a:sym typeface="Symbol" pitchFamily="18" charset="2"/>
              </a:rPr>
              <a:t></a:t>
            </a:r>
            <a:r>
              <a:rPr lang="en-US" dirty="0" smtClean="0"/>
              <a:t> wave functions probes our understanding of non-</a:t>
            </a:r>
            <a:r>
              <a:rPr lang="en-US" dirty="0" err="1" smtClean="0"/>
              <a:t>perturbative</a:t>
            </a:r>
            <a:r>
              <a:rPr lang="en-US" dirty="0" smtClean="0"/>
              <a:t> QCD dynamics --- </a:t>
            </a:r>
            <a:r>
              <a:rPr lang="en-US" dirty="0" smtClean="0">
                <a:solidFill>
                  <a:srgbClr val="FF0000"/>
                </a:solidFill>
              </a:rPr>
              <a:t>Showing  there is a purely </a:t>
            </a:r>
            <a:r>
              <a:rPr lang="en-US" dirty="0" err="1" smtClean="0">
                <a:solidFill>
                  <a:srgbClr val="FF0000"/>
                </a:solidFill>
              </a:rPr>
              <a:t>gluonic</a:t>
            </a:r>
            <a:r>
              <a:rPr lang="en-US" dirty="0" smtClean="0">
                <a:solidFill>
                  <a:srgbClr val="FF0000"/>
                </a:solidFill>
              </a:rPr>
              <a:t> component would establish for the first time that gluons play an independent role also in </a:t>
            </a:r>
            <a:r>
              <a:rPr lang="en-US" dirty="0" err="1" smtClean="0">
                <a:solidFill>
                  <a:srgbClr val="FF0000"/>
                </a:solidFill>
              </a:rPr>
              <a:t>hadronic</a:t>
            </a:r>
            <a:r>
              <a:rPr lang="en-US" dirty="0" smtClean="0">
                <a:solidFill>
                  <a:srgbClr val="FF0000"/>
                </a:solidFill>
              </a:rPr>
              <a:t> spectroscopy.</a:t>
            </a:r>
          </a:p>
          <a:p>
            <a:pPr lvl="1">
              <a:defRPr/>
            </a:pPr>
            <a:r>
              <a:rPr lang="en-US" dirty="0" smtClean="0"/>
              <a:t>Also essential to disentangle SM </a:t>
            </a:r>
            <a:r>
              <a:rPr lang="en-US" dirty="0" err="1" smtClean="0"/>
              <a:t>hadronic</a:t>
            </a:r>
            <a:r>
              <a:rPr lang="en-US" dirty="0" smtClean="0"/>
              <a:t> uncertainties vs. New Physics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 marL="179388" indent="-179388">
              <a:defRPr/>
            </a:pPr>
            <a:r>
              <a:rPr lang="en-US" dirty="0" smtClean="0"/>
              <a:t>Great effort has been given to this challenge { yet no clear picture has emerged }</a:t>
            </a:r>
          </a:p>
          <a:p>
            <a:pPr>
              <a:defRPr/>
            </a:pPr>
            <a:endParaRPr lang="en-US" dirty="0" smtClean="0"/>
          </a:p>
          <a:p>
            <a:pPr marL="179388" indent="-179388">
              <a:defRPr/>
            </a:pPr>
            <a:r>
              <a:rPr lang="en-US" dirty="0" smtClean="0"/>
              <a:t>We point out which measurements and theoretical analysis would be most helpful for a more definite conclusion. </a:t>
            </a:r>
          </a:p>
          <a:p>
            <a:pPr>
              <a:defRPr/>
            </a:pPr>
            <a:endParaRPr lang="it-IT" dirty="0"/>
          </a:p>
        </p:txBody>
      </p:sp>
      <p:sp>
        <p:nvSpPr>
          <p:cNvPr id="2048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E7E4B8-B7F0-4592-B8A9-E158CE6F7B25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Experimental status and prospects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350" y="1390650"/>
            <a:ext cx="8724900" cy="511016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000" dirty="0" smtClean="0"/>
              <a:t>      Conclusions from previous table : </a:t>
            </a:r>
          </a:p>
          <a:p>
            <a:pPr>
              <a:buFontTx/>
              <a:buNone/>
              <a:defRPr/>
            </a:pPr>
            <a:r>
              <a:rPr lang="en-US" sz="2000" i="1" dirty="0" smtClean="0"/>
              <a:t>       both  BR(</a:t>
            </a:r>
            <a:r>
              <a:rPr lang="el-GR" sz="2000" dirty="0" smtClean="0"/>
              <a:t>η</a:t>
            </a:r>
            <a:r>
              <a:rPr lang="it-IT" sz="2000" baseline="30000" dirty="0" smtClean="0"/>
              <a:t>(’) </a:t>
            </a:r>
            <a:r>
              <a:rPr lang="el-GR" sz="2000" dirty="0" smtClean="0"/>
              <a:t>→ργ</a:t>
            </a:r>
            <a:r>
              <a:rPr lang="it-IT" sz="2000" dirty="0" smtClean="0"/>
              <a:t> ) </a:t>
            </a:r>
            <a:r>
              <a:rPr lang="en-US" sz="2000" i="1" dirty="0" smtClean="0"/>
              <a:t>and   </a:t>
            </a:r>
            <a:r>
              <a:rPr lang="el-GR" sz="2000" i="1" dirty="0" smtClean="0"/>
              <a:t>Γ</a:t>
            </a:r>
            <a:r>
              <a:rPr lang="it-IT" sz="2000" i="1" dirty="0" smtClean="0"/>
              <a:t> </a:t>
            </a:r>
            <a:r>
              <a:rPr lang="el-GR" sz="2000" i="1" baseline="-25000" dirty="0" smtClean="0"/>
              <a:t>η</a:t>
            </a:r>
            <a:r>
              <a:rPr lang="it-IT" sz="2000" i="1" baseline="-25000" dirty="0" smtClean="0"/>
              <a:t>’</a:t>
            </a:r>
            <a:r>
              <a:rPr lang="it-IT" sz="2000" i="1" dirty="0" smtClean="0"/>
              <a:t>  </a:t>
            </a:r>
            <a:r>
              <a:rPr lang="en-US" sz="2000" i="1" dirty="0" smtClean="0"/>
              <a:t>to be measured more accurately.</a:t>
            </a:r>
            <a:endParaRPr lang="en-US" sz="2000" dirty="0" smtClean="0"/>
          </a:p>
          <a:p>
            <a:pPr>
              <a:defRPr/>
            </a:pPr>
            <a:endParaRPr lang="it-IT" sz="2000" dirty="0" smtClean="0"/>
          </a:p>
          <a:p>
            <a:pPr>
              <a:defRPr/>
            </a:pPr>
            <a:r>
              <a:rPr lang="el-GR" sz="2000" dirty="0" smtClean="0"/>
              <a:t>η</a:t>
            </a:r>
            <a:r>
              <a:rPr lang="it-IT" sz="2000" dirty="0" smtClean="0"/>
              <a:t>’</a:t>
            </a:r>
            <a:r>
              <a:rPr lang="el-GR" sz="2000" dirty="0" smtClean="0"/>
              <a:t>→ωγ</a:t>
            </a:r>
            <a:r>
              <a:rPr lang="en-US" sz="2000" dirty="0" smtClean="0"/>
              <a:t>  partial width with relative error  9%  (PDG 2010 ) Relevant experiment (ANL-E-397, 1977)  bases on 68 events.</a:t>
            </a:r>
            <a:endParaRPr lang="it-IT" sz="2000" dirty="0" smtClean="0"/>
          </a:p>
          <a:p>
            <a:pPr>
              <a:defRPr/>
            </a:pPr>
            <a:r>
              <a:rPr lang="el-GR" sz="2000" dirty="0" smtClean="0"/>
              <a:t>ϕ→η</a:t>
            </a:r>
            <a:r>
              <a:rPr lang="it-IT" sz="2000" baseline="30000" dirty="0" smtClean="0"/>
              <a:t>(‘)</a:t>
            </a:r>
            <a:r>
              <a:rPr lang="el-GR" sz="2000" dirty="0" smtClean="0"/>
              <a:t>γ </a:t>
            </a:r>
            <a:r>
              <a:rPr lang="en-US" sz="2000" dirty="0" smtClean="0"/>
              <a:t>partial width  mainly due to KLOE07;  error dominated by </a:t>
            </a:r>
            <a:r>
              <a:rPr lang="en-US" sz="2000" dirty="0" err="1" smtClean="0"/>
              <a:t>systematics</a:t>
            </a:r>
            <a:r>
              <a:rPr lang="en-US" sz="2000" dirty="0" smtClean="0"/>
              <a:t> due to the secondary </a:t>
            </a:r>
            <a:r>
              <a:rPr lang="el-GR" sz="2000" dirty="0" smtClean="0"/>
              <a:t>η</a:t>
            </a:r>
            <a:r>
              <a:rPr lang="it-IT" sz="2000" dirty="0" smtClean="0"/>
              <a:t>’</a:t>
            </a:r>
            <a:r>
              <a:rPr lang="en-US" sz="2000" i="1" dirty="0" smtClean="0"/>
              <a:t> </a:t>
            </a:r>
            <a:r>
              <a:rPr lang="en-US" sz="2000" dirty="0" smtClean="0"/>
              <a:t>branching ratio</a:t>
            </a:r>
          </a:p>
          <a:p>
            <a:pPr>
              <a:defRPr/>
            </a:pPr>
            <a:r>
              <a:rPr lang="el-GR" sz="2000" dirty="0" smtClean="0"/>
              <a:t>η</a:t>
            </a:r>
            <a:r>
              <a:rPr lang="it-IT" sz="2000" dirty="0" smtClean="0"/>
              <a:t>’</a:t>
            </a:r>
            <a:r>
              <a:rPr lang="it-IT" sz="2000" baseline="30000" dirty="0" smtClean="0"/>
              <a:t> </a:t>
            </a:r>
            <a:r>
              <a:rPr lang="el-GR" sz="2000" dirty="0" smtClean="0"/>
              <a:t>→ργ</a:t>
            </a:r>
            <a:r>
              <a:rPr lang="it-IT" sz="2000" dirty="0" smtClean="0"/>
              <a:t> </a:t>
            </a:r>
            <a:r>
              <a:rPr lang="en-US" sz="2000" dirty="0" smtClean="0"/>
              <a:t>partial width with relative error  5%  (PDG 2010 ) Relevant experiment (1969)  bases on 298 events</a:t>
            </a:r>
          </a:p>
          <a:p>
            <a:pPr>
              <a:defRPr/>
            </a:pPr>
            <a:endParaRPr lang="en-US" sz="2000" dirty="0" smtClean="0"/>
          </a:p>
          <a:p>
            <a:pPr>
              <a:buFontTx/>
              <a:buNone/>
              <a:defRPr/>
            </a:pPr>
            <a:endParaRPr lang="en-US" sz="2000" dirty="0" smtClean="0"/>
          </a:p>
          <a:p>
            <a:pPr>
              <a:defRPr/>
            </a:pPr>
            <a:r>
              <a:rPr lang="el-GR" sz="2000" dirty="0" smtClean="0"/>
              <a:t>Γ</a:t>
            </a:r>
            <a:r>
              <a:rPr lang="it-IT" sz="2000" dirty="0" smtClean="0"/>
              <a:t> </a:t>
            </a:r>
            <a:r>
              <a:rPr lang="el-GR" sz="2000" baseline="-25000" dirty="0" smtClean="0"/>
              <a:t>η</a:t>
            </a:r>
            <a:r>
              <a:rPr lang="it-IT" sz="2000" baseline="-25000" dirty="0" smtClean="0"/>
              <a:t>’ </a:t>
            </a:r>
            <a:r>
              <a:rPr lang="it-IT" sz="2000" dirty="0" smtClean="0"/>
              <a:t> = 0.194 ±0.009  (PDG 2010); </a:t>
            </a:r>
            <a:r>
              <a:rPr lang="el-GR" sz="2000" dirty="0" smtClean="0"/>
              <a:t>Γ</a:t>
            </a:r>
            <a:r>
              <a:rPr lang="it-IT" sz="2000" dirty="0" smtClean="0"/>
              <a:t> </a:t>
            </a:r>
            <a:r>
              <a:rPr lang="el-GR" sz="2000" baseline="-25000" dirty="0" smtClean="0"/>
              <a:t>η</a:t>
            </a:r>
            <a:r>
              <a:rPr lang="it-IT" sz="2000" baseline="-25000" dirty="0" smtClean="0"/>
              <a:t>’ </a:t>
            </a:r>
            <a:r>
              <a:rPr lang="it-IT" sz="2000" dirty="0" smtClean="0"/>
              <a:t> = 0.30 ±0.09  </a:t>
            </a:r>
            <a:r>
              <a:rPr lang="en-US" sz="2000" dirty="0" smtClean="0"/>
              <a:t>direct</a:t>
            </a:r>
            <a:r>
              <a:rPr lang="it-IT" sz="2000" dirty="0" smtClean="0"/>
              <a:t> </a:t>
            </a:r>
            <a:r>
              <a:rPr lang="it-IT" sz="2000" dirty="0" err="1" smtClean="0"/>
              <a:t>meas</a:t>
            </a:r>
            <a:r>
              <a:rPr lang="it-IT" sz="2000" dirty="0" smtClean="0"/>
              <a:t>.(1996,1979)</a:t>
            </a:r>
          </a:p>
          <a:p>
            <a:pPr lvl="1">
              <a:defRPr/>
            </a:pPr>
            <a:r>
              <a:rPr lang="en-US" sz="2000" dirty="0" smtClean="0"/>
              <a:t>Crystal </a:t>
            </a:r>
            <a:r>
              <a:rPr lang="en-US" sz="2000" dirty="0" err="1" smtClean="0"/>
              <a:t>Ball@MAMI</a:t>
            </a:r>
            <a:r>
              <a:rPr lang="en-US" sz="2000" dirty="0" smtClean="0"/>
              <a:t> (started 2009)</a:t>
            </a:r>
          </a:p>
          <a:p>
            <a:pPr lvl="1">
              <a:defRPr/>
            </a:pPr>
            <a:r>
              <a:rPr lang="it-IT" sz="2000" dirty="0" smtClean="0"/>
              <a:t>New </a:t>
            </a:r>
            <a:r>
              <a:rPr lang="en-US" sz="2000" dirty="0" smtClean="0"/>
              <a:t>insight could come from </a:t>
            </a:r>
            <a:r>
              <a:rPr lang="it-IT" sz="2000" dirty="0" smtClean="0"/>
              <a:t>production in </a:t>
            </a:r>
            <a:r>
              <a:rPr lang="el-GR" sz="2000" dirty="0" smtClean="0"/>
              <a:t>γγ</a:t>
            </a:r>
            <a:r>
              <a:rPr lang="it-IT" sz="2000" dirty="0" smtClean="0"/>
              <a:t> </a:t>
            </a:r>
            <a:r>
              <a:rPr lang="en-US" sz="2000" dirty="0" smtClean="0"/>
              <a:t>fusion</a:t>
            </a:r>
            <a:r>
              <a:rPr lang="it-IT" sz="2000" dirty="0" smtClean="0"/>
              <a:t> (KLOE)</a:t>
            </a:r>
          </a:p>
          <a:p>
            <a:pPr lvl="1">
              <a:buFontTx/>
              <a:buNone/>
              <a:defRPr/>
            </a:pPr>
            <a:endParaRPr lang="it-IT" sz="2000" dirty="0" smtClean="0">
              <a:ea typeface="+mn-ea"/>
              <a:cs typeface="+mn-cs"/>
            </a:endParaRPr>
          </a:p>
          <a:p>
            <a:pPr lvl="1"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31748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1B960E-F5A6-4610-9C92-231DCFC25A77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5FCB7C-911D-409A-A491-26AC4F8721FE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Charmless Hadronic B Decays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4438"/>
            <a:ext cx="9144000" cy="5643562"/>
          </a:xfrm>
        </p:spPr>
        <p:txBody>
          <a:bodyPr/>
          <a:lstStyle/>
          <a:p>
            <a:pPr eaLnBrk="1" hangingPunct="1"/>
            <a:r>
              <a:rPr lang="en-US" smtClean="0"/>
              <a:t>Charmless hadronic </a:t>
            </a:r>
            <a:r>
              <a:rPr lang="en-US" i="1" smtClean="0"/>
              <a:t>B</a:t>
            </a:r>
            <a:r>
              <a:rPr lang="en-US" smtClean="0"/>
              <a:t> decays provide valuable tests for the pattern of CP violation in the CKM framework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CP asymmetries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      in the SM, if one single dominant amplitude</a:t>
            </a:r>
          </a:p>
          <a:p>
            <a:pPr eaLnBrk="1" hangingPunct="1">
              <a:buFontTx/>
              <a:buNone/>
            </a:pPr>
            <a:endParaRPr lang="it-IT" smtClean="0"/>
          </a:p>
          <a:p>
            <a:pPr eaLnBrk="1" hangingPunct="1"/>
            <a:endParaRPr lang="it-IT" i="1" smtClean="0"/>
          </a:p>
          <a:p>
            <a:pPr eaLnBrk="1" hangingPunct="1"/>
            <a:endParaRPr lang="it-IT" smtClean="0"/>
          </a:p>
          <a:p>
            <a:pPr eaLnBrk="1" hangingPunct="1"/>
            <a:endParaRPr lang="it-IT" smtClean="0"/>
          </a:p>
          <a:p>
            <a:pPr eaLnBrk="1" hangingPunct="1"/>
            <a:endParaRPr lang="it-IT" smtClean="0"/>
          </a:p>
          <a:p>
            <a:pPr eaLnBrk="1" hangingPunct="1"/>
            <a:endParaRPr lang="it-IT" smtClean="0"/>
          </a:p>
          <a:p>
            <a:pPr eaLnBrk="1" hangingPunct="1"/>
            <a:endParaRPr lang="it-IT" smtClean="0"/>
          </a:p>
          <a:p>
            <a:pPr eaLnBrk="1" hangingPunct="1"/>
            <a:endParaRPr lang="en-GB" smtClean="0">
              <a:cs typeface="Times New Roman" pitchFamily="18" charset="0"/>
            </a:endParaRPr>
          </a:p>
          <a:p>
            <a:pPr eaLnBrk="1" hangingPunct="1"/>
            <a:endParaRPr lang="en-US" smtClean="0">
              <a:cs typeface="Times New Roman" pitchFamily="18" charset="0"/>
            </a:endParaRPr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852738"/>
            <a:ext cx="8537575" cy="717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338" y="3860800"/>
            <a:ext cx="8278812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71625" y="5805488"/>
            <a:ext cx="1776413" cy="547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277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00500" y="5876925"/>
            <a:ext cx="2524125" cy="481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Other Contributing Penguins</a:t>
            </a:r>
          </a:p>
        </p:txBody>
      </p:sp>
      <p:sp>
        <p:nvSpPr>
          <p:cNvPr id="33795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C5369A-39A8-4178-8275-93FE095B36DC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1214438"/>
            <a:ext cx="9144000" cy="5643562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solidFill>
                  <a:schemeClr val="accent2"/>
                </a:solidFill>
                <a:latin typeface="+mn-lt"/>
              </a:rPr>
              <a:t>Annihilation penguin contribution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t-IT" kern="0" dirty="0">
              <a:solidFill>
                <a:schemeClr val="accent2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it-IT" kern="0" dirty="0">
              <a:solidFill>
                <a:schemeClr val="accent2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it-IT" kern="0" dirty="0">
              <a:solidFill>
                <a:schemeClr val="accent2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it-IT" kern="0" dirty="0">
              <a:solidFill>
                <a:schemeClr val="accent2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it-IT" kern="0" dirty="0">
              <a:solidFill>
                <a:schemeClr val="accent2"/>
              </a:solidFill>
              <a:latin typeface="+mn-lt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kern="0" dirty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SU(3)</a:t>
            </a:r>
            <a:r>
              <a:rPr lang="it-IT" sz="1800" kern="0" dirty="0" err="1">
                <a:solidFill>
                  <a:schemeClr val="accent2"/>
                </a:solidFill>
                <a:latin typeface="+mn-lt"/>
                <a:cs typeface="Times New Roman" pitchFamily="18" charset="0"/>
              </a:rPr>
              <a:t>fl</a:t>
            </a:r>
            <a:r>
              <a:rPr lang="it-IT" kern="0" dirty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kern="0" dirty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singlet penguin  (B</a:t>
            </a:r>
            <a:r>
              <a:rPr lang="en-US" kern="0" baseline="-25000" dirty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i</a:t>
            </a:r>
            <a:r>
              <a:rPr lang="en-US" kern="0" dirty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 meson triplet, </a:t>
            </a:r>
            <a:r>
              <a:rPr lang="en-US" kern="0" dirty="0" err="1">
                <a:solidFill>
                  <a:schemeClr val="accent2"/>
                </a:solidFill>
                <a:latin typeface="+mn-lt"/>
                <a:cs typeface="Times New Roman" pitchFamily="18" charset="0"/>
              </a:rPr>
              <a:t>M</a:t>
            </a:r>
            <a:r>
              <a:rPr lang="en-US" kern="0" baseline="30000" dirty="0" err="1">
                <a:solidFill>
                  <a:schemeClr val="accent2"/>
                </a:solidFill>
                <a:latin typeface="+mn-lt"/>
                <a:cs typeface="Times New Roman" pitchFamily="18" charset="0"/>
              </a:rPr>
              <a:t>l</a:t>
            </a:r>
            <a:r>
              <a:rPr lang="en-US" kern="0" baseline="-25000" dirty="0" err="1">
                <a:solidFill>
                  <a:schemeClr val="accent2"/>
                </a:solidFill>
                <a:cs typeface="Times New Roman" pitchFamily="18" charset="0"/>
              </a:rPr>
              <a:t>j</a:t>
            </a:r>
            <a:r>
              <a:rPr lang="en-US" kern="0" dirty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 meson </a:t>
            </a:r>
            <a:r>
              <a:rPr lang="en-US" kern="0" dirty="0" err="1">
                <a:solidFill>
                  <a:schemeClr val="accent2"/>
                </a:solidFill>
                <a:latin typeface="+mn-lt"/>
                <a:cs typeface="Times New Roman" pitchFamily="18" charset="0"/>
              </a:rPr>
              <a:t>nonet</a:t>
            </a:r>
            <a:r>
              <a:rPr lang="it-IT" kern="0" dirty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)</a:t>
            </a:r>
          </a:p>
        </p:txBody>
      </p:sp>
      <p:pic>
        <p:nvPicPr>
          <p:cNvPr id="3379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2000250"/>
            <a:ext cx="2943225" cy="1419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379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2000250"/>
            <a:ext cx="3000375" cy="1476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379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3" y="4429125"/>
            <a:ext cx="7324725" cy="1676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9" name="Rettangolo 8"/>
          <p:cNvSpPr/>
          <p:nvPr/>
        </p:nvSpPr>
        <p:spPr>
          <a:xfrm>
            <a:off x="4357688" y="4357688"/>
            <a:ext cx="4000500" cy="1857375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ym typeface="Symbol" pitchFamily="18" charset="2"/>
              </a:rPr>
              <a:t></a:t>
            </a:r>
            <a:r>
              <a:rPr lang="it-IT" smtClean="0">
                <a:latin typeface="Comic Sans MS" pitchFamily="66" charset="0"/>
                <a:sym typeface="Symbol" pitchFamily="18" charset="2"/>
              </a:rPr>
              <a:t>- </a:t>
            </a:r>
            <a:r>
              <a:rPr lang="it-IT" smtClean="0">
                <a:sym typeface="Symbol" pitchFamily="18" charset="2"/>
              </a:rPr>
              <a:t> Mixing</a:t>
            </a:r>
            <a:endParaRPr lang="it-IT" smtClean="0"/>
          </a:p>
        </p:txBody>
      </p:sp>
      <p:sp>
        <p:nvSpPr>
          <p:cNvPr id="1030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C2E4F2-15A2-44DD-992D-87107BD5B31A}" type="slidenum">
              <a:rPr lang="en-US" smtClean="0"/>
              <a:pPr/>
              <a:t>4</a:t>
            </a:fld>
            <a:endParaRPr lang="en-US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250825" y="1773238"/>
          <a:ext cx="4176713" cy="1079500"/>
        </p:xfrm>
        <a:graphic>
          <a:graphicData uri="http://schemas.openxmlformats.org/presentationml/2006/ole">
            <p:oleObj spid="_x0000_s1026" name="Equation" r:id="rId3" imgW="1866600" imgH="482400" progId="Equation.3">
              <p:embed/>
            </p:oleObj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4068763" y="3933825"/>
          <a:ext cx="4348162" cy="1085850"/>
        </p:xfrm>
        <a:graphic>
          <a:graphicData uri="http://schemas.openxmlformats.org/presentationml/2006/ole">
            <p:oleObj spid="_x0000_s1027" name="Equazione" r:id="rId4" imgW="1930320" imgH="482400" progId="Equation.3">
              <p:embed/>
            </p:oleObj>
          </a:graphicData>
        </a:graphic>
      </p:graphicFrame>
      <p:graphicFrame>
        <p:nvGraphicFramePr>
          <p:cNvPr id="1028" name="Object 9"/>
          <p:cNvGraphicFramePr>
            <a:graphicFrameLocks noChangeAspect="1"/>
          </p:cNvGraphicFramePr>
          <p:nvPr/>
        </p:nvGraphicFramePr>
        <p:xfrm>
          <a:off x="711200" y="3860800"/>
          <a:ext cx="2276475" cy="1246188"/>
        </p:xfrm>
        <a:graphic>
          <a:graphicData uri="http://schemas.openxmlformats.org/presentationml/2006/ole">
            <p:oleObj spid="_x0000_s1028" name="Equation" r:id="rId5" imgW="1206360" imgH="660240" progId="Equation.3">
              <p:embed/>
            </p:oleObj>
          </a:graphicData>
        </a:graphic>
      </p:graphicFrame>
      <p:sp>
        <p:nvSpPr>
          <p:cNvPr id="1031" name="AutoShape 10"/>
          <p:cNvSpPr>
            <a:spLocks/>
          </p:cNvSpPr>
          <p:nvPr/>
        </p:nvSpPr>
        <p:spPr bwMode="auto">
          <a:xfrm>
            <a:off x="458788" y="3810000"/>
            <a:ext cx="296862" cy="1274763"/>
          </a:xfrm>
          <a:prstGeom prst="leftBrace">
            <a:avLst>
              <a:gd name="adj1" fmla="val 49919"/>
              <a:gd name="adj2" fmla="val 50000"/>
            </a:avLst>
          </a:prstGeom>
          <a:noFill/>
          <a:ln w="9525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32" name="Rettangolo 10"/>
          <p:cNvSpPr>
            <a:spLocks noChangeArrowheads="1"/>
          </p:cNvSpPr>
          <p:nvPr/>
        </p:nvSpPr>
        <p:spPr bwMode="auto">
          <a:xfrm>
            <a:off x="395288" y="5661025"/>
            <a:ext cx="84248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2060"/>
                </a:solidFill>
                <a:sym typeface="Symbol" pitchFamily="18" charset="2"/>
              </a:rPr>
              <a:t></a:t>
            </a:r>
            <a:r>
              <a:rPr lang="en-US" baseline="-25000">
                <a:solidFill>
                  <a:srgbClr val="002060"/>
                </a:solidFill>
                <a:sym typeface="Symbol" pitchFamily="18" charset="2"/>
              </a:rPr>
              <a:t>P </a:t>
            </a:r>
            <a:r>
              <a:rPr lang="en-US">
                <a:solidFill>
                  <a:srgbClr val="002060"/>
                </a:solidFill>
                <a:sym typeface="Symbol" pitchFamily="18" charset="2"/>
              </a:rPr>
              <a:t> = </a:t>
            </a:r>
            <a:r>
              <a:rPr lang="el-GR">
                <a:solidFill>
                  <a:srgbClr val="002060"/>
                </a:solidFill>
                <a:sym typeface="Symbol" pitchFamily="18" charset="2"/>
              </a:rPr>
              <a:t></a:t>
            </a:r>
            <a:r>
              <a:rPr lang="en-US" baseline="-25000">
                <a:solidFill>
                  <a:srgbClr val="002060"/>
                </a:solidFill>
                <a:sym typeface="Symbol" pitchFamily="18" charset="2"/>
              </a:rPr>
              <a:t>P</a:t>
            </a:r>
            <a:r>
              <a:rPr lang="en-US">
                <a:solidFill>
                  <a:srgbClr val="002060"/>
                </a:solidFill>
                <a:sym typeface="Symbol" pitchFamily="18" charset="2"/>
              </a:rPr>
              <a:t> –arctan 2 = </a:t>
            </a:r>
            <a:r>
              <a:rPr lang="el-GR">
                <a:solidFill>
                  <a:srgbClr val="002060"/>
                </a:solidFill>
                <a:sym typeface="Symbol" pitchFamily="18" charset="2"/>
              </a:rPr>
              <a:t></a:t>
            </a:r>
            <a:r>
              <a:rPr lang="en-US" baseline="-25000">
                <a:solidFill>
                  <a:srgbClr val="002060"/>
                </a:solidFill>
                <a:sym typeface="Symbol" pitchFamily="18" charset="2"/>
              </a:rPr>
              <a:t>P</a:t>
            </a:r>
            <a:r>
              <a:rPr lang="en-US">
                <a:solidFill>
                  <a:srgbClr val="002060"/>
                </a:solidFill>
                <a:sym typeface="Symbol" pitchFamily="18" charset="2"/>
              </a:rPr>
              <a:t> –  54.7</a:t>
            </a:r>
            <a:r>
              <a:rPr lang="en-US">
                <a:solidFill>
                  <a:srgbClr val="002060"/>
                </a:solidFill>
                <a:cs typeface="Times New Roman" pitchFamily="18" charset="0"/>
                <a:sym typeface="Symbol" pitchFamily="18" charset="2"/>
              </a:rPr>
              <a:t>º   </a:t>
            </a:r>
            <a:r>
              <a:rPr lang="en-US">
                <a:solidFill>
                  <a:srgbClr val="002060"/>
                </a:solidFill>
                <a:sym typeface="Symbol" pitchFamily="18" charset="2"/>
              </a:rPr>
              <a:t>                  </a:t>
            </a:r>
            <a:r>
              <a:rPr lang="el-GR">
                <a:solidFill>
                  <a:srgbClr val="002060"/>
                </a:solidFill>
                <a:sym typeface="Symbol" pitchFamily="18" charset="2"/>
              </a:rPr>
              <a:t></a:t>
            </a:r>
            <a:r>
              <a:rPr lang="en-US" baseline="-25000">
                <a:solidFill>
                  <a:srgbClr val="002060"/>
                </a:solidFill>
                <a:sym typeface="Symbol" pitchFamily="18" charset="2"/>
              </a:rPr>
              <a:t>P </a:t>
            </a:r>
            <a:r>
              <a:rPr lang="en-US">
                <a:solidFill>
                  <a:srgbClr val="002060"/>
                </a:solidFill>
                <a:sym typeface="Symbol" pitchFamily="18" charset="2"/>
              </a:rPr>
              <a:t>45</a:t>
            </a:r>
            <a:r>
              <a:rPr lang="en-US">
                <a:solidFill>
                  <a:srgbClr val="002060"/>
                </a:solidFill>
                <a:cs typeface="Times New Roman" pitchFamily="18" charset="0"/>
                <a:sym typeface="Symbol" pitchFamily="18" charset="2"/>
              </a:rPr>
              <a:t>º</a:t>
            </a:r>
            <a:r>
              <a:rPr lang="en-US">
                <a:solidFill>
                  <a:srgbClr val="002060"/>
                </a:solidFill>
                <a:sym typeface="Symbol" pitchFamily="18" charset="2"/>
              </a:rPr>
              <a:t>  (</a:t>
            </a:r>
            <a:r>
              <a:rPr lang="el-GR">
                <a:solidFill>
                  <a:srgbClr val="002060"/>
                </a:solidFill>
                <a:sym typeface="Symbol" pitchFamily="18" charset="2"/>
              </a:rPr>
              <a:t></a:t>
            </a:r>
            <a:r>
              <a:rPr lang="en-US" baseline="-25000">
                <a:solidFill>
                  <a:srgbClr val="002060"/>
                </a:solidFill>
                <a:sym typeface="Symbol" pitchFamily="18" charset="2"/>
              </a:rPr>
              <a:t>P</a:t>
            </a:r>
            <a:r>
              <a:rPr lang="it-IT">
                <a:solidFill>
                  <a:srgbClr val="002060"/>
                </a:solidFill>
                <a:sym typeface="Symbol" pitchFamily="18" charset="2"/>
              </a:rPr>
              <a:t> </a:t>
            </a:r>
            <a:r>
              <a:rPr lang="en-US">
                <a:solidFill>
                  <a:srgbClr val="002060"/>
                </a:solidFill>
                <a:sym typeface="Symbol" pitchFamily="18" charset="2"/>
              </a:rPr>
              <a:t>32</a:t>
            </a:r>
            <a:r>
              <a:rPr lang="en-US">
                <a:solidFill>
                  <a:srgbClr val="002060"/>
                </a:solidFill>
                <a:cs typeface="Times New Roman" pitchFamily="18" charset="0"/>
                <a:sym typeface="Symbol" pitchFamily="18" charset="2"/>
              </a:rPr>
              <a:t>º)</a:t>
            </a:r>
            <a:r>
              <a:rPr lang="en-US">
                <a:solidFill>
                  <a:srgbClr val="002060"/>
                </a:solidFill>
                <a:sym typeface="Symbol" pitchFamily="18" charset="2"/>
              </a:rPr>
              <a:t>  </a:t>
            </a:r>
            <a:endParaRPr lang="en-US">
              <a:solidFill>
                <a:srgbClr val="002060"/>
              </a:solidFill>
            </a:endParaRPr>
          </a:p>
          <a:p>
            <a:r>
              <a:rPr lang="en-US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/>
          </a:p>
        </p:txBody>
      </p:sp>
      <p:sp>
        <p:nvSpPr>
          <p:cNvPr id="1033" name="CasellaDiTesto 12"/>
          <p:cNvSpPr txBox="1">
            <a:spLocks noChangeArrowheads="1"/>
          </p:cNvSpPr>
          <p:nvPr/>
        </p:nvSpPr>
        <p:spPr bwMode="auto">
          <a:xfrm>
            <a:off x="4500563" y="1703388"/>
            <a:ext cx="44926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it-IT" sz="2000">
                <a:solidFill>
                  <a:srgbClr val="002060"/>
                </a:solidFill>
              </a:rPr>
              <a:t>Just </a:t>
            </a:r>
            <a:r>
              <a:rPr lang="en-US" sz="2000">
                <a:solidFill>
                  <a:srgbClr val="002060"/>
                </a:solidFill>
                <a:sym typeface="Symbol" pitchFamily="18" charset="2"/>
              </a:rPr>
              <a:t>for orientation:</a:t>
            </a:r>
          </a:p>
          <a:p>
            <a:pPr>
              <a:spcBef>
                <a:spcPct val="20000"/>
              </a:spcBef>
            </a:pPr>
            <a:r>
              <a:rPr lang="en-US" sz="2000">
                <a:solidFill>
                  <a:srgbClr val="002060"/>
                </a:solidFill>
                <a:sym typeface="Symbol" pitchFamily="18" charset="2"/>
              </a:rPr>
              <a:t>quadratic (linear)  Gell-Mann-Okubo </a:t>
            </a:r>
          </a:p>
          <a:p>
            <a:pPr>
              <a:spcBef>
                <a:spcPct val="20000"/>
              </a:spcBef>
            </a:pPr>
            <a:r>
              <a:rPr lang="en-US" sz="2000">
                <a:solidFill>
                  <a:srgbClr val="002060"/>
                </a:solidFill>
                <a:sym typeface="Symbol" pitchFamily="18" charset="2"/>
              </a:rPr>
              <a:t>mass formula  </a:t>
            </a:r>
            <a:r>
              <a:rPr lang="en-US">
                <a:solidFill>
                  <a:srgbClr val="002060"/>
                </a:solidFill>
                <a:sym typeface="Symbol" pitchFamily="18" charset="2"/>
              </a:rPr>
              <a:t>       </a:t>
            </a:r>
            <a:r>
              <a:rPr lang="en-US" baseline="-25000">
                <a:solidFill>
                  <a:srgbClr val="002060"/>
                </a:solidFill>
                <a:sym typeface="Symbol" pitchFamily="18" charset="2"/>
              </a:rPr>
              <a:t>P</a:t>
            </a:r>
            <a:r>
              <a:rPr lang="en-US">
                <a:solidFill>
                  <a:srgbClr val="002060"/>
                </a:solidFill>
                <a:sym typeface="Symbol" pitchFamily="18" charset="2"/>
              </a:rPr>
              <a:t>-10</a:t>
            </a:r>
            <a:r>
              <a:rPr lang="en-US">
                <a:solidFill>
                  <a:srgbClr val="002060"/>
                </a:solidFill>
                <a:cs typeface="Times New Roman" pitchFamily="18" charset="0"/>
                <a:sym typeface="Symbol" pitchFamily="18" charset="2"/>
              </a:rPr>
              <a:t>º</a:t>
            </a:r>
            <a:r>
              <a:rPr lang="en-US">
                <a:solidFill>
                  <a:srgbClr val="002060"/>
                </a:solidFill>
                <a:sym typeface="Symbol" pitchFamily="18" charset="2"/>
              </a:rPr>
              <a:t> (</a:t>
            </a:r>
            <a:r>
              <a:rPr lang="en-US" baseline="-25000">
                <a:solidFill>
                  <a:srgbClr val="002060"/>
                </a:solidFill>
                <a:sym typeface="Symbol" pitchFamily="18" charset="2"/>
              </a:rPr>
              <a:t>P</a:t>
            </a:r>
            <a:r>
              <a:rPr lang="en-US">
                <a:solidFill>
                  <a:srgbClr val="002060"/>
                </a:solidFill>
                <a:sym typeface="Symbol" pitchFamily="18" charset="2"/>
              </a:rPr>
              <a:t>-23</a:t>
            </a:r>
            <a:r>
              <a:rPr lang="en-US">
                <a:solidFill>
                  <a:srgbClr val="002060"/>
                </a:solidFill>
                <a:cs typeface="Times New Roman" pitchFamily="18" charset="0"/>
                <a:sym typeface="Symbol" pitchFamily="18" charset="2"/>
              </a:rPr>
              <a:t>º)</a:t>
            </a:r>
            <a:endParaRPr lang="en-US">
              <a:solidFill>
                <a:srgbClr val="002060"/>
              </a:solidFill>
              <a:sym typeface="Symbol" pitchFamily="18" charset="2"/>
            </a:endParaRPr>
          </a:p>
          <a:p>
            <a:r>
              <a:rPr lang="it-IT"/>
              <a:t> </a:t>
            </a:r>
          </a:p>
        </p:txBody>
      </p:sp>
      <p:sp>
        <p:nvSpPr>
          <p:cNvPr id="1034" name="CasellaDiTesto 14"/>
          <p:cNvSpPr txBox="1">
            <a:spLocks noChangeArrowheads="1"/>
          </p:cNvSpPr>
          <p:nvPr/>
        </p:nvSpPr>
        <p:spPr bwMode="auto">
          <a:xfrm>
            <a:off x="539750" y="3141663"/>
            <a:ext cx="26638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2060"/>
                </a:solidFill>
                <a:sym typeface="Symbol" pitchFamily="18" charset="2"/>
              </a:rPr>
              <a:t>quark-flavor basis:</a:t>
            </a:r>
          </a:p>
          <a:p>
            <a:endParaRPr lang="it-IT"/>
          </a:p>
        </p:txBody>
      </p:sp>
      <p:sp>
        <p:nvSpPr>
          <p:cNvPr id="12" name="Freccia a destra 11"/>
          <p:cNvSpPr/>
          <p:nvPr/>
        </p:nvSpPr>
        <p:spPr>
          <a:xfrm>
            <a:off x="4787900" y="5876925"/>
            <a:ext cx="936625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D8FE43-FB1C-4E82-B484-14220919F73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Two Mixing Angles Scenario: Octet-Singlet Basis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" y="1268413"/>
            <a:ext cx="9010650" cy="5467350"/>
          </a:xfrm>
        </p:spPr>
        <p:txBody>
          <a:bodyPr/>
          <a:lstStyle/>
          <a:p>
            <a:pPr marL="179388" indent="-179388" eaLnBrk="1" hangingPunct="1">
              <a:lnSpc>
                <a:spcPct val="90000"/>
              </a:lnSpc>
              <a:defRPr/>
            </a:pPr>
            <a:r>
              <a:rPr lang="en-US" sz="2000" dirty="0" smtClean="0">
                <a:sym typeface="Symbol" pitchFamily="18" charset="2"/>
              </a:rPr>
              <a:t>From the late 90’s 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(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Leutwyler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 ,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Kraiser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 , Kroll,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Stech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 ,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Feldmann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 etc. )</a:t>
            </a:r>
            <a:r>
              <a:rPr lang="en-US" sz="2000" i="1" dirty="0" smtClean="0">
                <a:solidFill>
                  <a:srgbClr val="92D050"/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been  shown the mixing cannot be adequately described by a single angle; the fact that the decay constants follow the pattern of state mixing is an a-priori assumption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>
                <a:sym typeface="Symbol" pitchFamily="18" charset="2"/>
              </a:rPr>
              <a:t>Due to SU(3) breaking (f</a:t>
            </a:r>
            <a:r>
              <a:rPr lang="el-GR" sz="2000" baseline="-25000" dirty="0" smtClean="0">
                <a:sym typeface="Symbol" pitchFamily="18" charset="2"/>
              </a:rPr>
              <a:t> </a:t>
            </a:r>
            <a:r>
              <a:rPr lang="it-IT" sz="2000" baseline="-25000" dirty="0" smtClean="0">
                <a:sym typeface="Symbol" pitchFamily="18" charset="2"/>
              </a:rPr>
              <a:t>K</a:t>
            </a:r>
            <a:r>
              <a:rPr lang="el-GR" sz="2000" baseline="-25000" dirty="0" smtClean="0">
                <a:sym typeface="Symbol" pitchFamily="18" charset="2"/>
              </a:rPr>
              <a:t> </a:t>
            </a:r>
            <a:r>
              <a:rPr lang="el-GR" sz="2000" dirty="0" smtClean="0">
                <a:sym typeface="Symbol" pitchFamily="18" charset="2"/>
              </a:rPr>
              <a:t>≠</a:t>
            </a:r>
            <a:r>
              <a:rPr lang="en-US" sz="2000" dirty="0" smtClean="0">
                <a:sym typeface="Symbol" pitchFamily="18" charset="2"/>
              </a:rPr>
              <a:t> f</a:t>
            </a:r>
            <a:r>
              <a:rPr lang="el-GR" sz="2000" dirty="0" smtClean="0">
                <a:sym typeface="Symbol" pitchFamily="18" charset="2"/>
              </a:rPr>
              <a:t> </a:t>
            </a:r>
            <a:r>
              <a:rPr lang="el-GR" sz="2000" baseline="-25000" dirty="0" smtClean="0">
                <a:sym typeface="Symbol" pitchFamily="18" charset="2"/>
              </a:rPr>
              <a:t>π</a:t>
            </a:r>
            <a:r>
              <a:rPr lang="en-US" sz="2000" dirty="0" smtClean="0">
                <a:sym typeface="Symbol" pitchFamily="18" charset="2"/>
              </a:rPr>
              <a:t>), mixing of decay constants does not follow the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>
                <a:sym typeface="Symbol" pitchFamily="18" charset="2"/>
              </a:rPr>
              <a:t>same pattern of state mixing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>
                <a:sym typeface="Symbol" pitchFamily="18" charset="2"/>
              </a:rPr>
              <a:t>                                                                       &lt;0 | J</a:t>
            </a:r>
            <a:r>
              <a:rPr lang="it-IT" sz="2000" baseline="30000" dirty="0" smtClean="0">
                <a:sym typeface="Symbol" pitchFamily="18" charset="2"/>
              </a:rPr>
              <a:t>a</a:t>
            </a:r>
            <a:r>
              <a:rPr lang="el-GR" sz="2000" baseline="-25000" dirty="0" smtClean="0">
                <a:sym typeface="Symbol" pitchFamily="18" charset="2"/>
              </a:rPr>
              <a:t>μ</a:t>
            </a:r>
            <a:r>
              <a:rPr lang="it-IT" sz="2000" baseline="-25000" dirty="0" smtClean="0">
                <a:sym typeface="Symbol" pitchFamily="18" charset="2"/>
              </a:rPr>
              <a:t>5</a:t>
            </a:r>
            <a:r>
              <a:rPr lang="it-IT" sz="2000" dirty="0" smtClean="0">
                <a:sym typeface="Symbol" pitchFamily="18" charset="2"/>
              </a:rPr>
              <a:t>(0)| P(q)&gt; = i </a:t>
            </a:r>
            <a:r>
              <a:rPr lang="it-IT" sz="2000" dirty="0" err="1" smtClean="0">
                <a:sym typeface="Symbol" pitchFamily="18" charset="2"/>
              </a:rPr>
              <a:t>f</a:t>
            </a:r>
            <a:r>
              <a:rPr lang="it-IT" sz="2000" baseline="-25000" dirty="0" err="1" smtClean="0">
                <a:sym typeface="Symbol" pitchFamily="18" charset="2"/>
              </a:rPr>
              <a:t>p</a:t>
            </a:r>
            <a:r>
              <a:rPr lang="it-IT" sz="2000" baseline="30000" dirty="0" err="1" smtClean="0">
                <a:sym typeface="Symbol" pitchFamily="18" charset="2"/>
              </a:rPr>
              <a:t>a</a:t>
            </a:r>
            <a:r>
              <a:rPr lang="it-IT" sz="2000" dirty="0" smtClean="0">
                <a:sym typeface="Symbol" pitchFamily="18" charset="2"/>
              </a:rPr>
              <a:t> q</a:t>
            </a:r>
            <a:r>
              <a:rPr lang="el-GR" sz="2000" baseline="-25000" dirty="0" smtClean="0">
                <a:sym typeface="Symbol" pitchFamily="18" charset="2"/>
              </a:rPr>
              <a:t> μ</a:t>
            </a:r>
            <a:endParaRPr lang="it-IT" sz="2000" baseline="-25000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it-IT" sz="2000" baseline="-25000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it-IT" sz="2000" baseline="-25000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it-IT" sz="2000" baseline="-25000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it-IT" baseline="-25000" dirty="0" smtClean="0">
              <a:sym typeface="Symbol" pitchFamily="18" charset="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ym typeface="Symbol" pitchFamily="18" charset="2"/>
              </a:rPr>
              <a:t>The estimated difference  </a:t>
            </a:r>
            <a:r>
              <a:rPr lang="el-GR" dirty="0" smtClean="0">
                <a:sym typeface="Symbol" pitchFamily="18" charset="2"/>
              </a:rPr>
              <a:t>θ</a:t>
            </a:r>
            <a:r>
              <a:rPr lang="it-IT" baseline="-25000" dirty="0" smtClean="0">
                <a:sym typeface="Symbol" pitchFamily="18" charset="2"/>
              </a:rPr>
              <a:t>8</a:t>
            </a:r>
            <a:r>
              <a:rPr lang="it-IT" dirty="0" smtClean="0">
                <a:sym typeface="Symbol" pitchFamily="18" charset="2"/>
              </a:rPr>
              <a:t>-</a:t>
            </a:r>
            <a:r>
              <a:rPr lang="el-GR" dirty="0" smtClean="0">
                <a:sym typeface="Symbol" pitchFamily="18" charset="2"/>
              </a:rPr>
              <a:t>θ</a:t>
            </a:r>
            <a:r>
              <a:rPr lang="it-IT" baseline="-25000" dirty="0" smtClean="0">
                <a:sym typeface="Symbol" pitchFamily="18" charset="2"/>
              </a:rPr>
              <a:t>0</a:t>
            </a:r>
            <a:r>
              <a:rPr lang="it-IT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can be large </a:t>
            </a:r>
            <a:r>
              <a:rPr lang="it-IT" dirty="0" smtClean="0">
                <a:sym typeface="Symbol" pitchFamily="18" charset="2"/>
              </a:rPr>
              <a:t>[-12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º</a:t>
            </a:r>
            <a:r>
              <a:rPr lang="it-IT" dirty="0" smtClean="0">
                <a:sym typeface="Symbol" pitchFamily="18" charset="2"/>
              </a:rPr>
              <a:t>-19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º]</a:t>
            </a:r>
            <a:r>
              <a:rPr lang="it-IT" sz="2000" dirty="0" smtClean="0">
                <a:sym typeface="Symbol" pitchFamily="18" charset="2"/>
              </a:rPr>
              <a:t> </a:t>
            </a:r>
            <a:endParaRPr lang="en-US" sz="1200" dirty="0" smtClean="0">
              <a:sym typeface="Symbol" pitchFamily="18" charset="2"/>
            </a:endParaRP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3929063" y="3357563"/>
          <a:ext cx="4483100" cy="1023937"/>
        </p:xfrm>
        <a:graphic>
          <a:graphicData uri="http://schemas.openxmlformats.org/presentationml/2006/ole">
            <p:oleObj spid="_x0000_s2050" name="Equation" r:id="rId3" imgW="2222280" imgH="507960" progId="Equation.3">
              <p:embed/>
            </p:oleObj>
          </a:graphicData>
        </a:graphic>
      </p:graphicFrame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3500438"/>
            <a:ext cx="25908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8" y="4786313"/>
            <a:ext cx="2143125" cy="390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aphicFrame>
        <p:nvGraphicFramePr>
          <p:cNvPr id="2051" name="Object 9"/>
          <p:cNvGraphicFramePr>
            <a:graphicFrameLocks noChangeAspect="1"/>
          </p:cNvGraphicFramePr>
          <p:nvPr/>
        </p:nvGraphicFramePr>
        <p:xfrm>
          <a:off x="323850" y="5373688"/>
          <a:ext cx="2381250" cy="512762"/>
        </p:xfrm>
        <a:graphic>
          <a:graphicData uri="http://schemas.openxmlformats.org/presentationml/2006/ole">
            <p:oleObj spid="_x0000_s2051" name="Equation" r:id="rId6" imgW="11808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Quark Flavor Basis</a:t>
            </a:r>
          </a:p>
        </p:txBody>
      </p:sp>
      <p:sp>
        <p:nvSpPr>
          <p:cNvPr id="3078" name="Segnaposto contenuto 2"/>
          <p:cNvSpPr>
            <a:spLocks noGrp="1"/>
          </p:cNvSpPr>
          <p:nvPr>
            <p:ph idx="1"/>
          </p:nvPr>
        </p:nvSpPr>
        <p:spPr>
          <a:xfrm>
            <a:off x="106363" y="1314450"/>
            <a:ext cx="8929687" cy="5354638"/>
          </a:xfrm>
        </p:spPr>
        <p:txBody>
          <a:bodyPr/>
          <a:lstStyle/>
          <a:p>
            <a:r>
              <a:rPr lang="en-US" smtClean="0"/>
              <a:t>The smallness of the mixing angles is consistent with the OZI-rule, i.e. amplitudes that involve quark-antiquark annihilation into gluons are suppressed</a:t>
            </a:r>
          </a:p>
          <a:p>
            <a:pPr lvl="1"/>
            <a:r>
              <a:rPr lang="en-US" smtClean="0"/>
              <a:t>vector meson sector: mixing angle ≈ 3◦ </a:t>
            </a:r>
          </a:p>
          <a:p>
            <a:pPr lvl="2">
              <a:buFontTx/>
              <a:buNone/>
            </a:pPr>
            <a:r>
              <a:rPr lang="en-US" smtClean="0"/>
              <a:t>	ω  ≈             </a:t>
            </a:r>
            <a:r>
              <a:rPr lang="el-GR" smtClean="0"/>
              <a:t>ϕ</a:t>
            </a:r>
            <a:r>
              <a:rPr lang="it-IT" smtClean="0"/>
              <a:t> </a:t>
            </a:r>
            <a:r>
              <a:rPr lang="en-US" smtClean="0"/>
              <a:t>≈ </a:t>
            </a:r>
            <a:r>
              <a:rPr lang="it-IT" smtClean="0"/>
              <a:t> </a:t>
            </a:r>
            <a:endParaRPr lang="en-US" smtClean="0"/>
          </a:p>
          <a:p>
            <a:pPr>
              <a:buFontTx/>
              <a:buNone/>
            </a:pPr>
            <a:endParaRPr lang="en-US" smtClean="0">
              <a:sym typeface="Symbol" pitchFamily="18" charset="2"/>
            </a:endParaRPr>
          </a:p>
          <a:p>
            <a:r>
              <a:rPr lang="en-US" smtClean="0"/>
              <a:t>In the pseudoscalar sector, U(1)</a:t>
            </a:r>
            <a:r>
              <a:rPr lang="en-US" baseline="-25000" smtClean="0"/>
              <a:t>A</a:t>
            </a:r>
            <a:r>
              <a:rPr lang="en-US" smtClean="0"/>
              <a:t> anomaly induces a significant mixing between the fields </a:t>
            </a:r>
            <a:r>
              <a:rPr lang="el-GR" smtClean="0"/>
              <a:t>η</a:t>
            </a:r>
            <a:r>
              <a:rPr lang="it-IT" baseline="-25000" smtClean="0"/>
              <a:t>NS</a:t>
            </a:r>
            <a:r>
              <a:rPr lang="it-IT" smtClean="0"/>
              <a:t> and </a:t>
            </a:r>
            <a:r>
              <a:rPr lang="el-GR" smtClean="0"/>
              <a:t>η</a:t>
            </a:r>
            <a:r>
              <a:rPr lang="it-IT" baseline="-25000" smtClean="0"/>
              <a:t>S . </a:t>
            </a:r>
            <a:endParaRPr lang="en-US" smtClean="0"/>
          </a:p>
        </p:txBody>
      </p:sp>
      <p:sp>
        <p:nvSpPr>
          <p:cNvPr id="3079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CE399B-BB00-4877-95B5-B02B22F3B4DC}" type="slidenum">
              <a:rPr lang="en-US" smtClean="0"/>
              <a:pPr/>
              <a:t>6</a:t>
            </a:fld>
            <a:endParaRPr lang="en-US" smtClean="0"/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/>
        </p:nvGraphicFramePr>
        <p:xfrm>
          <a:off x="1908175" y="2852738"/>
          <a:ext cx="382588" cy="428625"/>
        </p:xfrm>
        <a:graphic>
          <a:graphicData uri="http://schemas.openxmlformats.org/presentationml/2006/ole">
            <p:oleObj spid="_x0000_s3074" name="Equazione" r:id="rId3" imgW="215640" imgH="241200" progId="Equation.3">
              <p:embed/>
            </p:oleObj>
          </a:graphicData>
        </a:graphic>
      </p:graphicFrame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3132138" y="2973388"/>
          <a:ext cx="334962" cy="311150"/>
        </p:xfrm>
        <a:graphic>
          <a:graphicData uri="http://schemas.openxmlformats.org/presentationml/2006/ole">
            <p:oleObj spid="_x0000_s3075" name="Equazione" r:id="rId4" imgW="177480" imgH="164880" progId="Equation.3">
              <p:embed/>
            </p:oleObj>
          </a:graphicData>
        </a:graphic>
      </p:graphicFrame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03959" y="5661248"/>
            <a:ext cx="3324225" cy="971550"/>
          </a:xfrm>
          <a:prstGeom prst="rect">
            <a:avLst/>
          </a:prstGeom>
          <a:noFill/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</p:spPr>
      </p:pic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659563" y="2447925"/>
          <a:ext cx="1973262" cy="1081088"/>
        </p:xfrm>
        <a:graphic>
          <a:graphicData uri="http://schemas.openxmlformats.org/presentationml/2006/ole">
            <p:oleObj spid="_x0000_s3076" name="Equation" r:id="rId6" imgW="1206360" imgH="660240" progId="Equation.3">
              <p:embed/>
            </p:oleObj>
          </a:graphicData>
        </a:graphic>
      </p:graphicFrame>
      <p:sp>
        <p:nvSpPr>
          <p:cNvPr id="3082" name="AutoShape 10"/>
          <p:cNvSpPr>
            <a:spLocks/>
          </p:cNvSpPr>
          <p:nvPr/>
        </p:nvSpPr>
        <p:spPr bwMode="auto">
          <a:xfrm>
            <a:off x="6516688" y="2492375"/>
            <a:ext cx="142875" cy="1081088"/>
          </a:xfrm>
          <a:prstGeom prst="leftBrace">
            <a:avLst>
              <a:gd name="adj1" fmla="val 50269"/>
              <a:gd name="adj2" fmla="val 50000"/>
            </a:avLst>
          </a:prstGeom>
          <a:noFill/>
          <a:ln w="9525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11" name="Oggetto 10"/>
          <p:cNvGraphicFramePr>
            <a:graphicFrameLocks noChangeAspect="1"/>
          </p:cNvGraphicFramePr>
          <p:nvPr/>
        </p:nvGraphicFramePr>
        <p:xfrm>
          <a:off x="1475655" y="4605621"/>
          <a:ext cx="6052613" cy="897756"/>
        </p:xfrm>
        <a:graphic>
          <a:graphicData uri="http://schemas.openxmlformats.org/presentationml/2006/ole">
            <p:oleObj spid="_x0000_s3083" name="Equazione" r:id="rId7" imgW="2654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Two Mixing Angle scenario: Flavor Basis</a:t>
            </a:r>
            <a:endParaRPr lang="it-IT" sz="400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350" y="1390650"/>
            <a:ext cx="8872538" cy="5133975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3600" baseline="-25000" dirty="0" smtClean="0">
                <a:sym typeface="Symbol" pitchFamily="18" charset="2"/>
              </a:rPr>
              <a:t>In principle we  have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ym typeface="Symbol" pitchFamily="18" charset="2"/>
              </a:rPr>
              <a:t>However, while the mixing is large </a:t>
            </a:r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(</a:t>
            </a:r>
            <a:r>
              <a:rPr lang="en-US" dirty="0" smtClean="0">
                <a:sym typeface="Symbol" pitchFamily="18" charset="2"/>
              </a:rPr>
              <a:t>≈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40</a:t>
            </a:r>
            <a:r>
              <a:rPr lang="en-US" dirty="0" smtClean="0">
                <a:solidFill>
                  <a:schemeClr val="accent6"/>
                </a:solidFill>
                <a:cs typeface="Times New Roman" pitchFamily="18" charset="0"/>
                <a:sym typeface="Symbol" pitchFamily="18" charset="2"/>
              </a:rPr>
              <a:t>º</a:t>
            </a:r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 )</a:t>
            </a:r>
            <a:r>
              <a:rPr lang="en-US" dirty="0" smtClean="0">
                <a:sym typeface="Symbol" pitchFamily="18" charset="2"/>
              </a:rPr>
              <a:t>, the </a:t>
            </a:r>
            <a:r>
              <a:rPr lang="en-US" u="sng" dirty="0" smtClean="0">
                <a:sym typeface="Symbol" pitchFamily="18" charset="2"/>
              </a:rPr>
              <a:t>difference</a:t>
            </a:r>
            <a:r>
              <a:rPr lang="en-US" dirty="0" smtClean="0">
                <a:sym typeface="Symbol" pitchFamily="18" charset="2"/>
              </a:rPr>
              <a:t> between the two mixing angles is determined by OZI-rule violating contribution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ym typeface="Symbol" pitchFamily="18" charset="2"/>
              </a:rPr>
              <a:t>OZI-rules </a:t>
            </a:r>
            <a:r>
              <a:rPr lang="en-US" dirty="0" smtClean="0"/>
              <a:t>rigorous</a:t>
            </a:r>
            <a:r>
              <a:rPr lang="it-IT" dirty="0" smtClean="0"/>
              <a:t> </a:t>
            </a:r>
            <a:r>
              <a:rPr lang="en-US" dirty="0" smtClean="0"/>
              <a:t>when </a:t>
            </a:r>
            <a:r>
              <a:rPr lang="it-IT" dirty="0" err="1" smtClean="0"/>
              <a:t>Nc</a:t>
            </a:r>
            <a:r>
              <a:rPr lang="it-IT" dirty="0" smtClean="0"/>
              <a:t>→∞ or </a:t>
            </a:r>
            <a:r>
              <a:rPr lang="el-GR" dirty="0" smtClean="0"/>
              <a:t>α</a:t>
            </a:r>
            <a:r>
              <a:rPr lang="it-IT" dirty="0" smtClean="0"/>
              <a:t> →0</a:t>
            </a:r>
            <a:endParaRPr lang="en-US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ym typeface="Symbol" pitchFamily="18" charset="2"/>
              </a:rPr>
              <a:t>		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ym typeface="Symbol" pitchFamily="18" charset="2"/>
              </a:rPr>
              <a:t>                                     </a:t>
            </a:r>
            <a:r>
              <a:rPr lang="en-US" sz="3200" dirty="0" smtClean="0">
                <a:solidFill>
                  <a:srgbClr val="FF0000"/>
                </a:solidFill>
                <a:sym typeface="Symbol" pitchFamily="18" charset="2"/>
              </a:rPr>
              <a:t></a:t>
            </a:r>
            <a:r>
              <a:rPr lang="en-US" sz="3200" baseline="-25000" dirty="0" smtClean="0">
                <a:solidFill>
                  <a:srgbClr val="FF0000"/>
                </a:solidFill>
                <a:sym typeface="Symbol" pitchFamily="18" charset="2"/>
              </a:rPr>
              <a:t>q </a:t>
            </a:r>
            <a:r>
              <a:rPr lang="en-US" sz="3200" dirty="0" smtClean="0">
                <a:solidFill>
                  <a:srgbClr val="FF0000"/>
                </a:solidFill>
                <a:sym typeface="Symbol" pitchFamily="18" charset="2"/>
              </a:rPr>
              <a:t>and </a:t>
            </a:r>
            <a:r>
              <a:rPr lang="en-US" sz="3200" baseline="-25000" dirty="0" smtClean="0">
                <a:solidFill>
                  <a:srgbClr val="FF0000"/>
                </a:solidFill>
                <a:sym typeface="Symbol" pitchFamily="18" charset="2"/>
              </a:rPr>
              <a:t>s </a:t>
            </a:r>
            <a:r>
              <a:rPr lang="en-US" sz="3200" dirty="0" smtClean="0">
                <a:solidFill>
                  <a:srgbClr val="FF0000"/>
                </a:solidFill>
                <a:sym typeface="Symbol" pitchFamily="18" charset="2"/>
              </a:rPr>
              <a:t>nearly coincide</a:t>
            </a:r>
            <a:endParaRPr lang="en-US" sz="3200" dirty="0" smtClean="0">
              <a:solidFill>
                <a:schemeClr val="accent6"/>
              </a:solidFill>
              <a:sym typeface="Symbol" pitchFamily="18" charset="2"/>
            </a:endParaRP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it-IT" dirty="0" smtClean="0"/>
          </a:p>
          <a:p>
            <a:pPr>
              <a:defRPr/>
            </a:pPr>
            <a:endParaRPr lang="it-IT" dirty="0"/>
          </a:p>
        </p:txBody>
      </p:sp>
      <p:sp>
        <p:nvSpPr>
          <p:cNvPr id="4101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601BB0-080C-4A5F-BDB6-966C40E05F0E}" type="slidenum">
              <a:rPr lang="en-US" smtClean="0"/>
              <a:pPr/>
              <a:t>7</a:t>
            </a:fld>
            <a:endParaRPr lang="en-US" smtClean="0"/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2339975" y="2236788"/>
          <a:ext cx="4606925" cy="1054100"/>
        </p:xfrm>
        <a:graphic>
          <a:graphicData uri="http://schemas.openxmlformats.org/presentationml/2006/ole">
            <p:oleObj spid="_x0000_s4098" name="Equation" r:id="rId3" imgW="2222280" imgH="507960" progId="Equation.3">
              <p:embed/>
            </p:oleObj>
          </a:graphicData>
        </a:graphic>
      </p:graphicFrame>
      <p:pic>
        <p:nvPicPr>
          <p:cNvPr id="410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2138" y="4797425"/>
            <a:ext cx="1085850" cy="695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40833D-7535-46A1-920D-80F3954CF32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Mix with Gluonium</a:t>
            </a:r>
          </a:p>
        </p:txBody>
      </p:sp>
      <p:sp>
        <p:nvSpPr>
          <p:cNvPr id="51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" y="1314450"/>
            <a:ext cx="8872538" cy="1352550"/>
          </a:xfrm>
        </p:spPr>
        <p:txBody>
          <a:bodyPr/>
          <a:lstStyle/>
          <a:p>
            <a:pPr eaLnBrk="1" hangingPunct="1"/>
            <a:r>
              <a:rPr lang="en-US" sz="2200" smtClean="0">
                <a:sym typeface="Symbol" pitchFamily="18" charset="2"/>
              </a:rPr>
              <a:t>The  meson is a good candidate to have a sizeable gluoni</a:t>
            </a:r>
            <a:r>
              <a:rPr lang="it-IT" sz="2200" smtClean="0">
                <a:sym typeface="Symbol" pitchFamily="18" charset="2"/>
              </a:rPr>
              <a:t>c</a:t>
            </a:r>
            <a:r>
              <a:rPr lang="en-US" sz="2200" smtClean="0">
                <a:sym typeface="Symbol" pitchFamily="18" charset="2"/>
              </a:rPr>
              <a:t> content</a:t>
            </a:r>
            <a:r>
              <a:rPr lang="it-IT" sz="2200" smtClean="0">
                <a:sym typeface="Symbol" pitchFamily="18" charset="2"/>
              </a:rPr>
              <a:t>, (</a:t>
            </a:r>
            <a:r>
              <a:rPr lang="it-IT" sz="2200" smtClean="0"/>
              <a:t>w</a:t>
            </a:r>
            <a:r>
              <a:rPr lang="en-US" sz="2200" smtClean="0"/>
              <a:t>hile the </a:t>
            </a:r>
            <a:r>
              <a:rPr lang="en-US" sz="2200" smtClean="0">
                <a:sym typeface="Symbol" pitchFamily="18" charset="2"/>
              </a:rPr>
              <a:t> meson is well understood as an SU(3)-flavor octet with a small singlet admixture</a:t>
            </a:r>
            <a:r>
              <a:rPr lang="it-IT" sz="2200" smtClean="0">
                <a:sym typeface="Symbol" pitchFamily="18" charset="2"/>
              </a:rPr>
              <a:t>)</a:t>
            </a:r>
            <a:endParaRPr lang="en-US" sz="2200" smtClean="0">
              <a:sym typeface="Symbol" pitchFamily="18" charset="2"/>
            </a:endParaRP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539750" y="2781300"/>
          <a:ext cx="8524875" cy="1589088"/>
        </p:xfrm>
        <a:graphic>
          <a:graphicData uri="http://schemas.openxmlformats.org/presentationml/2006/ole">
            <p:oleObj spid="_x0000_s5122" name="Equation" r:id="rId3" imgW="3187440" imgH="838080" progId="Equation.3">
              <p:embed/>
            </p:oleObj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563563" y="4581525"/>
          <a:ext cx="5448300" cy="344488"/>
        </p:xfrm>
        <a:graphic>
          <a:graphicData uri="http://schemas.openxmlformats.org/presentationml/2006/ole">
            <p:oleObj spid="_x0000_s5123" name="Equation" r:id="rId4" imgW="3187440" imgH="228600" progId="Equation.3">
              <p:embed/>
            </p:oleObj>
          </a:graphicData>
        </a:graphic>
      </p:graphicFrame>
      <p:graphicFrame>
        <p:nvGraphicFramePr>
          <p:cNvPr id="5124" name="Object 7"/>
          <p:cNvGraphicFramePr>
            <a:graphicFrameLocks noChangeAspect="1"/>
          </p:cNvGraphicFramePr>
          <p:nvPr/>
        </p:nvGraphicFramePr>
        <p:xfrm>
          <a:off x="563563" y="5081588"/>
          <a:ext cx="2917825" cy="344487"/>
        </p:xfrm>
        <a:graphic>
          <a:graphicData uri="http://schemas.openxmlformats.org/presentationml/2006/ole">
            <p:oleObj spid="_x0000_s5124" name="Equation" r:id="rId5" imgW="1600200" imgH="228600" progId="Equation.3">
              <p:embed/>
            </p:oleObj>
          </a:graphicData>
        </a:graphic>
      </p:graphicFrame>
      <p:sp>
        <p:nvSpPr>
          <p:cNvPr id="5129" name="AutoShape 10"/>
          <p:cNvSpPr>
            <a:spLocks/>
          </p:cNvSpPr>
          <p:nvPr/>
        </p:nvSpPr>
        <p:spPr bwMode="auto">
          <a:xfrm>
            <a:off x="285750" y="3000375"/>
            <a:ext cx="215900" cy="1209675"/>
          </a:xfrm>
          <a:prstGeom prst="leftBrace">
            <a:avLst>
              <a:gd name="adj1" fmla="val 46691"/>
              <a:gd name="adj2" fmla="val 50000"/>
            </a:avLst>
          </a:prstGeom>
          <a:noFill/>
          <a:ln w="9525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130" name="AutoShape 11"/>
          <p:cNvSpPr>
            <a:spLocks/>
          </p:cNvSpPr>
          <p:nvPr/>
        </p:nvSpPr>
        <p:spPr bwMode="auto">
          <a:xfrm>
            <a:off x="277813" y="4581525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395288" y="6165850"/>
            <a:ext cx="6659562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Mixing with heavier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pseudoscalar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mesons is ignored</a:t>
            </a:r>
          </a:p>
        </p:txBody>
      </p:sp>
      <p:graphicFrame>
        <p:nvGraphicFramePr>
          <p:cNvPr id="5125" name="Object 11"/>
          <p:cNvGraphicFramePr>
            <a:graphicFrameLocks noChangeAspect="1"/>
          </p:cNvGraphicFramePr>
          <p:nvPr/>
        </p:nvGraphicFramePr>
        <p:xfrm>
          <a:off x="6022975" y="5445125"/>
          <a:ext cx="1074738" cy="527050"/>
        </p:xfrm>
        <a:graphic>
          <a:graphicData uri="http://schemas.openxmlformats.org/presentationml/2006/ole">
            <p:oleObj spid="_x0000_s5125" name="Equazione" r:id="rId6" imgW="457200" imgH="253800" progId="Equation.3">
              <p:embed/>
            </p:oleObj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3563938" y="5487988"/>
            <a:ext cx="24669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6"/>
                </a:solidFill>
                <a:sym typeface="Symbol" pitchFamily="18" charset="2"/>
              </a:rPr>
              <a:t>gluoni</a:t>
            </a:r>
            <a:r>
              <a:rPr lang="it-IT" dirty="0">
                <a:solidFill>
                  <a:schemeClr val="accent6"/>
                </a:solidFill>
                <a:sym typeface="Symbol" pitchFamily="18" charset="2"/>
              </a:rPr>
              <a:t>c</a:t>
            </a:r>
            <a:r>
              <a:rPr lang="en-US" dirty="0">
                <a:solidFill>
                  <a:schemeClr val="accent6"/>
                </a:solidFill>
                <a:sym typeface="Symbol" pitchFamily="18" charset="2"/>
              </a:rPr>
              <a:t> content </a:t>
            </a:r>
            <a:r>
              <a:rPr lang="en-US" dirty="0">
                <a:solidFill>
                  <a:schemeClr val="accent6"/>
                </a:solidFill>
                <a:sym typeface="Symbol"/>
              </a:rPr>
              <a:t></a:t>
            </a:r>
            <a:endParaRPr lang="it-IT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D6E827-69B6-4A46-BB96-0A8D855A255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Electromagnetic </a:t>
            </a:r>
            <a:r>
              <a:rPr lang="it-IT" sz="4000" smtClean="0"/>
              <a:t>and Strong </a:t>
            </a:r>
            <a:r>
              <a:rPr lang="en-US" sz="4000" smtClean="0"/>
              <a:t>Transitions</a:t>
            </a:r>
          </a:p>
        </p:txBody>
      </p:sp>
      <p:sp>
        <p:nvSpPr>
          <p:cNvPr id="5" name="Segnaposto testo 4"/>
          <p:cNvSpPr txBox="1">
            <a:spLocks noGrp="1"/>
          </p:cNvSpPr>
          <p:nvPr>
            <p:ph type="body" idx="1"/>
          </p:nvPr>
        </p:nvSpPr>
        <p:spPr>
          <a:xfrm>
            <a:off x="178786" y="1285860"/>
            <a:ext cx="8929718" cy="5041380"/>
          </a:xfrm>
        </p:spPr>
        <p:txBody>
          <a:bodyPr>
            <a:spAutoFit/>
          </a:bodyPr>
          <a:lstStyle/>
          <a:p>
            <a:pPr>
              <a:buFont typeface="+mj-lt"/>
              <a:buAutoNum type="arabicPeriod"/>
              <a:defRPr/>
            </a:pPr>
            <a:r>
              <a:rPr lang="en-US" dirty="0" err="1" smtClean="0"/>
              <a:t>Radiative</a:t>
            </a:r>
            <a:r>
              <a:rPr lang="en-US" dirty="0" smtClean="0"/>
              <a:t> vector and </a:t>
            </a:r>
            <a:r>
              <a:rPr lang="en-US" dirty="0" err="1" smtClean="0"/>
              <a:t>pseudoscalar</a:t>
            </a:r>
            <a:r>
              <a:rPr lang="en-US" dirty="0" smtClean="0"/>
              <a:t> meson decays</a:t>
            </a:r>
          </a:p>
          <a:p>
            <a:pPr>
              <a:buFont typeface="+mj-lt"/>
              <a:buAutoNum type="arabicPeriod"/>
              <a:defRPr/>
            </a:pPr>
            <a:endParaRPr lang="en-US" dirty="0" smtClean="0"/>
          </a:p>
          <a:p>
            <a:pPr>
              <a:buFont typeface="+mj-lt"/>
              <a:buAutoNum type="arabicPeriod"/>
              <a:defRPr/>
            </a:pPr>
            <a:endParaRPr lang="en-US" dirty="0" smtClean="0"/>
          </a:p>
          <a:p>
            <a:pPr>
              <a:buFont typeface="+mj-lt"/>
              <a:buAutoNum type="arabicPeriod"/>
              <a:defRPr/>
            </a:pPr>
            <a:endParaRPr lang="en-US" dirty="0" smtClean="0"/>
          </a:p>
          <a:p>
            <a:pPr>
              <a:buFont typeface="+mj-lt"/>
              <a:buAutoNum type="arabicPeriod"/>
              <a:defRPr/>
            </a:pPr>
            <a:endParaRPr lang="en-US" dirty="0"/>
          </a:p>
          <a:p>
            <a:pPr>
              <a:buFont typeface="+mj-lt"/>
              <a:buAutoNum type="arabicPeriod"/>
              <a:defRPr/>
            </a:pPr>
            <a:r>
              <a:rPr lang="en-US" dirty="0" smtClean="0"/>
              <a:t>Decays into two photons or production in  collisions:</a:t>
            </a:r>
          </a:p>
          <a:p>
            <a:pPr>
              <a:buFont typeface="+mj-lt"/>
              <a:buAutoNum type="arabicPeriod"/>
              <a:defRPr/>
            </a:pPr>
            <a:endParaRPr lang="en-US" dirty="0" smtClean="0"/>
          </a:p>
          <a:p>
            <a:pPr>
              <a:buFont typeface="+mj-lt"/>
              <a:buAutoNum type="arabicPeriod"/>
              <a:defRPr/>
            </a:pPr>
            <a:endParaRPr lang="en-US" dirty="0" smtClean="0"/>
          </a:p>
          <a:p>
            <a:pPr marL="2628900" lvl="5" indent="-342900">
              <a:buFontTx/>
              <a:buNone/>
              <a:defRPr/>
            </a:pPr>
            <a:r>
              <a:rPr lang="en-US" dirty="0" smtClean="0"/>
              <a:t> </a:t>
            </a:r>
          </a:p>
          <a:p>
            <a:pPr marL="2628900" lvl="5" indent="-342900">
              <a:defRPr/>
            </a:pPr>
            <a:endParaRPr lang="en-US" dirty="0" smtClean="0"/>
          </a:p>
          <a:p>
            <a:pPr>
              <a:buFont typeface="+mj-lt"/>
              <a:buAutoNum type="arabicPeriod"/>
              <a:defRPr/>
            </a:pPr>
            <a:r>
              <a:rPr lang="en-US" dirty="0" smtClean="0"/>
              <a:t>Decays of  </a:t>
            </a:r>
            <a:r>
              <a:rPr lang="el-GR" dirty="0" smtClean="0"/>
              <a:t>ψ</a:t>
            </a:r>
            <a:r>
              <a:rPr lang="it-IT" dirty="0" smtClean="0"/>
              <a:t> </a:t>
            </a:r>
            <a:r>
              <a:rPr lang="en-US" dirty="0" smtClean="0"/>
              <a:t>into PV final states with the vector meson acting as a `flavor filter':</a:t>
            </a:r>
            <a:endParaRPr lang="en-US" dirty="0"/>
          </a:p>
        </p:txBody>
      </p:sp>
      <p:pic>
        <p:nvPicPr>
          <p:cNvPr id="2150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313" y="4286250"/>
            <a:ext cx="3333750" cy="1000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151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63" y="6143625"/>
            <a:ext cx="3200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1511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25" y="1857375"/>
            <a:ext cx="3071813" cy="150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10120</TotalTime>
  <Words>2037</Words>
  <Application>Microsoft Office PowerPoint</Application>
  <PresentationFormat>Presentazione su schermo (4:3)</PresentationFormat>
  <Paragraphs>385</Paragraphs>
  <Slides>32</Slides>
  <Notes>4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40" baseType="lpstr">
      <vt:lpstr>Times New Roman</vt:lpstr>
      <vt:lpstr>Arial</vt:lpstr>
      <vt:lpstr>Symbol</vt:lpstr>
      <vt:lpstr>Comic Sans MS</vt:lpstr>
      <vt:lpstr>Courier New</vt:lpstr>
      <vt:lpstr>Wingdings</vt:lpstr>
      <vt:lpstr>Struttura predefinita</vt:lpstr>
      <vt:lpstr>Microsoft Equation 3.0</vt:lpstr>
      <vt:lpstr> Mixing-From Electromagnetic Transitions to Weak Decays of Charm and Beauty Hadrons</vt:lpstr>
      <vt:lpstr>Outline</vt:lpstr>
      <vt:lpstr>Motivations</vt:lpstr>
      <vt:lpstr>-  Mixing</vt:lpstr>
      <vt:lpstr>Two Mixing Angles Scenario: Octet-Singlet Basis</vt:lpstr>
      <vt:lpstr>Quark Flavor Basis</vt:lpstr>
      <vt:lpstr>Two Mixing Angle scenario: Flavor Basis</vt:lpstr>
      <vt:lpstr>Mix with Gluonium</vt:lpstr>
      <vt:lpstr>Electromagnetic and Strong Transitions</vt:lpstr>
      <vt:lpstr>Radiative ρ/ω/ϕ Decays: first modern analyses</vt:lpstr>
      <vt:lpstr>η̍ Decays</vt:lpstr>
      <vt:lpstr>Weak Decays of Charm and Beauty Hadrons</vt:lpstr>
      <vt:lpstr>Light Flavour Spectroscopy in Semileptonic Decays</vt:lpstr>
      <vt:lpstr>Light Flavour Spectroscopy in Semileptonic Decays</vt:lpstr>
      <vt:lpstr>Weak annihilation  (WA) diagrams</vt:lpstr>
      <vt:lpstr>WA for Precision Studies</vt:lpstr>
      <vt:lpstr>B± semileptonic decays</vt:lpstr>
      <vt:lpstr>CP Violation</vt:lpstr>
      <vt:lpstr>Experimental Puzzle</vt:lpstr>
      <vt:lpstr>Penguin dominated decays</vt:lpstr>
      <vt:lpstr>Theoretical Approaches</vt:lpstr>
      <vt:lpstr>More Recent Data</vt:lpstr>
      <vt:lpstr>Conclusions</vt:lpstr>
      <vt:lpstr>Conclusion II</vt:lpstr>
      <vt:lpstr>Diapositiva 25</vt:lpstr>
      <vt:lpstr>SU(3)flavor </vt:lpstr>
      <vt:lpstr>Radiative Decays</vt:lpstr>
      <vt:lpstr>→PV: also ambivalent results</vt:lpstr>
      <vt:lpstr>Possible future experimental scenarios</vt:lpstr>
      <vt:lpstr>Experimental status and prospects</vt:lpstr>
      <vt:lpstr>Charmless Hadronic B Decays</vt:lpstr>
      <vt:lpstr>Other Contributing Penguins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Ricciardi Giulia</dc:creator>
  <cp:lastModifiedBy>Camilla</cp:lastModifiedBy>
  <cp:revision>590</cp:revision>
  <dcterms:created xsi:type="dcterms:W3CDTF">1601-01-01T00:00:00Z</dcterms:created>
  <dcterms:modified xsi:type="dcterms:W3CDTF">2011-06-12T20:35:00Z</dcterms:modified>
</cp:coreProperties>
</file>