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embeddings/oleObject10.bin" ContentType="application/vnd.openxmlformats-officedocument.oleObject"/>
  <Default Extension="bin" ContentType="application/vnd.openxmlformats-officedocument.presentationml.printerSettings"/>
  <Override PartName="/ppt/embeddings/oleObject5.bin" ContentType="application/vnd.openxmlformats-officedocument.oleObject"/>
  <Override PartName="/ppt/embeddings/oleObject28.bin" ContentType="application/vnd.openxmlformats-officedocument.oleObject"/>
  <Default Extension="wmf" ContentType="image/x-wmf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embeddings/oleObject33.bin" ContentType="application/vnd.openxmlformats-officedocument.oleObject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embeddings/oleObject9.bin" ContentType="application/vnd.openxmlformats-officedocument.oleObject"/>
  <Override PartName="/ppt/theme/theme1.xml" ContentType="application/vnd.openxmlformats-officedocument.theme+xml"/>
  <Override PartName="/ppt/embeddings/oleObject16.bin" ContentType="application/vnd.openxmlformats-officedocument.oleObject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embeddings/oleObject21.bin" ContentType="application/vnd.openxmlformats-officedocument.oleObject"/>
  <Override PartName="/ppt/embeddings/oleObject37.bin" ContentType="application/vnd.openxmlformats-officedocument.oleObject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Default Extension="gif" ContentType="image/gif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embeddings/Microsoft_Equation2.bin" ContentType="application/vnd.openxmlformats-officedocument.oleObject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embeddings/oleObject39.bin" ContentType="application/vnd.openxmlformats-officedocument.oleObject"/>
  <Override PartName="/ppt/embeddings/oleObject25.bin" ContentType="application/vnd.openxmlformats-officedocument.oleObject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embeddings/oleObject30.bin" ContentType="application/vnd.openxmlformats-officedocument.oleObject"/>
  <Override PartName="/ppt/embeddings/oleObject11.bin" ContentType="application/vnd.openxmlformats-officedocument.oleObject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embeddings/oleObject6.bin" ContentType="application/vnd.openxmlformats-officedocument.oleObject"/>
  <Override PartName="/ppt/presProps.xml" ContentType="application/vnd.openxmlformats-officedocument.presentationml.presProps+xml"/>
  <Override PartName="/ppt/embeddings/oleObject13.bin" ContentType="application/vnd.openxmlformats-officedocument.oleObject"/>
  <Override PartName="/ppt/embeddings/oleObject29.bin" ContentType="application/vnd.openxmlformats-officedocument.oleObject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embeddings/oleObject34.bin" ContentType="application/vnd.openxmlformats-officedocument.oleObject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embeddings/oleObject17.bin" ContentType="application/vnd.openxmlformats-officedocument.oleObject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embeddings/oleObject22.bin" ContentType="application/vnd.openxmlformats-officedocument.oleObject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31.xml" ContentType="application/vnd.openxmlformats-officedocument.presentationml.slide+xml"/>
  <Override PartName="/ppt/embeddings/Microsoft_Equation3.bin" ContentType="application/vnd.openxmlformats-officedocument.oleObject"/>
  <Override PartName="/ppt/notesSlides/notesSlide9.xml" ContentType="application/vnd.openxmlformats-officedocument.presentationml.notesSlide+xml"/>
  <Override PartName="/ppt/embeddings/oleObject3.bin" ContentType="application/vnd.openxmlformats-officedocument.oleObject"/>
  <Default Extension="emf" ContentType="image/x-emf"/>
  <Override PartName="/ppt/embeddings/oleObject26.bin" ContentType="application/vnd.openxmlformats-officedocument.oleObject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embeddings/oleObject31.bin" ContentType="application/vnd.openxmlformats-officedocument.oleObject"/>
  <Override PartName="/ppt/embeddings/oleObject12.bin" ContentType="application/vnd.openxmlformats-officedocument.oleObject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embeddings/oleObject7.bin" ContentType="application/vnd.openxmlformats-officedocument.oleObject"/>
  <Override PartName="/ppt/slides/slide40.xml" ContentType="application/vnd.openxmlformats-officedocument.presentationml.slide+xml"/>
  <Override PartName="/ppt/embeddings/oleObject14.bin" ContentType="application/vnd.openxmlformats-officedocument.oleObject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embeddings/oleObject35.bin" ContentType="application/vnd.openxmlformats-officedocument.oleObject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embeddings/oleObject18.bin" ContentType="application/vnd.openxmlformats-officedocument.oleObject"/>
  <Override PartName="/ppt/embeddings/oleObject23.bin" ContentType="application/vnd.openxmlformats-officedocument.oleObject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embeddings/Microsoft_Equation4.bin" ContentType="application/vnd.openxmlformats-officedocument.oleObject"/>
  <Override PartName="/docProps/app.xml" ContentType="application/vnd.openxmlformats-officedocument.extended-properties+xml"/>
  <Override PartName="/ppt/embeddings/oleObject4.bin" ContentType="application/vnd.openxmlformats-officedocument.oleObject"/>
  <Override PartName="/ppt/viewProps.xml" ContentType="application/vnd.openxmlformats-officedocument.presentationml.viewProps+xml"/>
  <Override PartName="/ppt/notesMasters/notesMaster1.xml" ContentType="application/vnd.openxmlformats-officedocument.presentationml.notesMaster+xml"/>
  <Override PartName="/ppt/embeddings/oleObject27.bin" ContentType="application/vnd.openxmlformats-officedocument.oleObject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embeddings/oleObject32.bin" ContentType="application/vnd.openxmlformats-officedocument.oleObject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embeddings/oleObject8.bin" ContentType="application/vnd.openxmlformats-officedocument.oleObject"/>
  <Override PartName="/ppt/slides/slide41.xml" ContentType="application/vnd.openxmlformats-officedocument.presentationml.slide+xml"/>
  <Override PartName="/ppt/embeddings/oleObject15.bin" ContentType="application/vnd.openxmlformats-officedocument.oleObject"/>
  <Override PartName="/ppt/notesSlides/notesSlide5.xml" ContentType="application/vnd.openxmlformats-officedocument.presentationml.notesSlide+xml"/>
  <Override PartName="/ppt/embeddings/oleObject20.bin" ContentType="application/vnd.openxmlformats-officedocument.oleObject"/>
  <Override PartName="/ppt/embeddings/oleObject36.bin" ContentType="application/vnd.openxmlformats-officedocument.oleObject"/>
  <Default Extension="pict" ContentType="image/pict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embeddings/Microsoft_Equation1.bin" ContentType="application/vnd.openxmlformats-officedocument.oleObject"/>
  <Override PartName="/ppt/embeddings/oleObject1.bin" ContentType="application/vnd.openxmlformats-officedocument.oleObject"/>
  <Override PartName="/ppt/embeddings/oleObject19.bin" ContentType="application/vnd.openxmlformats-officedocument.oleObject"/>
  <Default Extension="pdf" ContentType="application/pdf"/>
  <Override PartName="/ppt/embeddings/oleObject38.bin" ContentType="application/vnd.openxmlformats-officedocument.oleObject"/>
  <Override PartName="/ppt/embeddings/oleObject24.bin" ContentType="application/vnd.openxmlformats-officedocument.oleObject"/>
  <Default Extension="png" ContentType="image/png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28" r:id="rId1"/>
  </p:sldMasterIdLst>
  <p:notesMasterIdLst>
    <p:notesMasterId r:id="rId47"/>
  </p:notesMasterIdLst>
  <p:handoutMasterIdLst>
    <p:handoutMasterId r:id="rId48"/>
  </p:handoutMasterIdLst>
  <p:sldIdLst>
    <p:sldId id="256" r:id="rId2"/>
    <p:sldId id="401" r:id="rId3"/>
    <p:sldId id="431" r:id="rId4"/>
    <p:sldId id="458" r:id="rId5"/>
    <p:sldId id="447" r:id="rId6"/>
    <p:sldId id="464" r:id="rId7"/>
    <p:sldId id="402" r:id="rId8"/>
    <p:sldId id="456" r:id="rId9"/>
    <p:sldId id="473" r:id="rId10"/>
    <p:sldId id="474" r:id="rId11"/>
    <p:sldId id="443" r:id="rId12"/>
    <p:sldId id="445" r:id="rId13"/>
    <p:sldId id="444" r:id="rId14"/>
    <p:sldId id="446" r:id="rId15"/>
    <p:sldId id="435" r:id="rId16"/>
    <p:sldId id="469" r:id="rId17"/>
    <p:sldId id="448" r:id="rId18"/>
    <p:sldId id="454" r:id="rId19"/>
    <p:sldId id="455" r:id="rId20"/>
    <p:sldId id="481" r:id="rId21"/>
    <p:sldId id="480" r:id="rId22"/>
    <p:sldId id="479" r:id="rId23"/>
    <p:sldId id="437" r:id="rId24"/>
    <p:sldId id="451" r:id="rId25"/>
    <p:sldId id="452" r:id="rId26"/>
    <p:sldId id="453" r:id="rId27"/>
    <p:sldId id="432" r:id="rId28"/>
    <p:sldId id="433" r:id="rId29"/>
    <p:sldId id="434" r:id="rId30"/>
    <p:sldId id="398" r:id="rId31"/>
    <p:sldId id="399" r:id="rId32"/>
    <p:sldId id="314" r:id="rId33"/>
    <p:sldId id="297" r:id="rId34"/>
    <p:sldId id="296" r:id="rId35"/>
    <p:sldId id="298" r:id="rId36"/>
    <p:sldId id="430" r:id="rId37"/>
    <p:sldId id="467" r:id="rId38"/>
    <p:sldId id="466" r:id="rId39"/>
    <p:sldId id="476" r:id="rId40"/>
    <p:sldId id="465" r:id="rId41"/>
    <p:sldId id="468" r:id="rId42"/>
    <p:sldId id="470" r:id="rId43"/>
    <p:sldId id="471" r:id="rId44"/>
    <p:sldId id="475" r:id="rId45"/>
    <p:sldId id="477" r:id="rId4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orbe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orbe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orbe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orbe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66FF"/>
    <a:srgbClr val="80FF00"/>
    <a:srgbClr val="FF6FCF"/>
    <a:srgbClr val="66FFFF"/>
    <a:srgbClr val="CC66FF"/>
    <a:srgbClr val="FF6666"/>
    <a:srgbClr val="004080"/>
    <a:srgbClr val="66CCFF"/>
    <a:srgbClr val="FFFF00"/>
    <a:srgbClr val="FFFFEF"/>
  </p:clrMru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762" autoAdjust="0"/>
    <p:restoredTop sz="99158" autoAdjust="0"/>
  </p:normalViewPr>
  <p:slideViewPr>
    <p:cSldViewPr snapToGrid="0" snapToObjects="1">
      <p:cViewPr>
        <p:scale>
          <a:sx n="125" d="100"/>
          <a:sy n="125" d="100"/>
        </p:scale>
        <p:origin x="-280" y="-136"/>
      </p:cViewPr>
      <p:guideLst>
        <p:guide orient="horz" pos="2064"/>
        <p:guide pos="28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ict"/><Relationship Id="rId2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pict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2.pict"/><Relationship Id="rId2" Type="http://schemas.openxmlformats.org/officeDocument/2006/relationships/image" Target="../media/image153.pict"/><Relationship Id="rId3" Type="http://schemas.openxmlformats.org/officeDocument/2006/relationships/image" Target="../media/image154.pict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pict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8.wmf"/><Relationship Id="rId2" Type="http://schemas.openxmlformats.org/officeDocument/2006/relationships/image" Target="../media/image169.pict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wmf"/><Relationship Id="rId4" Type="http://schemas.openxmlformats.org/officeDocument/2006/relationships/image" Target="../media/image174.pict"/><Relationship Id="rId1" Type="http://schemas.openxmlformats.org/officeDocument/2006/relationships/image" Target="../media/image171.pict"/><Relationship Id="rId2" Type="http://schemas.openxmlformats.org/officeDocument/2006/relationships/image" Target="../media/image17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1.pict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ict"/><Relationship Id="rId4" Type="http://schemas.openxmlformats.org/officeDocument/2006/relationships/image" Target="../media/image22.pict"/><Relationship Id="rId5" Type="http://schemas.openxmlformats.org/officeDocument/2006/relationships/image" Target="../media/image23.pict"/><Relationship Id="rId6" Type="http://schemas.openxmlformats.org/officeDocument/2006/relationships/image" Target="../media/image24.pict"/><Relationship Id="rId7" Type="http://schemas.openxmlformats.org/officeDocument/2006/relationships/image" Target="../media/image25.pict"/><Relationship Id="rId8" Type="http://schemas.openxmlformats.org/officeDocument/2006/relationships/image" Target="../media/image26.pict"/><Relationship Id="rId1" Type="http://schemas.openxmlformats.org/officeDocument/2006/relationships/image" Target="../media/image19.wmf"/><Relationship Id="rId2" Type="http://schemas.openxmlformats.org/officeDocument/2006/relationships/image" Target="../media/image20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ict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ict"/><Relationship Id="rId4" Type="http://schemas.openxmlformats.org/officeDocument/2006/relationships/image" Target="../media/image64.pict"/><Relationship Id="rId5" Type="http://schemas.openxmlformats.org/officeDocument/2006/relationships/image" Target="../media/image65.pict"/><Relationship Id="rId6" Type="http://schemas.openxmlformats.org/officeDocument/2006/relationships/image" Target="../media/image66.pict"/><Relationship Id="rId1" Type="http://schemas.openxmlformats.org/officeDocument/2006/relationships/image" Target="../media/image61.pict"/><Relationship Id="rId2" Type="http://schemas.openxmlformats.org/officeDocument/2006/relationships/image" Target="../media/image62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ict"/><Relationship Id="rId2" Type="http://schemas.openxmlformats.org/officeDocument/2006/relationships/image" Target="../media/image69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ict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ict"/><Relationship Id="rId4" Type="http://schemas.openxmlformats.org/officeDocument/2006/relationships/image" Target="../media/image116.pict"/><Relationship Id="rId5" Type="http://schemas.openxmlformats.org/officeDocument/2006/relationships/image" Target="../media/image117.pict"/><Relationship Id="rId1" Type="http://schemas.openxmlformats.org/officeDocument/2006/relationships/image" Target="../media/image113.pict"/><Relationship Id="rId2" Type="http://schemas.openxmlformats.org/officeDocument/2006/relationships/image" Target="../media/image114.pict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pict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BFCCA0E5-57D5-784F-BBB6-18C7B856C1EB}" type="datetimeFigureOut">
              <a:rPr lang="en-US"/>
              <a:pPr/>
              <a:t>6/13/11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170F9C0-530B-6648-9612-69441D4A8A5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283CE0DE-5B1F-2347-A54B-C1467DE13CF3}" type="datetimeFigureOut">
              <a:rPr lang="en-US"/>
              <a:pPr/>
              <a:t>6/13/11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210C7541-DC79-5344-849E-F15BFD30D66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B34E0-A489-6242-80F2-490B64A0DF1A}" type="slidenum">
              <a:rPr lang="en-US">
                <a:latin typeface="Times New Roman" pitchFamily="-107" charset="0"/>
                <a:ea typeface="ＭＳ Ｐゴシック" pitchFamily="-107" charset="-128"/>
                <a:cs typeface="ＭＳ Ｐゴシック" pitchFamily="-107" charset="-128"/>
              </a:rPr>
              <a:pPr/>
              <a:t>3</a:t>
            </a:fld>
            <a:endParaRPr lang="en-US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72000" cy="34290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4966"/>
            <a:ext cx="5028370" cy="4113234"/>
          </a:xfrm>
          <a:noFill/>
          <a:ln/>
        </p:spPr>
        <p:txBody>
          <a:bodyPr lIns="91415" tIns="45709" rIns="91415" bIns="45709"/>
          <a:lstStyle/>
          <a:p>
            <a:pPr eaLnBrk="1" hangingPunct="1"/>
            <a:endParaRPr lang="en-US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8262A7-3278-438C-9822-E80B7E546A64}" type="slidenum">
              <a:rPr lang="en-US"/>
              <a:pPr/>
              <a:t>4</a:t>
            </a:fld>
            <a:endParaRPr lang="en-US"/>
          </a:p>
        </p:txBody>
      </p:sp>
      <p:sp>
        <p:nvSpPr>
          <p:cNvPr id="141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E12A156-CA01-E94C-9AED-8DB6D9D581E3}" type="slidenum">
              <a:rPr lang="en-US"/>
              <a:pPr/>
              <a:t>19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3475" y="674688"/>
            <a:ext cx="4605338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354513"/>
            <a:ext cx="5076825" cy="41290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CFD47D-414B-2447-AB5E-11017FA88DA0}" type="slidenum">
              <a:rPr lang="en-US">
                <a:latin typeface="Times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30</a:t>
            </a:fld>
            <a:endParaRPr lang="en-US">
              <a:latin typeface="Time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endParaRPr lang="en-US">
              <a:latin typeface="Time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B34E0-A489-6242-80F2-490B64A0DF1A}" type="slidenum">
              <a:rPr lang="en-US">
                <a:latin typeface="Times New Roman" pitchFamily="-107" charset="0"/>
                <a:ea typeface="ＭＳ Ｐゴシック" pitchFamily="-107" charset="-128"/>
                <a:cs typeface="ＭＳ Ｐゴシック" pitchFamily="-107" charset="-128"/>
              </a:rPr>
              <a:pPr/>
              <a:t>31</a:t>
            </a:fld>
            <a:endParaRPr lang="en-US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72000" cy="34290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4966"/>
            <a:ext cx="5028370" cy="4113234"/>
          </a:xfrm>
          <a:noFill/>
          <a:ln/>
        </p:spPr>
        <p:txBody>
          <a:bodyPr lIns="91415" tIns="45709" rIns="91415" bIns="45709"/>
          <a:lstStyle/>
          <a:p>
            <a:pPr eaLnBrk="1" hangingPunct="1"/>
            <a:endParaRPr lang="en-US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582B5B-F0B5-4426-ADAB-B2CC5767D4D0}" type="slidenum">
              <a:rPr lang="en-US"/>
              <a:pPr/>
              <a:t>40</a:t>
            </a:fld>
            <a:endParaRPr lang="en-US"/>
          </a:p>
        </p:txBody>
      </p:sp>
      <p:sp>
        <p:nvSpPr>
          <p:cNvPr id="143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now show you some highlights from the helicity program at RHIC.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FDB63C-29D2-D94E-B818-A89F9654C1E1}" type="slidenum">
              <a:rPr lang="it-IT"/>
              <a:pPr/>
              <a:t>41</a:t>
            </a:fld>
            <a:endParaRPr lang="it-IT"/>
          </a:p>
        </p:txBody>
      </p:sp>
      <p:sp>
        <p:nvSpPr>
          <p:cNvPr id="66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587729-98CE-4A43-82B9-CB9A78DB7A92}" type="slidenum">
              <a:rPr lang="en-US"/>
              <a:pPr/>
              <a:t>42</a:t>
            </a:fld>
            <a:endParaRPr lang="en-US"/>
          </a:p>
        </p:txBody>
      </p:sp>
      <p:sp>
        <p:nvSpPr>
          <p:cNvPr id="143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“Quality of data fits versus gluon spin in measured region”</a:t>
            </a:r>
          </a:p>
          <a:p>
            <a:r>
              <a:rPr lang="en-US"/>
              <a:t>How do we know that we can trust pqcd in extracting gluon spin?</a:t>
            </a:r>
          </a:p>
          <a:p>
            <a:r>
              <a:rPr lang="en-US"/>
              <a:t>“pQCD works well at RHIC energies”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FE731E-CF3E-4E1F-9819-90553A0D7C5F}" type="slidenum">
              <a:rPr lang="en-US"/>
              <a:pPr/>
              <a:t>43</a:t>
            </a:fld>
            <a:endParaRPr lang="en-US"/>
          </a:p>
        </p:txBody>
      </p:sp>
      <p:sp>
        <p:nvSpPr>
          <p:cNvPr id="727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3" rIns="91427" bIns="45713" anchor="b"/>
          <a:lstStyle/>
          <a:p>
            <a:pPr algn="r" eaLnBrk="1" hangingPunct="1"/>
            <a:fld id="{0DBE564D-3AE1-425B-B88C-3CA512F18911}" type="slidenum">
              <a:rPr lang="en-US" sz="1200"/>
              <a:pPr algn="r" eaLnBrk="1" hangingPunct="1"/>
              <a:t>43</a:t>
            </a:fld>
            <a:endParaRPr lang="en-US" sz="1200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rgbClr val="CC66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tx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rgbClr val="CC66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4" name="Picture 28" descr="bnl-logo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50838" y="6463030"/>
            <a:ext cx="10048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36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E.C. Aschenauer</a:t>
            </a:r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Hadron, June 2011 - Munich</a:t>
            </a: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72E6DC-761A-5241-A40C-D0F4EBDD53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600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400800"/>
            <a:ext cx="3810000" cy="3190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Hadron, June 2011 - Munich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317688F-4724-0245-B3C5-C79B957D65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Hadron, June 2011 - Munich</a:t>
            </a: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00998A-54CD-3E4F-9E45-07D813DEB2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800"/>
            <a:ext cx="9105900" cy="609264"/>
          </a:xfrm>
        </p:spPr>
        <p:txBody>
          <a:bodyPr/>
          <a:lstStyle>
            <a:lvl1pPr>
              <a:defRPr sz="3200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Hadron, June 2011 - Munich</a:t>
            </a: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51F1B-CFB1-C34C-B14F-6886EAB095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6540C29-6E2A-CD41-8FA8-DAC0674C9402}" type="slidenum">
              <a:rPr lang="it-IT"/>
              <a:pPr/>
              <a:t>‹#›</a:t>
            </a:fld>
            <a:endParaRPr lang="it-IT"/>
          </a:p>
        </p:txBody>
      </p:sp>
      <p:sp>
        <p:nvSpPr>
          <p:cNvPr id="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901950" y="6552883"/>
            <a:ext cx="5108575" cy="2397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Hadron, June 2011 - Munich</a:t>
            </a:r>
            <a:endParaRPr lang="it-IT"/>
          </a:p>
        </p:txBody>
      </p:sp>
      <p:sp>
        <p:nvSpPr>
          <p:cNvPr id="4" name="Date Placeholder 7"/>
          <p:cNvSpPr>
            <a:spLocks noGrp="1"/>
          </p:cNvSpPr>
          <p:nvPr>
            <p:ph type="dt" sz="half" idx="12"/>
          </p:nvPr>
        </p:nvSpPr>
        <p:spPr>
          <a:xfrm>
            <a:off x="1335088" y="6517640"/>
            <a:ext cx="1566862" cy="28448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Comic Sans MS" charset="0"/>
                <a:cs typeface="Comic Sans MS" charset="0"/>
              </a:defRPr>
            </a:lvl1pPr>
          </a:lstStyle>
          <a:p>
            <a:r>
              <a:rPr lang="en-US" smtClean="0"/>
              <a:t>E.C. Aschenauer</a:t>
            </a:r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/>
            <a:gdLst>
              <a:gd name="T0" fmla="*/ 0 w 2736"/>
              <a:gd name="T1" fmla="*/ 3648 h 3648"/>
              <a:gd name="T2" fmla="*/ 720 w 2736"/>
              <a:gd name="T3" fmla="*/ 2016 h 3648"/>
              <a:gd name="T4" fmla="*/ 2736 w 2736"/>
              <a:gd name="T5" fmla="*/ 0 h 3648"/>
              <a:gd name="T6" fmla="*/ 2736 w 2736"/>
              <a:gd name="T7" fmla="*/ 96 h 3648"/>
              <a:gd name="T8" fmla="*/ 744 w 2736"/>
              <a:gd name="T9" fmla="*/ 2038 h 3648"/>
              <a:gd name="T10" fmla="*/ 48 w 2736"/>
              <a:gd name="T11" fmla="*/ 3648 h 3648"/>
              <a:gd name="T12" fmla="*/ 0 w 2736"/>
              <a:gd name="T13" fmla="*/ 3648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19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/>
            <a:gdLst>
              <a:gd name="T0" fmla="*/ 0 w 3504"/>
              <a:gd name="T1" fmla="*/ 4080 h 4128"/>
              <a:gd name="T2" fmla="*/ 0 w 3504"/>
              <a:gd name="T3" fmla="*/ 4128 h 4128"/>
              <a:gd name="T4" fmla="*/ 3504 w 3504"/>
              <a:gd name="T5" fmla="*/ 2640 h 4128"/>
              <a:gd name="T6" fmla="*/ 2880 w 3504"/>
              <a:gd name="T7" fmla="*/ 0 h 4128"/>
              <a:gd name="T8" fmla="*/ 2832 w 3504"/>
              <a:gd name="T9" fmla="*/ 0 h 4128"/>
              <a:gd name="T10" fmla="*/ 3465 w 3504"/>
              <a:gd name="T11" fmla="*/ 2619 h 4128"/>
              <a:gd name="T12" fmla="*/ 0 w 3504"/>
              <a:gd name="T13" fmla="*/ 4080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E.C. Aschenauer</a:t>
            </a:r>
            <a:endParaRPr lang="en-US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Hadron, June 2011 - Munich</a:t>
            </a:r>
            <a:endParaRPr lang="en-US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420A71-1828-3249-BB94-50919E7D5AD7}" type="slidenum">
              <a:rPr lang="en-US"/>
              <a:pPr/>
              <a:t>‹#›</a:t>
            </a:fld>
            <a:endParaRPr lang="en-US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7" name="Picture 30" descr="bnl-logo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40970" y="6455093"/>
            <a:ext cx="10048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090"/>
            <a:ext cx="9144000" cy="53417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510" y="818630"/>
            <a:ext cx="4363878" cy="639762"/>
          </a:xfrm>
        </p:spPr>
        <p:txBody>
          <a:bodyPr anchor="ctr">
            <a:noAutofit/>
          </a:bodyPr>
          <a:lstStyle>
            <a:lvl1pPr marL="73152" indent="0" algn="l">
              <a:buNone/>
              <a:defRPr sz="2000" b="1">
                <a:solidFill>
                  <a:srgbClr val="FF66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597400" y="818630"/>
            <a:ext cx="4470400" cy="639762"/>
          </a:xfrm>
        </p:spPr>
        <p:txBody>
          <a:bodyPr anchor="ctr">
            <a:noAutofit/>
          </a:bodyPr>
          <a:lstStyle>
            <a:lvl1pPr marL="73152" indent="0">
              <a:buNone/>
              <a:defRPr sz="2000" b="1">
                <a:solidFill>
                  <a:srgbClr val="FF66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33510" y="1458392"/>
            <a:ext cx="4363878" cy="495999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9625" y="1458392"/>
            <a:ext cx="4422775" cy="49599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>
          <a:xfrm>
            <a:off x="1163638" y="6465253"/>
            <a:ext cx="1427162" cy="3317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E.C. Aschenauer</a:t>
            </a:r>
            <a:endParaRPr lang="en-US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16238" y="6475413"/>
            <a:ext cx="4881562" cy="34480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Hadron, June 2011 - Munich</a:t>
            </a:r>
            <a:endParaRPr lang="en-US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47669-1605-D44B-AB4D-BA5C0CEE1C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50"/>
            <a:ext cx="9144000" cy="713178"/>
          </a:xfrm>
        </p:spPr>
        <p:txBody>
          <a:bodyPr anchor="ctr"/>
          <a:lstStyle>
            <a:lvl1pPr algn="r">
              <a:buNone/>
              <a:defRPr sz="32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06400" y="986227"/>
            <a:ext cx="2794000" cy="5430447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986228"/>
            <a:ext cx="5486400" cy="54304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Hadron, June 2011 - Munich</a:t>
            </a: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12856-85BE-1D45-BA5D-8A39FA2DAA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Hadron, June 2011 - Munich</a:t>
            </a: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F4CD80-7451-C043-AC90-0D6470F5E2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66099" y="211139"/>
            <a:ext cx="787399" cy="6142036"/>
          </a:xfrm>
        </p:spPr>
        <p:txBody>
          <a:bodyPr vert="eaVert"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3700" y="223839"/>
            <a:ext cx="7772399" cy="622331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38263" y="6447155"/>
            <a:ext cx="14255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27338" y="6447155"/>
            <a:ext cx="50847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Hadron, June 2011 - Munich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E3ECED-20AB-FA48-81D2-6652D2F76C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rgbClr val="CC66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CC66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tx1">
              <a:lumMod val="8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rgbClr val="CC66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CC66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0" y="39688"/>
            <a:ext cx="9105900" cy="533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83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55600" y="700088"/>
            <a:ext cx="8712200" cy="576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1354138" y="6485573"/>
            <a:ext cx="1427162" cy="331787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b="1" i="0" smtClean="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</a:lstStyle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70238" y="6475413"/>
            <a:ext cx="4881562" cy="34480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100" b="1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defRPr>
            </a:lvl1pPr>
          </a:lstStyle>
          <a:p>
            <a:r>
              <a:rPr lang="en-US" smtClean="0"/>
              <a:t>Hadron, June 2011 - Munich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75413"/>
            <a:ext cx="457200" cy="33686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defRPr>
            </a:lvl1pPr>
          </a:lstStyle>
          <a:p>
            <a:fld id="{DE5100C5-4F38-7648-907E-073888C8738B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087" name="Picture 17" descr="bnl-logo.jp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349250" y="6465253"/>
            <a:ext cx="10048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  <p:sldLayoutId id="2147483751" r:id="rId2"/>
    <p:sldLayoutId id="2147483752" r:id="rId3"/>
    <p:sldLayoutId id="2147483762" r:id="rId4"/>
    <p:sldLayoutId id="2147483756" r:id="rId5"/>
    <p:sldLayoutId id="2147483758" r:id="rId6"/>
    <p:sldLayoutId id="2147483753" r:id="rId7"/>
    <p:sldLayoutId id="2147483754" r:id="rId8"/>
    <p:sldLayoutId id="2147483761" r:id="rId9"/>
    <p:sldLayoutId id="2147483764" r:id="rId10"/>
  </p:sldLayoutIdLst>
  <p:hf hdr="0"/>
  <p:txStyles>
    <p:titleStyle>
      <a:lvl1pPr algn="r" rtl="0" fontAlgn="base">
        <a:spcBef>
          <a:spcPct val="0"/>
        </a:spcBef>
        <a:spcAft>
          <a:spcPct val="0"/>
        </a:spcAft>
        <a:defRPr sz="3200" b="1" kern="1200" spc="-100">
          <a:solidFill>
            <a:srgbClr val="CC66FF"/>
          </a:solidFill>
          <a:latin typeface="Comic Sans MS"/>
          <a:ea typeface="ＭＳ Ｐゴシック" charset="-128"/>
          <a:cs typeface="Comic Sans MS"/>
        </a:defRPr>
      </a:lvl1pPr>
      <a:lvl2pPr algn="r" rtl="0" fontAlgn="base">
        <a:spcBef>
          <a:spcPct val="0"/>
        </a:spcBef>
        <a:spcAft>
          <a:spcPct val="0"/>
        </a:spcAft>
        <a:defRPr sz="3200" b="1">
          <a:solidFill>
            <a:srgbClr val="CC66FF"/>
          </a:solidFill>
          <a:latin typeface="Comic Sans MS" charset="0"/>
          <a:ea typeface="ＭＳ Ｐゴシック" charset="-128"/>
        </a:defRPr>
      </a:lvl2pPr>
      <a:lvl3pPr algn="r" rtl="0" fontAlgn="base">
        <a:spcBef>
          <a:spcPct val="0"/>
        </a:spcBef>
        <a:spcAft>
          <a:spcPct val="0"/>
        </a:spcAft>
        <a:defRPr sz="3200" b="1">
          <a:solidFill>
            <a:srgbClr val="CC66FF"/>
          </a:solidFill>
          <a:latin typeface="Comic Sans MS" charset="0"/>
          <a:ea typeface="ＭＳ Ｐゴシック" charset="-128"/>
        </a:defRPr>
      </a:lvl3pPr>
      <a:lvl4pPr algn="r" rtl="0" fontAlgn="base">
        <a:spcBef>
          <a:spcPct val="0"/>
        </a:spcBef>
        <a:spcAft>
          <a:spcPct val="0"/>
        </a:spcAft>
        <a:defRPr sz="3200" b="1">
          <a:solidFill>
            <a:srgbClr val="CC66FF"/>
          </a:solidFill>
          <a:latin typeface="Comic Sans MS" charset="0"/>
          <a:ea typeface="ＭＳ Ｐゴシック" charset="-128"/>
        </a:defRPr>
      </a:lvl4pPr>
      <a:lvl5pPr algn="r" rtl="0" fontAlgn="base">
        <a:spcBef>
          <a:spcPct val="0"/>
        </a:spcBef>
        <a:spcAft>
          <a:spcPct val="0"/>
        </a:spcAft>
        <a:defRPr sz="3200" b="1">
          <a:solidFill>
            <a:srgbClr val="CC66FF"/>
          </a:solidFill>
          <a:latin typeface="Comic Sans MS" charset="0"/>
          <a:ea typeface="ＭＳ Ｐゴシック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rgbClr val="CC66FF"/>
          </a:solidFill>
          <a:latin typeface="Comic Sans MS" charset="0"/>
          <a:ea typeface="ＭＳ Ｐゴシック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rgbClr val="CC66FF"/>
          </a:solidFill>
          <a:latin typeface="Comic Sans MS" charset="0"/>
          <a:ea typeface="ＭＳ Ｐゴシック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rgbClr val="CC66FF"/>
          </a:solidFill>
          <a:latin typeface="Comic Sans MS" charset="0"/>
          <a:ea typeface="ＭＳ Ｐゴシック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rgbClr val="CC66FF"/>
          </a:solidFill>
          <a:latin typeface="Comic Sans MS" charset="0"/>
          <a:ea typeface="ＭＳ Ｐゴシック" charset="-128"/>
        </a:defRPr>
      </a:lvl9pPr>
    </p:titleStyle>
    <p:bodyStyle>
      <a:lvl1pPr marL="411163" indent="-342900" algn="l" rtl="0" fontAlgn="base">
        <a:spcBef>
          <a:spcPts val="700"/>
        </a:spcBef>
        <a:spcAft>
          <a:spcPct val="0"/>
        </a:spcAft>
        <a:buClr>
          <a:srgbClr val="CC66FF"/>
        </a:buClr>
        <a:buSzPct val="95000"/>
        <a:buFont typeface="Wingdings" charset="2"/>
        <a:buChar char="q"/>
        <a:defRPr sz="2000" b="1" kern="1200">
          <a:solidFill>
            <a:schemeClr val="tx1"/>
          </a:solidFill>
          <a:latin typeface="Comic Sans MS"/>
          <a:ea typeface="ＭＳ Ｐゴシック" charset="-128"/>
          <a:cs typeface="Comic Sans MS"/>
        </a:defRPr>
      </a:lvl1pPr>
      <a:lvl2pPr marL="739775" indent="-285750" algn="l" rtl="0" fontAlgn="base">
        <a:spcBef>
          <a:spcPct val="20000"/>
        </a:spcBef>
        <a:spcAft>
          <a:spcPct val="0"/>
        </a:spcAft>
        <a:buClr>
          <a:srgbClr val="CC66FF"/>
        </a:buClr>
        <a:buSzPct val="90000"/>
        <a:buFont typeface="Wingdings" charset="2"/>
        <a:buChar char="u"/>
        <a:defRPr b="1" kern="1200">
          <a:solidFill>
            <a:schemeClr val="tx1"/>
          </a:solidFill>
          <a:latin typeface="Comic Sans MS"/>
          <a:ea typeface="ＭＳ Ｐゴシック" charset="-128"/>
          <a:cs typeface="Comic Sans MS"/>
        </a:defRPr>
      </a:lvl2pPr>
      <a:lvl3pPr marL="995363" indent="-228600" algn="l" rtl="0" fontAlgn="base">
        <a:spcBef>
          <a:spcPct val="20000"/>
        </a:spcBef>
        <a:spcAft>
          <a:spcPct val="0"/>
        </a:spcAft>
        <a:buClr>
          <a:srgbClr val="CC66FF"/>
        </a:buClr>
        <a:buSzPct val="150000"/>
        <a:buFont typeface="Wingdings" charset="2"/>
        <a:buChar char="§"/>
        <a:defRPr sz="1600" b="1" kern="1200">
          <a:solidFill>
            <a:schemeClr val="tx1"/>
          </a:solidFill>
          <a:latin typeface="Comic Sans MS"/>
          <a:ea typeface="ＭＳ Ｐゴシック" charset="-128"/>
          <a:cs typeface="Comic Sans MS"/>
        </a:defRPr>
      </a:lvl3pPr>
      <a:lvl4pPr marL="1260475" indent="-228600" algn="l" rtl="0" fontAlgn="base">
        <a:spcBef>
          <a:spcPct val="20000"/>
        </a:spcBef>
        <a:spcAft>
          <a:spcPct val="0"/>
        </a:spcAft>
        <a:buClr>
          <a:srgbClr val="CC66FF"/>
        </a:buClr>
        <a:buFont typeface="Wingdings" charset="2"/>
        <a:buChar char="²"/>
        <a:defRPr sz="1400" b="1" kern="1200">
          <a:solidFill>
            <a:schemeClr val="tx1"/>
          </a:solidFill>
          <a:latin typeface="Comic Sans MS"/>
          <a:ea typeface="ＭＳ Ｐゴシック" charset="-128"/>
          <a:cs typeface="Comic Sans MS"/>
        </a:defRPr>
      </a:lvl4pPr>
      <a:lvl5pPr marL="1481138" indent="-209550" algn="l" rtl="0" fontAlgn="base">
        <a:spcBef>
          <a:spcPct val="20000"/>
        </a:spcBef>
        <a:spcAft>
          <a:spcPct val="0"/>
        </a:spcAft>
        <a:buClr>
          <a:srgbClr val="CC66FF"/>
        </a:buClr>
        <a:buFont typeface="Wingdings" charset="2"/>
        <a:buChar char="ü"/>
        <a:defRPr sz="1200" b="1" kern="1200">
          <a:solidFill>
            <a:schemeClr val="tx1"/>
          </a:solidFill>
          <a:latin typeface="Comic Sans MS"/>
          <a:ea typeface="ＭＳ Ｐゴシック" charset="-128"/>
          <a:cs typeface="Comic Sans M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oleObject" Target="../embeddings/oleObject12.bin"/><Relationship Id="rId5" Type="http://schemas.openxmlformats.org/officeDocument/2006/relationships/oleObject" Target="../embeddings/oleObject13.bin"/><Relationship Id="rId6" Type="http://schemas.openxmlformats.org/officeDocument/2006/relationships/oleObject" Target="../embeddings/oleObject14.bin"/><Relationship Id="rId7" Type="http://schemas.openxmlformats.org/officeDocument/2006/relationships/oleObject" Target="../embeddings/oleObject15.bin"/><Relationship Id="rId8" Type="http://schemas.openxmlformats.org/officeDocument/2006/relationships/oleObject" Target="../embeddings/oleObject16.bin"/><Relationship Id="rId9" Type="http://schemas.openxmlformats.org/officeDocument/2006/relationships/oleObject" Target="../embeddings/oleObject17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6.png"/><Relationship Id="rId20" Type="http://schemas.openxmlformats.org/officeDocument/2006/relationships/image" Target="../media/image86.pdf"/><Relationship Id="rId21" Type="http://schemas.openxmlformats.org/officeDocument/2006/relationships/image" Target="../media/image87.png"/><Relationship Id="rId22" Type="http://schemas.openxmlformats.org/officeDocument/2006/relationships/oleObject" Target="../embeddings/oleObject19.bin"/><Relationship Id="rId10" Type="http://schemas.openxmlformats.org/officeDocument/2006/relationships/image" Target="../media/image77.pdf"/><Relationship Id="rId11" Type="http://schemas.openxmlformats.org/officeDocument/2006/relationships/image" Target="../media/image78.png"/><Relationship Id="rId12" Type="http://schemas.openxmlformats.org/officeDocument/2006/relationships/image" Target="../media/image79.png"/><Relationship Id="rId13" Type="http://schemas.openxmlformats.org/officeDocument/2006/relationships/image" Target="../media/image80.pdf"/><Relationship Id="rId14" Type="http://schemas.openxmlformats.org/officeDocument/2006/relationships/image" Target="../media/image81.png"/><Relationship Id="rId15" Type="http://schemas.openxmlformats.org/officeDocument/2006/relationships/image" Target="../media/image82.pdf"/><Relationship Id="rId16" Type="http://schemas.openxmlformats.org/officeDocument/2006/relationships/image" Target="../media/image83.png"/><Relationship Id="rId17" Type="http://schemas.openxmlformats.org/officeDocument/2006/relationships/image" Target="../media/image84.pdf"/><Relationship Id="rId18" Type="http://schemas.openxmlformats.org/officeDocument/2006/relationships/image" Target="../media/image85.png"/><Relationship Id="rId19" Type="http://schemas.openxmlformats.org/officeDocument/2006/relationships/oleObject" Target="../embeddings/oleObject18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70.png"/><Relationship Id="rId4" Type="http://schemas.openxmlformats.org/officeDocument/2006/relationships/image" Target="../media/image71.pdf"/><Relationship Id="rId5" Type="http://schemas.openxmlformats.org/officeDocument/2006/relationships/image" Target="../media/image72.png"/><Relationship Id="rId6" Type="http://schemas.openxmlformats.org/officeDocument/2006/relationships/image" Target="../media/image73.pdf"/><Relationship Id="rId7" Type="http://schemas.openxmlformats.org/officeDocument/2006/relationships/image" Target="../media/image74.png"/><Relationship Id="rId8" Type="http://schemas.openxmlformats.org/officeDocument/2006/relationships/image" Target="../media/image75.pd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oleObject" Target="../embeddings/oleObject20.bin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4.png"/><Relationship Id="rId12" Type="http://schemas.openxmlformats.org/officeDocument/2006/relationships/image" Target="../media/image75.pdf"/><Relationship Id="rId13" Type="http://schemas.openxmlformats.org/officeDocument/2006/relationships/image" Target="../media/image76.png"/><Relationship Id="rId14" Type="http://schemas.openxmlformats.org/officeDocument/2006/relationships/image" Target="../media/image71.pdf"/><Relationship Id="rId15" Type="http://schemas.openxmlformats.org/officeDocument/2006/relationships/image" Target="../media/image72.png"/><Relationship Id="rId16" Type="http://schemas.openxmlformats.org/officeDocument/2006/relationships/image" Target="../media/image77.pdf"/><Relationship Id="rId17" Type="http://schemas.openxmlformats.org/officeDocument/2006/relationships/image" Target="../media/image78.png"/><Relationship Id="rId18" Type="http://schemas.openxmlformats.org/officeDocument/2006/relationships/image" Target="../media/image73.pdf"/><Relationship Id="rId19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5.png"/><Relationship Id="rId3" Type="http://schemas.openxmlformats.org/officeDocument/2006/relationships/image" Target="../media/image96.pdf"/><Relationship Id="rId4" Type="http://schemas.openxmlformats.org/officeDocument/2006/relationships/image" Target="../media/image97.png"/><Relationship Id="rId5" Type="http://schemas.openxmlformats.org/officeDocument/2006/relationships/image" Target="../media/image98.pdf"/><Relationship Id="rId6" Type="http://schemas.openxmlformats.org/officeDocument/2006/relationships/image" Target="../media/image99.png"/><Relationship Id="rId7" Type="http://schemas.openxmlformats.org/officeDocument/2006/relationships/image" Target="../media/image100.pdf"/><Relationship Id="rId8" Type="http://schemas.openxmlformats.org/officeDocument/2006/relationships/image" Target="../media/image101.png"/><Relationship Id="rId9" Type="http://schemas.openxmlformats.org/officeDocument/2006/relationships/image" Target="../media/image102.pdf"/><Relationship Id="rId10" Type="http://schemas.openxmlformats.org/officeDocument/2006/relationships/image" Target="../media/image10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8" Type="http://schemas.openxmlformats.org/officeDocument/2006/relationships/image" Target="../media/image111.png"/><Relationship Id="rId9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oleObject" Target="../embeddings/oleObject22.bin"/><Relationship Id="rId5" Type="http://schemas.openxmlformats.org/officeDocument/2006/relationships/oleObject" Target="../embeddings/oleObject23.bin"/><Relationship Id="rId6" Type="http://schemas.openxmlformats.org/officeDocument/2006/relationships/oleObject" Target="../embeddings/oleObject24.bin"/><Relationship Id="rId7" Type="http://schemas.openxmlformats.org/officeDocument/2006/relationships/oleObject" Target="../embeddings/oleObject25.bin"/><Relationship Id="rId8" Type="http://schemas.openxmlformats.org/officeDocument/2006/relationships/oleObject" Target="../embeddings/oleObject26.bin"/><Relationship Id="rId9" Type="http://schemas.openxmlformats.org/officeDocument/2006/relationships/oleObject" Target="../embeddings/oleObject27.bin"/><Relationship Id="rId10" Type="http://schemas.openxmlformats.org/officeDocument/2006/relationships/oleObject" Target="../embeddings/oleObject28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oleObject" Target="../embeddings/oleObject29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9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oleObject" Target="../embeddings/oleObject3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oleObject" Target="../embeddings/oleObject1.bin"/><Relationship Id="rId9" Type="http://schemas.openxmlformats.org/officeDocument/2006/relationships/image" Target="../media/image10.png"/><Relationship Id="rId10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6" Type="http://schemas.openxmlformats.org/officeDocument/2006/relationships/image" Target="../media/image12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6" Type="http://schemas.openxmlformats.org/officeDocument/2006/relationships/image" Target="../media/image128.png"/><Relationship Id="rId7" Type="http://schemas.openxmlformats.org/officeDocument/2006/relationships/image" Target="../media/image12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0.png"/><Relationship Id="rId3" Type="http://schemas.openxmlformats.org/officeDocument/2006/relationships/image" Target="../media/image1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4" Type="http://schemas.openxmlformats.org/officeDocument/2006/relationships/image" Target="../media/image134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oleObject" Target="../embeddings/oleObject31.bin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4.png"/><Relationship Id="rId3" Type="http://schemas.openxmlformats.org/officeDocument/2006/relationships/image" Target="../media/image1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df"/><Relationship Id="rId5" Type="http://schemas.openxmlformats.org/officeDocument/2006/relationships/image" Target="../media/image14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50.pdf"/><Relationship Id="rId5" Type="http://schemas.openxmlformats.org/officeDocument/2006/relationships/image" Target="../media/image15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oleObject" Target="../embeddings/oleObject32.bin"/><Relationship Id="rId6" Type="http://schemas.openxmlformats.org/officeDocument/2006/relationships/oleObject" Target="../embeddings/oleObject33.bin"/><Relationship Id="rId7" Type="http://schemas.openxmlformats.org/officeDocument/2006/relationships/image" Target="../media/image155.png"/><Relationship Id="rId8" Type="http://schemas.openxmlformats.org/officeDocument/2006/relationships/oleObject" Target="../embeddings/oleObject34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6.png"/><Relationship Id="rId3" Type="http://schemas.openxmlformats.org/officeDocument/2006/relationships/image" Target="../media/image1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6" Type="http://schemas.openxmlformats.org/officeDocument/2006/relationships/oleObject" Target="../embeddings/oleObject35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df"/><Relationship Id="rId4" Type="http://schemas.openxmlformats.org/officeDocument/2006/relationships/image" Target="../media/image162.png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4.bin"/><Relationship Id="rId5" Type="http://schemas.openxmlformats.org/officeDocument/2006/relationships/oleObject" Target="../embeddings/oleObject5.bin"/><Relationship Id="rId6" Type="http://schemas.openxmlformats.org/officeDocument/2006/relationships/oleObject" Target="../embeddings/oleObject6.bin"/><Relationship Id="rId7" Type="http://schemas.openxmlformats.org/officeDocument/2006/relationships/oleObject" Target="../embeddings/oleObject7.bin"/><Relationship Id="rId8" Type="http://schemas.openxmlformats.org/officeDocument/2006/relationships/oleObject" Target="../embeddings/oleObject8.bin"/><Relationship Id="rId9" Type="http://schemas.openxmlformats.org/officeDocument/2006/relationships/oleObject" Target="../embeddings/oleObject9.bin"/><Relationship Id="rId10" Type="http://schemas.openxmlformats.org/officeDocument/2006/relationships/oleObject" Target="../embeddings/oleObject10.bin"/><Relationship Id="rId11" Type="http://schemas.openxmlformats.org/officeDocument/2006/relationships/oleObject" Target="../embeddings/Microsoft_Equation1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70.jpeg"/><Relationship Id="rId5" Type="http://schemas.openxmlformats.org/officeDocument/2006/relationships/oleObject" Target="../embeddings/Microsoft_Equation2.bin"/><Relationship Id="rId6" Type="http://schemas.openxmlformats.org/officeDocument/2006/relationships/oleObject" Target="../embeddings/oleObject36.bin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75.png"/><Relationship Id="rId5" Type="http://schemas.openxmlformats.org/officeDocument/2006/relationships/oleObject" Target="../embeddings/oleObject37.bin"/><Relationship Id="rId6" Type="http://schemas.openxmlformats.org/officeDocument/2006/relationships/oleObject" Target="../embeddings/oleObject38.bin"/><Relationship Id="rId7" Type="http://schemas.openxmlformats.org/officeDocument/2006/relationships/oleObject" Target="../embeddings/Microsoft_Equation3.bin"/><Relationship Id="rId8" Type="http://schemas.openxmlformats.org/officeDocument/2006/relationships/oleObject" Target="../embeddings/Microsoft_Equation4.bin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4" Type="http://schemas.openxmlformats.org/officeDocument/2006/relationships/image" Target="../media/image48.jpeg"/><Relationship Id="rId5" Type="http://schemas.openxmlformats.org/officeDocument/2006/relationships/image" Target="../media/image177.png"/><Relationship Id="rId6" Type="http://schemas.openxmlformats.org/officeDocument/2006/relationships/image" Target="../media/image17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4" Type="http://schemas.openxmlformats.org/officeDocument/2006/relationships/image" Target="../media/image180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4" Type="http://schemas.openxmlformats.org/officeDocument/2006/relationships/image" Target="../media/image182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3.png"/><Relationship Id="rId3" Type="http://schemas.openxmlformats.org/officeDocument/2006/relationships/image" Target="../media/image1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emf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37.png"/><Relationship Id="rId5" Type="http://schemas.openxmlformats.org/officeDocument/2006/relationships/image" Target="../media/image38.pdf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jpe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8500" y="4343400"/>
            <a:ext cx="8153400" cy="1975104"/>
          </a:xfrm>
        </p:spPr>
        <p:txBody>
          <a:bodyPr/>
          <a:lstStyle/>
          <a:p>
            <a:pPr algn="ctr"/>
            <a:r>
              <a:rPr lang="en-US" dirty="0" smtClean="0"/>
              <a:t>The Quest for the Spin of the proton </a:t>
            </a:r>
            <a:br>
              <a:rPr lang="en-US" dirty="0" smtClean="0"/>
            </a:br>
            <a:r>
              <a:rPr lang="en-US" dirty="0" smtClean="0"/>
              <a:t>Results from RHIC</a:t>
            </a:r>
            <a:endParaRPr lang="en-US" dirty="0"/>
          </a:p>
        </p:txBody>
      </p:sp>
      <p:sp>
        <p:nvSpPr>
          <p:cNvPr id="21" name="Subtitle 2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31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331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Hadron, June 2011 - Munich</a:t>
            </a:r>
            <a:endParaRPr lang="en-US"/>
          </a:p>
        </p:txBody>
      </p:sp>
      <p:sp>
        <p:nvSpPr>
          <p:cNvPr id="1331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9359E-7DF0-E74E-B791-45D9C93BD58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Much more data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Hadron, June 2011 - Munich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7" name="Group 38"/>
          <p:cNvGrpSpPr>
            <a:grpSpLocks/>
          </p:cNvGrpSpPr>
          <p:nvPr/>
        </p:nvGrpSpPr>
        <p:grpSpPr bwMode="auto">
          <a:xfrm>
            <a:off x="4551680" y="-89160"/>
            <a:ext cx="1361440" cy="830504"/>
            <a:chOff x="2640" y="912"/>
            <a:chExt cx="864" cy="528"/>
          </a:xfrm>
        </p:grpSpPr>
        <p:sp>
          <p:nvSpPr>
            <p:cNvPr id="8" name="AutoShape 39"/>
            <p:cNvSpPr>
              <a:spLocks noChangeArrowheads="1"/>
            </p:cNvSpPr>
            <p:nvPr/>
          </p:nvSpPr>
          <p:spPr bwMode="auto">
            <a:xfrm>
              <a:off x="2640" y="912"/>
              <a:ext cx="601" cy="528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 sz="2400" b="1" i="1">
                <a:cs typeface="Arial" pitchFamily="34" charset="0"/>
              </a:endParaRPr>
            </a:p>
          </p:txBody>
        </p:sp>
        <p:sp>
          <p:nvSpPr>
            <p:cNvPr id="9" name="Text Box 40"/>
            <p:cNvSpPr txBox="1">
              <a:spLocks noChangeArrowheads="1"/>
            </p:cNvSpPr>
            <p:nvPr/>
          </p:nvSpPr>
          <p:spPr bwMode="auto">
            <a:xfrm>
              <a:off x="2852" y="1057"/>
              <a:ext cx="652" cy="29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b="1" i="1" dirty="0">
                  <a:solidFill>
                    <a:srgbClr val="1C0E8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/>
                  <a:cs typeface="Arial" pitchFamily="34" charset="0"/>
                </a:rPr>
                <a:t>STAR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950" y="3745230"/>
            <a:ext cx="4718050" cy="3117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1344"/>
            <a:ext cx="8632190" cy="27914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98" y="3360084"/>
            <a:ext cx="1508760" cy="152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750" y="3410884"/>
            <a:ext cx="1455420" cy="15468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858" y="4859020"/>
            <a:ext cx="1866900" cy="2006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0320" y="4889500"/>
            <a:ext cx="1847850" cy="1993900"/>
          </a:xfrm>
          <a:prstGeom prst="rect">
            <a:avLst/>
          </a:prstGeom>
        </p:spPr>
      </p:pic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4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q</a:t>
            </a:r>
            <a:r>
              <a:rPr lang="en-US" dirty="0" smtClean="0"/>
              <a:t>: W Production Basics</a:t>
            </a:r>
            <a:endParaRPr lang="en-US" dirty="0"/>
          </a:p>
        </p:txBody>
      </p:sp>
      <p:sp>
        <p:nvSpPr>
          <p:cNvPr id="3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3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Hadron, June 2011 - Munich</a:t>
            </a:r>
            <a:endParaRPr lang="en-US"/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F5BDB-5E3F-244E-9F13-D354E3EE525C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1930400" y="1325880"/>
            <a:ext cx="6731002" cy="3505200"/>
            <a:chOff x="1152" y="1008"/>
            <a:chExt cx="4240" cy="2208"/>
          </a:xfrm>
        </p:grpSpPr>
        <p:grpSp>
          <p:nvGrpSpPr>
            <p:cNvPr id="3" name="Group 32"/>
            <p:cNvGrpSpPr>
              <a:grpSpLocks/>
            </p:cNvGrpSpPr>
            <p:nvPr/>
          </p:nvGrpSpPr>
          <p:grpSpPr bwMode="auto">
            <a:xfrm>
              <a:off x="1152" y="1211"/>
              <a:ext cx="2066" cy="1187"/>
              <a:chOff x="382" y="1271"/>
              <a:chExt cx="2903" cy="1593"/>
            </a:xfrm>
          </p:grpSpPr>
          <p:sp>
            <p:nvSpPr>
              <p:cNvPr id="15365" name="AutoShape 5"/>
              <p:cNvSpPr>
                <a:spLocks noChangeArrowheads="1"/>
              </p:cNvSpPr>
              <p:nvPr/>
            </p:nvSpPr>
            <p:spPr bwMode="auto">
              <a:xfrm>
                <a:off x="382" y="1933"/>
                <a:ext cx="2903" cy="362"/>
              </a:xfrm>
              <a:prstGeom prst="rightArrow">
                <a:avLst>
                  <a:gd name="adj1" fmla="val 50000"/>
                  <a:gd name="adj2" fmla="val 199931"/>
                </a:avLst>
              </a:prstGeom>
              <a:solidFill>
                <a:schemeClr val="accent5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kumimoji="1" lang="ja-JP" alt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pic>
            <p:nvPicPr>
              <p:cNvPr id="15364" name="Picture 4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93" y="1271"/>
                <a:ext cx="1679" cy="15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rgbClr val="000000">
                    <a:alpha val="50000"/>
                  </a:srgbClr>
                </a:outerShdw>
              </a:effectLst>
            </p:spPr>
          </p:pic>
        </p:grpSp>
        <p:grpSp>
          <p:nvGrpSpPr>
            <p:cNvPr id="4" name="Group 33"/>
            <p:cNvGrpSpPr>
              <a:grpSpLocks/>
            </p:cNvGrpSpPr>
            <p:nvPr/>
          </p:nvGrpSpPr>
          <p:grpSpPr bwMode="auto">
            <a:xfrm>
              <a:off x="3073" y="2111"/>
              <a:ext cx="2046" cy="1105"/>
              <a:chOff x="2562" y="2568"/>
              <a:chExt cx="2903" cy="1593"/>
            </a:xfrm>
          </p:grpSpPr>
          <p:sp>
            <p:nvSpPr>
              <p:cNvPr id="15369" name="AutoShape 9"/>
              <p:cNvSpPr>
                <a:spLocks noChangeArrowheads="1"/>
              </p:cNvSpPr>
              <p:nvPr/>
            </p:nvSpPr>
            <p:spPr bwMode="auto">
              <a:xfrm rot="10800000">
                <a:off x="2562" y="3185"/>
                <a:ext cx="2903" cy="363"/>
              </a:xfrm>
              <a:prstGeom prst="rightArrow">
                <a:avLst>
                  <a:gd name="adj1" fmla="val 50000"/>
                  <a:gd name="adj2" fmla="val 199931"/>
                </a:avLst>
              </a:prstGeom>
              <a:solidFill>
                <a:srgbClr val="31859C"/>
              </a:solidFill>
              <a:ln w="9525">
                <a:solidFill>
                  <a:srgbClr val="215968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rot="10800000" wrap="none" anchor="ctr">
                <a:prstTxWarp prst="textNoShape">
                  <a:avLst/>
                </a:prstTxWarp>
              </a:bodyPr>
              <a:lstStyle/>
              <a:p>
                <a:endParaRPr kumimoji="1" lang="ja-JP" alt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pic>
            <p:nvPicPr>
              <p:cNvPr id="15370" name="Picture 10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379" y="2568"/>
                <a:ext cx="1679" cy="15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5371" name="Line 11"/>
            <p:cNvSpPr>
              <a:spLocks noChangeShapeType="1"/>
            </p:cNvSpPr>
            <p:nvPr/>
          </p:nvSpPr>
          <p:spPr bwMode="auto">
            <a:xfrm>
              <a:off x="2238" y="1661"/>
              <a:ext cx="1253" cy="450"/>
            </a:xfrm>
            <a:prstGeom prst="line">
              <a:avLst/>
            </a:prstGeom>
            <a:noFill/>
            <a:ln w="76200">
              <a:solidFill>
                <a:srgbClr val="003399"/>
              </a:solidFill>
              <a:round/>
              <a:headEnd/>
              <a:tailEnd type="stealth" w="med" len="med"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kumimoji="1" lang="ja-JP" altLang="en-US"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372" name="Line 12"/>
            <p:cNvSpPr>
              <a:spLocks noChangeShapeType="1"/>
            </p:cNvSpPr>
            <p:nvPr/>
          </p:nvSpPr>
          <p:spPr bwMode="auto">
            <a:xfrm flipH="1" flipV="1">
              <a:off x="3491" y="2111"/>
              <a:ext cx="467" cy="685"/>
            </a:xfrm>
            <a:prstGeom prst="line">
              <a:avLst/>
            </a:prstGeom>
            <a:noFill/>
            <a:ln w="76200">
              <a:solidFill>
                <a:srgbClr val="003399"/>
              </a:solidFill>
              <a:round/>
              <a:headEnd type="oval" w="med" len="med"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kumimoji="1" lang="ja-JP" altLang="en-US"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5" name="Group 23"/>
            <p:cNvGrpSpPr>
              <a:grpSpLocks/>
            </p:cNvGrpSpPr>
            <p:nvPr/>
          </p:nvGrpSpPr>
          <p:grpSpPr bwMode="auto">
            <a:xfrm rot="-2756730">
              <a:off x="3389" y="1795"/>
              <a:ext cx="617" cy="196"/>
              <a:chOff x="476" y="3475"/>
              <a:chExt cx="1724" cy="454"/>
            </a:xfrm>
          </p:grpSpPr>
          <p:grpSp>
            <p:nvGrpSpPr>
              <p:cNvPr id="6" name="Group 16"/>
              <p:cNvGrpSpPr>
                <a:grpSpLocks/>
              </p:cNvGrpSpPr>
              <p:nvPr/>
            </p:nvGrpSpPr>
            <p:grpSpPr bwMode="auto">
              <a:xfrm>
                <a:off x="476" y="3475"/>
                <a:ext cx="635" cy="454"/>
                <a:chOff x="476" y="3475"/>
                <a:chExt cx="635" cy="454"/>
              </a:xfrm>
            </p:grpSpPr>
            <p:sp>
              <p:nvSpPr>
                <p:cNvPr id="15374" name="AutoShape 14"/>
                <p:cNvSpPr>
                  <a:spLocks noChangeArrowheads="1"/>
                </p:cNvSpPr>
                <p:nvPr/>
              </p:nvSpPr>
              <p:spPr bwMode="auto">
                <a:xfrm>
                  <a:off x="465" y="3424"/>
                  <a:ext cx="410" cy="271"/>
                </a:xfrm>
                <a:prstGeom prst="curvedDownArrow">
                  <a:avLst>
                    <a:gd name="adj1" fmla="val 30006"/>
                    <a:gd name="adj2" fmla="val 59998"/>
                    <a:gd name="adj3" fmla="val 0"/>
                  </a:avLst>
                </a:prstGeom>
                <a:solidFill>
                  <a:srgbClr val="00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vert="eaVert" wrap="none" anchor="ctr">
                  <a:prstTxWarp prst="textNoShape">
                    <a:avLst/>
                  </a:prstTxWarp>
                </a:bodyPr>
                <a:lstStyle/>
                <a:p>
                  <a:endParaRPr kumimoji="1" lang="ja-JP" alt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5375" name="AutoShape 15"/>
                <p:cNvSpPr>
                  <a:spLocks noChangeArrowheads="1"/>
                </p:cNvSpPr>
                <p:nvPr/>
              </p:nvSpPr>
              <p:spPr bwMode="auto">
                <a:xfrm rot="10800000">
                  <a:off x="694" y="3606"/>
                  <a:ext cx="409" cy="271"/>
                </a:xfrm>
                <a:prstGeom prst="curvedDownArrow">
                  <a:avLst>
                    <a:gd name="adj1" fmla="val 29996"/>
                    <a:gd name="adj2" fmla="val 59999"/>
                    <a:gd name="adj3" fmla="val 0"/>
                  </a:avLst>
                </a:prstGeom>
                <a:solidFill>
                  <a:srgbClr val="00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rot="10800000" vert="eaVert" wrap="none" anchor="ctr">
                  <a:prstTxWarp prst="textNoShape">
                    <a:avLst/>
                  </a:prstTxWarp>
                </a:bodyPr>
                <a:lstStyle/>
                <a:p>
                  <a:endParaRPr kumimoji="1" lang="ja-JP" alt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7" name="Group 17"/>
              <p:cNvGrpSpPr>
                <a:grpSpLocks/>
              </p:cNvGrpSpPr>
              <p:nvPr/>
            </p:nvGrpSpPr>
            <p:grpSpPr bwMode="auto">
              <a:xfrm>
                <a:off x="1020" y="3475"/>
                <a:ext cx="635" cy="454"/>
                <a:chOff x="476" y="3475"/>
                <a:chExt cx="635" cy="454"/>
              </a:xfrm>
            </p:grpSpPr>
            <p:sp>
              <p:nvSpPr>
                <p:cNvPr id="15378" name="AutoShape 18"/>
                <p:cNvSpPr>
                  <a:spLocks noChangeArrowheads="1"/>
                </p:cNvSpPr>
                <p:nvPr/>
              </p:nvSpPr>
              <p:spPr bwMode="auto">
                <a:xfrm>
                  <a:off x="474" y="3465"/>
                  <a:ext cx="410" cy="271"/>
                </a:xfrm>
                <a:prstGeom prst="curvedDownArrow">
                  <a:avLst>
                    <a:gd name="adj1" fmla="val 30006"/>
                    <a:gd name="adj2" fmla="val 59998"/>
                    <a:gd name="adj3" fmla="val 0"/>
                  </a:avLst>
                </a:prstGeom>
                <a:solidFill>
                  <a:srgbClr val="00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vert="eaVert" wrap="none" anchor="ctr">
                  <a:prstTxWarp prst="textNoShape">
                    <a:avLst/>
                  </a:prstTxWarp>
                </a:bodyPr>
                <a:lstStyle/>
                <a:p>
                  <a:endParaRPr kumimoji="1" lang="ja-JP" alt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5379" name="AutoShape 19"/>
                <p:cNvSpPr>
                  <a:spLocks noChangeArrowheads="1"/>
                </p:cNvSpPr>
                <p:nvPr/>
              </p:nvSpPr>
              <p:spPr bwMode="auto">
                <a:xfrm rot="10800000">
                  <a:off x="703" y="3652"/>
                  <a:ext cx="410" cy="271"/>
                </a:xfrm>
                <a:prstGeom prst="curvedDownArrow">
                  <a:avLst>
                    <a:gd name="adj1" fmla="val 30006"/>
                    <a:gd name="adj2" fmla="val 59998"/>
                    <a:gd name="adj3" fmla="val 0"/>
                  </a:avLst>
                </a:prstGeom>
                <a:solidFill>
                  <a:srgbClr val="00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rot="10800000" vert="eaVert" wrap="none" anchor="ctr">
                  <a:prstTxWarp prst="textNoShape">
                    <a:avLst/>
                  </a:prstTxWarp>
                </a:bodyPr>
                <a:lstStyle/>
                <a:p>
                  <a:endParaRPr kumimoji="1" lang="ja-JP" alt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8" name="Group 20"/>
              <p:cNvGrpSpPr>
                <a:grpSpLocks/>
              </p:cNvGrpSpPr>
              <p:nvPr/>
            </p:nvGrpSpPr>
            <p:grpSpPr bwMode="auto">
              <a:xfrm>
                <a:off x="1565" y="3475"/>
                <a:ext cx="635" cy="454"/>
                <a:chOff x="476" y="3475"/>
                <a:chExt cx="635" cy="454"/>
              </a:xfrm>
            </p:grpSpPr>
            <p:sp>
              <p:nvSpPr>
                <p:cNvPr id="15381" name="AutoShape 21"/>
                <p:cNvSpPr>
                  <a:spLocks noChangeArrowheads="1"/>
                </p:cNvSpPr>
                <p:nvPr/>
              </p:nvSpPr>
              <p:spPr bwMode="auto">
                <a:xfrm>
                  <a:off x="463" y="3453"/>
                  <a:ext cx="410" cy="271"/>
                </a:xfrm>
                <a:prstGeom prst="curvedDownArrow">
                  <a:avLst>
                    <a:gd name="adj1" fmla="val 30006"/>
                    <a:gd name="adj2" fmla="val 59998"/>
                    <a:gd name="adj3" fmla="val 0"/>
                  </a:avLst>
                </a:prstGeom>
                <a:solidFill>
                  <a:srgbClr val="00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vert="eaVert" wrap="none" anchor="ctr">
                  <a:prstTxWarp prst="textNoShape">
                    <a:avLst/>
                  </a:prstTxWarp>
                </a:bodyPr>
                <a:lstStyle/>
                <a:p>
                  <a:endParaRPr kumimoji="1" lang="ja-JP" alt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5382" name="AutoShape 22"/>
                <p:cNvSpPr>
                  <a:spLocks noChangeArrowheads="1"/>
                </p:cNvSpPr>
                <p:nvPr/>
              </p:nvSpPr>
              <p:spPr bwMode="auto">
                <a:xfrm rot="10800000">
                  <a:off x="693" y="3632"/>
                  <a:ext cx="409" cy="271"/>
                </a:xfrm>
                <a:prstGeom prst="curvedDownArrow">
                  <a:avLst>
                    <a:gd name="adj1" fmla="val 29996"/>
                    <a:gd name="adj2" fmla="val 59999"/>
                    <a:gd name="adj3" fmla="val 0"/>
                  </a:avLst>
                </a:prstGeom>
                <a:solidFill>
                  <a:srgbClr val="00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rot="10800000" vert="eaVert" wrap="none" anchor="ctr">
                  <a:prstTxWarp prst="textNoShape">
                    <a:avLst/>
                  </a:prstTxWarp>
                </a:bodyPr>
                <a:lstStyle/>
                <a:p>
                  <a:endParaRPr kumimoji="1" lang="ja-JP" alt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</p:grpSp>
        </p:grpSp>
        <p:sp>
          <p:nvSpPr>
            <p:cNvPr id="15384" name="Line 24"/>
            <p:cNvSpPr>
              <a:spLocks noChangeShapeType="1"/>
            </p:cNvSpPr>
            <p:nvPr/>
          </p:nvSpPr>
          <p:spPr bwMode="auto">
            <a:xfrm>
              <a:off x="3888" y="1680"/>
              <a:ext cx="963" cy="38"/>
            </a:xfrm>
            <a:prstGeom prst="lin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85" name="Line 25"/>
            <p:cNvSpPr>
              <a:spLocks noChangeShapeType="1"/>
            </p:cNvSpPr>
            <p:nvPr/>
          </p:nvSpPr>
          <p:spPr bwMode="auto">
            <a:xfrm flipV="1">
              <a:off x="3888" y="1008"/>
              <a:ext cx="192" cy="655"/>
            </a:xfrm>
            <a:prstGeom prst="line">
              <a:avLst/>
            </a:prstGeom>
            <a:noFill/>
            <a:ln w="76200">
              <a:solidFill>
                <a:srgbClr val="FFCC00"/>
              </a:solidFill>
              <a:prstDash val="sysDot"/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86" name="Text Box 26"/>
            <p:cNvSpPr txBox="1">
              <a:spLocks noChangeArrowheads="1"/>
            </p:cNvSpPr>
            <p:nvPr/>
          </p:nvSpPr>
          <p:spPr bwMode="auto">
            <a:xfrm>
              <a:off x="2048" y="1620"/>
              <a:ext cx="37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kumimoji="1" lang="en-US" altLang="ja-JP" sz="4000" b="1" dirty="0" err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/>
                  <a:ea typeface="MS PGothic" charset="0"/>
                  <a:cs typeface="Comic Sans MS"/>
                </a:rPr>
                <a:t>u</a:t>
              </a:r>
              <a:r>
                <a:rPr kumimoji="1" lang="en-US" altLang="ja-JP" sz="40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 </a:t>
              </a:r>
              <a:r>
                <a:rPr kumimoji="1" lang="ja-JP" altLang="en-US" sz="40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　　</a:t>
              </a:r>
            </a:p>
          </p:txBody>
        </p:sp>
        <p:sp>
          <p:nvSpPr>
            <p:cNvPr id="15387" name="Text Box 27"/>
            <p:cNvSpPr txBox="1">
              <a:spLocks noChangeArrowheads="1"/>
            </p:cNvSpPr>
            <p:nvPr/>
          </p:nvSpPr>
          <p:spPr bwMode="auto">
            <a:xfrm>
              <a:off x="4117" y="2725"/>
              <a:ext cx="431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kumimoji="1" lang="en-US" altLang="ja-JP" sz="4400" b="1" dirty="0" err="1" smtClean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/>
                  <a:ea typeface="MS PGothic" charset="0"/>
                  <a:cs typeface="Comic Sans MS"/>
                </a:rPr>
                <a:t>d</a:t>
              </a:r>
              <a:endParaRPr kumimoji="1" lang="ja-JP" altLang="en-US" sz="4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ea typeface="MS PGothic" charset="0"/>
                <a:cs typeface="Comic Sans MS"/>
              </a:endParaRPr>
            </a:p>
          </p:txBody>
        </p:sp>
        <p:cxnSp>
          <p:nvCxnSpPr>
            <p:cNvPr id="37" name="直線コネクタ 36"/>
            <p:cNvCxnSpPr/>
            <p:nvPr/>
          </p:nvCxnSpPr>
          <p:spPr>
            <a:xfrm>
              <a:off x="4172" y="2765"/>
              <a:ext cx="196" cy="1"/>
            </a:xfrm>
            <a:prstGeom prst="line">
              <a:avLst/>
            </a:prstGeom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29" name="Oval 37"/>
            <p:cNvSpPr>
              <a:spLocks noChangeArrowheads="1"/>
            </p:cNvSpPr>
            <p:nvPr/>
          </p:nvSpPr>
          <p:spPr bwMode="auto">
            <a:xfrm>
              <a:off x="4432" y="1307"/>
              <a:ext cx="960" cy="411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837" name="Text Box 45"/>
          <p:cNvSpPr txBox="1">
            <a:spLocks noChangeArrowheads="1"/>
          </p:cNvSpPr>
          <p:nvPr/>
        </p:nvSpPr>
        <p:spPr bwMode="auto">
          <a:xfrm>
            <a:off x="0" y="624840"/>
            <a:ext cx="5791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latin typeface="Comic Sans MS"/>
                <a:cs typeface="Comic Sans MS"/>
              </a:rPr>
              <a:t>Since W is maximally </a:t>
            </a:r>
            <a:r>
              <a:rPr lang="en-US" sz="1800" b="1" dirty="0">
                <a:solidFill>
                  <a:srgbClr val="FF00FF"/>
                </a:solidFill>
                <a:latin typeface="Comic Sans MS"/>
                <a:cs typeface="Comic Sans MS"/>
              </a:rPr>
              <a:t>parity violating</a:t>
            </a:r>
            <a:r>
              <a:rPr lang="en-US" sz="1800" b="1" dirty="0" smtClean="0">
                <a:latin typeface="Comic Sans MS"/>
                <a:cs typeface="Comic Sans MS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1800" b="1" dirty="0" err="1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sz="1800" b="1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sz="1800" b="1" dirty="0" smtClean="0">
                <a:latin typeface="Comic Sans MS"/>
                <a:cs typeface="Comic Sans MS"/>
              </a:rPr>
              <a:t>W’s couple only to one </a:t>
            </a:r>
            <a:r>
              <a:rPr lang="en-US" sz="1800" b="1" dirty="0" err="1" smtClean="0">
                <a:latin typeface="Comic Sans MS"/>
                <a:cs typeface="Comic Sans MS"/>
              </a:rPr>
              <a:t>parton</a:t>
            </a:r>
            <a:r>
              <a:rPr lang="en-US" sz="1800" b="1" dirty="0" smtClean="0">
                <a:latin typeface="Comic Sans MS"/>
                <a:cs typeface="Comic Sans MS"/>
              </a:rPr>
              <a:t> </a:t>
            </a:r>
            <a:r>
              <a:rPr lang="en-US" sz="1800" b="1" dirty="0" err="1" smtClean="0">
                <a:latin typeface="Comic Sans MS"/>
                <a:cs typeface="Comic Sans MS"/>
              </a:rPr>
              <a:t>helicity</a:t>
            </a:r>
            <a:endParaRPr lang="en-US" sz="1800" b="1" dirty="0" smtClean="0">
              <a:latin typeface="Comic Sans MS"/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sz="1800" b="1" dirty="0" smtClean="0">
                <a:latin typeface="Comic Sans MS"/>
                <a:cs typeface="Comic Sans MS"/>
              </a:rPr>
              <a:t>large </a:t>
            </a:r>
            <a:r>
              <a:rPr lang="el-GR" sz="1800" b="1" dirty="0" smtClean="0">
                <a:latin typeface="Comic Sans MS"/>
                <a:ea typeface="Tahoma" charset="0"/>
                <a:cs typeface="Comic Sans MS"/>
              </a:rPr>
              <a:t>Δ</a:t>
            </a:r>
            <a:r>
              <a:rPr lang="en-US" sz="1800" b="1" dirty="0" err="1" smtClean="0">
                <a:latin typeface="Comic Sans MS"/>
                <a:ea typeface="Tahoma" charset="0"/>
                <a:cs typeface="Comic Sans MS"/>
              </a:rPr>
              <a:t>u</a:t>
            </a:r>
            <a:r>
              <a:rPr lang="en-US" sz="1800" b="1" dirty="0" smtClean="0">
                <a:latin typeface="Comic Sans MS"/>
                <a:ea typeface="Tahoma" charset="0"/>
                <a:cs typeface="Comic Sans MS"/>
              </a:rPr>
              <a:t> </a:t>
            </a:r>
            <a:r>
              <a:rPr lang="en-US" sz="1800" b="1" dirty="0">
                <a:latin typeface="Comic Sans MS"/>
                <a:ea typeface="Tahoma" charset="0"/>
                <a:cs typeface="Comic Sans MS"/>
              </a:rPr>
              <a:t>and </a:t>
            </a:r>
            <a:r>
              <a:rPr lang="el-GR" sz="1800" b="1" dirty="0">
                <a:latin typeface="Comic Sans MS"/>
                <a:cs typeface="Comic Sans MS"/>
              </a:rPr>
              <a:t>Δ</a:t>
            </a:r>
            <a:r>
              <a:rPr lang="en-US" sz="1800" b="1" dirty="0" err="1">
                <a:latin typeface="Comic Sans MS"/>
                <a:cs typeface="Comic Sans MS"/>
              </a:rPr>
              <a:t>d</a:t>
            </a:r>
            <a:r>
              <a:rPr lang="en-US" sz="1800" b="1" dirty="0" smtClean="0">
                <a:latin typeface="Comic Sans MS"/>
                <a:cs typeface="Comic Sans MS"/>
              </a:rPr>
              <a:t> </a:t>
            </a:r>
            <a:r>
              <a:rPr lang="en-US" sz="1800" b="1" i="1" dirty="0" smtClean="0">
                <a:latin typeface="Comic Sans MS"/>
                <a:cs typeface="Comic Sans MS"/>
              </a:rPr>
              <a:t>result in</a:t>
            </a:r>
            <a:r>
              <a:rPr lang="en-US" sz="1800" b="1" dirty="0" smtClean="0">
                <a:latin typeface="Comic Sans MS"/>
                <a:cs typeface="Comic Sans MS"/>
              </a:rPr>
              <a:t> </a:t>
            </a:r>
            <a:r>
              <a:rPr lang="en-US" sz="1800" b="1" dirty="0">
                <a:latin typeface="Comic Sans MS"/>
                <a:cs typeface="Comic Sans MS"/>
              </a:rPr>
              <a:t>large asymmetries.</a:t>
            </a:r>
            <a:endParaRPr lang="el-GR" sz="1800" b="1" dirty="0">
              <a:latin typeface="Comic Sans MS"/>
              <a:cs typeface="Comic Sans MS"/>
            </a:endParaRPr>
          </a:p>
        </p:txBody>
      </p:sp>
      <p:sp>
        <p:nvSpPr>
          <p:cNvPr id="33840" name="Text Box 48"/>
          <p:cNvSpPr txBox="1">
            <a:spLocks noChangeArrowheads="1"/>
          </p:cNvSpPr>
          <p:nvPr/>
        </p:nvSpPr>
        <p:spPr bwMode="auto">
          <a:xfrm>
            <a:off x="6746868" y="2499360"/>
            <a:ext cx="23666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omic Sans MS"/>
                <a:cs typeface="Comic Sans MS"/>
              </a:rPr>
              <a:t>No </a:t>
            </a:r>
            <a:r>
              <a:rPr lang="en-US" b="1" dirty="0" smtClean="0">
                <a:latin typeface="Comic Sans MS"/>
                <a:cs typeface="Comic Sans MS"/>
              </a:rPr>
              <a:t>Fragmentation !</a:t>
            </a:r>
            <a:endParaRPr lang="en-US" b="1" dirty="0">
              <a:latin typeface="Comic Sans MS"/>
              <a:cs typeface="Comic Sans MS"/>
            </a:endParaRPr>
          </a:p>
        </p:txBody>
      </p:sp>
      <p:graphicFrame>
        <p:nvGraphicFramePr>
          <p:cNvPr id="57" name="Object 56"/>
          <p:cNvGraphicFramePr>
            <a:graphicFrameLocks noChangeAspect="1"/>
          </p:cNvGraphicFramePr>
          <p:nvPr/>
        </p:nvGraphicFramePr>
        <p:xfrm>
          <a:off x="5264150" y="2225358"/>
          <a:ext cx="647700" cy="355600"/>
        </p:xfrm>
        <a:graphic>
          <a:graphicData uri="http://schemas.openxmlformats.org/presentationml/2006/ole">
            <p:oleObj spid="_x0000_s332807" name="Equation" r:id="rId4" imgW="647700" imgH="355600" progId="Equation.DSMT4">
              <p:embed/>
            </p:oleObj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/>
        </p:nvGraphicFramePr>
        <p:xfrm>
          <a:off x="7234238" y="1942765"/>
          <a:ext cx="1358900" cy="406400"/>
        </p:xfrm>
        <a:graphic>
          <a:graphicData uri="http://schemas.openxmlformats.org/presentationml/2006/ole">
            <p:oleObj spid="_x0000_s332808" name="Equation" r:id="rId5" imgW="1358900" imgH="406400" progId="Equation.DSMT4">
              <p:embed/>
            </p:oleObj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/>
        </p:nvGraphicFramePr>
        <p:xfrm>
          <a:off x="5489568" y="830580"/>
          <a:ext cx="1257300" cy="495300"/>
        </p:xfrm>
        <a:graphic>
          <a:graphicData uri="http://schemas.openxmlformats.org/presentationml/2006/ole">
            <p:oleObj spid="_x0000_s332809" name="Equation" r:id="rId6" imgW="1257300" imgH="495300" progId="Equation.DSMT4">
              <p:embed/>
            </p:oleObj>
          </a:graphicData>
        </a:graphic>
      </p:graphicFrame>
      <p:graphicFrame>
        <p:nvGraphicFramePr>
          <p:cNvPr id="60" name="Object 59"/>
          <p:cNvGraphicFramePr>
            <a:graphicFrameLocks noChangeAspect="1"/>
          </p:cNvGraphicFramePr>
          <p:nvPr/>
        </p:nvGraphicFramePr>
        <p:xfrm>
          <a:off x="523457" y="3308986"/>
          <a:ext cx="1661361" cy="1052195"/>
        </p:xfrm>
        <a:graphic>
          <a:graphicData uri="http://schemas.openxmlformats.org/presentationml/2006/ole">
            <p:oleObj spid="_x0000_s332810" name="Equation" r:id="rId7" imgW="1143000" imgH="723900" progId="Equation.DSMT4">
              <p:embed/>
            </p:oleObj>
          </a:graphicData>
        </a:graphic>
      </p:graphicFrame>
      <p:graphicFrame>
        <p:nvGraphicFramePr>
          <p:cNvPr id="61" name="Object 60"/>
          <p:cNvGraphicFramePr>
            <a:graphicFrameLocks noChangeAspect="1"/>
          </p:cNvGraphicFramePr>
          <p:nvPr/>
        </p:nvGraphicFramePr>
        <p:xfrm>
          <a:off x="405303" y="4788855"/>
          <a:ext cx="5359400" cy="927100"/>
        </p:xfrm>
        <a:graphic>
          <a:graphicData uri="http://schemas.openxmlformats.org/presentationml/2006/ole">
            <p:oleObj spid="_x0000_s332811" name="Equation" r:id="rId8" imgW="5359400" imgH="927100" progId="Equation.DSMT4">
              <p:embed/>
            </p:oleObj>
          </a:graphicData>
        </a:graphic>
      </p:graphicFrame>
      <p:grpSp>
        <p:nvGrpSpPr>
          <p:cNvPr id="63" name="Group 62"/>
          <p:cNvGrpSpPr/>
          <p:nvPr/>
        </p:nvGrpSpPr>
        <p:grpSpPr>
          <a:xfrm>
            <a:off x="381000" y="5867085"/>
            <a:ext cx="5526723" cy="369332"/>
            <a:chOff x="289560" y="4703128"/>
            <a:chExt cx="5526723" cy="369332"/>
          </a:xfrm>
        </p:grpSpPr>
        <p:sp>
          <p:nvSpPr>
            <p:cNvPr id="33836" name="Text Box 44"/>
            <p:cNvSpPr txBox="1">
              <a:spLocks noChangeArrowheads="1"/>
            </p:cNvSpPr>
            <p:nvPr/>
          </p:nvSpPr>
          <p:spPr bwMode="auto">
            <a:xfrm>
              <a:off x="289560" y="4703128"/>
              <a:ext cx="552672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Comic Sans MS"/>
                  <a:cs typeface="Comic Sans MS"/>
                </a:rPr>
                <a:t>Similar expression for W</a:t>
              </a:r>
              <a:r>
                <a:rPr lang="en-US" b="1" baseline="30000" dirty="0">
                  <a:latin typeface="Comic Sans MS"/>
                  <a:cs typeface="Comic Sans MS"/>
                </a:rPr>
                <a:t>-</a:t>
              </a:r>
              <a:r>
                <a:rPr lang="en-US" b="1" dirty="0">
                  <a:latin typeface="Comic Sans MS"/>
                  <a:cs typeface="Comic Sans MS"/>
                </a:rPr>
                <a:t> to get </a:t>
              </a:r>
              <a:r>
                <a:rPr lang="el-GR" b="1" dirty="0" smtClean="0">
                  <a:latin typeface="Comic Sans MS"/>
                  <a:ea typeface="Tahoma" charset="0"/>
                  <a:cs typeface="Comic Sans MS"/>
                </a:rPr>
                <a:t>Δ</a:t>
              </a:r>
              <a:r>
                <a:rPr lang="en-US" b="1" dirty="0" smtClean="0">
                  <a:latin typeface="Comic Sans MS"/>
                  <a:ea typeface="Tahoma" charset="0"/>
                  <a:cs typeface="Comic Sans MS"/>
                </a:rPr>
                <a:t>   and </a:t>
              </a:r>
              <a:r>
                <a:rPr lang="el-GR" b="1" dirty="0">
                  <a:latin typeface="Comic Sans MS"/>
                  <a:cs typeface="Comic Sans MS"/>
                </a:rPr>
                <a:t>Δ</a:t>
              </a:r>
              <a:r>
                <a:rPr lang="en-US" b="1" dirty="0" err="1">
                  <a:latin typeface="Comic Sans MS"/>
                  <a:cs typeface="Comic Sans MS"/>
                </a:rPr>
                <a:t>d</a:t>
              </a:r>
              <a:r>
                <a:rPr lang="en-US" b="1" dirty="0">
                  <a:latin typeface="Comic Sans MS"/>
                  <a:cs typeface="Comic Sans MS"/>
                </a:rPr>
                <a:t>…</a:t>
              </a:r>
              <a:endParaRPr lang="el-GR" b="1" dirty="0">
                <a:latin typeface="Comic Sans MS"/>
                <a:cs typeface="Comic Sans MS"/>
              </a:endParaRPr>
            </a:p>
          </p:txBody>
        </p:sp>
        <p:graphicFrame>
          <p:nvGraphicFramePr>
            <p:cNvPr id="62" name="Object 61"/>
            <p:cNvGraphicFramePr>
              <a:graphicFrameLocks noChangeAspect="1"/>
            </p:cNvGraphicFramePr>
            <p:nvPr/>
          </p:nvGraphicFramePr>
          <p:xfrm>
            <a:off x="4358640" y="4765358"/>
            <a:ext cx="203200" cy="241300"/>
          </p:xfrm>
          <a:graphic>
            <a:graphicData uri="http://schemas.openxmlformats.org/presentationml/2006/ole">
              <p:oleObj spid="_x0000_s332812" name="Equation" r:id="rId9" imgW="203200" imgH="241300" progId="Equation.DSMT4">
                <p:embed/>
              </p:oleObj>
            </a:graphicData>
          </a:graphic>
        </p:graphicFrame>
      </p:grp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685800" y="0"/>
            <a:ext cx="8001000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lum bright="-5000" contrast="5000"/>
          </a:blip>
          <a:stretch>
            <a:fillRect/>
          </a:stretch>
        </p:blipFill>
        <p:spPr>
          <a:xfrm>
            <a:off x="361216" y="758979"/>
            <a:ext cx="8512142" cy="403113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471525" y="819936"/>
            <a:ext cx="1992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FF00"/>
                </a:solidFill>
                <a:latin typeface="Comic Sans MS"/>
                <a:cs typeface="Comic Sans MS"/>
              </a:rPr>
              <a:t>de </a:t>
            </a:r>
            <a:r>
              <a:rPr lang="en-US" sz="1400" dirty="0" err="1" smtClean="0">
                <a:solidFill>
                  <a:srgbClr val="80FF00"/>
                </a:solidFill>
                <a:latin typeface="Comic Sans MS"/>
                <a:cs typeface="Comic Sans MS"/>
              </a:rPr>
              <a:t>Florian</a:t>
            </a:r>
            <a:r>
              <a:rPr lang="en-US" sz="1400" dirty="0" smtClean="0">
                <a:solidFill>
                  <a:srgbClr val="80FF00"/>
                </a:solidFill>
                <a:latin typeface="Comic Sans MS"/>
                <a:cs typeface="Comic Sans MS"/>
              </a:rPr>
              <a:t>, </a:t>
            </a:r>
            <a:r>
              <a:rPr lang="en-US" sz="1400" dirty="0" err="1" smtClean="0">
                <a:solidFill>
                  <a:srgbClr val="80FF00"/>
                </a:solidFill>
                <a:latin typeface="Comic Sans MS"/>
                <a:cs typeface="Comic Sans MS"/>
              </a:rPr>
              <a:t>Vogelsang</a:t>
            </a:r>
            <a:endParaRPr lang="en-US" sz="1400" dirty="0">
              <a:solidFill>
                <a:srgbClr val="80FF00"/>
              </a:solidFill>
              <a:latin typeface="Comic Sans MS"/>
              <a:cs typeface="Comic Sans MS"/>
            </a:endParaRPr>
          </a:p>
        </p:txBody>
      </p:sp>
      <p:sp>
        <p:nvSpPr>
          <p:cNvPr id="43" name="Title 4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expectations for </a:t>
            </a:r>
            <a:r>
              <a:rPr lang="en-US" dirty="0" err="1" smtClean="0"/>
              <a:t>A</a:t>
            </a:r>
            <a:r>
              <a:rPr lang="en-US" baseline="-25000" dirty="0" err="1" smtClean="0"/>
              <a:t>L</a:t>
            </a:r>
            <a:r>
              <a:rPr lang="en-US" baseline="30000" dirty="0" err="1" smtClean="0"/>
              <a:t>e</a:t>
            </a:r>
            <a:r>
              <a:rPr lang="en-US" dirty="0" smtClean="0"/>
              <a:t>  in pp collisions</a:t>
            </a:r>
            <a:endParaRPr lang="en-US" dirty="0"/>
          </a:p>
        </p:txBody>
      </p:sp>
      <p:sp>
        <p:nvSpPr>
          <p:cNvPr id="46" name="Date Placeholder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it-IT"/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Hadron, June 2011 - Munich</a:t>
            </a:r>
            <a:endParaRPr lang="it-IT" dirty="0"/>
          </a:p>
        </p:txBody>
      </p:sp>
      <p:sp>
        <p:nvSpPr>
          <p:cNvPr id="28" name="Foliennummernplatzhalt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56C-1F8E-0B40-A6DA-3E931C67369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9" name="Bild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805555" y="1337590"/>
            <a:ext cx="419100" cy="241300"/>
          </a:xfrm>
          <a:prstGeom prst="rect">
            <a:avLst/>
          </a:prstGeom>
        </p:spPr>
      </p:pic>
      <p:pic>
        <p:nvPicPr>
          <p:cNvPr id="30" name="Bild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172845" y="2936203"/>
            <a:ext cx="419100" cy="241300"/>
          </a:xfrm>
          <a:prstGeom prst="rect">
            <a:avLst/>
          </a:prstGeom>
        </p:spPr>
      </p:pic>
      <p:pic>
        <p:nvPicPr>
          <p:cNvPr id="31" name="Bild 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524818" y="2199285"/>
            <a:ext cx="419100" cy="241300"/>
          </a:xfrm>
          <a:prstGeom prst="rect">
            <a:avLst/>
          </a:prstGeom>
        </p:spPr>
      </p:pic>
      <p:pic>
        <p:nvPicPr>
          <p:cNvPr id="38" name="Bild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7920038" y="2281518"/>
            <a:ext cx="444500" cy="27940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414343" y="4392733"/>
            <a:ext cx="4457256" cy="1993428"/>
            <a:chOff x="414343" y="4392733"/>
            <a:chExt cx="4457256" cy="1993428"/>
          </a:xfrm>
        </p:grpSpPr>
        <p:grpSp>
          <p:nvGrpSpPr>
            <p:cNvPr id="2" name="Gruppierung 23"/>
            <p:cNvGrpSpPr/>
            <p:nvPr/>
          </p:nvGrpSpPr>
          <p:grpSpPr>
            <a:xfrm>
              <a:off x="414343" y="4392733"/>
              <a:ext cx="4457256" cy="1993428"/>
              <a:chOff x="414343" y="4392733"/>
              <a:chExt cx="4457256" cy="1993428"/>
            </a:xfrm>
          </p:grpSpPr>
          <p:pic>
            <p:nvPicPr>
              <p:cNvPr id="18" name="Bild 17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27631" y="4730768"/>
                <a:ext cx="1745281" cy="830560"/>
              </a:xfrm>
              <a:prstGeom prst="rect">
                <a:avLst/>
              </a:prstGeom>
            </p:spPr>
          </p:pic>
          <p:cxnSp>
            <p:nvCxnSpPr>
              <p:cNvPr id="9" name="Gerade Verbindung mit Pfeil 8"/>
              <p:cNvCxnSpPr/>
              <p:nvPr/>
            </p:nvCxnSpPr>
            <p:spPr>
              <a:xfrm>
                <a:off x="929373" y="4732356"/>
                <a:ext cx="3509838" cy="1588"/>
              </a:xfrm>
              <a:prstGeom prst="straightConnector1">
                <a:avLst/>
              </a:prstGeom>
              <a:ln w="31750">
                <a:solidFill>
                  <a:srgbClr val="CC66FF"/>
                </a:solidFill>
                <a:headEnd type="arrow"/>
                <a:tailEnd type="arrow"/>
              </a:ln>
              <a:effectLst>
                <a:glow rad="63500">
                  <a:srgbClr val="FF66FF">
                    <a:alpha val="45000"/>
                  </a:srgb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feld 12"/>
              <p:cNvSpPr txBox="1"/>
              <p:nvPr/>
            </p:nvSpPr>
            <p:spPr>
              <a:xfrm>
                <a:off x="1103868" y="4790118"/>
                <a:ext cx="8237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>
                    <a:latin typeface="Comic Sans MS"/>
                    <a:cs typeface="Comic Sans MS"/>
                  </a:rPr>
                  <a:t>t</a:t>
                </a:r>
                <a:r>
                  <a:rPr lang="en-US" sz="1600" dirty="0" smtClean="0">
                    <a:latin typeface="Comic Sans MS"/>
                    <a:cs typeface="Comic Sans MS"/>
                  </a:rPr>
                  <a:t> large</a:t>
                </a:r>
                <a:endParaRPr lang="en-US" sz="160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15" name="Textfeld 14"/>
              <p:cNvSpPr txBox="1"/>
              <p:nvPr/>
            </p:nvSpPr>
            <p:spPr>
              <a:xfrm>
                <a:off x="3605429" y="4790118"/>
                <a:ext cx="83378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>
                    <a:latin typeface="Comic Sans MS"/>
                    <a:cs typeface="Comic Sans MS"/>
                  </a:rPr>
                  <a:t>u</a:t>
                </a:r>
                <a:r>
                  <a:rPr lang="en-US" sz="1600" dirty="0" smtClean="0">
                    <a:latin typeface="Comic Sans MS"/>
                    <a:cs typeface="Comic Sans MS"/>
                  </a:rPr>
                  <a:t> large</a:t>
                </a:r>
                <a:endParaRPr lang="en-US" sz="160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17" name="Textfeld 16"/>
              <p:cNvSpPr txBox="1"/>
              <p:nvPr/>
            </p:nvSpPr>
            <p:spPr>
              <a:xfrm>
                <a:off x="1103868" y="6016829"/>
                <a:ext cx="2365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omic Sans MS"/>
                    <a:cs typeface="Comic Sans MS"/>
                  </a:rPr>
                  <a:t>strong sensitivity to</a:t>
                </a:r>
                <a:endParaRPr lang="en-US" dirty="0">
                  <a:latin typeface="Comic Sans MS"/>
                  <a:cs typeface="Comic Sans MS"/>
                </a:endParaRPr>
              </a:p>
            </p:txBody>
          </p:sp>
          <p:pic>
            <p:nvPicPr>
              <p:cNvPr id="19" name="Bild 18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3"/>
                  <a:stretch>
                    <a:fillRect/>
                  </a:stretch>
                </p:blipFill>
              </mc:Choice>
              <mc:Fallback>
                <p:blipFill>
                  <a:blip r:embed="rId14"/>
                  <a:stretch>
                    <a:fillRect/>
                  </a:stretch>
                </p:blipFill>
              </mc:Fallback>
            </mc:AlternateContent>
            <p:spPr>
              <a:xfrm>
                <a:off x="833438" y="5579672"/>
                <a:ext cx="3746500" cy="266700"/>
              </a:xfrm>
              <a:prstGeom prst="rect">
                <a:avLst/>
              </a:prstGeom>
              <a:solidFill>
                <a:srgbClr val="FFFFEF"/>
              </a:solidFill>
            </p:spPr>
          </p:pic>
          <p:cxnSp>
            <p:nvCxnSpPr>
              <p:cNvPr id="22" name="Gerade Verbindung mit Pfeil 21"/>
              <p:cNvCxnSpPr/>
              <p:nvPr/>
            </p:nvCxnSpPr>
            <p:spPr>
              <a:xfrm rot="10800000">
                <a:off x="1554911" y="5128672"/>
                <a:ext cx="593477" cy="415390"/>
              </a:xfrm>
              <a:prstGeom prst="straightConnector1">
                <a:avLst/>
              </a:prstGeom>
              <a:ln w="34925">
                <a:solidFill>
                  <a:srgbClr val="CC66FF"/>
                </a:solidFill>
                <a:tailEnd type="arrow"/>
              </a:ln>
              <a:effectLst>
                <a:glow rad="63500">
                  <a:srgbClr val="FF66FF">
                    <a:alpha val="45000"/>
                  </a:srgb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 Verbindung mit Pfeil 22"/>
              <p:cNvCxnSpPr/>
              <p:nvPr/>
            </p:nvCxnSpPr>
            <p:spPr>
              <a:xfrm rot="10800000">
                <a:off x="3786385" y="5128673"/>
                <a:ext cx="462914" cy="415393"/>
              </a:xfrm>
              <a:prstGeom prst="straightConnector1">
                <a:avLst/>
              </a:prstGeom>
              <a:ln w="34925">
                <a:solidFill>
                  <a:srgbClr val="CC66FF"/>
                </a:solidFill>
                <a:tailEnd type="arrow"/>
              </a:ln>
              <a:effectLst>
                <a:glow rad="63500">
                  <a:srgbClr val="FF66FF">
                    <a:alpha val="45000"/>
                  </a:srgb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5" name="Bild 34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5"/>
                  <a:stretch>
                    <a:fillRect/>
                  </a:stretch>
                </p:blipFill>
              </mc:Choice>
              <mc:Fallback>
                <p:blipFill>
                  <a:blip r:embed="rId16"/>
                  <a:stretch>
                    <a:fillRect/>
                  </a:stretch>
                </p:blipFill>
              </mc:Fallback>
            </mc:AlternateContent>
            <p:spPr>
              <a:xfrm>
                <a:off x="414343" y="4392733"/>
                <a:ext cx="1612900" cy="266700"/>
              </a:xfrm>
              <a:prstGeom prst="rect">
                <a:avLst/>
              </a:prstGeom>
            </p:spPr>
          </p:pic>
          <p:pic>
            <p:nvPicPr>
              <p:cNvPr id="36" name="Bild 35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7"/>
                  <a:stretch>
                    <a:fillRect/>
                  </a:stretch>
                </p:blipFill>
              </mc:Choice>
              <mc:Fallback>
                <p:blipFill>
                  <a:blip r:embed="rId18"/>
                  <a:stretch>
                    <a:fillRect/>
                  </a:stretch>
                </p:blipFill>
              </mc:Fallback>
            </mc:AlternateContent>
            <p:spPr>
              <a:xfrm>
                <a:off x="3220599" y="4399322"/>
                <a:ext cx="1651000" cy="266700"/>
              </a:xfrm>
              <a:prstGeom prst="rect">
                <a:avLst/>
              </a:prstGeom>
            </p:spPr>
          </p:pic>
        </p:grpSp>
        <p:graphicFrame>
          <p:nvGraphicFramePr>
            <p:cNvPr id="34" name="Object 33"/>
            <p:cNvGraphicFramePr>
              <a:graphicFrameLocks noChangeAspect="1"/>
            </p:cNvGraphicFramePr>
            <p:nvPr/>
          </p:nvGraphicFramePr>
          <p:xfrm>
            <a:off x="3407924" y="6112705"/>
            <a:ext cx="368300" cy="241300"/>
          </p:xfrm>
          <a:graphic>
            <a:graphicData uri="http://schemas.openxmlformats.org/presentationml/2006/ole">
              <p:oleObj spid="_x0000_s15362" name="Equation" r:id="rId19" imgW="368300" imgH="241300" progId="Equation.DSMT4">
                <p:embed/>
              </p:oleObj>
            </a:graphicData>
          </a:graphic>
        </p:graphicFrame>
      </p:grpSp>
      <p:grpSp>
        <p:nvGrpSpPr>
          <p:cNvPr id="40" name="Group 39"/>
          <p:cNvGrpSpPr/>
          <p:nvPr/>
        </p:nvGrpSpPr>
        <p:grpSpPr>
          <a:xfrm>
            <a:off x="5091248" y="4730768"/>
            <a:ext cx="3746500" cy="1655393"/>
            <a:chOff x="5091248" y="4730768"/>
            <a:chExt cx="3746500" cy="1655393"/>
          </a:xfrm>
        </p:grpSpPr>
        <p:grpSp>
          <p:nvGrpSpPr>
            <p:cNvPr id="6" name="Gruppierung 25"/>
            <p:cNvGrpSpPr/>
            <p:nvPr/>
          </p:nvGrpSpPr>
          <p:grpSpPr>
            <a:xfrm>
              <a:off x="5091248" y="4730768"/>
              <a:ext cx="3746500" cy="1655393"/>
              <a:chOff x="5091248" y="4730768"/>
              <a:chExt cx="3746500" cy="1655393"/>
            </a:xfrm>
            <a:noFill/>
          </p:grpSpPr>
          <p:cxnSp>
            <p:nvCxnSpPr>
              <p:cNvPr id="12" name="Gerade Verbindung mit Pfeil 11"/>
              <p:cNvCxnSpPr/>
              <p:nvPr/>
            </p:nvCxnSpPr>
            <p:spPr>
              <a:xfrm>
                <a:off x="5141352" y="4730768"/>
                <a:ext cx="3509838" cy="1588"/>
              </a:xfrm>
              <a:prstGeom prst="straightConnector1">
                <a:avLst/>
              </a:prstGeom>
              <a:grpFill/>
              <a:ln w="31750">
                <a:solidFill>
                  <a:srgbClr val="CC66FF"/>
                </a:solidFill>
                <a:headEnd type="arrow"/>
                <a:tailEnd type="arrow"/>
              </a:ln>
              <a:effectLst>
                <a:glow rad="63500">
                  <a:srgbClr val="FF66FF">
                    <a:alpha val="45000"/>
                  </a:srgb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feld 13"/>
              <p:cNvSpPr txBox="1"/>
              <p:nvPr/>
            </p:nvSpPr>
            <p:spPr>
              <a:xfrm>
                <a:off x="5263405" y="4790118"/>
                <a:ext cx="823763" cy="33855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>
                    <a:latin typeface="Comic Sans MS"/>
                    <a:cs typeface="Comic Sans MS"/>
                  </a:rPr>
                  <a:t>t</a:t>
                </a:r>
                <a:r>
                  <a:rPr lang="en-US" sz="1600" dirty="0" smtClean="0">
                    <a:latin typeface="Comic Sans MS"/>
                    <a:cs typeface="Comic Sans MS"/>
                  </a:rPr>
                  <a:t> large</a:t>
                </a:r>
                <a:endParaRPr lang="en-US" sz="160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16" name="Textfeld 15"/>
              <p:cNvSpPr txBox="1"/>
              <p:nvPr/>
            </p:nvSpPr>
            <p:spPr>
              <a:xfrm>
                <a:off x="7793668" y="4790118"/>
                <a:ext cx="833782" cy="33855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>
                    <a:latin typeface="Comic Sans MS"/>
                    <a:cs typeface="Comic Sans MS"/>
                  </a:rPr>
                  <a:t>u</a:t>
                </a:r>
                <a:r>
                  <a:rPr lang="en-US" sz="1600" dirty="0" smtClean="0">
                    <a:latin typeface="Comic Sans MS"/>
                    <a:cs typeface="Comic Sans MS"/>
                  </a:rPr>
                  <a:t> large</a:t>
                </a:r>
                <a:endParaRPr lang="en-US" sz="1600" dirty="0">
                  <a:latin typeface="Comic Sans MS"/>
                  <a:cs typeface="Comic Sans MS"/>
                </a:endParaRPr>
              </a:p>
            </p:txBody>
          </p:sp>
          <p:pic>
            <p:nvPicPr>
              <p:cNvPr id="20" name="Bild 19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20"/>
                  <a:stretch>
                    <a:fillRect/>
                  </a:stretch>
                </p:blipFill>
              </mc:Choice>
              <mc:Fallback>
                <p:blipFill>
                  <a:blip r:embed="rId21"/>
                  <a:stretch>
                    <a:fillRect/>
                  </a:stretch>
                </p:blipFill>
              </mc:Fallback>
            </mc:AlternateContent>
            <p:spPr>
              <a:xfrm>
                <a:off x="5091248" y="5579672"/>
                <a:ext cx="3746500" cy="266700"/>
              </a:xfrm>
              <a:prstGeom prst="rect">
                <a:avLst/>
              </a:prstGeom>
              <a:solidFill>
                <a:srgbClr val="FFFFEF"/>
              </a:solidFill>
            </p:spPr>
          </p:pic>
          <p:cxnSp>
            <p:nvCxnSpPr>
              <p:cNvPr id="25" name="Gerade Verbindung mit Pfeil 24"/>
              <p:cNvCxnSpPr/>
              <p:nvPr/>
            </p:nvCxnSpPr>
            <p:spPr>
              <a:xfrm rot="10800000">
                <a:off x="5875424" y="5128672"/>
                <a:ext cx="2511722" cy="415392"/>
              </a:xfrm>
              <a:prstGeom prst="straightConnector1">
                <a:avLst/>
              </a:prstGeom>
              <a:grpFill/>
              <a:ln w="34925">
                <a:solidFill>
                  <a:srgbClr val="CC66FF"/>
                </a:solidFill>
                <a:tailEnd type="arrow"/>
              </a:ln>
              <a:effectLst>
                <a:glow rad="63500">
                  <a:srgbClr val="FF66FF">
                    <a:alpha val="45000"/>
                  </a:srgb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mit Pfeil 26"/>
              <p:cNvCxnSpPr/>
              <p:nvPr/>
            </p:nvCxnSpPr>
            <p:spPr>
              <a:xfrm flipV="1">
                <a:off x="6468901" y="4973608"/>
                <a:ext cx="1324767" cy="570454"/>
              </a:xfrm>
              <a:prstGeom prst="straightConnector1">
                <a:avLst/>
              </a:prstGeom>
              <a:grpFill/>
              <a:ln w="34925">
                <a:solidFill>
                  <a:srgbClr val="CC66FF"/>
                </a:solidFill>
                <a:tailEnd type="arrow"/>
              </a:ln>
              <a:effectLst>
                <a:glow rad="63500">
                  <a:srgbClr val="FF66FF">
                    <a:alpha val="45000"/>
                  </a:srgb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feld 36"/>
              <p:cNvSpPr txBox="1"/>
              <p:nvPr/>
            </p:nvSpPr>
            <p:spPr>
              <a:xfrm>
                <a:off x="5382055" y="6016829"/>
                <a:ext cx="2411613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omic Sans MS"/>
                    <a:cs typeface="Comic Sans MS"/>
                  </a:rPr>
                  <a:t>limited sensitivity to</a:t>
                </a:r>
                <a:endParaRPr lang="en-US" dirty="0">
                  <a:latin typeface="Comic Sans MS"/>
                  <a:cs typeface="Comic Sans MS"/>
                </a:endParaRPr>
              </a:p>
            </p:txBody>
          </p:sp>
        </p:grpSp>
        <p:graphicFrame>
          <p:nvGraphicFramePr>
            <p:cNvPr id="15363" name="Object 3"/>
            <p:cNvGraphicFramePr>
              <a:graphicFrameLocks noChangeAspect="1"/>
            </p:cNvGraphicFramePr>
            <p:nvPr/>
          </p:nvGraphicFramePr>
          <p:xfrm>
            <a:off x="7715568" y="6024563"/>
            <a:ext cx="381000" cy="317500"/>
          </p:xfrm>
          <a:graphic>
            <a:graphicData uri="http://schemas.openxmlformats.org/presentationml/2006/ole">
              <p:oleObj spid="_x0000_s15363" name="Equation" r:id="rId22" imgW="381000" imgH="317500" progId="Equation.DSMT4">
                <p:embed/>
              </p:oleObj>
            </a:graphicData>
          </a:graphic>
        </p:graphicFrame>
      </p:grp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685800" y="0"/>
            <a:ext cx="8001000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01151" y="613801"/>
            <a:ext cx="4775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CC66FF"/>
              </a:buClr>
              <a:buSzPct val="100000"/>
              <a:buFont typeface="Wingdings" charset="2"/>
              <a:buChar char="q"/>
            </a:pPr>
            <a:r>
              <a:rPr lang="en-US" dirty="0" smtClean="0"/>
              <a:t> </a:t>
            </a:r>
            <a:r>
              <a:rPr lang="en-US" b="1" dirty="0" smtClean="0">
                <a:latin typeface="Comic Sans MS"/>
                <a:cs typeface="Comic Sans MS"/>
              </a:rPr>
              <a:t>RHIC: can detect only decay leptons; </a:t>
            </a:r>
          </a:p>
          <a:p>
            <a:pPr>
              <a:buClr>
                <a:srgbClr val="CC66FF"/>
              </a:buClr>
              <a:buSzPct val="100000"/>
            </a:pPr>
            <a:r>
              <a:rPr lang="en-US" b="1" dirty="0" smtClean="0">
                <a:latin typeface="Comic Sans MS"/>
                <a:cs typeface="Comic Sans MS"/>
              </a:rPr>
              <a:t>   lepton rapidity most suited observable 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291600" y="1463543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smtClean="0">
                <a:latin typeface="Comic Sans MS"/>
                <a:cs typeface="Comic Sans MS"/>
              </a:rPr>
              <a:t>strong correlation with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b="1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1,2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0" y="3898675"/>
            <a:ext cx="734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 allows for flavor separation for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0.07 &lt; </a:t>
            </a:r>
            <a:r>
              <a:rPr lang="en-US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&lt; 0.04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RHIC: A</a:t>
            </a:r>
            <a:r>
              <a:rPr lang="en-US" baseline="-25000" dirty="0" smtClean="0"/>
              <a:t>L</a:t>
            </a:r>
            <a:r>
              <a:rPr lang="en-US" dirty="0" smtClean="0"/>
              <a:t> for W bosons  </a:t>
            </a:r>
            <a:endParaRPr lang="en-US" dirty="0"/>
          </a:p>
        </p:txBody>
      </p:sp>
      <p:sp>
        <p:nvSpPr>
          <p:cNvPr id="37" name="Date Placeholder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it-IT"/>
          </a:p>
        </p:txBody>
      </p:sp>
      <p:sp>
        <p:nvSpPr>
          <p:cNvPr id="38" name="Footer Placeholder 3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Hadron, June 2011 - Munich</a:t>
            </a:r>
            <a:endParaRPr lang="it-IT" dirty="0"/>
          </a:p>
        </p:txBody>
      </p:sp>
      <p:sp>
        <p:nvSpPr>
          <p:cNvPr id="22" name="Foliennummernplatzhalt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56C-1F8E-0B40-A6DA-3E931C673695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2" name="Group 32"/>
          <p:cNvGrpSpPr/>
          <p:nvPr/>
        </p:nvGrpSpPr>
        <p:grpSpPr>
          <a:xfrm>
            <a:off x="-129475" y="1402080"/>
            <a:ext cx="4334445" cy="2499360"/>
            <a:chOff x="1475805" y="3261360"/>
            <a:chExt cx="4334445" cy="249936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9250" y="3261360"/>
              <a:ext cx="4191000" cy="249936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 rot="16200000">
              <a:off x="1351279" y="3535680"/>
              <a:ext cx="6491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&lt;</a:t>
              </a:r>
              <a:r>
                <a:rPr lang="en-US" dirty="0" err="1" smtClean="0"/>
                <a:t>x</a:t>
              </a:r>
              <a:r>
                <a:rPr lang="en-US" dirty="0" smtClean="0"/>
                <a:t>&gt;</a:t>
              </a:r>
              <a:endParaRPr lang="en-US" dirty="0"/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2118756" y="1500847"/>
            <a:ext cx="21852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8000"/>
                </a:solidFill>
                <a:latin typeface="Comic Sans MS"/>
                <a:cs typeface="Comic Sans MS"/>
              </a:rPr>
              <a:t>de </a:t>
            </a:r>
            <a:r>
              <a:rPr lang="en-US" sz="8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Florian</a:t>
            </a:r>
            <a:r>
              <a:rPr lang="en-US" sz="800" dirty="0" smtClean="0">
                <a:solidFill>
                  <a:srgbClr val="008000"/>
                </a:solidFill>
                <a:latin typeface="Comic Sans MS"/>
                <a:cs typeface="Comic Sans MS"/>
              </a:rPr>
              <a:t>, </a:t>
            </a:r>
            <a:r>
              <a:rPr lang="en-US" sz="8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Vogelsang</a:t>
            </a:r>
            <a:r>
              <a:rPr lang="en-US" sz="800" dirty="0" smtClean="0">
                <a:solidFill>
                  <a:srgbClr val="008000"/>
                </a:solidFill>
                <a:latin typeface="Comic Sans MS"/>
                <a:cs typeface="Comic Sans MS"/>
              </a:rPr>
              <a:t>, arXiv:1003.4533</a:t>
            </a:r>
            <a:endParaRPr lang="en-US" sz="800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4406900" y="2201036"/>
          <a:ext cx="2044700" cy="889000"/>
        </p:xfrm>
        <a:graphic>
          <a:graphicData uri="http://schemas.openxmlformats.org/presentationml/2006/ole">
            <p:oleObj spid="_x0000_s333826" name="Equation" r:id="rId4" imgW="2044700" imgH="889000" progId="Equation.DSMT4">
              <p:embed/>
            </p:oleObj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3288030" y="4236212"/>
            <a:ext cx="5920740" cy="2687828"/>
            <a:chOff x="35506" y="1354181"/>
            <a:chExt cx="5920740" cy="2687828"/>
          </a:xfrm>
        </p:grpSpPr>
        <p:pic>
          <p:nvPicPr>
            <p:cNvPr id="20" name="Bild 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506" y="1354181"/>
              <a:ext cx="5920740" cy="2687828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</p:spPr>
        </p:pic>
        <p:sp>
          <p:nvSpPr>
            <p:cNvPr id="21" name="Textfeld 6"/>
            <p:cNvSpPr txBox="1"/>
            <p:nvPr/>
          </p:nvSpPr>
          <p:spPr>
            <a:xfrm>
              <a:off x="3041742" y="1903667"/>
              <a:ext cx="194601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00FF"/>
                  </a:solidFill>
                </a:rPr>
                <a:t>Δχ</a:t>
              </a:r>
              <a:r>
                <a:rPr lang="en-US" sz="1100" baseline="30000" dirty="0" smtClean="0">
                  <a:solidFill>
                    <a:srgbClr val="0000FF"/>
                  </a:solidFill>
                </a:rPr>
                <a:t>2 </a:t>
              </a:r>
              <a:r>
                <a:rPr lang="en-US" sz="11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= 2% </a:t>
              </a:r>
              <a:r>
                <a:rPr lang="en-US" sz="11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uncertainty bands</a:t>
              </a:r>
            </a:p>
            <a:p>
              <a:r>
                <a:rPr lang="en-US" sz="11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              of DSSV analysis</a:t>
              </a:r>
              <a:endParaRPr lang="en-US" sz="1100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210576" y="4231978"/>
            <a:ext cx="5918184" cy="2673935"/>
            <a:chOff x="3322336" y="4120218"/>
            <a:chExt cx="5918184" cy="2673935"/>
          </a:xfrm>
        </p:grpSpPr>
        <p:pic>
          <p:nvPicPr>
            <p:cNvPr id="18" name="Bild 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22336" y="4120218"/>
              <a:ext cx="5918184" cy="2673935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</p:spPr>
        </p:pic>
        <p:sp>
          <p:nvSpPr>
            <p:cNvPr id="23" name="Textfeld 17"/>
            <p:cNvSpPr txBox="1"/>
            <p:nvPr/>
          </p:nvSpPr>
          <p:spPr>
            <a:xfrm>
              <a:off x="6451600" y="5731106"/>
              <a:ext cx="194601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00FF"/>
                  </a:solidFill>
                </a:rPr>
                <a:t>Δχ</a:t>
              </a:r>
              <a:r>
                <a:rPr lang="en-US" sz="1100" baseline="30000" dirty="0" smtClean="0">
                  <a:solidFill>
                    <a:srgbClr val="0000FF"/>
                  </a:solidFill>
                </a:rPr>
                <a:t>2 </a:t>
              </a:r>
              <a:r>
                <a:rPr lang="en-US" sz="11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= 2% </a:t>
              </a:r>
              <a:r>
                <a:rPr lang="en-US" sz="11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uncertainty bands</a:t>
              </a:r>
            </a:p>
            <a:p>
              <a:r>
                <a:rPr lang="en-US" sz="11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              with RHIC data</a:t>
              </a:r>
              <a:endParaRPr lang="en-US" sz="1100" dirty="0">
                <a:solidFill>
                  <a:schemeClr val="bg1"/>
                </a:solidFill>
                <a:latin typeface="Comic Sans MS"/>
                <a:cs typeface="Comic Sans MS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56" y="1260132"/>
            <a:ext cx="5435600" cy="2672080"/>
          </a:xfrm>
          <a:prstGeom prst="rect">
            <a:avLst/>
          </a:prstGeom>
        </p:spPr>
      </p:pic>
      <p:sp>
        <p:nvSpPr>
          <p:cNvPr id="26" name="Textfeld 13"/>
          <p:cNvSpPr txBox="1"/>
          <p:nvPr/>
        </p:nvSpPr>
        <p:spPr>
          <a:xfrm>
            <a:off x="5450856" y="2201036"/>
            <a:ext cx="3095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smtClean="0">
                <a:latin typeface="Comic Sans MS"/>
                <a:cs typeface="Comic Sans MS"/>
              </a:rPr>
              <a:t>will extend rapidity</a:t>
            </a:r>
            <a:r>
              <a:rPr lang="en-US" b="1" dirty="0" smtClean="0">
                <a:latin typeface="Comic Sans MS"/>
                <a:cs typeface="Comic Sans MS"/>
              </a:rPr>
              <a:t> from</a:t>
            </a:r>
          </a:p>
          <a:p>
            <a:r>
              <a:rPr lang="en-US" b="1" dirty="0" smtClean="0">
                <a:latin typeface="Comic Sans MS"/>
                <a:cs typeface="Comic Sans MS"/>
              </a:rPr>
              <a:t> -1&lt;</a:t>
            </a:r>
            <a:r>
              <a:rPr lang="en-US" b="1" dirty="0" err="1" smtClean="0">
                <a:latin typeface="Symbol" charset="2"/>
                <a:cs typeface="Symbol" charset="2"/>
              </a:rPr>
              <a:t>h</a:t>
            </a:r>
            <a:r>
              <a:rPr lang="en-US" b="1" dirty="0" smtClean="0">
                <a:latin typeface="Comic Sans MS"/>
                <a:cs typeface="Comic Sans MS"/>
              </a:rPr>
              <a:t>&lt;1 </a:t>
            </a:r>
            <a:r>
              <a:rPr lang="en-US" b="1" dirty="0" smtClean="0">
                <a:latin typeface="Comic Sans MS"/>
                <a:cs typeface="Comic Sans MS"/>
              </a:rPr>
              <a:t>to </a:t>
            </a:r>
            <a:r>
              <a:rPr lang="en-US" b="1" dirty="0" smtClean="0">
                <a:latin typeface="Comic Sans MS"/>
                <a:cs typeface="Comic Sans MS"/>
              </a:rPr>
              <a:t>-2&lt;</a:t>
            </a:r>
            <a:r>
              <a:rPr lang="en-US" b="1" dirty="0" err="1" smtClean="0">
                <a:latin typeface="Symbol" charset="2"/>
                <a:cs typeface="Symbol" charset="2"/>
              </a:rPr>
              <a:t>h</a:t>
            </a:r>
            <a:r>
              <a:rPr lang="en-US" b="1" dirty="0" smtClean="0">
                <a:latin typeface="Comic Sans MS"/>
                <a:cs typeface="Comic Sans MS"/>
              </a:rPr>
              <a:t>&lt;2</a:t>
            </a: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proof of principle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Hadron, June 2011 - Munich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37070E-4959-394B-94B2-738581DC7C3F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  <p:pic>
        <p:nvPicPr>
          <p:cNvPr id="12" name="Picture 11" descr="fi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408" y="2139011"/>
            <a:ext cx="7871592" cy="425008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106863" y="1971040"/>
            <a:ext cx="1061887" cy="609139"/>
            <a:chOff x="5051743" y="5719445"/>
            <a:chExt cx="1061887" cy="609139"/>
          </a:xfrm>
        </p:grpSpPr>
        <p:sp>
          <p:nvSpPr>
            <p:cNvPr id="7" name="AutoShape 43"/>
            <p:cNvSpPr>
              <a:spLocks noChangeArrowheads="1"/>
            </p:cNvSpPr>
            <p:nvPr/>
          </p:nvSpPr>
          <p:spPr bwMode="auto">
            <a:xfrm>
              <a:off x="5051743" y="5719445"/>
              <a:ext cx="622602" cy="609139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i="1"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Text Box 44"/>
            <p:cNvSpPr txBox="1">
              <a:spLocks noChangeArrowheads="1"/>
            </p:cNvSpPr>
            <p:nvPr/>
          </p:nvSpPr>
          <p:spPr bwMode="auto">
            <a:xfrm>
              <a:off x="5268589" y="5886110"/>
              <a:ext cx="84504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b="1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charset="0"/>
                </a:rPr>
                <a:t>STAR</a:t>
              </a:r>
            </a:p>
          </p:txBody>
        </p:sp>
      </p:grpSp>
      <p:grpSp>
        <p:nvGrpSpPr>
          <p:cNvPr id="11" name="Group 14"/>
          <p:cNvGrpSpPr/>
          <p:nvPr/>
        </p:nvGrpSpPr>
        <p:grpSpPr>
          <a:xfrm>
            <a:off x="21017" y="742237"/>
            <a:ext cx="5541253" cy="3675883"/>
            <a:chOff x="4013200" y="108056"/>
            <a:chExt cx="5541253" cy="3675883"/>
          </a:xfrm>
        </p:grpSpPr>
        <p:pic>
          <p:nvPicPr>
            <p:cNvPr id="6" name="Picture 5" descr="Fig4.gif"/>
            <p:cNvPicPr>
              <a:picLocks noChangeAspect="1"/>
            </p:cNvPicPr>
            <p:nvPr/>
          </p:nvPicPr>
          <p:blipFill>
            <a:blip r:embed="rId3"/>
            <a:srcRect l="2727" t="10909" r="5455" b="28182"/>
            <a:stretch>
              <a:fillRect/>
            </a:stretch>
          </p:blipFill>
          <p:spPr>
            <a:xfrm>
              <a:off x="4013200" y="108056"/>
              <a:ext cx="5541253" cy="3675883"/>
            </a:xfrm>
            <a:prstGeom prst="rect">
              <a:avLst/>
            </a:prstGeom>
          </p:spPr>
        </p:pic>
        <p:pic>
          <p:nvPicPr>
            <p:cNvPr id="10" name="Picture 39" descr="phenixgood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86667" y="1309053"/>
              <a:ext cx="1463040" cy="480060"/>
            </a:xfrm>
            <a:prstGeom prst="rect">
              <a:avLst/>
            </a:prstGeom>
            <a:noFill/>
          </p:spPr>
        </p:pic>
      </p:grpSp>
      <p:sp>
        <p:nvSpPr>
          <p:cNvPr id="16" name="TextBox 15"/>
          <p:cNvSpPr txBox="1"/>
          <p:nvPr/>
        </p:nvSpPr>
        <p:spPr>
          <a:xfrm rot="19680000">
            <a:off x="973764" y="3032766"/>
            <a:ext cx="5921233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</a:schemeClr>
            </a:solidFill>
          </a:ln>
          <a:effectLst>
            <a:glow rad="101600">
              <a:schemeClr val="tx1">
                <a:lumMod val="85000"/>
                <a:alpha val="75000"/>
              </a:schemeClr>
            </a:glow>
            <a:outerShdw blurRad="50800" dist="38100" dir="2700000" algn="tl" rotWithShape="0">
              <a:schemeClr val="tx1">
                <a:lumMod val="65000"/>
                <a:alpha val="43000"/>
              </a:schemeClr>
            </a:outerShd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atin typeface="Comic Sans MS"/>
                <a:ea typeface="+mn-ea"/>
                <a:cs typeface="Comic Sans MS"/>
              </a:rPr>
              <a:t>Need much more statistics to compete with SIDIS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atin typeface="Comic Sans MS"/>
                <a:ea typeface="+mn-ea"/>
                <a:cs typeface="Comic Sans MS"/>
              </a:rPr>
              <a:t>doubled statistics in 2011</a:t>
            </a:r>
            <a:endParaRPr lang="en-US" b="1" dirty="0">
              <a:latin typeface="Comic Sans MS"/>
              <a:ea typeface="+mn-ea"/>
              <a:cs typeface="Comic Sans MS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Future Possibilities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Hadron, June 2011 - Munich</a:t>
            </a:r>
            <a:endParaRPr lang="en-US" altLang="ja-JP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15</a:t>
            </a:fld>
            <a:endParaRPr lang="en-US" altLang="ja-JP"/>
          </a:p>
        </p:txBody>
      </p:sp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431800" y="700088"/>
            <a:ext cx="8712200" cy="5765800"/>
          </a:xfrm>
        </p:spPr>
        <p:txBody>
          <a:bodyPr/>
          <a:lstStyle/>
          <a:p>
            <a:r>
              <a:rPr lang="en-US" sz="1800" dirty="0" smtClean="0">
                <a:sym typeface="Wingdings"/>
              </a:rPr>
              <a:t>Increase </a:t>
            </a:r>
            <a:r>
              <a:rPr lang="en-US" sz="1800" dirty="0" err="1" smtClean="0">
                <a:sym typeface="Wingdings"/>
              </a:rPr>
              <a:t>p</a:t>
            </a:r>
            <a:r>
              <a:rPr lang="en-US" sz="1800" dirty="0" smtClean="0">
                <a:sym typeface="Wingdings"/>
              </a:rPr>
              <a:t>-beam energy to 325 </a:t>
            </a:r>
            <a:r>
              <a:rPr lang="en-US" sz="1800" dirty="0" err="1" smtClean="0">
                <a:sym typeface="Wingdings"/>
              </a:rPr>
              <a:t>GeV</a:t>
            </a:r>
            <a:r>
              <a:rPr lang="en-US" sz="1800" dirty="0" smtClean="0">
                <a:sym typeface="Wingdings"/>
              </a:rPr>
              <a:t> </a:t>
            </a:r>
            <a:r>
              <a:rPr lang="en-US" sz="1800" dirty="0" err="1" smtClean="0">
                <a:solidFill>
                  <a:srgbClr val="FF66FF"/>
                </a:solidFill>
                <a:sym typeface="Wingdings"/>
              </a:rPr>
              <a:t></a:t>
            </a:r>
            <a:r>
              <a:rPr lang="en-US" sz="1800" dirty="0" smtClean="0">
                <a:sym typeface="Wingdings"/>
              </a:rPr>
              <a:t> </a:t>
            </a:r>
          </a:p>
          <a:p>
            <a:pPr lvl="1"/>
            <a:r>
              <a:rPr lang="en-US" sz="1600" dirty="0" smtClean="0">
                <a:sym typeface="Wingdings"/>
              </a:rPr>
              <a:t>factor 2 in </a:t>
            </a:r>
            <a:r>
              <a:rPr lang="en-US" sz="1600" dirty="0" err="1" smtClean="0"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600" baseline="-25000" dirty="0" err="1" smtClean="0">
                <a:sym typeface="Wingdings"/>
              </a:rPr>
              <a:t>W</a:t>
            </a:r>
            <a:endParaRPr lang="en-US" sz="1600" baseline="-25000" dirty="0" smtClean="0">
              <a:sym typeface="Wingdings"/>
            </a:endParaRPr>
          </a:p>
          <a:p>
            <a:pPr lvl="1"/>
            <a:r>
              <a:rPr lang="en-US" sz="1600" dirty="0" smtClean="0">
                <a:sym typeface="Wingdings"/>
              </a:rPr>
              <a:t>access to lower </a:t>
            </a:r>
            <a:r>
              <a:rPr lang="en-US" sz="1600" dirty="0" err="1" smtClean="0">
                <a:sym typeface="Wingdings"/>
              </a:rPr>
              <a:t>x</a:t>
            </a:r>
            <a:r>
              <a:rPr lang="en-US" sz="1600" dirty="0" smtClean="0">
                <a:sym typeface="Wingdings"/>
              </a:rPr>
              <a:t> for </a:t>
            </a:r>
            <a:r>
              <a:rPr lang="en-US" sz="1600" dirty="0" err="1" smtClean="0"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sz="1600" dirty="0" err="1" smtClean="0">
                <a:sym typeface="Wingdings"/>
              </a:rPr>
              <a:t>g(x</a:t>
            </a:r>
            <a:r>
              <a:rPr lang="en-US" sz="1600" dirty="0" smtClean="0">
                <a:sym typeface="Wingdings"/>
              </a:rPr>
              <a:t>)</a:t>
            </a:r>
            <a:endParaRPr lang="en-US" sz="1800" dirty="0" smtClean="0">
              <a:sym typeface="Wingdings"/>
            </a:endParaRPr>
          </a:p>
          <a:p>
            <a:r>
              <a:rPr lang="en-US" sz="1800" dirty="0" smtClean="0">
                <a:sym typeface="Wingdings"/>
              </a:rPr>
              <a:t>Get a polarized He-3 beam </a:t>
            </a:r>
            <a:r>
              <a:rPr lang="en-US" sz="1800" dirty="0" err="1" smtClean="0">
                <a:solidFill>
                  <a:srgbClr val="FF66FF"/>
                </a:solidFill>
                <a:sym typeface="Wingdings"/>
              </a:rPr>
              <a:t></a:t>
            </a:r>
            <a:r>
              <a:rPr lang="en-US" sz="1800" dirty="0" smtClean="0">
                <a:sym typeface="Wingdings"/>
              </a:rPr>
              <a:t> flavor separation</a:t>
            </a:r>
            <a:r>
              <a:rPr lang="en-US" sz="1800" dirty="0" smtClean="0"/>
              <a:t> </a:t>
            </a:r>
          </a:p>
          <a:p>
            <a:pPr lvl="1">
              <a:buNone/>
            </a:pPr>
            <a:endParaRPr lang="en-US" dirty="0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>
          <a:xfrm>
            <a:off x="5359679" y="2116487"/>
            <a:ext cx="3250921" cy="3684140"/>
            <a:chOff x="4612781" y="1468711"/>
            <a:chExt cx="4334551" cy="4912187"/>
          </a:xfrm>
        </p:grpSpPr>
        <p:pic>
          <p:nvPicPr>
            <p:cNvPr id="25" name="Bild 4"/>
            <p:cNvPicPr>
              <a:picLocks noChangeAspect="1"/>
            </p:cNvPicPr>
            <p:nvPr/>
          </p:nvPicPr>
          <p:blipFill>
            <a:blip r:embed="rId2"/>
            <a:srcRect t="5559" b="1853"/>
            <a:stretch>
              <a:fillRect/>
            </a:stretch>
          </p:blipFill>
          <p:spPr>
            <a:xfrm>
              <a:off x="4612781" y="1468711"/>
              <a:ext cx="4334551" cy="4912187"/>
            </a:xfrm>
            <a:prstGeom prst="rect">
              <a:avLst/>
            </a:prstGeom>
          </p:spPr>
        </p:pic>
        <p:pic>
          <p:nvPicPr>
            <p:cNvPr id="26" name="Bild 6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7958138" y="5134255"/>
              <a:ext cx="419100" cy="241300"/>
            </a:xfrm>
            <a:prstGeom prst="rect">
              <a:avLst/>
            </a:prstGeom>
          </p:spPr>
        </p:pic>
        <p:pic>
          <p:nvPicPr>
            <p:cNvPr id="27" name="Bild 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5219700" y="2035455"/>
              <a:ext cx="419100" cy="241300"/>
            </a:xfrm>
            <a:prstGeom prst="rect">
              <a:avLst/>
            </a:prstGeom>
          </p:spPr>
        </p:pic>
        <p:pic>
          <p:nvPicPr>
            <p:cNvPr id="28" name="Bild 10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5184775" y="4777068"/>
              <a:ext cx="444500" cy="279400"/>
            </a:xfrm>
            <a:prstGeom prst="rect">
              <a:avLst/>
            </a:prstGeom>
          </p:spPr>
        </p:pic>
        <p:pic>
          <p:nvPicPr>
            <p:cNvPr id="29" name="Bild 1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>
              <a:off x="7923213" y="2873655"/>
              <a:ext cx="419100" cy="241300"/>
            </a:xfrm>
            <a:prstGeom prst="rect">
              <a:avLst/>
            </a:prstGeom>
          </p:spPr>
        </p:pic>
      </p:grpSp>
      <p:grpSp>
        <p:nvGrpSpPr>
          <p:cNvPr id="7" name="Group 17"/>
          <p:cNvGrpSpPr>
            <a:grpSpLocks noChangeAspect="1"/>
          </p:cNvGrpSpPr>
          <p:nvPr/>
        </p:nvGrpSpPr>
        <p:grpSpPr>
          <a:xfrm>
            <a:off x="1131638" y="2119111"/>
            <a:ext cx="3290238" cy="3693948"/>
            <a:chOff x="156141" y="1539943"/>
            <a:chExt cx="4386980" cy="4925264"/>
          </a:xfrm>
        </p:grpSpPr>
        <p:pic>
          <p:nvPicPr>
            <p:cNvPr id="19" name="Bild 3"/>
            <p:cNvPicPr>
              <a:picLocks noChangeAspect="1"/>
            </p:cNvPicPr>
            <p:nvPr/>
          </p:nvPicPr>
          <p:blipFill>
            <a:blip r:embed="rId11"/>
            <a:srcRect t="5566" b="1855"/>
            <a:stretch>
              <a:fillRect/>
            </a:stretch>
          </p:blipFill>
          <p:spPr>
            <a:xfrm>
              <a:off x="156141" y="1539943"/>
              <a:ext cx="4386980" cy="4925264"/>
            </a:xfrm>
            <a:prstGeom prst="rect">
              <a:avLst/>
            </a:prstGeom>
          </p:spPr>
        </p:pic>
        <p:pic>
          <p:nvPicPr>
            <p:cNvPr id="20" name="Bild 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2"/>
                <a:stretch>
                  <a:fillRect/>
                </a:stretch>
              </p:blipFill>
            </mc:Choice>
            <mc:Fallback>
              <p:blipFill>
                <a:blip r:embed="rId13"/>
                <a:stretch>
                  <a:fillRect/>
                </a:stretch>
              </p:blipFill>
            </mc:Fallback>
          </mc:AlternateContent>
          <p:spPr>
            <a:xfrm>
              <a:off x="769938" y="2372005"/>
              <a:ext cx="419100" cy="241300"/>
            </a:xfrm>
            <a:prstGeom prst="rect">
              <a:avLst/>
            </a:prstGeom>
          </p:spPr>
        </p:pic>
        <p:pic>
          <p:nvPicPr>
            <p:cNvPr id="21" name="Bild 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4"/>
                <a:stretch>
                  <a:fillRect/>
                </a:stretch>
              </p:blipFill>
            </mc:Choice>
            <mc:Fallback>
              <p:blipFill>
                <a:blip r:embed="rId15"/>
                <a:stretch>
                  <a:fillRect/>
                </a:stretch>
              </p:blipFill>
            </mc:Fallback>
          </mc:AlternateContent>
          <p:spPr>
            <a:xfrm>
              <a:off x="3063875" y="3969030"/>
              <a:ext cx="419100" cy="241300"/>
            </a:xfrm>
            <a:prstGeom prst="rect">
              <a:avLst/>
            </a:prstGeom>
          </p:spPr>
        </p:pic>
        <p:pic>
          <p:nvPicPr>
            <p:cNvPr id="22" name="Bild 9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6"/>
                <a:stretch>
                  <a:fillRect/>
                </a:stretch>
              </p:blipFill>
            </mc:Choice>
            <mc:Fallback>
              <p:blipFill>
                <a:blip r:embed="rId17"/>
                <a:stretch>
                  <a:fillRect/>
                </a:stretch>
              </p:blipFill>
            </mc:Fallback>
          </mc:AlternateContent>
          <p:spPr>
            <a:xfrm>
              <a:off x="3144838" y="2027518"/>
              <a:ext cx="444500" cy="279400"/>
            </a:xfrm>
            <a:prstGeom prst="rect">
              <a:avLst/>
            </a:prstGeom>
          </p:spPr>
        </p:pic>
        <p:pic>
          <p:nvPicPr>
            <p:cNvPr id="23" name="Bild 11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8"/>
                <a:stretch>
                  <a:fillRect/>
                </a:stretch>
              </p:blipFill>
            </mc:Choice>
            <mc:Fallback>
              <p:blipFill>
                <a:blip r:embed="rId19"/>
                <a:stretch>
                  <a:fillRect/>
                </a:stretch>
              </p:blipFill>
            </mc:Fallback>
          </mc:AlternateContent>
          <p:spPr>
            <a:xfrm>
              <a:off x="746125" y="5262843"/>
              <a:ext cx="419100" cy="241300"/>
            </a:xfrm>
            <a:prstGeom prst="rect">
              <a:avLst/>
            </a:prstGeom>
          </p:spPr>
        </p:pic>
      </p:grpSp>
      <p:sp>
        <p:nvSpPr>
          <p:cNvPr id="30" name="Textfeld 13"/>
          <p:cNvSpPr txBox="1"/>
          <p:nvPr/>
        </p:nvSpPr>
        <p:spPr>
          <a:xfrm>
            <a:off x="734198" y="2559676"/>
            <a:ext cx="461665" cy="233653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A</a:t>
            </a:r>
            <a:r>
              <a:rPr lang="en-US" b="1" baseline="-25000" dirty="0" smtClean="0">
                <a:latin typeface="Comic Sans MS"/>
                <a:cs typeface="Comic Sans MS"/>
              </a:rPr>
              <a:t>L</a:t>
            </a:r>
            <a:r>
              <a:rPr lang="en-US" b="1" baseline="30000" dirty="0" smtClean="0">
                <a:latin typeface="Comic Sans MS"/>
                <a:cs typeface="Comic Sans MS"/>
              </a:rPr>
              <a:t>W</a:t>
            </a:r>
            <a:r>
              <a:rPr lang="en-US" b="1" dirty="0" smtClean="0">
                <a:latin typeface="Comic Sans MS"/>
                <a:cs typeface="Comic Sans MS"/>
              </a:rPr>
              <a:t>: pp @ 500 </a:t>
            </a:r>
            <a:r>
              <a:rPr lang="en-US" b="1" dirty="0" err="1" smtClean="0">
                <a:latin typeface="Comic Sans MS"/>
                <a:cs typeface="Comic Sans MS"/>
              </a:rPr>
              <a:t>GeV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31" name="Textfeld 14"/>
          <p:cNvSpPr txBox="1"/>
          <p:nvPr/>
        </p:nvSpPr>
        <p:spPr>
          <a:xfrm>
            <a:off x="4897565" y="2529923"/>
            <a:ext cx="461665" cy="273499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lang="en-US" baseline="-25000" dirty="0" smtClean="0">
                <a:solidFill>
                  <a:srgbClr val="FFFFFF"/>
                </a:solidFill>
                <a:latin typeface="Comic Sans MS"/>
                <a:cs typeface="Comic Sans MS"/>
              </a:rPr>
              <a:t>L</a:t>
            </a:r>
            <a:r>
              <a:rPr lang="en-US" baseline="30000" dirty="0" smtClean="0">
                <a:solidFill>
                  <a:srgbClr val="FFFFFF"/>
                </a:solidFill>
                <a:latin typeface="Comic Sans MS"/>
                <a:cs typeface="Comic Sans MS"/>
              </a:rPr>
              <a:t>W</a:t>
            </a:r>
            <a:r>
              <a:rPr lang="en-US" dirty="0" smtClean="0">
                <a:solidFill>
                  <a:srgbClr val="FFFFFF"/>
                </a:solidFill>
                <a:latin typeface="Comic Sans MS"/>
                <a:cs typeface="Comic Sans MS"/>
              </a:rPr>
              <a:t>: </a:t>
            </a:r>
            <a:r>
              <a:rPr lang="en-US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He3-p @ 432 </a:t>
            </a:r>
            <a:r>
              <a:rPr lang="en-US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GeV</a:t>
            </a:r>
            <a:endParaRPr lang="en-US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ea typeface="+mj-ea"/>
              </a:rPr>
              <a:t>Quantum phase-space tomography of the nucleon</a:t>
            </a:r>
            <a:endParaRPr lang="en-US" sz="2800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2810351"/>
            <a:ext cx="8712200" cy="96916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FFFF66"/>
                </a:solidFill>
                <a:latin typeface="Comic Sans MS" charset="0"/>
              </a:rPr>
              <a:t>      3D picture in </a:t>
            </a:r>
            <a:r>
              <a:rPr lang="en-US" sz="1600" dirty="0">
                <a:solidFill>
                  <a:srgbClr val="FFFF66"/>
                </a:solidFill>
                <a:latin typeface="Comic Sans MS" charset="0"/>
              </a:rPr>
              <a:t>momentum </a:t>
            </a:r>
            <a:r>
              <a:rPr lang="en-US" sz="1600" dirty="0" smtClean="0">
                <a:solidFill>
                  <a:srgbClr val="FFFF66"/>
                </a:solidFill>
                <a:latin typeface="Comic Sans MS" charset="0"/>
              </a:rPr>
              <a:t>space                3D picture in coordinate space</a:t>
            </a:r>
          </a:p>
          <a:p>
            <a:pPr lvl="1">
              <a:buFont typeface="Wingdings" charset="2"/>
              <a:buNone/>
            </a:pPr>
            <a:r>
              <a:rPr lang="en-US" sz="1600" dirty="0">
                <a:latin typeface="Comic Sans MS" charset="0"/>
              </a:rPr>
              <a:t>     transverse momentum                       generalized </a:t>
            </a:r>
            <a:r>
              <a:rPr lang="en-US" sz="1600" dirty="0" err="1">
                <a:latin typeface="Comic Sans MS" charset="0"/>
              </a:rPr>
              <a:t>parton</a:t>
            </a:r>
            <a:r>
              <a:rPr lang="en-US" sz="1600" dirty="0">
                <a:latin typeface="Comic Sans MS" charset="0"/>
              </a:rPr>
              <a:t> distributions</a:t>
            </a:r>
          </a:p>
          <a:p>
            <a:pPr lvl="1">
              <a:buFont typeface="Wingdings" charset="2"/>
              <a:buNone/>
            </a:pPr>
            <a:r>
              <a:rPr lang="en-US" sz="1600" dirty="0">
                <a:latin typeface="Comic Sans MS" charset="0"/>
              </a:rPr>
              <a:t>     dependent distributions                    </a:t>
            </a:r>
            <a:r>
              <a:rPr lang="en-US" sz="1600" dirty="0" err="1">
                <a:latin typeface="Comic Sans MS" charset="0"/>
                <a:sym typeface="Wingdings" charset="2"/>
              </a:rPr>
              <a:t></a:t>
            </a:r>
            <a:r>
              <a:rPr lang="en-US" sz="1600" dirty="0">
                <a:latin typeface="Comic Sans MS" charset="0"/>
                <a:sym typeface="Wingdings" charset="2"/>
              </a:rPr>
              <a:t> exclusive reaction like </a:t>
            </a:r>
            <a:r>
              <a:rPr lang="en-US" sz="1600" dirty="0" smtClean="0">
                <a:latin typeface="Comic Sans MS" charset="0"/>
                <a:sym typeface="Wingdings" charset="2"/>
              </a:rPr>
              <a:t>DVCS</a:t>
            </a:r>
            <a:endParaRPr lang="en-US" dirty="0" smtClean="0">
              <a:latin typeface="Comic Sans MS" charset="0"/>
            </a:endParaRPr>
          </a:p>
          <a:p>
            <a:endParaRPr lang="en-US" dirty="0">
              <a:latin typeface="Comic Sans MS" charset="0"/>
            </a:endParaRPr>
          </a:p>
          <a:p>
            <a:pPr lvl="1"/>
            <a:endParaRPr lang="en-US" dirty="0">
              <a:latin typeface="Comic Sans MS" charset="0"/>
            </a:endParaRPr>
          </a:p>
        </p:txBody>
      </p:sp>
      <p:sp>
        <p:nvSpPr>
          <p:cNvPr id="1434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E.C. Aschenauer                  BNL PAC, June 2011</a:t>
            </a:r>
            <a:endParaRPr lang="en-US"/>
          </a:p>
        </p:txBody>
      </p:sp>
      <p:sp>
        <p:nvSpPr>
          <p:cNvPr id="1434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7C6F219-4AA5-7A41-B081-DF8C77E34B8A}" type="slidenum">
              <a:rPr lang="en-US"/>
              <a:pPr/>
              <a:t>16</a:t>
            </a:fld>
            <a:endParaRPr lang="en-US"/>
          </a:p>
        </p:txBody>
      </p:sp>
      <p:pic>
        <p:nvPicPr>
          <p:cNvPr id="14342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9868" y="3779520"/>
            <a:ext cx="1521460" cy="37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750" y="4216400"/>
            <a:ext cx="364013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AutoShape 6"/>
          <p:cNvSpPr>
            <a:spLocks noChangeArrowheads="1"/>
          </p:cNvSpPr>
          <p:nvPr/>
        </p:nvSpPr>
        <p:spPr bwMode="auto">
          <a:xfrm>
            <a:off x="5622925" y="6219825"/>
            <a:ext cx="1439863" cy="4318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1" name="Picture 15"/>
          <p:cNvPicPr>
            <a:picLocks noChangeAspect="1" noChangeArrowheads="1"/>
          </p:cNvPicPr>
          <p:nvPr/>
        </p:nvPicPr>
        <p:blipFill>
          <a:blip r:embed="rId4"/>
          <a:srcRect b="32073"/>
          <a:stretch>
            <a:fillRect/>
          </a:stretch>
        </p:blipFill>
        <p:spPr bwMode="auto">
          <a:xfrm>
            <a:off x="5364163" y="4373563"/>
            <a:ext cx="1016000" cy="222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3"/>
          <p:cNvPicPr>
            <a:picLocks noChangeAspect="1" noChangeArrowheads="1"/>
          </p:cNvPicPr>
          <p:nvPr/>
        </p:nvPicPr>
        <p:blipFill>
          <a:blip r:embed="rId5"/>
          <a:srcRect t="2695" r="49615" b="29645"/>
          <a:stretch>
            <a:fillRect/>
          </a:stretch>
        </p:blipFill>
        <p:spPr bwMode="auto">
          <a:xfrm>
            <a:off x="4179888" y="4376077"/>
            <a:ext cx="1154113" cy="2295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 Box 25"/>
          <p:cNvSpPr txBox="1">
            <a:spLocks noChangeArrowheads="1"/>
          </p:cNvSpPr>
          <p:nvPr/>
        </p:nvSpPr>
        <p:spPr bwMode="auto">
          <a:xfrm>
            <a:off x="5143500" y="3898106"/>
            <a:ext cx="14081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C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Polarized </a:t>
            </a:r>
            <a:r>
              <a:rPr lang="it-IT" b="1" dirty="0" err="1">
                <a:solidFill>
                  <a:srgbClr val="CC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p</a:t>
            </a:r>
            <a:endParaRPr lang="en-US" b="1" dirty="0">
              <a:solidFill>
                <a:srgbClr val="CC66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  <a:ea typeface="Comic Sans MS" charset="0"/>
              <a:cs typeface="Comic Sans MS" charset="0"/>
              <a:sym typeface="Wingdings" charset="2"/>
            </a:endParaRPr>
          </a:p>
        </p:txBody>
      </p:sp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6"/>
          <a:srcRect t="-3178" b="29038"/>
          <a:stretch>
            <a:fillRect/>
          </a:stretch>
        </p:blipFill>
        <p:spPr bwMode="auto">
          <a:xfrm>
            <a:off x="7862888" y="4152900"/>
            <a:ext cx="1092200" cy="254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Picture 34"/>
          <p:cNvPicPr>
            <a:picLocks noChangeAspect="1" noChangeArrowheads="1"/>
          </p:cNvPicPr>
          <p:nvPr/>
        </p:nvPicPr>
        <p:blipFill>
          <a:blip r:embed="rId7"/>
          <a:srcRect t="3331" r="44681" b="29053"/>
          <a:stretch>
            <a:fillRect/>
          </a:stretch>
        </p:blipFill>
        <p:spPr bwMode="auto">
          <a:xfrm>
            <a:off x="6596063" y="4373563"/>
            <a:ext cx="1201738" cy="22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 Box 18"/>
          <p:cNvSpPr txBox="1">
            <a:spLocks noChangeArrowheads="1"/>
          </p:cNvSpPr>
          <p:nvPr/>
        </p:nvSpPr>
        <p:spPr bwMode="auto">
          <a:xfrm>
            <a:off x="6629399" y="3936206"/>
            <a:ext cx="9667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CC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d-quark</a:t>
            </a:r>
            <a:endParaRPr lang="it-IT" sz="1600" b="1">
              <a:solidFill>
                <a:srgbClr val="CC66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  <a:ea typeface="Comic Sans MS" charset="0"/>
              <a:cs typeface="Comic Sans MS" charset="0"/>
              <a:sym typeface="Wingdings" charset="2"/>
            </a:endParaRPr>
          </a:p>
        </p:txBody>
      </p: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4213224" y="3891756"/>
            <a:ext cx="9540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solidFill>
                  <a:srgbClr val="CC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u</a:t>
            </a:r>
            <a:r>
              <a:rPr lang="en-US" sz="1600" b="1" dirty="0">
                <a:solidFill>
                  <a:srgbClr val="CC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-quark</a:t>
            </a:r>
            <a:endParaRPr lang="it-IT" sz="1600" b="1" dirty="0">
              <a:solidFill>
                <a:srgbClr val="CC66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  <a:ea typeface="Comic Sans MS" charset="0"/>
              <a:cs typeface="Comic Sans MS" charset="0"/>
              <a:sym typeface="Wingdings" charset="2"/>
            </a:endParaRPr>
          </a:p>
        </p:txBody>
      </p:sp>
      <p:sp>
        <p:nvSpPr>
          <p:cNvPr id="38" name="Text Box 25"/>
          <p:cNvSpPr txBox="1">
            <a:spLocks noChangeArrowheads="1"/>
          </p:cNvSpPr>
          <p:nvPr/>
        </p:nvSpPr>
        <p:spPr bwMode="auto">
          <a:xfrm>
            <a:off x="7697787" y="3920331"/>
            <a:ext cx="1408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C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Polarized </a:t>
            </a:r>
            <a:r>
              <a:rPr lang="it-IT" b="1" dirty="0" err="1">
                <a:solidFill>
                  <a:srgbClr val="CC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p</a:t>
            </a:r>
            <a:endParaRPr lang="en-US" b="1" dirty="0">
              <a:solidFill>
                <a:srgbClr val="CC66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  <a:ea typeface="Comic Sans MS" charset="0"/>
              <a:cs typeface="Comic Sans MS" charset="0"/>
              <a:sym typeface="Wingdings" charset="2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8243" y="573088"/>
            <a:ext cx="1645920" cy="125349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649605" y="730934"/>
            <a:ext cx="1993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Join the real  </a:t>
            </a:r>
          </a:p>
          <a:p>
            <a:pPr algn="ctr"/>
            <a:r>
              <a:rPr lang="en-US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3D experience !!</a:t>
            </a:r>
            <a:endParaRPr lang="en-US" b="1" dirty="0">
              <a:solidFill>
                <a:srgbClr val="80FF00"/>
              </a:solidFill>
              <a:latin typeface="Comic Sans MS"/>
              <a:cs typeface="Comic Sans MS"/>
            </a:endParaRPr>
          </a:p>
        </p:txBody>
      </p:sp>
      <p:sp>
        <p:nvSpPr>
          <p:cNvPr id="20" name="Down Arrow 19"/>
          <p:cNvSpPr/>
          <p:nvPr/>
        </p:nvSpPr>
        <p:spPr>
          <a:xfrm rot="3360000">
            <a:off x="2818350" y="1729286"/>
            <a:ext cx="516572" cy="1425197"/>
          </a:xfrm>
          <a:prstGeom prst="downArrow">
            <a:avLst/>
          </a:prstGeom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114300" prst="artDeco"/>
            <a:bevelB w="114300" prst="artDeco"/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18060000">
            <a:off x="5811317" y="1774916"/>
            <a:ext cx="516572" cy="1335593"/>
          </a:xfrm>
          <a:prstGeom prst="downArrow">
            <a:avLst/>
          </a:prstGeom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114300" prst="artDeco"/>
            <a:bevelB w="114300" prst="artDeco"/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rcRect l="8471" t="4706" r="2824" b="4706"/>
          <a:stretch>
            <a:fillRect/>
          </a:stretch>
        </p:blipFill>
        <p:spPr>
          <a:xfrm>
            <a:off x="3897645" y="1927545"/>
            <a:ext cx="1436356" cy="88010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19560000">
            <a:off x="2587317" y="1916310"/>
            <a:ext cx="82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TMDs</a:t>
            </a:r>
            <a:endParaRPr lang="en-US" b="1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24" name="TextBox 23"/>
          <p:cNvSpPr txBox="1"/>
          <p:nvPr/>
        </p:nvSpPr>
        <p:spPr>
          <a:xfrm rot="1860000">
            <a:off x="5779006" y="1921312"/>
            <a:ext cx="74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GPDs</a:t>
            </a:r>
            <a:endParaRPr lang="en-US" b="1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14625" y="730934"/>
            <a:ext cx="1887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sz="1400" b="1" dirty="0" smtClean="0">
                <a:latin typeface="Comic Sans MS"/>
                <a:cs typeface="Comic Sans MS"/>
              </a:rPr>
              <a:t>Wigner Distribution</a:t>
            </a:r>
          </a:p>
          <a:p>
            <a:pPr algn="ctr" eaLnBrk="0" hangingPunct="0"/>
            <a:r>
              <a:rPr lang="en-US" sz="1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W(x,r,k</a:t>
            </a:r>
            <a:r>
              <a:rPr lang="en-US" sz="1400" b="1" baseline="-25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</a:t>
            </a:r>
            <a:r>
              <a:rPr lang="en-US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 rot="19680000">
            <a:off x="2922731" y="2136571"/>
            <a:ext cx="525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</a:rPr>
              <a:t>d</a:t>
            </a:r>
            <a:r>
              <a:rPr lang="en-US" b="1" baseline="30000" dirty="0" smtClean="0">
                <a:solidFill>
                  <a:schemeClr val="bg1"/>
                </a:solidFill>
                <a:latin typeface="Comic Sans MS"/>
                <a:cs typeface="Comic Sans MS"/>
              </a:rPr>
              <a:t>3</a:t>
            </a:r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</a:rPr>
              <a:t>r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 rot="1860000">
            <a:off x="5509011" y="2149209"/>
            <a:ext cx="871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d</a:t>
            </a:r>
            <a:r>
              <a:rPr lang="en-US" b="1" baseline="30000" dirty="0" smtClean="0">
                <a:solidFill>
                  <a:srgbClr val="000000"/>
                </a:solidFill>
                <a:latin typeface="Comic Sans MS"/>
                <a:cs typeface="Comic Sans MS"/>
              </a:rPr>
              <a:t>2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k</a:t>
            </a:r>
            <a:r>
              <a:rPr lang="en-US" b="1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t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dz</a:t>
            </a: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3" grpId="0"/>
      <p:bldP spid="36" grpId="0"/>
      <p:bldP spid="37" grpId="0"/>
      <p:bldP spid="38" grpId="0"/>
      <p:bldP spid="20" grpId="0" animBg="1"/>
      <p:bldP spid="21" grpId="0" animBg="1"/>
      <p:bldP spid="23" grpId="0"/>
      <p:bldP spid="24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00" y="30163"/>
            <a:ext cx="7772400" cy="6080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More insights to the proton - TMDs</a:t>
            </a:r>
            <a:endParaRPr lang="en-US" dirty="0">
              <a:ea typeface="+mj-ea"/>
            </a:endParaRPr>
          </a:p>
        </p:txBody>
      </p:sp>
      <p:sp>
        <p:nvSpPr>
          <p:cNvPr id="18443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Comic Sans MS" charset="0"/>
                <a:ea typeface="Comic Sans MS" charset="0"/>
                <a:cs typeface="Comic Sans MS" charset="0"/>
              </a:rPr>
              <a:t>Hadron, June 2011 - Munich</a:t>
            </a:r>
            <a:endParaRPr lang="it-IT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8444" name="Line 137"/>
          <p:cNvSpPr>
            <a:spLocks noChangeShapeType="1"/>
          </p:cNvSpPr>
          <p:nvPr/>
        </p:nvSpPr>
        <p:spPr bwMode="auto">
          <a:xfrm>
            <a:off x="2133600" y="1447800"/>
            <a:ext cx="0" cy="4572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" name="Group 138"/>
          <p:cNvGrpSpPr>
            <a:grpSpLocks/>
          </p:cNvGrpSpPr>
          <p:nvPr/>
        </p:nvGrpSpPr>
        <p:grpSpPr bwMode="auto">
          <a:xfrm rot="-5400000">
            <a:off x="647700" y="1181100"/>
            <a:ext cx="838200" cy="1066800"/>
            <a:chOff x="240" y="528"/>
            <a:chExt cx="2496" cy="3168"/>
          </a:xfrm>
        </p:grpSpPr>
        <p:sp>
          <p:nvSpPr>
            <p:cNvPr id="18554" name="AutoShape 139"/>
            <p:cNvSpPr>
              <a:spLocks noChangeArrowheads="1"/>
            </p:cNvSpPr>
            <p:nvPr/>
          </p:nvSpPr>
          <p:spPr bwMode="auto">
            <a:xfrm>
              <a:off x="96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55" name="Oval 140"/>
            <p:cNvSpPr>
              <a:spLocks noChangeArrowheads="1"/>
            </p:cNvSpPr>
            <p:nvPr/>
          </p:nvSpPr>
          <p:spPr bwMode="auto">
            <a:xfrm>
              <a:off x="24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56" name="AutoShape 141"/>
            <p:cNvSpPr>
              <a:spLocks noChangeArrowheads="1"/>
            </p:cNvSpPr>
            <p:nvPr/>
          </p:nvSpPr>
          <p:spPr bwMode="auto">
            <a:xfrm>
              <a:off x="1296" y="230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57" name="Oval 142"/>
            <p:cNvSpPr>
              <a:spLocks noChangeArrowheads="1"/>
            </p:cNvSpPr>
            <p:nvPr/>
          </p:nvSpPr>
          <p:spPr bwMode="auto">
            <a:xfrm>
              <a:off x="1200" y="28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grpSp>
        <p:nvGrpSpPr>
          <p:cNvPr id="4" name="Group 143"/>
          <p:cNvGrpSpPr>
            <a:grpSpLocks/>
          </p:cNvGrpSpPr>
          <p:nvPr/>
        </p:nvGrpSpPr>
        <p:grpSpPr bwMode="auto">
          <a:xfrm rot="5400000">
            <a:off x="2895600" y="1143000"/>
            <a:ext cx="838200" cy="1143000"/>
            <a:chOff x="3120" y="528"/>
            <a:chExt cx="2496" cy="3168"/>
          </a:xfrm>
        </p:grpSpPr>
        <p:sp>
          <p:nvSpPr>
            <p:cNvPr id="18550" name="AutoShape 144"/>
            <p:cNvSpPr>
              <a:spLocks noChangeArrowheads="1"/>
            </p:cNvSpPr>
            <p:nvPr/>
          </p:nvSpPr>
          <p:spPr bwMode="auto">
            <a:xfrm>
              <a:off x="384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51" name="Oval 145"/>
            <p:cNvSpPr>
              <a:spLocks noChangeArrowheads="1"/>
            </p:cNvSpPr>
            <p:nvPr/>
          </p:nvSpPr>
          <p:spPr bwMode="auto">
            <a:xfrm>
              <a:off x="312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52" name="AutoShape 146"/>
            <p:cNvSpPr>
              <a:spLocks noChangeArrowheads="1"/>
            </p:cNvSpPr>
            <p:nvPr/>
          </p:nvSpPr>
          <p:spPr bwMode="auto">
            <a:xfrm rot="10800000">
              <a:off x="4176" y="206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53" name="Oval 147"/>
            <p:cNvSpPr>
              <a:spLocks noChangeArrowheads="1"/>
            </p:cNvSpPr>
            <p:nvPr/>
          </p:nvSpPr>
          <p:spPr bwMode="auto">
            <a:xfrm>
              <a:off x="4080" y="16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sp>
        <p:nvSpPr>
          <p:cNvPr id="18447" name="Line 148"/>
          <p:cNvSpPr>
            <a:spLocks noChangeShapeType="1"/>
          </p:cNvSpPr>
          <p:nvPr/>
        </p:nvSpPr>
        <p:spPr bwMode="auto">
          <a:xfrm>
            <a:off x="1905000" y="1676400"/>
            <a:ext cx="4572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 rot="-5400000">
            <a:off x="647700" y="1181100"/>
            <a:ext cx="838200" cy="1066800"/>
            <a:chOff x="240" y="528"/>
            <a:chExt cx="2496" cy="3168"/>
          </a:xfrm>
        </p:grpSpPr>
        <p:sp>
          <p:nvSpPr>
            <p:cNvPr id="18546" name="AutoShape 15"/>
            <p:cNvSpPr>
              <a:spLocks noChangeArrowheads="1"/>
            </p:cNvSpPr>
            <p:nvPr/>
          </p:nvSpPr>
          <p:spPr bwMode="auto">
            <a:xfrm>
              <a:off x="96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47" name="Oval 16"/>
            <p:cNvSpPr>
              <a:spLocks noChangeArrowheads="1"/>
            </p:cNvSpPr>
            <p:nvPr/>
          </p:nvSpPr>
          <p:spPr bwMode="auto">
            <a:xfrm>
              <a:off x="24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48" name="AutoShape 17"/>
            <p:cNvSpPr>
              <a:spLocks noChangeArrowheads="1"/>
            </p:cNvSpPr>
            <p:nvPr/>
          </p:nvSpPr>
          <p:spPr bwMode="auto">
            <a:xfrm>
              <a:off x="1296" y="230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49" name="Oval 18"/>
            <p:cNvSpPr>
              <a:spLocks noChangeArrowheads="1"/>
            </p:cNvSpPr>
            <p:nvPr/>
          </p:nvSpPr>
          <p:spPr bwMode="auto">
            <a:xfrm>
              <a:off x="1200" y="28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 rot="5400000">
            <a:off x="2895600" y="1143000"/>
            <a:ext cx="838200" cy="1143000"/>
            <a:chOff x="3120" y="528"/>
            <a:chExt cx="2496" cy="3168"/>
          </a:xfrm>
        </p:grpSpPr>
        <p:sp>
          <p:nvSpPr>
            <p:cNvPr id="18542" name="AutoShape 20"/>
            <p:cNvSpPr>
              <a:spLocks noChangeArrowheads="1"/>
            </p:cNvSpPr>
            <p:nvPr/>
          </p:nvSpPr>
          <p:spPr bwMode="auto">
            <a:xfrm>
              <a:off x="384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43" name="Oval 21"/>
            <p:cNvSpPr>
              <a:spLocks noChangeArrowheads="1"/>
            </p:cNvSpPr>
            <p:nvPr/>
          </p:nvSpPr>
          <p:spPr bwMode="auto">
            <a:xfrm>
              <a:off x="312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44" name="AutoShape 22"/>
            <p:cNvSpPr>
              <a:spLocks noChangeArrowheads="1"/>
            </p:cNvSpPr>
            <p:nvPr/>
          </p:nvSpPr>
          <p:spPr bwMode="auto">
            <a:xfrm rot="10800000">
              <a:off x="4176" y="206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45" name="Oval 23"/>
            <p:cNvSpPr>
              <a:spLocks noChangeArrowheads="1"/>
            </p:cNvSpPr>
            <p:nvPr/>
          </p:nvSpPr>
          <p:spPr bwMode="auto">
            <a:xfrm>
              <a:off x="4080" y="16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sp>
        <p:nvSpPr>
          <p:cNvPr id="18450" name="Line 24"/>
          <p:cNvSpPr>
            <a:spLocks noChangeShapeType="1"/>
          </p:cNvSpPr>
          <p:nvPr/>
        </p:nvSpPr>
        <p:spPr bwMode="auto">
          <a:xfrm>
            <a:off x="1905000" y="1676400"/>
            <a:ext cx="4572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451" name="Line 25"/>
          <p:cNvSpPr>
            <a:spLocks noChangeShapeType="1"/>
          </p:cNvSpPr>
          <p:nvPr/>
        </p:nvSpPr>
        <p:spPr bwMode="auto">
          <a:xfrm>
            <a:off x="2133600" y="1447800"/>
            <a:ext cx="0" cy="4572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7" name="Group 26"/>
          <p:cNvGrpSpPr>
            <a:grpSpLocks/>
          </p:cNvGrpSpPr>
          <p:nvPr/>
        </p:nvGrpSpPr>
        <p:grpSpPr bwMode="auto">
          <a:xfrm rot="-5400000">
            <a:off x="647700" y="1181100"/>
            <a:ext cx="838200" cy="1066800"/>
            <a:chOff x="240" y="528"/>
            <a:chExt cx="2496" cy="3168"/>
          </a:xfrm>
        </p:grpSpPr>
        <p:sp>
          <p:nvSpPr>
            <p:cNvPr id="18538" name="AutoShape 27"/>
            <p:cNvSpPr>
              <a:spLocks noChangeArrowheads="1"/>
            </p:cNvSpPr>
            <p:nvPr/>
          </p:nvSpPr>
          <p:spPr bwMode="auto">
            <a:xfrm>
              <a:off x="96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39" name="Oval 28"/>
            <p:cNvSpPr>
              <a:spLocks noChangeArrowheads="1"/>
            </p:cNvSpPr>
            <p:nvPr/>
          </p:nvSpPr>
          <p:spPr bwMode="auto">
            <a:xfrm>
              <a:off x="24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40" name="AutoShape 29"/>
            <p:cNvSpPr>
              <a:spLocks noChangeArrowheads="1"/>
            </p:cNvSpPr>
            <p:nvPr/>
          </p:nvSpPr>
          <p:spPr bwMode="auto">
            <a:xfrm>
              <a:off x="1296" y="230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41" name="Oval 30"/>
            <p:cNvSpPr>
              <a:spLocks noChangeArrowheads="1"/>
            </p:cNvSpPr>
            <p:nvPr/>
          </p:nvSpPr>
          <p:spPr bwMode="auto">
            <a:xfrm>
              <a:off x="1200" y="28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grpSp>
        <p:nvGrpSpPr>
          <p:cNvPr id="8" name="Group 31"/>
          <p:cNvGrpSpPr>
            <a:grpSpLocks/>
          </p:cNvGrpSpPr>
          <p:nvPr/>
        </p:nvGrpSpPr>
        <p:grpSpPr bwMode="auto">
          <a:xfrm rot="5400000">
            <a:off x="2895600" y="1143000"/>
            <a:ext cx="838200" cy="1143000"/>
            <a:chOff x="3120" y="528"/>
            <a:chExt cx="2496" cy="3168"/>
          </a:xfrm>
        </p:grpSpPr>
        <p:sp>
          <p:nvSpPr>
            <p:cNvPr id="18534" name="AutoShape 32"/>
            <p:cNvSpPr>
              <a:spLocks noChangeArrowheads="1"/>
            </p:cNvSpPr>
            <p:nvPr/>
          </p:nvSpPr>
          <p:spPr bwMode="auto">
            <a:xfrm>
              <a:off x="384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35" name="Oval 33"/>
            <p:cNvSpPr>
              <a:spLocks noChangeArrowheads="1"/>
            </p:cNvSpPr>
            <p:nvPr/>
          </p:nvSpPr>
          <p:spPr bwMode="auto">
            <a:xfrm>
              <a:off x="312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36" name="AutoShape 34"/>
            <p:cNvSpPr>
              <a:spLocks noChangeArrowheads="1"/>
            </p:cNvSpPr>
            <p:nvPr/>
          </p:nvSpPr>
          <p:spPr bwMode="auto">
            <a:xfrm rot="10800000">
              <a:off x="4176" y="206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37" name="Oval 35"/>
            <p:cNvSpPr>
              <a:spLocks noChangeArrowheads="1"/>
            </p:cNvSpPr>
            <p:nvPr/>
          </p:nvSpPr>
          <p:spPr bwMode="auto">
            <a:xfrm>
              <a:off x="4080" y="16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sp>
        <p:nvSpPr>
          <p:cNvPr id="18454" name="Line 36"/>
          <p:cNvSpPr>
            <a:spLocks noChangeShapeType="1"/>
          </p:cNvSpPr>
          <p:nvPr/>
        </p:nvSpPr>
        <p:spPr bwMode="auto">
          <a:xfrm>
            <a:off x="1905000" y="1676400"/>
            <a:ext cx="4572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9" name="Group 126"/>
          <p:cNvGrpSpPr>
            <a:grpSpLocks/>
          </p:cNvGrpSpPr>
          <p:nvPr/>
        </p:nvGrpSpPr>
        <p:grpSpPr bwMode="auto">
          <a:xfrm rot="-5400000">
            <a:off x="647700" y="1181100"/>
            <a:ext cx="838200" cy="1066800"/>
            <a:chOff x="240" y="528"/>
            <a:chExt cx="2496" cy="3168"/>
          </a:xfrm>
        </p:grpSpPr>
        <p:sp>
          <p:nvSpPr>
            <p:cNvPr id="18530" name="AutoShape 127"/>
            <p:cNvSpPr>
              <a:spLocks noChangeArrowheads="1"/>
            </p:cNvSpPr>
            <p:nvPr/>
          </p:nvSpPr>
          <p:spPr bwMode="auto">
            <a:xfrm>
              <a:off x="96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31" name="Oval 128"/>
            <p:cNvSpPr>
              <a:spLocks noChangeArrowheads="1"/>
            </p:cNvSpPr>
            <p:nvPr/>
          </p:nvSpPr>
          <p:spPr bwMode="auto">
            <a:xfrm>
              <a:off x="24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32" name="AutoShape 129"/>
            <p:cNvSpPr>
              <a:spLocks noChangeArrowheads="1"/>
            </p:cNvSpPr>
            <p:nvPr/>
          </p:nvSpPr>
          <p:spPr bwMode="auto">
            <a:xfrm>
              <a:off x="1296" y="230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33" name="Oval 130"/>
            <p:cNvSpPr>
              <a:spLocks noChangeArrowheads="1"/>
            </p:cNvSpPr>
            <p:nvPr/>
          </p:nvSpPr>
          <p:spPr bwMode="auto">
            <a:xfrm>
              <a:off x="1200" y="28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grpSp>
        <p:nvGrpSpPr>
          <p:cNvPr id="10" name="Group 131"/>
          <p:cNvGrpSpPr>
            <a:grpSpLocks/>
          </p:cNvGrpSpPr>
          <p:nvPr/>
        </p:nvGrpSpPr>
        <p:grpSpPr bwMode="auto">
          <a:xfrm rot="5400000">
            <a:off x="2895600" y="1143000"/>
            <a:ext cx="838200" cy="1143000"/>
            <a:chOff x="3120" y="528"/>
            <a:chExt cx="2496" cy="3168"/>
          </a:xfrm>
        </p:grpSpPr>
        <p:sp>
          <p:nvSpPr>
            <p:cNvPr id="18526" name="AutoShape 132"/>
            <p:cNvSpPr>
              <a:spLocks noChangeArrowheads="1"/>
            </p:cNvSpPr>
            <p:nvPr/>
          </p:nvSpPr>
          <p:spPr bwMode="auto">
            <a:xfrm>
              <a:off x="384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27" name="Oval 133"/>
            <p:cNvSpPr>
              <a:spLocks noChangeArrowheads="1"/>
            </p:cNvSpPr>
            <p:nvPr/>
          </p:nvSpPr>
          <p:spPr bwMode="auto">
            <a:xfrm>
              <a:off x="312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28" name="AutoShape 134"/>
            <p:cNvSpPr>
              <a:spLocks noChangeArrowheads="1"/>
            </p:cNvSpPr>
            <p:nvPr/>
          </p:nvSpPr>
          <p:spPr bwMode="auto">
            <a:xfrm rot="10800000">
              <a:off x="4176" y="206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29" name="Oval 135"/>
            <p:cNvSpPr>
              <a:spLocks noChangeArrowheads="1"/>
            </p:cNvSpPr>
            <p:nvPr/>
          </p:nvSpPr>
          <p:spPr bwMode="auto">
            <a:xfrm>
              <a:off x="4080" y="16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sp>
        <p:nvSpPr>
          <p:cNvPr id="18457" name="Line 136"/>
          <p:cNvSpPr>
            <a:spLocks noChangeShapeType="1"/>
          </p:cNvSpPr>
          <p:nvPr/>
        </p:nvSpPr>
        <p:spPr bwMode="auto">
          <a:xfrm>
            <a:off x="1905000" y="1676400"/>
            <a:ext cx="4572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1" name="Group 171"/>
          <p:cNvGrpSpPr>
            <a:grpSpLocks/>
          </p:cNvGrpSpPr>
          <p:nvPr/>
        </p:nvGrpSpPr>
        <p:grpSpPr bwMode="auto">
          <a:xfrm rot="-5400000">
            <a:off x="647700" y="2857500"/>
            <a:ext cx="838200" cy="1066800"/>
            <a:chOff x="240" y="528"/>
            <a:chExt cx="2496" cy="3168"/>
          </a:xfrm>
        </p:grpSpPr>
        <p:sp>
          <p:nvSpPr>
            <p:cNvPr id="18522" name="AutoShape 172"/>
            <p:cNvSpPr>
              <a:spLocks noChangeArrowheads="1"/>
            </p:cNvSpPr>
            <p:nvPr/>
          </p:nvSpPr>
          <p:spPr bwMode="auto">
            <a:xfrm>
              <a:off x="96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23" name="Oval 173"/>
            <p:cNvSpPr>
              <a:spLocks noChangeArrowheads="1"/>
            </p:cNvSpPr>
            <p:nvPr/>
          </p:nvSpPr>
          <p:spPr bwMode="auto">
            <a:xfrm>
              <a:off x="24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24" name="AutoShape 174"/>
            <p:cNvSpPr>
              <a:spLocks noChangeArrowheads="1"/>
            </p:cNvSpPr>
            <p:nvPr/>
          </p:nvSpPr>
          <p:spPr bwMode="auto">
            <a:xfrm>
              <a:off x="1296" y="230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25" name="Oval 175"/>
            <p:cNvSpPr>
              <a:spLocks noChangeArrowheads="1"/>
            </p:cNvSpPr>
            <p:nvPr/>
          </p:nvSpPr>
          <p:spPr bwMode="auto">
            <a:xfrm>
              <a:off x="1200" y="28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grpSp>
        <p:nvGrpSpPr>
          <p:cNvPr id="12" name="Group 176"/>
          <p:cNvGrpSpPr>
            <a:grpSpLocks/>
          </p:cNvGrpSpPr>
          <p:nvPr/>
        </p:nvGrpSpPr>
        <p:grpSpPr bwMode="auto">
          <a:xfrm rot="5400000">
            <a:off x="2801938" y="2786063"/>
            <a:ext cx="838200" cy="1143000"/>
            <a:chOff x="3120" y="528"/>
            <a:chExt cx="2496" cy="3168"/>
          </a:xfrm>
        </p:grpSpPr>
        <p:sp>
          <p:nvSpPr>
            <p:cNvPr id="18518" name="AutoShape 177"/>
            <p:cNvSpPr>
              <a:spLocks noChangeArrowheads="1"/>
            </p:cNvSpPr>
            <p:nvPr/>
          </p:nvSpPr>
          <p:spPr bwMode="auto">
            <a:xfrm>
              <a:off x="384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19" name="Oval 178"/>
            <p:cNvSpPr>
              <a:spLocks noChangeArrowheads="1"/>
            </p:cNvSpPr>
            <p:nvPr/>
          </p:nvSpPr>
          <p:spPr bwMode="auto">
            <a:xfrm>
              <a:off x="312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20" name="AutoShape 179"/>
            <p:cNvSpPr>
              <a:spLocks noChangeArrowheads="1"/>
            </p:cNvSpPr>
            <p:nvPr/>
          </p:nvSpPr>
          <p:spPr bwMode="auto">
            <a:xfrm rot="10800000">
              <a:off x="4176" y="206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21" name="Oval 180"/>
            <p:cNvSpPr>
              <a:spLocks noChangeArrowheads="1"/>
            </p:cNvSpPr>
            <p:nvPr/>
          </p:nvSpPr>
          <p:spPr bwMode="auto">
            <a:xfrm>
              <a:off x="4080" y="16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sp>
        <p:nvSpPr>
          <p:cNvPr id="18460" name="Line 181"/>
          <p:cNvSpPr>
            <a:spLocks noChangeShapeType="1"/>
          </p:cNvSpPr>
          <p:nvPr/>
        </p:nvSpPr>
        <p:spPr bwMode="auto">
          <a:xfrm>
            <a:off x="1905000" y="3352800"/>
            <a:ext cx="457200" cy="0"/>
          </a:xfrm>
          <a:prstGeom prst="line">
            <a:avLst/>
          </a:prstGeom>
          <a:noFill/>
          <a:ln w="44450">
            <a:solidFill>
              <a:srgbClr val="CC66FF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461" name="Text Box 184"/>
          <p:cNvSpPr txBox="1">
            <a:spLocks noChangeArrowheads="1"/>
          </p:cNvSpPr>
          <p:nvPr/>
        </p:nvSpPr>
        <p:spPr bwMode="auto">
          <a:xfrm>
            <a:off x="12700" y="2133600"/>
            <a:ext cx="4597400" cy="32385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b="1">
                <a:latin typeface="Comic Sans MS" charset="0"/>
                <a:ea typeface="Comic Sans MS" charset="0"/>
                <a:cs typeface="Comic Sans MS" charset="0"/>
              </a:rPr>
              <a:t>Unpolarized distribution function q(x), G(x)</a:t>
            </a:r>
          </a:p>
        </p:txBody>
      </p:sp>
      <p:sp>
        <p:nvSpPr>
          <p:cNvPr id="18462" name="Text Box 185"/>
          <p:cNvSpPr txBox="1">
            <a:spLocks noChangeArrowheads="1"/>
          </p:cNvSpPr>
          <p:nvPr/>
        </p:nvSpPr>
        <p:spPr bwMode="auto">
          <a:xfrm>
            <a:off x="76200" y="3870325"/>
            <a:ext cx="4343400" cy="338138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Comic Sans MS" charset="0"/>
                <a:ea typeface="Comic Sans MS" charset="0"/>
                <a:cs typeface="Comic Sans MS" charset="0"/>
              </a:rPr>
              <a:t>Helicity distribution function </a:t>
            </a:r>
            <a:r>
              <a:rPr lang="en-US" sz="1600" b="1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600" b="1">
                <a:latin typeface="Comic Sans MS" charset="0"/>
                <a:ea typeface="Comic Sans MS" charset="0"/>
                <a:cs typeface="Comic Sans MS" charset="0"/>
              </a:rPr>
              <a:t>q(x),</a:t>
            </a:r>
            <a:r>
              <a:rPr lang="en-US" sz="1400" b="1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400" b="1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400" b="1">
                <a:latin typeface="Comic Sans MS" charset="0"/>
                <a:ea typeface="Comic Sans MS" charset="0"/>
                <a:cs typeface="Comic Sans MS" charset="0"/>
              </a:rPr>
              <a:t>G(x)</a:t>
            </a:r>
          </a:p>
        </p:txBody>
      </p:sp>
      <p:sp>
        <p:nvSpPr>
          <p:cNvPr id="65" name="Text Box 186"/>
          <p:cNvSpPr txBox="1">
            <a:spLocks noChangeArrowheads="1"/>
          </p:cNvSpPr>
          <p:nvPr/>
        </p:nvSpPr>
        <p:spPr bwMode="auto">
          <a:xfrm>
            <a:off x="4318000" y="1493838"/>
            <a:ext cx="4495800" cy="3397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Comic Sans MS" charset="0"/>
                <a:ea typeface="Comic Sans MS" charset="0"/>
                <a:cs typeface="Comic Sans MS" charset="0"/>
              </a:rPr>
              <a:t>Transversity distribution function </a:t>
            </a:r>
            <a:r>
              <a:rPr lang="en-US" sz="1600" b="1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600" b="1">
                <a:latin typeface="Comic Sans MS" charset="0"/>
                <a:ea typeface="Comic Sans MS" charset="0"/>
                <a:cs typeface="Comic Sans MS" charset="0"/>
              </a:rPr>
              <a:t>q(x)</a:t>
            </a:r>
          </a:p>
        </p:txBody>
      </p:sp>
      <p:grpSp>
        <p:nvGrpSpPr>
          <p:cNvPr id="13" name="Group 108"/>
          <p:cNvGrpSpPr>
            <a:grpSpLocks/>
          </p:cNvGrpSpPr>
          <p:nvPr/>
        </p:nvGrpSpPr>
        <p:grpSpPr bwMode="auto">
          <a:xfrm>
            <a:off x="4656138" y="3948113"/>
            <a:ext cx="3106737" cy="454025"/>
            <a:chOff x="4715933" y="5294313"/>
            <a:chExt cx="3106738" cy="454556"/>
          </a:xfrm>
        </p:grpSpPr>
        <p:grpSp>
          <p:nvGrpSpPr>
            <p:cNvPr id="14" name="Group 107"/>
            <p:cNvGrpSpPr>
              <a:grpSpLocks/>
            </p:cNvGrpSpPr>
            <p:nvPr/>
          </p:nvGrpSpPr>
          <p:grpSpPr bwMode="auto">
            <a:xfrm>
              <a:off x="4715933" y="5294313"/>
              <a:ext cx="3106738" cy="437508"/>
              <a:chOff x="4715933" y="5294313"/>
              <a:chExt cx="3106738" cy="437508"/>
            </a:xfrm>
          </p:grpSpPr>
          <p:graphicFrame>
            <p:nvGraphicFramePr>
              <p:cNvPr id="18441" name="Object 9"/>
              <p:cNvGraphicFramePr>
                <a:graphicFrameLocks noChangeAspect="1"/>
              </p:cNvGraphicFramePr>
              <p:nvPr/>
            </p:nvGraphicFramePr>
            <p:xfrm>
              <a:off x="7495646" y="5294313"/>
              <a:ext cx="327025" cy="414337"/>
            </p:xfrm>
            <a:graphic>
              <a:graphicData uri="http://schemas.openxmlformats.org/presentationml/2006/ole">
                <p:oleObj spid="_x0000_s337929" name="Equation" r:id="rId3" imgW="190500" imgH="241300" progId="Equation.DSMT4">
                  <p:embed/>
                </p:oleObj>
              </a:graphicData>
            </a:graphic>
          </p:graphicFrame>
          <p:sp>
            <p:nvSpPr>
              <p:cNvPr id="18517" name="TextBox 104"/>
              <p:cNvSpPr txBox="1">
                <a:spLocks noChangeArrowheads="1"/>
              </p:cNvSpPr>
              <p:nvPr/>
            </p:nvSpPr>
            <p:spPr bwMode="auto">
              <a:xfrm>
                <a:off x="4715933" y="5393267"/>
                <a:ext cx="2941931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>
                    <a:latin typeface="Comic Sans MS" charset="0"/>
                    <a:ea typeface="Comic Sans MS" charset="0"/>
                    <a:cs typeface="Comic Sans MS" charset="0"/>
                  </a:rPr>
                  <a:t>Correlation between    and</a:t>
                </a:r>
              </a:p>
            </p:txBody>
          </p:sp>
        </p:grpSp>
        <p:graphicFrame>
          <p:nvGraphicFramePr>
            <p:cNvPr id="18434" name="Object 2"/>
            <p:cNvGraphicFramePr>
              <a:graphicFrameLocks noChangeAspect="1"/>
            </p:cNvGraphicFramePr>
            <p:nvPr/>
          </p:nvGraphicFramePr>
          <p:xfrm>
            <a:off x="6794501" y="5355169"/>
            <a:ext cx="306211" cy="393700"/>
          </p:xfrm>
          <a:graphic>
            <a:graphicData uri="http://schemas.openxmlformats.org/presentationml/2006/ole">
              <p:oleObj spid="_x0000_s337928" name="Equation" r:id="rId4" imgW="177800" imgH="228600" progId="Equation.DSMT4">
                <p:embed/>
              </p:oleObj>
            </a:graphicData>
          </a:graphic>
        </p:graphicFrame>
      </p:grpSp>
      <p:grpSp>
        <p:nvGrpSpPr>
          <p:cNvPr id="15" name="Group 106"/>
          <p:cNvGrpSpPr>
            <a:grpSpLocks/>
          </p:cNvGrpSpPr>
          <p:nvPr/>
        </p:nvGrpSpPr>
        <p:grpSpPr bwMode="auto">
          <a:xfrm>
            <a:off x="4792663" y="5937250"/>
            <a:ext cx="3106737" cy="447675"/>
            <a:chOff x="4817533" y="2711979"/>
            <a:chExt cx="3106738" cy="446618"/>
          </a:xfrm>
        </p:grpSpPr>
        <p:grpSp>
          <p:nvGrpSpPr>
            <p:cNvPr id="16" name="Group 105"/>
            <p:cNvGrpSpPr>
              <a:grpSpLocks/>
            </p:cNvGrpSpPr>
            <p:nvPr/>
          </p:nvGrpSpPr>
          <p:grpSpPr bwMode="auto">
            <a:xfrm>
              <a:off x="4817533" y="2711979"/>
              <a:ext cx="3106738" cy="437508"/>
              <a:chOff x="4817533" y="2711979"/>
              <a:chExt cx="3106738" cy="437508"/>
            </a:xfrm>
          </p:grpSpPr>
          <p:graphicFrame>
            <p:nvGraphicFramePr>
              <p:cNvPr id="18436" name="Object 4"/>
              <p:cNvGraphicFramePr>
                <a:graphicFrameLocks noChangeAspect="1"/>
              </p:cNvGraphicFramePr>
              <p:nvPr/>
            </p:nvGraphicFramePr>
            <p:xfrm>
              <a:off x="7597246" y="2711979"/>
              <a:ext cx="327025" cy="414337"/>
            </p:xfrm>
            <a:graphic>
              <a:graphicData uri="http://schemas.openxmlformats.org/presentationml/2006/ole">
                <p:oleObj spid="_x0000_s337927" name="Equation" r:id="rId5" imgW="190500" imgH="241300" progId="Equation.DSMT4">
                  <p:embed/>
                </p:oleObj>
              </a:graphicData>
            </a:graphic>
          </p:graphicFrame>
          <p:sp>
            <p:nvSpPr>
              <p:cNvPr id="18515" name="TextBox 88"/>
              <p:cNvSpPr txBox="1">
                <a:spLocks noChangeArrowheads="1"/>
              </p:cNvSpPr>
              <p:nvPr/>
            </p:nvSpPr>
            <p:spPr bwMode="auto">
              <a:xfrm>
                <a:off x="4817533" y="2810933"/>
                <a:ext cx="2941931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>
                    <a:latin typeface="Comic Sans MS" charset="0"/>
                    <a:ea typeface="Comic Sans MS" charset="0"/>
                    <a:cs typeface="Comic Sans MS" charset="0"/>
                  </a:rPr>
                  <a:t>Correlation between    and</a:t>
                </a:r>
              </a:p>
            </p:txBody>
          </p:sp>
        </p:grpSp>
        <p:graphicFrame>
          <p:nvGraphicFramePr>
            <p:cNvPr id="18435" name="Object 3"/>
            <p:cNvGraphicFramePr>
              <a:graphicFrameLocks noChangeAspect="1"/>
            </p:cNvGraphicFramePr>
            <p:nvPr/>
          </p:nvGraphicFramePr>
          <p:xfrm>
            <a:off x="6898746" y="2764897"/>
            <a:ext cx="371475" cy="393700"/>
          </p:xfrm>
          <a:graphic>
            <a:graphicData uri="http://schemas.openxmlformats.org/presentationml/2006/ole">
              <p:oleObj spid="_x0000_s337926" name="Equation" r:id="rId6" imgW="215900" imgH="228600" progId="Equation.DSMT4">
                <p:embed/>
              </p:oleObj>
            </a:graphicData>
          </a:graphic>
        </p:graphicFrame>
      </p:grpSp>
      <p:grpSp>
        <p:nvGrpSpPr>
          <p:cNvPr id="17" name="Group 71"/>
          <p:cNvGrpSpPr>
            <a:grpSpLocks/>
          </p:cNvGrpSpPr>
          <p:nvPr/>
        </p:nvGrpSpPr>
        <p:grpSpPr bwMode="auto">
          <a:xfrm>
            <a:off x="4741863" y="1714500"/>
            <a:ext cx="3171825" cy="398463"/>
            <a:chOff x="177800" y="5977465"/>
            <a:chExt cx="3172353" cy="398464"/>
          </a:xfrm>
        </p:grpSpPr>
        <p:sp>
          <p:nvSpPr>
            <p:cNvPr id="18513" name="TextBox 68"/>
            <p:cNvSpPr txBox="1">
              <a:spLocks noChangeArrowheads="1"/>
            </p:cNvSpPr>
            <p:nvPr/>
          </p:nvSpPr>
          <p:spPr bwMode="auto">
            <a:xfrm>
              <a:off x="177800" y="6019800"/>
              <a:ext cx="29419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latin typeface="Comic Sans MS" charset="0"/>
                  <a:ea typeface="Comic Sans MS" charset="0"/>
                  <a:cs typeface="Comic Sans MS" charset="0"/>
                </a:rPr>
                <a:t>Correlation between    and</a:t>
              </a:r>
            </a:p>
          </p:txBody>
        </p:sp>
        <p:graphicFrame>
          <p:nvGraphicFramePr>
            <p:cNvPr id="18437" name="Object 5"/>
            <p:cNvGraphicFramePr>
              <a:graphicFrameLocks noChangeAspect="1"/>
            </p:cNvGraphicFramePr>
            <p:nvPr/>
          </p:nvGraphicFramePr>
          <p:xfrm>
            <a:off x="2253354" y="5977465"/>
            <a:ext cx="306388" cy="393700"/>
          </p:xfrm>
          <a:graphic>
            <a:graphicData uri="http://schemas.openxmlformats.org/presentationml/2006/ole">
              <p:oleObj spid="_x0000_s337924" name="Equation" r:id="rId7" imgW="177800" imgH="228600" progId="Equation.DSMT4">
                <p:embed/>
              </p:oleObj>
            </a:graphicData>
          </a:graphic>
        </p:graphicFrame>
        <p:graphicFrame>
          <p:nvGraphicFramePr>
            <p:cNvPr id="18438" name="Object 6"/>
            <p:cNvGraphicFramePr>
              <a:graphicFrameLocks noChangeAspect="1"/>
            </p:cNvGraphicFramePr>
            <p:nvPr/>
          </p:nvGraphicFramePr>
          <p:xfrm>
            <a:off x="2978678" y="5982229"/>
            <a:ext cx="371475" cy="393700"/>
          </p:xfrm>
          <a:graphic>
            <a:graphicData uri="http://schemas.openxmlformats.org/presentationml/2006/ole">
              <p:oleObj spid="_x0000_s337925" name="Equation" r:id="rId8" imgW="215900" imgH="228600" progId="Equation.DSMT4">
                <p:embed/>
              </p:oleObj>
            </a:graphicData>
          </a:graphic>
        </p:graphicFrame>
      </p:grpSp>
      <p:grpSp>
        <p:nvGrpSpPr>
          <p:cNvPr id="18" name="Group 171"/>
          <p:cNvGrpSpPr>
            <a:grpSpLocks/>
          </p:cNvGrpSpPr>
          <p:nvPr/>
        </p:nvGrpSpPr>
        <p:grpSpPr bwMode="auto">
          <a:xfrm>
            <a:off x="4906963" y="4457700"/>
            <a:ext cx="838200" cy="1066800"/>
            <a:chOff x="240" y="528"/>
            <a:chExt cx="2496" cy="3168"/>
          </a:xfrm>
        </p:grpSpPr>
        <p:sp>
          <p:nvSpPr>
            <p:cNvPr id="18510" name="AutoShape 172"/>
            <p:cNvSpPr>
              <a:spLocks noChangeArrowheads="1"/>
            </p:cNvSpPr>
            <p:nvPr/>
          </p:nvSpPr>
          <p:spPr bwMode="auto">
            <a:xfrm>
              <a:off x="96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11" name="Oval 173"/>
            <p:cNvSpPr>
              <a:spLocks noChangeArrowheads="1"/>
            </p:cNvSpPr>
            <p:nvPr/>
          </p:nvSpPr>
          <p:spPr bwMode="auto">
            <a:xfrm>
              <a:off x="24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12" name="Oval 175"/>
            <p:cNvSpPr>
              <a:spLocks noChangeArrowheads="1"/>
            </p:cNvSpPr>
            <p:nvPr/>
          </p:nvSpPr>
          <p:spPr bwMode="auto">
            <a:xfrm>
              <a:off x="1225" y="2229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grpSp>
        <p:nvGrpSpPr>
          <p:cNvPr id="19" name="Group 176"/>
          <p:cNvGrpSpPr>
            <a:grpSpLocks/>
          </p:cNvGrpSpPr>
          <p:nvPr/>
        </p:nvGrpSpPr>
        <p:grpSpPr bwMode="auto">
          <a:xfrm rot="10800000">
            <a:off x="7002463" y="4419600"/>
            <a:ext cx="838200" cy="1143000"/>
            <a:chOff x="3120" y="528"/>
            <a:chExt cx="2496" cy="3168"/>
          </a:xfrm>
        </p:grpSpPr>
        <p:sp>
          <p:nvSpPr>
            <p:cNvPr id="18507" name="AutoShape 177"/>
            <p:cNvSpPr>
              <a:spLocks noChangeArrowheads="1"/>
            </p:cNvSpPr>
            <p:nvPr/>
          </p:nvSpPr>
          <p:spPr bwMode="auto">
            <a:xfrm>
              <a:off x="384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08" name="Oval 178"/>
            <p:cNvSpPr>
              <a:spLocks noChangeArrowheads="1"/>
            </p:cNvSpPr>
            <p:nvPr/>
          </p:nvSpPr>
          <p:spPr bwMode="auto">
            <a:xfrm>
              <a:off x="312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09" name="Oval 180"/>
            <p:cNvSpPr>
              <a:spLocks noChangeArrowheads="1"/>
            </p:cNvSpPr>
            <p:nvPr/>
          </p:nvSpPr>
          <p:spPr bwMode="auto">
            <a:xfrm>
              <a:off x="4080" y="224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sp>
        <p:nvSpPr>
          <p:cNvPr id="85" name="Line 181"/>
          <p:cNvSpPr>
            <a:spLocks noChangeShapeType="1"/>
          </p:cNvSpPr>
          <p:nvPr/>
        </p:nvSpPr>
        <p:spPr bwMode="auto">
          <a:xfrm>
            <a:off x="6113463" y="4953000"/>
            <a:ext cx="457200" cy="0"/>
          </a:xfrm>
          <a:prstGeom prst="line">
            <a:avLst/>
          </a:prstGeom>
          <a:noFill/>
          <a:ln w="44450">
            <a:solidFill>
              <a:srgbClr val="CC66FF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0" name="Group 87"/>
          <p:cNvGrpSpPr>
            <a:grpSpLocks/>
          </p:cNvGrpSpPr>
          <p:nvPr/>
        </p:nvGrpSpPr>
        <p:grpSpPr bwMode="auto">
          <a:xfrm>
            <a:off x="4787900" y="5597525"/>
            <a:ext cx="3176588" cy="414338"/>
            <a:chOff x="4711700" y="2320395"/>
            <a:chExt cx="3176578" cy="414225"/>
          </a:xfrm>
        </p:grpSpPr>
        <p:sp>
          <p:nvSpPr>
            <p:cNvPr id="18506" name="Text Box 186"/>
            <p:cNvSpPr txBox="1">
              <a:spLocks noChangeArrowheads="1"/>
            </p:cNvSpPr>
            <p:nvPr/>
          </p:nvSpPr>
          <p:spPr bwMode="auto">
            <a:xfrm>
              <a:off x="4711700" y="2396066"/>
              <a:ext cx="3064933" cy="33855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lg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latin typeface="Comic Sans MS" charset="0"/>
                  <a:ea typeface="Comic Sans MS" charset="0"/>
                  <a:cs typeface="Comic Sans MS" charset="0"/>
                </a:rPr>
                <a:t>Sivers distribution function</a:t>
              </a:r>
            </a:p>
          </p:txBody>
        </p:sp>
        <p:graphicFrame>
          <p:nvGraphicFramePr>
            <p:cNvPr id="18439" name="Object 7"/>
            <p:cNvGraphicFramePr>
              <a:graphicFrameLocks noChangeAspect="1"/>
            </p:cNvGraphicFramePr>
            <p:nvPr/>
          </p:nvGraphicFramePr>
          <p:xfrm>
            <a:off x="7518391" y="2320395"/>
            <a:ext cx="369887" cy="392112"/>
          </p:xfrm>
          <a:graphic>
            <a:graphicData uri="http://schemas.openxmlformats.org/presentationml/2006/ole">
              <p:oleObj spid="_x0000_s337923" name="Equation" r:id="rId9" imgW="215900" imgH="228600" progId="Equation.DSMT4">
                <p:embed/>
              </p:oleObj>
            </a:graphicData>
          </a:graphic>
        </p:graphicFrame>
      </p:grpSp>
      <p:grpSp>
        <p:nvGrpSpPr>
          <p:cNvPr id="21" name="Group 126"/>
          <p:cNvGrpSpPr>
            <a:grpSpLocks/>
          </p:cNvGrpSpPr>
          <p:nvPr/>
        </p:nvGrpSpPr>
        <p:grpSpPr bwMode="auto">
          <a:xfrm rot="10800000">
            <a:off x="4933950" y="2919413"/>
            <a:ext cx="838200" cy="808037"/>
            <a:chOff x="240" y="1296"/>
            <a:chExt cx="2496" cy="2400"/>
          </a:xfrm>
        </p:grpSpPr>
        <p:sp>
          <p:nvSpPr>
            <p:cNvPr id="18503" name="Oval 128"/>
            <p:cNvSpPr>
              <a:spLocks noChangeArrowheads="1"/>
            </p:cNvSpPr>
            <p:nvPr/>
          </p:nvSpPr>
          <p:spPr bwMode="auto">
            <a:xfrm>
              <a:off x="24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04" name="AutoShape 129"/>
            <p:cNvSpPr>
              <a:spLocks noChangeArrowheads="1"/>
            </p:cNvSpPr>
            <p:nvPr/>
          </p:nvSpPr>
          <p:spPr bwMode="auto">
            <a:xfrm>
              <a:off x="1321" y="2027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05" name="Oval 130"/>
            <p:cNvSpPr>
              <a:spLocks noChangeArrowheads="1"/>
            </p:cNvSpPr>
            <p:nvPr/>
          </p:nvSpPr>
          <p:spPr bwMode="auto">
            <a:xfrm>
              <a:off x="1225" y="2555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grpSp>
        <p:nvGrpSpPr>
          <p:cNvPr id="22" name="Group 131"/>
          <p:cNvGrpSpPr>
            <a:grpSpLocks/>
          </p:cNvGrpSpPr>
          <p:nvPr/>
        </p:nvGrpSpPr>
        <p:grpSpPr bwMode="auto">
          <a:xfrm rot="10800000">
            <a:off x="6999288" y="2898775"/>
            <a:ext cx="838200" cy="865188"/>
            <a:chOff x="3120" y="1296"/>
            <a:chExt cx="2496" cy="2400"/>
          </a:xfrm>
        </p:grpSpPr>
        <p:sp>
          <p:nvSpPr>
            <p:cNvPr id="18500" name="Oval 133"/>
            <p:cNvSpPr>
              <a:spLocks noChangeArrowheads="1"/>
            </p:cNvSpPr>
            <p:nvPr/>
          </p:nvSpPr>
          <p:spPr bwMode="auto">
            <a:xfrm>
              <a:off x="312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01" name="AutoShape 134"/>
            <p:cNvSpPr>
              <a:spLocks noChangeArrowheads="1"/>
            </p:cNvSpPr>
            <p:nvPr/>
          </p:nvSpPr>
          <p:spPr bwMode="auto">
            <a:xfrm rot="10800000">
              <a:off x="4176" y="2393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502" name="Oval 135"/>
            <p:cNvSpPr>
              <a:spLocks noChangeArrowheads="1"/>
            </p:cNvSpPr>
            <p:nvPr/>
          </p:nvSpPr>
          <p:spPr bwMode="auto">
            <a:xfrm>
              <a:off x="4080" y="1961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sp>
        <p:nvSpPr>
          <p:cNvPr id="100" name="Line 136"/>
          <p:cNvSpPr>
            <a:spLocks noChangeShapeType="1"/>
          </p:cNvSpPr>
          <p:nvPr/>
        </p:nvSpPr>
        <p:spPr bwMode="auto">
          <a:xfrm>
            <a:off x="6096000" y="3294063"/>
            <a:ext cx="457200" cy="0"/>
          </a:xfrm>
          <a:prstGeom prst="line">
            <a:avLst/>
          </a:prstGeom>
          <a:noFill/>
          <a:ln w="44450">
            <a:solidFill>
              <a:srgbClr val="CC66FF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3" name="Group 100"/>
          <p:cNvGrpSpPr>
            <a:grpSpLocks/>
          </p:cNvGrpSpPr>
          <p:nvPr/>
        </p:nvGrpSpPr>
        <p:grpSpPr bwMode="auto">
          <a:xfrm>
            <a:off x="4343400" y="3730625"/>
            <a:ext cx="3940175" cy="392113"/>
            <a:chOff x="4436824" y="2435225"/>
            <a:chExt cx="3278951" cy="392113"/>
          </a:xfrm>
        </p:grpSpPr>
        <p:sp>
          <p:nvSpPr>
            <p:cNvPr id="18499" name="Text Box 186"/>
            <p:cNvSpPr txBox="1">
              <a:spLocks noChangeArrowheads="1"/>
            </p:cNvSpPr>
            <p:nvPr/>
          </p:nvSpPr>
          <p:spPr bwMode="auto">
            <a:xfrm>
              <a:off x="4436824" y="2472266"/>
              <a:ext cx="3064935" cy="33855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lg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latin typeface="Comic Sans MS" charset="0"/>
                  <a:ea typeface="Comic Sans MS" charset="0"/>
                  <a:cs typeface="Comic Sans MS" charset="0"/>
                </a:rPr>
                <a:t>Boer-Mulders distribution function</a:t>
              </a:r>
            </a:p>
          </p:txBody>
        </p:sp>
        <p:graphicFrame>
          <p:nvGraphicFramePr>
            <p:cNvPr id="18440" name="Object 8"/>
            <p:cNvGraphicFramePr>
              <a:graphicFrameLocks noChangeAspect="1"/>
            </p:cNvGraphicFramePr>
            <p:nvPr/>
          </p:nvGraphicFramePr>
          <p:xfrm>
            <a:off x="7389466" y="2435225"/>
            <a:ext cx="326309" cy="392113"/>
          </p:xfrm>
          <a:graphic>
            <a:graphicData uri="http://schemas.openxmlformats.org/presentationml/2006/ole">
              <p:oleObj spid="_x0000_s337922" name="Equation" r:id="rId10" imgW="190500" imgH="228600" progId="Equation.DSMT4">
                <p:embed/>
              </p:oleObj>
            </a:graphicData>
          </a:graphic>
        </p:graphicFrame>
      </p:grpSp>
      <p:grpSp>
        <p:nvGrpSpPr>
          <p:cNvPr id="24" name="Group 171"/>
          <p:cNvGrpSpPr>
            <a:grpSpLocks/>
          </p:cNvGrpSpPr>
          <p:nvPr/>
        </p:nvGrpSpPr>
        <p:grpSpPr bwMode="auto">
          <a:xfrm rot="-5400000">
            <a:off x="4872038" y="490538"/>
            <a:ext cx="838200" cy="1066800"/>
            <a:chOff x="240" y="528"/>
            <a:chExt cx="2496" cy="3168"/>
          </a:xfrm>
        </p:grpSpPr>
        <p:sp>
          <p:nvSpPr>
            <p:cNvPr id="18495" name="AutoShape 172"/>
            <p:cNvSpPr>
              <a:spLocks noChangeArrowheads="1"/>
            </p:cNvSpPr>
            <p:nvPr/>
          </p:nvSpPr>
          <p:spPr bwMode="auto">
            <a:xfrm>
              <a:off x="96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496" name="Oval 173"/>
            <p:cNvSpPr>
              <a:spLocks noChangeArrowheads="1"/>
            </p:cNvSpPr>
            <p:nvPr/>
          </p:nvSpPr>
          <p:spPr bwMode="auto">
            <a:xfrm>
              <a:off x="24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497" name="AutoShape 174"/>
            <p:cNvSpPr>
              <a:spLocks noChangeArrowheads="1"/>
            </p:cNvSpPr>
            <p:nvPr/>
          </p:nvSpPr>
          <p:spPr bwMode="auto">
            <a:xfrm>
              <a:off x="1296" y="230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498" name="Oval 175"/>
            <p:cNvSpPr>
              <a:spLocks noChangeArrowheads="1"/>
            </p:cNvSpPr>
            <p:nvPr/>
          </p:nvSpPr>
          <p:spPr bwMode="auto">
            <a:xfrm>
              <a:off x="1200" y="28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grpSp>
        <p:nvGrpSpPr>
          <p:cNvPr id="25" name="Group 176"/>
          <p:cNvGrpSpPr>
            <a:grpSpLocks/>
          </p:cNvGrpSpPr>
          <p:nvPr/>
        </p:nvGrpSpPr>
        <p:grpSpPr bwMode="auto">
          <a:xfrm rot="5400000">
            <a:off x="7086600" y="419100"/>
            <a:ext cx="838200" cy="1143000"/>
            <a:chOff x="3120" y="528"/>
            <a:chExt cx="2496" cy="3168"/>
          </a:xfrm>
        </p:grpSpPr>
        <p:sp>
          <p:nvSpPr>
            <p:cNvPr id="18491" name="AutoShape 177"/>
            <p:cNvSpPr>
              <a:spLocks noChangeArrowheads="1"/>
            </p:cNvSpPr>
            <p:nvPr/>
          </p:nvSpPr>
          <p:spPr bwMode="auto">
            <a:xfrm>
              <a:off x="384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492" name="Oval 178"/>
            <p:cNvSpPr>
              <a:spLocks noChangeArrowheads="1"/>
            </p:cNvSpPr>
            <p:nvPr/>
          </p:nvSpPr>
          <p:spPr bwMode="auto">
            <a:xfrm>
              <a:off x="312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493" name="AutoShape 179"/>
            <p:cNvSpPr>
              <a:spLocks noChangeArrowheads="1"/>
            </p:cNvSpPr>
            <p:nvPr/>
          </p:nvSpPr>
          <p:spPr bwMode="auto">
            <a:xfrm rot="10800000">
              <a:off x="4176" y="206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rgbClr val="0000FF"/>
              </a:solidFill>
              <a:miter lim="800000"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494" name="Oval 180"/>
            <p:cNvSpPr>
              <a:spLocks noChangeArrowheads="1"/>
            </p:cNvSpPr>
            <p:nvPr/>
          </p:nvSpPr>
          <p:spPr bwMode="auto">
            <a:xfrm>
              <a:off x="4080" y="16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rgbClr val="0000FF"/>
              </a:solidFill>
              <a:round/>
              <a:headEnd/>
              <a:tailEnd type="none" w="lg" len="lg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sp>
        <p:nvSpPr>
          <p:cNvPr id="120" name="Line 181"/>
          <p:cNvSpPr>
            <a:spLocks noChangeShapeType="1"/>
          </p:cNvSpPr>
          <p:nvPr/>
        </p:nvSpPr>
        <p:spPr bwMode="auto">
          <a:xfrm>
            <a:off x="6121400" y="985838"/>
            <a:ext cx="457200" cy="0"/>
          </a:xfrm>
          <a:prstGeom prst="line">
            <a:avLst/>
          </a:prstGeom>
          <a:noFill/>
          <a:ln w="44450">
            <a:solidFill>
              <a:srgbClr val="CC66FF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8606363" y="1689095"/>
            <a:ext cx="461665" cy="4093428"/>
          </a:xfrm>
          <a:prstGeom prst="rect">
            <a:avLst/>
          </a:prstGeom>
          <a:noFill/>
        </p:spPr>
        <p:txBody>
          <a:bodyPr vert="wordArtVert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CC66FF"/>
                </a:solidFill>
                <a:latin typeface="Comic Sans MS"/>
                <a:ea typeface="+mn-ea"/>
                <a:cs typeface="Comic Sans MS"/>
              </a:rPr>
              <a:t>Single Spin Asymmetries </a:t>
            </a:r>
          </a:p>
        </p:txBody>
      </p:sp>
      <p:sp>
        <p:nvSpPr>
          <p:cNvPr id="123" name="AutoShape 14"/>
          <p:cNvSpPr>
            <a:spLocks noChangeArrowheads="1"/>
          </p:cNvSpPr>
          <p:nvPr/>
        </p:nvSpPr>
        <p:spPr bwMode="auto">
          <a:xfrm>
            <a:off x="4204632" y="2172524"/>
            <a:ext cx="733425" cy="4233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8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FF66FF"/>
            </a:solidFill>
            <a:miter lim="800000"/>
            <a:headEnd/>
            <a:tailEnd/>
          </a:ln>
          <a:effectLst>
            <a:glow rad="101600">
              <a:srgbClr val="FF66FF">
                <a:alpha val="75000"/>
              </a:srgb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124" name="TextBox 123"/>
          <p:cNvSpPr txBox="1">
            <a:spLocks noChangeArrowheads="1"/>
          </p:cNvSpPr>
          <p:nvPr/>
        </p:nvSpPr>
        <p:spPr bwMode="auto">
          <a:xfrm>
            <a:off x="5004330" y="2134393"/>
            <a:ext cx="3587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omic Sans MS" charset="0"/>
                <a:ea typeface="Comic Sans MS" charset="0"/>
                <a:cs typeface="Comic Sans MS" charset="0"/>
              </a:rPr>
              <a:t>beyond collinear picture</a:t>
            </a:r>
          </a:p>
          <a:p>
            <a:r>
              <a:rPr lang="en-US" b="1" dirty="0">
                <a:latin typeface="Comic Sans MS" charset="0"/>
                <a:ea typeface="Comic Sans MS" charset="0"/>
                <a:cs typeface="Comic Sans MS" charset="0"/>
              </a:rPr>
              <a:t>Explore spin orbit correlations</a:t>
            </a:r>
          </a:p>
        </p:txBody>
      </p:sp>
      <p:sp>
        <p:nvSpPr>
          <p:cNvPr id="128" name="Text Box 25"/>
          <p:cNvSpPr txBox="1">
            <a:spLocks noChangeArrowheads="1"/>
          </p:cNvSpPr>
          <p:nvPr/>
        </p:nvSpPr>
        <p:spPr bwMode="auto">
          <a:xfrm>
            <a:off x="398451" y="4448719"/>
            <a:ext cx="3712107" cy="1795363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 w="9525">
            <a:solidFill>
              <a:srgbClr val="CC66FF"/>
            </a:solidFill>
            <a:miter lim="800000"/>
            <a:headEnd/>
            <a:tailEnd/>
          </a:ln>
          <a:effectLst>
            <a:glow rad="101600">
              <a:srgbClr val="FF66FF">
                <a:alpha val="75000"/>
              </a:srgbClr>
            </a:glo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u="sng">
                <a:solidFill>
                  <a:srgbClr val="CC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peculiarities of  f</a:t>
            </a:r>
            <a:r>
              <a:rPr lang="en-US" b="1" u="sng" baseline="30000">
                <a:solidFill>
                  <a:srgbClr val="CC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charset="2"/>
                <a:ea typeface="Symbol" charset="2"/>
                <a:cs typeface="Symbol" charset="2"/>
              </a:rPr>
              <a:t>^</a:t>
            </a:r>
            <a:r>
              <a:rPr lang="en-US" sz="1600" b="1" u="sng" baseline="-25000">
                <a:solidFill>
                  <a:srgbClr val="CC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1T</a:t>
            </a:r>
          </a:p>
          <a:p>
            <a:pPr algn="ctr"/>
            <a:endParaRPr lang="en-US" sz="1600" b="1" u="sng" baseline="-2500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1600" b="1">
                <a:effectLst>
                  <a:outerShdw blurRad="38100" dist="38100" dir="2700000" algn="tl">
                    <a:srgbClr val="4E5B6F"/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chiral even naïve T-odd DF</a:t>
            </a:r>
          </a:p>
          <a:p>
            <a:pPr algn="ctr"/>
            <a:r>
              <a:rPr lang="en-US" sz="1600" b="1">
                <a:effectLst>
                  <a:outerShdw blurRad="38100" dist="38100" dir="2700000" algn="tl">
                    <a:srgbClr val="4E5B6F"/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related to parton orbital angular momentum</a:t>
            </a:r>
          </a:p>
          <a:p>
            <a:pPr algn="ctr"/>
            <a:r>
              <a:rPr lang="en-US" sz="1600" b="1">
                <a:effectLst>
                  <a:outerShdw blurRad="38100" dist="38100" dir="2700000" algn="tl">
                    <a:srgbClr val="4E5B6F"/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violates naïve universality of PDFs</a:t>
            </a:r>
          </a:p>
          <a:p>
            <a:pPr algn="ctr"/>
            <a:r>
              <a:rPr lang="en-US" sz="1600" b="1">
                <a:effectLst>
                  <a:outerShdw blurRad="38100" dist="38100" dir="2700000" algn="tl">
                    <a:srgbClr val="4E5B6F"/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QCD-prediction: </a:t>
            </a:r>
            <a:r>
              <a:rPr lang="en-US" sz="1600" b="1">
                <a:solidFill>
                  <a:srgbClr val="CC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f</a:t>
            </a:r>
            <a:r>
              <a:rPr lang="en-US" sz="1600" b="1" baseline="30000">
                <a:solidFill>
                  <a:srgbClr val="CC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charset="2"/>
                <a:ea typeface="Symbol" charset="2"/>
                <a:cs typeface="Symbol" charset="2"/>
              </a:rPr>
              <a:t>^</a:t>
            </a:r>
            <a:r>
              <a:rPr lang="en-US" sz="1600" b="1" baseline="-25000">
                <a:solidFill>
                  <a:srgbClr val="CC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1T,DY </a:t>
            </a:r>
            <a:r>
              <a:rPr lang="en-US" sz="1600" b="1">
                <a:solidFill>
                  <a:srgbClr val="CC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= -f</a:t>
            </a:r>
            <a:r>
              <a:rPr lang="en-US" sz="1600" b="1" baseline="30000">
                <a:solidFill>
                  <a:srgbClr val="CC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charset="2"/>
                <a:ea typeface="Symbol" charset="2"/>
                <a:cs typeface="Symbol" charset="2"/>
              </a:rPr>
              <a:t>^</a:t>
            </a:r>
            <a:r>
              <a:rPr lang="en-US" sz="1600" b="1" baseline="-25000">
                <a:solidFill>
                  <a:srgbClr val="CC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1T,DIS</a:t>
            </a:r>
            <a:r>
              <a:rPr lang="en-US" sz="1600" b="1">
                <a:solidFill>
                  <a:srgbClr val="CC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b="1">
                <a:solidFill>
                  <a:srgbClr val="CC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it-IT" b="1">
              <a:solidFill>
                <a:srgbClr val="CC66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31" name="Left Arrow 130"/>
          <p:cNvSpPr/>
          <p:nvPr/>
        </p:nvSpPr>
        <p:spPr bwMode="auto">
          <a:xfrm>
            <a:off x="4177115" y="4997277"/>
            <a:ext cx="660400" cy="270934"/>
          </a:xfrm>
          <a:prstGeom prst="leftArrow">
            <a:avLst/>
          </a:prstGeom>
          <a:gradFill flip="none" rotWithShape="1">
            <a:gsLst>
              <a:gs pos="0">
                <a:srgbClr val="CC66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ap="flat" cmpd="sng" algn="ctr">
            <a:solidFill>
              <a:srgbClr val="FF66FF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66FF">
                <a:alpha val="75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 sz="20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121" name="Right Brace 120"/>
          <p:cNvSpPr/>
          <p:nvPr/>
        </p:nvSpPr>
        <p:spPr bwMode="auto">
          <a:xfrm>
            <a:off x="8335963" y="813288"/>
            <a:ext cx="371475" cy="5524012"/>
          </a:xfrm>
          <a:prstGeom prst="rightBrace">
            <a:avLst/>
          </a:prstGeom>
          <a:noFill/>
          <a:ln w="38100" cap="flat" cmpd="sng" algn="ctr">
            <a:solidFill>
              <a:srgbClr val="CC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 sz="20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18490" name="Slide Number Placeholder 14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D408F7-FC60-EA4F-B641-88D916029B50}" type="slidenum">
              <a:rPr lang="en-US"/>
              <a:pPr/>
              <a:t>17</a:t>
            </a:fld>
            <a:endParaRPr lang="en-US"/>
          </a:p>
        </p:txBody>
      </p:sp>
      <p:sp>
        <p:nvSpPr>
          <p:cNvPr id="125" name="Date Placeholder 1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85" grpId="0" animBg="1"/>
      <p:bldP spid="100" grpId="0" animBg="1"/>
      <p:bldP spid="120" grpId="0" animBg="1"/>
      <p:bldP spid="124" grpId="0"/>
      <p:bldP spid="1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30163"/>
            <a:ext cx="9118600" cy="6080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Processes to study Single Spin Asymmetries</a:t>
            </a:r>
            <a:endParaRPr lang="en-US" dirty="0">
              <a:ea typeface="+mj-ea"/>
            </a:endParaRPr>
          </a:p>
        </p:txBody>
      </p:sp>
      <p:sp>
        <p:nvSpPr>
          <p:cNvPr id="19460" name="Footer Placeholder 2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Comic Sans MS" charset="0"/>
                <a:ea typeface="Comic Sans MS" charset="0"/>
                <a:cs typeface="Comic Sans MS" charset="0"/>
              </a:rPr>
              <a:t>Hadron, June 2011 - Munich</a:t>
            </a:r>
            <a:endParaRPr lang="it-IT"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5189538" y="896938"/>
            <a:ext cx="3421062" cy="3024187"/>
            <a:chOff x="384" y="1584"/>
            <a:chExt cx="2155" cy="1905"/>
          </a:xfrm>
        </p:grpSpPr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905" y="2090"/>
              <a:ext cx="809" cy="1399"/>
              <a:chOff x="889" y="2705"/>
              <a:chExt cx="1083" cy="1784"/>
            </a:xfrm>
          </p:grpSpPr>
          <p:sp>
            <p:nvSpPr>
              <p:cNvPr id="73" name="AutoShape 5"/>
              <p:cNvSpPr>
                <a:spLocks noChangeArrowheads="1"/>
              </p:cNvSpPr>
              <p:nvPr/>
            </p:nvSpPr>
            <p:spPr bwMode="auto">
              <a:xfrm rot="5400000">
                <a:off x="529" y="3470"/>
                <a:ext cx="1784" cy="253"/>
              </a:xfrm>
              <a:prstGeom prst="rightArrow">
                <a:avLst>
                  <a:gd name="adj1" fmla="val 50000"/>
                  <a:gd name="adj2" fmla="val 199931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latin typeface="Arial" pitchFamily="-65" charset="0"/>
                  <a:ea typeface="MS PGothic" pitchFamily="34" charset="-128"/>
                  <a:cs typeface="MS PGothic" pitchFamily="34" charset="-128"/>
                </a:endParaRPr>
              </a:p>
            </p:txBody>
          </p:sp>
          <p:pic>
            <p:nvPicPr>
              <p:cNvPr id="74" name="Picture 4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89" y="2784"/>
                <a:ext cx="1083" cy="10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9510" name="Line 29"/>
            <p:cNvSpPr>
              <a:spLocks noChangeShapeType="1"/>
            </p:cNvSpPr>
            <p:nvPr/>
          </p:nvSpPr>
          <p:spPr bwMode="auto">
            <a:xfrm>
              <a:off x="671" y="1960"/>
              <a:ext cx="359" cy="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AutoShape 5"/>
            <p:cNvSpPr>
              <a:spLocks noChangeArrowheads="1"/>
            </p:cNvSpPr>
            <p:nvPr/>
          </p:nvSpPr>
          <p:spPr bwMode="auto">
            <a:xfrm>
              <a:off x="384" y="1885"/>
              <a:ext cx="359" cy="113"/>
            </a:xfrm>
            <a:prstGeom prst="rightArrow">
              <a:avLst>
                <a:gd name="adj1" fmla="val 50000"/>
                <a:gd name="adj2" fmla="val 79425"/>
              </a:avLst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>
                <a:latin typeface="Arial" pitchFamily="-65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9512" name="Oval 31"/>
            <p:cNvSpPr>
              <a:spLocks noChangeArrowheads="1"/>
            </p:cNvSpPr>
            <p:nvPr/>
          </p:nvSpPr>
          <p:spPr bwMode="auto">
            <a:xfrm>
              <a:off x="456" y="1848"/>
              <a:ext cx="179" cy="18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9513" name="Line 32"/>
            <p:cNvSpPr>
              <a:spLocks noChangeShapeType="1"/>
            </p:cNvSpPr>
            <p:nvPr/>
          </p:nvSpPr>
          <p:spPr bwMode="auto">
            <a:xfrm flipV="1">
              <a:off x="1030" y="1696"/>
              <a:ext cx="717" cy="26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14" name="Oval 33"/>
            <p:cNvSpPr>
              <a:spLocks noChangeArrowheads="1"/>
            </p:cNvSpPr>
            <p:nvPr/>
          </p:nvSpPr>
          <p:spPr bwMode="auto">
            <a:xfrm>
              <a:off x="1711" y="1584"/>
              <a:ext cx="180" cy="18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grpSp>
          <p:nvGrpSpPr>
            <p:cNvPr id="4" name="Group 23"/>
            <p:cNvGrpSpPr>
              <a:grpSpLocks/>
            </p:cNvGrpSpPr>
            <p:nvPr/>
          </p:nvGrpSpPr>
          <p:grpSpPr bwMode="auto">
            <a:xfrm rot="-8003361">
              <a:off x="932" y="2085"/>
              <a:ext cx="568" cy="185"/>
              <a:chOff x="465" y="3424"/>
              <a:chExt cx="1726" cy="499"/>
            </a:xfrm>
          </p:grpSpPr>
          <p:grpSp>
            <p:nvGrpSpPr>
              <p:cNvPr id="5" name="Group 16"/>
              <p:cNvGrpSpPr>
                <a:grpSpLocks/>
              </p:cNvGrpSpPr>
              <p:nvPr/>
            </p:nvGrpSpPr>
            <p:grpSpPr bwMode="auto">
              <a:xfrm>
                <a:off x="465" y="3424"/>
                <a:ext cx="638" cy="453"/>
                <a:chOff x="465" y="3424"/>
                <a:chExt cx="638" cy="453"/>
              </a:xfrm>
            </p:grpSpPr>
            <p:sp>
              <p:nvSpPr>
                <p:cNvPr id="71" name="AutoShape 14"/>
                <p:cNvSpPr>
                  <a:spLocks noChangeArrowheads="1"/>
                </p:cNvSpPr>
                <p:nvPr/>
              </p:nvSpPr>
              <p:spPr bwMode="auto">
                <a:xfrm>
                  <a:off x="471" y="3423"/>
                  <a:ext cx="410" cy="272"/>
                </a:xfrm>
                <a:prstGeom prst="curvedDownArrow">
                  <a:avLst>
                    <a:gd name="adj1" fmla="val 30006"/>
                    <a:gd name="adj2" fmla="val 59998"/>
                    <a:gd name="adj3" fmla="val 0"/>
                  </a:avLst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vert="eaVert"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72" name="AutoShape 15"/>
                <p:cNvSpPr>
                  <a:spLocks noChangeArrowheads="1"/>
                </p:cNvSpPr>
                <p:nvPr/>
              </p:nvSpPr>
              <p:spPr bwMode="auto">
                <a:xfrm rot="10800000">
                  <a:off x="698" y="3602"/>
                  <a:ext cx="410" cy="272"/>
                </a:xfrm>
                <a:prstGeom prst="curvedDownArrow">
                  <a:avLst>
                    <a:gd name="adj1" fmla="val 29996"/>
                    <a:gd name="adj2" fmla="val 59999"/>
                    <a:gd name="adj3" fmla="val 0"/>
                  </a:avLst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rot="10800000" vert="eaVert"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</p:grpSp>
          <p:grpSp>
            <p:nvGrpSpPr>
              <p:cNvPr id="6" name="Group 17"/>
              <p:cNvGrpSpPr>
                <a:grpSpLocks/>
              </p:cNvGrpSpPr>
              <p:nvPr/>
            </p:nvGrpSpPr>
            <p:grpSpPr bwMode="auto">
              <a:xfrm>
                <a:off x="1018" y="3465"/>
                <a:ext cx="639" cy="458"/>
                <a:chOff x="474" y="3465"/>
                <a:chExt cx="639" cy="458"/>
              </a:xfrm>
            </p:grpSpPr>
            <p:sp>
              <p:nvSpPr>
                <p:cNvPr id="69" name="AutoShape 18"/>
                <p:cNvSpPr>
                  <a:spLocks noChangeArrowheads="1"/>
                </p:cNvSpPr>
                <p:nvPr/>
              </p:nvSpPr>
              <p:spPr bwMode="auto">
                <a:xfrm>
                  <a:off x="479" y="3463"/>
                  <a:ext cx="410" cy="272"/>
                </a:xfrm>
                <a:prstGeom prst="curvedDownArrow">
                  <a:avLst>
                    <a:gd name="adj1" fmla="val 30006"/>
                    <a:gd name="adj2" fmla="val 59998"/>
                    <a:gd name="adj3" fmla="val 0"/>
                  </a:avLst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vert="eaVert"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70" name="AutoShape 19"/>
                <p:cNvSpPr>
                  <a:spLocks noChangeArrowheads="1"/>
                </p:cNvSpPr>
                <p:nvPr/>
              </p:nvSpPr>
              <p:spPr bwMode="auto">
                <a:xfrm rot="10800000">
                  <a:off x="706" y="3650"/>
                  <a:ext cx="410" cy="272"/>
                </a:xfrm>
                <a:prstGeom prst="curvedDownArrow">
                  <a:avLst>
                    <a:gd name="adj1" fmla="val 30006"/>
                    <a:gd name="adj2" fmla="val 59998"/>
                    <a:gd name="adj3" fmla="val 0"/>
                  </a:avLst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rot="10800000" vert="eaVert"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</p:grpSp>
          <p:grpSp>
            <p:nvGrpSpPr>
              <p:cNvPr id="7" name="Group 20"/>
              <p:cNvGrpSpPr>
                <a:grpSpLocks/>
              </p:cNvGrpSpPr>
              <p:nvPr/>
            </p:nvGrpSpPr>
            <p:grpSpPr bwMode="auto">
              <a:xfrm>
                <a:off x="1552" y="3453"/>
                <a:ext cx="639" cy="450"/>
                <a:chOff x="463" y="3453"/>
                <a:chExt cx="639" cy="450"/>
              </a:xfrm>
            </p:grpSpPr>
            <p:sp>
              <p:nvSpPr>
                <p:cNvPr id="67" name="AutoShape 21"/>
                <p:cNvSpPr>
                  <a:spLocks noChangeArrowheads="1"/>
                </p:cNvSpPr>
                <p:nvPr/>
              </p:nvSpPr>
              <p:spPr bwMode="auto">
                <a:xfrm>
                  <a:off x="471" y="3453"/>
                  <a:ext cx="410" cy="272"/>
                </a:xfrm>
                <a:prstGeom prst="curvedDownArrow">
                  <a:avLst>
                    <a:gd name="adj1" fmla="val 30006"/>
                    <a:gd name="adj2" fmla="val 59998"/>
                    <a:gd name="adj3" fmla="val 0"/>
                  </a:avLst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vert="eaVert"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68" name="AutoShape 22"/>
                <p:cNvSpPr>
                  <a:spLocks noChangeArrowheads="1"/>
                </p:cNvSpPr>
                <p:nvPr/>
              </p:nvSpPr>
              <p:spPr bwMode="auto">
                <a:xfrm rot="10800000">
                  <a:off x="700" y="3629"/>
                  <a:ext cx="407" cy="272"/>
                </a:xfrm>
                <a:prstGeom prst="curvedDownArrow">
                  <a:avLst>
                    <a:gd name="adj1" fmla="val 29996"/>
                    <a:gd name="adj2" fmla="val 59999"/>
                    <a:gd name="adj3" fmla="val 0"/>
                  </a:avLst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rot="10800000" vert="eaVert"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</p:grpSp>
        </p:grpSp>
        <p:sp>
          <p:nvSpPr>
            <p:cNvPr id="56" name="AutoShape 5"/>
            <p:cNvSpPr>
              <a:spLocks noChangeArrowheads="1"/>
            </p:cNvSpPr>
            <p:nvPr/>
          </p:nvSpPr>
          <p:spPr bwMode="auto">
            <a:xfrm>
              <a:off x="1306" y="1929"/>
              <a:ext cx="358" cy="114"/>
            </a:xfrm>
            <a:prstGeom prst="rightArrow">
              <a:avLst>
                <a:gd name="adj1" fmla="val 50000"/>
                <a:gd name="adj2" fmla="val 78509"/>
              </a:avLst>
            </a:prstGeom>
            <a:solidFill>
              <a:srgbClr val="FF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>
                <a:latin typeface="Arial" pitchFamily="-65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57" name="Text Box 45"/>
            <p:cNvSpPr txBox="1">
              <a:spLocks noChangeArrowheads="1"/>
            </p:cNvSpPr>
            <p:nvPr/>
          </p:nvSpPr>
          <p:spPr bwMode="auto">
            <a:xfrm>
              <a:off x="1245" y="1922"/>
              <a:ext cx="4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l-GR" sz="2400" b="1" dirty="0">
                  <a:solidFill>
                    <a:srgbClr val="FF99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S PGothic" pitchFamily="34" charset="-128"/>
                  <a:ea typeface="MS PGothic" pitchFamily="34" charset="-128"/>
                  <a:cs typeface="Tahoma" pitchFamily="-65" charset="0"/>
                </a:rPr>
                <a:t>γ</a:t>
              </a:r>
              <a:r>
                <a:rPr lang="en-US" sz="2400" b="1" baseline="30000" dirty="0">
                  <a:solidFill>
                    <a:srgbClr val="FF99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S PGothic" pitchFamily="34" charset="-128"/>
                  <a:ea typeface="MS PGothic" pitchFamily="34" charset="-128"/>
                  <a:cs typeface="Tahoma" pitchFamily="-65" charset="0"/>
                </a:rPr>
                <a:t>*</a:t>
              </a:r>
              <a:endParaRPr lang="el-GR" sz="2400" b="1" baseline="30000" dirty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PGothic" pitchFamily="34" charset="-128"/>
                <a:ea typeface="MS PGothic" pitchFamily="34" charset="-128"/>
                <a:cs typeface="Tahoma" pitchFamily="-65" charset="0"/>
              </a:endParaRPr>
            </a:p>
          </p:txBody>
        </p:sp>
        <p:sp>
          <p:nvSpPr>
            <p:cNvPr id="58" name="Text Box 46"/>
            <p:cNvSpPr txBox="1">
              <a:spLocks noChangeArrowheads="1"/>
            </p:cNvSpPr>
            <p:nvPr/>
          </p:nvSpPr>
          <p:spPr bwMode="auto">
            <a:xfrm>
              <a:off x="1056" y="2538"/>
              <a:ext cx="92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800" b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S PGothic" pitchFamily="34" charset="-128"/>
                  <a:ea typeface="MS PGothic" pitchFamily="34" charset="-128"/>
                  <a:cs typeface="MS PGothic" pitchFamily="34" charset="-128"/>
                </a:rPr>
                <a:t>u,d,s</a:t>
              </a:r>
              <a:endPara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PGothic" pitchFamily="34" charset="-128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9519" name="Line 48"/>
            <p:cNvSpPr>
              <a:spLocks noChangeShapeType="1"/>
            </p:cNvSpPr>
            <p:nvPr/>
          </p:nvSpPr>
          <p:spPr bwMode="auto">
            <a:xfrm flipV="1">
              <a:off x="1434" y="2132"/>
              <a:ext cx="840" cy="296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20" name="Line 49"/>
            <p:cNvSpPr>
              <a:spLocks noChangeShapeType="1"/>
            </p:cNvSpPr>
            <p:nvPr/>
          </p:nvSpPr>
          <p:spPr bwMode="auto">
            <a:xfrm flipV="1">
              <a:off x="1434" y="2175"/>
              <a:ext cx="840" cy="295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21" name="Oval 50"/>
            <p:cNvSpPr>
              <a:spLocks noChangeArrowheads="1"/>
            </p:cNvSpPr>
            <p:nvPr/>
          </p:nvSpPr>
          <p:spPr bwMode="auto">
            <a:xfrm>
              <a:off x="2064" y="2016"/>
              <a:ext cx="336" cy="337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3" name="Text Box 51"/>
            <p:cNvSpPr txBox="1">
              <a:spLocks noChangeArrowheads="1"/>
            </p:cNvSpPr>
            <p:nvPr/>
          </p:nvSpPr>
          <p:spPr bwMode="auto">
            <a:xfrm>
              <a:off x="2016" y="2016"/>
              <a:ext cx="52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charset="2"/>
                  <a:ea typeface="MS PGothic" pitchFamily="34" charset="-128"/>
                  <a:cs typeface="Symbol" charset="2"/>
                </a:rPr>
                <a:t>p</a:t>
              </a:r>
              <a:r>
                <a:rPr lang="en-US" sz="2400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MS PGothic" pitchFamily="34" charset="-128"/>
                  <a:cs typeface="MS PGothic" pitchFamily="34" charset="-128"/>
                </a:rPr>
                <a:t>,K</a:t>
              </a:r>
              <a:endParaRPr 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75" name="Text Box 78"/>
          <p:cNvSpPr txBox="1">
            <a:spLocks noChangeArrowheads="1"/>
          </p:cNvSpPr>
          <p:nvPr/>
        </p:nvSpPr>
        <p:spPr bwMode="auto">
          <a:xfrm>
            <a:off x="6545263" y="2892425"/>
            <a:ext cx="25479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rPr>
              <a:t>polarized SIDIS</a:t>
            </a:r>
          </a:p>
          <a:p>
            <a:pPr algn="ctr"/>
            <a:r>
              <a:rPr lang="en-US" b="1">
                <a:solidFill>
                  <a:srgbClr val="CC66FF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b="1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rPr>
              <a:t>q</a:t>
            </a:r>
            <a:r>
              <a:rPr lang="en-US" b="1" baseline="-25000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rPr>
              <a:t>f</a:t>
            </a:r>
            <a:r>
              <a:rPr lang="en-US">
                <a:solidFill>
                  <a:srgbClr val="CC66FF"/>
                </a:solidFill>
                <a:latin typeface="Calibri" charset="0"/>
              </a:rPr>
              <a:t>, </a:t>
            </a:r>
            <a:r>
              <a:rPr lang="en-US" b="1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rPr>
              <a:t>f</a:t>
            </a:r>
            <a:r>
              <a:rPr lang="en-US" b="1" baseline="30000">
                <a:solidFill>
                  <a:srgbClr val="CC66FF"/>
                </a:solidFill>
                <a:latin typeface="Symbol" charset="2"/>
                <a:ea typeface="Symbol" charset="2"/>
                <a:cs typeface="Symbol" charset="2"/>
              </a:rPr>
              <a:t>^</a:t>
            </a:r>
            <a:r>
              <a:rPr lang="en-US" b="1" baseline="-25000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rPr>
              <a:t>1T</a:t>
            </a:r>
            <a:endParaRPr lang="en-US" b="1" baseline="-25000">
              <a:solidFill>
                <a:srgbClr val="CC66FF"/>
              </a:solidFill>
              <a:latin typeface="Calibri" charset="0"/>
            </a:endParaRPr>
          </a:p>
        </p:txBody>
      </p:sp>
      <p:sp>
        <p:nvSpPr>
          <p:cNvPr id="19463" name="Text Box 53"/>
          <p:cNvSpPr txBox="1">
            <a:spLocks noChangeArrowheads="1"/>
          </p:cNvSpPr>
          <p:nvPr/>
        </p:nvSpPr>
        <p:spPr bwMode="auto">
          <a:xfrm>
            <a:off x="282575" y="3160713"/>
            <a:ext cx="32083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FFF66"/>
                </a:solidFill>
                <a:latin typeface="Comic Sans MS" charset="0"/>
                <a:ea typeface="Comic Sans MS" charset="0"/>
                <a:cs typeface="Comic Sans MS" charset="0"/>
              </a:rPr>
              <a:t>polarized pp scattering</a:t>
            </a:r>
          </a:p>
          <a:p>
            <a:pPr algn="ctr"/>
            <a:r>
              <a:rPr lang="en-US" b="1">
                <a:solidFill>
                  <a:srgbClr val="FFFF66"/>
                </a:solidFill>
                <a:latin typeface="Comic Sans MS" charset="0"/>
                <a:ea typeface="Comic Sans MS" charset="0"/>
                <a:cs typeface="Comic Sans MS" charset="0"/>
              </a:rPr>
              <a:t>?</a:t>
            </a:r>
            <a:r>
              <a:rPr lang="en-US" b="1">
                <a:solidFill>
                  <a:srgbClr val="CC66FF"/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b="1">
                <a:solidFill>
                  <a:srgbClr val="FFFF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b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q</a:t>
            </a:r>
            <a:r>
              <a:rPr lang="en-US" b="1" baseline="-2500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f</a:t>
            </a:r>
            <a:r>
              <a:rPr lang="en-US">
                <a:solidFill>
                  <a:srgbClr val="FFFF00"/>
                </a:solidFill>
                <a:latin typeface="Calibri" charset="0"/>
              </a:rPr>
              <a:t>, </a:t>
            </a:r>
            <a:r>
              <a:rPr lang="en-US" b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f</a:t>
            </a:r>
            <a:r>
              <a:rPr lang="en-US" b="1" baseline="30000">
                <a:solidFill>
                  <a:srgbClr val="FFFF00"/>
                </a:solidFill>
                <a:latin typeface="Symbol" charset="2"/>
                <a:ea typeface="Symbol" charset="2"/>
                <a:cs typeface="Symbol" charset="2"/>
              </a:rPr>
              <a:t>^</a:t>
            </a:r>
            <a:r>
              <a:rPr lang="en-US" b="1" baseline="-2500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1T</a:t>
            </a:r>
            <a:r>
              <a:rPr lang="en-US" b="1">
                <a:solidFill>
                  <a:srgbClr val="FFFF66"/>
                </a:solidFill>
                <a:latin typeface="Comic Sans MS" charset="0"/>
                <a:ea typeface="Comic Sans MS" charset="0"/>
                <a:cs typeface="Comic Sans MS" charset="0"/>
              </a:rPr>
              <a:t>?</a:t>
            </a:r>
          </a:p>
        </p:txBody>
      </p: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528638" y="1020763"/>
            <a:ext cx="3748087" cy="2309812"/>
            <a:chOff x="965" y="2526"/>
            <a:chExt cx="2361" cy="1455"/>
          </a:xfrm>
        </p:grpSpPr>
        <p:sp>
          <p:nvSpPr>
            <p:cNvPr id="19489" name="Oval 55"/>
            <p:cNvSpPr>
              <a:spLocks noChangeArrowheads="1"/>
            </p:cNvSpPr>
            <p:nvPr/>
          </p:nvSpPr>
          <p:spPr bwMode="auto">
            <a:xfrm>
              <a:off x="2880" y="2601"/>
              <a:ext cx="432" cy="385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grpSp>
          <p:nvGrpSpPr>
            <p:cNvPr id="9" name="Group 56"/>
            <p:cNvGrpSpPr>
              <a:grpSpLocks/>
            </p:cNvGrpSpPr>
            <p:nvPr/>
          </p:nvGrpSpPr>
          <p:grpSpPr bwMode="auto">
            <a:xfrm>
              <a:off x="965" y="2526"/>
              <a:ext cx="806" cy="1393"/>
              <a:chOff x="889" y="2639"/>
              <a:chExt cx="1083" cy="1846"/>
            </a:xfrm>
          </p:grpSpPr>
          <p:sp>
            <p:nvSpPr>
              <p:cNvPr id="99" name="AutoShape 5"/>
              <p:cNvSpPr>
                <a:spLocks noChangeArrowheads="1"/>
              </p:cNvSpPr>
              <p:nvPr/>
            </p:nvSpPr>
            <p:spPr bwMode="auto">
              <a:xfrm rot="5400000">
                <a:off x="515" y="3440"/>
                <a:ext cx="1846" cy="243"/>
              </a:xfrm>
              <a:prstGeom prst="rightArrow">
                <a:avLst>
                  <a:gd name="adj1" fmla="val 50000"/>
                  <a:gd name="adj2" fmla="val 199931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>
                  <a:latin typeface="Arial" pitchFamily="-65" charset="0"/>
                  <a:ea typeface="MS PGothic" pitchFamily="34" charset="-128"/>
                  <a:cs typeface="MS PGothic" pitchFamily="34" charset="-128"/>
                </a:endParaRPr>
              </a:p>
            </p:txBody>
          </p:sp>
          <p:pic>
            <p:nvPicPr>
              <p:cNvPr id="100" name="Picture 4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89" y="2783"/>
                <a:ext cx="1083" cy="10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80" name="Text Box 59"/>
            <p:cNvSpPr txBox="1">
              <a:spLocks noChangeArrowheads="1"/>
            </p:cNvSpPr>
            <p:nvPr/>
          </p:nvSpPr>
          <p:spPr bwMode="auto">
            <a:xfrm>
              <a:off x="1040" y="2990"/>
              <a:ext cx="81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800" b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S PGothic" pitchFamily="34" charset="-128"/>
                  <a:ea typeface="MS PGothic" pitchFamily="34" charset="-128"/>
                  <a:cs typeface="MS PGothic" pitchFamily="34" charset="-128"/>
                </a:rPr>
                <a:t>u,d,s,g</a:t>
              </a:r>
              <a:endPara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PGothic" pitchFamily="34" charset="-128"/>
                <a:ea typeface="MS PGothic" pitchFamily="34" charset="-128"/>
                <a:cs typeface="MS PGothic" pitchFamily="34" charset="-128"/>
              </a:endParaRPr>
            </a:p>
          </p:txBody>
        </p:sp>
        <p:pic>
          <p:nvPicPr>
            <p:cNvPr id="98" name="Picture 1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37" y="3165"/>
              <a:ext cx="794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</p:pic>
        <p:grpSp>
          <p:nvGrpSpPr>
            <p:cNvPr id="11" name="Group 23"/>
            <p:cNvGrpSpPr>
              <a:grpSpLocks/>
            </p:cNvGrpSpPr>
            <p:nvPr/>
          </p:nvGrpSpPr>
          <p:grpSpPr bwMode="auto">
            <a:xfrm rot="12734765" flipH="1">
              <a:off x="1503" y="3071"/>
              <a:ext cx="912" cy="211"/>
              <a:chOff x="465" y="3424"/>
              <a:chExt cx="1726" cy="499"/>
            </a:xfrm>
          </p:grpSpPr>
          <p:grpSp>
            <p:nvGrpSpPr>
              <p:cNvPr id="12" name="Group 16"/>
              <p:cNvGrpSpPr>
                <a:grpSpLocks/>
              </p:cNvGrpSpPr>
              <p:nvPr/>
            </p:nvGrpSpPr>
            <p:grpSpPr bwMode="auto">
              <a:xfrm>
                <a:off x="465" y="3424"/>
                <a:ext cx="638" cy="453"/>
                <a:chOff x="465" y="3424"/>
                <a:chExt cx="638" cy="453"/>
              </a:xfrm>
            </p:grpSpPr>
            <p:sp>
              <p:nvSpPr>
                <p:cNvPr id="95" name="AutoShape 14"/>
                <p:cNvSpPr>
                  <a:spLocks noChangeArrowheads="1"/>
                </p:cNvSpPr>
                <p:nvPr/>
              </p:nvSpPr>
              <p:spPr bwMode="auto">
                <a:xfrm>
                  <a:off x="461" y="3424"/>
                  <a:ext cx="411" cy="272"/>
                </a:xfrm>
                <a:prstGeom prst="curvedDownArrow">
                  <a:avLst>
                    <a:gd name="adj1" fmla="val 30006"/>
                    <a:gd name="adj2" fmla="val 59998"/>
                    <a:gd name="adj3" fmla="val 0"/>
                  </a:avLst>
                </a:prstGeom>
                <a:solidFill>
                  <a:srgbClr val="3399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96" name="AutoShape 15"/>
                <p:cNvSpPr>
                  <a:spLocks noChangeArrowheads="1"/>
                </p:cNvSpPr>
                <p:nvPr/>
              </p:nvSpPr>
              <p:spPr bwMode="auto">
                <a:xfrm rot="10800000">
                  <a:off x="692" y="3608"/>
                  <a:ext cx="409" cy="272"/>
                </a:xfrm>
                <a:prstGeom prst="curvedDownArrow">
                  <a:avLst>
                    <a:gd name="adj1" fmla="val 29996"/>
                    <a:gd name="adj2" fmla="val 59999"/>
                    <a:gd name="adj3" fmla="val 0"/>
                  </a:avLst>
                </a:prstGeom>
                <a:solidFill>
                  <a:srgbClr val="3399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</p:grpSp>
          <p:grpSp>
            <p:nvGrpSpPr>
              <p:cNvPr id="13" name="Group 17"/>
              <p:cNvGrpSpPr>
                <a:grpSpLocks/>
              </p:cNvGrpSpPr>
              <p:nvPr/>
            </p:nvGrpSpPr>
            <p:grpSpPr bwMode="auto">
              <a:xfrm>
                <a:off x="1018" y="3465"/>
                <a:ext cx="639" cy="458"/>
                <a:chOff x="474" y="3465"/>
                <a:chExt cx="639" cy="458"/>
              </a:xfrm>
            </p:grpSpPr>
            <p:sp>
              <p:nvSpPr>
                <p:cNvPr id="93" name="AutoShape 18"/>
                <p:cNvSpPr>
                  <a:spLocks noChangeArrowheads="1"/>
                </p:cNvSpPr>
                <p:nvPr/>
              </p:nvSpPr>
              <p:spPr bwMode="auto">
                <a:xfrm>
                  <a:off x="469" y="3465"/>
                  <a:ext cx="411" cy="272"/>
                </a:xfrm>
                <a:prstGeom prst="curvedDownArrow">
                  <a:avLst>
                    <a:gd name="adj1" fmla="val 30006"/>
                    <a:gd name="adj2" fmla="val 59998"/>
                    <a:gd name="adj3" fmla="val 0"/>
                  </a:avLst>
                </a:prstGeom>
                <a:solidFill>
                  <a:srgbClr val="3399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94" name="AutoShape 19"/>
                <p:cNvSpPr>
                  <a:spLocks noChangeArrowheads="1"/>
                </p:cNvSpPr>
                <p:nvPr/>
              </p:nvSpPr>
              <p:spPr bwMode="auto">
                <a:xfrm rot="10800000">
                  <a:off x="699" y="3652"/>
                  <a:ext cx="411" cy="272"/>
                </a:xfrm>
                <a:prstGeom prst="curvedDownArrow">
                  <a:avLst>
                    <a:gd name="adj1" fmla="val 30006"/>
                    <a:gd name="adj2" fmla="val 59998"/>
                    <a:gd name="adj3" fmla="val 0"/>
                  </a:avLst>
                </a:prstGeom>
                <a:solidFill>
                  <a:srgbClr val="3399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</p:grpSp>
          <p:grpSp>
            <p:nvGrpSpPr>
              <p:cNvPr id="14" name="Group 20"/>
              <p:cNvGrpSpPr>
                <a:grpSpLocks/>
              </p:cNvGrpSpPr>
              <p:nvPr/>
            </p:nvGrpSpPr>
            <p:grpSpPr bwMode="auto">
              <a:xfrm>
                <a:off x="1552" y="3453"/>
                <a:ext cx="639" cy="450"/>
                <a:chOff x="463" y="3453"/>
                <a:chExt cx="639" cy="450"/>
              </a:xfrm>
            </p:grpSpPr>
            <p:sp>
              <p:nvSpPr>
                <p:cNvPr id="91" name="AutoShape 21"/>
                <p:cNvSpPr>
                  <a:spLocks noChangeArrowheads="1"/>
                </p:cNvSpPr>
                <p:nvPr/>
              </p:nvSpPr>
              <p:spPr bwMode="auto">
                <a:xfrm>
                  <a:off x="458" y="3453"/>
                  <a:ext cx="411" cy="272"/>
                </a:xfrm>
                <a:prstGeom prst="curvedDownArrow">
                  <a:avLst>
                    <a:gd name="adj1" fmla="val 30006"/>
                    <a:gd name="adj2" fmla="val 59998"/>
                    <a:gd name="adj3" fmla="val 0"/>
                  </a:avLst>
                </a:prstGeom>
                <a:solidFill>
                  <a:srgbClr val="3399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rot="10800000"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92" name="AutoShape 22"/>
                <p:cNvSpPr>
                  <a:spLocks noChangeArrowheads="1"/>
                </p:cNvSpPr>
                <p:nvPr/>
              </p:nvSpPr>
              <p:spPr bwMode="auto">
                <a:xfrm rot="10800000">
                  <a:off x="690" y="3632"/>
                  <a:ext cx="409" cy="272"/>
                </a:xfrm>
                <a:prstGeom prst="curvedDownArrow">
                  <a:avLst>
                    <a:gd name="adj1" fmla="val 29996"/>
                    <a:gd name="adj2" fmla="val 59999"/>
                    <a:gd name="adj3" fmla="val 0"/>
                  </a:avLst>
                </a:prstGeom>
                <a:solidFill>
                  <a:srgbClr val="3399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</p:grpSp>
        </p:grpSp>
        <p:sp>
          <p:nvSpPr>
            <p:cNvPr id="84" name="Text Box 74"/>
            <p:cNvSpPr txBox="1">
              <a:spLocks noChangeArrowheads="1"/>
            </p:cNvSpPr>
            <p:nvPr/>
          </p:nvSpPr>
          <p:spPr bwMode="auto">
            <a:xfrm>
              <a:off x="2114" y="3547"/>
              <a:ext cx="81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800" b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S PGothic" pitchFamily="34" charset="-128"/>
                  <a:ea typeface="MS PGothic" pitchFamily="34" charset="-128"/>
                  <a:cs typeface="MS PGothic" pitchFamily="34" charset="-128"/>
                </a:rPr>
                <a:t>u,d,s,g</a:t>
              </a:r>
              <a:endPara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PGothic" pitchFamily="34" charset="-128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9495" name="Line 75"/>
            <p:cNvSpPr>
              <a:spLocks noChangeShapeType="1"/>
            </p:cNvSpPr>
            <p:nvPr/>
          </p:nvSpPr>
          <p:spPr bwMode="auto">
            <a:xfrm flipV="1">
              <a:off x="1632" y="2736"/>
              <a:ext cx="1296" cy="144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96" name="Line 76"/>
            <p:cNvSpPr>
              <a:spLocks noChangeShapeType="1"/>
            </p:cNvSpPr>
            <p:nvPr/>
          </p:nvSpPr>
          <p:spPr bwMode="auto">
            <a:xfrm flipV="1">
              <a:off x="2400" y="2928"/>
              <a:ext cx="624" cy="480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Text Box 77"/>
            <p:cNvSpPr txBox="1">
              <a:spLocks noChangeArrowheads="1"/>
            </p:cNvSpPr>
            <p:nvPr/>
          </p:nvSpPr>
          <p:spPr bwMode="auto">
            <a:xfrm>
              <a:off x="2835" y="2560"/>
              <a:ext cx="491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charset="2"/>
                  <a:ea typeface="MS PGothic" pitchFamily="34" charset="-128"/>
                  <a:cs typeface="Symbol" charset="2"/>
                </a:rPr>
                <a:t>p</a:t>
              </a:r>
              <a:r>
                <a:rPr lang="en-US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MS PGothic" pitchFamily="34" charset="-128"/>
                  <a:cs typeface="MS PGothic" pitchFamily="34" charset="-128"/>
                </a:rPr>
                <a:t>,K,</a:t>
              </a:r>
              <a:r>
                <a:rPr lang="en-US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charset="2"/>
                  <a:ea typeface="MS PGothic" pitchFamily="34" charset="-128"/>
                  <a:cs typeface="Symbol" charset="2"/>
                </a:rPr>
                <a:t>g</a:t>
              </a:r>
              <a:endPara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  <a:ea typeface="MS PGothic" pitchFamily="34" charset="-128"/>
                <a:cs typeface="Symbol" charset="2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MS PGothic" pitchFamily="34" charset="-128"/>
                  <a:cs typeface="MS PGothic" pitchFamily="34" charset="-128"/>
                </a:rPr>
                <a:t>jet</a:t>
              </a:r>
              <a:endParaRPr lang="el-GR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19465" name="Slide Number Placeholder 10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9F7261-3AE1-6642-A364-C37E9F0905A1}" type="slidenum">
              <a:rPr lang="en-US"/>
              <a:pPr/>
              <a:t>18</a:t>
            </a:fld>
            <a:endParaRPr lang="en-US"/>
          </a:p>
        </p:txBody>
      </p:sp>
      <p:sp>
        <p:nvSpPr>
          <p:cNvPr id="88" name="Text Box 53"/>
          <p:cNvSpPr txBox="1">
            <a:spLocks noChangeArrowheads="1"/>
          </p:cNvSpPr>
          <p:nvPr/>
        </p:nvSpPr>
        <p:spPr bwMode="auto">
          <a:xfrm>
            <a:off x="5062538" y="5789613"/>
            <a:ext cx="18319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F66FF"/>
                </a:solidFill>
                <a:latin typeface="Comic Sans MS" charset="0"/>
                <a:ea typeface="Comic Sans MS" charset="0"/>
                <a:cs typeface="Comic Sans MS" charset="0"/>
              </a:rPr>
              <a:t>polarized DY</a:t>
            </a:r>
          </a:p>
          <a:p>
            <a:pPr algn="ctr"/>
            <a:r>
              <a:rPr lang="en-US" b="1">
                <a:solidFill>
                  <a:srgbClr val="FF66FF"/>
                </a:solidFill>
                <a:latin typeface="Comic Sans MS" charset="0"/>
                <a:ea typeface="Comic Sans MS" charset="0"/>
                <a:cs typeface="Comic Sans MS" charset="0"/>
              </a:rPr>
              <a:t>f</a:t>
            </a:r>
            <a:r>
              <a:rPr lang="en-US" b="1" baseline="30000">
                <a:solidFill>
                  <a:srgbClr val="FF66FF"/>
                </a:solidFill>
                <a:latin typeface="Symbol" charset="2"/>
                <a:ea typeface="Symbol" charset="2"/>
                <a:cs typeface="Symbol" charset="2"/>
              </a:rPr>
              <a:t>^</a:t>
            </a:r>
            <a:r>
              <a:rPr lang="en-US" b="1" baseline="-25000">
                <a:solidFill>
                  <a:srgbClr val="FF66FF"/>
                </a:solidFill>
                <a:latin typeface="Comic Sans MS" charset="0"/>
                <a:ea typeface="Comic Sans MS" charset="0"/>
                <a:cs typeface="Comic Sans MS" charset="0"/>
              </a:rPr>
              <a:t>1T</a:t>
            </a:r>
          </a:p>
        </p:txBody>
      </p:sp>
      <p:grpSp>
        <p:nvGrpSpPr>
          <p:cNvPr id="15" name="Group 139"/>
          <p:cNvGrpSpPr>
            <a:grpSpLocks/>
          </p:cNvGrpSpPr>
          <p:nvPr/>
        </p:nvGrpSpPr>
        <p:grpSpPr bwMode="auto">
          <a:xfrm>
            <a:off x="2655888" y="3060700"/>
            <a:ext cx="3429000" cy="3328988"/>
            <a:chOff x="2656158" y="3061087"/>
            <a:chExt cx="3428601" cy="3328399"/>
          </a:xfrm>
        </p:grpSpPr>
        <p:grpSp>
          <p:nvGrpSpPr>
            <p:cNvPr id="16" name="Group 136"/>
            <p:cNvGrpSpPr>
              <a:grpSpLocks/>
            </p:cNvGrpSpPr>
            <p:nvPr/>
          </p:nvGrpSpPr>
          <p:grpSpPr bwMode="auto">
            <a:xfrm>
              <a:off x="2656158" y="3061087"/>
              <a:ext cx="3428601" cy="3328399"/>
              <a:chOff x="2286306" y="2737922"/>
              <a:chExt cx="3428601" cy="3328399"/>
            </a:xfrm>
          </p:grpSpPr>
          <p:grpSp>
            <p:nvGrpSpPr>
              <p:cNvPr id="17" name="Group 54"/>
              <p:cNvGrpSpPr>
                <a:grpSpLocks/>
              </p:cNvGrpSpPr>
              <p:nvPr/>
            </p:nvGrpSpPr>
            <p:grpSpPr bwMode="auto">
              <a:xfrm>
                <a:off x="2286306" y="3578706"/>
                <a:ext cx="2647950" cy="2487615"/>
                <a:chOff x="931" y="2526"/>
                <a:chExt cx="1668" cy="1567"/>
              </a:xfrm>
            </p:grpSpPr>
            <p:grpSp>
              <p:nvGrpSpPr>
                <p:cNvPr id="18" name="Group 56"/>
                <p:cNvGrpSpPr>
                  <a:grpSpLocks/>
                </p:cNvGrpSpPr>
                <p:nvPr/>
              </p:nvGrpSpPr>
              <p:grpSpPr bwMode="auto">
                <a:xfrm>
                  <a:off x="931" y="2526"/>
                  <a:ext cx="808" cy="1393"/>
                  <a:chOff x="841" y="2639"/>
                  <a:chExt cx="1083" cy="1846"/>
                </a:xfrm>
              </p:grpSpPr>
              <p:sp>
                <p:nvSpPr>
                  <p:cNvPr id="121" name="AutoShape 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515" y="3440"/>
                    <a:ext cx="1846" cy="244"/>
                  </a:xfrm>
                  <a:prstGeom prst="rightArrow">
                    <a:avLst>
                      <a:gd name="adj1" fmla="val 50000"/>
                      <a:gd name="adj2" fmla="val 199931"/>
                    </a:avLst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1" lang="ja-JP" altLang="en-US">
                      <a:latin typeface="Arial" pitchFamily="-65" charset="0"/>
                      <a:ea typeface="MS PGothic" pitchFamily="34" charset="-128"/>
                      <a:cs typeface="MS PGothic" pitchFamily="34" charset="-128"/>
                    </a:endParaRPr>
                  </a:p>
                </p:txBody>
              </p:sp>
              <p:pic>
                <p:nvPicPr>
                  <p:cNvPr id="122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clrChange>
                      <a:clrFrom>
                        <a:srgbClr val="000000"/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41" y="2882"/>
                    <a:ext cx="1083" cy="105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</p:pic>
            </p:grpSp>
            <p:sp>
              <p:nvSpPr>
                <p:cNvPr id="104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1048" y="3054"/>
                  <a:ext cx="592" cy="3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8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MS PGothic" charset="0"/>
                      <a:ea typeface="MS PGothic" charset="0"/>
                      <a:cs typeface="MS PGothic" charset="0"/>
                    </a:rPr>
                    <a:t>u,d,s</a:t>
                  </a:r>
                </a:p>
              </p:txBody>
            </p:sp>
            <p:pic>
              <p:nvPicPr>
                <p:cNvPr id="105" name="Picture 10"/>
                <p:cNvPicPr>
                  <a:picLocks noChangeAspect="1" noChangeArrowheads="1"/>
                </p:cNvPicPr>
                <p:nvPr/>
              </p:nvPicPr>
              <p:blipFill>
                <a:blip r:embed="rId3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805" y="3277"/>
                  <a:ext cx="794" cy="8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rgbClr val="000000">
                      <a:alpha val="50000"/>
                    </a:srgbClr>
                  </a:outerShdw>
                </a:effectLst>
              </p:spPr>
            </p:pic>
            <p:sp>
              <p:nvSpPr>
                <p:cNvPr id="19485" name="Line 75"/>
                <p:cNvSpPr>
                  <a:spLocks noChangeShapeType="1"/>
                </p:cNvSpPr>
                <p:nvPr/>
              </p:nvSpPr>
              <p:spPr bwMode="auto">
                <a:xfrm>
                  <a:off x="1467" y="2986"/>
                  <a:ext cx="417" cy="68"/>
                </a:xfrm>
                <a:prstGeom prst="line">
                  <a:avLst/>
                </a:prstGeom>
                <a:noFill/>
                <a:ln w="38100">
                  <a:solidFill>
                    <a:srgbClr val="00CC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86" name="Line 76"/>
                <p:cNvSpPr>
                  <a:spLocks noChangeShapeType="1"/>
                </p:cNvSpPr>
                <p:nvPr/>
              </p:nvSpPr>
              <p:spPr bwMode="auto">
                <a:xfrm flipH="1" flipV="1">
                  <a:off x="1924" y="3080"/>
                  <a:ext cx="153" cy="426"/>
                </a:xfrm>
                <a:prstGeom prst="line">
                  <a:avLst/>
                </a:prstGeom>
                <a:noFill/>
                <a:ln w="38100">
                  <a:solidFill>
                    <a:srgbClr val="00CC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128"/>
              <p:cNvGrpSpPr>
                <a:grpSpLocks/>
              </p:cNvGrpSpPr>
              <p:nvPr/>
            </p:nvGrpSpPr>
            <p:grpSpPr bwMode="auto">
              <a:xfrm rot="-5400000">
                <a:off x="3901585" y="3742388"/>
                <a:ext cx="542999" cy="797831"/>
                <a:chOff x="5431940" y="4796506"/>
                <a:chExt cx="542999" cy="797831"/>
              </a:xfrm>
            </p:grpSpPr>
            <p:sp>
              <p:nvSpPr>
                <p:cNvPr id="123" name="AutoShape 14"/>
                <p:cNvSpPr>
                  <a:spLocks noChangeArrowheads="1"/>
                </p:cNvSpPr>
                <p:nvPr/>
              </p:nvSpPr>
              <p:spPr bwMode="auto">
                <a:xfrm rot="13596639">
                  <a:off x="5790216" y="5407872"/>
                  <a:ext cx="214288" cy="158722"/>
                </a:xfrm>
                <a:prstGeom prst="curvedDownArrow">
                  <a:avLst>
                    <a:gd name="adj1" fmla="val 30006"/>
                    <a:gd name="adj2" fmla="val 59998"/>
                    <a:gd name="adj3" fmla="val 0"/>
                  </a:avLst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vert="eaVert"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124" name="AutoShape 15"/>
                <p:cNvSpPr>
                  <a:spLocks noChangeArrowheads="1"/>
                </p:cNvSpPr>
                <p:nvPr/>
              </p:nvSpPr>
              <p:spPr bwMode="auto">
                <a:xfrm rot="2796639">
                  <a:off x="5785455" y="5247553"/>
                  <a:ext cx="214287" cy="158722"/>
                </a:xfrm>
                <a:prstGeom prst="curvedDownArrow">
                  <a:avLst>
                    <a:gd name="adj1" fmla="val 29996"/>
                    <a:gd name="adj2" fmla="val 59999"/>
                    <a:gd name="adj3" fmla="val 0"/>
                  </a:avLst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rot="10800000" vert="eaVert"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125" name="AutoShape 18"/>
                <p:cNvSpPr>
                  <a:spLocks noChangeArrowheads="1"/>
                </p:cNvSpPr>
                <p:nvPr/>
              </p:nvSpPr>
              <p:spPr bwMode="auto">
                <a:xfrm rot="13596639">
                  <a:off x="5609274" y="5180885"/>
                  <a:ext cx="214287" cy="158722"/>
                </a:xfrm>
                <a:prstGeom prst="curvedDownArrow">
                  <a:avLst>
                    <a:gd name="adj1" fmla="val 30006"/>
                    <a:gd name="adj2" fmla="val 59998"/>
                    <a:gd name="adj3" fmla="val 0"/>
                  </a:avLst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vert="eaVert"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126" name="AutoShape 19"/>
                <p:cNvSpPr>
                  <a:spLocks noChangeArrowheads="1"/>
                </p:cNvSpPr>
                <p:nvPr/>
              </p:nvSpPr>
              <p:spPr bwMode="auto">
                <a:xfrm rot="2796639">
                  <a:off x="5608479" y="5016598"/>
                  <a:ext cx="214288" cy="160310"/>
                </a:xfrm>
                <a:prstGeom prst="curvedDownArrow">
                  <a:avLst>
                    <a:gd name="adj1" fmla="val 30006"/>
                    <a:gd name="adj2" fmla="val 59998"/>
                    <a:gd name="adj3" fmla="val 0"/>
                  </a:avLst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rot="10800000" vert="eaVert"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127" name="AutoShape 21"/>
                <p:cNvSpPr>
                  <a:spLocks noChangeArrowheads="1"/>
                </p:cNvSpPr>
                <p:nvPr/>
              </p:nvSpPr>
              <p:spPr bwMode="auto">
                <a:xfrm rot="13596639">
                  <a:off x="5410871" y="4980884"/>
                  <a:ext cx="214287" cy="158722"/>
                </a:xfrm>
                <a:prstGeom prst="curvedDownArrow">
                  <a:avLst>
                    <a:gd name="adj1" fmla="val 30006"/>
                    <a:gd name="adj2" fmla="val 59998"/>
                    <a:gd name="adj3" fmla="val 0"/>
                  </a:avLst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vert="eaVert"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128" name="AutoShape 22"/>
                <p:cNvSpPr>
                  <a:spLocks noChangeArrowheads="1"/>
                </p:cNvSpPr>
                <p:nvPr/>
              </p:nvSpPr>
              <p:spPr bwMode="auto">
                <a:xfrm rot="2796639">
                  <a:off x="5404522" y="4822152"/>
                  <a:ext cx="214287" cy="158722"/>
                </a:xfrm>
                <a:prstGeom prst="curvedDownArrow">
                  <a:avLst>
                    <a:gd name="adj1" fmla="val 29996"/>
                    <a:gd name="adj2" fmla="val 59999"/>
                    <a:gd name="adj3" fmla="val 0"/>
                  </a:avLst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rot="10800000" vert="eaVert"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1" lang="ja-JP" altLang="en-US">
                    <a:latin typeface="Arial" pitchFamily="-65" charset="0"/>
                    <a:ea typeface="MS PGothic" pitchFamily="34" charset="-128"/>
                    <a:cs typeface="MS PGothic" pitchFamily="34" charset="-128"/>
                  </a:endParaRPr>
                </a:p>
              </p:txBody>
            </p:sp>
          </p:grpSp>
          <p:sp>
            <p:nvSpPr>
              <p:cNvPr id="19471" name="TextBox 129"/>
              <p:cNvSpPr txBox="1">
                <a:spLocks noChangeArrowheads="1"/>
              </p:cNvSpPr>
              <p:nvPr/>
            </p:nvSpPr>
            <p:spPr bwMode="auto">
              <a:xfrm>
                <a:off x="4254806" y="3955242"/>
                <a:ext cx="42832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 u="sng">
                    <a:solidFill>
                      <a:srgbClr val="FFCC66"/>
                    </a:solidFill>
                    <a:latin typeface="Symbol" charset="2"/>
                    <a:ea typeface="Symbol" charset="2"/>
                    <a:cs typeface="Symbol" charset="2"/>
                  </a:rPr>
                  <a:t>g</a:t>
                </a:r>
                <a:r>
                  <a:rPr lang="en-US" sz="2400" b="1" u="sng" baseline="30000">
                    <a:solidFill>
                      <a:srgbClr val="FFCC66"/>
                    </a:solidFill>
                    <a:latin typeface="Symbol" charset="2"/>
                    <a:ea typeface="Symbol" charset="2"/>
                    <a:cs typeface="Symbol" charset="2"/>
                  </a:rPr>
                  <a:t>*</a:t>
                </a:r>
              </a:p>
            </p:txBody>
          </p:sp>
          <p:cxnSp>
            <p:nvCxnSpPr>
              <p:cNvPr id="132" name="Straight Arrow Connector 131"/>
              <p:cNvCxnSpPr/>
              <p:nvPr/>
            </p:nvCxnSpPr>
            <p:spPr>
              <a:xfrm rot="5400000" flipH="1" flipV="1">
                <a:off x="4184633" y="3335803"/>
                <a:ext cx="766727" cy="135007"/>
              </a:xfrm>
              <a:prstGeom prst="straightConnector1">
                <a:avLst/>
              </a:prstGeom>
              <a:ln w="38100">
                <a:solidFill>
                  <a:srgbClr val="FF66FF"/>
                </a:solidFill>
                <a:tailEnd type="arrow"/>
              </a:ln>
              <a:effectLst>
                <a:glow rad="63500">
                  <a:srgbClr val="CC66FF">
                    <a:alpha val="45000"/>
                  </a:srgb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Arrow Connector 132"/>
              <p:cNvCxnSpPr/>
              <p:nvPr/>
            </p:nvCxnSpPr>
            <p:spPr>
              <a:xfrm flipV="1">
                <a:off x="4500493" y="3292994"/>
                <a:ext cx="714974" cy="519077"/>
              </a:xfrm>
              <a:prstGeom prst="straightConnector1">
                <a:avLst/>
              </a:prstGeom>
              <a:ln w="38100">
                <a:solidFill>
                  <a:srgbClr val="FF66FF"/>
                </a:solidFill>
                <a:tailEnd type="arrow"/>
              </a:ln>
              <a:effectLst>
                <a:glow rad="63500">
                  <a:srgbClr val="CC66FF">
                    <a:alpha val="45000"/>
                  </a:srgb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474" name="TextBox 134"/>
              <p:cNvSpPr txBox="1">
                <a:spLocks noChangeArrowheads="1"/>
              </p:cNvSpPr>
              <p:nvPr/>
            </p:nvSpPr>
            <p:spPr bwMode="auto">
              <a:xfrm>
                <a:off x="4315798" y="2737922"/>
                <a:ext cx="7526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u="sng">
                    <a:solidFill>
                      <a:srgbClr val="FF66FF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e</a:t>
                </a:r>
                <a:r>
                  <a:rPr lang="en-US" b="1" u="sng" baseline="30000">
                    <a:solidFill>
                      <a:srgbClr val="FF66FF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+</a:t>
                </a:r>
                <a:r>
                  <a:rPr lang="en-US" b="1" u="sng">
                    <a:solidFill>
                      <a:srgbClr val="FF66FF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/</a:t>
                </a:r>
                <a:r>
                  <a:rPr lang="en-US" b="1" u="sng">
                    <a:solidFill>
                      <a:srgbClr val="FF66FF"/>
                    </a:solidFill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US" b="1" u="sng" baseline="30000">
                    <a:solidFill>
                      <a:srgbClr val="FF66FF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+</a:t>
                </a:r>
              </a:p>
            </p:txBody>
          </p:sp>
          <p:sp>
            <p:nvSpPr>
              <p:cNvPr id="19475" name="TextBox 135"/>
              <p:cNvSpPr txBox="1">
                <a:spLocks noChangeArrowheads="1"/>
              </p:cNvSpPr>
              <p:nvPr/>
            </p:nvSpPr>
            <p:spPr bwMode="auto">
              <a:xfrm>
                <a:off x="4962214" y="2998788"/>
                <a:ext cx="7526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u="sng">
                    <a:solidFill>
                      <a:srgbClr val="FF66FF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e</a:t>
                </a:r>
                <a:r>
                  <a:rPr lang="en-US" b="1" u="sng" baseline="30000">
                    <a:solidFill>
                      <a:srgbClr val="FF66FF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-</a:t>
                </a:r>
                <a:r>
                  <a:rPr lang="en-US" b="1" u="sng">
                    <a:solidFill>
                      <a:srgbClr val="FF66FF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/</a:t>
                </a:r>
                <a:r>
                  <a:rPr lang="en-US" b="1" u="sng">
                    <a:solidFill>
                      <a:srgbClr val="FF66FF"/>
                    </a:solidFill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US" b="1" u="sng" baseline="30000">
                    <a:solidFill>
                      <a:srgbClr val="FF66FF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-</a:t>
                </a:r>
              </a:p>
            </p:txBody>
          </p:sp>
        </p:grpSp>
        <p:graphicFrame>
          <p:nvGraphicFramePr>
            <p:cNvPr id="19458" name="Object 2"/>
            <p:cNvGraphicFramePr>
              <a:graphicFrameLocks noChangeAspect="1"/>
            </p:cNvGraphicFramePr>
            <p:nvPr/>
          </p:nvGraphicFramePr>
          <p:xfrm>
            <a:off x="4277746" y="5846561"/>
            <a:ext cx="775234" cy="369998"/>
          </p:xfrm>
          <a:graphic>
            <a:graphicData uri="http://schemas.openxmlformats.org/presentationml/2006/ole">
              <p:oleObj spid="_x0000_s344066" name="Equation" r:id="rId4" imgW="558800" imgH="266700" progId="Equation.DSMT4">
                <p:embed/>
              </p:oleObj>
            </a:graphicData>
          </a:graphic>
        </p:graphicFrame>
      </p:grpSp>
      <p:sp>
        <p:nvSpPr>
          <p:cNvPr id="78" name="Date Placeholder 7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8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single-spin asymmetries</a:t>
            </a:r>
            <a:endParaRPr lang="en-US" dirty="0"/>
          </a:p>
        </p:txBody>
      </p:sp>
      <p:sp>
        <p:nvSpPr>
          <p:cNvPr id="36" name="Date Placeholder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38" name="Footer Placeholder 3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Hadron, June 2011 - Munich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6435-1DB6-7D45-BAA9-78045D04E06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4339" name="Text Box 8"/>
          <p:cNvSpPr txBox="1">
            <a:spLocks noChangeArrowheads="1"/>
          </p:cNvSpPr>
          <p:nvPr/>
        </p:nvSpPr>
        <p:spPr bwMode="auto">
          <a:xfrm>
            <a:off x="449263" y="920433"/>
            <a:ext cx="136447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FFFFCC"/>
                </a:solidFill>
                <a:latin typeface="Comic Sans MS"/>
                <a:cs typeface="Comic Sans MS"/>
              </a:rPr>
              <a:t>ANL  ZGS</a:t>
            </a:r>
          </a:p>
          <a:p>
            <a:r>
              <a:rPr lang="en-US" altLang="ja-JP" sz="1600" b="1" dirty="0" err="1">
                <a:solidFill>
                  <a:srgbClr val="FFFFCC"/>
                </a:solidFill>
                <a:latin typeface="Comic Sans MS"/>
                <a:cs typeface="Comic Sans MS"/>
                <a:sym typeface="Symbol" charset="2"/>
              </a:rPr>
              <a:t></a:t>
            </a:r>
            <a:r>
              <a:rPr lang="en-US" altLang="ja-JP" sz="1600" b="1" dirty="0" err="1">
                <a:solidFill>
                  <a:srgbClr val="FFFFCC"/>
                </a:solidFill>
                <a:latin typeface="Comic Sans MS"/>
                <a:cs typeface="Comic Sans MS"/>
              </a:rPr>
              <a:t>s</a:t>
            </a:r>
            <a:r>
              <a:rPr lang="en-US" altLang="ja-JP" sz="1600" b="1" dirty="0">
                <a:solidFill>
                  <a:srgbClr val="FFFFCC"/>
                </a:solidFill>
                <a:latin typeface="Comic Sans MS"/>
                <a:cs typeface="Comic Sans MS"/>
              </a:rPr>
              <a:t>=4.9 </a:t>
            </a:r>
            <a:r>
              <a:rPr lang="en-US" altLang="ja-JP" sz="1600" b="1" dirty="0" err="1">
                <a:solidFill>
                  <a:srgbClr val="FFFFCC"/>
                </a:solidFill>
                <a:latin typeface="Comic Sans MS"/>
                <a:cs typeface="Comic Sans MS"/>
              </a:rPr>
              <a:t>GeV</a:t>
            </a:r>
            <a:r>
              <a:rPr lang="en-US" sz="1600" b="1" dirty="0">
                <a:solidFill>
                  <a:srgbClr val="FFFFCC"/>
                </a:solidFill>
                <a:latin typeface="Comic Sans MS"/>
                <a:cs typeface="Comic Sans MS"/>
              </a:rPr>
              <a:t> </a:t>
            </a:r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77683"/>
            <a:ext cx="9144000" cy="269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17"/>
          <p:cNvSpPr>
            <a:spLocks noChangeArrowheads="1"/>
          </p:cNvSpPr>
          <p:nvPr/>
        </p:nvSpPr>
        <p:spPr bwMode="auto">
          <a:xfrm>
            <a:off x="2714625" y="912495"/>
            <a:ext cx="136447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FFFFCC"/>
                </a:solidFill>
                <a:latin typeface="Comic Sans MS"/>
                <a:cs typeface="Comic Sans MS"/>
              </a:rPr>
              <a:t>BNL AGS</a:t>
            </a:r>
          </a:p>
          <a:p>
            <a:r>
              <a:rPr lang="en-US" altLang="ja-JP" sz="1600" b="1">
                <a:solidFill>
                  <a:srgbClr val="FFFFCC"/>
                </a:solidFill>
                <a:latin typeface="Comic Sans MS"/>
                <a:cs typeface="Comic Sans MS"/>
                <a:sym typeface="Symbol" charset="2"/>
              </a:rPr>
              <a:t></a:t>
            </a:r>
            <a:r>
              <a:rPr lang="en-US" altLang="ja-JP" sz="1600" b="1">
                <a:solidFill>
                  <a:srgbClr val="FFFFCC"/>
                </a:solidFill>
                <a:latin typeface="Comic Sans MS"/>
                <a:cs typeface="Comic Sans MS"/>
              </a:rPr>
              <a:t>s=6.6 GeV</a:t>
            </a:r>
            <a:r>
              <a:rPr lang="en-US" sz="1600" b="1">
                <a:solidFill>
                  <a:srgbClr val="FFFFCC"/>
                </a:solidFill>
                <a:latin typeface="Comic Sans MS"/>
                <a:cs typeface="Comic Sans MS"/>
              </a:rPr>
              <a:t> </a:t>
            </a:r>
          </a:p>
        </p:txBody>
      </p:sp>
      <p:sp>
        <p:nvSpPr>
          <p:cNvPr id="14343" name="Rectangle 18"/>
          <p:cNvSpPr>
            <a:spLocks noChangeArrowheads="1"/>
          </p:cNvSpPr>
          <p:nvPr/>
        </p:nvSpPr>
        <p:spPr bwMode="auto">
          <a:xfrm>
            <a:off x="4867275" y="858520"/>
            <a:ext cx="147989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FFFFCC"/>
                </a:solidFill>
                <a:latin typeface="Comic Sans MS"/>
                <a:cs typeface="Comic Sans MS"/>
              </a:rPr>
              <a:t>FNAL </a:t>
            </a:r>
          </a:p>
          <a:p>
            <a:r>
              <a:rPr lang="en-US" altLang="ja-JP" sz="1600" b="1">
                <a:solidFill>
                  <a:srgbClr val="FFFFCC"/>
                </a:solidFill>
                <a:latin typeface="Comic Sans MS"/>
                <a:cs typeface="Comic Sans MS"/>
                <a:sym typeface="Symbol" charset="2"/>
              </a:rPr>
              <a:t></a:t>
            </a:r>
            <a:r>
              <a:rPr lang="en-US" altLang="ja-JP" sz="1600" b="1">
                <a:solidFill>
                  <a:srgbClr val="FFFFCC"/>
                </a:solidFill>
                <a:latin typeface="Comic Sans MS"/>
                <a:cs typeface="Comic Sans MS"/>
              </a:rPr>
              <a:t>s=19.4 GeV</a:t>
            </a:r>
            <a:r>
              <a:rPr lang="en-US" sz="1600" b="1">
                <a:solidFill>
                  <a:srgbClr val="FFFFCC"/>
                </a:solidFill>
                <a:latin typeface="Comic Sans MS"/>
                <a:cs typeface="Comic Sans MS"/>
              </a:rPr>
              <a:t> </a:t>
            </a:r>
          </a:p>
        </p:txBody>
      </p:sp>
      <p:sp>
        <p:nvSpPr>
          <p:cNvPr id="14344" name="Rectangle 19"/>
          <p:cNvSpPr>
            <a:spLocks noChangeArrowheads="1"/>
          </p:cNvSpPr>
          <p:nvPr/>
        </p:nvSpPr>
        <p:spPr bwMode="auto">
          <a:xfrm>
            <a:off x="7145338" y="866458"/>
            <a:ext cx="180049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FFFFCC"/>
                </a:solidFill>
                <a:latin typeface="Comic Sans MS"/>
                <a:cs typeface="Comic Sans MS"/>
              </a:rPr>
              <a:t>BRAHMS@RHIC </a:t>
            </a:r>
            <a:endParaRPr lang="en-US" sz="1600" b="1" dirty="0">
              <a:solidFill>
                <a:srgbClr val="FFFFCC"/>
              </a:solidFill>
              <a:latin typeface="Comic Sans MS"/>
              <a:cs typeface="Comic Sans MS"/>
            </a:endParaRPr>
          </a:p>
          <a:p>
            <a:r>
              <a:rPr lang="en-US" altLang="ja-JP" sz="1600" b="1" dirty="0" err="1">
                <a:solidFill>
                  <a:srgbClr val="FFFFCC"/>
                </a:solidFill>
                <a:latin typeface="Comic Sans MS"/>
                <a:cs typeface="Comic Sans MS"/>
                <a:sym typeface="Symbol" charset="2"/>
              </a:rPr>
              <a:t></a:t>
            </a:r>
            <a:r>
              <a:rPr lang="en-US" altLang="ja-JP" sz="1600" b="1" dirty="0" err="1">
                <a:solidFill>
                  <a:srgbClr val="FFFFCC"/>
                </a:solidFill>
                <a:latin typeface="Comic Sans MS"/>
                <a:cs typeface="Comic Sans MS"/>
              </a:rPr>
              <a:t>s</a:t>
            </a:r>
            <a:r>
              <a:rPr lang="en-US" altLang="ja-JP" sz="1600" b="1" dirty="0">
                <a:solidFill>
                  <a:srgbClr val="FFFFCC"/>
                </a:solidFill>
                <a:latin typeface="Comic Sans MS"/>
                <a:cs typeface="Comic Sans MS"/>
              </a:rPr>
              <a:t>=62.4 </a:t>
            </a:r>
            <a:r>
              <a:rPr lang="en-US" altLang="ja-JP" sz="1600" b="1" dirty="0" err="1">
                <a:solidFill>
                  <a:srgbClr val="FFFFCC"/>
                </a:solidFill>
                <a:latin typeface="Comic Sans MS"/>
                <a:cs typeface="Comic Sans MS"/>
              </a:rPr>
              <a:t>GeV</a:t>
            </a:r>
            <a:r>
              <a:rPr lang="en-US" sz="1600" b="1" dirty="0">
                <a:solidFill>
                  <a:srgbClr val="FFFFCC"/>
                </a:solidFill>
                <a:latin typeface="Comic Sans MS"/>
                <a:cs typeface="Comic Sans MS"/>
              </a:rPr>
              <a:t> 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019800" y="4716942"/>
            <a:ext cx="3048000" cy="1566863"/>
            <a:chOff x="1680" y="3141"/>
            <a:chExt cx="1872" cy="864"/>
          </a:xfrm>
        </p:grpSpPr>
        <p:sp>
          <p:nvSpPr>
            <p:cNvPr id="14358" name="Rectangle 8"/>
            <p:cNvSpPr>
              <a:spLocks noChangeArrowheads="1"/>
            </p:cNvSpPr>
            <p:nvPr/>
          </p:nvSpPr>
          <p:spPr bwMode="auto">
            <a:xfrm>
              <a:off x="1680" y="3189"/>
              <a:ext cx="1872" cy="816"/>
            </a:xfrm>
            <a:prstGeom prst="rect">
              <a:avLst/>
            </a:prstGeom>
            <a:solidFill>
              <a:srgbClr val="FFFFE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glow rad="101600">
                <a:srgbClr val="FFFF00">
                  <a:alpha val="75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776" y="3141"/>
              <a:ext cx="1579" cy="845"/>
              <a:chOff x="1776" y="2666"/>
              <a:chExt cx="2088" cy="1271"/>
            </a:xfrm>
          </p:grpSpPr>
          <p:sp>
            <p:nvSpPr>
              <p:cNvPr id="14360" name="Line 10"/>
              <p:cNvSpPr>
                <a:spLocks noChangeShapeType="1"/>
              </p:cNvSpPr>
              <p:nvPr/>
            </p:nvSpPr>
            <p:spPr bwMode="auto">
              <a:xfrm flipV="1">
                <a:off x="1776" y="3024"/>
                <a:ext cx="1968" cy="528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prstDash val="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>
                <a:off x="2352" y="3072"/>
                <a:ext cx="288" cy="480"/>
                <a:chOff x="4320" y="1488"/>
                <a:chExt cx="288" cy="480"/>
              </a:xfrm>
            </p:grpSpPr>
            <p:sp>
              <p:nvSpPr>
                <p:cNvPr id="14368" name="AutoShape 12"/>
                <p:cNvSpPr>
                  <a:spLocks noChangeArrowheads="1"/>
                </p:cNvSpPr>
                <p:nvPr/>
              </p:nvSpPr>
              <p:spPr bwMode="auto">
                <a:xfrm>
                  <a:off x="4416" y="1488"/>
                  <a:ext cx="86" cy="480"/>
                </a:xfrm>
                <a:prstGeom prst="upArrow">
                  <a:avLst>
                    <a:gd name="adj1" fmla="val 50000"/>
                    <a:gd name="adj2" fmla="val 139535"/>
                  </a:avLst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rgbClr val="B2B2B2"/>
                    </a:gs>
                    <a:gs pos="100000">
                      <a:srgbClr val="000000"/>
                    </a:gs>
                  </a:gsLst>
                  <a:lin ang="0" scaled="1"/>
                </a:gradFill>
                <a:ln w="9525">
                  <a:solidFill>
                    <a:srgbClr val="333399"/>
                  </a:solidFill>
                  <a:miter lim="800000"/>
                  <a:headEnd/>
                  <a:tailEnd/>
                </a:ln>
              </p:spPr>
              <p:txBody>
                <a:bodyPr vert="eaVert"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14369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4320" y="1632"/>
                  <a:ext cx="288" cy="2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3300"/>
                    </a:gs>
                  </a:gsLst>
                  <a:lin ang="2700000" scaled="1"/>
                </a:gradFill>
                <a:ln w="9525">
                  <a:solidFill>
                    <a:srgbClr val="0033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 charset="0"/>
                  </a:endParaRPr>
                </a:p>
              </p:txBody>
            </p:sp>
          </p:grpSp>
          <p:sp>
            <p:nvSpPr>
              <p:cNvPr id="14362" name="Oval 14"/>
              <p:cNvSpPr>
                <a:spLocks noChangeAspect="1" noChangeArrowheads="1"/>
              </p:cNvSpPr>
              <p:nvPr/>
            </p:nvSpPr>
            <p:spPr bwMode="auto">
              <a:xfrm>
                <a:off x="3120" y="3024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3300"/>
                  </a:gs>
                </a:gsLst>
                <a:lin ang="2700000" scaled="1"/>
              </a:gradFill>
              <a:ln w="9525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4363" name="AutoShape 15"/>
              <p:cNvSpPr>
                <a:spLocks noChangeAspect="1" noChangeArrowheads="1"/>
              </p:cNvSpPr>
              <p:nvPr/>
            </p:nvSpPr>
            <p:spPr bwMode="auto">
              <a:xfrm>
                <a:off x="2736" y="3120"/>
                <a:ext cx="288" cy="288"/>
              </a:xfrm>
              <a:prstGeom prst="irregularSeal1">
                <a:avLst/>
              </a:prstGeom>
              <a:solidFill>
                <a:srgbClr val="FF0000"/>
              </a:solidFill>
              <a:ln w="9525">
                <a:solidFill>
                  <a:srgbClr val="33339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4364" name="Line 16"/>
              <p:cNvSpPr>
                <a:spLocks noChangeShapeType="1"/>
              </p:cNvSpPr>
              <p:nvPr/>
            </p:nvSpPr>
            <p:spPr bwMode="auto">
              <a:xfrm flipV="1">
                <a:off x="2880" y="2928"/>
                <a:ext cx="48" cy="192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65" name="Line 17"/>
              <p:cNvSpPr>
                <a:spLocks noChangeShapeType="1"/>
              </p:cNvSpPr>
              <p:nvPr/>
            </p:nvSpPr>
            <p:spPr bwMode="auto">
              <a:xfrm>
                <a:off x="2976" y="3360"/>
                <a:ext cx="240" cy="144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66" name="Text Box 18"/>
              <p:cNvSpPr txBox="1">
                <a:spLocks noChangeArrowheads="1"/>
              </p:cNvSpPr>
              <p:nvPr/>
            </p:nvSpPr>
            <p:spPr bwMode="auto">
              <a:xfrm>
                <a:off x="2823" y="2666"/>
                <a:ext cx="589" cy="4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3200">
                    <a:solidFill>
                      <a:srgbClr val="FF3399"/>
                    </a:solidFill>
                    <a:latin typeface="Calibri" charset="0"/>
                    <a:cs typeface="ＭＳ Ｐゴシック" charset="-128"/>
                  </a:rPr>
                  <a:t>left</a:t>
                </a:r>
              </a:p>
            </p:txBody>
          </p:sp>
          <p:sp>
            <p:nvSpPr>
              <p:cNvPr id="14367" name="Text Box 19"/>
              <p:cNvSpPr txBox="1">
                <a:spLocks noChangeArrowheads="1"/>
              </p:cNvSpPr>
              <p:nvPr/>
            </p:nvSpPr>
            <p:spPr bwMode="auto">
              <a:xfrm>
                <a:off x="3073" y="3457"/>
                <a:ext cx="791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3200">
                    <a:solidFill>
                      <a:srgbClr val="FF3399"/>
                    </a:solidFill>
                    <a:latin typeface="Calibri" charset="0"/>
                    <a:cs typeface="ＭＳ Ｐゴシック" charset="-128"/>
                  </a:rPr>
                  <a:t>right</a:t>
                </a:r>
              </a:p>
            </p:txBody>
          </p:sp>
        </p:grpSp>
      </p:grp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5289550" y="2943225"/>
            <a:ext cx="6540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200">
                <a:latin typeface="Symbol" charset="2"/>
              </a:rPr>
              <a:t>p</a:t>
            </a:r>
            <a:r>
              <a:rPr lang="en-US" sz="4200" baseline="30000">
                <a:latin typeface="Calibri" charset="0"/>
              </a:rPr>
              <a:t>0</a:t>
            </a:r>
          </a:p>
        </p:txBody>
      </p:sp>
      <p:sp>
        <p:nvSpPr>
          <p:cNvPr id="40" name="TextBox 54"/>
          <p:cNvSpPr txBox="1">
            <a:spLocks noChangeArrowheads="1"/>
          </p:cNvSpPr>
          <p:nvPr/>
        </p:nvSpPr>
        <p:spPr bwMode="auto">
          <a:xfrm>
            <a:off x="1353929" y="4587903"/>
            <a:ext cx="3813865" cy="2062103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>
            <a:glow rad="101600">
              <a:schemeClr val="tx1">
                <a:lumMod val="6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Big single spin asymmetries in </a:t>
            </a:r>
            <a:r>
              <a:rPr lang="en-US" sz="1600" b="1" dirty="0" err="1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p</a:t>
            </a:r>
            <a:r>
              <a:rPr lang="en-US" sz="1600" b="1" dirty="0" err="1">
                <a:solidFill>
                  <a:schemeClr val="bg1"/>
                </a:solidFill>
                <a:latin typeface="Wingdings" charset="2"/>
                <a:ea typeface="Wingdings" charset="2"/>
                <a:cs typeface="Wingdings" charset="2"/>
              </a:rPr>
              <a:t></a:t>
            </a:r>
            <a:r>
              <a:rPr lang="en-US" sz="1600" b="1" dirty="0" err="1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p</a:t>
            </a:r>
            <a:r>
              <a:rPr lang="en-US" sz="16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!!</a:t>
            </a:r>
          </a:p>
          <a:p>
            <a:pPr algn="ctr"/>
            <a:endParaRPr lang="en-US" altLang="ja-JP" sz="1600" b="1" dirty="0">
              <a:solidFill>
                <a:srgbClr val="000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altLang="ja-JP" sz="1600" b="1" dirty="0">
                <a:solidFill>
                  <a:srgbClr val="FF66FF"/>
                </a:solidFill>
                <a:latin typeface="Comic Sans MS" charset="0"/>
                <a:ea typeface="Comic Sans MS" charset="0"/>
                <a:cs typeface="Comic Sans MS" charset="0"/>
              </a:rPr>
              <a:t>Naive </a:t>
            </a:r>
            <a:r>
              <a:rPr lang="en-US" altLang="ja-JP" sz="1600" b="1" dirty="0" err="1">
                <a:solidFill>
                  <a:srgbClr val="FF66FF"/>
                </a:solidFill>
                <a:latin typeface="Comic Sans MS" charset="0"/>
                <a:ea typeface="Comic Sans MS" charset="0"/>
                <a:cs typeface="Comic Sans MS" charset="0"/>
              </a:rPr>
              <a:t>pQCD</a:t>
            </a:r>
            <a:r>
              <a:rPr lang="en-US" altLang="ja-JP" sz="1600" b="1" dirty="0">
                <a:solidFill>
                  <a:srgbClr val="FF66FF"/>
                </a:solidFill>
                <a:latin typeface="Comic Sans MS" charset="0"/>
                <a:ea typeface="Comic Sans MS" charset="0"/>
                <a:cs typeface="Comic Sans MS" charset="0"/>
              </a:rPr>
              <a:t> (in a collinear picture) </a:t>
            </a:r>
          </a:p>
          <a:p>
            <a:pPr algn="ctr"/>
            <a:r>
              <a:rPr lang="en-US" altLang="ja-JP" sz="1600" b="1" dirty="0">
                <a:solidFill>
                  <a:srgbClr val="FF66FF"/>
                </a:solidFill>
                <a:latin typeface="Comic Sans MS" charset="0"/>
                <a:ea typeface="Comic Sans MS" charset="0"/>
                <a:cs typeface="Comic Sans MS" charset="0"/>
              </a:rPr>
              <a:t>predicts A</a:t>
            </a:r>
            <a:r>
              <a:rPr lang="en-US" altLang="ja-JP" sz="1600" b="1" baseline="-25000" dirty="0">
                <a:solidFill>
                  <a:srgbClr val="FF66FF"/>
                </a:solidFill>
                <a:latin typeface="Comic Sans MS" charset="0"/>
                <a:ea typeface="Comic Sans MS" charset="0"/>
                <a:cs typeface="Comic Sans MS" charset="0"/>
              </a:rPr>
              <a:t>N </a:t>
            </a:r>
            <a:r>
              <a:rPr lang="en-US" altLang="ja-JP" sz="1600" b="1" dirty="0">
                <a:solidFill>
                  <a:srgbClr val="FF66FF"/>
                </a:solidFill>
                <a:latin typeface="Comic Sans MS" charset="0"/>
                <a:ea typeface="Comic Sans MS" charset="0"/>
                <a:cs typeface="Comic Sans MS" charset="0"/>
              </a:rPr>
              <a:t>~ </a:t>
            </a:r>
            <a:r>
              <a:rPr lang="en-US" altLang="ja-JP" sz="1600" b="1" dirty="0" err="1">
                <a:solidFill>
                  <a:srgbClr val="FF66FF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altLang="ja-JP" sz="1600" b="1" baseline="-25000" dirty="0" err="1">
                <a:solidFill>
                  <a:srgbClr val="FF66FF"/>
                </a:solidFill>
                <a:latin typeface="Comic Sans MS" charset="0"/>
                <a:ea typeface="Comic Sans MS" charset="0"/>
                <a:cs typeface="Comic Sans MS" charset="0"/>
              </a:rPr>
              <a:t>s</a:t>
            </a:r>
            <a:r>
              <a:rPr lang="en-US" altLang="ja-JP" sz="1600" b="1" dirty="0" err="1">
                <a:solidFill>
                  <a:srgbClr val="FF66FF"/>
                </a:solidFill>
                <a:latin typeface="Comic Sans MS" charset="0"/>
                <a:ea typeface="Comic Sans MS" charset="0"/>
                <a:cs typeface="Comic Sans MS" charset="0"/>
              </a:rPr>
              <a:t>m</a:t>
            </a:r>
            <a:r>
              <a:rPr lang="en-US" altLang="ja-JP" sz="1600" b="1" baseline="-25000" dirty="0" err="1">
                <a:solidFill>
                  <a:srgbClr val="FF66FF"/>
                </a:solidFill>
                <a:latin typeface="Comic Sans MS" charset="0"/>
                <a:ea typeface="Comic Sans MS" charset="0"/>
                <a:cs typeface="Comic Sans MS" charset="0"/>
              </a:rPr>
              <a:t>q</a:t>
            </a:r>
            <a:r>
              <a:rPr lang="en-US" altLang="ja-JP" sz="1600" b="1" dirty="0" err="1">
                <a:solidFill>
                  <a:srgbClr val="FF66FF"/>
                </a:solidFill>
                <a:latin typeface="Comic Sans MS" charset="0"/>
                <a:ea typeface="Comic Sans MS" charset="0"/>
                <a:cs typeface="Comic Sans MS" charset="0"/>
              </a:rPr>
              <a:t>/sqrt(s</a:t>
            </a:r>
            <a:r>
              <a:rPr lang="en-US" altLang="ja-JP" sz="1600" b="1" dirty="0">
                <a:solidFill>
                  <a:srgbClr val="FF66FF"/>
                </a:solidFill>
                <a:latin typeface="Comic Sans MS" charset="0"/>
                <a:ea typeface="Comic Sans MS" charset="0"/>
                <a:cs typeface="Comic Sans MS" charset="0"/>
              </a:rPr>
              <a:t>) ~ 0</a:t>
            </a:r>
          </a:p>
          <a:p>
            <a:pPr algn="ctr"/>
            <a:endParaRPr lang="en-US" sz="1600" b="1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What is the underlying process</a:t>
            </a:r>
            <a:r>
              <a:rPr lang="en-US" sz="1600" b="1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?</a:t>
            </a:r>
          </a:p>
          <a:p>
            <a:pPr algn="ctr"/>
            <a:r>
              <a:rPr lang="en-US" sz="1600" b="1" dirty="0" err="1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Sivers</a:t>
            </a:r>
            <a:r>
              <a:rPr lang="en-US" sz="1600" b="1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or Twist-3 or Collins or ..</a:t>
            </a:r>
            <a:endParaRPr lang="en-US" sz="1600" b="1" dirty="0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Do they survive at high √</a:t>
            </a:r>
            <a:r>
              <a:rPr lang="en-US" sz="1600" b="1" dirty="0" err="1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s</a:t>
            </a:r>
            <a:r>
              <a:rPr lang="en-US" sz="16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?</a:t>
            </a: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0163"/>
            <a:ext cx="9118600" cy="6080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How do the </a:t>
            </a:r>
            <a:r>
              <a:rPr lang="en-US" dirty="0" err="1" smtClean="0">
                <a:ea typeface="+mj-ea"/>
              </a:rPr>
              <a:t>partons</a:t>
            </a:r>
            <a:r>
              <a:rPr lang="en-US" dirty="0" smtClean="0">
                <a:ea typeface="+mj-ea"/>
              </a:rPr>
              <a:t> form the spin of protons</a:t>
            </a:r>
            <a:endParaRPr lang="en-GB" dirty="0">
              <a:ea typeface="+mj-ea"/>
            </a:endParaRPr>
          </a:p>
        </p:txBody>
      </p:sp>
      <p:sp>
        <p:nvSpPr>
          <p:cNvPr id="1536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Comic Sans MS" charset="0"/>
                <a:ea typeface="Comic Sans MS" charset="0"/>
                <a:cs typeface="Comic Sans MS" charset="0"/>
              </a:rPr>
              <a:t>Hadron, June 2011 - Munich</a:t>
            </a:r>
            <a:endParaRPr lang="it-IT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5367" name="Slide Number Placeholder 6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C2091C-6A5C-C645-BF79-6D248C256110}" type="slidenum">
              <a:rPr lang="en-US"/>
              <a:pPr/>
              <a:t>2</a:t>
            </a:fld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34025" y="2649538"/>
            <a:ext cx="1766888" cy="1633537"/>
            <a:chOff x="1768" y="1132"/>
            <a:chExt cx="1113" cy="1029"/>
          </a:xfrm>
        </p:grpSpPr>
        <p:pic>
          <p:nvPicPr>
            <p:cNvPr id="15411" name="Picture 5" descr="singelpuzzle_gree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68" y="1132"/>
              <a:ext cx="1113" cy="1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0" name="Text Box 6"/>
            <p:cNvSpPr txBox="1">
              <a:spLocks noChangeArrowheads="1"/>
            </p:cNvSpPr>
            <p:nvPr/>
          </p:nvSpPr>
          <p:spPr bwMode="auto">
            <a:xfrm>
              <a:off x="2000" y="1476"/>
              <a:ext cx="65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576763" y="777875"/>
            <a:ext cx="2076450" cy="1644650"/>
            <a:chOff x="142" y="516"/>
            <a:chExt cx="1308" cy="1036"/>
          </a:xfrm>
        </p:grpSpPr>
        <p:pic>
          <p:nvPicPr>
            <p:cNvPr id="15409" name="Picture 8" descr="singelpuzzle_db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2" y="516"/>
              <a:ext cx="1308" cy="1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3" name="Text Box 9"/>
            <p:cNvSpPr txBox="1">
              <a:spLocks noChangeArrowheads="1"/>
            </p:cNvSpPr>
            <p:nvPr/>
          </p:nvSpPr>
          <p:spPr bwMode="auto">
            <a:xfrm>
              <a:off x="589" y="675"/>
              <a:ext cx="4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7178675" y="3297238"/>
            <a:ext cx="1824038" cy="1633537"/>
            <a:chOff x="2890" y="1593"/>
            <a:chExt cx="1149" cy="1029"/>
          </a:xfrm>
        </p:grpSpPr>
        <p:pic>
          <p:nvPicPr>
            <p:cNvPr id="15407" name="Picture 11" descr="singelpuzzle_yellow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90" y="1593"/>
              <a:ext cx="1149" cy="1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6" name="Text Box 12"/>
            <p:cNvSpPr txBox="1">
              <a:spLocks noChangeArrowheads="1"/>
            </p:cNvSpPr>
            <p:nvPr/>
          </p:nvSpPr>
          <p:spPr bwMode="auto">
            <a:xfrm>
              <a:off x="3337" y="2001"/>
              <a:ext cx="35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6794500" y="781050"/>
            <a:ext cx="1939925" cy="1635125"/>
            <a:chOff x="3320" y="556"/>
            <a:chExt cx="1222" cy="1030"/>
          </a:xfrm>
        </p:grpSpPr>
        <p:pic>
          <p:nvPicPr>
            <p:cNvPr id="15405" name="Picture 14" descr="singelpuzzle_lb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20" y="556"/>
              <a:ext cx="1222" cy="1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9" name="Text Box 15"/>
            <p:cNvSpPr txBox="1">
              <a:spLocks noChangeArrowheads="1"/>
            </p:cNvSpPr>
            <p:nvPr/>
          </p:nvSpPr>
          <p:spPr bwMode="auto">
            <a:xfrm>
              <a:off x="3605" y="797"/>
              <a:ext cx="60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Symbol" charset="2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3579813" y="1808163"/>
            <a:ext cx="1644650" cy="2165350"/>
            <a:chOff x="543" y="2184"/>
            <a:chExt cx="1036" cy="1364"/>
          </a:xfrm>
        </p:grpSpPr>
        <p:pic>
          <p:nvPicPr>
            <p:cNvPr id="15403" name="Picture 17" descr="singelpuzzle_pink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43" y="2184"/>
              <a:ext cx="1036" cy="1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62" name="Text Box 18"/>
            <p:cNvSpPr txBox="1">
              <a:spLocks noChangeArrowheads="1"/>
            </p:cNvSpPr>
            <p:nvPr/>
          </p:nvSpPr>
          <p:spPr bwMode="auto">
            <a:xfrm>
              <a:off x="576" y="2816"/>
              <a:ext cx="37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graphicFrame>
          <p:nvGraphicFramePr>
            <p:cNvPr id="15363" name="Object 3"/>
            <p:cNvGraphicFramePr>
              <a:graphicFrameLocks noChangeAspect="1"/>
            </p:cNvGraphicFramePr>
            <p:nvPr/>
          </p:nvGraphicFramePr>
          <p:xfrm>
            <a:off x="972" y="2581"/>
            <a:ext cx="264" cy="272"/>
          </p:xfrm>
          <a:graphic>
            <a:graphicData uri="http://schemas.openxmlformats.org/presentationml/2006/ole">
              <p:oleObj spid="_x0000_s202756" name="Equation" r:id="rId8" imgW="419040" imgH="431640" progId="Equation.DSMT4">
                <p:embed/>
              </p:oleObj>
            </a:graphicData>
          </a:graphic>
        </p:graphicFrame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4422775" y="774700"/>
            <a:ext cx="3811588" cy="3411538"/>
            <a:chOff x="1680" y="1103"/>
            <a:chExt cx="2401" cy="2149"/>
          </a:xfrm>
        </p:grpSpPr>
        <p:pic>
          <p:nvPicPr>
            <p:cNvPr id="15397" name="Picture 21" descr="nucleonpuzzle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680" y="1103"/>
              <a:ext cx="2401" cy="2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66" name="Text Box 22"/>
            <p:cNvSpPr txBox="1">
              <a:spLocks noChangeArrowheads="1"/>
            </p:cNvSpPr>
            <p:nvPr/>
          </p:nvSpPr>
          <p:spPr bwMode="auto">
            <a:xfrm>
              <a:off x="2005" y="1476"/>
              <a:ext cx="65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67" name="Text Box 23"/>
            <p:cNvSpPr txBox="1">
              <a:spLocks noChangeArrowheads="1"/>
            </p:cNvSpPr>
            <p:nvPr/>
          </p:nvSpPr>
          <p:spPr bwMode="auto">
            <a:xfrm>
              <a:off x="2465" y="2657"/>
              <a:ext cx="4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68" name="Text Box 24"/>
            <p:cNvSpPr txBox="1">
              <a:spLocks noChangeArrowheads="1"/>
            </p:cNvSpPr>
            <p:nvPr/>
          </p:nvSpPr>
          <p:spPr bwMode="auto">
            <a:xfrm>
              <a:off x="3059" y="1364"/>
              <a:ext cx="35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69" name="Text Box 25"/>
            <p:cNvSpPr txBox="1">
              <a:spLocks noChangeArrowheads="1"/>
            </p:cNvSpPr>
            <p:nvPr/>
          </p:nvSpPr>
          <p:spPr bwMode="auto">
            <a:xfrm>
              <a:off x="1754" y="2109"/>
              <a:ext cx="60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Symbol" charset="2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70" name="Text Box 26"/>
            <p:cNvSpPr txBox="1">
              <a:spLocks noChangeArrowheads="1"/>
            </p:cNvSpPr>
            <p:nvPr/>
          </p:nvSpPr>
          <p:spPr bwMode="auto">
            <a:xfrm>
              <a:off x="3676" y="2138"/>
              <a:ext cx="37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graphicFrame>
          <p:nvGraphicFramePr>
            <p:cNvPr id="15362" name="Object 2"/>
            <p:cNvGraphicFramePr>
              <a:graphicFrameLocks noChangeAspect="1"/>
            </p:cNvGraphicFramePr>
            <p:nvPr/>
          </p:nvGraphicFramePr>
          <p:xfrm>
            <a:off x="3409" y="2453"/>
            <a:ext cx="264" cy="272"/>
          </p:xfrm>
          <a:graphic>
            <a:graphicData uri="http://schemas.openxmlformats.org/presentationml/2006/ole">
              <p:oleObj spid="_x0000_s202755" name="Equation" r:id="rId10" imgW="419040" imgH="431640" progId="Equation.DSMT4">
                <p:embed/>
              </p:oleObj>
            </a:graphicData>
          </a:graphic>
        </p:graphicFrame>
      </p:grpSp>
      <p:pic>
        <p:nvPicPr>
          <p:cNvPr id="15374" name="Picture 6" descr="proton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03300" y="931863"/>
            <a:ext cx="1808163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5" name="TextBox 43"/>
          <p:cNvSpPr txBox="1">
            <a:spLocks noChangeArrowheads="1"/>
          </p:cNvSpPr>
          <p:nvPr/>
        </p:nvSpPr>
        <p:spPr bwMode="auto">
          <a:xfrm>
            <a:off x="0" y="576263"/>
            <a:ext cx="37512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66CCFF"/>
                </a:solidFill>
                <a:latin typeface="Comic Sans MS" charset="0"/>
                <a:ea typeface="Comic Sans MS" charset="0"/>
                <a:cs typeface="Comic Sans MS" charset="0"/>
              </a:rPr>
              <a:t>Is the proton looking like this?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363538" y="4554538"/>
            <a:ext cx="23542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omic Sans MS" charset="0"/>
                <a:ea typeface="Comic Sans MS" charset="0"/>
                <a:cs typeface="Comic Sans MS" charset="0"/>
              </a:rPr>
              <a:t>“Helicity sum rule”</a:t>
            </a:r>
          </a:p>
        </p:txBody>
      </p:sp>
      <p:graphicFrame>
        <p:nvGraphicFramePr>
          <p:cNvPr id="48" name="Object 4"/>
          <p:cNvGraphicFramePr>
            <a:graphicFrameLocks noChangeAspect="1"/>
          </p:cNvGraphicFramePr>
          <p:nvPr/>
        </p:nvGraphicFramePr>
        <p:xfrm>
          <a:off x="323850" y="5067300"/>
          <a:ext cx="3873500" cy="533400"/>
        </p:xfrm>
        <a:graphic>
          <a:graphicData uri="http://schemas.openxmlformats.org/presentationml/2006/ole">
            <p:oleObj spid="_x0000_s202754" name="Equation" r:id="rId12" imgW="3873500" imgH="533400" progId="Equation.DSMT4">
              <p:embed/>
            </p:oleObj>
          </a:graphicData>
        </a:graphic>
      </p:graphicFrame>
      <p:sp>
        <p:nvSpPr>
          <p:cNvPr id="49" name="AutoShape 9"/>
          <p:cNvSpPr>
            <a:spLocks noChangeAspect="1"/>
          </p:cNvSpPr>
          <p:nvPr/>
        </p:nvSpPr>
        <p:spPr bwMode="auto">
          <a:xfrm rot="5400000">
            <a:off x="2551113" y="5338762"/>
            <a:ext cx="96838" cy="582613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50" name="AutoShape 9"/>
          <p:cNvSpPr>
            <a:spLocks noChangeAspect="1"/>
          </p:cNvSpPr>
          <p:nvPr/>
        </p:nvSpPr>
        <p:spPr bwMode="auto">
          <a:xfrm rot="5400000">
            <a:off x="3787775" y="5295901"/>
            <a:ext cx="96837" cy="582612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2039938" y="5697538"/>
            <a:ext cx="1038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total u+d+s</a:t>
            </a:r>
          </a:p>
          <a:p>
            <a:pPr algn="ctr"/>
            <a:r>
              <a:rPr lang="en-US" sz="1200" b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quark spin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3378200" y="5672138"/>
            <a:ext cx="9429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solidFill>
                  <a:srgbClr val="3366FF"/>
                </a:solidFill>
                <a:latin typeface="Comic Sans MS" charset="0"/>
                <a:ea typeface="Comic Sans MS" charset="0"/>
                <a:cs typeface="Comic Sans MS" charset="0"/>
              </a:rPr>
              <a:t>angular </a:t>
            </a:r>
          </a:p>
          <a:p>
            <a:pPr algn="ctr"/>
            <a:r>
              <a:rPr lang="en-US" sz="1200" b="1">
                <a:solidFill>
                  <a:srgbClr val="3366FF"/>
                </a:solidFill>
                <a:latin typeface="Comic Sans MS" charset="0"/>
                <a:ea typeface="Comic Sans MS" charset="0"/>
                <a:cs typeface="Comic Sans MS" charset="0"/>
              </a:rPr>
              <a:t>momentum</a:t>
            </a:r>
          </a:p>
        </p:txBody>
      </p:sp>
      <p:sp>
        <p:nvSpPr>
          <p:cNvPr id="53" name="AutoShape 9"/>
          <p:cNvSpPr>
            <a:spLocks noChangeAspect="1"/>
          </p:cNvSpPr>
          <p:nvPr/>
        </p:nvSpPr>
        <p:spPr bwMode="auto">
          <a:xfrm rot="5400000" flipH="1">
            <a:off x="3086894" y="5004594"/>
            <a:ext cx="101600" cy="303212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2870200" y="4656138"/>
            <a:ext cx="549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gluon</a:t>
            </a:r>
          </a:p>
          <a:p>
            <a:pPr algn="ctr"/>
            <a:r>
              <a:rPr lang="en-US" sz="1200" b="1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spin</a:t>
            </a:r>
          </a:p>
        </p:txBody>
      </p:sp>
      <p:sp>
        <p:nvSpPr>
          <p:cNvPr id="56" name="Bent Arrow 55"/>
          <p:cNvSpPr/>
          <p:nvPr/>
        </p:nvSpPr>
        <p:spPr bwMode="auto">
          <a:xfrm flipH="1" flipV="1">
            <a:off x="4538132" y="4326467"/>
            <a:ext cx="1490131" cy="1329266"/>
          </a:xfrm>
          <a:prstGeom prst="ben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5811838" y="4783138"/>
            <a:ext cx="3190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Comic Sans MS" charset="0"/>
                <a:ea typeface="Comic Sans MS" charset="0"/>
                <a:cs typeface="Comic Sans MS" charset="0"/>
              </a:rPr>
              <a:t>Where do we stand</a:t>
            </a:r>
          </a:p>
          <a:p>
            <a:pPr algn="ctr"/>
            <a:r>
              <a:rPr lang="en-US" b="1">
                <a:latin typeface="Comic Sans MS" charset="0"/>
                <a:ea typeface="Comic Sans MS" charset="0"/>
                <a:cs typeface="Comic Sans MS" charset="0"/>
              </a:rPr>
              <a:t>solving the “spin puzzle” ?</a:t>
            </a:r>
          </a:p>
        </p:txBody>
      </p: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8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 animBg="1"/>
      <p:bldP spid="50" grpId="0" animBg="1"/>
      <p:bldP spid="51" grpId="0"/>
      <p:bldP spid="52" grpId="0"/>
      <p:bldP spid="53" grpId="0" animBg="1"/>
      <p:bldP spid="54" grpId="0"/>
      <p:bldP spid="5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163"/>
            <a:ext cx="9118600" cy="6080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Transverse Polarization Effects @ RHIC</a:t>
            </a:r>
            <a:endParaRPr lang="en-US" dirty="0">
              <a:ea typeface="+mj-ea"/>
            </a:endParaRPr>
          </a:p>
        </p:txBody>
      </p:sp>
      <p:sp>
        <p:nvSpPr>
          <p:cNvPr id="22532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Comic Sans MS" charset="0"/>
                <a:ea typeface="Comic Sans MS" charset="0"/>
                <a:cs typeface="Comic Sans MS" charset="0"/>
              </a:rPr>
              <a:t>Hadron, June 2011 - Munich</a:t>
            </a:r>
            <a:endParaRPr lang="it-IT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2533" name="Slide Number Placeholder 4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97C9A6B-E955-1F45-8CB7-2F59B5F237EA}" type="slidenum">
              <a:rPr lang="en-US"/>
              <a:pPr/>
              <a:t>20</a:t>
            </a:fld>
            <a:endParaRPr lang="en-US"/>
          </a:p>
        </p:txBody>
      </p: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708" y="977801"/>
            <a:ext cx="4576763" cy="3327400"/>
            <a:chOff x="4491037" y="787499"/>
            <a:chExt cx="4576763" cy="3327400"/>
          </a:xfrm>
        </p:grpSpPr>
        <p:pic>
          <p:nvPicPr>
            <p:cNvPr id="22540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491037" y="787499"/>
              <a:ext cx="4576763" cy="332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26"/>
            <p:cNvGrpSpPr>
              <a:grpSpLocks noChangeAspect="1"/>
            </p:cNvGrpSpPr>
            <p:nvPr/>
          </p:nvGrpSpPr>
          <p:grpSpPr bwMode="auto">
            <a:xfrm>
              <a:off x="6586202" y="1553835"/>
              <a:ext cx="1706880" cy="853440"/>
              <a:chOff x="3581400" y="1828800"/>
              <a:chExt cx="3962400" cy="2286000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 flipV="1">
                <a:off x="4573516" y="2008538"/>
                <a:ext cx="1522014" cy="1296929"/>
              </a:xfrm>
              <a:prstGeom prst="line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rot="16200000" flipV="1">
                <a:off x="3546174" y="3428783"/>
                <a:ext cx="1369219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Oval 48"/>
              <p:cNvSpPr/>
              <p:nvPr/>
            </p:nvSpPr>
            <p:spPr>
              <a:xfrm>
                <a:off x="4116543" y="2999306"/>
                <a:ext cx="228487" cy="990771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accent6">
                      <a:lumMod val="75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4875708" y="2667632"/>
                <a:ext cx="228487" cy="990771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accent6">
                      <a:lumMod val="75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51" name="Straight Connector 50"/>
              <p:cNvCxnSpPr/>
              <p:nvPr/>
            </p:nvCxnSpPr>
            <p:spPr>
              <a:xfrm flipV="1">
                <a:off x="3582178" y="1829944"/>
                <a:ext cx="3961664" cy="19772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V="1">
                <a:off x="4573516" y="2497543"/>
                <a:ext cx="2741839" cy="837691"/>
              </a:xfrm>
              <a:prstGeom prst="line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55" name="TextBox 52"/>
              <p:cNvSpPr txBox="1">
                <a:spLocks noChangeArrowheads="1"/>
              </p:cNvSpPr>
              <p:nvPr/>
            </p:nvSpPr>
            <p:spPr bwMode="auto">
              <a:xfrm>
                <a:off x="4754641" y="2021116"/>
                <a:ext cx="976586" cy="74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alibri" charset="0"/>
                  </a:rPr>
                  <a:t>Left</a:t>
                </a:r>
              </a:p>
            </p:txBody>
          </p:sp>
          <p:sp>
            <p:nvSpPr>
              <p:cNvPr id="22556" name="TextBox 53"/>
              <p:cNvSpPr txBox="1">
                <a:spLocks noChangeArrowheads="1"/>
              </p:cNvSpPr>
              <p:nvPr/>
            </p:nvSpPr>
            <p:spPr bwMode="auto">
              <a:xfrm>
                <a:off x="5867399" y="2765754"/>
                <a:ext cx="1176837" cy="74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alibri" charset="0"/>
                  </a:rPr>
                  <a:t>Right</a:t>
                </a:r>
              </a:p>
            </p:txBody>
          </p:sp>
        </p:grpSp>
        <p:grpSp>
          <p:nvGrpSpPr>
            <p:cNvPr id="6" name="Group 44"/>
            <p:cNvGrpSpPr>
              <a:grpSpLocks noChangeAspect="1"/>
            </p:cNvGrpSpPr>
            <p:nvPr/>
          </p:nvGrpSpPr>
          <p:grpSpPr bwMode="auto">
            <a:xfrm>
              <a:off x="5055695" y="3224412"/>
              <a:ext cx="1706880" cy="867954"/>
              <a:chOff x="3657600" y="3868057"/>
              <a:chExt cx="2133600" cy="1084943"/>
            </a:xfrm>
          </p:grpSpPr>
          <p:cxnSp>
            <p:nvCxnSpPr>
              <p:cNvPr id="40" name="Straight Arrow Connector 39"/>
              <p:cNvCxnSpPr/>
              <p:nvPr/>
            </p:nvCxnSpPr>
            <p:spPr>
              <a:xfrm rot="10800000" flipV="1">
                <a:off x="4344809" y="4191385"/>
                <a:ext cx="912813" cy="15279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rot="5400000" flipH="1" flipV="1">
                <a:off x="4708941" y="4206268"/>
                <a:ext cx="640954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Oval 41"/>
              <p:cNvSpPr/>
              <p:nvPr/>
            </p:nvSpPr>
            <p:spPr>
              <a:xfrm flipH="1" flipV="1">
                <a:off x="5380652" y="3867932"/>
                <a:ext cx="123031" cy="462359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accent6">
                      <a:lumMod val="75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 flipH="1" flipV="1">
                <a:off x="4971871" y="4022713"/>
                <a:ext cx="123031" cy="462359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accent6">
                      <a:lumMod val="75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 flipH="1">
                <a:off x="3658215" y="3951276"/>
                <a:ext cx="2133204" cy="9267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rot="10800000" flipV="1">
                <a:off x="4192012" y="4191385"/>
                <a:ext cx="1065609" cy="76200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4" name="Date Placeholder 4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pic>
        <p:nvPicPr>
          <p:cNvPr id="30" name="Picture 39" descr="phenixgoo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" y="375584"/>
            <a:ext cx="1563687" cy="509588"/>
          </a:xfrm>
          <a:prstGeom prst="rect">
            <a:avLst/>
          </a:prstGeom>
          <a:noFill/>
        </p:spPr>
      </p:pic>
      <p:pic>
        <p:nvPicPr>
          <p:cNvPr id="33" name="Picture 2" descr="cincl_christine"/>
          <p:cNvPicPr>
            <a:picLocks noChangeAspect="1" noChangeArrowheads="1"/>
          </p:cNvPicPr>
          <p:nvPr/>
        </p:nvPicPr>
        <p:blipFill>
          <a:blip r:embed="rId4" cstate="print"/>
          <a:srcRect r="8032"/>
          <a:stretch>
            <a:fillRect/>
          </a:stretch>
        </p:blipFill>
        <p:spPr bwMode="auto">
          <a:xfrm>
            <a:off x="4512064" y="1166079"/>
            <a:ext cx="4606536" cy="237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3" descr="cpr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8320" y="3952240"/>
            <a:ext cx="6075680" cy="290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3" descr="cpzp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5310" y="4361180"/>
            <a:ext cx="633730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Polarization Effects @ RHIC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Hadron, June 2011 - Munich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39" descr="phenixgood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45096" y="50800"/>
            <a:ext cx="1074911" cy="509588"/>
          </a:xfrm>
          <a:prstGeom prst="rect">
            <a:avLst/>
          </a:prstGeom>
          <a:noFill/>
        </p:spPr>
      </p:pic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152656" y="560388"/>
            <a:ext cx="4267200" cy="3289300"/>
            <a:chOff x="4813300" y="838202"/>
            <a:chExt cx="4267200" cy="3289907"/>
          </a:xfrm>
        </p:grpSpPr>
        <p:grpSp>
          <p:nvGrpSpPr>
            <p:cNvPr id="8" name="Group 23"/>
            <p:cNvGrpSpPr>
              <a:grpSpLocks/>
            </p:cNvGrpSpPr>
            <p:nvPr/>
          </p:nvGrpSpPr>
          <p:grpSpPr bwMode="auto">
            <a:xfrm>
              <a:off x="4813300" y="838200"/>
              <a:ext cx="4267202" cy="3289909"/>
              <a:chOff x="4813300" y="838200"/>
              <a:chExt cx="4267202" cy="3289909"/>
            </a:xfrm>
          </p:grpSpPr>
          <p:pic>
            <p:nvPicPr>
              <p:cNvPr id="10" name="Picture 7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813300" y="914402"/>
                <a:ext cx="3757619" cy="32137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1" name="Group 11"/>
              <p:cNvGrpSpPr>
                <a:grpSpLocks noChangeAspect="1"/>
              </p:cNvGrpSpPr>
              <p:nvPr/>
            </p:nvGrpSpPr>
            <p:grpSpPr bwMode="auto">
              <a:xfrm>
                <a:off x="7373940" y="838200"/>
                <a:ext cx="1706562" cy="854232"/>
                <a:chOff x="3582138" y="1828800"/>
                <a:chExt cx="3961662" cy="2288122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 flipV="1">
                  <a:off x="4573474" y="2007427"/>
                  <a:ext cx="1522017" cy="1297171"/>
                </a:xfrm>
                <a:prstGeom prst="line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/>
                <p:nvPr/>
              </p:nvCxnSpPr>
              <p:spPr>
                <a:xfrm rot="16200000" flipV="1">
                  <a:off x="3543884" y="3430061"/>
                  <a:ext cx="1373722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Oval 13"/>
                <p:cNvSpPr/>
                <p:nvPr/>
              </p:nvSpPr>
              <p:spPr>
                <a:xfrm>
                  <a:off x="4116501" y="3002632"/>
                  <a:ext cx="228487" cy="99095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4875666" y="2666645"/>
                  <a:ext cx="228487" cy="990951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cxnSp>
              <p:nvCxnSpPr>
                <p:cNvPr id="16" name="Straight Connector 15"/>
                <p:cNvCxnSpPr/>
                <p:nvPr/>
              </p:nvCxnSpPr>
              <p:spPr>
                <a:xfrm flipV="1">
                  <a:off x="3582138" y="1828800"/>
                  <a:ext cx="3961662" cy="198190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 flipV="1">
                  <a:off x="4573474" y="2496525"/>
                  <a:ext cx="2741839" cy="837843"/>
                </a:xfrm>
                <a:prstGeom prst="line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8"/>
                <p:cNvSpPr txBox="1">
                  <a:spLocks noChangeArrowheads="1"/>
                </p:cNvSpPr>
                <p:nvPr/>
              </p:nvSpPr>
              <p:spPr bwMode="auto">
                <a:xfrm>
                  <a:off x="4754641" y="2021116"/>
                  <a:ext cx="976586" cy="7419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>
                      <a:solidFill>
                        <a:schemeClr val="bg1"/>
                      </a:solidFill>
                      <a:latin typeface="Calibri" charset="0"/>
                    </a:rPr>
                    <a:t>Left</a:t>
                  </a:r>
                </a:p>
              </p:txBody>
            </p:sp>
            <p:sp>
              <p:nvSpPr>
                <p:cNvPr id="19" name="TextBox 19"/>
                <p:cNvSpPr txBox="1">
                  <a:spLocks noChangeArrowheads="1"/>
                </p:cNvSpPr>
                <p:nvPr/>
              </p:nvSpPr>
              <p:spPr bwMode="auto">
                <a:xfrm>
                  <a:off x="5221387" y="2813585"/>
                  <a:ext cx="1292021" cy="7419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>
                      <a:solidFill>
                        <a:srgbClr val="000000"/>
                      </a:solidFill>
                      <a:latin typeface="Calibri" charset="0"/>
                    </a:rPr>
                    <a:t>-Right</a:t>
                  </a:r>
                </a:p>
              </p:txBody>
            </p:sp>
          </p:grpSp>
        </p:grpSp>
        <p:sp>
          <p:nvSpPr>
            <p:cNvPr id="9" name="TextBox 37"/>
            <p:cNvSpPr txBox="1">
              <a:spLocks noChangeArrowheads="1"/>
            </p:cNvSpPr>
            <p:nvPr/>
          </p:nvSpPr>
          <p:spPr bwMode="auto">
            <a:xfrm>
              <a:off x="5651500" y="3831088"/>
              <a:ext cx="2495996" cy="24622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solidFill>
                    <a:schemeClr val="bg1"/>
                  </a:solidFill>
                  <a:latin typeface="Comic Sans MS" charset="0"/>
                  <a:ea typeface="Comic Sans MS" charset="0"/>
                  <a:cs typeface="Comic Sans MS" charset="0"/>
                </a:rPr>
                <a:t>Phys. Rev. Lett. 101 (2008) 222001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rcRect t="3720" b="1860"/>
          <a:stretch>
            <a:fillRect/>
          </a:stretch>
        </p:blipFill>
        <p:spPr bwMode="auto">
          <a:xfrm>
            <a:off x="487621" y="3882073"/>
            <a:ext cx="3722420" cy="2930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36"/>
          <p:cNvGrpSpPr>
            <a:grpSpLocks/>
          </p:cNvGrpSpPr>
          <p:nvPr/>
        </p:nvGrpSpPr>
        <p:grpSpPr bwMode="auto">
          <a:xfrm>
            <a:off x="4648200" y="588944"/>
            <a:ext cx="3403600" cy="3348038"/>
            <a:chOff x="355600" y="952599"/>
            <a:chExt cx="3403600" cy="3348038"/>
          </a:xfrm>
        </p:grpSpPr>
        <p:pic>
          <p:nvPicPr>
            <p:cNvPr id="22" name="Picture 7" descr="pp_pi0_sigma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5600" y="952599"/>
              <a:ext cx="3403600" cy="3348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852488" y="1143000"/>
              <a:ext cx="18161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D0D0D"/>
                  </a:solidFill>
                  <a:latin typeface="Calibri" charset="0"/>
                </a:rPr>
                <a:t>PRL 97, 152302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665598" y="3276616"/>
            <a:ext cx="3478402" cy="3581384"/>
            <a:chOff x="5665598" y="3276616"/>
            <a:chExt cx="3478402" cy="3581384"/>
          </a:xfrm>
        </p:grpSpPr>
        <p:grpSp>
          <p:nvGrpSpPr>
            <p:cNvPr id="26" name="Group 25"/>
            <p:cNvGrpSpPr/>
            <p:nvPr/>
          </p:nvGrpSpPr>
          <p:grpSpPr>
            <a:xfrm>
              <a:off x="5665598" y="3276616"/>
              <a:ext cx="3478402" cy="3581384"/>
              <a:chOff x="5665598" y="3276616"/>
              <a:chExt cx="3478402" cy="3581384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6"/>
              <a:srcRect l="5281" t="1791"/>
              <a:stretch>
                <a:fillRect/>
              </a:stretch>
            </p:blipFill>
            <p:spPr>
              <a:xfrm>
                <a:off x="5700008" y="3348227"/>
                <a:ext cx="3443992" cy="3509773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5665598" y="3276616"/>
                <a:ext cx="784890" cy="33855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A</a:t>
                </a:r>
                <a:r>
                  <a:rPr lang="en-US" sz="1600" b="1" baseline="-25000" dirty="0" err="1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1600" b="1" dirty="0" err="1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f(</a:t>
                </a:r>
                <a:r>
                  <a:rPr lang="en-US" sz="1600" b="1" dirty="0" err="1" smtClean="0">
                    <a:solidFill>
                      <a:schemeClr val="bg1"/>
                    </a:solidFill>
                    <a:latin typeface="Symbol" charset="2"/>
                    <a:cs typeface="Symbol" charset="2"/>
                  </a:rPr>
                  <a:t>g</a:t>
                </a:r>
                <a:r>
                  <a:rPr lang="en-US" sz="1600" b="1" dirty="0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)</a:t>
                </a:r>
                <a:endParaRPr lang="en-US" sz="1600" b="1" dirty="0">
                  <a:solidFill>
                    <a:schemeClr val="bg1"/>
                  </a:solidFill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5700008" y="6573997"/>
              <a:ext cx="12931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archiv:1012.0221</a:t>
              </a:r>
              <a:endParaRPr lang="en-US" sz="1000" b="1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136" y="4669790"/>
            <a:ext cx="4338320" cy="2142490"/>
          </a:xfrm>
          <a:prstGeom prst="rect">
            <a:avLst/>
          </a:prstGeom>
        </p:spPr>
      </p:pic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seen at RHIC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Hadron, June 2011 - Munich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064"/>
            <a:ext cx="4693920" cy="3390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460" y="1323836"/>
            <a:ext cx="3406140" cy="33985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5760" y="4722356"/>
            <a:ext cx="88665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No </a:t>
            </a:r>
            <a:r>
              <a:rPr lang="en-US" b="1" dirty="0" smtClean="0">
                <a:latin typeface="Comic Sans MS"/>
                <a:cs typeface="Comic Sans MS"/>
              </a:rPr>
              <a:t>strong dependence on </a:t>
            </a:r>
            <a:r>
              <a:rPr lang="en-US" b="1" dirty="0" err="1" smtClean="0">
                <a:latin typeface="Comic Sans MS"/>
                <a:cs typeface="Comic Sans MS"/>
              </a:rPr>
              <a:t>s</a:t>
            </a:r>
            <a:r>
              <a:rPr lang="en-US" b="1" dirty="0" smtClean="0">
                <a:latin typeface="Comic Sans MS"/>
                <a:cs typeface="Comic Sans MS"/>
              </a:rPr>
              <a:t> from 19.4 to 200 </a:t>
            </a:r>
            <a:r>
              <a:rPr lang="en-US" b="1" dirty="0" err="1" smtClean="0">
                <a:latin typeface="Comic Sans MS"/>
                <a:cs typeface="Comic Sans MS"/>
              </a:rPr>
              <a:t>GeV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endParaRPr lang="en-US" b="1" dirty="0" smtClean="0">
              <a:latin typeface="Comic Sans MS"/>
              <a:cs typeface="Comic Sans MS"/>
            </a:endParaRPr>
          </a:p>
          <a:p>
            <a:pPr>
              <a:buClr>
                <a:srgbClr val="CC66FF"/>
              </a:buClr>
              <a:buFont typeface="Wingdings" charset="2"/>
              <a:buChar char="ü"/>
            </a:pP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smtClean="0">
                <a:latin typeface="Comic Sans MS"/>
                <a:cs typeface="Comic Sans MS"/>
              </a:rPr>
              <a:t>Spread </a:t>
            </a:r>
            <a:r>
              <a:rPr lang="en-US" b="1" dirty="0" smtClean="0">
                <a:latin typeface="Comic Sans MS"/>
                <a:cs typeface="Comic Sans MS"/>
              </a:rPr>
              <a:t>probably due to different acceptance in </a:t>
            </a:r>
            <a:r>
              <a:rPr lang="en-US" b="1" dirty="0" err="1" smtClean="0">
                <a:latin typeface="Comic Sans MS"/>
                <a:cs typeface="Comic Sans MS"/>
              </a:rPr>
              <a:t>pseudorapidity</a:t>
            </a:r>
            <a:r>
              <a:rPr lang="en-US" b="1" dirty="0" smtClean="0">
                <a:latin typeface="Comic Sans MS"/>
                <a:cs typeface="Comic Sans MS"/>
              </a:rPr>
              <a:t> and/or </a:t>
            </a:r>
            <a:r>
              <a:rPr lang="en-US" b="1" dirty="0" err="1" smtClean="0">
                <a:latin typeface="Comic Sans MS"/>
                <a:cs typeface="Comic Sans MS"/>
              </a:rPr>
              <a:t>p</a:t>
            </a:r>
            <a:r>
              <a:rPr lang="en-US" b="1" baseline="-25000" dirty="0" err="1" smtClean="0">
                <a:latin typeface="Comic Sans MS"/>
                <a:cs typeface="Comic Sans MS"/>
              </a:rPr>
              <a:t>T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endParaRPr lang="en-US" b="1" dirty="0" smtClean="0">
              <a:latin typeface="Comic Sans MS"/>
              <a:cs typeface="Comic Sans MS"/>
            </a:endParaRPr>
          </a:p>
          <a:p>
            <a:pPr>
              <a:buClr>
                <a:srgbClr val="CC66FF"/>
              </a:buClr>
              <a:buFont typeface="Wingdings" charset="2"/>
              <a:buChar char="ü"/>
            </a:pP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x</a:t>
            </a:r>
            <a:r>
              <a:rPr lang="en-US" b="1" baseline="-25000" dirty="0" err="1" smtClean="0">
                <a:latin typeface="Comic Sans MS"/>
                <a:cs typeface="Comic Sans MS"/>
              </a:rPr>
              <a:t>F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smtClean="0">
                <a:latin typeface="Comic Sans MS"/>
                <a:cs typeface="Comic Sans MS"/>
              </a:rPr>
              <a:t>~ &lt;</a:t>
            </a:r>
            <a:r>
              <a:rPr lang="en-US" b="1" dirty="0" err="1" smtClean="0">
                <a:latin typeface="Comic Sans MS"/>
                <a:cs typeface="Comic Sans MS"/>
              </a:rPr>
              <a:t>z</a:t>
            </a:r>
            <a:r>
              <a:rPr lang="en-US" b="1" dirty="0" smtClean="0">
                <a:latin typeface="Comic Sans MS"/>
                <a:cs typeface="Comic Sans MS"/>
              </a:rPr>
              <a:t>&gt;</a:t>
            </a:r>
            <a:r>
              <a:rPr lang="en-US" b="1" dirty="0" err="1" smtClean="0">
                <a:latin typeface="Comic Sans MS"/>
                <a:cs typeface="Comic Sans MS"/>
              </a:rPr>
              <a:t>P</a:t>
            </a:r>
            <a:r>
              <a:rPr lang="en-US" b="1" baseline="-25000" dirty="0" err="1" smtClean="0">
                <a:latin typeface="Comic Sans MS"/>
                <a:cs typeface="Comic Sans MS"/>
              </a:rPr>
              <a:t>jet</a:t>
            </a:r>
            <a:r>
              <a:rPr lang="en-US" b="1" dirty="0" smtClean="0">
                <a:latin typeface="Comic Sans MS"/>
                <a:cs typeface="Comic Sans MS"/>
              </a:rPr>
              <a:t>/P</a:t>
            </a:r>
            <a:r>
              <a:rPr lang="en-US" b="1" baseline="-25000" dirty="0" smtClean="0">
                <a:latin typeface="Comic Sans MS"/>
                <a:cs typeface="Comic Sans MS"/>
              </a:rPr>
              <a:t>L</a:t>
            </a:r>
            <a:r>
              <a:rPr lang="en-US" b="1" dirty="0" smtClean="0">
                <a:latin typeface="Comic Sans MS"/>
                <a:cs typeface="Comic Sans MS"/>
              </a:rPr>
              <a:t> ~ </a:t>
            </a:r>
            <a:r>
              <a:rPr lang="en-US" b="1" dirty="0" err="1" smtClean="0">
                <a:latin typeface="Comic Sans MS"/>
                <a:cs typeface="Comic Sans MS"/>
              </a:rPr>
              <a:t>x</a:t>
            </a:r>
            <a:r>
              <a:rPr lang="en-US" b="1" dirty="0" smtClean="0">
                <a:latin typeface="Comic Sans MS"/>
                <a:cs typeface="Comic Sans MS"/>
              </a:rPr>
              <a:t> : shape induced by shape of Collins/</a:t>
            </a:r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endParaRPr lang="en-US" b="1" dirty="0" smtClean="0">
              <a:latin typeface="Comic Sans MS"/>
              <a:cs typeface="Comic Sans MS"/>
            </a:endParaRPr>
          </a:p>
          <a:p>
            <a:pPr>
              <a:buClr>
                <a:srgbClr val="CC66FF"/>
              </a:buClr>
              <a:buFont typeface="Wingdings" charset="2"/>
              <a:buChar char="ü"/>
            </a:pPr>
            <a:r>
              <a:rPr lang="en-US" b="1" dirty="0" smtClean="0">
                <a:latin typeface="Comic Sans MS"/>
                <a:cs typeface="Comic Sans MS"/>
              </a:rPr>
              <a:t> Sign </a:t>
            </a:r>
            <a:r>
              <a:rPr lang="en-US" b="1" dirty="0" smtClean="0">
                <a:latin typeface="Comic Sans MS"/>
                <a:cs typeface="Comic Sans MS"/>
              </a:rPr>
              <a:t>also consistent with </a:t>
            </a:r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dirty="0" smtClean="0">
                <a:latin typeface="Comic Sans MS"/>
                <a:cs typeface="Comic Sans MS"/>
              </a:rPr>
              <a:t> and/or </a:t>
            </a:r>
            <a:r>
              <a:rPr lang="en-US" b="1" dirty="0" err="1" smtClean="0">
                <a:latin typeface="Comic Sans MS"/>
                <a:cs typeface="Comic Sans MS"/>
              </a:rPr>
              <a:t>Transversity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x</a:t>
            </a:r>
            <a:r>
              <a:rPr lang="en-US" b="1" dirty="0" smtClean="0">
                <a:latin typeface="Comic Sans MS"/>
                <a:cs typeface="Comic Sans MS"/>
              </a:rPr>
              <a:t> Collins</a:t>
            </a:r>
            <a:endParaRPr lang="en-US" b="1" dirty="0" smtClean="0">
              <a:latin typeface="Comic Sans MS"/>
              <a:cs typeface="Comic Sans MS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149777" y="5993218"/>
            <a:ext cx="6109365" cy="54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ja-JP" sz="1600" b="1" dirty="0" smtClean="0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rPr>
              <a:t>need </a:t>
            </a:r>
            <a:r>
              <a:rPr lang="en-US" altLang="ja-JP" sz="1600" b="1" dirty="0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rPr>
              <a:t>other observables to disentangle</a:t>
            </a:r>
            <a:r>
              <a:rPr lang="en-US" altLang="ja-JP" sz="1600" b="1" dirty="0" smtClean="0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rPr>
              <a:t> underlying processes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ja-JP" sz="1600" b="1" dirty="0" smtClean="0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rPr>
              <a:t>Do we understand the theory</a:t>
            </a:r>
            <a:r>
              <a:rPr lang="en-US" altLang="ja-JP" sz="1600" b="1" dirty="0" smtClean="0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en-US" altLang="ja-JP" sz="1600" b="1" dirty="0" smtClean="0">
              <a:solidFill>
                <a:srgbClr val="CC66FF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1416352" y="6105931"/>
            <a:ext cx="733425" cy="371475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CC66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of Theory underlying </a:t>
            </a:r>
            <a:r>
              <a:rPr lang="en-US" dirty="0" err="1" smtClean="0"/>
              <a:t>TMDs</a:t>
            </a:r>
            <a:endParaRPr lang="en-US" dirty="0"/>
          </a:p>
        </p:txBody>
      </p:sp>
      <p:sp>
        <p:nvSpPr>
          <p:cNvPr id="36" name="Date Placeholder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Hadron, June 2011 - Munich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911619" y="762298"/>
            <a:ext cx="1955922" cy="646331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>
            <a:glow rad="101600">
              <a:srgbClr val="CC66FF">
                <a:alpha val="75000"/>
              </a:srgb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CC66FF"/>
                </a:solidFill>
                <a:latin typeface="Comic Sans MS"/>
                <a:cs typeface="Comic Sans MS"/>
              </a:rPr>
              <a:t>DIS: </a:t>
            </a:r>
            <a:r>
              <a:rPr lang="en-US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attractive</a:t>
            </a:r>
          </a:p>
          <a:p>
            <a:pPr algn="ctr" eaLnBrk="0" hangingPunct="0"/>
            <a:r>
              <a:rPr lang="en-US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FSI</a:t>
            </a:r>
            <a:endParaRPr lang="en-US" b="1" dirty="0">
              <a:solidFill>
                <a:srgbClr val="CC66FF"/>
              </a:solidFill>
              <a:latin typeface="Comic Sans MS"/>
              <a:cs typeface="Comic Sans MS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574731" y="823853"/>
            <a:ext cx="2171187" cy="584776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>
            <a:glow rad="101600">
              <a:srgbClr val="CC66FF">
                <a:alpha val="75000"/>
              </a:srgb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dirty="0" err="1">
                <a:solidFill>
                  <a:srgbClr val="CC66FF"/>
                </a:solidFill>
                <a:latin typeface="Comic Sans MS"/>
                <a:cs typeface="Comic Sans MS"/>
              </a:rPr>
              <a:t>Drell</a:t>
            </a:r>
            <a:r>
              <a:rPr lang="en-US" sz="1600" b="1" dirty="0">
                <a:solidFill>
                  <a:srgbClr val="CC66FF"/>
                </a:solidFill>
                <a:latin typeface="Comic Sans MS"/>
                <a:cs typeface="Comic Sans MS"/>
              </a:rPr>
              <a:t>-Yan: </a:t>
            </a:r>
            <a:r>
              <a:rPr lang="en-US" sz="1600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repulsive</a:t>
            </a:r>
          </a:p>
          <a:p>
            <a:pPr algn="ctr" eaLnBrk="0" hangingPunct="0"/>
            <a:r>
              <a:rPr lang="en-US" sz="1600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ISI</a:t>
            </a:r>
            <a:endParaRPr lang="en-US" sz="1600" b="1" dirty="0">
              <a:solidFill>
                <a:srgbClr val="CC66FF"/>
              </a:solidFill>
              <a:latin typeface="Comic Sans MS"/>
              <a:cs typeface="Comic Sans MS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04812" y="726142"/>
            <a:ext cx="10003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rgbClr val="CD1416"/>
                </a:solidFill>
                <a:latin typeface="Comic Sans MS"/>
                <a:cs typeface="Comic Sans MS"/>
              </a:rPr>
              <a:t>Q</a:t>
            </a:r>
            <a:r>
              <a:rPr lang="en-US" sz="2400" b="1" dirty="0" smtClean="0">
                <a:solidFill>
                  <a:srgbClr val="0B9E08"/>
                </a:solidFill>
                <a:latin typeface="Comic Sans MS"/>
                <a:cs typeface="Comic Sans MS"/>
              </a:rPr>
              <a:t>C</a:t>
            </a:r>
            <a:r>
              <a:rPr lang="en-US" sz="2400" b="1" dirty="0" smtClean="0">
                <a:solidFill>
                  <a:srgbClr val="2130C9"/>
                </a:solidFill>
                <a:latin typeface="Comic Sans MS"/>
                <a:cs typeface="Comic Sans MS"/>
              </a:rPr>
              <a:t>D</a:t>
            </a:r>
            <a:r>
              <a:rPr lang="en-US" sz="2400" b="1" dirty="0">
                <a:solidFill>
                  <a:srgbClr val="CD1416"/>
                </a:solidFill>
                <a:latin typeface="Comic Sans MS"/>
                <a:cs typeface="Comic Sans MS"/>
              </a:rPr>
              <a:t>:</a:t>
            </a:r>
            <a:endParaRPr lang="en-US" sz="2400" b="1" dirty="0">
              <a:solidFill>
                <a:srgbClr val="E63F29"/>
              </a:solidFill>
              <a:latin typeface="Comic Sans MS"/>
              <a:cs typeface="Comic Sans MS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526" y="1431945"/>
            <a:ext cx="5223510" cy="144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utoShape 14"/>
          <p:cNvSpPr>
            <a:spLocks noChangeArrowheads="1"/>
          </p:cNvSpPr>
          <p:nvPr/>
        </p:nvSpPr>
        <p:spPr bwMode="auto">
          <a:xfrm>
            <a:off x="1911619" y="2910225"/>
            <a:ext cx="733425" cy="3720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CC66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57500" y="2912897"/>
            <a:ext cx="2760454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01600">
              <a:srgbClr val="CC66FF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DIS</a:t>
            </a:r>
            <a:r>
              <a:rPr lang="en-US" b="1" dirty="0" smtClean="0">
                <a:latin typeface="Comic Sans MS"/>
                <a:cs typeface="Comic Sans MS"/>
              </a:rPr>
              <a:t> = </a:t>
            </a:r>
            <a:r>
              <a:rPr lang="en-US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-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DY</a:t>
            </a:r>
            <a:endParaRPr lang="en-US" b="1" baseline="-25000" dirty="0">
              <a:latin typeface="Comic Sans MS"/>
              <a:cs typeface="Comic Sans MS"/>
            </a:endParaRPr>
          </a:p>
        </p:txBody>
      </p:sp>
      <p:sp>
        <p:nvSpPr>
          <p:cNvPr id="40" name="Content Placeholder 2"/>
          <p:cNvSpPr txBox="1">
            <a:spLocks/>
          </p:cNvSpPr>
          <p:nvPr/>
        </p:nvSpPr>
        <p:spPr bwMode="auto">
          <a:xfrm>
            <a:off x="355600" y="3718753"/>
            <a:ext cx="8712200" cy="178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C66FF"/>
              </a:buClr>
              <a:buSzPct val="95000"/>
              <a:buFont typeface="Wingdings" charset="2"/>
              <a:buChar char="q"/>
              <a:tabLst/>
              <a:defRPr/>
            </a:pPr>
            <a:r>
              <a:rPr lang="en-US" b="1" i="1" dirty="0" smtClean="0">
                <a:solidFill>
                  <a:srgbClr val="FFFBC7"/>
                </a:solidFill>
                <a:latin typeface="Comic Sans MS"/>
                <a:cs typeface="Comic Sans MS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ＭＳ Ｐゴシック" charset="-128"/>
                <a:cs typeface="Comic Sans MS"/>
              </a:rPr>
              <a:t>Processes Universality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ＭＳ Ｐゴシック" charset="-128"/>
                <a:cs typeface="Comic Sans MS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ＭＳ Ｐゴシック" charset="-128"/>
                <a:cs typeface="Comic Sans MS"/>
              </a:rPr>
              <a:t>vs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ＭＳ Ｐゴシック" charset="-128"/>
                <a:cs typeface="Comic Sans MS"/>
              </a:rPr>
              <a:t> non-universality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ＭＳ Ｐゴシック" charset="-128"/>
                <a:cs typeface="Comic Sans MS"/>
              </a:rPr>
              <a:t>:</a:t>
            </a:r>
          </a:p>
          <a:p>
            <a:pPr marL="328612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C66FF"/>
              </a:buClr>
              <a:buSzPct val="90000"/>
              <a:buFont typeface="Wingdings" charset="2"/>
              <a:buChar char="u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ＭＳ Ｐゴシック" charset="-128"/>
                <a:cs typeface="Comic Sans MS"/>
              </a:rPr>
              <a:t> Semi-Inclusive deep inelastic scattering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Zapf Dingbats"/>
                <a:ea typeface="Zapf Dingbats"/>
                <a:cs typeface="Zapf Dingbats"/>
              </a:rPr>
              <a:t>✔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CC66FF"/>
              </a:solidFill>
              <a:effectLst/>
              <a:uLnTx/>
              <a:uFillTx/>
              <a:latin typeface="Comic Sans MS"/>
              <a:ea typeface="ＭＳ Ｐゴシック" charset="-128"/>
              <a:cs typeface="Comic Sans MS"/>
            </a:endParaRPr>
          </a:p>
          <a:p>
            <a:pPr marL="328612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C66FF"/>
              </a:buClr>
              <a:buSzPct val="90000"/>
              <a:buFont typeface="Wingdings" charset="2"/>
              <a:buChar char="u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ＭＳ Ｐゴシック" charset="-128"/>
                <a:cs typeface="Comic Sans M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ＭＳ Ｐゴシック" charset="-128"/>
                <a:cs typeface="Comic Sans MS"/>
              </a:rPr>
              <a:t>Drell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ＭＳ Ｐゴシック" charset="-128"/>
                <a:cs typeface="Comic Sans MS"/>
              </a:rPr>
              <a:t>-Yan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Zapf Dingbats"/>
                <a:ea typeface="Zapf Dingbats"/>
                <a:cs typeface="Zapf Dingbats"/>
              </a:rPr>
              <a:t>✔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CC66FF"/>
              </a:solidFill>
              <a:effectLst/>
              <a:uLnTx/>
              <a:uFillTx/>
              <a:latin typeface="Comic Sans MS"/>
              <a:ea typeface="ＭＳ Ｐゴシック" charset="-128"/>
              <a:cs typeface="Comic Sans MS"/>
            </a:endParaRPr>
          </a:p>
          <a:p>
            <a:pPr marL="328612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C66FF"/>
              </a:buClr>
              <a:buSzPct val="90000"/>
              <a:buFont typeface="Wingdings" charset="2"/>
              <a:buChar char="u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ＭＳ Ｐゴシック" charset="-128"/>
                <a:cs typeface="Comic Sans M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ＭＳ Ｐゴシック" charset="-128"/>
                <a:cs typeface="Comic Sans MS"/>
              </a:rPr>
              <a:t>e+/e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ＭＳ Ｐゴシック" charset="-128"/>
                <a:cs typeface="Comic Sans MS"/>
              </a:rPr>
              <a:t>- annihilation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Zapf Dingbats"/>
                <a:ea typeface="Zapf Dingbats"/>
                <a:cs typeface="Zapf Dingbats"/>
              </a:rPr>
              <a:t>✔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CC66FF"/>
              </a:solidFill>
              <a:effectLst/>
              <a:uLnTx/>
              <a:uFillTx/>
              <a:latin typeface="Comic Sans MS"/>
              <a:ea typeface="ＭＳ Ｐゴシック" charset="-128"/>
              <a:cs typeface="Comic Sans MS"/>
            </a:endParaRPr>
          </a:p>
          <a:p>
            <a:pPr marL="328612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C66FF"/>
              </a:buClr>
              <a:buSzPct val="90000"/>
              <a:buFont typeface="Wingdings" charset="2"/>
              <a:buChar char="u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ＭＳ Ｐゴシック" charset="-128"/>
                <a:cs typeface="Comic Sans M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ＭＳ Ｐゴシック" charset="-128"/>
                <a:cs typeface="Comic Sans MS"/>
              </a:rPr>
              <a:t>p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ＭＳ Ｐゴシック" charset="-128"/>
                <a:cs typeface="Comic Sans MS"/>
              </a:rPr>
              <a:t> +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ＭＳ Ｐゴシック" charset="-128"/>
                <a:cs typeface="Comic Sans MS"/>
              </a:rPr>
              <a:t>p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ＭＳ Ｐゴシック" charset="-128"/>
                <a:cs typeface="Comic Sans M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ＭＳ Ｐゴシック" charset="-128"/>
                <a:cs typeface="Comic Sans MS"/>
                <a:sym typeface="Wingdings"/>
              </a:rPr>
              <a:t>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ＭＳ Ｐゴシック" charset="-128"/>
                <a:cs typeface="Comic Sans MS"/>
                <a:sym typeface="Wingdings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ＭＳ Ｐゴシック" charset="-128"/>
                <a:cs typeface="Comic Sans MS"/>
              </a:rPr>
              <a:t>h1 + h2 + X 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ＭＳ Ｐゴシック" charset="-128"/>
                <a:cs typeface="Comic Sans MS"/>
              </a:rPr>
              <a:t>! !</a:t>
            </a:r>
          </a:p>
          <a:p>
            <a:pPr marL="328612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C66FF"/>
              </a:buClr>
              <a:buSzPct val="90000"/>
              <a:buFont typeface="Wingdings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ＭＳ Ｐゴシック" charset="-128"/>
                <a:cs typeface="Comic Sans MS"/>
              </a:rPr>
              <a:t>  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ＭＳ Ｐゴシック" charset="-128"/>
                <a:cs typeface="Comic Sans MS"/>
              </a:rPr>
              <a:t>arXiv:1102.4569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/>
              <a:ea typeface="ＭＳ Ｐゴシック" charset="-128"/>
              <a:cs typeface="Comic Sans MS"/>
            </a:endParaRPr>
          </a:p>
          <a:p>
            <a:pPr marL="328612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C66FF"/>
              </a:buClr>
              <a:buSzPct val="90000"/>
              <a:buFont typeface="Wingdings" charset="2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/>
              <a:ea typeface="ＭＳ Ｐゴシック" charset="-128"/>
              <a:cs typeface="Comic Sans MS"/>
            </a:endParaRPr>
          </a:p>
          <a:p>
            <a:pPr marL="328612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C66FF"/>
              </a:buClr>
              <a:buSzPct val="90000"/>
              <a:buFont typeface="Wingdings" charset="2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/>
              <a:ea typeface="ＭＳ Ｐゴシック" charset="-128"/>
              <a:cs typeface="Comic Sans MS"/>
            </a:endParaRPr>
          </a:p>
        </p:txBody>
      </p:sp>
      <p:sp>
        <p:nvSpPr>
          <p:cNvPr id="44" name="Right Brace 43"/>
          <p:cNvSpPr/>
          <p:nvPr/>
        </p:nvSpPr>
        <p:spPr>
          <a:xfrm>
            <a:off x="5886450" y="4069080"/>
            <a:ext cx="190500" cy="889000"/>
          </a:xfrm>
          <a:prstGeom prst="rightBrace">
            <a:avLst/>
          </a:prstGeom>
          <a:ln w="31750">
            <a:solidFill>
              <a:srgbClr val="CC66FF"/>
            </a:solidFill>
          </a:ln>
          <a:effectLst>
            <a:glow rad="63500">
              <a:srgbClr val="FF66FF">
                <a:alpha val="4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Zapf Dingbats"/>
                <a:ea typeface="Zapf Dingbats"/>
                <a:cs typeface="Zapf Dingbats"/>
              </a:rPr>
              <a:t>✔</a:t>
            </a:r>
            <a:endParaRPr lang="en-US"/>
          </a:p>
        </p:txBody>
      </p:sp>
      <p:cxnSp>
        <p:nvCxnSpPr>
          <p:cNvPr id="45" name="Elbow Connector 44"/>
          <p:cNvCxnSpPr/>
          <p:nvPr/>
        </p:nvCxnSpPr>
        <p:spPr>
          <a:xfrm>
            <a:off x="3832590" y="4998720"/>
            <a:ext cx="800530" cy="365760"/>
          </a:xfrm>
          <a:prstGeom prst="bentConnector3">
            <a:avLst>
              <a:gd name="adj1" fmla="val 50000"/>
            </a:avLst>
          </a:prstGeom>
          <a:ln w="31750">
            <a:solidFill>
              <a:srgbClr val="CC66FF"/>
            </a:solidFill>
            <a:headEnd type="arrow"/>
            <a:tailEnd type="arrow"/>
          </a:ln>
          <a:effectLst>
            <a:glow rad="63500">
              <a:srgbClr val="FF66FF">
                <a:alpha val="4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060175" y="4953573"/>
            <a:ext cx="2508525" cy="263383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63500">
              <a:srgbClr val="FF6666">
                <a:alpha val="4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060175" y="4998720"/>
            <a:ext cx="2508525" cy="218236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63500">
              <a:srgbClr val="FF6666">
                <a:alpha val="4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460400" y="5041314"/>
            <a:ext cx="47782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66FF"/>
                </a:solidFill>
                <a:latin typeface="Comic Sans MS Bold"/>
                <a:cs typeface="Comic Sans MS Bold"/>
              </a:rPr>
              <a:t>TMD PDF is not just non-universal,</a:t>
            </a:r>
          </a:p>
          <a:p>
            <a:r>
              <a:rPr lang="en-US" b="1" dirty="0" smtClean="0">
                <a:solidFill>
                  <a:srgbClr val="CC66FF"/>
                </a:solidFill>
                <a:latin typeface="Comic Sans MS Bold"/>
                <a:cs typeface="Comic Sans MS Bold"/>
              </a:rPr>
              <a:t>it is ill-defined at the operator level </a:t>
            </a:r>
            <a:r>
              <a:rPr lang="en-US" b="1" dirty="0" smtClean="0">
                <a:solidFill>
                  <a:srgbClr val="CC66FF"/>
                </a:solidFill>
                <a:latin typeface="Comic Sans MS Bold"/>
                <a:cs typeface="Comic Sans MS Bold"/>
              </a:rPr>
              <a:t>!</a:t>
            </a:r>
          </a:p>
          <a:p>
            <a:r>
              <a:rPr lang="en-US" b="1" dirty="0" err="1" smtClean="0">
                <a:solidFill>
                  <a:srgbClr val="CC66FF"/>
                </a:solidFill>
                <a:latin typeface="Comic Sans MS Bold"/>
                <a:cs typeface="Comic Sans MS Bold"/>
                <a:sym typeface="Wingdings"/>
              </a:rPr>
              <a:t></a:t>
            </a:r>
            <a:r>
              <a:rPr lang="en-US" b="1" dirty="0" smtClean="0">
                <a:solidFill>
                  <a:srgbClr val="CC66FF"/>
                </a:solidFill>
                <a:latin typeface="Comic Sans MS Bold"/>
                <a:cs typeface="Comic Sans MS Bold"/>
                <a:sym typeface="Wingdings"/>
              </a:rPr>
              <a:t> work has started to fix this problems</a:t>
            </a:r>
            <a:endParaRPr lang="en-US" b="1" dirty="0" smtClean="0">
              <a:solidFill>
                <a:srgbClr val="CC66FF"/>
              </a:solidFill>
              <a:latin typeface="Comic Sans MS Bold"/>
              <a:cs typeface="Comic Sans MS Bold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038850" y="4310380"/>
            <a:ext cx="3070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E0"/>
                </a:solidFill>
                <a:latin typeface="Comic Sans MS Bold"/>
                <a:cs typeface="Comic Sans MS Bold"/>
              </a:rPr>
              <a:t>Watch out for sign flips !</a:t>
            </a:r>
            <a:endParaRPr lang="en-US" b="1" dirty="0" err="1" smtClean="0">
              <a:solidFill>
                <a:srgbClr val="FFFFE0"/>
              </a:solidFill>
              <a:latin typeface="Comic Sans MS Bold"/>
              <a:cs typeface="Comic Sans MS Bold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40" grpId="0"/>
      <p:bldP spid="44" grpId="0" animBg="1"/>
      <p:bldP spid="48" grpId="0"/>
      <p:bldP spid="4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Twist-3 vs. TMD</a:t>
            </a:r>
            <a:endParaRPr lang="en-US" dirty="0"/>
          </a:p>
        </p:txBody>
      </p:sp>
      <p:sp>
        <p:nvSpPr>
          <p:cNvPr id="2355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Hadron, June 2011 - Munich</a:t>
            </a:r>
            <a:endParaRPr lang="en-US" dirty="0"/>
          </a:p>
        </p:txBody>
      </p:sp>
      <p:sp>
        <p:nvSpPr>
          <p:cNvPr id="2355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0F47-C6DD-A04E-B29D-1DE275AF3522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2861365" y="952100"/>
            <a:ext cx="4038300" cy="2473325"/>
            <a:chOff x="1438711" y="4059469"/>
            <a:chExt cx="4038421" cy="2473008"/>
          </a:xfrm>
        </p:grpSpPr>
        <p:sp>
          <p:nvSpPr>
            <p:cNvPr id="23582" name="TextBox 16"/>
            <p:cNvSpPr txBox="1">
              <a:spLocks noChangeArrowheads="1"/>
            </p:cNvSpPr>
            <p:nvPr/>
          </p:nvSpPr>
          <p:spPr bwMode="auto">
            <a:xfrm>
              <a:off x="3806631" y="6147349"/>
              <a:ext cx="3898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</a:rPr>
                <a:t>Q</a:t>
              </a:r>
            </a:p>
          </p:txBody>
        </p:sp>
        <p:sp>
          <p:nvSpPr>
            <p:cNvPr id="23583" name="TextBox 17"/>
            <p:cNvSpPr txBox="1">
              <a:spLocks noChangeArrowheads="1"/>
            </p:cNvSpPr>
            <p:nvPr/>
          </p:nvSpPr>
          <p:spPr bwMode="auto">
            <a:xfrm>
              <a:off x="1438711" y="6144055"/>
              <a:ext cx="68480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  <a:sym typeface="Mathematica1" charset="0"/>
                </a:rPr>
                <a:t>L</a:t>
              </a:r>
              <a:r>
                <a:rPr lang="en-US" b="1" baseline="-2500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  <a:sym typeface="Mathematica1" charset="0"/>
                </a:rPr>
                <a:t>QCD</a:t>
              </a:r>
              <a:endParaRPr lang="en-US" b="1" baseline="-2500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3584" name="TextBox 52"/>
            <p:cNvSpPr txBox="1">
              <a:spLocks noChangeArrowheads="1"/>
            </p:cNvSpPr>
            <p:nvPr/>
          </p:nvSpPr>
          <p:spPr bwMode="auto">
            <a:xfrm>
              <a:off x="2595403" y="6149881"/>
              <a:ext cx="842248" cy="369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Q</a:t>
              </a:r>
              <a:r>
                <a:rPr lang="en-US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r>
                <a:rPr lang="en-US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/P</a:t>
              </a:r>
              <a:r>
                <a:rPr lang="en-US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endParaRPr lang="en-US" b="1" baseline="-25000" dirty="0">
                <a:solidFill>
                  <a:srgbClr val="1818FF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3585" name="TextBox 20"/>
            <p:cNvSpPr txBox="1">
              <a:spLocks noChangeArrowheads="1"/>
            </p:cNvSpPr>
            <p:nvPr/>
          </p:nvSpPr>
          <p:spPr bwMode="auto">
            <a:xfrm>
              <a:off x="3289106" y="6162589"/>
              <a:ext cx="4540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charset="0"/>
                </a:rPr>
                <a:t>&lt;&lt;</a:t>
              </a:r>
            </a:p>
          </p:txBody>
        </p:sp>
        <p:sp>
          <p:nvSpPr>
            <p:cNvPr id="23586" name="TextBox 21"/>
            <p:cNvSpPr txBox="1">
              <a:spLocks noChangeArrowheads="1"/>
            </p:cNvSpPr>
            <p:nvPr/>
          </p:nvSpPr>
          <p:spPr bwMode="auto">
            <a:xfrm>
              <a:off x="2238220" y="6162589"/>
              <a:ext cx="4540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charset="0"/>
                </a:rPr>
                <a:t>&lt;&lt;</a:t>
              </a:r>
            </a:p>
          </p:txBody>
        </p:sp>
        <p:grpSp>
          <p:nvGrpSpPr>
            <p:cNvPr id="4" name="Group 55"/>
            <p:cNvGrpSpPr>
              <a:grpSpLocks noChangeAspect="1"/>
            </p:cNvGrpSpPr>
            <p:nvPr/>
          </p:nvGrpSpPr>
          <p:grpSpPr bwMode="auto">
            <a:xfrm>
              <a:off x="1640646" y="4059469"/>
              <a:ext cx="3064192" cy="2240280"/>
              <a:chOff x="2055813" y="1905000"/>
              <a:chExt cx="5106987" cy="3733800"/>
            </a:xfrm>
          </p:grpSpPr>
          <p:sp>
            <p:nvSpPr>
              <p:cNvPr id="57" name="Rectangle 56"/>
              <p:cNvSpPr/>
              <p:nvPr/>
            </p:nvSpPr>
            <p:spPr bwMode="auto">
              <a:xfrm>
                <a:off x="3429000" y="2133600"/>
                <a:ext cx="3200400" cy="3200400"/>
              </a:xfrm>
              <a:prstGeom prst="rect">
                <a:avLst/>
              </a:prstGeom>
              <a:gradFill flip="none" rotWithShape="1">
                <a:gsLst>
                  <a:gs pos="0">
                    <a:srgbClr val="CCFFCC"/>
                  </a:gs>
                  <a:gs pos="100000">
                    <a:srgbClr val="CCFFCC"/>
                  </a:gs>
                  <a:gs pos="50000">
                    <a:schemeClr val="tx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  <a:ea typeface="Arial" pitchFamily="28" charset="0"/>
                  <a:cs typeface="Arial" pitchFamily="28" charset="0"/>
                </a:endParaRPr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auto">
              <a:xfrm>
                <a:off x="2057400" y="2133600"/>
                <a:ext cx="3124200" cy="3200400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tx2"/>
                  </a:gs>
                  <a:gs pos="0">
                    <a:schemeClr val="tx2"/>
                  </a:gs>
                  <a:gs pos="50000">
                    <a:schemeClr val="tx1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F9F9F9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" name="Rectangle 58"/>
              <p:cNvSpPr>
                <a:spLocks noChangeArrowheads="1"/>
              </p:cNvSpPr>
              <p:nvPr/>
            </p:nvSpPr>
            <p:spPr bwMode="auto">
              <a:xfrm>
                <a:off x="3429000" y="2057400"/>
                <a:ext cx="1752600" cy="3352800"/>
              </a:xfrm>
              <a:prstGeom prst="rect">
                <a:avLst/>
              </a:prstGeom>
              <a:gradFill flip="none" rotWithShape="1">
                <a:gsLst>
                  <a:gs pos="0">
                    <a:schemeClr val="tx2"/>
                  </a:gs>
                  <a:gs pos="100000">
                    <a:srgbClr val="CCFFCC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C4C4FB"/>
                </a:solidFill>
                <a:miter lim="800000"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cxnSp>
            <p:nvCxnSpPr>
              <p:cNvPr id="23598" name="Straight Arrow Connector 6"/>
              <p:cNvCxnSpPr>
                <a:cxnSpLocks noChangeShapeType="1"/>
              </p:cNvCxnSpPr>
              <p:nvPr/>
            </p:nvCxnSpPr>
            <p:spPr bwMode="auto">
              <a:xfrm>
                <a:off x="2057400" y="5334000"/>
                <a:ext cx="5105400" cy="1588"/>
              </a:xfrm>
              <a:prstGeom prst="straightConnector1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23599" name="Straight Arrow Connector 6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41313" y="3619500"/>
                <a:ext cx="3430588" cy="1587"/>
              </a:xfrm>
              <a:prstGeom prst="straightConnector1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23600" name="Freeform 61"/>
              <p:cNvSpPr>
                <a:spLocks noChangeArrowheads="1"/>
              </p:cNvSpPr>
              <p:nvPr/>
            </p:nvSpPr>
            <p:spPr bwMode="auto">
              <a:xfrm>
                <a:off x="2387600" y="2355850"/>
                <a:ext cx="4135438" cy="2598738"/>
              </a:xfrm>
              <a:custGeom>
                <a:avLst/>
                <a:gdLst>
                  <a:gd name="T0" fmla="*/ 0 w 4135272"/>
                  <a:gd name="T1" fmla="*/ 2557777 h 2597623"/>
                  <a:gd name="T2" fmla="*/ 955381 w 4135272"/>
                  <a:gd name="T3" fmla="*/ 113780 h 2597623"/>
                  <a:gd name="T4" fmla="*/ 2306565 w 4135272"/>
                  <a:gd name="T5" fmla="*/ 1875097 h 2597623"/>
                  <a:gd name="T6" fmla="*/ 4135438 w 4135272"/>
                  <a:gd name="T7" fmla="*/ 2598738 h 2597623"/>
                  <a:gd name="T8" fmla="*/ 4135438 w 4135272"/>
                  <a:gd name="T9" fmla="*/ 2598738 h 2597623"/>
                  <a:gd name="T10" fmla="*/ 4135438 w 4135272"/>
                  <a:gd name="T11" fmla="*/ 2598738 h 25976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35272"/>
                  <a:gd name="T19" fmla="*/ 0 h 2597623"/>
                  <a:gd name="T20" fmla="*/ 4135272 w 4135272"/>
                  <a:gd name="T21" fmla="*/ 2597623 h 25976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35272" h="2597623">
                    <a:moveTo>
                      <a:pt x="0" y="2556680"/>
                    </a:moveTo>
                    <a:cubicBezTo>
                      <a:pt x="285465" y="1392071"/>
                      <a:pt x="570931" y="227462"/>
                      <a:pt x="955343" y="113731"/>
                    </a:cubicBezTo>
                    <a:cubicBezTo>
                      <a:pt x="1339755" y="0"/>
                      <a:pt x="1776484" y="1460310"/>
                      <a:pt x="2306472" y="1874292"/>
                    </a:cubicBezTo>
                    <a:cubicBezTo>
                      <a:pt x="2836460" y="2288274"/>
                      <a:pt x="4135272" y="2597623"/>
                      <a:pt x="4135272" y="2597623"/>
                    </a:cubicBezTo>
                  </a:path>
                </a:pathLst>
              </a:custGeom>
              <a:solidFill>
                <a:srgbClr val="E6E6E6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charset="0"/>
                </a:endParaRPr>
              </a:p>
            </p:txBody>
          </p:sp>
          <p:cxnSp>
            <p:nvCxnSpPr>
              <p:cNvPr id="23601" name="Straight Connector 62"/>
              <p:cNvCxnSpPr>
                <a:cxnSpLocks noChangeShapeType="1"/>
              </p:cNvCxnSpPr>
              <p:nvPr/>
            </p:nvCxnSpPr>
            <p:spPr bwMode="auto">
              <a:xfrm rot="5400000">
                <a:off x="1601787" y="3808413"/>
                <a:ext cx="3656013" cy="158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</p:cxnSp>
          <p:cxnSp>
            <p:nvCxnSpPr>
              <p:cNvPr id="23602" name="Straight Connector 63"/>
              <p:cNvCxnSpPr>
                <a:cxnSpLocks noChangeShapeType="1"/>
              </p:cNvCxnSpPr>
              <p:nvPr/>
            </p:nvCxnSpPr>
            <p:spPr bwMode="auto">
              <a:xfrm rot="16200000" flipH="1">
                <a:off x="3314700" y="3771900"/>
                <a:ext cx="3733800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</p:cxnSp>
        </p:grpSp>
        <p:sp>
          <p:nvSpPr>
            <p:cNvPr id="23588" name="TextBox 64"/>
            <p:cNvSpPr txBox="1">
              <a:spLocks noChangeArrowheads="1"/>
            </p:cNvSpPr>
            <p:nvPr/>
          </p:nvSpPr>
          <p:spPr bwMode="auto">
            <a:xfrm>
              <a:off x="4634884" y="5939823"/>
              <a:ext cx="842248" cy="369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Q</a:t>
              </a:r>
              <a:r>
                <a:rPr lang="en-US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r>
                <a:rPr lang="en-US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/P</a:t>
              </a:r>
              <a:r>
                <a:rPr lang="en-US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endParaRPr lang="en-US" b="1" baseline="-25000" dirty="0">
                <a:solidFill>
                  <a:srgbClr val="1818FF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5894999" y="1358761"/>
            <a:ext cx="1268166" cy="954107"/>
          </a:xfrm>
          <a:prstGeom prst="rect">
            <a:avLst/>
          </a:prstGeom>
          <a:noFill/>
          <a:ln w="12700">
            <a:solidFill>
              <a:srgbClr val="CCFFCC"/>
            </a:solidFill>
          </a:ln>
          <a:effectLst>
            <a:glow rad="101600">
              <a:srgbClr val="CCFFCC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Comic Sans MS"/>
                <a:ea typeface="+mn-ea"/>
                <a:cs typeface="Comic Sans MS"/>
              </a:rPr>
              <a:t>Collinear/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Comic Sans MS"/>
                <a:ea typeface="+mn-ea"/>
                <a:cs typeface="Comic Sans MS"/>
              </a:rPr>
              <a:t>twist-</a:t>
            </a: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Q,Q</a:t>
            </a:r>
            <a:r>
              <a:rPr lang="en-US" sz="1400" b="1" baseline="-25000" dirty="0" smtClean="0">
                <a:latin typeface="Comic Sans MS"/>
                <a:ea typeface="+mn-ea"/>
                <a:cs typeface="Comic Sans MS"/>
              </a:rPr>
              <a:t>T</a:t>
            </a: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&gt;&gt;</a:t>
            </a:r>
            <a:r>
              <a:rPr lang="en-US" sz="1400" b="1" dirty="0" smtClean="0">
                <a:latin typeface="Symbol" charset="2"/>
                <a:ea typeface="+mn-ea"/>
                <a:cs typeface="Symbol" charset="2"/>
              </a:rPr>
              <a:t>L</a:t>
            </a:r>
            <a:r>
              <a:rPr lang="en-US" sz="1400" b="1" baseline="-25000" dirty="0" smtClean="0">
                <a:latin typeface="Comic Sans MS"/>
                <a:ea typeface="+mn-ea"/>
                <a:cs typeface="Comic Sans MS"/>
              </a:rPr>
              <a:t>QCD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 smtClean="0">
                <a:latin typeface="Comic Sans MS"/>
                <a:ea typeface="+mn-ea"/>
                <a:cs typeface="Comic Sans MS"/>
              </a:rPr>
              <a:t>p</a:t>
            </a:r>
            <a:r>
              <a:rPr lang="en-US" sz="1400" b="1" baseline="-25000" dirty="0" err="1" smtClean="0">
                <a:latin typeface="Comic Sans MS"/>
                <a:ea typeface="+mn-ea"/>
                <a:cs typeface="Comic Sans MS"/>
              </a:rPr>
              <a:t>T</a:t>
            </a:r>
            <a:r>
              <a:rPr lang="en-US" sz="1400" b="1" dirty="0" err="1" smtClean="0">
                <a:latin typeface="Comic Sans MS"/>
                <a:ea typeface="+mn-ea"/>
                <a:cs typeface="Comic Sans MS"/>
              </a:rPr>
              <a:t>~Q</a:t>
            </a:r>
            <a:endParaRPr lang="en-US" sz="1400" b="1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560483" y="1222841"/>
            <a:ext cx="1409481" cy="1169551"/>
          </a:xfrm>
          <a:prstGeom prst="rect">
            <a:avLst/>
          </a:prstGeom>
          <a:noFill/>
          <a:ln w="12700">
            <a:solidFill>
              <a:srgbClr val="66CCFF"/>
            </a:solidFill>
          </a:ln>
          <a:effectLst>
            <a:glow rad="101600">
              <a:srgbClr val="66CCFF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Transverse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momentum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dependent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cs typeface="Comic Sans MS"/>
              </a:rPr>
              <a:t>Q&gt;&gt;Q</a:t>
            </a:r>
            <a:r>
              <a:rPr lang="en-US" sz="1400" b="1" baseline="-25000" dirty="0" smtClean="0">
                <a:latin typeface="Comic Sans MS"/>
                <a:cs typeface="Comic Sans MS"/>
              </a:rPr>
              <a:t>T</a:t>
            </a:r>
            <a:r>
              <a:rPr lang="en-US" sz="1400" b="1" dirty="0" smtClean="0">
                <a:latin typeface="Comic Sans MS"/>
                <a:cs typeface="Comic Sans MS"/>
              </a:rPr>
              <a:t>&gt;=</a:t>
            </a:r>
            <a:r>
              <a:rPr lang="en-US" sz="1400" b="1" dirty="0" smtClean="0">
                <a:latin typeface="Symbol" charset="2"/>
                <a:cs typeface="Symbol" charset="2"/>
              </a:rPr>
              <a:t>L</a:t>
            </a:r>
            <a:r>
              <a:rPr lang="en-US" sz="1400" b="1" baseline="-25000" dirty="0" smtClean="0">
                <a:latin typeface="Comic Sans MS"/>
                <a:cs typeface="Comic Sans MS"/>
              </a:rPr>
              <a:t>QCD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cs typeface="Comic Sans MS"/>
              </a:rPr>
              <a:t>Q&gt;&gt;</a:t>
            </a:r>
            <a:r>
              <a:rPr lang="en-US" sz="1400" b="1" dirty="0" err="1" smtClean="0">
                <a:latin typeface="Comic Sans MS"/>
                <a:cs typeface="Comic Sans MS"/>
              </a:rPr>
              <a:t>p</a:t>
            </a:r>
            <a:r>
              <a:rPr lang="en-US" sz="1400" b="1" baseline="-25000" dirty="0" err="1" smtClean="0">
                <a:latin typeface="Comic Sans MS"/>
                <a:cs typeface="Comic Sans MS"/>
              </a:rPr>
              <a:t>T</a:t>
            </a:r>
            <a:endParaRPr lang="en-US" sz="1400" b="1" baseline="-25000" dirty="0" smtClean="0">
              <a:latin typeface="Comic Sans MS"/>
              <a:cs typeface="Comic Sans M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49320" y="450243"/>
            <a:ext cx="1697901" cy="523220"/>
          </a:xfrm>
          <a:prstGeom prst="rect">
            <a:avLst/>
          </a:prstGeom>
          <a:noFill/>
          <a:ln w="12700">
            <a:solidFill>
              <a:srgbClr val="66CCFF"/>
            </a:solidFill>
          </a:ln>
          <a:effectLst>
            <a:glow rad="101600">
              <a:srgbClr val="66CCFF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CCFFCC"/>
                </a:solidFill>
                <a:latin typeface="Comic Sans MS"/>
                <a:ea typeface="+mn-ea"/>
                <a:cs typeface="Comic Sans MS"/>
              </a:rPr>
              <a:t>Intermediate Q</a:t>
            </a:r>
            <a:r>
              <a:rPr lang="en-US" sz="1400" b="1" baseline="-25000" dirty="0" smtClean="0">
                <a:solidFill>
                  <a:srgbClr val="CCFFCC"/>
                </a:solidFill>
                <a:latin typeface="Comic Sans MS"/>
                <a:ea typeface="+mn-ea"/>
                <a:cs typeface="Comic Sans MS"/>
              </a:rPr>
              <a:t>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Q&gt;&gt;Q</a:t>
            </a:r>
            <a:r>
              <a:rPr lang="en-US" sz="1400" b="1" baseline="-25000" dirty="0" smtClean="0">
                <a:solidFill>
                  <a:srgbClr val="CCFFCC"/>
                </a:solidFill>
                <a:latin typeface="Comic Sans MS"/>
                <a:cs typeface="Comic Sans MS"/>
              </a:rPr>
              <a:t>T</a:t>
            </a:r>
            <a:r>
              <a:rPr lang="en-US" sz="1400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/</a:t>
            </a:r>
            <a:r>
              <a:rPr lang="en-US" sz="1400" b="1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p</a:t>
            </a:r>
            <a:r>
              <a:rPr lang="en-US" sz="1400" b="1" baseline="-25000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T</a:t>
            </a:r>
            <a:r>
              <a:rPr lang="en-US" sz="1400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&gt;&gt;</a:t>
            </a:r>
            <a:r>
              <a:rPr lang="en-US" sz="1400" b="1" dirty="0" smtClean="0">
                <a:solidFill>
                  <a:srgbClr val="CCFFCC"/>
                </a:solidFill>
                <a:latin typeface="Symbol" charset="2"/>
                <a:cs typeface="Symbol" charset="2"/>
              </a:rPr>
              <a:t>L</a:t>
            </a:r>
            <a:r>
              <a:rPr lang="en-US" sz="1400" b="1" baseline="-25000" dirty="0" smtClean="0">
                <a:solidFill>
                  <a:srgbClr val="CCFFCC"/>
                </a:solidFill>
                <a:latin typeface="Comic Sans MS"/>
                <a:cs typeface="Comic Sans MS"/>
              </a:rPr>
              <a:t>QCD</a:t>
            </a: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/>
        </p:nvGraphicFramePr>
        <p:xfrm>
          <a:off x="1981200" y="3604068"/>
          <a:ext cx="5181600" cy="812800"/>
        </p:xfrm>
        <a:graphic>
          <a:graphicData uri="http://schemas.openxmlformats.org/presentationml/2006/ole">
            <p:oleObj spid="_x0000_s340994" name="Equation" r:id="rId3" imgW="5181600" imgH="812800" progId="Equation.DSMT4">
              <p:embed/>
            </p:oleObj>
          </a:graphicData>
        </a:graphic>
      </p:graphicFrame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586" y="4518468"/>
            <a:ext cx="4959350" cy="198120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 rot="20640000">
            <a:off x="2640916" y="4956692"/>
            <a:ext cx="3276558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lumMod val="85000"/>
                <a:alpha val="75000"/>
              </a:schemeClr>
            </a:glow>
            <a:outerShdw blurRad="50800" dist="38100" dir="2700000" algn="tl" rotWithShape="0">
              <a:schemeClr val="bg1">
                <a:lumMod val="50000"/>
                <a:alpha val="43000"/>
              </a:schemeClr>
            </a:outerShd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atin typeface="Comic Sans MS"/>
                <a:ea typeface="+mn-ea"/>
                <a:cs typeface="Comic Sans MS"/>
              </a:rPr>
              <a:t>Clear sign mismatch !!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atin typeface="Comic Sans MS"/>
                <a:ea typeface="+mn-ea"/>
                <a:cs typeface="Comic Sans MS"/>
              </a:rPr>
              <a:t>Kang, </a:t>
            </a:r>
            <a:r>
              <a:rPr lang="en-US" b="1" dirty="0" err="1" smtClean="0">
                <a:latin typeface="Comic Sans MS"/>
                <a:ea typeface="+mn-ea"/>
                <a:cs typeface="Comic Sans MS"/>
              </a:rPr>
              <a:t>Qiu</a:t>
            </a:r>
            <a:r>
              <a:rPr lang="en-US" b="1" dirty="0" smtClean="0">
                <a:latin typeface="Comic Sans MS"/>
                <a:ea typeface="+mn-ea"/>
                <a:cs typeface="Comic Sans MS"/>
              </a:rPr>
              <a:t>, </a:t>
            </a:r>
            <a:r>
              <a:rPr lang="en-US" b="1" dirty="0" err="1" smtClean="0">
                <a:latin typeface="Comic Sans MS"/>
                <a:ea typeface="+mn-ea"/>
                <a:cs typeface="Comic Sans MS"/>
              </a:rPr>
              <a:t>Vogelsang</a:t>
            </a:r>
            <a:r>
              <a:rPr lang="en-US" b="1" dirty="0" smtClean="0">
                <a:latin typeface="Comic Sans MS"/>
                <a:ea typeface="+mn-ea"/>
                <a:cs typeface="Comic Sans MS"/>
              </a:rPr>
              <a:t>, Yuan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/>
              <a:t>arXiv:1103.1591</a:t>
            </a:r>
            <a:endParaRPr lang="en-US" b="1" dirty="0" smtClean="0">
              <a:latin typeface="Comic Sans MS"/>
              <a:ea typeface="+mn-ea"/>
              <a:cs typeface="Comic Sans M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atin typeface="Comic Sans MS"/>
                <a:ea typeface="+mn-ea"/>
                <a:cs typeface="Comic Sans MS"/>
              </a:rPr>
              <a:t>Solution ??</a:t>
            </a:r>
            <a:endParaRPr lang="en-US" b="1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Twist</a:t>
            </a:r>
            <a:r>
              <a:rPr lang="en-US" dirty="0" smtClean="0"/>
              <a:t>-3 vs. </a:t>
            </a:r>
            <a:r>
              <a:rPr lang="en-US" dirty="0" smtClean="0"/>
              <a:t>TMD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Hadron, June 2011 - Munich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E5DA-964A-804A-8CFC-DD4F7B74CD7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6216" y="508168"/>
            <a:ext cx="59811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 Different functional form for SIDIS </a:t>
            </a:r>
            <a:r>
              <a:rPr lang="en-US" b="1" dirty="0" err="1" smtClean="0">
                <a:latin typeface="Comic Sans MS"/>
                <a:cs typeface="Comic Sans MS"/>
              </a:rPr>
              <a:t>Sivers-fct</a:t>
            </a:r>
            <a:r>
              <a:rPr lang="en-US" b="1" dirty="0" smtClean="0">
                <a:latin typeface="Comic Sans MS"/>
                <a:cs typeface="Comic Sans MS"/>
              </a:rPr>
              <a:t>.</a:t>
            </a:r>
          </a:p>
          <a:p>
            <a:pPr lvl="1">
              <a:buClr>
                <a:srgbClr val="CC66FF"/>
              </a:buClr>
              <a:buSzPct val="100000"/>
              <a:buFont typeface="Wingdings" charset="2"/>
              <a:buChar char="Ø"/>
            </a:pPr>
            <a:r>
              <a:rPr lang="en-US" b="1" dirty="0" smtClean="0">
                <a:latin typeface="Comic Sans MS"/>
                <a:cs typeface="Comic Sans MS"/>
              </a:rPr>
              <a:t> node in </a:t>
            </a:r>
            <a:r>
              <a:rPr lang="en-US" b="1" dirty="0" err="1" smtClean="0">
                <a:latin typeface="Comic Sans MS"/>
                <a:cs typeface="Comic Sans MS"/>
              </a:rPr>
              <a:t>k</a:t>
            </a:r>
            <a:r>
              <a:rPr lang="en-US" b="1" baseline="-25000" dirty="0" err="1" smtClean="0">
                <a:latin typeface="Comic Sans MS"/>
                <a:cs typeface="Comic Sans MS"/>
              </a:rPr>
              <a:t>T</a:t>
            </a:r>
            <a:endParaRPr lang="en-US" b="1" baseline="-25000" dirty="0" smtClean="0">
              <a:latin typeface="Comic Sans MS"/>
              <a:cs typeface="Comic Sans MS"/>
            </a:endParaRPr>
          </a:p>
          <a:p>
            <a:pPr lvl="1">
              <a:buClr>
                <a:srgbClr val="CC66FF"/>
              </a:buClr>
              <a:buSzPct val="100000"/>
              <a:buFont typeface="Wingdings" charset="2"/>
              <a:buChar char="Ø"/>
            </a:pPr>
            <a:r>
              <a:rPr lang="en-US" b="1" baseline="-25000" dirty="0" smtClean="0">
                <a:latin typeface="Comic Sans MS"/>
                <a:cs typeface="Comic Sans MS"/>
              </a:rPr>
              <a:t> </a:t>
            </a:r>
            <a:r>
              <a:rPr lang="en-US" b="1" dirty="0" smtClean="0">
                <a:latin typeface="Comic Sans MS"/>
                <a:cs typeface="Comic Sans MS"/>
              </a:rPr>
              <a:t>node in </a:t>
            </a:r>
            <a:r>
              <a:rPr lang="en-US" b="1" dirty="0" err="1" smtClean="0">
                <a:latin typeface="Comic Sans MS"/>
                <a:cs typeface="Comic Sans MS"/>
              </a:rPr>
              <a:t>x</a:t>
            </a:r>
            <a:endParaRPr lang="en-US" b="1" dirty="0" smtClean="0">
              <a:latin typeface="Comic Sans MS"/>
              <a:cs typeface="Comic Sans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585" y="899844"/>
            <a:ext cx="2202180" cy="2004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744" y="876984"/>
            <a:ext cx="2217420" cy="20269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8616" y="2903904"/>
            <a:ext cx="8392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b="1" dirty="0" smtClean="0">
                <a:latin typeface="Comic Sans MS Bold"/>
                <a:cs typeface="Comic Sans MS Bold"/>
              </a:rPr>
              <a:t> There are two major contributions to the </a:t>
            </a:r>
            <a:r>
              <a:rPr lang="en-US" b="1" dirty="0" err="1" smtClean="0">
                <a:latin typeface="Comic Sans MS Bold"/>
                <a:cs typeface="Comic Sans MS Bold"/>
              </a:rPr>
              <a:t>SSAs</a:t>
            </a:r>
            <a:r>
              <a:rPr lang="en-US" b="1" dirty="0" smtClean="0">
                <a:latin typeface="Comic Sans MS Bold"/>
                <a:cs typeface="Comic Sans MS Bold"/>
              </a:rPr>
              <a:t> of the single inclusive </a:t>
            </a:r>
          </a:p>
          <a:p>
            <a:pPr>
              <a:buClr>
                <a:srgbClr val="CC66FF"/>
              </a:buClr>
            </a:pPr>
            <a:r>
              <a:rPr lang="en-US" b="1" dirty="0" smtClean="0">
                <a:latin typeface="Comic Sans MS Bold"/>
                <a:cs typeface="Comic Sans MS Bold"/>
              </a:rPr>
              <a:t>   </a:t>
            </a:r>
            <a:r>
              <a:rPr lang="en-US" b="1" dirty="0" err="1" smtClean="0">
                <a:latin typeface="Comic Sans MS Bold"/>
                <a:cs typeface="Comic Sans MS Bold"/>
              </a:rPr>
              <a:t>hadron</a:t>
            </a:r>
            <a:r>
              <a:rPr lang="en-US" b="1" dirty="0" smtClean="0">
                <a:latin typeface="Comic Sans MS Bold"/>
                <a:cs typeface="Comic Sans MS Bold"/>
              </a:rPr>
              <a:t> production in pp collisions</a:t>
            </a:r>
            <a:endParaRPr lang="en-US" b="1" baseline="-25000" dirty="0" smtClean="0">
              <a:latin typeface="Comic Sans MS Bold"/>
              <a:cs typeface="Comic Sans MS Bold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3550235"/>
            <a:ext cx="7475220" cy="14630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57234" y="4686300"/>
            <a:ext cx="1723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still very unknown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8616" y="5013275"/>
            <a:ext cx="8720732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CC66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cs typeface="Comic Sans MS"/>
              </a:rPr>
              <a:t> The current available global fittings are based on the assumptions that the </a:t>
            </a:r>
            <a:r>
              <a:rPr lang="en-US" sz="1600" b="1" dirty="0" err="1" smtClean="0">
                <a:latin typeface="Comic Sans MS"/>
                <a:cs typeface="Comic Sans MS"/>
              </a:rPr>
              <a:t>SSAs</a:t>
            </a:r>
            <a:endParaRPr lang="en-US" sz="1600" b="1" dirty="0" smtClean="0">
              <a:latin typeface="Comic Sans MS"/>
              <a:cs typeface="Comic Sans MS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CC66FF"/>
              </a:buClr>
            </a:pPr>
            <a:r>
              <a:rPr lang="en-US" sz="1600" b="1" dirty="0" smtClean="0">
                <a:latin typeface="Comic Sans MS"/>
                <a:cs typeface="Comic Sans MS"/>
              </a:rPr>
              <a:t>   mainly come from the twist-3 correlation functions, which might not be the case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CC66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cs typeface="Comic Sans MS"/>
              </a:rPr>
              <a:t> If the contribution from the twist-3 fragmentation functions dominates, one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CC66FF"/>
              </a:buClr>
            </a:pPr>
            <a:r>
              <a:rPr lang="en-US" sz="1600" b="1" dirty="0" smtClean="0">
                <a:latin typeface="Comic Sans MS"/>
                <a:cs typeface="Comic Sans MS"/>
              </a:rPr>
              <a:t>   might even reverse the sign of the ETQS function</a:t>
            </a:r>
            <a:r>
              <a:rPr lang="en-US" b="1" dirty="0" smtClean="0">
                <a:latin typeface="Comic Sans MS"/>
                <a:cs typeface="Comic Sans MS"/>
              </a:rPr>
              <a:t>?</a:t>
            </a:r>
          </a:p>
          <a:p>
            <a:pPr algn="ctr"/>
            <a:r>
              <a:rPr lang="en-US" b="1" dirty="0" smtClean="0">
                <a:latin typeface="Comic Sans MS"/>
                <a:cs typeface="Comic Sans MS"/>
              </a:rPr>
              <a:t>                               A</a:t>
            </a:r>
            <a:r>
              <a:rPr lang="en-US" b="1" baseline="-25000" dirty="0" smtClean="0">
                <a:latin typeface="Comic Sans MS"/>
                <a:cs typeface="Comic Sans MS"/>
              </a:rPr>
              <a:t>N</a:t>
            </a:r>
            <a:r>
              <a:rPr lang="en-US" b="1" dirty="0" smtClean="0">
                <a:latin typeface="Comic Sans MS"/>
                <a:cs typeface="Comic Sans MS"/>
              </a:rPr>
              <a:t> = </a:t>
            </a:r>
            <a:r>
              <a:rPr lang="en-US" b="1" dirty="0" err="1" smtClean="0">
                <a:latin typeface="Comic Sans MS"/>
                <a:cs typeface="Comic Sans MS"/>
              </a:rPr>
              <a:t>A</a:t>
            </a:r>
            <a:r>
              <a:rPr lang="en-US" b="1" baseline="-25000" dirty="0" err="1" smtClean="0">
                <a:latin typeface="Comic Sans MS"/>
                <a:cs typeface="Comic Sans MS"/>
              </a:rPr>
              <a:t>N</a:t>
            </a:r>
            <a:r>
              <a:rPr lang="en-US" b="1" dirty="0" err="1" smtClean="0">
                <a:latin typeface="Comic Sans MS"/>
                <a:cs typeface="Comic Sans MS"/>
              </a:rPr>
              <a:t>|</a:t>
            </a:r>
            <a:r>
              <a:rPr lang="en-US" b="1" baseline="30000" dirty="0" err="1" smtClean="0">
                <a:latin typeface="Comic Sans MS"/>
                <a:cs typeface="Comic Sans MS"/>
              </a:rPr>
              <a:t>PDFs</a:t>
            </a:r>
            <a:r>
              <a:rPr lang="en-US" b="1" dirty="0" smtClean="0">
                <a:latin typeface="Comic Sans MS"/>
                <a:cs typeface="Comic Sans MS"/>
              </a:rPr>
              <a:t> + </a:t>
            </a:r>
            <a:r>
              <a:rPr lang="en-US" b="1" dirty="0" err="1" smtClean="0">
                <a:solidFill>
                  <a:srgbClr val="FF66FF"/>
                </a:solidFill>
                <a:latin typeface="Comic Sans MS"/>
                <a:cs typeface="Comic Sans MS"/>
              </a:rPr>
              <a:t>A</a:t>
            </a:r>
            <a:r>
              <a:rPr lang="en-US" b="1" baseline="-25000" dirty="0" err="1" smtClean="0">
                <a:solidFill>
                  <a:srgbClr val="FF66FF"/>
                </a:solidFill>
                <a:latin typeface="Comic Sans MS"/>
                <a:cs typeface="Comic Sans MS"/>
              </a:rPr>
              <a:t>N</a:t>
            </a:r>
            <a:r>
              <a:rPr lang="en-US" b="1" dirty="0" err="1" smtClean="0">
                <a:solidFill>
                  <a:srgbClr val="FF66FF"/>
                </a:solidFill>
                <a:latin typeface="Comic Sans MS"/>
                <a:cs typeface="Comic Sans MS"/>
              </a:rPr>
              <a:t>|</a:t>
            </a:r>
            <a:r>
              <a:rPr lang="en-US" b="1" baseline="30000" dirty="0" err="1" smtClean="0">
                <a:solidFill>
                  <a:srgbClr val="FF66FF"/>
                </a:solidFill>
                <a:latin typeface="Comic Sans MS"/>
                <a:cs typeface="Comic Sans MS"/>
              </a:rPr>
              <a:t>FFs</a:t>
            </a:r>
            <a:endParaRPr lang="en-US" b="1" baseline="30000" dirty="0" smtClean="0">
              <a:solidFill>
                <a:srgbClr val="FF66FF"/>
              </a:solidFill>
              <a:latin typeface="Comic Sans MS"/>
              <a:cs typeface="Comic Sans MS"/>
            </a:endParaRPr>
          </a:p>
          <a:p>
            <a:pPr algn="ctr"/>
            <a:r>
              <a:rPr lang="en-US" b="1" dirty="0" smtClean="0">
                <a:latin typeface="Comic Sans MS"/>
                <a:cs typeface="Comic Sans MS"/>
              </a:rPr>
              <a:t>               If </a:t>
            </a:r>
            <a:r>
              <a:rPr lang="en-US" b="1" dirty="0" smtClean="0">
                <a:solidFill>
                  <a:srgbClr val="FF66FF"/>
                </a:solidFill>
                <a:latin typeface="Comic Sans MS"/>
                <a:cs typeface="Comic Sans MS"/>
              </a:rPr>
              <a:t>A</a:t>
            </a:r>
            <a:r>
              <a:rPr lang="en-US" b="1" baseline="-25000" dirty="0" smtClean="0">
                <a:solidFill>
                  <a:srgbClr val="FF66FF"/>
                </a:solidFill>
                <a:latin typeface="Comic Sans MS"/>
                <a:cs typeface="Comic Sans MS"/>
              </a:rPr>
              <a:t>N</a:t>
            </a:r>
            <a:r>
              <a:rPr lang="en-US" b="1" dirty="0" smtClean="0">
                <a:solidFill>
                  <a:srgbClr val="FF66FF"/>
                </a:solidFill>
                <a:latin typeface="Comic Sans MS"/>
                <a:cs typeface="Comic Sans MS"/>
              </a:rPr>
              <a:t>|</a:t>
            </a:r>
            <a:r>
              <a:rPr lang="en-US" b="1" baseline="30000" dirty="0" smtClean="0">
                <a:solidFill>
                  <a:srgbClr val="FF66FF"/>
                </a:solidFill>
                <a:latin typeface="Comic Sans MS"/>
                <a:cs typeface="Comic Sans MS"/>
              </a:rPr>
              <a:t>FF</a:t>
            </a:r>
            <a:r>
              <a:rPr lang="en-US" b="1" dirty="0" smtClean="0">
                <a:latin typeface="Comic Sans MS"/>
                <a:cs typeface="Comic Sans MS"/>
              </a:rPr>
              <a:t>&gt;A</a:t>
            </a:r>
            <a:r>
              <a:rPr lang="en-US" b="1" baseline="-25000" dirty="0" smtClean="0">
                <a:latin typeface="Comic Sans MS"/>
                <a:cs typeface="Comic Sans MS"/>
              </a:rPr>
              <a:t>N</a:t>
            </a:r>
            <a:r>
              <a:rPr lang="en-US" b="1" dirty="0" smtClean="0">
                <a:latin typeface="Comic Sans MS"/>
                <a:cs typeface="Comic Sans MS"/>
              </a:rPr>
              <a:t>, sign of is </a:t>
            </a:r>
            <a:r>
              <a:rPr lang="en-US" b="1" dirty="0" err="1" smtClean="0">
                <a:latin typeface="Comic Sans MS"/>
                <a:cs typeface="Comic Sans MS"/>
              </a:rPr>
              <a:t>A</a:t>
            </a:r>
            <a:r>
              <a:rPr lang="en-US" b="1" baseline="-25000" dirty="0" err="1" smtClean="0">
                <a:latin typeface="Comic Sans MS"/>
                <a:cs typeface="Comic Sans MS"/>
              </a:rPr>
              <a:t>N</a:t>
            </a:r>
            <a:r>
              <a:rPr lang="en-US" b="1" dirty="0" err="1" smtClean="0">
                <a:latin typeface="Comic Sans MS"/>
                <a:cs typeface="Comic Sans MS"/>
              </a:rPr>
              <a:t>|</a:t>
            </a:r>
            <a:r>
              <a:rPr lang="en-US" b="1" baseline="30000" dirty="0" err="1" smtClean="0">
                <a:latin typeface="Comic Sans MS"/>
                <a:cs typeface="Comic Sans MS"/>
              </a:rPr>
              <a:t>PDFs</a:t>
            </a:r>
            <a:r>
              <a:rPr lang="en-US" b="1" dirty="0" smtClean="0">
                <a:latin typeface="Comic Sans MS"/>
                <a:cs typeface="Comic Sans MS"/>
              </a:rPr>
              <a:t> is opposite to A</a:t>
            </a:r>
            <a:r>
              <a:rPr lang="en-US" b="1" baseline="-25000" dirty="0" smtClean="0">
                <a:latin typeface="Comic Sans MS"/>
                <a:cs typeface="Comic Sans MS"/>
              </a:rPr>
              <a:t>N</a:t>
            </a:r>
          </a:p>
        </p:txBody>
      </p:sp>
      <p:grpSp>
        <p:nvGrpSpPr>
          <p:cNvPr id="8" name="Group 14"/>
          <p:cNvGrpSpPr/>
          <p:nvPr/>
        </p:nvGrpSpPr>
        <p:grpSpPr>
          <a:xfrm>
            <a:off x="885825" y="2101851"/>
            <a:ext cx="7724775" cy="3514725"/>
            <a:chOff x="885825" y="2101851"/>
            <a:chExt cx="7724775" cy="351472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5825" y="2178051"/>
              <a:ext cx="7724775" cy="343852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524000" y="2101851"/>
              <a:ext cx="61373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A</a:t>
              </a:r>
              <a:r>
                <a:rPr lang="en-US" b="1" baseline="-250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N</a:t>
              </a:r>
              <a:r>
                <a:rPr lang="en-US" b="1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 for jets and/or direct photon will resolve things</a:t>
              </a:r>
            </a:p>
            <a:p>
              <a:r>
                <a:rPr lang="en-US" b="1" dirty="0" smtClean="0">
                  <a:solidFill>
                    <a:srgbClr val="000000"/>
                  </a:solidFill>
                </a:rPr>
                <a:t>                                                                         </a:t>
              </a:r>
              <a:r>
                <a:rPr lang="en-US" sz="1200" b="1" dirty="0" smtClean="0">
                  <a:solidFill>
                    <a:srgbClr val="000000"/>
                  </a:solidFill>
                </a:rPr>
                <a:t>arXiv:1103.1591</a:t>
              </a:r>
              <a:endParaRPr lang="en-US" sz="1200" b="1" dirty="0" smtClean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996318" y="1065311"/>
            <a:ext cx="1473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Current</a:t>
            </a:r>
          </a:p>
          <a:p>
            <a:pPr algn="r"/>
            <a:r>
              <a:rPr lang="en-US" sz="1400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Sidis</a:t>
            </a:r>
            <a:r>
              <a:rPr lang="en-US" sz="14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: p</a:t>
            </a:r>
            <a:r>
              <a:rPr lang="en-US" sz="1400" b="1" baseline="-25000" dirty="0" smtClean="0">
                <a:solidFill>
                  <a:schemeClr val="bg1"/>
                </a:solidFill>
                <a:latin typeface="Comic Sans MS"/>
                <a:cs typeface="Comic Sans MS"/>
              </a:rPr>
              <a:t>t</a:t>
            </a:r>
            <a:r>
              <a:rPr lang="en-US" sz="14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&lt;1GeV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09164" y="926811"/>
            <a:ext cx="1697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lphaUcPeriod"/>
            </a:pPr>
            <a:r>
              <a:rPr lang="en-US" sz="1000" b="1" dirty="0" err="1" smtClean="0">
                <a:latin typeface="Comic Sans MS"/>
                <a:cs typeface="Comic Sans MS"/>
              </a:rPr>
              <a:t>Prokudin</a:t>
            </a:r>
            <a:r>
              <a:rPr lang="en-US" sz="1000" b="1" dirty="0" smtClean="0">
                <a:latin typeface="Comic Sans MS"/>
                <a:cs typeface="Comic Sans MS"/>
              </a:rPr>
              <a:t>, Z.-B. Kang</a:t>
            </a:r>
          </a:p>
          <a:p>
            <a:pPr marL="228600" indent="-228600"/>
            <a:r>
              <a:rPr lang="en-US" sz="1000" b="1" dirty="0" smtClean="0">
                <a:latin typeface="Comic Sans MS"/>
                <a:cs typeface="Comic Sans MS"/>
              </a:rPr>
              <a:t>in preparation 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Global Fit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Hadron, June 2011 - Munich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E5DA-964A-804A-8CFC-DD4F7B74CD7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739900"/>
            <a:ext cx="7833360" cy="23545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500" y="397596"/>
            <a:ext cx="2385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Parameterization: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44500" y="766928"/>
          <a:ext cx="3225800" cy="558800"/>
        </p:xfrm>
        <a:graphic>
          <a:graphicData uri="http://schemas.openxmlformats.org/presentationml/2006/ole">
            <p:oleObj spid="_x0000_s343042" name="Equation" r:id="rId4" imgW="3225800" imgH="558800" progId="Equation.DSMT4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670300" y="856734"/>
            <a:ext cx="3498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shape ala DSSV node if </a:t>
            </a:r>
            <a:r>
              <a:rPr lang="en-US" b="1" dirty="0" err="1" smtClean="0">
                <a:latin typeface="Lucida Grande"/>
                <a:ea typeface="Lucida Grande"/>
                <a:cs typeface="Lucida Grande"/>
              </a:rPr>
              <a:t>η</a:t>
            </a:r>
            <a:r>
              <a:rPr lang="en-US" b="1" baseline="-25000" dirty="0" err="1" smtClean="0">
                <a:latin typeface="Lucida Grande"/>
                <a:ea typeface="Lucida Grande"/>
                <a:cs typeface="Lucida Grande"/>
              </a:rPr>
              <a:t>q</a:t>
            </a:r>
            <a:r>
              <a:rPr lang="en-US" b="1" dirty="0" smtClean="0">
                <a:latin typeface="Comic Sans MS"/>
                <a:cs typeface="Comic Sans MS"/>
              </a:rPr>
              <a:t>&gt;0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5600" y="1262228"/>
            <a:ext cx="6618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Data-Input: HERMES and COMPASS SIDIS &amp; STAR </a:t>
            </a:r>
            <a:r>
              <a:rPr lang="en-US" b="1" dirty="0" smtClean="0">
                <a:latin typeface="Symbol" charset="2"/>
                <a:cs typeface="Symbol" charset="2"/>
              </a:rPr>
              <a:t>p</a:t>
            </a:r>
            <a:r>
              <a:rPr lang="en-US" b="1" baseline="30000" dirty="0" smtClean="0">
                <a:latin typeface="Comic Sans MS"/>
                <a:cs typeface="Comic Sans MS"/>
              </a:rPr>
              <a:t>0</a:t>
            </a:r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612775" y="4911107"/>
            <a:ext cx="733425" cy="4233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8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FF66FF"/>
            </a:solidFill>
            <a:miter lim="800000"/>
            <a:headEnd/>
            <a:tailEnd/>
          </a:ln>
          <a:effectLst>
            <a:glow rad="101600">
              <a:srgbClr val="FF66FF">
                <a:alpha val="75000"/>
              </a:srgb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8956" y="4965079"/>
            <a:ext cx="2181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Impact on DY A</a:t>
            </a:r>
            <a:r>
              <a:rPr lang="en-US" b="1" baseline="-25000" dirty="0" smtClean="0">
                <a:latin typeface="Comic Sans MS"/>
                <a:cs typeface="Comic Sans MS"/>
              </a:rPr>
              <a:t>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970020" y="3779931"/>
            <a:ext cx="4640580" cy="3108960"/>
            <a:chOff x="3970020" y="3779931"/>
            <a:chExt cx="4640580" cy="310896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70020" y="3779931"/>
              <a:ext cx="4640580" cy="310896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865098" y="3779931"/>
              <a:ext cx="21087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>
                  <a:solidFill>
                    <a:schemeClr val="bg1"/>
                  </a:solidFill>
                  <a:latin typeface="Comic Sans MS"/>
                  <a:cs typeface="Comic Sans MS"/>
                </a:rPr>
                <a:t>Anselmino</a:t>
              </a:r>
              <a:r>
                <a:rPr lang="en-US" sz="1400" b="1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 et al. 2009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985260" y="3765445"/>
            <a:ext cx="4625340" cy="3123446"/>
            <a:chOff x="717550" y="818634"/>
            <a:chExt cx="4625340" cy="312344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7550" y="863600"/>
              <a:ext cx="4625340" cy="307848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582738" y="818634"/>
              <a:ext cx="26287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A. </a:t>
              </a:r>
              <a:r>
                <a:rPr lang="en-US" sz="1600" b="1" dirty="0" err="1" smtClean="0">
                  <a:solidFill>
                    <a:srgbClr val="000000"/>
                  </a:solidFill>
                  <a:latin typeface="Comic Sans MS"/>
                  <a:cs typeface="Comic Sans MS"/>
                </a:rPr>
                <a:t>Prokudin</a:t>
              </a:r>
              <a:r>
                <a:rPr lang="en-US" sz="1600" b="1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, Z.-B. Kang </a:t>
              </a:r>
            </a:p>
          </p:txBody>
        </p:sp>
      </p:grpSp>
      <p:cxnSp>
        <p:nvCxnSpPr>
          <p:cNvPr id="19" name="Curved Connector 18"/>
          <p:cNvCxnSpPr/>
          <p:nvPr/>
        </p:nvCxnSpPr>
        <p:spPr>
          <a:xfrm rot="10800000" flipV="1">
            <a:off x="3111500" y="4597400"/>
            <a:ext cx="2654300" cy="1447800"/>
          </a:xfrm>
          <a:prstGeom prst="curvedConnector3">
            <a:avLst>
              <a:gd name="adj1" fmla="val 50000"/>
            </a:avLst>
          </a:prstGeom>
          <a:ln w="25400">
            <a:solidFill>
              <a:srgbClr val="FF66FF"/>
            </a:solidFill>
            <a:tailEnd type="arrow"/>
          </a:ln>
          <a:effectLst>
            <a:glow rad="63500">
              <a:srgbClr val="CC66FF">
                <a:alpha val="4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62848" y="5671235"/>
            <a:ext cx="2451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need to measure DY </a:t>
            </a:r>
          </a:p>
          <a:p>
            <a:r>
              <a:rPr lang="en-US" b="1" dirty="0" err="1" smtClean="0">
                <a:latin typeface="Comic Sans MS"/>
                <a:cs typeface="Comic Sans MS"/>
              </a:rPr>
              <a:t>x</a:t>
            </a:r>
            <a:r>
              <a:rPr lang="en-US" b="1" baseline="-25000" dirty="0" err="1" smtClean="0">
                <a:latin typeface="Comic Sans MS"/>
                <a:cs typeface="Comic Sans MS"/>
              </a:rPr>
              <a:t>f</a:t>
            </a:r>
            <a:r>
              <a:rPr lang="en-US" b="1" dirty="0" smtClean="0">
                <a:latin typeface="Comic Sans MS"/>
                <a:cs typeface="Comic Sans MS"/>
              </a:rPr>
              <a:t> &lt; 0.3</a:t>
            </a:r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DY @ IP-2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Hadron, June 2011 - Munich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27</a:t>
            </a:fld>
            <a:endParaRPr lang="en-US" altLang="ja-JP"/>
          </a:p>
        </p:txBody>
      </p:sp>
      <p:sp>
        <p:nvSpPr>
          <p:cNvPr id="6" name="TextBox 5"/>
          <p:cNvSpPr txBox="1"/>
          <p:nvPr/>
        </p:nvSpPr>
        <p:spPr>
          <a:xfrm>
            <a:off x="5124714" y="744395"/>
            <a:ext cx="3995605" cy="5047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 Idea: have DY feasibility test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</a:p>
          <a:p>
            <a:pPr>
              <a:buClr>
                <a:srgbClr val="CC66FF"/>
              </a:buClr>
            </a:pPr>
            <a:r>
              <a:rPr lang="en-US" b="1" dirty="0" smtClean="0">
                <a:latin typeface="Comic Sans MS"/>
                <a:cs typeface="Comic Sans MS"/>
              </a:rPr>
              <a:t>   </a:t>
            </a:r>
            <a:r>
              <a:rPr lang="en-US" b="1" dirty="0" smtClean="0">
                <a:latin typeface="Comic Sans MS"/>
                <a:cs typeface="Comic Sans MS"/>
              </a:rPr>
              <a:t>at </a:t>
            </a:r>
            <a:r>
              <a:rPr lang="en-US" b="1" dirty="0" smtClean="0">
                <a:latin typeface="Comic Sans MS"/>
                <a:cs typeface="Comic Sans MS"/>
              </a:rPr>
              <a:t>IP-2</a:t>
            </a:r>
          </a:p>
          <a:p>
            <a:pPr lvl="1">
              <a:buClr>
                <a:srgbClr val="CC66FF"/>
              </a:buClr>
              <a:buFont typeface="Wingdings" charset="2"/>
              <a:buChar char="Ø"/>
            </a:pP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</a:rPr>
              <a:t>staged measurements over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</a:p>
          <a:p>
            <a:pPr lvl="1">
              <a:buClr>
                <a:srgbClr val="CC66FF"/>
              </a:buClr>
            </a:pPr>
            <a:r>
              <a:rPr lang="en-US" sz="1600" b="1" dirty="0" smtClean="0">
                <a:latin typeface="Comic Sans MS"/>
                <a:cs typeface="Comic Sans MS"/>
              </a:rPr>
              <a:t>   </a:t>
            </a:r>
            <a:r>
              <a:rPr lang="en-US" sz="1600" b="1" dirty="0" smtClean="0">
                <a:latin typeface="Comic Sans MS"/>
                <a:cs typeface="Comic Sans MS"/>
              </a:rPr>
              <a:t>3 </a:t>
            </a:r>
            <a:r>
              <a:rPr lang="en-US" sz="1600" b="1" dirty="0" smtClean="0">
                <a:latin typeface="Comic Sans MS"/>
                <a:cs typeface="Comic Sans MS"/>
              </a:rPr>
              <a:t>years</a:t>
            </a:r>
          </a:p>
          <a:p>
            <a:pPr lvl="1">
              <a:buClr>
                <a:srgbClr val="CC66FF"/>
              </a:buClr>
              <a:buFont typeface="Wingdings" charset="2"/>
              <a:buChar char="Ø"/>
            </a:pPr>
            <a:r>
              <a:rPr lang="en-US" sz="1600" b="1" dirty="0" smtClean="0">
                <a:latin typeface="Comic Sans MS"/>
                <a:cs typeface="Comic Sans MS"/>
              </a:rPr>
              <a:t> re-use as much detector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</a:p>
          <a:p>
            <a:pPr lvl="1">
              <a:buClr>
                <a:srgbClr val="CC66FF"/>
              </a:buClr>
            </a:pPr>
            <a:r>
              <a:rPr lang="en-US" sz="1600" b="1" dirty="0" smtClean="0">
                <a:latin typeface="Comic Sans MS"/>
                <a:cs typeface="Comic Sans MS"/>
              </a:rPr>
              <a:t>   </a:t>
            </a:r>
            <a:r>
              <a:rPr lang="en-US" sz="1600" b="1" dirty="0" smtClean="0">
                <a:latin typeface="Comic Sans MS"/>
                <a:cs typeface="Comic Sans MS"/>
              </a:rPr>
              <a:t>equipment </a:t>
            </a:r>
            <a:r>
              <a:rPr lang="en-US" sz="1600" b="1" dirty="0" smtClean="0">
                <a:latin typeface="Comic Sans MS"/>
                <a:cs typeface="Comic Sans MS"/>
              </a:rPr>
              <a:t>as </a:t>
            </a:r>
            <a:r>
              <a:rPr lang="en-US" sz="1600" b="1" dirty="0" smtClean="0">
                <a:latin typeface="Comic Sans MS"/>
                <a:cs typeface="Comic Sans MS"/>
              </a:rPr>
              <a:t>possible to </a:t>
            </a:r>
          </a:p>
          <a:p>
            <a:pPr lvl="1">
              <a:buClr>
                <a:srgbClr val="CC66FF"/>
              </a:buClr>
            </a:pPr>
            <a:r>
              <a:rPr lang="en-US" sz="1600" b="1" dirty="0" smtClean="0">
                <a:latin typeface="Comic Sans MS"/>
                <a:cs typeface="Comic Sans MS"/>
              </a:rPr>
              <a:t>   finish till summer 2014</a:t>
            </a:r>
            <a:endParaRPr lang="en-US" sz="1600" b="1" dirty="0" smtClean="0">
              <a:latin typeface="Comic Sans MS"/>
              <a:cs typeface="Comic Sans MS"/>
            </a:endParaRP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 Measurement:</a:t>
            </a:r>
          </a:p>
          <a:p>
            <a:pPr lvl="1">
              <a:buClr>
                <a:srgbClr val="CC66FF"/>
              </a:buClr>
              <a:buFont typeface="Wingdings" charset="2"/>
              <a:buChar char="Ø"/>
            </a:pP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</a:rPr>
              <a:t>why IP-2</a:t>
            </a:r>
            <a:endParaRPr lang="en-US" b="1" dirty="0" smtClean="0">
              <a:latin typeface="Comic Sans MS"/>
              <a:cs typeface="Comic Sans MS"/>
            </a:endParaRPr>
          </a:p>
          <a:p>
            <a:pPr lvl="2">
              <a:buClr>
                <a:srgbClr val="CC66FF"/>
              </a:buClr>
              <a:buFont typeface="Wingdings" charset="2"/>
              <a:buChar char="ü"/>
            </a:pP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sz="1400" b="1" dirty="0" smtClean="0">
                <a:latin typeface="Comic Sans MS"/>
                <a:cs typeface="Comic Sans MS"/>
              </a:rPr>
              <a:t>transverse polarization</a:t>
            </a:r>
          </a:p>
          <a:p>
            <a:pPr lvl="2">
              <a:buClr>
                <a:srgbClr val="CC66FF"/>
              </a:buClr>
              <a:buFont typeface="Wingdings" charset="2"/>
              <a:buChar char="ü"/>
            </a:pPr>
            <a:r>
              <a:rPr lang="en-US" sz="1400" b="1" dirty="0" smtClean="0">
                <a:latin typeface="Comic Sans MS"/>
                <a:cs typeface="Comic Sans MS"/>
              </a:rPr>
              <a:t> measure parallel to</a:t>
            </a:r>
            <a:r>
              <a:rPr lang="en-US" sz="1400" b="1" dirty="0" smtClean="0">
                <a:latin typeface="Comic Sans MS"/>
                <a:cs typeface="Comic Sans MS"/>
              </a:rPr>
              <a:t> </a:t>
            </a:r>
          </a:p>
          <a:p>
            <a:pPr lvl="2">
              <a:buClr>
                <a:srgbClr val="CC66FF"/>
              </a:buClr>
            </a:pPr>
            <a:r>
              <a:rPr lang="en-US" sz="1400" b="1" dirty="0" smtClean="0">
                <a:latin typeface="Comic Sans MS"/>
                <a:cs typeface="Comic Sans MS"/>
              </a:rPr>
              <a:t>  </a:t>
            </a:r>
            <a:r>
              <a:rPr lang="en-US" sz="1400" b="1" dirty="0" smtClean="0">
                <a:latin typeface="Comic Sans MS"/>
                <a:cs typeface="Comic Sans MS"/>
              </a:rPr>
              <a:t>√</a:t>
            </a:r>
            <a:r>
              <a:rPr lang="en-US" sz="1400" b="1" dirty="0" err="1" smtClean="0">
                <a:latin typeface="Comic Sans MS"/>
                <a:cs typeface="Comic Sans MS"/>
              </a:rPr>
              <a:t>s</a:t>
            </a:r>
            <a:r>
              <a:rPr lang="en-US" sz="1400" b="1" dirty="0" smtClean="0">
                <a:latin typeface="Comic Sans MS"/>
                <a:cs typeface="Comic Sans MS"/>
              </a:rPr>
              <a:t> = 500 </a:t>
            </a:r>
            <a:r>
              <a:rPr lang="en-US" sz="1400" b="1" dirty="0" err="1" smtClean="0">
                <a:latin typeface="Comic Sans MS"/>
                <a:cs typeface="Comic Sans MS"/>
              </a:rPr>
              <a:t>GeV</a:t>
            </a:r>
            <a:r>
              <a:rPr lang="en-US" sz="1400" b="1" dirty="0" smtClean="0">
                <a:latin typeface="Comic Sans MS"/>
                <a:cs typeface="Comic Sans MS"/>
              </a:rPr>
              <a:t> W-program</a:t>
            </a:r>
          </a:p>
          <a:p>
            <a:pPr lvl="1">
              <a:buClr>
                <a:srgbClr val="CC66FF"/>
              </a:buClr>
              <a:buFont typeface="Wingdings" charset="2"/>
              <a:buChar char="Ø"/>
            </a:pP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latin typeface="Symbol" charset="2"/>
                <a:cs typeface="Symbol" charset="2"/>
              </a:rPr>
              <a:t>h</a:t>
            </a:r>
            <a:r>
              <a:rPr lang="en-US" sz="1600" b="1" dirty="0" smtClean="0">
                <a:latin typeface="Comic Sans MS"/>
                <a:cs typeface="Comic Sans MS"/>
              </a:rPr>
              <a:t> &gt; 3, M&gt;4 </a:t>
            </a:r>
            <a:r>
              <a:rPr lang="en-US" sz="1600" b="1" dirty="0" err="1" smtClean="0">
                <a:latin typeface="Comic Sans MS"/>
                <a:cs typeface="Comic Sans MS"/>
              </a:rPr>
              <a:t>GeV</a:t>
            </a:r>
            <a:endParaRPr lang="en-US" sz="1600" b="1" dirty="0" smtClean="0">
              <a:latin typeface="Comic Sans MS"/>
              <a:cs typeface="Comic Sans MS"/>
            </a:endParaRPr>
          </a:p>
          <a:p>
            <a:pPr lvl="1">
              <a:buClr>
                <a:srgbClr val="CC66FF"/>
              </a:buClr>
            </a:pPr>
            <a:r>
              <a:rPr lang="en-US" sz="1600" b="1" dirty="0" smtClean="0">
                <a:latin typeface="Comic Sans MS"/>
                <a:cs typeface="Comic Sans MS"/>
              </a:rPr>
              <a:t>   0.1&lt;</a:t>
            </a:r>
            <a:r>
              <a:rPr lang="en-US" sz="1600" b="1" dirty="0" err="1" smtClean="0">
                <a:latin typeface="Comic Sans MS"/>
                <a:cs typeface="Comic Sans MS"/>
              </a:rPr>
              <a:t>x</a:t>
            </a:r>
            <a:r>
              <a:rPr lang="en-US" sz="1600" b="1" baseline="-25000" dirty="0" err="1" smtClean="0">
                <a:latin typeface="Comic Sans MS"/>
                <a:cs typeface="Comic Sans MS"/>
              </a:rPr>
              <a:t>f</a:t>
            </a:r>
            <a:r>
              <a:rPr lang="en-US" sz="1600" b="1" dirty="0" smtClean="0">
                <a:latin typeface="Comic Sans MS"/>
                <a:cs typeface="Comic Sans MS"/>
              </a:rPr>
              <a:t>&lt;0.3</a:t>
            </a:r>
          </a:p>
          <a:p>
            <a:pPr lvl="1">
              <a:buClr>
                <a:srgbClr val="CC66FF"/>
              </a:buClr>
              <a:buFont typeface="Wingdings" pitchFamily="28" charset="2"/>
              <a:buChar char="à"/>
            </a:pPr>
            <a:r>
              <a:rPr lang="en-US" b="1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optimizes</a:t>
            </a: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 </a:t>
            </a:r>
          </a:p>
          <a:p>
            <a:pPr lvl="1">
              <a:buClr>
                <a:srgbClr val="CC66FF"/>
              </a:buClr>
            </a:pP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   </a:t>
            </a: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Signal </a:t>
            </a: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/ Background</a:t>
            </a: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&amp; </a:t>
            </a: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DY </a:t>
            </a: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rate</a:t>
            </a:r>
          </a:p>
          <a:p>
            <a:pPr lvl="1">
              <a:buClr>
                <a:srgbClr val="CC66FF"/>
              </a:buClr>
              <a:buFont typeface="Wingdings" pitchFamily="28" charset="2"/>
              <a:buChar char="à"/>
            </a:pPr>
            <a:r>
              <a:rPr lang="en-US" sz="1600" dirty="0" smtClean="0">
                <a:latin typeface="Comic Sans MS"/>
                <a:cs typeface="Comic Sans MS"/>
                <a:sym typeface="Wingdings"/>
              </a:rPr>
              <a:t> measure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dirty="0" err="1" smtClean="0">
                <a:latin typeface="Comic Sans MS"/>
                <a:cs typeface="Comic Sans MS"/>
                <a:sym typeface="Wingdings"/>
              </a:rPr>
              <a:t>dA</a:t>
            </a:r>
            <a:r>
              <a:rPr lang="en-US" sz="1600" baseline="-25000" dirty="0" err="1" smtClean="0">
                <a:latin typeface="Comic Sans MS"/>
                <a:cs typeface="Comic Sans MS"/>
                <a:sym typeface="Wingdings"/>
              </a:rPr>
              <a:t>N</a:t>
            </a:r>
            <a:r>
              <a:rPr lang="en-US" sz="1600" baseline="30000" dirty="0" err="1" smtClean="0">
                <a:latin typeface="Comic Sans MS"/>
                <a:cs typeface="Comic Sans MS"/>
                <a:sym typeface="Wingdings"/>
              </a:rPr>
              <a:t>DY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~0.015 for</a:t>
            </a:r>
          </a:p>
          <a:p>
            <a:pPr lvl="1">
              <a:buClr>
                <a:srgbClr val="CC66FF"/>
              </a:buClr>
            </a:pP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   </a:t>
            </a:r>
            <a:r>
              <a:rPr lang="en-US" sz="1600" b="1" dirty="0" smtClean="0">
                <a:latin typeface="Symbol" charset="2"/>
                <a:cs typeface="Symbol" charset="2"/>
                <a:sym typeface="Wingdings"/>
              </a:rPr>
              <a:t>S </a:t>
            </a: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L~100 pb</a:t>
            </a:r>
            <a:r>
              <a:rPr lang="en-US" sz="1600" b="1" baseline="30000" dirty="0" smtClean="0">
                <a:latin typeface="Comic Sans MS"/>
                <a:cs typeface="Comic Sans MS"/>
                <a:sym typeface="Wingdings"/>
              </a:rPr>
              <a:t>-1</a:t>
            </a: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b="1" dirty="0" smtClean="0">
                <a:solidFill>
                  <a:srgbClr val="CC66FF"/>
                </a:solidFill>
                <a:latin typeface="Comic Sans MS"/>
                <a:cs typeface="Comic Sans MS"/>
                <a:sym typeface="Wingdings"/>
              </a:rPr>
              <a:t>Proposal approved June 2011</a:t>
            </a:r>
            <a:endParaRPr lang="en-US" b="1" dirty="0" smtClean="0">
              <a:solidFill>
                <a:srgbClr val="CC66FF"/>
              </a:solidFill>
              <a:latin typeface="Comic Sans MS"/>
              <a:cs typeface="Comic Sans MS"/>
              <a:sym typeface="Wingding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60064"/>
            <a:ext cx="5124714" cy="5062731"/>
            <a:chOff x="3333486" y="1795269"/>
            <a:chExt cx="5124714" cy="5062731"/>
          </a:xfrm>
        </p:grpSpPr>
        <p:pic>
          <p:nvPicPr>
            <p:cNvPr id="7" name="Picture 6" descr="topview_run13"/>
            <p:cNvPicPr>
              <a:picLocks noChangeAspect="1"/>
            </p:cNvPicPr>
            <p:nvPr/>
          </p:nvPicPr>
          <p:blipFill>
            <a:blip r:embed="rId2"/>
            <a:srcRect l="1176" t="10880" r="4632" b="17215"/>
            <a:stretch>
              <a:fillRect/>
            </a:stretch>
          </p:blipFill>
          <p:spPr bwMode="auto">
            <a:xfrm>
              <a:off x="3333486" y="1795269"/>
              <a:ext cx="5124714" cy="506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3463652" y="1879600"/>
              <a:ext cx="255464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C66FF"/>
                  </a:solidFill>
                </a:rPr>
                <a:t>Final configuration 2013</a:t>
              </a:r>
            </a:p>
          </p:txBody>
        </p:sp>
      </p:grp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Developments: PHENIX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Hadron, June 2011 - Munich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28</a:t>
            </a:fld>
            <a:endParaRPr lang="en-US" altLang="ja-JP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9462"/>
            <a:ext cx="4876800" cy="6010275"/>
          </a:xfrm>
          <a:prstGeom prst="rect">
            <a:avLst/>
          </a:prstGeom>
        </p:spPr>
      </p:pic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4957109" y="939831"/>
            <a:ext cx="733425" cy="4233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8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FF66FF"/>
            </a:solidFill>
            <a:miter lim="800000"/>
            <a:headEnd/>
            <a:tailEnd/>
          </a:ln>
          <a:effectLst>
            <a:glow rad="101600">
              <a:srgbClr val="FF66FF">
                <a:alpha val="75000"/>
              </a:srgb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5800" y="916940"/>
            <a:ext cx="25592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Move from a 4 arm</a:t>
            </a:r>
          </a:p>
          <a:p>
            <a:r>
              <a:rPr lang="en-US" b="1" dirty="0" smtClean="0">
                <a:latin typeface="Comic Sans MS"/>
                <a:cs typeface="Comic Sans MS"/>
              </a:rPr>
              <a:t>detector to a more </a:t>
            </a:r>
          </a:p>
          <a:p>
            <a:r>
              <a:rPr lang="en-US" b="1" dirty="0" smtClean="0">
                <a:latin typeface="Comic Sans MS"/>
                <a:cs typeface="Comic Sans MS"/>
              </a:rPr>
              <a:t>standard high energy </a:t>
            </a:r>
          </a:p>
          <a:p>
            <a:r>
              <a:rPr lang="en-US" b="1" dirty="0" smtClean="0">
                <a:latin typeface="Comic Sans MS"/>
                <a:cs typeface="Comic Sans MS"/>
              </a:rPr>
              <a:t>detector</a:t>
            </a:r>
            <a:endParaRPr lang="en-US" b="1" dirty="0">
              <a:latin typeface="Comic Sans MS"/>
              <a:cs typeface="Comic Sans M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70" y="2212657"/>
            <a:ext cx="7743190" cy="4658360"/>
          </a:xfrm>
          <a:prstGeom prst="rect">
            <a:avLst/>
          </a:prstGeom>
        </p:spPr>
      </p:pic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Developments: STAR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Hadron, June 2011 - Munich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29</a:t>
            </a:fld>
            <a:endParaRPr lang="en-US" altLang="ja-JP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10" y="614363"/>
            <a:ext cx="8724900" cy="45262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9120" y="5140643"/>
            <a:ext cx="821702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Forward instrumentation optimized for </a:t>
            </a:r>
            <a:r>
              <a:rPr lang="en-US" b="1" dirty="0" err="1" smtClean="0">
                <a:solidFill>
                  <a:srgbClr val="CC66FF"/>
                </a:solidFill>
                <a:latin typeface="Comic Sans MS"/>
                <a:cs typeface="Comic Sans MS"/>
              </a:rPr>
              <a:t>p+A</a:t>
            </a:r>
            <a:r>
              <a:rPr lang="en-US" b="1" dirty="0" smtClean="0">
                <a:latin typeface="Comic Sans MS"/>
                <a:cs typeface="Comic Sans MS"/>
              </a:rPr>
              <a:t> and </a:t>
            </a:r>
            <a:r>
              <a:rPr lang="en-US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transverse spin physics</a:t>
            </a:r>
            <a:endParaRPr lang="en-US" b="1" dirty="0" smtClean="0">
              <a:solidFill>
                <a:srgbClr val="CC66FF"/>
              </a:solidFill>
              <a:latin typeface="Comic Sans MS"/>
              <a:cs typeface="Comic Sans MS"/>
            </a:endParaRPr>
          </a:p>
          <a:p>
            <a:pPr lvl="1">
              <a:buClr>
                <a:srgbClr val="CC66FF"/>
              </a:buClr>
              <a:buFont typeface="Wingdings" charset="2"/>
              <a:buChar char="ü"/>
            </a:pPr>
            <a:r>
              <a:rPr lang="en-US" b="1" dirty="0" smtClean="0">
                <a:latin typeface="Comic Sans MS"/>
                <a:cs typeface="Comic Sans MS"/>
              </a:rPr>
              <a:t>Charged</a:t>
            </a:r>
            <a:r>
              <a:rPr lang="en-US" b="1" dirty="0" smtClean="0">
                <a:latin typeface="Comic Sans MS"/>
                <a:cs typeface="Comic Sans MS"/>
              </a:rPr>
              <a:t>-particle tracking</a:t>
            </a:r>
            <a:endParaRPr lang="en-US" b="1" dirty="0" smtClean="0">
              <a:latin typeface="Comic Sans MS"/>
              <a:cs typeface="Comic Sans MS"/>
            </a:endParaRPr>
          </a:p>
          <a:p>
            <a:pPr lvl="1">
              <a:buClr>
                <a:srgbClr val="CC66FF"/>
              </a:buClr>
              <a:buFont typeface="Wingdings" charset="2"/>
              <a:buChar char="ü"/>
            </a:pPr>
            <a:r>
              <a:rPr lang="en-US" b="1" i="1" dirty="0" err="1" smtClean="0">
                <a:latin typeface="Comic Sans MS"/>
                <a:cs typeface="Comic Sans MS"/>
              </a:rPr>
              <a:t>e</a:t>
            </a:r>
            <a:r>
              <a:rPr lang="en-US" b="1" i="1" dirty="0" err="1" smtClean="0">
                <a:latin typeface="Comic Sans MS"/>
                <a:cs typeface="Comic Sans MS"/>
              </a:rPr>
              <a:t>/h</a:t>
            </a:r>
            <a:r>
              <a:rPr lang="en-US" b="1" i="1" dirty="0" smtClean="0">
                <a:latin typeface="Comic Sans MS"/>
                <a:cs typeface="Comic Sans MS"/>
              </a:rPr>
              <a:t> and</a:t>
            </a:r>
            <a:r>
              <a:rPr lang="en-US" b="1" i="1" dirty="0" smtClean="0">
                <a:latin typeface="Comic Sans MS"/>
                <a:cs typeface="Comic Sans MS"/>
              </a:rPr>
              <a:t> </a:t>
            </a:r>
            <a:r>
              <a:rPr lang="en-US" b="1" i="1" dirty="0" smtClean="0">
                <a:latin typeface="Symbol" charset="2"/>
                <a:cs typeface="Symbol" charset="2"/>
              </a:rPr>
              <a:t>g</a:t>
            </a:r>
            <a:r>
              <a:rPr lang="en-US" b="1" i="1" dirty="0" smtClean="0">
                <a:latin typeface="Comic Sans MS"/>
                <a:cs typeface="Comic Sans MS"/>
              </a:rPr>
              <a:t>/</a:t>
            </a:r>
            <a:r>
              <a:rPr lang="en-US" b="1" i="1" dirty="0" smtClean="0">
                <a:latin typeface="Symbol" charset="2"/>
                <a:cs typeface="Symbol" charset="2"/>
              </a:rPr>
              <a:t>p</a:t>
            </a:r>
            <a:r>
              <a:rPr lang="en-US" b="1" i="1" baseline="30000" dirty="0" smtClean="0">
                <a:latin typeface="Comic Sans MS"/>
                <a:cs typeface="Comic Sans MS"/>
              </a:rPr>
              <a:t>0</a:t>
            </a:r>
            <a:r>
              <a:rPr lang="en-US" b="1" i="1" dirty="0" smtClean="0">
                <a:latin typeface="Comic Sans MS"/>
                <a:cs typeface="Comic Sans MS"/>
              </a:rPr>
              <a:t> </a:t>
            </a:r>
            <a:r>
              <a:rPr lang="en-US" b="1" i="1" dirty="0" smtClean="0">
                <a:latin typeface="Comic Sans MS"/>
                <a:cs typeface="Comic Sans MS"/>
              </a:rPr>
              <a:t>discrimination</a:t>
            </a:r>
            <a:endParaRPr lang="en-US" b="1" i="1" dirty="0" smtClean="0">
              <a:latin typeface="Comic Sans MS"/>
              <a:cs typeface="Comic Sans MS"/>
            </a:endParaRPr>
          </a:p>
          <a:p>
            <a:pPr lvl="1">
              <a:buClr>
                <a:srgbClr val="CC66FF"/>
              </a:buClr>
              <a:buFont typeface="Wingdings" charset="2"/>
              <a:buChar char="ü"/>
            </a:pPr>
            <a:r>
              <a:rPr lang="en-US" b="1" dirty="0" smtClean="0">
                <a:latin typeface="Comic Sans MS"/>
                <a:cs typeface="Comic Sans MS"/>
              </a:rPr>
              <a:t>Baryon</a:t>
            </a:r>
            <a:r>
              <a:rPr lang="en-US" b="1" dirty="0" smtClean="0">
                <a:latin typeface="Comic Sans MS"/>
                <a:cs typeface="Comic Sans MS"/>
              </a:rPr>
              <a:t>/meson </a:t>
            </a:r>
            <a:r>
              <a:rPr lang="en-US" b="1" dirty="0" smtClean="0">
                <a:latin typeface="Comic Sans MS"/>
                <a:cs typeface="Comic Sans MS"/>
              </a:rPr>
              <a:t>separation</a:t>
            </a:r>
          </a:p>
          <a:p>
            <a:r>
              <a:rPr lang="en-US" b="1" dirty="0" smtClean="0">
                <a:latin typeface="Comic Sans MS"/>
                <a:cs typeface="Comic Sans MS"/>
              </a:rPr>
              <a:t>           Discussions </a:t>
            </a:r>
            <a:r>
              <a:rPr lang="en-US" b="1" dirty="0" smtClean="0">
                <a:latin typeface="Comic Sans MS"/>
                <a:cs typeface="Comic Sans MS"/>
              </a:rPr>
              <a:t>on a bigger</a:t>
            </a:r>
            <a:r>
              <a:rPr lang="en-US" b="1" dirty="0" smtClean="0">
                <a:latin typeface="Comic Sans MS"/>
                <a:cs typeface="Comic Sans MS"/>
              </a:rPr>
              <a:t> forward </a:t>
            </a:r>
            <a:r>
              <a:rPr lang="en-US" b="1" dirty="0" smtClean="0">
                <a:latin typeface="Comic Sans MS"/>
                <a:cs typeface="Comic Sans MS"/>
              </a:rPr>
              <a:t>upgrade </a:t>
            </a:r>
            <a:r>
              <a:rPr lang="en-US" b="1" dirty="0" smtClean="0">
                <a:latin typeface="Comic Sans MS"/>
                <a:cs typeface="Comic Sans MS"/>
              </a:rPr>
              <a:t>ongoing </a:t>
            </a:r>
            <a:r>
              <a:rPr lang="en-US" b="1" dirty="0" err="1" smtClean="0">
                <a:solidFill>
                  <a:srgbClr val="CC66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b="1" dirty="0" smtClean="0">
                <a:solidFill>
                  <a:srgbClr val="CC66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b="1" dirty="0" err="1" smtClean="0">
                <a:solidFill>
                  <a:srgbClr val="CC66FF"/>
                </a:solidFill>
                <a:latin typeface="Comic Sans MS"/>
                <a:cs typeface="Comic Sans MS"/>
              </a:rPr>
              <a:t>eSTAR</a:t>
            </a:r>
            <a:endParaRPr lang="en-US" b="1" dirty="0" smtClean="0">
              <a:solidFill>
                <a:srgbClr val="CC66FF"/>
              </a:solidFill>
              <a:latin typeface="Comic Sans MS"/>
              <a:cs typeface="Comic Sans MS"/>
            </a:endParaRPr>
          </a:p>
          <a:p>
            <a:pPr>
              <a:buClr>
                <a:srgbClr val="CC66FF"/>
              </a:buClr>
            </a:pPr>
            <a:endParaRPr lang="en-US" b="1" dirty="0"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7" name="Rectangle 6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RHIC@BNL Today</a:t>
            </a:r>
            <a:endParaRPr lang="en-US" dirty="0"/>
          </a:p>
        </p:txBody>
      </p:sp>
      <p:sp>
        <p:nvSpPr>
          <p:cNvPr id="78" name="Date Placeholder 7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Hadron, June 2011 - Munich</a:t>
            </a:r>
            <a:endParaRPr lang="en-US" altLang="ja-JP"/>
          </a:p>
        </p:txBody>
      </p:sp>
      <p:sp>
        <p:nvSpPr>
          <p:cNvPr id="81" name="Slide Number Placeholder 8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3</a:t>
            </a:fld>
            <a:endParaRPr lang="en-US" altLang="ja-JP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" y="852488"/>
            <a:ext cx="9144000" cy="600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Oval 3"/>
          <p:cNvSpPr>
            <a:spLocks noChangeArrowheads="1"/>
          </p:cNvSpPr>
          <p:nvPr/>
        </p:nvSpPr>
        <p:spPr bwMode="auto">
          <a:xfrm>
            <a:off x="914400" y="1182688"/>
            <a:ext cx="7924800" cy="16764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914400" y="1214438"/>
            <a:ext cx="7924800" cy="16764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>
            <a:off x="3200400" y="3087688"/>
            <a:ext cx="304800" cy="457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3200400" y="3544888"/>
            <a:ext cx="76200" cy="533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1" name="Arc 7"/>
          <p:cNvSpPr>
            <a:spLocks/>
          </p:cNvSpPr>
          <p:nvPr/>
        </p:nvSpPr>
        <p:spPr bwMode="auto">
          <a:xfrm>
            <a:off x="3200400" y="2782888"/>
            <a:ext cx="304800" cy="304800"/>
          </a:xfrm>
          <a:custGeom>
            <a:avLst/>
            <a:gdLst>
              <a:gd name="T0" fmla="*/ 0 w 21600"/>
              <a:gd name="T1" fmla="*/ 0 h 25397"/>
              <a:gd name="T2" fmla="*/ 2147483647 w 21600"/>
              <a:gd name="T3" fmla="*/ 2147483647 h 25397"/>
              <a:gd name="T4" fmla="*/ 0 w 21600"/>
              <a:gd name="T5" fmla="*/ 2147483647 h 25397"/>
              <a:gd name="T6" fmla="*/ 0 60000 65536"/>
              <a:gd name="T7" fmla="*/ 0 60000 65536"/>
              <a:gd name="T8" fmla="*/ 0 60000 65536"/>
              <a:gd name="T9" fmla="*/ 0 w 21600"/>
              <a:gd name="T10" fmla="*/ 0 h 25397"/>
              <a:gd name="T11" fmla="*/ 21600 w 21600"/>
              <a:gd name="T12" fmla="*/ 25397 h 253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397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</a:path>
              <a:path w="21600" h="25397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92" name="Freeform 8"/>
          <p:cNvSpPr>
            <a:spLocks/>
          </p:cNvSpPr>
          <p:nvPr/>
        </p:nvSpPr>
        <p:spPr bwMode="auto">
          <a:xfrm>
            <a:off x="3505200" y="2870200"/>
            <a:ext cx="539750" cy="228600"/>
          </a:xfrm>
          <a:custGeom>
            <a:avLst/>
            <a:gdLst>
              <a:gd name="T0" fmla="*/ 0 w 288"/>
              <a:gd name="T1" fmla="*/ 2147483647 h 144"/>
              <a:gd name="T2" fmla="*/ 2147483647 w 288"/>
              <a:gd name="T3" fmla="*/ 2147483647 h 144"/>
              <a:gd name="T4" fmla="*/ 2147483647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0" y="144"/>
                </a:moveTo>
                <a:cubicBezTo>
                  <a:pt x="24" y="108"/>
                  <a:pt x="48" y="72"/>
                  <a:pt x="96" y="48"/>
                </a:cubicBezTo>
                <a:cubicBezTo>
                  <a:pt x="144" y="24"/>
                  <a:pt x="256" y="8"/>
                  <a:pt x="288" y="0"/>
                </a:cubicBezTo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rot="20365824" flipH="1">
            <a:off x="1274763" y="3884613"/>
            <a:ext cx="233362" cy="13335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277813" y="3529013"/>
            <a:ext cx="733425" cy="3238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rot="855002" flipV="1">
            <a:off x="1016000" y="3776663"/>
            <a:ext cx="26988" cy="793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1066800" y="37734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rot="855002" flipV="1">
            <a:off x="149225" y="3489325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 rot="855002" flipV="1">
            <a:off x="44450" y="3436938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 rot="-741322">
            <a:off x="44450" y="3527425"/>
            <a:ext cx="92075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 rot="-369779">
            <a:off x="200025" y="3444875"/>
            <a:ext cx="109538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 rot="344547">
            <a:off x="1031875" y="3825875"/>
            <a:ext cx="26988" cy="344488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>
            <a:off x="1041400" y="4168775"/>
            <a:ext cx="101600" cy="138113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3" name="Line 19"/>
          <p:cNvSpPr>
            <a:spLocks noChangeShapeType="1"/>
          </p:cNvSpPr>
          <p:nvPr/>
        </p:nvSpPr>
        <p:spPr bwMode="auto">
          <a:xfrm>
            <a:off x="1143000" y="4306888"/>
            <a:ext cx="1066800" cy="7620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4" name="Line 20"/>
          <p:cNvSpPr>
            <a:spLocks noChangeShapeType="1"/>
          </p:cNvSpPr>
          <p:nvPr/>
        </p:nvSpPr>
        <p:spPr bwMode="auto">
          <a:xfrm>
            <a:off x="2209800" y="5068888"/>
            <a:ext cx="3048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5" name="Line 21"/>
          <p:cNvSpPr>
            <a:spLocks noChangeShapeType="1"/>
          </p:cNvSpPr>
          <p:nvPr/>
        </p:nvSpPr>
        <p:spPr bwMode="auto">
          <a:xfrm>
            <a:off x="2514600" y="5221288"/>
            <a:ext cx="32004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 flipH="1">
            <a:off x="5638800" y="5373688"/>
            <a:ext cx="76200" cy="109537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7" name="Rectangle 23"/>
          <p:cNvSpPr>
            <a:spLocks noChangeArrowheads="1"/>
          </p:cNvSpPr>
          <p:nvPr/>
        </p:nvSpPr>
        <p:spPr bwMode="auto">
          <a:xfrm rot="183840">
            <a:off x="4572000" y="5373688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08" name="Rectangle 24"/>
          <p:cNvSpPr>
            <a:spLocks noChangeArrowheads="1"/>
          </p:cNvSpPr>
          <p:nvPr/>
        </p:nvSpPr>
        <p:spPr bwMode="auto">
          <a:xfrm rot="183840">
            <a:off x="5105400" y="5410200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 rot="216884" flipH="1">
            <a:off x="5410200" y="5465763"/>
            <a:ext cx="255588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0" name="Line 26"/>
          <p:cNvSpPr>
            <a:spLocks noChangeShapeType="1"/>
          </p:cNvSpPr>
          <p:nvPr/>
        </p:nvSpPr>
        <p:spPr bwMode="auto">
          <a:xfrm rot="216884" flipH="1">
            <a:off x="4876800" y="5419725"/>
            <a:ext cx="152400" cy="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1" name="Line 27"/>
          <p:cNvSpPr>
            <a:spLocks noChangeShapeType="1"/>
          </p:cNvSpPr>
          <p:nvPr/>
        </p:nvSpPr>
        <p:spPr bwMode="auto">
          <a:xfrm rot="216884" flipH="1">
            <a:off x="5030788" y="53705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2" name="Line 28"/>
          <p:cNvSpPr>
            <a:spLocks noChangeShapeType="1"/>
          </p:cNvSpPr>
          <p:nvPr/>
        </p:nvSpPr>
        <p:spPr bwMode="auto">
          <a:xfrm rot="274163" flipH="1">
            <a:off x="5105400" y="5378450"/>
            <a:ext cx="381000" cy="9525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3" name="Line 29"/>
          <p:cNvSpPr>
            <a:spLocks noChangeShapeType="1"/>
          </p:cNvSpPr>
          <p:nvPr/>
        </p:nvSpPr>
        <p:spPr bwMode="auto">
          <a:xfrm rot="216884" flipH="1" flipV="1">
            <a:off x="5480050" y="53832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4" name="Line 30"/>
          <p:cNvSpPr>
            <a:spLocks noChangeShapeType="1"/>
          </p:cNvSpPr>
          <p:nvPr/>
        </p:nvSpPr>
        <p:spPr bwMode="auto">
          <a:xfrm rot="-318485" flipH="1" flipV="1">
            <a:off x="2819400" y="3697288"/>
            <a:ext cx="381000" cy="2286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5" name="Line 31"/>
          <p:cNvSpPr>
            <a:spLocks noChangeShapeType="1"/>
          </p:cNvSpPr>
          <p:nvPr/>
        </p:nvSpPr>
        <p:spPr bwMode="auto">
          <a:xfrm flipH="1">
            <a:off x="2514600" y="3719513"/>
            <a:ext cx="3048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6" name="Line 32"/>
          <p:cNvSpPr>
            <a:spLocks noChangeShapeType="1"/>
          </p:cNvSpPr>
          <p:nvPr/>
        </p:nvSpPr>
        <p:spPr bwMode="auto">
          <a:xfrm flipH="1" flipV="1">
            <a:off x="2362200" y="3646488"/>
            <a:ext cx="152400" cy="762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7" name="Oval 33"/>
          <p:cNvSpPr>
            <a:spLocks noChangeArrowheads="1"/>
          </p:cNvSpPr>
          <p:nvPr/>
        </p:nvSpPr>
        <p:spPr bwMode="auto">
          <a:xfrm>
            <a:off x="2286000" y="3573463"/>
            <a:ext cx="152400" cy="762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18" name="Line 34"/>
          <p:cNvSpPr>
            <a:spLocks noChangeShapeType="1"/>
          </p:cNvSpPr>
          <p:nvPr/>
        </p:nvSpPr>
        <p:spPr bwMode="auto">
          <a:xfrm flipH="1">
            <a:off x="3200400" y="4154488"/>
            <a:ext cx="228600" cy="123825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9" name="Line 35"/>
          <p:cNvSpPr>
            <a:spLocks noChangeShapeType="1"/>
          </p:cNvSpPr>
          <p:nvPr/>
        </p:nvSpPr>
        <p:spPr bwMode="auto">
          <a:xfrm flipH="1">
            <a:off x="3276600" y="3849688"/>
            <a:ext cx="304800" cy="3810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0" name="Line 36"/>
          <p:cNvSpPr>
            <a:spLocks noChangeShapeType="1"/>
          </p:cNvSpPr>
          <p:nvPr/>
        </p:nvSpPr>
        <p:spPr bwMode="auto">
          <a:xfrm flipH="1">
            <a:off x="3429000" y="4002088"/>
            <a:ext cx="1524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1" name="Line 37"/>
          <p:cNvSpPr>
            <a:spLocks noChangeShapeType="1"/>
          </p:cNvSpPr>
          <p:nvPr/>
        </p:nvSpPr>
        <p:spPr bwMode="auto">
          <a:xfrm flipH="1">
            <a:off x="3429000" y="4002088"/>
            <a:ext cx="3810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2" name="Line 38"/>
          <p:cNvSpPr>
            <a:spLocks noChangeShapeType="1"/>
          </p:cNvSpPr>
          <p:nvPr/>
        </p:nvSpPr>
        <p:spPr bwMode="auto">
          <a:xfrm rot="20674670" flipH="1">
            <a:off x="3733800" y="3925888"/>
            <a:ext cx="152400" cy="76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3" name="Line 39"/>
          <p:cNvSpPr>
            <a:spLocks noChangeShapeType="1"/>
          </p:cNvSpPr>
          <p:nvPr/>
        </p:nvSpPr>
        <p:spPr bwMode="auto">
          <a:xfrm rot="21278497" flipH="1">
            <a:off x="3808413" y="3829050"/>
            <a:ext cx="3937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4" name="Line 40"/>
          <p:cNvSpPr>
            <a:spLocks noChangeShapeType="1"/>
          </p:cNvSpPr>
          <p:nvPr/>
        </p:nvSpPr>
        <p:spPr bwMode="auto">
          <a:xfrm rot="1243533" flipH="1" flipV="1">
            <a:off x="3189288" y="3921125"/>
            <a:ext cx="92075" cy="762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5" name="Line 41"/>
          <p:cNvSpPr>
            <a:spLocks noChangeShapeType="1"/>
          </p:cNvSpPr>
          <p:nvPr/>
        </p:nvSpPr>
        <p:spPr bwMode="auto">
          <a:xfrm flipH="1" flipV="1">
            <a:off x="3124200" y="3316288"/>
            <a:ext cx="76200" cy="22860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6" name="Line 42"/>
          <p:cNvSpPr>
            <a:spLocks noChangeShapeType="1"/>
          </p:cNvSpPr>
          <p:nvPr/>
        </p:nvSpPr>
        <p:spPr bwMode="auto">
          <a:xfrm rot="13263285" flipV="1">
            <a:off x="1322388" y="3652838"/>
            <a:ext cx="215900" cy="160337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7" name="Rectangle 43"/>
          <p:cNvSpPr>
            <a:spLocks noChangeArrowheads="1"/>
          </p:cNvSpPr>
          <p:nvPr/>
        </p:nvSpPr>
        <p:spPr bwMode="auto">
          <a:xfrm rot="4257526">
            <a:off x="1873250" y="3584575"/>
            <a:ext cx="76200" cy="152400"/>
          </a:xfrm>
          <a:prstGeom prst="rect">
            <a:avLst/>
          </a:prstGeom>
          <a:solidFill>
            <a:srgbClr val="80008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28" name="Line 44"/>
          <p:cNvSpPr>
            <a:spLocks noChangeShapeType="1"/>
          </p:cNvSpPr>
          <p:nvPr/>
        </p:nvSpPr>
        <p:spPr bwMode="auto">
          <a:xfrm rot="21414741" flipH="1">
            <a:off x="1555750" y="3692525"/>
            <a:ext cx="284163" cy="49213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9" name="Text Box 45"/>
          <p:cNvSpPr txBox="1">
            <a:spLocks noChangeArrowheads="1"/>
          </p:cNvSpPr>
          <p:nvPr/>
        </p:nvSpPr>
        <p:spPr bwMode="auto">
          <a:xfrm>
            <a:off x="4015581" y="1628775"/>
            <a:ext cx="1112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b="1" dirty="0">
                <a:latin typeface="Comic Sans MS"/>
                <a:cs typeface="Comic Sans MS"/>
              </a:rPr>
              <a:t>RHIC</a:t>
            </a:r>
          </a:p>
        </p:txBody>
      </p:sp>
      <p:sp>
        <p:nvSpPr>
          <p:cNvPr id="16430" name="Text Box 46"/>
          <p:cNvSpPr txBox="1">
            <a:spLocks noChangeArrowheads="1"/>
          </p:cNvSpPr>
          <p:nvPr/>
        </p:nvSpPr>
        <p:spPr bwMode="auto">
          <a:xfrm>
            <a:off x="1476932" y="3284538"/>
            <a:ext cx="6767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NSRL</a:t>
            </a:r>
          </a:p>
        </p:txBody>
      </p:sp>
      <p:sp>
        <p:nvSpPr>
          <p:cNvPr id="16431" name="Text Box 47"/>
          <p:cNvSpPr txBox="1">
            <a:spLocks noChangeArrowheads="1"/>
          </p:cNvSpPr>
          <p:nvPr/>
        </p:nvSpPr>
        <p:spPr bwMode="auto">
          <a:xfrm>
            <a:off x="-55082" y="3175000"/>
            <a:ext cx="7642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rgbClr val="FFFFFF"/>
                </a:solidFill>
                <a:latin typeface="Comic Sans MS"/>
                <a:cs typeface="Comic Sans MS"/>
              </a:rPr>
              <a:t>LINAC</a:t>
            </a:r>
          </a:p>
        </p:txBody>
      </p:sp>
      <p:sp>
        <p:nvSpPr>
          <p:cNvPr id="16432" name="Text Box 48"/>
          <p:cNvSpPr txBox="1">
            <a:spLocks noChangeArrowheads="1"/>
          </p:cNvSpPr>
          <p:nvPr/>
        </p:nvSpPr>
        <p:spPr bwMode="auto">
          <a:xfrm>
            <a:off x="934082" y="3476625"/>
            <a:ext cx="8432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Booster</a:t>
            </a:r>
          </a:p>
        </p:txBody>
      </p:sp>
      <p:sp>
        <p:nvSpPr>
          <p:cNvPr id="16433" name="Text Box 49"/>
          <p:cNvSpPr txBox="1">
            <a:spLocks noChangeArrowheads="1"/>
          </p:cNvSpPr>
          <p:nvPr/>
        </p:nvSpPr>
        <p:spPr bwMode="auto">
          <a:xfrm>
            <a:off x="1928549" y="3886200"/>
            <a:ext cx="6704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>
                <a:solidFill>
                  <a:srgbClr val="FFFFFF"/>
                </a:solidFill>
                <a:latin typeface="Comic Sans MS"/>
                <a:cs typeface="Comic Sans MS"/>
              </a:rPr>
              <a:t>AGS</a:t>
            </a:r>
          </a:p>
        </p:txBody>
      </p:sp>
      <p:sp>
        <p:nvSpPr>
          <p:cNvPr id="16434" name="Text Box 50"/>
          <p:cNvSpPr txBox="1">
            <a:spLocks noChangeArrowheads="1"/>
          </p:cNvSpPr>
          <p:nvPr/>
        </p:nvSpPr>
        <p:spPr bwMode="auto">
          <a:xfrm>
            <a:off x="4470695" y="5029200"/>
            <a:ext cx="9360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Tandems</a:t>
            </a:r>
          </a:p>
        </p:txBody>
      </p:sp>
      <p:sp>
        <p:nvSpPr>
          <p:cNvPr id="16435" name="Rectangle 51"/>
          <p:cNvSpPr>
            <a:spLocks noChangeArrowheads="1"/>
          </p:cNvSpPr>
          <p:nvPr/>
        </p:nvSpPr>
        <p:spPr bwMode="auto">
          <a:xfrm rot="219660">
            <a:off x="3581400" y="278288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6" name="Rectangle 52"/>
          <p:cNvSpPr>
            <a:spLocks noChangeArrowheads="1"/>
          </p:cNvSpPr>
          <p:nvPr/>
        </p:nvSpPr>
        <p:spPr bwMode="auto">
          <a:xfrm rot="3112852">
            <a:off x="900113" y="2151062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7" name="Rectangle 53"/>
          <p:cNvSpPr>
            <a:spLocks noChangeArrowheads="1"/>
          </p:cNvSpPr>
          <p:nvPr/>
        </p:nvSpPr>
        <p:spPr bwMode="auto">
          <a:xfrm rot="-771096">
            <a:off x="7829550" y="2525713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8" name="Rectangle 54"/>
          <p:cNvSpPr>
            <a:spLocks noChangeArrowheads="1"/>
          </p:cNvSpPr>
          <p:nvPr/>
        </p:nvSpPr>
        <p:spPr bwMode="auto">
          <a:xfrm rot="1180436">
            <a:off x="8226425" y="157003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9" name="Rectangle 55"/>
          <p:cNvSpPr>
            <a:spLocks noChangeArrowheads="1"/>
          </p:cNvSpPr>
          <p:nvPr/>
        </p:nvSpPr>
        <p:spPr bwMode="auto">
          <a:xfrm rot="181585">
            <a:off x="5627688" y="1166813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40" name="Rectangle 56"/>
          <p:cNvSpPr>
            <a:spLocks noChangeArrowheads="1"/>
          </p:cNvSpPr>
          <p:nvPr/>
        </p:nvSpPr>
        <p:spPr bwMode="auto">
          <a:xfrm rot="-581619">
            <a:off x="2498725" y="130333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41" name="Text Box 57"/>
          <p:cNvSpPr txBox="1">
            <a:spLocks noChangeArrowheads="1"/>
          </p:cNvSpPr>
          <p:nvPr/>
        </p:nvSpPr>
        <p:spPr bwMode="auto">
          <a:xfrm>
            <a:off x="4026393" y="2998788"/>
            <a:ext cx="117852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 dirty="0">
                <a:solidFill>
                  <a:srgbClr val="FFFFFF"/>
                </a:solidFill>
                <a:latin typeface="Comic Sans MS"/>
                <a:cs typeface="Comic Sans MS"/>
              </a:rPr>
              <a:t>STAR</a:t>
            </a:r>
          </a:p>
          <a:p>
            <a:pPr algn="ctr" eaLnBrk="0" hangingPunct="0"/>
            <a:r>
              <a:rPr lang="en-US" sz="1600" dirty="0">
                <a:solidFill>
                  <a:srgbClr val="FFFF00"/>
                </a:solidFill>
              </a:rPr>
              <a:t>6:00 o’clock</a:t>
            </a:r>
          </a:p>
        </p:txBody>
      </p:sp>
      <p:sp>
        <p:nvSpPr>
          <p:cNvPr id="16442" name="Text Box 58"/>
          <p:cNvSpPr txBox="1">
            <a:spLocks noChangeArrowheads="1"/>
          </p:cNvSpPr>
          <p:nvPr/>
        </p:nvSpPr>
        <p:spPr bwMode="auto">
          <a:xfrm>
            <a:off x="471395" y="2478088"/>
            <a:ext cx="117652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 dirty="0">
                <a:solidFill>
                  <a:srgbClr val="FFFFFF"/>
                </a:solidFill>
                <a:latin typeface="Comic Sans MS"/>
                <a:cs typeface="Comic Sans MS"/>
              </a:rPr>
              <a:t>PHENIX</a:t>
            </a:r>
          </a:p>
          <a:p>
            <a:pPr algn="ctr" eaLnBrk="0" hangingPunct="0"/>
            <a:r>
              <a:rPr lang="en-US" sz="1600" dirty="0">
                <a:solidFill>
                  <a:srgbClr val="FFFF00"/>
                </a:solidFill>
              </a:rPr>
              <a:t>8:00 o’clock</a:t>
            </a:r>
          </a:p>
        </p:txBody>
      </p:sp>
      <p:sp>
        <p:nvSpPr>
          <p:cNvPr id="16444" name="Text Box 60"/>
          <p:cNvSpPr txBox="1">
            <a:spLocks noChangeArrowheads="1"/>
          </p:cNvSpPr>
          <p:nvPr/>
        </p:nvSpPr>
        <p:spPr bwMode="auto">
          <a:xfrm>
            <a:off x="4902901" y="1258888"/>
            <a:ext cx="212109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Jet/C-</a:t>
            </a:r>
            <a:r>
              <a:rPr lang="en-US" sz="16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Polarimeters</a:t>
            </a:r>
            <a:endParaRPr lang="en-US" sz="1600" b="1" dirty="0" smtClean="0">
              <a:solidFill>
                <a:srgbClr val="FFFF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sz="1600" dirty="0">
                <a:solidFill>
                  <a:srgbClr val="FFFF00"/>
                </a:solidFill>
              </a:rPr>
              <a:t>12:00 o’clock</a:t>
            </a:r>
          </a:p>
        </p:txBody>
      </p:sp>
      <p:sp>
        <p:nvSpPr>
          <p:cNvPr id="16445" name="Text Box 61"/>
          <p:cNvSpPr txBox="1">
            <a:spLocks noChangeArrowheads="1"/>
          </p:cNvSpPr>
          <p:nvPr/>
        </p:nvSpPr>
        <p:spPr bwMode="auto">
          <a:xfrm>
            <a:off x="7476831" y="2565400"/>
            <a:ext cx="11769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u="sng" dirty="0">
                <a:solidFill>
                  <a:srgbClr val="FFFFFF"/>
                </a:solidFill>
                <a:latin typeface="Comic Sans MS"/>
                <a:cs typeface="Comic Sans MS"/>
              </a:rPr>
              <a:t>RF</a:t>
            </a:r>
          </a:p>
          <a:p>
            <a:pPr algn="ctr" eaLnBrk="0" hangingPunct="0"/>
            <a:r>
              <a:rPr lang="en-US" sz="1600" dirty="0">
                <a:solidFill>
                  <a:srgbClr val="FFFF00"/>
                </a:solidFill>
              </a:rPr>
              <a:t>4:00 o’clock</a:t>
            </a:r>
          </a:p>
        </p:txBody>
      </p:sp>
      <p:sp>
        <p:nvSpPr>
          <p:cNvPr id="16450" name="Line 66"/>
          <p:cNvSpPr>
            <a:spLocks noChangeShapeType="1"/>
          </p:cNvSpPr>
          <p:nvPr/>
        </p:nvSpPr>
        <p:spPr bwMode="auto">
          <a:xfrm>
            <a:off x="836613" y="3741738"/>
            <a:ext cx="220662" cy="100012"/>
          </a:xfrm>
          <a:prstGeom prst="line">
            <a:avLst/>
          </a:prstGeom>
          <a:noFill/>
          <a:ln w="25400">
            <a:solidFill>
              <a:srgbClr val="00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51" name="Oval 67"/>
          <p:cNvSpPr>
            <a:spLocks noChangeArrowheads="1"/>
          </p:cNvSpPr>
          <p:nvPr/>
        </p:nvSpPr>
        <p:spPr bwMode="auto">
          <a:xfrm>
            <a:off x="1044575" y="3722688"/>
            <a:ext cx="473075" cy="166687"/>
          </a:xfrm>
          <a:prstGeom prst="ellips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52" name="Oval 68"/>
          <p:cNvSpPr>
            <a:spLocks noChangeArrowheads="1"/>
          </p:cNvSpPr>
          <p:nvPr/>
        </p:nvSpPr>
        <p:spPr bwMode="auto">
          <a:xfrm>
            <a:off x="1295400" y="3746500"/>
            <a:ext cx="1981200" cy="758825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53" name="Freeform 69"/>
          <p:cNvSpPr>
            <a:spLocks/>
          </p:cNvSpPr>
          <p:nvPr/>
        </p:nvSpPr>
        <p:spPr bwMode="auto">
          <a:xfrm>
            <a:off x="706438" y="3656013"/>
            <a:ext cx="246062" cy="107950"/>
          </a:xfrm>
          <a:custGeom>
            <a:avLst/>
            <a:gdLst>
              <a:gd name="T0" fmla="*/ 0 w 126"/>
              <a:gd name="T1" fmla="*/ 2147483647 h 67"/>
              <a:gd name="T2" fmla="*/ 2147483647 w 126"/>
              <a:gd name="T3" fmla="*/ 2147483647 h 67"/>
              <a:gd name="T4" fmla="*/ 2147483647 w 126"/>
              <a:gd name="T5" fmla="*/ 2147483647 h 67"/>
              <a:gd name="T6" fmla="*/ 2147483647 w 126"/>
              <a:gd name="T7" fmla="*/ 0 h 67"/>
              <a:gd name="T8" fmla="*/ 0 w 126"/>
              <a:gd name="T9" fmla="*/ 2147483647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6"/>
              <a:gd name="T16" fmla="*/ 0 h 67"/>
              <a:gd name="T17" fmla="*/ 126 w 12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6" h="67">
                <a:moveTo>
                  <a:pt x="0" y="24"/>
                </a:moveTo>
                <a:lnTo>
                  <a:pt x="93" y="67"/>
                </a:lnTo>
                <a:lnTo>
                  <a:pt x="126" y="45"/>
                </a:lnTo>
                <a:lnTo>
                  <a:pt x="33" y="0"/>
                </a:lnTo>
                <a:lnTo>
                  <a:pt x="0" y="24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rgbClr val="00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54" name="Text Box 70"/>
          <p:cNvSpPr txBox="1">
            <a:spLocks noChangeArrowheads="1"/>
          </p:cNvSpPr>
          <p:nvPr/>
        </p:nvSpPr>
        <p:spPr bwMode="auto">
          <a:xfrm>
            <a:off x="531454" y="3352800"/>
            <a:ext cx="6325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EBIS</a:t>
            </a:r>
          </a:p>
        </p:txBody>
      </p:sp>
      <p:grpSp>
        <p:nvGrpSpPr>
          <p:cNvPr id="2" name="Group 68"/>
          <p:cNvGrpSpPr/>
          <p:nvPr/>
        </p:nvGrpSpPr>
        <p:grpSpPr>
          <a:xfrm>
            <a:off x="4535696" y="3691666"/>
            <a:ext cx="2068304" cy="307777"/>
            <a:chOff x="4421396" y="3577366"/>
            <a:chExt cx="2068304" cy="307777"/>
          </a:xfrm>
        </p:grpSpPr>
        <p:sp>
          <p:nvSpPr>
            <p:cNvPr id="72" name="TextBox 71"/>
            <p:cNvSpPr txBox="1"/>
            <p:nvPr/>
          </p:nvSpPr>
          <p:spPr>
            <a:xfrm>
              <a:off x="4755177" y="3577366"/>
              <a:ext cx="17345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FFFF"/>
                  </a:solidFill>
                  <a:latin typeface="Comic Sans MS"/>
                  <a:cs typeface="Comic Sans MS"/>
                </a:rPr>
                <a:t>ERL Test Facility </a:t>
              </a:r>
              <a:endParaRPr lang="en-US" sz="1400" b="1" dirty="0">
                <a:solidFill>
                  <a:srgbClr val="FFFFFF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rot="10800000" flipV="1">
              <a:off x="4421396" y="3746500"/>
              <a:ext cx="404605" cy="2943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>
              <a:glow rad="63500">
                <a:srgbClr val="FF00FF">
                  <a:alpha val="4500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/>
          <p:cNvSpPr txBox="1"/>
          <p:nvPr/>
        </p:nvSpPr>
        <p:spPr>
          <a:xfrm>
            <a:off x="7560336" y="1850284"/>
            <a:ext cx="11757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lang="en-US" sz="1600" b="1" baseline="-25000" dirty="0" smtClean="0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lang="en-US" sz="1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DY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  <a:latin typeface="+mn-lt"/>
              </a:rPr>
              <a:t>2:00 o’clock</a:t>
            </a:r>
            <a:endParaRPr lang="en-US" sz="16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84" name="Picture 83" descr="2000px-Drell-Yan.svg.png"/>
          <p:cNvPicPr>
            <a:picLocks noChangeAspect="1"/>
          </p:cNvPicPr>
          <p:nvPr/>
        </p:nvPicPr>
        <p:blipFill>
          <a:blip r:embed="rId4"/>
          <a:srcRect l="9921" t="14173" r="15591" b="14173"/>
          <a:stretch>
            <a:fillRect/>
          </a:stretch>
        </p:blipFill>
        <p:spPr>
          <a:xfrm>
            <a:off x="7636153" y="1395281"/>
            <a:ext cx="945998" cy="455003"/>
          </a:xfrm>
          <a:prstGeom prst="rect">
            <a:avLst/>
          </a:prstGeom>
          <a:solidFill>
            <a:srgbClr val="FFFEDA"/>
          </a:solidFill>
          <a:ln>
            <a:solidFill>
              <a:srgbClr val="FFFF66"/>
            </a:solidFill>
          </a:ln>
          <a:effectLst>
            <a:glow rad="101600">
              <a:srgbClr val="FFFCC1">
                <a:alpha val="75000"/>
              </a:srgbClr>
            </a:glow>
          </a:effectLst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2070100"/>
            <a:ext cx="1460500" cy="1371600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701" y="1403351"/>
            <a:ext cx="1704975" cy="1114425"/>
          </a:xfrm>
          <a:prstGeom prst="rect">
            <a:avLst/>
          </a:prstGeom>
        </p:spPr>
      </p:pic>
      <p:grpSp>
        <p:nvGrpSpPr>
          <p:cNvPr id="88" name="Group 40"/>
          <p:cNvGrpSpPr>
            <a:grpSpLocks/>
          </p:cNvGrpSpPr>
          <p:nvPr/>
        </p:nvGrpSpPr>
        <p:grpSpPr bwMode="auto">
          <a:xfrm>
            <a:off x="3690938" y="3227389"/>
            <a:ext cx="4965700" cy="3630614"/>
            <a:chOff x="1109" y="1426"/>
            <a:chExt cx="3128" cy="2287"/>
          </a:xfrm>
        </p:grpSpPr>
        <p:pic>
          <p:nvPicPr>
            <p:cNvPr id="89" name="Picture 41" descr="star_detector"/>
            <p:cNvPicPr>
              <a:picLocks noChangeAspect="1" noChangeArrowheads="1"/>
            </p:cNvPicPr>
            <p:nvPr/>
          </p:nvPicPr>
          <p:blipFill>
            <a:blip r:embed="rId7"/>
            <a:srcRect l="2126" t="7680"/>
            <a:stretch>
              <a:fillRect/>
            </a:stretch>
          </p:blipFill>
          <p:spPr bwMode="auto">
            <a:xfrm>
              <a:off x="1109" y="1485"/>
              <a:ext cx="3128" cy="2228"/>
            </a:xfrm>
            <a:prstGeom prst="rect">
              <a:avLst/>
            </a:prstGeom>
            <a:noFill/>
          </p:spPr>
        </p:pic>
        <p:grpSp>
          <p:nvGrpSpPr>
            <p:cNvPr id="90" name="Group 42"/>
            <p:cNvGrpSpPr>
              <a:grpSpLocks/>
            </p:cNvGrpSpPr>
            <p:nvPr/>
          </p:nvGrpSpPr>
          <p:grpSpPr bwMode="auto">
            <a:xfrm>
              <a:off x="1835" y="1414"/>
              <a:ext cx="663" cy="383"/>
              <a:chOff x="2812" y="5012"/>
              <a:chExt cx="791" cy="413"/>
            </a:xfrm>
          </p:grpSpPr>
          <p:sp>
            <p:nvSpPr>
              <p:cNvPr id="91" name="Text Box 44"/>
              <p:cNvSpPr txBox="1">
                <a:spLocks noChangeArrowheads="1"/>
              </p:cNvSpPr>
              <p:nvPr/>
            </p:nvSpPr>
            <p:spPr bwMode="auto">
              <a:xfrm>
                <a:off x="2974" y="5125"/>
                <a:ext cx="629" cy="250"/>
              </a:xfrm>
              <a:prstGeom prst="rect">
                <a:avLst/>
              </a:prstGeom>
              <a:solidFill>
                <a:schemeClr val="tx1"/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i="1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charset="0"/>
                  </a:rPr>
                  <a:t>STAR</a:t>
                </a:r>
              </a:p>
            </p:txBody>
          </p:sp>
          <p:sp>
            <p:nvSpPr>
              <p:cNvPr id="92" name="AutoShape 43"/>
              <p:cNvSpPr>
                <a:spLocks noChangeArrowheads="1"/>
              </p:cNvSpPr>
              <p:nvPr/>
            </p:nvSpPr>
            <p:spPr bwMode="auto">
              <a:xfrm>
                <a:off x="2812" y="5012"/>
                <a:ext cx="386" cy="413"/>
              </a:xfrm>
              <a:prstGeom prst="star5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i="1"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93" name="Text Box 47"/>
          <p:cNvSpPr txBox="1">
            <a:spLocks noChangeArrowheads="1"/>
          </p:cNvSpPr>
          <p:nvPr/>
        </p:nvSpPr>
        <p:spPr bwMode="auto">
          <a:xfrm>
            <a:off x="3874981" y="2590800"/>
            <a:ext cx="5399247" cy="646331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>
            <a:noFill/>
            <a:miter lim="800000"/>
            <a:headEnd/>
            <a:tailEnd/>
          </a:ln>
          <a:effectLst>
            <a:glow rad="101600">
              <a:schemeClr val="tx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Beams: √</a:t>
            </a:r>
            <a:r>
              <a:rPr lang="en-US" sz="1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s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=&lt;500 </a:t>
            </a:r>
            <a:r>
              <a:rPr lang="en-US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GeV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 pp; 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50-60% 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polarization</a:t>
            </a:r>
          </a:p>
          <a:p>
            <a:pPr>
              <a:defRPr/>
            </a:pPr>
            <a:r>
              <a:rPr lang="en-US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Lumi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: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 ~10 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pb</a:t>
            </a:r>
            <a:r>
              <a:rPr lang="en-US" sz="1800" b="1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-</a:t>
            </a:r>
            <a:r>
              <a:rPr lang="en-US" sz="1800" b="1" baseline="30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1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/week</a:t>
            </a:r>
            <a:endParaRPr lang="en-GB" sz="18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/>
              <a:cs typeface="Comic Sans MS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-10132" y="1291210"/>
            <a:ext cx="3769360" cy="4981258"/>
            <a:chOff x="-10132" y="1291210"/>
            <a:chExt cx="3769360" cy="4981258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0132" y="1291210"/>
              <a:ext cx="3769360" cy="4542790"/>
            </a:xfrm>
            <a:prstGeom prst="rect">
              <a:avLst/>
            </a:prstGeom>
          </p:spPr>
        </p:pic>
        <p:pic>
          <p:nvPicPr>
            <p:cNvPr id="95" name="Picture 39" descr="phenixgood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08" y="5762880"/>
              <a:ext cx="1563687" cy="50958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500"/>
                                        <p:tgtEl>
                                          <p:spTgt spid="16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41" grpId="0"/>
      <p:bldP spid="16442" grpId="0"/>
      <p:bldP spid="83" grpId="0"/>
      <p:bldP spid="9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eRHIC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459" name="Oval 4"/>
          <p:cNvSpPr>
            <a:spLocks noChangeAspect="1" noChangeArrowheads="1"/>
          </p:cNvSpPr>
          <p:nvPr/>
        </p:nvSpPr>
        <p:spPr bwMode="auto">
          <a:xfrm>
            <a:off x="2311400" y="2667000"/>
            <a:ext cx="304800" cy="304800"/>
          </a:xfrm>
          <a:prstGeom prst="ellipse">
            <a:avLst/>
          </a:prstGeom>
          <a:solidFill>
            <a:srgbClr val="84AC8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800">
                <a:solidFill>
                  <a:schemeClr val="tx1"/>
                </a:solidFill>
                <a:latin typeface="Comic Sans MS"/>
                <a:cs typeface="Comic Sans MS"/>
              </a:rPr>
              <a:t>e</a:t>
            </a:r>
            <a:r>
              <a:rPr lang="en-US" sz="1800" baseline="30000">
                <a:solidFill>
                  <a:schemeClr val="tx1"/>
                </a:solidFill>
                <a:latin typeface="Comic Sans MS"/>
                <a:cs typeface="Comic Sans MS"/>
              </a:rPr>
              <a:t>-</a:t>
            </a:r>
          </a:p>
        </p:txBody>
      </p:sp>
      <p:sp>
        <p:nvSpPr>
          <p:cNvPr id="19460" name="Oval 5"/>
          <p:cNvSpPr>
            <a:spLocks noChangeAspect="1" noChangeArrowheads="1"/>
          </p:cNvSpPr>
          <p:nvPr/>
        </p:nvSpPr>
        <p:spPr bwMode="auto">
          <a:xfrm>
            <a:off x="2311400" y="3225800"/>
            <a:ext cx="304800" cy="304800"/>
          </a:xfrm>
          <a:prstGeom prst="ellipse">
            <a:avLst/>
          </a:prstGeom>
          <a:solidFill>
            <a:srgbClr val="62D15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800">
                <a:solidFill>
                  <a:schemeClr val="tx1"/>
                </a:solidFill>
                <a:latin typeface="Comic Sans MS"/>
                <a:cs typeface="Comic Sans MS"/>
              </a:rPr>
              <a:t>e</a:t>
            </a:r>
            <a:r>
              <a:rPr lang="en-US" sz="1800" baseline="30000">
                <a:solidFill>
                  <a:schemeClr val="tx1"/>
                </a:solidFill>
                <a:latin typeface="Comic Sans MS"/>
                <a:cs typeface="Comic Sans MS"/>
              </a:rPr>
              <a:t>+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473700" y="1562100"/>
            <a:ext cx="990600" cy="2819400"/>
            <a:chOff x="3264" y="1536"/>
            <a:chExt cx="624" cy="1776"/>
          </a:xfrm>
        </p:grpSpPr>
        <p:sp>
          <p:nvSpPr>
            <p:cNvPr id="19481" name="Oval 7"/>
            <p:cNvSpPr>
              <a:spLocks noChangeAspect="1" noChangeArrowheads="1"/>
            </p:cNvSpPr>
            <p:nvPr/>
          </p:nvSpPr>
          <p:spPr bwMode="auto">
            <a:xfrm>
              <a:off x="3456" y="1536"/>
              <a:ext cx="240" cy="240"/>
            </a:xfrm>
            <a:prstGeom prst="ellipse">
              <a:avLst/>
            </a:prstGeom>
            <a:solidFill>
              <a:srgbClr val="2C07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800" dirty="0" err="1">
                  <a:solidFill>
                    <a:schemeClr val="bg1"/>
                  </a:solidFill>
                  <a:latin typeface="Comic Sans MS"/>
                  <a:cs typeface="Comic Sans MS"/>
                </a:rPr>
                <a:t>p</a:t>
              </a:r>
              <a:endParaRPr lang="en-US" sz="1800" dirty="0">
                <a:solidFill>
                  <a:schemeClr val="bg1"/>
                </a:solidFill>
                <a:latin typeface="Comic Sans MS"/>
                <a:cs typeface="Comic Sans MS"/>
              </a:endParaRP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3264" y="2064"/>
              <a:ext cx="624" cy="576"/>
              <a:chOff x="3264" y="2064"/>
              <a:chExt cx="624" cy="576"/>
            </a:xfrm>
          </p:grpSpPr>
          <p:sp>
            <p:nvSpPr>
              <p:cNvPr id="19487" name="Oval 9"/>
              <p:cNvSpPr>
                <a:spLocks noChangeAspect="1" noChangeArrowheads="1"/>
              </p:cNvSpPr>
              <p:nvPr/>
            </p:nvSpPr>
            <p:spPr bwMode="auto">
              <a:xfrm>
                <a:off x="3360" y="2064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88" name="Oval 10"/>
              <p:cNvSpPr>
                <a:spLocks noChangeAspect="1" noChangeArrowheads="1"/>
              </p:cNvSpPr>
              <p:nvPr/>
            </p:nvSpPr>
            <p:spPr bwMode="auto">
              <a:xfrm>
                <a:off x="3648" y="2400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89" name="Oval 11"/>
              <p:cNvSpPr>
                <a:spLocks noChangeAspect="1" noChangeArrowheads="1"/>
              </p:cNvSpPr>
              <p:nvPr/>
            </p:nvSpPr>
            <p:spPr bwMode="auto">
              <a:xfrm>
                <a:off x="3648" y="2112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0" name="Oval 12"/>
              <p:cNvSpPr>
                <a:spLocks noChangeAspect="1" noChangeArrowheads="1"/>
              </p:cNvSpPr>
              <p:nvPr/>
            </p:nvSpPr>
            <p:spPr bwMode="auto">
              <a:xfrm>
                <a:off x="3504" y="2400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1" name="Oval 13"/>
              <p:cNvSpPr>
                <a:spLocks noChangeAspect="1" noChangeArrowheads="1"/>
              </p:cNvSpPr>
              <p:nvPr/>
            </p:nvSpPr>
            <p:spPr bwMode="auto">
              <a:xfrm>
                <a:off x="3360" y="2400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2" name="Oval 14"/>
              <p:cNvSpPr>
                <a:spLocks noChangeAspect="1" noChangeArrowheads="1"/>
              </p:cNvSpPr>
              <p:nvPr/>
            </p:nvSpPr>
            <p:spPr bwMode="auto">
              <a:xfrm>
                <a:off x="3264" y="2304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3" name="Oval 15"/>
              <p:cNvSpPr>
                <a:spLocks noChangeAspect="1" noChangeArrowheads="1"/>
              </p:cNvSpPr>
              <p:nvPr/>
            </p:nvSpPr>
            <p:spPr bwMode="auto">
              <a:xfrm>
                <a:off x="3264" y="2160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4" name="Oval 16"/>
              <p:cNvSpPr>
                <a:spLocks noChangeAspect="1" noChangeArrowheads="1"/>
              </p:cNvSpPr>
              <p:nvPr/>
            </p:nvSpPr>
            <p:spPr bwMode="auto">
              <a:xfrm>
                <a:off x="3552" y="2064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5" name="Oval 17"/>
              <p:cNvSpPr>
                <a:spLocks noChangeAspect="1" noChangeArrowheads="1"/>
              </p:cNvSpPr>
              <p:nvPr/>
            </p:nvSpPr>
            <p:spPr bwMode="auto">
              <a:xfrm>
                <a:off x="3648" y="2256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6" name="Oval 18"/>
              <p:cNvSpPr>
                <a:spLocks noChangeAspect="1" noChangeArrowheads="1"/>
              </p:cNvSpPr>
              <p:nvPr/>
            </p:nvSpPr>
            <p:spPr bwMode="auto">
              <a:xfrm>
                <a:off x="3456" y="2208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3360" y="2880"/>
              <a:ext cx="384" cy="432"/>
              <a:chOff x="3504" y="2784"/>
              <a:chExt cx="384" cy="432"/>
            </a:xfrm>
          </p:grpSpPr>
          <p:sp>
            <p:nvSpPr>
              <p:cNvPr id="19484" name="Oval 20"/>
              <p:cNvSpPr>
                <a:spLocks noChangeAspect="1" noChangeArrowheads="1"/>
              </p:cNvSpPr>
              <p:nvPr/>
            </p:nvSpPr>
            <p:spPr bwMode="auto">
              <a:xfrm>
                <a:off x="3504" y="2928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85" name="Oval 21"/>
              <p:cNvSpPr>
                <a:spLocks noChangeAspect="1" noChangeArrowheads="1"/>
              </p:cNvSpPr>
              <p:nvPr/>
            </p:nvSpPr>
            <p:spPr bwMode="auto">
              <a:xfrm>
                <a:off x="3648" y="2976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86" name="Oval 22"/>
              <p:cNvSpPr>
                <a:spLocks noChangeAspect="1" noChangeArrowheads="1"/>
              </p:cNvSpPr>
              <p:nvPr/>
            </p:nvSpPr>
            <p:spPr bwMode="auto">
              <a:xfrm>
                <a:off x="3600" y="2784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</p:grpSp>
      </p:grpSp>
      <p:sp>
        <p:nvSpPr>
          <p:cNvPr id="19462" name="Text Box 23"/>
          <p:cNvSpPr txBox="1">
            <a:spLocks noChangeArrowheads="1"/>
          </p:cNvSpPr>
          <p:nvPr/>
        </p:nvSpPr>
        <p:spPr bwMode="auto">
          <a:xfrm>
            <a:off x="88900" y="2224088"/>
            <a:ext cx="20653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 err="1">
                <a:solidFill>
                  <a:schemeClr val="tx1"/>
                </a:solidFill>
                <a:latin typeface="Comic Sans MS"/>
                <a:cs typeface="Comic Sans MS"/>
              </a:rPr>
              <a:t>Unpolarized</a:t>
            </a:r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 and</a:t>
            </a:r>
          </a:p>
          <a:p>
            <a:pPr eaLnBrk="0" hangingPunct="0"/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polarized leptons</a:t>
            </a:r>
            <a:endParaRPr lang="en-US" sz="1800" dirty="0" smtClean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eaLnBrk="0" hangingPunct="0"/>
            <a:r>
              <a:rPr lang="en-US" dirty="0">
                <a:latin typeface="Comic Sans MS"/>
                <a:cs typeface="Comic Sans MS"/>
              </a:rPr>
              <a:t>5</a:t>
            </a:r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-</a:t>
            </a:r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20 (</a:t>
            </a:r>
            <a:r>
              <a:rPr lang="en-US" sz="1800" dirty="0">
                <a:latin typeface="Comic Sans MS"/>
                <a:cs typeface="Comic Sans MS"/>
              </a:rPr>
              <a:t>30)</a:t>
            </a:r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omic Sans MS"/>
                <a:cs typeface="Comic Sans MS"/>
              </a:rPr>
              <a:t>GeV</a:t>
            </a:r>
            <a:endParaRPr lang="en-US" sz="18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9463" name="Text Box 24"/>
          <p:cNvSpPr txBox="1">
            <a:spLocks noChangeArrowheads="1"/>
          </p:cNvSpPr>
          <p:nvPr/>
        </p:nvSpPr>
        <p:spPr bwMode="auto">
          <a:xfrm>
            <a:off x="6548438" y="3663950"/>
            <a:ext cx="23272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Polarized light ions</a:t>
            </a:r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 He</a:t>
            </a:r>
            <a:r>
              <a:rPr lang="en-US" sz="1800" baseline="30000" dirty="0" smtClean="0">
                <a:solidFill>
                  <a:schemeClr val="tx1"/>
                </a:solidFill>
                <a:latin typeface="Comic Sans MS"/>
                <a:cs typeface="Comic Sans MS"/>
              </a:rPr>
              <a:t>3</a:t>
            </a:r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  </a:t>
            </a:r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215 </a:t>
            </a:r>
            <a:r>
              <a:rPr lang="en-US" sz="1800" dirty="0" err="1">
                <a:solidFill>
                  <a:schemeClr val="tx1"/>
                </a:solidFill>
                <a:latin typeface="Comic Sans MS"/>
                <a:cs typeface="Comic Sans MS"/>
              </a:rPr>
              <a:t>GeV/u</a:t>
            </a:r>
            <a:endParaRPr lang="en-US" sz="18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9464" name="Text Box 25"/>
          <p:cNvSpPr txBox="1">
            <a:spLocks noChangeArrowheads="1"/>
          </p:cNvSpPr>
          <p:nvPr/>
        </p:nvSpPr>
        <p:spPr bwMode="auto">
          <a:xfrm>
            <a:off x="6530975" y="2438400"/>
            <a:ext cx="27781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smtClean="0">
                <a:latin typeface="Comic Sans MS"/>
                <a:cs typeface="Comic Sans MS"/>
              </a:rPr>
              <a:t>Light ions (</a:t>
            </a:r>
            <a:r>
              <a:rPr lang="en-US" dirty="0" err="1" smtClean="0">
                <a:latin typeface="Comic Sans MS"/>
                <a:cs typeface="Comic Sans MS"/>
              </a:rPr>
              <a:t>d,Si,Cu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</a:p>
          <a:p>
            <a:pPr eaLnBrk="0" hangingPunct="0"/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Heavy </a:t>
            </a:r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ions (</a:t>
            </a:r>
            <a:r>
              <a:rPr lang="en-US" sz="18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Au,U</a:t>
            </a:r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)</a:t>
            </a:r>
            <a:endParaRPr lang="en-US" sz="1800" dirty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eaLnBrk="0" hangingPunct="0"/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50</a:t>
            </a:r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-</a:t>
            </a:r>
            <a:r>
              <a:rPr lang="en-US" sz="1800" dirty="0" smtClean="0">
                <a:latin typeface="Comic Sans MS"/>
                <a:cs typeface="Comic Sans MS"/>
              </a:rPr>
              <a:t>130</a:t>
            </a:r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omic Sans MS"/>
                <a:cs typeface="Comic Sans MS"/>
              </a:rPr>
              <a:t>GeV/u</a:t>
            </a:r>
            <a:endParaRPr lang="en-US" sz="18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9465" name="Text Box 26"/>
          <p:cNvSpPr txBox="1">
            <a:spLocks noChangeArrowheads="1"/>
          </p:cNvSpPr>
          <p:nvPr/>
        </p:nvSpPr>
        <p:spPr bwMode="auto">
          <a:xfrm>
            <a:off x="6427788" y="1482725"/>
            <a:ext cx="21041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Polarized protons</a:t>
            </a:r>
            <a:endParaRPr lang="en-US" sz="1800" dirty="0" smtClean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eaLnBrk="0" hangingPunct="0"/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50-</a:t>
            </a:r>
            <a:r>
              <a:rPr lang="en-US" sz="1800" dirty="0" smtClean="0">
                <a:latin typeface="Comic Sans MS"/>
                <a:cs typeface="Comic Sans MS"/>
              </a:rPr>
              <a:t>325</a:t>
            </a:r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omic Sans MS"/>
                <a:cs typeface="Comic Sans MS"/>
              </a:rPr>
              <a:t>GeV</a:t>
            </a:r>
            <a:endParaRPr lang="en-US" sz="18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9466" name="AutoShape 27"/>
          <p:cNvSpPr>
            <a:spLocks/>
          </p:cNvSpPr>
          <p:nvPr/>
        </p:nvSpPr>
        <p:spPr bwMode="auto">
          <a:xfrm>
            <a:off x="2806700" y="2095500"/>
            <a:ext cx="76200" cy="1447800"/>
          </a:xfrm>
          <a:prstGeom prst="rightBrace">
            <a:avLst>
              <a:gd name="adj1" fmla="val 158333"/>
              <a:gd name="adj2" fmla="val 50000"/>
            </a:avLst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sp>
        <p:nvSpPr>
          <p:cNvPr id="19467" name="AutoShape 28"/>
          <p:cNvSpPr>
            <a:spLocks/>
          </p:cNvSpPr>
          <p:nvPr/>
        </p:nvSpPr>
        <p:spPr bwMode="auto">
          <a:xfrm>
            <a:off x="5321300" y="1333500"/>
            <a:ext cx="76200" cy="2971800"/>
          </a:xfrm>
          <a:prstGeom prst="leftBrace">
            <a:avLst>
              <a:gd name="adj1" fmla="val 325000"/>
              <a:gd name="adj2" fmla="val 50000"/>
            </a:avLst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sp>
        <p:nvSpPr>
          <p:cNvPr id="19468" name="Line 29"/>
          <p:cNvSpPr>
            <a:spLocks noChangeShapeType="1"/>
          </p:cNvSpPr>
          <p:nvPr/>
        </p:nvSpPr>
        <p:spPr bwMode="auto">
          <a:xfrm>
            <a:off x="2959100" y="2857500"/>
            <a:ext cx="8382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9469" name="Line 30"/>
          <p:cNvSpPr>
            <a:spLocks noChangeShapeType="1"/>
          </p:cNvSpPr>
          <p:nvPr/>
        </p:nvSpPr>
        <p:spPr bwMode="auto">
          <a:xfrm flipH="1">
            <a:off x="4330700" y="2857500"/>
            <a:ext cx="8382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9470" name="Line 31"/>
          <p:cNvSpPr>
            <a:spLocks noChangeShapeType="1"/>
          </p:cNvSpPr>
          <p:nvPr/>
        </p:nvSpPr>
        <p:spPr bwMode="auto">
          <a:xfrm flipV="1">
            <a:off x="2159000" y="2705100"/>
            <a:ext cx="0" cy="304800"/>
          </a:xfrm>
          <a:prstGeom prst="line">
            <a:avLst/>
          </a:prstGeom>
          <a:noFill/>
          <a:ln w="28575">
            <a:solidFill>
              <a:srgbClr val="F7360F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9471" name="Line 32"/>
          <p:cNvSpPr>
            <a:spLocks noChangeShapeType="1"/>
          </p:cNvSpPr>
          <p:nvPr/>
        </p:nvSpPr>
        <p:spPr bwMode="auto">
          <a:xfrm flipV="1">
            <a:off x="2146300" y="3225800"/>
            <a:ext cx="0" cy="304800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9472" name="Line 33"/>
          <p:cNvSpPr>
            <a:spLocks noChangeShapeType="1"/>
          </p:cNvSpPr>
          <p:nvPr/>
        </p:nvSpPr>
        <p:spPr bwMode="auto">
          <a:xfrm flipV="1">
            <a:off x="6235700" y="1562100"/>
            <a:ext cx="0" cy="304800"/>
          </a:xfrm>
          <a:prstGeom prst="line">
            <a:avLst/>
          </a:prstGeom>
          <a:noFill/>
          <a:ln w="28575">
            <a:solidFill>
              <a:srgbClr val="F7360F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9473" name="Line 34"/>
          <p:cNvSpPr>
            <a:spLocks noChangeShapeType="1"/>
          </p:cNvSpPr>
          <p:nvPr/>
        </p:nvSpPr>
        <p:spPr bwMode="auto">
          <a:xfrm flipV="1">
            <a:off x="6311900" y="3848100"/>
            <a:ext cx="0" cy="304800"/>
          </a:xfrm>
          <a:prstGeom prst="line">
            <a:avLst/>
          </a:prstGeom>
          <a:noFill/>
          <a:ln w="28575">
            <a:solidFill>
              <a:srgbClr val="F7360F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9474" name="Text Box 35"/>
          <p:cNvSpPr txBox="1">
            <a:spLocks noChangeArrowheads="1"/>
          </p:cNvSpPr>
          <p:nvPr/>
        </p:nvSpPr>
        <p:spPr bwMode="auto">
          <a:xfrm>
            <a:off x="230188" y="903288"/>
            <a:ext cx="37375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dirty="0">
                <a:solidFill>
                  <a:srgbClr val="FF00FF"/>
                </a:solidFill>
                <a:latin typeface="Comic Sans MS"/>
                <a:cs typeface="Comic Sans MS"/>
              </a:rPr>
              <a:t>Electron </a:t>
            </a:r>
            <a:r>
              <a:rPr lang="en-US" sz="2800" dirty="0" smtClean="0">
                <a:solidFill>
                  <a:srgbClr val="FF00FF"/>
                </a:solidFill>
                <a:latin typeface="Comic Sans MS"/>
                <a:cs typeface="Comic Sans MS"/>
              </a:rPr>
              <a:t>accelerator</a:t>
            </a:r>
          </a:p>
          <a:p>
            <a:pPr eaLnBrk="0" hangingPunct="0"/>
            <a:endParaRPr lang="en-US" sz="800" dirty="0" smtClean="0">
              <a:solidFill>
                <a:srgbClr val="FF00FF"/>
              </a:solidFill>
              <a:latin typeface="Comic Sans MS"/>
              <a:cs typeface="Comic Sans MS"/>
            </a:endParaRPr>
          </a:p>
          <a:p>
            <a:pPr eaLnBrk="0" hangingPunct="0"/>
            <a:r>
              <a:rPr lang="en-US" sz="1200" dirty="0" smtClean="0">
                <a:solidFill>
                  <a:srgbClr val="FF00FF"/>
                </a:solidFill>
                <a:latin typeface="Comic Sans MS"/>
                <a:cs typeface="Comic Sans MS"/>
              </a:rPr>
              <a:t>to be build</a:t>
            </a:r>
            <a:endParaRPr lang="en-US" sz="1200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19475" name="Text Box 36"/>
          <p:cNvSpPr txBox="1">
            <a:spLocks noChangeArrowheads="1"/>
          </p:cNvSpPr>
          <p:nvPr/>
        </p:nvSpPr>
        <p:spPr bwMode="auto">
          <a:xfrm>
            <a:off x="6692900" y="715963"/>
            <a:ext cx="14859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RHIC</a:t>
            </a:r>
          </a:p>
          <a:p>
            <a:pPr eaLnBrk="0" hangingPunct="0"/>
            <a:endParaRPr lang="en-US" sz="800" b="1" dirty="0" smtClean="0">
              <a:solidFill>
                <a:srgbClr val="FF00FF"/>
              </a:solidFill>
              <a:latin typeface="Comic Sans MS"/>
              <a:cs typeface="Comic Sans MS"/>
            </a:endParaRPr>
          </a:p>
          <a:p>
            <a:pPr eaLnBrk="0" hangingPunct="0"/>
            <a:r>
              <a:rPr lang="en-US" sz="1200" dirty="0" smtClean="0">
                <a:solidFill>
                  <a:srgbClr val="FF00FF"/>
                </a:solidFill>
                <a:latin typeface="Comic Sans MS"/>
                <a:cs typeface="Comic Sans MS"/>
              </a:rPr>
              <a:t>existing</a:t>
            </a:r>
            <a:endParaRPr lang="en-US" sz="1200" b="1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19476" name="AutoShape 37"/>
          <p:cNvSpPr>
            <a:spLocks noChangeArrowheads="1"/>
          </p:cNvSpPr>
          <p:nvPr/>
        </p:nvSpPr>
        <p:spPr bwMode="auto">
          <a:xfrm>
            <a:off x="3797300" y="2552700"/>
            <a:ext cx="533400" cy="6096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sp>
        <p:nvSpPr>
          <p:cNvPr id="19477" name="Text Box 38"/>
          <p:cNvSpPr txBox="1">
            <a:spLocks noChangeArrowheads="1"/>
          </p:cNvSpPr>
          <p:nvPr/>
        </p:nvSpPr>
        <p:spPr bwMode="auto">
          <a:xfrm>
            <a:off x="63500" y="3695700"/>
            <a:ext cx="3657600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70</a:t>
            </a:r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% </a:t>
            </a:r>
            <a:r>
              <a:rPr lang="en-US" sz="18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e</a:t>
            </a:r>
            <a:r>
              <a:rPr lang="en-US" sz="1800" baseline="30000" dirty="0" smtClean="0">
                <a:solidFill>
                  <a:schemeClr val="tx1"/>
                </a:solidFill>
                <a:latin typeface="Comic Sans MS"/>
                <a:cs typeface="Comic Sans MS"/>
              </a:rPr>
              <a:t>-</a:t>
            </a:r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beam polarization goal</a:t>
            </a:r>
            <a:endParaRPr lang="en-US" sz="1800" dirty="0" smtClean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polarized positrons?</a:t>
            </a:r>
            <a:endParaRPr lang="en-US" sz="18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9478" name="Text Box 39"/>
          <p:cNvSpPr txBox="1">
            <a:spLocks noChangeArrowheads="1"/>
          </p:cNvSpPr>
          <p:nvPr/>
        </p:nvSpPr>
        <p:spPr bwMode="auto">
          <a:xfrm>
            <a:off x="406399" y="4618038"/>
            <a:ext cx="83312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Center mass energy range:</a:t>
            </a: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√</a:t>
            </a:r>
            <a:r>
              <a:rPr lang="en-US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</a:t>
            </a: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=30-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200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  <a:sym typeface="Monotype Sorts" pitchFamily="-110" charset="2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GeV</a:t>
            </a: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; L~100-1000xHera</a:t>
            </a:r>
          </a:p>
          <a:p>
            <a:pPr algn="ctr" eaLnBrk="0" hangingPunct="0"/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longitudinal and transverse polarization for p/He</a:t>
            </a:r>
            <a:r>
              <a:rPr lang="en-US" sz="20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3</a:t>
            </a: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possible</a:t>
            </a:r>
          </a:p>
        </p:txBody>
      </p:sp>
      <p:sp>
        <p:nvSpPr>
          <p:cNvPr id="19479" name="Oval 40"/>
          <p:cNvSpPr>
            <a:spLocks noChangeAspect="1" noChangeArrowheads="1"/>
          </p:cNvSpPr>
          <p:nvPr/>
        </p:nvSpPr>
        <p:spPr bwMode="auto">
          <a:xfrm>
            <a:off x="2324100" y="2159000"/>
            <a:ext cx="304800" cy="304800"/>
          </a:xfrm>
          <a:prstGeom prst="ellipse">
            <a:avLst/>
          </a:prstGeom>
          <a:solidFill>
            <a:srgbClr val="84AC8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800" dirty="0" err="1">
                <a:solidFill>
                  <a:schemeClr val="tx1"/>
                </a:solidFill>
                <a:latin typeface="Comic Sans MS"/>
                <a:cs typeface="Comic Sans MS"/>
              </a:rPr>
              <a:t>e</a:t>
            </a:r>
            <a:r>
              <a:rPr lang="en-US" sz="1800" baseline="30000" dirty="0">
                <a:solidFill>
                  <a:schemeClr val="tx1"/>
                </a:solidFill>
                <a:latin typeface="Comic Sans MS"/>
                <a:cs typeface="Comic Sans MS"/>
              </a:rPr>
              <a:t>-</a:t>
            </a:r>
          </a:p>
        </p:txBody>
      </p:sp>
      <p:pic>
        <p:nvPicPr>
          <p:cNvPr id="42" name="Picture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1193" y="779084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6" name="Footer Placeholder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Hadron, June 2011 - Munich</a:t>
            </a:r>
            <a:endParaRPr lang="en-US" altLang="ja-JP" dirty="0"/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30</a:t>
            </a:fld>
            <a:endParaRPr lang="en-US" altLang="ja-JP"/>
          </a:p>
        </p:txBody>
      </p:sp>
      <p:sp>
        <p:nvSpPr>
          <p:cNvPr id="44" name="Curved Right Arrow 43"/>
          <p:cNvSpPr/>
          <p:nvPr/>
        </p:nvSpPr>
        <p:spPr bwMode="auto">
          <a:xfrm>
            <a:off x="317500" y="5549900"/>
            <a:ext cx="723900" cy="241300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66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>
            <a:glow rad="12700">
              <a:srgbClr val="FF00FF">
                <a:alpha val="75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177193" y="5499100"/>
            <a:ext cx="7353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eRHIC</a:t>
            </a:r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 is one of the pillars of </a:t>
            </a:r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BNL’s</a:t>
            </a:r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 strategic and priority plan</a:t>
            </a:r>
            <a:endParaRPr lang="en-US" b="1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pic>
        <p:nvPicPr>
          <p:cNvPr id="49" name="Picture 48" descr="picture.outlook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0160" y="4744"/>
            <a:ext cx="1333500" cy="655320"/>
          </a:xfrm>
          <a:prstGeom prst="rect">
            <a:avLst/>
          </a:prstGeom>
        </p:spPr>
      </p:pic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Number Placeholder 8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31</a:t>
            </a:fld>
            <a:endParaRPr lang="en-US" altLang="ja-JP" dirty="0"/>
          </a:p>
        </p:txBody>
      </p:sp>
      <p:sp>
        <p:nvSpPr>
          <p:cNvPr id="78" name="Date Placeholder 7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Hadron, June 2011 - Munich</a:t>
            </a:r>
            <a:endParaRPr lang="en-US" altLang="ja-JP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" y="852488"/>
            <a:ext cx="9144000" cy="600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Oval 3"/>
          <p:cNvSpPr>
            <a:spLocks noChangeArrowheads="1"/>
          </p:cNvSpPr>
          <p:nvPr/>
        </p:nvSpPr>
        <p:spPr bwMode="auto">
          <a:xfrm>
            <a:off x="914400" y="1182688"/>
            <a:ext cx="7924800" cy="16764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914400" y="1214438"/>
            <a:ext cx="7924800" cy="16764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>
            <a:off x="3200400" y="3087688"/>
            <a:ext cx="304800" cy="457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3200400" y="3544888"/>
            <a:ext cx="76200" cy="533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1" name="Arc 7"/>
          <p:cNvSpPr>
            <a:spLocks/>
          </p:cNvSpPr>
          <p:nvPr/>
        </p:nvSpPr>
        <p:spPr bwMode="auto">
          <a:xfrm>
            <a:off x="3200400" y="2782888"/>
            <a:ext cx="304800" cy="304800"/>
          </a:xfrm>
          <a:custGeom>
            <a:avLst/>
            <a:gdLst>
              <a:gd name="T0" fmla="*/ 0 w 21600"/>
              <a:gd name="T1" fmla="*/ 0 h 25397"/>
              <a:gd name="T2" fmla="*/ 2147483647 w 21600"/>
              <a:gd name="T3" fmla="*/ 2147483647 h 25397"/>
              <a:gd name="T4" fmla="*/ 0 w 21600"/>
              <a:gd name="T5" fmla="*/ 2147483647 h 25397"/>
              <a:gd name="T6" fmla="*/ 0 60000 65536"/>
              <a:gd name="T7" fmla="*/ 0 60000 65536"/>
              <a:gd name="T8" fmla="*/ 0 60000 65536"/>
              <a:gd name="T9" fmla="*/ 0 w 21600"/>
              <a:gd name="T10" fmla="*/ 0 h 25397"/>
              <a:gd name="T11" fmla="*/ 21600 w 21600"/>
              <a:gd name="T12" fmla="*/ 25397 h 253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397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</a:path>
              <a:path w="21600" h="25397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92" name="Freeform 8"/>
          <p:cNvSpPr>
            <a:spLocks/>
          </p:cNvSpPr>
          <p:nvPr/>
        </p:nvSpPr>
        <p:spPr bwMode="auto">
          <a:xfrm>
            <a:off x="3505200" y="2870200"/>
            <a:ext cx="539750" cy="228600"/>
          </a:xfrm>
          <a:custGeom>
            <a:avLst/>
            <a:gdLst>
              <a:gd name="T0" fmla="*/ 0 w 288"/>
              <a:gd name="T1" fmla="*/ 2147483647 h 144"/>
              <a:gd name="T2" fmla="*/ 2147483647 w 288"/>
              <a:gd name="T3" fmla="*/ 2147483647 h 144"/>
              <a:gd name="T4" fmla="*/ 2147483647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0" y="144"/>
                </a:moveTo>
                <a:cubicBezTo>
                  <a:pt x="24" y="108"/>
                  <a:pt x="48" y="72"/>
                  <a:pt x="96" y="48"/>
                </a:cubicBezTo>
                <a:cubicBezTo>
                  <a:pt x="144" y="24"/>
                  <a:pt x="256" y="8"/>
                  <a:pt x="288" y="0"/>
                </a:cubicBezTo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rot="20365824" flipH="1">
            <a:off x="1274763" y="3884613"/>
            <a:ext cx="233362" cy="13335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277813" y="3529013"/>
            <a:ext cx="733425" cy="3238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rot="855002" flipV="1">
            <a:off x="1016000" y="3776663"/>
            <a:ext cx="26988" cy="793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1066800" y="37734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rot="855002" flipV="1">
            <a:off x="149225" y="3489325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 rot="855002" flipV="1">
            <a:off x="44450" y="3436938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 rot="-741322">
            <a:off x="44450" y="3527425"/>
            <a:ext cx="92075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 rot="-369779">
            <a:off x="200025" y="3444875"/>
            <a:ext cx="109538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 rot="344547">
            <a:off x="1031875" y="3825875"/>
            <a:ext cx="26988" cy="344488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>
            <a:off x="1041400" y="4168775"/>
            <a:ext cx="101600" cy="138113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3" name="Line 19"/>
          <p:cNvSpPr>
            <a:spLocks noChangeShapeType="1"/>
          </p:cNvSpPr>
          <p:nvPr/>
        </p:nvSpPr>
        <p:spPr bwMode="auto">
          <a:xfrm>
            <a:off x="1143000" y="4306888"/>
            <a:ext cx="1066800" cy="7620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4" name="Line 20"/>
          <p:cNvSpPr>
            <a:spLocks noChangeShapeType="1"/>
          </p:cNvSpPr>
          <p:nvPr/>
        </p:nvSpPr>
        <p:spPr bwMode="auto">
          <a:xfrm>
            <a:off x="2209800" y="5068888"/>
            <a:ext cx="3048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5" name="Line 21"/>
          <p:cNvSpPr>
            <a:spLocks noChangeShapeType="1"/>
          </p:cNvSpPr>
          <p:nvPr/>
        </p:nvSpPr>
        <p:spPr bwMode="auto">
          <a:xfrm>
            <a:off x="2514600" y="5221288"/>
            <a:ext cx="32004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 flipH="1">
            <a:off x="5638800" y="5373688"/>
            <a:ext cx="76200" cy="109537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7" name="Rectangle 23"/>
          <p:cNvSpPr>
            <a:spLocks noChangeArrowheads="1"/>
          </p:cNvSpPr>
          <p:nvPr/>
        </p:nvSpPr>
        <p:spPr bwMode="auto">
          <a:xfrm rot="183840">
            <a:off x="4572000" y="5373688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08" name="Rectangle 24"/>
          <p:cNvSpPr>
            <a:spLocks noChangeArrowheads="1"/>
          </p:cNvSpPr>
          <p:nvPr/>
        </p:nvSpPr>
        <p:spPr bwMode="auto">
          <a:xfrm rot="183840">
            <a:off x="5105400" y="5410200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 rot="216884" flipH="1">
            <a:off x="5410200" y="5465763"/>
            <a:ext cx="255588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0" name="Line 26"/>
          <p:cNvSpPr>
            <a:spLocks noChangeShapeType="1"/>
          </p:cNvSpPr>
          <p:nvPr/>
        </p:nvSpPr>
        <p:spPr bwMode="auto">
          <a:xfrm rot="216884" flipH="1">
            <a:off x="4876800" y="5419725"/>
            <a:ext cx="152400" cy="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1" name="Line 27"/>
          <p:cNvSpPr>
            <a:spLocks noChangeShapeType="1"/>
          </p:cNvSpPr>
          <p:nvPr/>
        </p:nvSpPr>
        <p:spPr bwMode="auto">
          <a:xfrm rot="216884" flipH="1">
            <a:off x="5030788" y="53705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2" name="Line 28"/>
          <p:cNvSpPr>
            <a:spLocks noChangeShapeType="1"/>
          </p:cNvSpPr>
          <p:nvPr/>
        </p:nvSpPr>
        <p:spPr bwMode="auto">
          <a:xfrm rot="274163" flipH="1">
            <a:off x="5105400" y="5378450"/>
            <a:ext cx="381000" cy="9525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3" name="Line 29"/>
          <p:cNvSpPr>
            <a:spLocks noChangeShapeType="1"/>
          </p:cNvSpPr>
          <p:nvPr/>
        </p:nvSpPr>
        <p:spPr bwMode="auto">
          <a:xfrm rot="216884" flipH="1" flipV="1">
            <a:off x="5480050" y="53832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4" name="Line 30"/>
          <p:cNvSpPr>
            <a:spLocks noChangeShapeType="1"/>
          </p:cNvSpPr>
          <p:nvPr/>
        </p:nvSpPr>
        <p:spPr bwMode="auto">
          <a:xfrm rot="-318485" flipH="1" flipV="1">
            <a:off x="2819400" y="3697288"/>
            <a:ext cx="381000" cy="2286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5" name="Line 31"/>
          <p:cNvSpPr>
            <a:spLocks noChangeShapeType="1"/>
          </p:cNvSpPr>
          <p:nvPr/>
        </p:nvSpPr>
        <p:spPr bwMode="auto">
          <a:xfrm flipH="1">
            <a:off x="2514600" y="3719513"/>
            <a:ext cx="3048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6" name="Line 32"/>
          <p:cNvSpPr>
            <a:spLocks noChangeShapeType="1"/>
          </p:cNvSpPr>
          <p:nvPr/>
        </p:nvSpPr>
        <p:spPr bwMode="auto">
          <a:xfrm flipH="1" flipV="1">
            <a:off x="2362200" y="3646488"/>
            <a:ext cx="152400" cy="762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7" name="Oval 33"/>
          <p:cNvSpPr>
            <a:spLocks noChangeArrowheads="1"/>
          </p:cNvSpPr>
          <p:nvPr/>
        </p:nvSpPr>
        <p:spPr bwMode="auto">
          <a:xfrm>
            <a:off x="2286000" y="3573463"/>
            <a:ext cx="152400" cy="762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18" name="Line 34"/>
          <p:cNvSpPr>
            <a:spLocks noChangeShapeType="1"/>
          </p:cNvSpPr>
          <p:nvPr/>
        </p:nvSpPr>
        <p:spPr bwMode="auto">
          <a:xfrm flipH="1">
            <a:off x="3200400" y="4154488"/>
            <a:ext cx="228600" cy="123825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9" name="Line 35"/>
          <p:cNvSpPr>
            <a:spLocks noChangeShapeType="1"/>
          </p:cNvSpPr>
          <p:nvPr/>
        </p:nvSpPr>
        <p:spPr bwMode="auto">
          <a:xfrm flipH="1">
            <a:off x="3276600" y="3849688"/>
            <a:ext cx="304800" cy="3810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0" name="Line 36"/>
          <p:cNvSpPr>
            <a:spLocks noChangeShapeType="1"/>
          </p:cNvSpPr>
          <p:nvPr/>
        </p:nvSpPr>
        <p:spPr bwMode="auto">
          <a:xfrm flipH="1">
            <a:off x="3429000" y="4002088"/>
            <a:ext cx="1524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1" name="Line 37"/>
          <p:cNvSpPr>
            <a:spLocks noChangeShapeType="1"/>
          </p:cNvSpPr>
          <p:nvPr/>
        </p:nvSpPr>
        <p:spPr bwMode="auto">
          <a:xfrm flipH="1">
            <a:off x="3429000" y="4002088"/>
            <a:ext cx="3810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2" name="Line 38"/>
          <p:cNvSpPr>
            <a:spLocks noChangeShapeType="1"/>
          </p:cNvSpPr>
          <p:nvPr/>
        </p:nvSpPr>
        <p:spPr bwMode="auto">
          <a:xfrm rot="20674670" flipH="1">
            <a:off x="3733800" y="3925888"/>
            <a:ext cx="152400" cy="76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3" name="Line 39"/>
          <p:cNvSpPr>
            <a:spLocks noChangeShapeType="1"/>
          </p:cNvSpPr>
          <p:nvPr/>
        </p:nvSpPr>
        <p:spPr bwMode="auto">
          <a:xfrm rot="21278497" flipH="1">
            <a:off x="3808413" y="3829050"/>
            <a:ext cx="3937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4" name="Line 40"/>
          <p:cNvSpPr>
            <a:spLocks noChangeShapeType="1"/>
          </p:cNvSpPr>
          <p:nvPr/>
        </p:nvSpPr>
        <p:spPr bwMode="auto">
          <a:xfrm rot="1243533" flipH="1" flipV="1">
            <a:off x="3189288" y="3921125"/>
            <a:ext cx="92075" cy="762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5" name="Line 41"/>
          <p:cNvSpPr>
            <a:spLocks noChangeShapeType="1"/>
          </p:cNvSpPr>
          <p:nvPr/>
        </p:nvSpPr>
        <p:spPr bwMode="auto">
          <a:xfrm flipH="1" flipV="1">
            <a:off x="3124200" y="3316288"/>
            <a:ext cx="76200" cy="22860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6" name="Line 42"/>
          <p:cNvSpPr>
            <a:spLocks noChangeShapeType="1"/>
          </p:cNvSpPr>
          <p:nvPr/>
        </p:nvSpPr>
        <p:spPr bwMode="auto">
          <a:xfrm rot="13263285" flipV="1">
            <a:off x="1322388" y="3652838"/>
            <a:ext cx="215900" cy="160337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7" name="Rectangle 43"/>
          <p:cNvSpPr>
            <a:spLocks noChangeArrowheads="1"/>
          </p:cNvSpPr>
          <p:nvPr/>
        </p:nvSpPr>
        <p:spPr bwMode="auto">
          <a:xfrm rot="4257526">
            <a:off x="1873250" y="3584575"/>
            <a:ext cx="76200" cy="152400"/>
          </a:xfrm>
          <a:prstGeom prst="rect">
            <a:avLst/>
          </a:prstGeom>
          <a:solidFill>
            <a:srgbClr val="80008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28" name="Line 44"/>
          <p:cNvSpPr>
            <a:spLocks noChangeShapeType="1"/>
          </p:cNvSpPr>
          <p:nvPr/>
        </p:nvSpPr>
        <p:spPr bwMode="auto">
          <a:xfrm rot="21414741" flipH="1">
            <a:off x="1555750" y="3692525"/>
            <a:ext cx="284163" cy="49213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9" name="Text Box 45"/>
          <p:cNvSpPr txBox="1">
            <a:spLocks noChangeArrowheads="1"/>
          </p:cNvSpPr>
          <p:nvPr/>
        </p:nvSpPr>
        <p:spPr bwMode="auto">
          <a:xfrm>
            <a:off x="3928777" y="1730375"/>
            <a:ext cx="11086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FFFFFF"/>
                </a:solidFill>
                <a:latin typeface="Comic Sans MS"/>
                <a:cs typeface="Comic Sans MS"/>
              </a:rPr>
              <a:t>RHIC</a:t>
            </a:r>
          </a:p>
        </p:txBody>
      </p:sp>
      <p:sp>
        <p:nvSpPr>
          <p:cNvPr id="16430" name="Text Box 46"/>
          <p:cNvSpPr txBox="1">
            <a:spLocks noChangeArrowheads="1"/>
          </p:cNvSpPr>
          <p:nvPr/>
        </p:nvSpPr>
        <p:spPr bwMode="auto">
          <a:xfrm>
            <a:off x="1479318" y="3284538"/>
            <a:ext cx="6719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NSRL</a:t>
            </a:r>
          </a:p>
        </p:txBody>
      </p:sp>
      <p:sp>
        <p:nvSpPr>
          <p:cNvPr id="16431" name="Text Box 47"/>
          <p:cNvSpPr txBox="1">
            <a:spLocks noChangeArrowheads="1"/>
          </p:cNvSpPr>
          <p:nvPr/>
        </p:nvSpPr>
        <p:spPr bwMode="auto">
          <a:xfrm>
            <a:off x="-57975" y="3175000"/>
            <a:ext cx="770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rgbClr val="FFFFFF"/>
                </a:solidFill>
                <a:latin typeface="Comic Sans MS"/>
                <a:cs typeface="Comic Sans MS"/>
              </a:rPr>
              <a:t>LINAC</a:t>
            </a:r>
          </a:p>
        </p:txBody>
      </p:sp>
      <p:sp>
        <p:nvSpPr>
          <p:cNvPr id="16432" name="Text Box 48"/>
          <p:cNvSpPr txBox="1">
            <a:spLocks noChangeArrowheads="1"/>
          </p:cNvSpPr>
          <p:nvPr/>
        </p:nvSpPr>
        <p:spPr bwMode="auto">
          <a:xfrm>
            <a:off x="933074" y="3476625"/>
            <a:ext cx="8453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Booster</a:t>
            </a:r>
          </a:p>
        </p:txBody>
      </p:sp>
      <p:sp>
        <p:nvSpPr>
          <p:cNvPr id="16433" name="Text Box 49"/>
          <p:cNvSpPr txBox="1">
            <a:spLocks noChangeArrowheads="1"/>
          </p:cNvSpPr>
          <p:nvPr/>
        </p:nvSpPr>
        <p:spPr bwMode="auto">
          <a:xfrm>
            <a:off x="1928549" y="3886200"/>
            <a:ext cx="6704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 dirty="0">
                <a:latin typeface="Comic Sans MS"/>
                <a:cs typeface="Comic Sans MS"/>
              </a:rPr>
              <a:t>AGS</a:t>
            </a:r>
          </a:p>
        </p:txBody>
      </p:sp>
      <p:sp>
        <p:nvSpPr>
          <p:cNvPr id="16434" name="Text Box 50"/>
          <p:cNvSpPr txBox="1">
            <a:spLocks noChangeArrowheads="1"/>
          </p:cNvSpPr>
          <p:nvPr/>
        </p:nvSpPr>
        <p:spPr bwMode="auto">
          <a:xfrm>
            <a:off x="4470695" y="5029200"/>
            <a:ext cx="9360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Tandems</a:t>
            </a:r>
          </a:p>
        </p:txBody>
      </p:sp>
      <p:sp>
        <p:nvSpPr>
          <p:cNvPr id="16435" name="Rectangle 51"/>
          <p:cNvSpPr>
            <a:spLocks noChangeArrowheads="1"/>
          </p:cNvSpPr>
          <p:nvPr/>
        </p:nvSpPr>
        <p:spPr bwMode="auto">
          <a:xfrm rot="219660">
            <a:off x="3581400" y="2782888"/>
            <a:ext cx="152400" cy="98425"/>
          </a:xfrm>
          <a:prstGeom prst="rect">
            <a:avLst/>
          </a:prstGeom>
          <a:solidFill>
            <a:srgbClr val="FFFCC1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6" name="Rectangle 52"/>
          <p:cNvSpPr>
            <a:spLocks noChangeArrowheads="1"/>
          </p:cNvSpPr>
          <p:nvPr/>
        </p:nvSpPr>
        <p:spPr bwMode="auto">
          <a:xfrm rot="3112852">
            <a:off x="900113" y="2151062"/>
            <a:ext cx="152400" cy="98425"/>
          </a:xfrm>
          <a:prstGeom prst="rect">
            <a:avLst/>
          </a:prstGeom>
          <a:solidFill>
            <a:srgbClr val="FFFCC1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7" name="Rectangle 53"/>
          <p:cNvSpPr>
            <a:spLocks noChangeArrowheads="1"/>
          </p:cNvSpPr>
          <p:nvPr/>
        </p:nvSpPr>
        <p:spPr bwMode="auto">
          <a:xfrm rot="-771096">
            <a:off x="7829550" y="2525713"/>
            <a:ext cx="152400" cy="98425"/>
          </a:xfrm>
          <a:prstGeom prst="rect">
            <a:avLst/>
          </a:prstGeom>
          <a:solidFill>
            <a:srgbClr val="FFFCC1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8" name="Rectangle 54"/>
          <p:cNvSpPr>
            <a:spLocks noChangeArrowheads="1"/>
          </p:cNvSpPr>
          <p:nvPr/>
        </p:nvSpPr>
        <p:spPr bwMode="auto">
          <a:xfrm rot="1180436">
            <a:off x="8226425" y="1570038"/>
            <a:ext cx="152400" cy="98425"/>
          </a:xfrm>
          <a:prstGeom prst="rect">
            <a:avLst/>
          </a:prstGeom>
          <a:solidFill>
            <a:srgbClr val="FFFCC1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9" name="Rectangle 55"/>
          <p:cNvSpPr>
            <a:spLocks noChangeArrowheads="1"/>
          </p:cNvSpPr>
          <p:nvPr/>
        </p:nvSpPr>
        <p:spPr bwMode="auto">
          <a:xfrm rot="181585">
            <a:off x="5627688" y="1166813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40" name="Rectangle 56"/>
          <p:cNvSpPr>
            <a:spLocks noChangeArrowheads="1"/>
          </p:cNvSpPr>
          <p:nvPr/>
        </p:nvSpPr>
        <p:spPr bwMode="auto">
          <a:xfrm rot="-581619">
            <a:off x="2498725" y="1303338"/>
            <a:ext cx="152400" cy="98425"/>
          </a:xfrm>
          <a:prstGeom prst="rect">
            <a:avLst/>
          </a:prstGeom>
          <a:solidFill>
            <a:srgbClr val="FFFCC1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41" name="Text Box 57"/>
          <p:cNvSpPr txBox="1">
            <a:spLocks noChangeArrowheads="1"/>
          </p:cNvSpPr>
          <p:nvPr/>
        </p:nvSpPr>
        <p:spPr bwMode="auto">
          <a:xfrm>
            <a:off x="3835893" y="2859088"/>
            <a:ext cx="117852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 dirty="0">
                <a:latin typeface="Comic Sans MS"/>
                <a:cs typeface="Comic Sans MS"/>
              </a:rPr>
              <a:t>STAR</a:t>
            </a:r>
          </a:p>
          <a:p>
            <a:pPr algn="ctr" eaLnBrk="0" hangingPunct="0"/>
            <a:r>
              <a:rPr lang="en-US" sz="1600" dirty="0">
                <a:solidFill>
                  <a:srgbClr val="FFFF00"/>
                </a:solidFill>
              </a:rPr>
              <a:t>6:00 o’clock</a:t>
            </a:r>
          </a:p>
        </p:txBody>
      </p:sp>
      <p:sp>
        <p:nvSpPr>
          <p:cNvPr id="16442" name="Text Box 58"/>
          <p:cNvSpPr txBox="1">
            <a:spLocks noChangeArrowheads="1"/>
          </p:cNvSpPr>
          <p:nvPr/>
        </p:nvSpPr>
        <p:spPr bwMode="auto">
          <a:xfrm>
            <a:off x="179295" y="2325688"/>
            <a:ext cx="117652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 dirty="0">
                <a:solidFill>
                  <a:srgbClr val="FFFFFF"/>
                </a:solidFill>
                <a:latin typeface="Comic Sans MS"/>
                <a:cs typeface="Comic Sans MS"/>
              </a:rPr>
              <a:t>PHENIX</a:t>
            </a:r>
          </a:p>
          <a:p>
            <a:pPr algn="ctr" eaLnBrk="0" hangingPunct="0"/>
            <a:r>
              <a:rPr lang="en-US" sz="1600" dirty="0">
                <a:solidFill>
                  <a:srgbClr val="FFFF00"/>
                </a:solidFill>
              </a:rPr>
              <a:t>8:00 o’clock</a:t>
            </a:r>
          </a:p>
        </p:txBody>
      </p:sp>
      <p:sp>
        <p:nvSpPr>
          <p:cNvPr id="16443" name="Text Box 59"/>
          <p:cNvSpPr txBox="1">
            <a:spLocks noChangeArrowheads="1"/>
          </p:cNvSpPr>
          <p:nvPr/>
        </p:nvSpPr>
        <p:spPr bwMode="auto">
          <a:xfrm>
            <a:off x="2136267" y="1393825"/>
            <a:ext cx="140595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dirty="0">
                <a:solidFill>
                  <a:srgbClr val="FFFFFF"/>
                </a:solidFill>
                <a:latin typeface="Comic Sans MS"/>
                <a:cs typeface="Comic Sans MS"/>
              </a:rPr>
              <a:t>(PHOBOS)</a:t>
            </a:r>
          </a:p>
          <a:p>
            <a:pPr algn="ctr" eaLnBrk="0" hangingPunct="0"/>
            <a:r>
              <a:rPr lang="en-US" sz="1600" dirty="0">
                <a:solidFill>
                  <a:srgbClr val="FFFF00"/>
                </a:solidFill>
                <a:latin typeface="Comic Sans MS"/>
                <a:cs typeface="Comic Sans MS"/>
              </a:rPr>
              <a:t>10:00 o’clock</a:t>
            </a:r>
          </a:p>
        </p:txBody>
      </p:sp>
      <p:sp>
        <p:nvSpPr>
          <p:cNvPr id="16445" name="Text Box 61"/>
          <p:cNvSpPr txBox="1">
            <a:spLocks noChangeArrowheads="1"/>
          </p:cNvSpPr>
          <p:nvPr/>
        </p:nvSpPr>
        <p:spPr bwMode="auto">
          <a:xfrm>
            <a:off x="7408503" y="2565400"/>
            <a:ext cx="131358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u="sng" dirty="0">
                <a:solidFill>
                  <a:srgbClr val="FFFFFF"/>
                </a:solidFill>
                <a:latin typeface="Comic Sans MS"/>
                <a:cs typeface="Comic Sans MS"/>
              </a:rPr>
              <a:t>RF</a:t>
            </a:r>
          </a:p>
          <a:p>
            <a:pPr algn="ctr" eaLnBrk="0" hangingPunct="0"/>
            <a:r>
              <a:rPr lang="en-US" sz="1600" dirty="0">
                <a:solidFill>
                  <a:srgbClr val="FFFF00"/>
                </a:solidFill>
                <a:latin typeface="Comic Sans MS"/>
                <a:cs typeface="Comic Sans MS"/>
              </a:rPr>
              <a:t>4:00 o’clock</a:t>
            </a:r>
          </a:p>
        </p:txBody>
      </p:sp>
      <p:sp>
        <p:nvSpPr>
          <p:cNvPr id="16446" name="Text Box 62"/>
          <p:cNvSpPr txBox="1">
            <a:spLocks noChangeArrowheads="1"/>
          </p:cNvSpPr>
          <p:nvPr/>
        </p:nvSpPr>
        <p:spPr bwMode="auto">
          <a:xfrm>
            <a:off x="7038616" y="1552575"/>
            <a:ext cx="131358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dirty="0">
                <a:solidFill>
                  <a:srgbClr val="FFFFFF"/>
                </a:solidFill>
                <a:latin typeface="Comic Sans MS"/>
                <a:cs typeface="Comic Sans MS"/>
              </a:rPr>
              <a:t>(BRAHMS)</a:t>
            </a:r>
          </a:p>
          <a:p>
            <a:pPr algn="ctr" eaLnBrk="0" hangingPunct="0"/>
            <a:r>
              <a:rPr lang="en-US" sz="1600" dirty="0">
                <a:solidFill>
                  <a:srgbClr val="FFFF00"/>
                </a:solidFill>
                <a:latin typeface="Comic Sans MS"/>
                <a:cs typeface="Comic Sans MS"/>
              </a:rPr>
              <a:t>2:00 o’clock</a:t>
            </a:r>
          </a:p>
        </p:txBody>
      </p:sp>
      <p:sp>
        <p:nvSpPr>
          <p:cNvPr id="16447" name="Rectangle 6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7" charset="-128"/>
                <a:cs typeface="ＭＳ Ｐゴシック" pitchFamily="-107" charset="-128"/>
              </a:rPr>
              <a:t>From RHIC to </a:t>
            </a:r>
            <a:r>
              <a:rPr lang="en-US" dirty="0" err="1" smtClean="0">
                <a:ea typeface="ＭＳ Ｐゴシック" pitchFamily="-107" charset="-128"/>
                <a:cs typeface="ＭＳ Ｐゴシック" pitchFamily="-107" charset="-128"/>
              </a:rPr>
              <a:t>eRHIC</a:t>
            </a:r>
            <a:r>
              <a:rPr lang="en-US" dirty="0" smtClean="0">
                <a:ea typeface="ＭＳ Ｐゴシック" pitchFamily="-107" charset="-128"/>
                <a:cs typeface="ＭＳ Ｐゴシック" pitchFamily="-107" charset="-128"/>
              </a:rPr>
              <a:t> </a:t>
            </a:r>
            <a:endParaRPr lang="en-US" dirty="0"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6450" name="Line 66"/>
          <p:cNvSpPr>
            <a:spLocks noChangeShapeType="1"/>
          </p:cNvSpPr>
          <p:nvPr/>
        </p:nvSpPr>
        <p:spPr bwMode="auto">
          <a:xfrm>
            <a:off x="836613" y="3741738"/>
            <a:ext cx="220662" cy="100012"/>
          </a:xfrm>
          <a:prstGeom prst="line">
            <a:avLst/>
          </a:prstGeom>
          <a:noFill/>
          <a:ln w="25400">
            <a:solidFill>
              <a:srgbClr val="00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51" name="Oval 67"/>
          <p:cNvSpPr>
            <a:spLocks noChangeArrowheads="1"/>
          </p:cNvSpPr>
          <p:nvPr/>
        </p:nvSpPr>
        <p:spPr bwMode="auto">
          <a:xfrm>
            <a:off x="1044575" y="3722688"/>
            <a:ext cx="473075" cy="166687"/>
          </a:xfrm>
          <a:prstGeom prst="ellips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52" name="Oval 68"/>
          <p:cNvSpPr>
            <a:spLocks noChangeArrowheads="1"/>
          </p:cNvSpPr>
          <p:nvPr/>
        </p:nvSpPr>
        <p:spPr bwMode="auto">
          <a:xfrm>
            <a:off x="1295400" y="3746500"/>
            <a:ext cx="1981200" cy="758825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53" name="Freeform 69"/>
          <p:cNvSpPr>
            <a:spLocks/>
          </p:cNvSpPr>
          <p:nvPr/>
        </p:nvSpPr>
        <p:spPr bwMode="auto">
          <a:xfrm>
            <a:off x="706438" y="3656013"/>
            <a:ext cx="246062" cy="107950"/>
          </a:xfrm>
          <a:custGeom>
            <a:avLst/>
            <a:gdLst>
              <a:gd name="T0" fmla="*/ 0 w 126"/>
              <a:gd name="T1" fmla="*/ 2147483647 h 67"/>
              <a:gd name="T2" fmla="*/ 2147483647 w 126"/>
              <a:gd name="T3" fmla="*/ 2147483647 h 67"/>
              <a:gd name="T4" fmla="*/ 2147483647 w 126"/>
              <a:gd name="T5" fmla="*/ 2147483647 h 67"/>
              <a:gd name="T6" fmla="*/ 2147483647 w 126"/>
              <a:gd name="T7" fmla="*/ 0 h 67"/>
              <a:gd name="T8" fmla="*/ 0 w 126"/>
              <a:gd name="T9" fmla="*/ 2147483647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6"/>
              <a:gd name="T16" fmla="*/ 0 h 67"/>
              <a:gd name="T17" fmla="*/ 126 w 12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6" h="67">
                <a:moveTo>
                  <a:pt x="0" y="24"/>
                </a:moveTo>
                <a:lnTo>
                  <a:pt x="93" y="67"/>
                </a:lnTo>
                <a:lnTo>
                  <a:pt x="126" y="45"/>
                </a:lnTo>
                <a:lnTo>
                  <a:pt x="33" y="0"/>
                </a:lnTo>
                <a:lnTo>
                  <a:pt x="0" y="24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rgbClr val="00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54" name="Text Box 70"/>
          <p:cNvSpPr txBox="1">
            <a:spLocks noChangeArrowheads="1"/>
          </p:cNvSpPr>
          <p:nvPr/>
        </p:nvSpPr>
        <p:spPr bwMode="auto">
          <a:xfrm>
            <a:off x="531454" y="3352800"/>
            <a:ext cx="6325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EBIS</a:t>
            </a:r>
          </a:p>
        </p:txBody>
      </p:sp>
      <p:grpSp>
        <p:nvGrpSpPr>
          <p:cNvPr id="2" name="Group 68"/>
          <p:cNvGrpSpPr/>
          <p:nvPr/>
        </p:nvGrpSpPr>
        <p:grpSpPr>
          <a:xfrm>
            <a:off x="4535696" y="3691666"/>
            <a:ext cx="2068304" cy="307777"/>
            <a:chOff x="4421396" y="3577366"/>
            <a:chExt cx="2068304" cy="307777"/>
          </a:xfrm>
        </p:grpSpPr>
        <p:sp>
          <p:nvSpPr>
            <p:cNvPr id="72" name="TextBox 71"/>
            <p:cNvSpPr txBox="1"/>
            <p:nvPr/>
          </p:nvSpPr>
          <p:spPr>
            <a:xfrm>
              <a:off x="4755177" y="3577366"/>
              <a:ext cx="17345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Comic Sans MS" pitchFamily="66" charset="0"/>
                </a:rPr>
                <a:t>ERL Test Facility </a:t>
              </a:r>
              <a:endParaRPr lang="en-US" sz="1400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rot="10800000" flipV="1">
              <a:off x="4421396" y="3746500"/>
              <a:ext cx="404605" cy="2943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Oval 4"/>
          <p:cNvSpPr>
            <a:spLocks noChangeAspect="1" noChangeArrowheads="1"/>
          </p:cNvSpPr>
          <p:nvPr/>
        </p:nvSpPr>
        <p:spPr bwMode="auto">
          <a:xfrm>
            <a:off x="965200" y="1227138"/>
            <a:ext cx="7767123" cy="164304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76200" y="2298700"/>
            <a:ext cx="313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endParaRPr lang="en-US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873500" y="2857500"/>
            <a:ext cx="313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endParaRPr lang="en-US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77" name="Text Box 45"/>
          <p:cNvSpPr txBox="1">
            <a:spLocks noChangeArrowheads="1"/>
          </p:cNvSpPr>
          <p:nvPr/>
        </p:nvSpPr>
        <p:spPr bwMode="auto">
          <a:xfrm>
            <a:off x="3731763" y="1731765"/>
            <a:ext cx="13093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eRHIC</a:t>
            </a:r>
            <a:endParaRPr lang="en-US" sz="28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6444" name="Text Box 60"/>
          <p:cNvSpPr txBox="1">
            <a:spLocks noChangeArrowheads="1"/>
          </p:cNvSpPr>
          <p:nvPr/>
        </p:nvSpPr>
        <p:spPr bwMode="auto">
          <a:xfrm>
            <a:off x="4867986" y="1258888"/>
            <a:ext cx="219092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Jet/C-</a:t>
            </a:r>
            <a:r>
              <a:rPr lang="en-US" sz="16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Polarimeters</a:t>
            </a:r>
            <a:endParaRPr lang="en-US" sz="1600" b="1" dirty="0" smtClean="0">
              <a:solidFill>
                <a:srgbClr val="FFFF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sz="1600" dirty="0">
                <a:solidFill>
                  <a:srgbClr val="FFFF00"/>
                </a:solidFill>
                <a:latin typeface="Comic Sans MS"/>
                <a:cs typeface="Comic Sans MS"/>
              </a:rPr>
              <a:t>12:00 o’clock</a:t>
            </a:r>
          </a:p>
        </p:txBody>
      </p:sp>
      <p:pic>
        <p:nvPicPr>
          <p:cNvPr id="79" name="Picture 78" descr="eic-det-v5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9923" r="29769" b="10313"/>
              <a:stretch>
                <a:fillRect/>
              </a:stretch>
            </p:blipFill>
          </mc:Choice>
          <mc:Fallback>
            <p:blipFill>
              <a:blip r:embed="rId5"/>
              <a:srcRect l="9923" r="29769" b="10313"/>
              <a:stretch>
                <a:fillRect/>
              </a:stretch>
            </p:blipFill>
          </mc:Fallback>
        </mc:AlternateContent>
        <p:spPr>
          <a:xfrm>
            <a:off x="5250758" y="836838"/>
            <a:ext cx="984579" cy="821807"/>
          </a:xfrm>
          <a:prstGeom prst="rect">
            <a:avLst/>
          </a:prstGeom>
        </p:spPr>
      </p:pic>
      <p:sp>
        <p:nvSpPr>
          <p:cNvPr id="80" name="Text Box 60"/>
          <p:cNvSpPr txBox="1">
            <a:spLocks noChangeArrowheads="1"/>
          </p:cNvSpPr>
          <p:nvPr/>
        </p:nvSpPr>
        <p:spPr bwMode="auto">
          <a:xfrm>
            <a:off x="5135901" y="1550988"/>
            <a:ext cx="19090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eRHIC</a:t>
            </a:r>
            <a:r>
              <a:rPr lang="en-US" sz="1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-Detector</a:t>
            </a:r>
          </a:p>
          <a:p>
            <a:pPr algn="ctr" eaLnBrk="0" hangingPunct="0"/>
            <a:r>
              <a:rPr lang="en-US" sz="1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&amp; </a:t>
            </a:r>
            <a:r>
              <a:rPr lang="en-US" sz="16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Polarimeters</a:t>
            </a:r>
            <a:endParaRPr lang="en-US" sz="1600" b="1" dirty="0" smtClean="0">
              <a:solidFill>
                <a:srgbClr val="FFFF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sz="1600" dirty="0">
                <a:solidFill>
                  <a:srgbClr val="FFFF00"/>
                </a:solidFill>
                <a:latin typeface="Comic Sans MS"/>
                <a:cs typeface="Comic Sans MS"/>
              </a:rPr>
              <a:t>12:00 o’clock</a:t>
            </a: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cube dir="r"/>
      </mp:transition>
    </mc:Choice>
    <mc:Fallback>
      <p:transition>
        <p:cover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9" grpId="0"/>
      <p:bldP spid="74" grpId="0" animBg="1"/>
      <p:bldP spid="75" grpId="0"/>
      <p:bldP spid="76" grpId="0"/>
      <p:bldP spid="77" grpId="0"/>
      <p:bldP spid="16444" grpId="0"/>
      <p:bldP spid="8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Physics we want to study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What is the role of gluons and gluon self-interactions in nucleons and nuclei?</a:t>
            </a:r>
          </a:p>
          <a:p>
            <a:pPr lvl="1"/>
            <a:r>
              <a:rPr lang="en-US" dirty="0" smtClean="0"/>
              <a:t>Observables in </a:t>
            </a:r>
            <a:r>
              <a:rPr lang="en-US" dirty="0" err="1" smtClean="0"/>
              <a:t>eA</a:t>
            </a:r>
            <a:r>
              <a:rPr lang="en-US" dirty="0" smtClean="0"/>
              <a:t> / </a:t>
            </a:r>
            <a:r>
              <a:rPr lang="en-US" dirty="0" err="1" smtClean="0"/>
              <a:t>ep</a:t>
            </a:r>
            <a:r>
              <a:rPr lang="en-US" dirty="0" smtClean="0"/>
              <a:t>: </a:t>
            </a:r>
          </a:p>
          <a:p>
            <a:pPr lvl="2"/>
            <a:r>
              <a:rPr lang="en-US" dirty="0" smtClean="0"/>
              <a:t>diffractive events: rapidity gap events, elastic VM production, DVCS</a:t>
            </a:r>
          </a:p>
          <a:p>
            <a:pPr lvl="2"/>
            <a:r>
              <a:rPr lang="en-US" dirty="0" smtClean="0"/>
              <a:t>structure functions F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A</a:t>
            </a:r>
            <a:r>
              <a:rPr lang="en-US" dirty="0" smtClean="0"/>
              <a:t>, F</a:t>
            </a:r>
            <a:r>
              <a:rPr lang="en-US" baseline="-25000" dirty="0" smtClean="0"/>
              <a:t>L</a:t>
            </a:r>
            <a:r>
              <a:rPr lang="en-US" baseline="30000" dirty="0" smtClean="0"/>
              <a:t>A</a:t>
            </a:r>
            <a:r>
              <a:rPr lang="en-US" dirty="0" smtClean="0"/>
              <a:t>, F</a:t>
            </a:r>
            <a:r>
              <a:rPr lang="en-US" baseline="-25000" dirty="0" smtClean="0"/>
              <a:t>2c</a:t>
            </a:r>
            <a:r>
              <a:rPr lang="en-US" baseline="30000" dirty="0" smtClean="0"/>
              <a:t>A</a:t>
            </a:r>
            <a:r>
              <a:rPr lang="en-US" dirty="0" smtClean="0"/>
              <a:t>,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Lc</a:t>
            </a:r>
            <a:r>
              <a:rPr lang="en-US" baseline="30000" dirty="0" err="1" smtClean="0"/>
              <a:t>A</a:t>
            </a:r>
            <a:r>
              <a:rPr lang="en-US" dirty="0" smtClean="0"/>
              <a:t>, F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p</a:t>
            </a:r>
            <a:r>
              <a:rPr lang="en-US" dirty="0" smtClean="0"/>
              <a:t>,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L</a:t>
            </a:r>
            <a:r>
              <a:rPr lang="en-US" baseline="30000" dirty="0" err="1" smtClean="0"/>
              <a:t>p</a:t>
            </a:r>
            <a:r>
              <a:rPr lang="en-US" dirty="0" smtClean="0"/>
              <a:t>,………</a:t>
            </a:r>
          </a:p>
          <a:p>
            <a:pPr lvl="0"/>
            <a:r>
              <a:rPr lang="en-US" dirty="0" smtClean="0"/>
              <a:t>What is the internal landscape of the nucleons?</a:t>
            </a:r>
          </a:p>
          <a:p>
            <a:pPr lvl="1"/>
            <a:r>
              <a:rPr lang="en-US" dirty="0" smtClean="0"/>
              <a:t>What is the nature of the spin of the proton?</a:t>
            </a:r>
          </a:p>
          <a:p>
            <a:pPr lvl="2"/>
            <a:r>
              <a:rPr lang="en-US" dirty="0" smtClean="0"/>
              <a:t> Observables in </a:t>
            </a:r>
            <a:r>
              <a:rPr lang="en-US" dirty="0" err="1" smtClean="0"/>
              <a:t>ep</a:t>
            </a:r>
            <a:endParaRPr lang="en-US" dirty="0" smtClean="0"/>
          </a:p>
          <a:p>
            <a:pPr lvl="3"/>
            <a:r>
              <a:rPr lang="en-US" dirty="0" smtClean="0"/>
              <a:t>inclusive, semi-inclusive Asymmetries</a:t>
            </a:r>
          </a:p>
          <a:p>
            <a:pPr lvl="3"/>
            <a:r>
              <a:rPr lang="en-US" dirty="0" smtClean="0"/>
              <a:t>electroweak Asymmetries (</a:t>
            </a:r>
            <a:r>
              <a:rPr lang="en-US" dirty="0" err="1" smtClean="0"/>
              <a:t>g</a:t>
            </a:r>
            <a:r>
              <a:rPr lang="en-US" dirty="0" smtClean="0"/>
              <a:t>-Z interference, W+/-)</a:t>
            </a:r>
          </a:p>
          <a:p>
            <a:pPr lvl="1"/>
            <a:r>
              <a:rPr lang="en-US" dirty="0" smtClean="0"/>
              <a:t>What is the three-dimensional spatial landscape of nucleons?</a:t>
            </a:r>
          </a:p>
          <a:p>
            <a:pPr lvl="2"/>
            <a:r>
              <a:rPr lang="en-US" dirty="0" smtClean="0"/>
              <a:t> Observables in </a:t>
            </a:r>
            <a:r>
              <a:rPr lang="en-US" dirty="0" err="1" smtClean="0"/>
              <a:t>ep/eA</a:t>
            </a:r>
            <a:endParaRPr lang="en-US" dirty="0" smtClean="0"/>
          </a:p>
          <a:p>
            <a:pPr lvl="3"/>
            <a:r>
              <a:rPr lang="en-US" dirty="0" smtClean="0"/>
              <a:t>semi-inclusive single spin asymmetries (</a:t>
            </a:r>
            <a:r>
              <a:rPr lang="en-US" dirty="0" err="1" smtClean="0"/>
              <a:t>TMDs</a:t>
            </a:r>
            <a:r>
              <a:rPr lang="en-US" dirty="0" smtClean="0"/>
              <a:t>)</a:t>
            </a:r>
          </a:p>
          <a:p>
            <a:pPr lvl="3"/>
            <a:r>
              <a:rPr lang="en-US" dirty="0" smtClean="0"/>
              <a:t>cross sections, SSA of exclusive VM, PS and DVCS (</a:t>
            </a:r>
            <a:r>
              <a:rPr lang="en-US" dirty="0" err="1" smtClean="0"/>
              <a:t>GPDs</a:t>
            </a:r>
            <a:r>
              <a:rPr lang="en-US" dirty="0" smtClean="0"/>
              <a:t>)</a:t>
            </a:r>
          </a:p>
          <a:p>
            <a:pPr lvl="0"/>
            <a:r>
              <a:rPr lang="en-US" dirty="0" smtClean="0"/>
              <a:t>What governs the transition of quarks and gluons into </a:t>
            </a:r>
            <a:r>
              <a:rPr lang="en-US" dirty="0" err="1" smtClean="0"/>
              <a:t>pions</a:t>
            </a:r>
            <a:r>
              <a:rPr lang="en-US" dirty="0" smtClean="0"/>
              <a:t> and nucleons?</a:t>
            </a:r>
          </a:p>
          <a:p>
            <a:pPr lvl="1"/>
            <a:r>
              <a:rPr lang="en-US" dirty="0" smtClean="0"/>
              <a:t>Observables in </a:t>
            </a:r>
            <a:r>
              <a:rPr lang="en-US" dirty="0" err="1" smtClean="0"/>
              <a:t>ep</a:t>
            </a:r>
            <a:r>
              <a:rPr lang="en-US" dirty="0" smtClean="0"/>
              <a:t> / </a:t>
            </a:r>
            <a:r>
              <a:rPr lang="en-US" dirty="0" err="1" smtClean="0"/>
              <a:t>eA</a:t>
            </a:r>
            <a:endParaRPr lang="en-US" dirty="0" smtClean="0"/>
          </a:p>
          <a:p>
            <a:pPr lvl="2"/>
            <a:r>
              <a:rPr lang="en-US" dirty="0" smtClean="0"/>
              <a:t>semi-inclusive </a:t>
            </a:r>
            <a:r>
              <a:rPr lang="en-US" dirty="0" err="1" smtClean="0"/>
              <a:t>c.s</a:t>
            </a:r>
            <a:r>
              <a:rPr lang="en-US" dirty="0" smtClean="0"/>
              <a:t>., </a:t>
            </a:r>
            <a:r>
              <a:rPr lang="en-US" dirty="0" err="1" smtClean="0"/>
              <a:t>ReA</a:t>
            </a:r>
            <a:r>
              <a:rPr lang="en-US" dirty="0" smtClean="0"/>
              <a:t>, </a:t>
            </a:r>
            <a:r>
              <a:rPr lang="en-US" dirty="0" err="1" smtClean="0"/>
              <a:t>azimuthal</a:t>
            </a:r>
            <a:r>
              <a:rPr lang="en-US" dirty="0" smtClean="0"/>
              <a:t> distributions, jets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Hadron, June 2011 - Munich</a:t>
            </a: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A700-7212-524C-82CA-F704C367C37F}" type="slidenum">
              <a:rPr lang="en-US" altLang="ja-JP" smtClean="0"/>
              <a:pPr/>
              <a:t>32</a:t>
            </a:fld>
            <a:endParaRPr lang="en-US" altLang="ja-JP"/>
          </a:p>
        </p:txBody>
      </p:sp>
      <p:sp>
        <p:nvSpPr>
          <p:cNvPr id="9" name="TextBox 8"/>
          <p:cNvSpPr txBox="1"/>
          <p:nvPr/>
        </p:nvSpPr>
        <p:spPr>
          <a:xfrm>
            <a:off x="1354138" y="2755900"/>
            <a:ext cx="6506909" cy="1477328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85000"/>
                </a:schemeClr>
              </a:gs>
              <a:gs pos="100000">
                <a:schemeClr val="tx1">
                  <a:lumMod val="85000"/>
                </a:schemeClr>
              </a:gs>
              <a:gs pos="51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                   The key to the questions</a:t>
            </a:r>
          </a:p>
          <a:p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                           The Gluon</a:t>
            </a:r>
          </a:p>
          <a:p>
            <a:pPr lvl="0" defTabSz="914400">
              <a:spcBef>
                <a:spcPts val="0"/>
              </a:spcBef>
              <a:buClr>
                <a:srgbClr val="CC66FF"/>
              </a:buClr>
              <a:buFont typeface="Wingdings" charset="2"/>
              <a:buChar char="q"/>
              <a:defRPr/>
            </a:pPr>
            <a:r>
              <a:rPr kumimoji="1" lang="en-US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It represents the difference between QED and QCD</a:t>
            </a:r>
            <a:endParaRPr lang="en-US" b="1" kern="0" dirty="0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/>
              <a:cs typeface="Comic Sans MS"/>
            </a:endParaRPr>
          </a:p>
          <a:p>
            <a:pPr lvl="0" defTabSz="914400">
              <a:spcBef>
                <a:spcPts val="0"/>
              </a:spcBef>
              <a:buClr>
                <a:srgbClr val="CC66FF"/>
              </a:buClr>
              <a:buFont typeface="Wingdings" charset="2"/>
              <a:buChar char="q"/>
              <a:defRPr/>
            </a:pPr>
            <a:r>
              <a:rPr lang="en-US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Dominates structure of QCD vacuum</a:t>
            </a:r>
          </a:p>
          <a:p>
            <a:pPr lvl="0" defTabSz="914400">
              <a:spcBef>
                <a:spcPts val="0"/>
              </a:spcBef>
              <a:buClr>
                <a:srgbClr val="CC66FF"/>
              </a:buClr>
              <a:buFont typeface="Wingdings" charset="2"/>
              <a:buChar char="q"/>
              <a:defRPr/>
            </a:pP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Responsible for &gt; 98% of the visible mass in universe </a:t>
            </a: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914400" y="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anchor="b">
            <a:sp3d extrusionH="12700">
              <a:extrusionClr>
                <a:schemeClr val="bg1"/>
              </a:extrusionClr>
            </a:sp3d>
          </a:bodyPr>
          <a:lstStyle/>
          <a:p>
            <a:pPr algn="ctr" defTabSz="914400" fontAlgn="auto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600" b="1" dirty="0"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ea typeface="+mj-ea"/>
              <a:cs typeface="Comic Sans MS"/>
            </a:endParaRPr>
          </a:p>
        </p:txBody>
      </p:sp>
      <p:grpSp>
        <p:nvGrpSpPr>
          <p:cNvPr id="27650" name="Group 7"/>
          <p:cNvGrpSpPr>
            <a:grpSpLocks/>
          </p:cNvGrpSpPr>
          <p:nvPr/>
        </p:nvGrpSpPr>
        <p:grpSpPr bwMode="auto">
          <a:xfrm>
            <a:off x="1725613" y="1044575"/>
            <a:ext cx="3260725" cy="3081338"/>
            <a:chOff x="192" y="1104"/>
            <a:chExt cx="2640" cy="2564"/>
          </a:xfrm>
        </p:grpSpPr>
        <p:pic>
          <p:nvPicPr>
            <p:cNvPr id="11284" name="Picture 8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2" y="1104"/>
              <a:ext cx="2640" cy="2511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7672" name="Picture 9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68" y="1226"/>
              <a:ext cx="1584" cy="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73" name="Text Box 10"/>
            <p:cNvSpPr txBox="1">
              <a:spLocks noChangeArrowheads="1"/>
            </p:cNvSpPr>
            <p:nvPr/>
          </p:nvSpPr>
          <p:spPr bwMode="auto">
            <a:xfrm>
              <a:off x="1968" y="3360"/>
              <a:ext cx="251" cy="30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x</a:t>
              </a:r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7651" name="Textfeld 9"/>
          <p:cNvSpPr txBox="1">
            <a:spLocks noChangeArrowheads="1"/>
          </p:cNvSpPr>
          <p:nvPr/>
        </p:nvSpPr>
        <p:spPr bwMode="auto">
          <a:xfrm>
            <a:off x="131719" y="1044575"/>
            <a:ext cx="898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omic Sans MS" charset="0"/>
                <a:ea typeface="Comic Sans MS" charset="0"/>
                <a:cs typeface="Comic Sans MS" charset="0"/>
              </a:rPr>
              <a:t>recall:</a:t>
            </a:r>
          </a:p>
        </p:txBody>
      </p:sp>
      <p:sp>
        <p:nvSpPr>
          <p:cNvPr id="13" name="Rechteck 12"/>
          <p:cNvSpPr/>
          <p:nvPr/>
        </p:nvSpPr>
        <p:spPr>
          <a:xfrm>
            <a:off x="3308405" y="1033442"/>
            <a:ext cx="540000" cy="2682000"/>
          </a:xfrm>
          <a:prstGeom prst="rect">
            <a:avLst/>
          </a:prstGeom>
          <a:solidFill>
            <a:schemeClr val="accent5">
              <a:lumMod val="60000"/>
              <a:lumOff val="40000"/>
              <a:alpha val="3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hteck 14"/>
          <p:cNvSpPr/>
          <p:nvPr/>
        </p:nvSpPr>
        <p:spPr>
          <a:xfrm>
            <a:off x="3862965" y="1033443"/>
            <a:ext cx="439200" cy="2682000"/>
          </a:xfrm>
          <a:prstGeom prst="rect">
            <a:avLst/>
          </a:prstGeom>
          <a:solidFill>
            <a:schemeClr val="accent1">
              <a:lumMod val="60000"/>
              <a:lumOff val="40000"/>
              <a:alpha val="3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654" name="Textfeld 15"/>
          <p:cNvSpPr txBox="1">
            <a:spLocks noChangeArrowheads="1"/>
          </p:cNvSpPr>
          <p:nvPr/>
        </p:nvSpPr>
        <p:spPr bwMode="auto">
          <a:xfrm>
            <a:off x="3255963" y="3089275"/>
            <a:ext cx="6413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omic Sans MS" charset="0"/>
                <a:ea typeface="Comic Sans MS" charset="0"/>
                <a:cs typeface="Comic Sans MS" charset="0"/>
              </a:rPr>
              <a:t>RHIC</a:t>
            </a:r>
          </a:p>
          <a:p>
            <a:pPr algn="ctr"/>
            <a:r>
              <a:rPr lang="en-US" sz="1400">
                <a:latin typeface="Comic Sans MS" charset="0"/>
                <a:ea typeface="Comic Sans MS" charset="0"/>
                <a:cs typeface="Comic Sans MS" charset="0"/>
              </a:rPr>
              <a:t>pp</a:t>
            </a:r>
          </a:p>
        </p:txBody>
      </p:sp>
      <p:sp>
        <p:nvSpPr>
          <p:cNvPr id="27655" name="Textfeld 16"/>
          <p:cNvSpPr txBox="1">
            <a:spLocks noChangeArrowheads="1"/>
          </p:cNvSpPr>
          <p:nvPr/>
        </p:nvSpPr>
        <p:spPr bwMode="auto">
          <a:xfrm>
            <a:off x="3811588" y="2878138"/>
            <a:ext cx="5365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omic Sans MS" charset="0"/>
                <a:ea typeface="Comic Sans MS" charset="0"/>
                <a:cs typeface="Comic Sans MS" charset="0"/>
              </a:rPr>
              <a:t>DIS</a:t>
            </a:r>
          </a:p>
          <a:p>
            <a:pPr algn="ctr"/>
            <a:r>
              <a:rPr lang="en-US" sz="1400">
                <a:latin typeface="Comic Sans MS" charset="0"/>
                <a:ea typeface="Comic Sans MS" charset="0"/>
                <a:cs typeface="Comic Sans MS" charset="0"/>
              </a:rPr>
              <a:t>&amp;</a:t>
            </a:r>
          </a:p>
          <a:p>
            <a:pPr algn="ctr"/>
            <a:r>
              <a:rPr lang="en-US" sz="1400">
                <a:latin typeface="Comic Sans MS" charset="0"/>
                <a:ea typeface="Comic Sans MS" charset="0"/>
                <a:cs typeface="Comic Sans MS" charset="0"/>
              </a:rPr>
              <a:t>pp</a:t>
            </a:r>
          </a:p>
        </p:txBody>
      </p:sp>
      <p:sp>
        <p:nvSpPr>
          <p:cNvPr id="27656" name="Textfeld 17"/>
          <p:cNvSpPr txBox="1">
            <a:spLocks noChangeArrowheads="1"/>
          </p:cNvSpPr>
          <p:nvPr/>
        </p:nvSpPr>
        <p:spPr bwMode="auto">
          <a:xfrm>
            <a:off x="5360988" y="1049338"/>
            <a:ext cx="341630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dirty="0"/>
              <a:t>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low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x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behavior unconstrained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no reliable error estimate 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 for 1</a:t>
            </a:r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st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moment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  (entering spin sum rule)</a:t>
            </a:r>
          </a:p>
          <a:p>
            <a:pPr>
              <a:buFont typeface="Arial" charset="0"/>
              <a:buChar char="•"/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find</a:t>
            </a:r>
            <a:endParaRPr lang="en-US" sz="16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7659" name="Textfeld 22"/>
          <p:cNvSpPr txBox="1">
            <a:spLocks noChangeArrowheads="1"/>
          </p:cNvSpPr>
          <p:nvPr/>
        </p:nvSpPr>
        <p:spPr bwMode="auto">
          <a:xfrm>
            <a:off x="119019" y="1391763"/>
            <a:ext cx="15605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solidFill>
                  <a:srgbClr val="80FF00"/>
                </a:solidFill>
                <a:latin typeface="Comic Sans MS"/>
                <a:cs typeface="Comic Sans MS"/>
              </a:rPr>
              <a:t>DSSV global </a:t>
            </a:r>
            <a:r>
              <a:rPr lang="en-US" sz="1400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fit</a:t>
            </a:r>
            <a:endParaRPr lang="en-US" sz="1400" b="1" dirty="0">
              <a:solidFill>
                <a:srgbClr val="80FF00"/>
              </a:solidFill>
              <a:latin typeface="Comic Sans MS"/>
              <a:cs typeface="Comic Sans MS"/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0" y="50800"/>
            <a:ext cx="9105900" cy="609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EIC: what can be achieved for </a:t>
            </a:r>
            <a:r>
              <a:rPr lang="en-US" dirty="0" err="1" smtClean="0">
                <a:ea typeface="+mj-ea"/>
              </a:rPr>
              <a:t>Δg</a:t>
            </a:r>
            <a:r>
              <a:rPr lang="en-US" dirty="0" smtClean="0">
                <a:ea typeface="+mj-ea"/>
              </a:rPr>
              <a:t>?</a:t>
            </a:r>
            <a:endParaRPr lang="en-US" dirty="0">
              <a:ea typeface="+mj-ea"/>
            </a:endParaRPr>
          </a:p>
        </p:txBody>
      </p:sp>
      <p:sp>
        <p:nvSpPr>
          <p:cNvPr id="27662" name="Date Placeholder 2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latin typeface="Comic Sans MS" charset="0"/>
                <a:ea typeface="Comic Sans MS" charset="0"/>
                <a:cs typeface="Comic Sans MS" charset="0"/>
              </a:rPr>
              <a:t>E.C. Aschenauer</a:t>
            </a:r>
            <a:endParaRPr lang="en-US" altLang="ja-JP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7663" name="Slide Number Placeholder 2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4967251-6D95-3549-8237-C4FEEE67101F}" type="slidenum">
              <a:rPr lang="en-US" altLang="ja-JP"/>
              <a:pPr/>
              <a:t>33</a:t>
            </a:fld>
            <a:endParaRPr lang="en-US" altLang="ja-JP"/>
          </a:p>
        </p:txBody>
      </p:sp>
      <p:sp>
        <p:nvSpPr>
          <p:cNvPr id="27664" name="Footer Placeholder 2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ja-JP" smtClean="0"/>
              <a:t>Hadron, June 2011 - Munich</a:t>
            </a:r>
            <a:endParaRPr lang="en-US" altLang="ja-JP"/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7224713" y="1730375"/>
          <a:ext cx="1739900" cy="508000"/>
        </p:xfrm>
        <a:graphic>
          <a:graphicData uri="http://schemas.openxmlformats.org/presentationml/2006/ole">
            <p:oleObj spid="_x0000_s387074" name="Equation" r:id="rId5" imgW="1739900" imgH="508000" progId="Equation.DSMT4">
              <p:embed/>
            </p:oleObj>
          </a:graphicData>
        </a:graphic>
      </p:graphicFrame>
      <p:graphicFrame>
        <p:nvGraphicFramePr>
          <p:cNvPr id="387075" name="Object 3"/>
          <p:cNvGraphicFramePr>
            <a:graphicFrameLocks noChangeAspect="1"/>
          </p:cNvGraphicFramePr>
          <p:nvPr/>
        </p:nvGraphicFramePr>
        <p:xfrm>
          <a:off x="6039485" y="2469515"/>
          <a:ext cx="2413000" cy="508000"/>
        </p:xfrm>
        <a:graphic>
          <a:graphicData uri="http://schemas.openxmlformats.org/presentationml/2006/ole">
            <p:oleObj spid="_x0000_s387075" name="Equation" r:id="rId6" imgW="2413000" imgH="508000" progId="Equation.DSMT4">
              <p:embed/>
            </p:oleObj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1808163" y="3611563"/>
            <a:ext cx="6684962" cy="3246437"/>
            <a:chOff x="1808163" y="3611563"/>
            <a:chExt cx="6684962" cy="3246437"/>
          </a:xfrm>
        </p:grpSpPr>
        <p:grpSp>
          <p:nvGrpSpPr>
            <p:cNvPr id="3" name="Gruppierung 32"/>
            <p:cNvGrpSpPr>
              <a:grpSpLocks/>
            </p:cNvGrpSpPr>
            <p:nvPr/>
          </p:nvGrpSpPr>
          <p:grpSpPr bwMode="auto">
            <a:xfrm>
              <a:off x="1894051" y="3611563"/>
              <a:ext cx="6599074" cy="3246437"/>
              <a:chOff x="1894208" y="3611772"/>
              <a:chExt cx="6599036" cy="3246227"/>
            </a:xfrm>
          </p:grpSpPr>
          <p:pic>
            <p:nvPicPr>
              <p:cNvPr id="11278" name="Picture 6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184913" y="3611772"/>
                <a:ext cx="3308331" cy="3246227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667" name="Line 22"/>
              <p:cNvSpPr>
                <a:spLocks noChangeShapeType="1"/>
              </p:cNvSpPr>
              <p:nvPr/>
            </p:nvSpPr>
            <p:spPr bwMode="auto">
              <a:xfrm rot="600000" flipH="1">
                <a:off x="5901761" y="4919212"/>
                <a:ext cx="228600" cy="1066800"/>
              </a:xfrm>
              <a:prstGeom prst="line">
                <a:avLst/>
              </a:prstGeom>
              <a:noFill/>
              <a:ln w="38100">
                <a:solidFill>
                  <a:srgbClr val="ED071B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68" name="Text Box 21"/>
              <p:cNvSpPr txBox="1">
                <a:spLocks noChangeArrowheads="1"/>
              </p:cNvSpPr>
              <p:nvPr/>
            </p:nvSpPr>
            <p:spPr bwMode="auto">
              <a:xfrm rot="-4080000">
                <a:off x="5519106" y="5280028"/>
                <a:ext cx="1312429" cy="37080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>
                    <a:latin typeface="Comic Sans MS" charset="0"/>
                    <a:ea typeface="Comic Sans MS" charset="0"/>
                    <a:cs typeface="Comic Sans MS" charset="0"/>
                  </a:rPr>
                  <a:t> </a:t>
                </a:r>
                <a:r>
                  <a:rPr lang="en-US" sz="1600" b="1">
                    <a:solidFill>
                      <a:schemeClr val="bg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positive</a:t>
                </a:r>
                <a:r>
                  <a:rPr lang="en-US" sz="1600">
                    <a:latin typeface="Comic Sans MS" charset="0"/>
                    <a:ea typeface="Comic Sans MS" charset="0"/>
                    <a:cs typeface="Comic Sans MS" charset="0"/>
                  </a:rPr>
                  <a:t> </a:t>
                </a:r>
                <a:r>
                  <a:rPr lang="en-US" b="1">
                    <a:solidFill>
                      <a:srgbClr val="3534BD"/>
                    </a:solidFill>
                    <a:latin typeface="Symbol" charset="2"/>
                  </a:rPr>
                  <a:t>D</a:t>
                </a:r>
                <a:r>
                  <a:rPr lang="en-US" sz="1600" b="1">
                    <a:solidFill>
                      <a:srgbClr val="3534BD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g</a:t>
                </a:r>
                <a:endParaRPr lang="de-DE" b="1">
                  <a:solidFill>
                    <a:srgbClr val="3534BD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  <p:sp>
            <p:nvSpPr>
              <p:cNvPr id="31" name="Eingebuchteter Pfeil nach rechts 30"/>
              <p:cNvSpPr/>
              <p:nvPr/>
            </p:nvSpPr>
            <p:spPr>
              <a:xfrm rot="1560000">
                <a:off x="3159331" y="4230963"/>
                <a:ext cx="2285666" cy="516125"/>
              </a:xfrm>
              <a:prstGeom prst="notchedRightArrow">
                <a:avLst/>
              </a:prstGeom>
              <a:gradFill flip="none" rotWithShape="1">
                <a:gsLst>
                  <a:gs pos="0">
                    <a:srgbClr val="CC66FF"/>
                  </a:gs>
                  <a:gs pos="100000">
                    <a:srgbClr val="CC66FF"/>
                  </a:gs>
                  <a:gs pos="50000">
                    <a:schemeClr val="tx1"/>
                  </a:gs>
                </a:gsLst>
                <a:lin ang="0" scaled="1"/>
                <a:tileRect/>
              </a:gradFill>
              <a:ln>
                <a:noFill/>
              </a:ln>
              <a:effectLst>
                <a:glow rad="63500">
                  <a:srgbClr val="FF66FF">
                    <a:alpha val="45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7670" name="Textfeld 31"/>
              <p:cNvSpPr txBox="1">
                <a:spLocks noChangeArrowheads="1"/>
              </p:cNvSpPr>
              <p:nvPr/>
            </p:nvSpPr>
            <p:spPr bwMode="auto">
              <a:xfrm>
                <a:off x="1894208" y="4691586"/>
                <a:ext cx="240462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>
                    <a:latin typeface="Comic Sans MS" charset="0"/>
                    <a:ea typeface="Comic Sans MS" charset="0"/>
                    <a:cs typeface="Comic Sans MS" charset="0"/>
                  </a:rPr>
                  <a:t>pQCD scaling violations</a:t>
                </a:r>
              </a:p>
            </p:txBody>
          </p:sp>
        </p:grpSp>
        <p:graphicFrame>
          <p:nvGraphicFramePr>
            <p:cNvPr id="29" name="Object 28"/>
            <p:cNvGraphicFramePr>
              <a:graphicFrameLocks noChangeAspect="1"/>
            </p:cNvGraphicFramePr>
            <p:nvPr/>
          </p:nvGraphicFramePr>
          <p:xfrm>
            <a:off x="1808163" y="5050282"/>
            <a:ext cx="2895600" cy="876300"/>
          </p:xfrm>
          <a:graphic>
            <a:graphicData uri="http://schemas.openxmlformats.org/presentationml/2006/ole">
              <p:oleObj spid="_x0000_s387076" name="Equation" r:id="rId8" imgW="2895600" imgH="876300" progId="Equation.DSMT4">
                <p:embed/>
              </p:oleObj>
            </a:graphicData>
          </a:graphic>
        </p:graphicFrame>
      </p:grp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914400" y="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anchor="b">
            <a:sp3d extrusionH="12700">
              <a:extrusionClr>
                <a:schemeClr val="bg1"/>
              </a:extrusionClr>
            </a:sp3d>
          </a:bodyPr>
          <a:lstStyle/>
          <a:p>
            <a:pPr algn="ctr" defTabSz="914400" fontAlgn="auto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600" b="1" dirty="0"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ea typeface="+mj-ea"/>
              <a:cs typeface="Comic Sans MS"/>
            </a:endParaRPr>
          </a:p>
        </p:txBody>
      </p:sp>
      <p:sp>
        <p:nvSpPr>
          <p:cNvPr id="26626" name="Textfeld 6"/>
          <p:cNvSpPr txBox="1">
            <a:spLocks noChangeArrowheads="1"/>
          </p:cNvSpPr>
          <p:nvPr/>
        </p:nvSpPr>
        <p:spPr bwMode="auto">
          <a:xfrm>
            <a:off x="139700" y="669290"/>
            <a:ext cx="7883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Comic Sans MS" charset="0"/>
                <a:ea typeface="Comic Sans MS" charset="0"/>
                <a:cs typeface="Comic Sans MS" charset="0"/>
              </a:rPr>
              <a:t>strategy to quantify impact: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global QCD fit with realistic toy data </a:t>
            </a:r>
          </a:p>
        </p:txBody>
      </p:sp>
      <p:grpSp>
        <p:nvGrpSpPr>
          <p:cNvPr id="2" name="Gruppierung 11"/>
          <p:cNvGrpSpPr>
            <a:grpSpLocks/>
          </p:cNvGrpSpPr>
          <p:nvPr/>
        </p:nvGrpSpPr>
        <p:grpSpPr bwMode="auto">
          <a:xfrm>
            <a:off x="317520" y="1099820"/>
            <a:ext cx="9431318" cy="5424805"/>
            <a:chOff x="317444" y="1099780"/>
            <a:chExt cx="9430116" cy="5424379"/>
          </a:xfrm>
        </p:grpSpPr>
        <p:pic>
          <p:nvPicPr>
            <p:cNvPr id="10246" name="Bild 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37" r="5275"/>
            <a:stretch>
              <a:fillRect/>
            </a:stretch>
          </p:blipFill>
          <p:spPr bwMode="auto">
            <a:xfrm>
              <a:off x="365215" y="1099780"/>
              <a:ext cx="4301824" cy="4770063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6634" name="Textfeld 8"/>
            <p:cNvSpPr txBox="1">
              <a:spLocks noChangeArrowheads="1"/>
            </p:cNvSpPr>
            <p:nvPr/>
          </p:nvSpPr>
          <p:spPr bwMode="auto">
            <a:xfrm>
              <a:off x="317444" y="5862485"/>
              <a:ext cx="9430116" cy="661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600"/>
                </a:spcAft>
                <a:buFont typeface="Arial" charset="0"/>
                <a:buChar char="•"/>
              </a:pPr>
              <a:r>
                <a:rPr lang="en-US" sz="1600">
                  <a:latin typeface="Comic Sans MS" charset="0"/>
                  <a:ea typeface="Comic Sans MS" charset="0"/>
                  <a:cs typeface="Comic Sans MS" charset="0"/>
                </a:rPr>
                <a:t> DIS data sets produced for stage-1 [5x50, 5x100, 5x250, 5x325] and 20x250, 30x325</a:t>
              </a:r>
            </a:p>
            <a:p>
              <a:pPr>
                <a:buFont typeface="Arial" charset="0"/>
                <a:buChar char="•"/>
              </a:pPr>
              <a:r>
                <a:rPr lang="en-US" sz="1600">
                  <a:latin typeface="Comic Sans MS" charset="0"/>
                  <a:ea typeface="Comic Sans MS" charset="0"/>
                  <a:cs typeface="Comic Sans MS" charset="0"/>
                </a:rPr>
                <a:t> DIS statistics “insane” after 1 month of running </a:t>
              </a:r>
              <a:r>
                <a:rPr lang="en-US" sz="1400">
                  <a:latin typeface="Comic Sans MS" charset="0"/>
                  <a:ea typeface="Comic Sans MS" charset="0"/>
                  <a:cs typeface="Comic Sans MS" charset="0"/>
                </a:rPr>
                <a:t>(errors MUCH smaller than points in plots) </a:t>
              </a:r>
            </a:p>
          </p:txBody>
        </p:sp>
        <p:sp>
          <p:nvSpPr>
            <p:cNvPr id="26636" name="Textfeld 10"/>
            <p:cNvSpPr txBox="1">
              <a:spLocks noChangeArrowheads="1"/>
            </p:cNvSpPr>
            <p:nvPr/>
          </p:nvSpPr>
          <p:spPr bwMode="auto">
            <a:xfrm>
              <a:off x="3618367" y="4976249"/>
              <a:ext cx="105732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solidFill>
                    <a:srgbClr val="0000FF"/>
                  </a:solidFill>
                  <a:latin typeface="Comic Sans MS" charset="0"/>
                  <a:ea typeface="Comic Sans MS" charset="0"/>
                  <a:cs typeface="Comic Sans MS" charset="0"/>
                </a:rPr>
                <a:t>W</a:t>
              </a:r>
              <a:r>
                <a:rPr lang="en-US" sz="1200" baseline="30000" dirty="0">
                  <a:solidFill>
                    <a:srgbClr val="0000FF"/>
                  </a:solidFill>
                  <a:latin typeface="Comic Sans MS" charset="0"/>
                  <a:ea typeface="Comic Sans MS" charset="0"/>
                  <a:cs typeface="Comic Sans MS" charset="0"/>
                </a:rPr>
                <a:t>2 </a:t>
              </a:r>
              <a:r>
                <a:rPr lang="en-US" sz="1200" dirty="0">
                  <a:solidFill>
                    <a:srgbClr val="0000FF"/>
                  </a:solidFill>
                  <a:latin typeface="Comic Sans MS" charset="0"/>
                  <a:ea typeface="Comic Sans MS" charset="0"/>
                  <a:cs typeface="Comic Sans MS" charset="0"/>
                </a:rPr>
                <a:t>&gt; 10GeV</a:t>
              </a:r>
              <a:r>
                <a:rPr lang="en-US" sz="1200" baseline="30000" dirty="0">
                  <a:solidFill>
                    <a:srgbClr val="0000FF"/>
                  </a:solidFill>
                  <a:latin typeface="Comic Sans MS" charset="0"/>
                  <a:ea typeface="Comic Sans MS" charset="0"/>
                  <a:cs typeface="Comic Sans MS" charset="0"/>
                </a:rPr>
                <a:t>2</a:t>
              </a:r>
              <a:endParaRPr lang="en-US" sz="12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50800"/>
            <a:ext cx="9105900" cy="609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polarized DIS and impact on Δg(x,Q2)</a:t>
            </a:r>
            <a:endParaRPr lang="en-US" dirty="0">
              <a:ea typeface="+mj-ea"/>
            </a:endParaRPr>
          </a:p>
        </p:txBody>
      </p:sp>
      <p:sp>
        <p:nvSpPr>
          <p:cNvPr id="26629" name="Date Placehold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latin typeface="Comic Sans MS" charset="0"/>
                <a:ea typeface="Comic Sans MS" charset="0"/>
                <a:cs typeface="Comic Sans MS" charset="0"/>
              </a:rPr>
              <a:t>E.C. Aschenauer</a:t>
            </a:r>
            <a:endParaRPr lang="en-US" altLang="ja-JP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6630" name="Slide Number Placeholder 1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8C875D6-2426-B44F-AC04-9925066695E1}" type="slidenum">
              <a:rPr lang="en-US" altLang="ja-JP"/>
              <a:pPr/>
              <a:t>34</a:t>
            </a:fld>
            <a:endParaRPr lang="en-US" altLang="ja-JP"/>
          </a:p>
        </p:txBody>
      </p:sp>
      <p:sp>
        <p:nvSpPr>
          <p:cNvPr id="26631" name="Footer Placeholder 1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ja-JP" smtClean="0"/>
              <a:t>Hadron, June 2011 - Munich</a:t>
            </a:r>
            <a:endParaRPr lang="en-US" altLang="ja-JP"/>
          </a:p>
        </p:txBody>
      </p:sp>
      <p:sp>
        <p:nvSpPr>
          <p:cNvPr id="14" name="TextBox 13"/>
          <p:cNvSpPr txBox="1"/>
          <p:nvPr/>
        </p:nvSpPr>
        <p:spPr>
          <a:xfrm>
            <a:off x="317520" y="5613579"/>
            <a:ext cx="16290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ECA+M. </a:t>
            </a:r>
            <a:r>
              <a:rPr lang="en-US" sz="12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Stratmann</a:t>
            </a:r>
            <a:endParaRPr lang="en-US" sz="12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15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836" y="1081615"/>
            <a:ext cx="3989334" cy="4760349"/>
          </a:xfrm>
          <a:prstGeom prst="rect">
            <a:avLst/>
          </a:prstGeom>
        </p:spPr>
      </p:pic>
      <p:grpSp>
        <p:nvGrpSpPr>
          <p:cNvPr id="17" name="Gruppierung 16"/>
          <p:cNvGrpSpPr/>
          <p:nvPr/>
        </p:nvGrpSpPr>
        <p:grpSpPr>
          <a:xfrm>
            <a:off x="5531026" y="2761810"/>
            <a:ext cx="1868070" cy="2480011"/>
            <a:chOff x="5531026" y="2924370"/>
            <a:chExt cx="1868070" cy="2480011"/>
          </a:xfrm>
        </p:grpSpPr>
        <p:cxnSp>
          <p:nvCxnSpPr>
            <p:cNvPr id="18" name="Gerade Verbindung 14"/>
            <p:cNvCxnSpPr/>
            <p:nvPr/>
          </p:nvCxnSpPr>
          <p:spPr>
            <a:xfrm rot="16200000" flipH="1">
              <a:off x="5256051" y="3261337"/>
              <a:ext cx="2480011" cy="1806078"/>
            </a:xfrm>
            <a:prstGeom prst="line">
              <a:avLst/>
            </a:prstGeom>
            <a:ln>
              <a:solidFill>
                <a:srgbClr val="FF00FF"/>
              </a:solidFill>
            </a:ln>
            <a:effectLst>
              <a:glow rad="63500">
                <a:srgbClr val="CC66FF">
                  <a:alpha val="4500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feld 15"/>
            <p:cNvSpPr txBox="1"/>
            <p:nvPr/>
          </p:nvSpPr>
          <p:spPr>
            <a:xfrm>
              <a:off x="5531026" y="4543844"/>
              <a:ext cx="10011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FF"/>
                  </a:solidFill>
                  <a:latin typeface="Comic Sans MS Bold"/>
                  <a:cs typeface="Comic Sans MS Bold"/>
                </a:rPr>
                <a:t>current</a:t>
              </a:r>
            </a:p>
            <a:p>
              <a:pPr algn="ctr"/>
              <a:r>
                <a:rPr lang="en-US" b="1" dirty="0" smtClean="0">
                  <a:solidFill>
                    <a:srgbClr val="FF00FF"/>
                  </a:solidFill>
                  <a:latin typeface="Comic Sans MS Bold"/>
                  <a:cs typeface="Comic Sans MS Bold"/>
                </a:rPr>
                <a:t>data</a:t>
              </a:r>
              <a:endParaRPr lang="en-US" b="1" dirty="0">
                <a:solidFill>
                  <a:srgbClr val="FF00FF"/>
                </a:solidFill>
                <a:latin typeface="Comic Sans MS Bold"/>
                <a:cs typeface="Comic Sans MS Bold"/>
              </a:endParaRPr>
            </a:p>
          </p:txBody>
        </p:sp>
      </p:grp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066800" y="-123190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anchor="b">
            <a:sp3d extrusionH="12700">
              <a:extrusionClr>
                <a:schemeClr val="bg1"/>
              </a:extrusionClr>
            </a:sp3d>
          </a:bodyPr>
          <a:lstStyle/>
          <a:p>
            <a:pPr algn="ctr" defTabSz="914400" fontAlgn="auto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600" b="1" dirty="0"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ea typeface="+mj-ea"/>
              <a:cs typeface="Comic Sans MS"/>
            </a:endParaRPr>
          </a:p>
        </p:txBody>
      </p:sp>
      <p:pic>
        <p:nvPicPr>
          <p:cNvPr id="12291" name="Bild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732" r="9524"/>
          <a:stretch/>
        </p:blipFill>
        <p:spPr bwMode="auto">
          <a:xfrm>
            <a:off x="2289175" y="1268413"/>
            <a:ext cx="4162425" cy="4106862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Bild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009" r="10076"/>
          <a:stretch/>
        </p:blipFill>
        <p:spPr bwMode="auto">
          <a:xfrm>
            <a:off x="2314575" y="1304925"/>
            <a:ext cx="4137025" cy="4002088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Bild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512" r="10190" b="1635"/>
          <a:stretch/>
        </p:blipFill>
        <p:spPr bwMode="auto">
          <a:xfrm>
            <a:off x="2327275" y="1352550"/>
            <a:ext cx="4098925" cy="3963988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8677" name="Textfeld 6"/>
          <p:cNvSpPr txBox="1">
            <a:spLocks noChangeArrowheads="1"/>
          </p:cNvSpPr>
          <p:nvPr/>
        </p:nvSpPr>
        <p:spPr bwMode="auto">
          <a:xfrm>
            <a:off x="273050" y="857250"/>
            <a:ext cx="5343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how effective are scaling violations at the EIC…  </a:t>
            </a:r>
          </a:p>
        </p:txBody>
      </p:sp>
      <p:sp>
        <p:nvSpPr>
          <p:cNvPr id="28678" name="Textfeld 8"/>
          <p:cNvSpPr txBox="1">
            <a:spLocks noChangeArrowheads="1"/>
          </p:cNvSpPr>
          <p:nvPr/>
        </p:nvSpPr>
        <p:spPr bwMode="auto">
          <a:xfrm>
            <a:off x="273050" y="4473575"/>
            <a:ext cx="209708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>
                <a:latin typeface="Comic Sans MS" charset="0"/>
                <a:ea typeface="Comic Sans MS" charset="0"/>
                <a:cs typeface="Comic Sans MS" charset="0"/>
              </a:rPr>
              <a:t>DSSV+ includes also latest</a:t>
            </a:r>
          </a:p>
          <a:p>
            <a:pPr>
              <a:spcAft>
                <a:spcPts val="600"/>
              </a:spcAft>
            </a:pPr>
            <a:r>
              <a:rPr lang="en-US" sz="1200">
                <a:latin typeface="Comic Sans MS" charset="0"/>
                <a:ea typeface="Comic Sans MS" charset="0"/>
                <a:cs typeface="Comic Sans MS" charset="0"/>
              </a:rPr>
              <a:t>COMPASS (SI)DIS data</a:t>
            </a:r>
          </a:p>
          <a:p>
            <a:pPr>
              <a:spcAft>
                <a:spcPts val="600"/>
              </a:spcAft>
            </a:pPr>
            <a:r>
              <a:rPr lang="en-US" sz="1100">
                <a:latin typeface="Comic Sans MS" charset="0"/>
                <a:ea typeface="Comic Sans MS" charset="0"/>
                <a:cs typeface="Comic Sans MS" charset="0"/>
              </a:rPr>
              <a:t>(no impact on DSSV </a:t>
            </a:r>
            <a:r>
              <a:rPr lang="en-US" sz="1100">
                <a:latin typeface="Lucida Grande" charset="0"/>
                <a:ea typeface="Lucida Grande" charset="0"/>
                <a:cs typeface="Lucida Grande" charset="0"/>
              </a:rPr>
              <a:t>Δ</a:t>
            </a:r>
            <a:r>
              <a:rPr lang="en-US" sz="1100">
                <a:latin typeface="Comic Sans MS" charset="0"/>
                <a:ea typeface="Comic Sans MS" charset="0"/>
                <a:cs typeface="Comic Sans MS" charset="0"/>
              </a:rPr>
              <a:t>g)</a:t>
            </a:r>
          </a:p>
        </p:txBody>
      </p:sp>
      <p:grpSp>
        <p:nvGrpSpPr>
          <p:cNvPr id="2" name="Gruppierung 10"/>
          <p:cNvGrpSpPr>
            <a:grpSpLocks/>
          </p:cNvGrpSpPr>
          <p:nvPr/>
        </p:nvGrpSpPr>
        <p:grpSpPr bwMode="auto">
          <a:xfrm>
            <a:off x="6646863" y="1638300"/>
            <a:ext cx="2197100" cy="3678238"/>
            <a:chOff x="6978023" y="2027253"/>
            <a:chExt cx="2198038" cy="3678038"/>
          </a:xfrm>
        </p:grpSpPr>
        <p:pic>
          <p:nvPicPr>
            <p:cNvPr id="28686" name="Bild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287140" y="2027253"/>
              <a:ext cx="1577208" cy="2365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7" name="Textfeld 9"/>
            <p:cNvSpPr txBox="1">
              <a:spLocks noChangeArrowheads="1"/>
            </p:cNvSpPr>
            <p:nvPr/>
          </p:nvSpPr>
          <p:spPr bwMode="auto">
            <a:xfrm>
              <a:off x="6978023" y="4428018"/>
              <a:ext cx="2198038" cy="1277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b="1"/>
                <a:t>χ</a:t>
              </a:r>
              <a:r>
                <a:rPr lang="en-US" sz="1600" b="1" baseline="30000"/>
                <a:t>2</a:t>
              </a:r>
              <a:r>
                <a:rPr lang="en-US" sz="1600" b="1"/>
                <a:t> </a:t>
              </a:r>
              <a:r>
                <a:rPr lang="en-US" sz="1600" b="1">
                  <a:latin typeface="Comic Sans MS" charset="0"/>
                  <a:ea typeface="Comic Sans MS" charset="0"/>
                  <a:cs typeface="Comic Sans MS" charset="0"/>
                </a:rPr>
                <a:t>profile slims down</a:t>
              </a:r>
            </a:p>
            <a:p>
              <a:pPr algn="ctr">
                <a:spcAft>
                  <a:spcPts val="600"/>
                </a:spcAft>
              </a:pPr>
              <a:r>
                <a:rPr lang="en-US" sz="1600" b="1">
                  <a:latin typeface="Comic Sans MS" charset="0"/>
                  <a:ea typeface="Comic Sans MS" charset="0"/>
                  <a:cs typeface="Comic Sans MS" charset="0"/>
                </a:rPr>
                <a:t>significantly already</a:t>
              </a:r>
            </a:p>
            <a:p>
              <a:pPr algn="ctr">
                <a:spcAft>
                  <a:spcPts val="600"/>
                </a:spcAft>
              </a:pPr>
              <a:r>
                <a:rPr lang="en-US" sz="1600" b="1">
                  <a:latin typeface="Comic Sans MS" charset="0"/>
                  <a:ea typeface="Comic Sans MS" charset="0"/>
                  <a:cs typeface="Comic Sans MS" charset="0"/>
                </a:rPr>
                <a:t>for EIC stage-1</a:t>
              </a:r>
            </a:p>
            <a:p>
              <a:pPr algn="ctr"/>
              <a:r>
                <a:rPr lang="en-US" sz="1400" b="1">
                  <a:latin typeface="Comic Sans MS" charset="0"/>
                  <a:ea typeface="Comic Sans MS" charset="0"/>
                  <a:cs typeface="Comic Sans MS" charset="0"/>
                </a:rPr>
                <a:t>(one month of running) </a:t>
              </a:r>
            </a:p>
          </p:txBody>
        </p:sp>
      </p:grp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382588" y="5624513"/>
            <a:ext cx="819943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/>
              <a:t> </a:t>
            </a:r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with 30x325 one can reach down to x ≈ 3×10</a:t>
            </a:r>
            <a:r>
              <a:rPr lang="en-US" baseline="30000">
                <a:latin typeface="Comic Sans MS" charset="0"/>
                <a:ea typeface="Comic Sans MS" charset="0"/>
                <a:cs typeface="Comic Sans MS" charset="0"/>
              </a:rPr>
              <a:t>-5</a:t>
            </a:r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   </a:t>
            </a:r>
            <a:r>
              <a:rPr lang="en-US" sz="1600">
                <a:latin typeface="Comic Sans MS" charset="0"/>
                <a:ea typeface="Comic Sans MS" charset="0"/>
                <a:cs typeface="Comic Sans MS" charset="0"/>
              </a:rPr>
              <a:t>(impact needs to be studied) </a:t>
            </a:r>
            <a:endParaRPr lang="en-US"/>
          </a:p>
        </p:txBody>
      </p:sp>
      <p:sp>
        <p:nvSpPr>
          <p:cNvPr id="28681" name="Textfeld 12"/>
          <p:cNvSpPr txBox="1">
            <a:spLocks noChangeArrowheads="1"/>
          </p:cNvSpPr>
          <p:nvPr/>
        </p:nvSpPr>
        <p:spPr bwMode="auto">
          <a:xfrm>
            <a:off x="273050" y="1657350"/>
            <a:ext cx="20596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solidFill>
                  <a:srgbClr val="80FF00"/>
                </a:solidFill>
                <a:latin typeface="Comic Sans MS" charset="0"/>
                <a:ea typeface="Comic Sans MS" charset="0"/>
                <a:cs typeface="Comic Sans MS" charset="0"/>
              </a:rPr>
              <a:t>Sassot</a:t>
            </a:r>
            <a:r>
              <a:rPr lang="en-US" sz="1600" b="1" dirty="0">
                <a:solidFill>
                  <a:srgbClr val="80FF00"/>
                </a:solidFill>
                <a:latin typeface="Comic Sans MS" charset="0"/>
                <a:ea typeface="Comic Sans MS" charset="0"/>
                <a:cs typeface="Comic Sans MS" charset="0"/>
              </a:rPr>
              <a:t>,</a:t>
            </a:r>
            <a:r>
              <a:rPr lang="en-US" sz="1600" b="1" dirty="0" smtClean="0">
                <a:solidFill>
                  <a:srgbClr val="80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600" b="1" dirty="0" err="1" smtClean="0">
                <a:solidFill>
                  <a:srgbClr val="80FF00"/>
                </a:solidFill>
                <a:latin typeface="Comic Sans MS" charset="0"/>
                <a:ea typeface="Comic Sans MS" charset="0"/>
                <a:cs typeface="Comic Sans MS" charset="0"/>
              </a:rPr>
              <a:t>Stratmann</a:t>
            </a:r>
            <a:endParaRPr lang="en-US" sz="1600" b="1" dirty="0">
              <a:solidFill>
                <a:srgbClr val="80FF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0" y="50800"/>
            <a:ext cx="9105900" cy="609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what can be achieved for </a:t>
            </a:r>
            <a:r>
              <a:rPr lang="en-US" dirty="0" err="1" smtClean="0">
                <a:ea typeface="+mj-ea"/>
              </a:rPr>
              <a:t>Δg</a:t>
            </a:r>
            <a:r>
              <a:rPr lang="en-US" dirty="0" smtClean="0">
                <a:ea typeface="+mj-ea"/>
              </a:rPr>
              <a:t>? – cont’d</a:t>
            </a:r>
            <a:endParaRPr lang="en-US" dirty="0">
              <a:ea typeface="+mj-ea"/>
            </a:endParaRPr>
          </a:p>
        </p:txBody>
      </p:sp>
      <p:sp>
        <p:nvSpPr>
          <p:cNvPr id="28683" name="Date Placeholder 1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latin typeface="Comic Sans MS" charset="0"/>
                <a:ea typeface="Comic Sans MS" charset="0"/>
                <a:cs typeface="Comic Sans MS" charset="0"/>
              </a:rPr>
              <a:t>E.C. Aschenauer</a:t>
            </a:r>
            <a:endParaRPr lang="en-US" altLang="ja-JP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8684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ABE3F57-FEF1-F349-B00E-D935C05DB924}" type="slidenum">
              <a:rPr lang="en-US" altLang="ja-JP"/>
              <a:pPr/>
              <a:t>35</a:t>
            </a:fld>
            <a:endParaRPr lang="en-US" altLang="ja-JP"/>
          </a:p>
        </p:txBody>
      </p:sp>
      <p:sp>
        <p:nvSpPr>
          <p:cNvPr id="28685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ja-JP" smtClean="0"/>
              <a:t>Hadron, June 2011 - Munich</a:t>
            </a:r>
            <a:endParaRPr lang="en-US" altLang="ja-JP"/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933" y="1290052"/>
            <a:ext cx="4850487" cy="4507523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273444" y="833510"/>
            <a:ext cx="5509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what about the uncertainties on the </a:t>
            </a:r>
            <a:r>
              <a:rPr lang="en-US" b="1" dirty="0" err="1" smtClean="0">
                <a:latin typeface="Comic Sans MS"/>
                <a:cs typeface="Comic Sans MS"/>
              </a:rPr>
              <a:t>x</a:t>
            </a:r>
            <a:r>
              <a:rPr lang="en-US" b="1" dirty="0" smtClean="0">
                <a:latin typeface="Comic Sans MS"/>
                <a:cs typeface="Comic Sans MS"/>
              </a:rPr>
              <a:t>-shape …  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579657" y="5196264"/>
            <a:ext cx="12211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Sassot</a:t>
            </a:r>
            <a:r>
              <a:rPr lang="en-US" sz="16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, </a:t>
            </a:r>
          </a:p>
          <a:p>
            <a:r>
              <a:rPr lang="en-US" sz="16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Stratmann</a:t>
            </a:r>
            <a:endParaRPr lang="en-US" sz="1600" b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grpSp>
        <p:nvGrpSpPr>
          <p:cNvPr id="2" name="Gruppierung 13"/>
          <p:cNvGrpSpPr/>
          <p:nvPr/>
        </p:nvGrpSpPr>
        <p:grpSpPr>
          <a:xfrm>
            <a:off x="7054126" y="1400009"/>
            <a:ext cx="1950967" cy="2497745"/>
            <a:chOff x="7196366" y="759929"/>
            <a:chExt cx="1950967" cy="2497745"/>
          </a:xfrm>
        </p:grpSpPr>
        <p:pic>
          <p:nvPicPr>
            <p:cNvPr id="11" name="Bild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96366" y="1036928"/>
              <a:ext cx="1667699" cy="1389749"/>
            </a:xfrm>
            <a:prstGeom prst="rect">
              <a:avLst/>
            </a:prstGeom>
          </p:spPr>
        </p:pic>
        <p:sp>
          <p:nvSpPr>
            <p:cNvPr id="12" name="Textfeld 11"/>
            <p:cNvSpPr txBox="1"/>
            <p:nvPr/>
          </p:nvSpPr>
          <p:spPr>
            <a:xfrm>
              <a:off x="7482235" y="2426677"/>
              <a:ext cx="123623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8000"/>
                </a:buClr>
                <a:buFont typeface="Wingdings" charset="2"/>
                <a:buChar char="ü"/>
              </a:pPr>
              <a:r>
                <a:rPr lang="en-US" sz="1600" dirty="0" smtClean="0"/>
                <a:t>  </a:t>
              </a:r>
              <a:r>
                <a:rPr lang="en-US" sz="1600" b="1" dirty="0" smtClean="0">
                  <a:latin typeface="Comic Sans MS"/>
                  <a:cs typeface="Comic Sans MS"/>
                </a:rPr>
                <a:t>unique</a:t>
              </a:r>
            </a:p>
            <a:p>
              <a:pPr>
                <a:buClr>
                  <a:srgbClr val="008000"/>
                </a:buClr>
                <a:buFont typeface="Wingdings" charset="2"/>
                <a:buChar char="ü"/>
              </a:pPr>
              <a:r>
                <a:rPr lang="en-US" sz="1600" b="1" dirty="0" smtClean="0">
                  <a:latin typeface="Comic Sans MS"/>
                  <a:cs typeface="Comic Sans MS"/>
                </a:rPr>
                <a:t> feasible</a:t>
              </a:r>
            </a:p>
            <a:p>
              <a:pPr>
                <a:buClr>
                  <a:srgbClr val="008000"/>
                </a:buClr>
                <a:buFont typeface="Wingdings" charset="2"/>
                <a:buChar char="ü"/>
              </a:pPr>
              <a:r>
                <a:rPr lang="en-US" sz="1600" b="1" dirty="0" smtClean="0">
                  <a:latin typeface="Comic Sans MS"/>
                  <a:cs typeface="Comic Sans MS"/>
                </a:rPr>
                <a:t> relevant</a:t>
              </a:r>
              <a:endParaRPr lang="en-US" sz="1600" b="1" dirty="0">
                <a:latin typeface="Comic Sans MS"/>
                <a:cs typeface="Comic Sans MS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7220691" y="759929"/>
              <a:ext cx="19266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Comic Sans MS"/>
                  <a:cs typeface="Comic Sans MS"/>
                </a:rPr>
                <a:t>golden measurement</a:t>
              </a:r>
              <a:endParaRPr lang="en-US" sz="1400" b="1" dirty="0">
                <a:latin typeface="Comic Sans MS"/>
                <a:cs typeface="Comic Sans MS"/>
              </a:endParaRPr>
            </a:p>
          </p:txBody>
        </p:sp>
      </p:grp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can be achieved for Δg? – cont’d</a:t>
            </a:r>
            <a:endParaRPr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Hadron, June 2011 - Munich</a:t>
            </a:r>
            <a:endParaRPr lang="en-US"/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56C-1F8E-0B40-A6DA-3E931C673695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24" name="Bild 23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2629" y="1261134"/>
            <a:ext cx="4801402" cy="453644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73444" y="5760720"/>
            <a:ext cx="9289723" cy="750222"/>
            <a:chOff x="273444" y="5760720"/>
            <a:chExt cx="9289723" cy="750222"/>
          </a:xfrm>
        </p:grpSpPr>
        <p:grpSp>
          <p:nvGrpSpPr>
            <p:cNvPr id="3" name="Gruppierung 15"/>
            <p:cNvGrpSpPr/>
            <p:nvPr/>
          </p:nvGrpSpPr>
          <p:grpSpPr>
            <a:xfrm>
              <a:off x="273444" y="5850490"/>
              <a:ext cx="9289723" cy="660452"/>
              <a:chOff x="273444" y="5850490"/>
              <a:chExt cx="9289723" cy="660452"/>
            </a:xfrm>
          </p:grpSpPr>
          <p:sp>
            <p:nvSpPr>
              <p:cNvPr id="22" name="Textfeld 21"/>
              <p:cNvSpPr txBox="1"/>
              <p:nvPr/>
            </p:nvSpPr>
            <p:spPr>
              <a:xfrm>
                <a:off x="273444" y="5850490"/>
                <a:ext cx="928972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1200"/>
                  </a:spcAft>
                  <a:buFont typeface="Arial"/>
                  <a:buChar char="•"/>
                </a:pPr>
                <a:r>
                  <a:rPr lang="en-US" sz="1600" dirty="0" smtClean="0"/>
                  <a:t> </a:t>
                </a:r>
                <a:r>
                  <a:rPr lang="en-US" sz="1600" b="1" dirty="0" smtClean="0">
                    <a:latin typeface="Comic Sans MS"/>
                    <a:cs typeface="Comic Sans MS"/>
                  </a:rPr>
                  <a:t>expect to determine              at about 10% level (or better – more studies needed)</a:t>
                </a:r>
              </a:p>
            </p:txBody>
          </p:sp>
          <p:sp>
            <p:nvSpPr>
              <p:cNvPr id="15" name="Textfeld 14"/>
              <p:cNvSpPr txBox="1"/>
              <p:nvPr/>
            </p:nvSpPr>
            <p:spPr>
              <a:xfrm>
                <a:off x="1477329" y="6172388"/>
                <a:ext cx="623029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effectLst>
                      <a:glow rad="101600">
                        <a:srgbClr val="FF00FF">
                          <a:alpha val="75000"/>
                        </a:srgbClr>
                      </a:glow>
                    </a:effectLst>
                    <a:latin typeface="Comic Sans MS"/>
                    <a:cs typeface="Comic Sans MS"/>
                  </a:rPr>
                  <a:t>kinematic reach down to </a:t>
                </a:r>
                <a:r>
                  <a:rPr lang="en-US" sz="1600" dirty="0" err="1" smtClean="0">
                    <a:effectLst>
                      <a:glow rad="101600">
                        <a:srgbClr val="FF00FF">
                          <a:alpha val="75000"/>
                        </a:srgbClr>
                      </a:glow>
                    </a:effectLst>
                    <a:latin typeface="Comic Sans MS"/>
                    <a:cs typeface="Comic Sans MS"/>
                  </a:rPr>
                  <a:t>x</a:t>
                </a:r>
                <a:r>
                  <a:rPr lang="en-US" sz="1600" dirty="0" smtClean="0">
                    <a:effectLst>
                      <a:glow rad="101600">
                        <a:srgbClr val="FF00FF">
                          <a:alpha val="75000"/>
                        </a:srgbClr>
                      </a:glow>
                    </a:effectLst>
                    <a:latin typeface="Comic Sans MS"/>
                    <a:cs typeface="Comic Sans MS"/>
                  </a:rPr>
                  <a:t> = 10</a:t>
                </a:r>
                <a:r>
                  <a:rPr lang="en-US" sz="1600" baseline="30000" dirty="0" smtClean="0">
                    <a:effectLst>
                      <a:glow rad="101600">
                        <a:srgbClr val="FF00FF">
                          <a:alpha val="75000"/>
                        </a:srgbClr>
                      </a:glow>
                    </a:effectLst>
                    <a:latin typeface="Comic Sans MS"/>
                    <a:cs typeface="Comic Sans MS"/>
                  </a:rPr>
                  <a:t>-4</a:t>
                </a:r>
                <a:r>
                  <a:rPr lang="en-US" sz="1600" dirty="0" smtClean="0">
                    <a:effectLst>
                      <a:glow rad="101600">
                        <a:srgbClr val="FF00FF">
                          <a:alpha val="75000"/>
                        </a:srgbClr>
                      </a:glow>
                    </a:effectLst>
                    <a:latin typeface="Comic Sans MS"/>
                    <a:cs typeface="Comic Sans MS"/>
                  </a:rPr>
                  <a:t> essential to determine integral</a:t>
                </a:r>
                <a:endParaRPr lang="en-US" sz="1600" dirty="0">
                  <a:effectLst>
                    <a:glow rad="101600">
                      <a:srgbClr val="FF00FF">
                        <a:alpha val="75000"/>
                      </a:srgbClr>
                    </a:glow>
                  </a:effectLst>
                  <a:latin typeface="Comic Sans MS"/>
                  <a:cs typeface="Comic Sans MS"/>
                </a:endParaRPr>
              </a:p>
            </p:txBody>
          </p:sp>
        </p:grpSp>
        <p:graphicFrame>
          <p:nvGraphicFramePr>
            <p:cNvPr id="31" name="Object 30"/>
            <p:cNvGraphicFramePr>
              <a:graphicFrameLocks noChangeAspect="1"/>
            </p:cNvGraphicFramePr>
            <p:nvPr/>
          </p:nvGraphicFramePr>
          <p:xfrm>
            <a:off x="2443798" y="5760720"/>
            <a:ext cx="1270000" cy="444500"/>
          </p:xfrm>
          <a:graphic>
            <a:graphicData uri="http://schemas.openxmlformats.org/presentationml/2006/ole">
              <p:oleObj spid="_x0000_s312322" name="Equation" r:id="rId6" imgW="1270000" imgH="444500" progId="Equation.DSMT4">
                <p:embed/>
              </p:oleObj>
            </a:graphicData>
          </a:graphic>
        </p:graphicFrame>
      </p:grp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Hadron, June 2011 - Munich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070E-4959-394B-94B2-738581DC7C3F}" type="slidenum">
              <a:rPr lang="it-IT" smtClean="0"/>
              <a:pPr/>
              <a:t>37</a:t>
            </a:fld>
            <a:endParaRPr lang="it-IT"/>
          </a:p>
        </p:txBody>
      </p:sp>
      <p:pic>
        <p:nvPicPr>
          <p:cNvPr id="6" name="Picture 2" descr="iceberg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9544" y="567271"/>
            <a:ext cx="435133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92648" y="2565405"/>
            <a:ext cx="4504959" cy="34163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latin typeface="Comic Sans MS"/>
                <a:cs typeface="Comic Sans MS"/>
              </a:rPr>
              <a:t>Many new </a:t>
            </a:r>
            <a:r>
              <a:rPr lang="en-US" sz="2400" b="1" dirty="0" smtClean="0">
                <a:latin typeface="Comic Sans MS"/>
                <a:cs typeface="Comic Sans MS"/>
              </a:rPr>
              <a:t>avenues </a:t>
            </a:r>
            <a:r>
              <a:rPr lang="en-US" sz="2400" b="1" dirty="0">
                <a:latin typeface="Comic Sans MS"/>
                <a:cs typeface="Comic Sans MS"/>
              </a:rPr>
              <a:t>for</a:t>
            </a:r>
            <a:r>
              <a:rPr lang="en-US" sz="2400" b="1" dirty="0" smtClean="0">
                <a:latin typeface="Comic Sans MS"/>
                <a:cs typeface="Comic Sans MS"/>
              </a:rPr>
              <a:t> </a:t>
            </a:r>
          </a:p>
          <a:p>
            <a:pPr algn="ctr"/>
            <a:r>
              <a:rPr lang="en-US" sz="2400" b="1" dirty="0" smtClean="0">
                <a:latin typeface="Comic Sans MS"/>
                <a:cs typeface="Comic Sans MS"/>
              </a:rPr>
              <a:t>further important </a:t>
            </a:r>
          </a:p>
          <a:p>
            <a:pPr algn="ctr"/>
            <a:r>
              <a:rPr lang="en-US" sz="2400" b="1" dirty="0" smtClean="0">
                <a:latin typeface="Comic Sans MS"/>
                <a:cs typeface="Comic Sans MS"/>
              </a:rPr>
              <a:t>measurements </a:t>
            </a:r>
          </a:p>
          <a:p>
            <a:pPr algn="ctr"/>
            <a:r>
              <a:rPr lang="en-US" sz="2400" b="1" dirty="0" smtClean="0">
                <a:latin typeface="Comic Sans MS"/>
                <a:cs typeface="Comic Sans MS"/>
              </a:rPr>
              <a:t>and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sz="2400" b="1" dirty="0" smtClean="0">
                <a:latin typeface="Comic Sans MS"/>
                <a:cs typeface="Comic Sans MS"/>
              </a:rPr>
              <a:t>theoretical </a:t>
            </a:r>
            <a:r>
              <a:rPr lang="en-US" sz="2400" b="1" dirty="0" smtClean="0">
                <a:latin typeface="Comic Sans MS"/>
                <a:cs typeface="Comic Sans MS"/>
              </a:rPr>
              <a:t>developments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dirty="0" err="1" smtClean="0">
                <a:solidFill>
                  <a:srgbClr val="CC66FF"/>
                </a:solidFill>
                <a:latin typeface="Comic Sans MS"/>
                <a:cs typeface="Comic Sans MS"/>
              </a:rPr>
              <a:t>eRHIC</a:t>
            </a:r>
            <a:r>
              <a:rPr lang="en-US" sz="2400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is the ultimate machine</a:t>
            </a:r>
          </a:p>
          <a:p>
            <a:pPr algn="ctr"/>
            <a:r>
              <a:rPr lang="en-US" sz="2400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to understand the spin</a:t>
            </a:r>
          </a:p>
          <a:p>
            <a:pPr algn="ctr"/>
            <a:r>
              <a:rPr lang="en-US" sz="2400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structure of the proton</a:t>
            </a:r>
            <a:endParaRPr lang="de-DE" sz="2400" b="1" dirty="0">
              <a:solidFill>
                <a:srgbClr val="CC66FF"/>
              </a:solidFill>
              <a:latin typeface="Comic Sans MS"/>
              <a:cs typeface="Comic Sans MS"/>
            </a:endParaRP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202674" y="1456799"/>
            <a:ext cx="6646863" cy="830263"/>
            <a:chOff x="117" y="827"/>
            <a:chExt cx="4187" cy="523"/>
          </a:xfrm>
        </p:grpSpPr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117" y="827"/>
              <a:ext cx="2589" cy="52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 dirty="0">
                  <a:latin typeface="Comic Sans MS"/>
                  <a:cs typeface="Comic Sans MS"/>
                </a:rPr>
                <a:t>we have just explored the </a:t>
              </a:r>
            </a:p>
            <a:p>
              <a:pPr algn="ctr"/>
              <a:r>
                <a:rPr lang="en-US" sz="2400" b="1" dirty="0">
                  <a:latin typeface="Comic Sans MS"/>
                  <a:cs typeface="Comic Sans MS"/>
                </a:rPr>
                <a:t>    tip of the iceberg</a:t>
              </a:r>
              <a:endParaRPr lang="de-DE" sz="2400" b="1" dirty="0">
                <a:latin typeface="Comic Sans MS"/>
                <a:cs typeface="Comic Sans MS"/>
              </a:endParaRPr>
            </a:p>
          </p:txBody>
        </p: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3072" y="960"/>
              <a:ext cx="1232" cy="344"/>
              <a:chOff x="614" y="1691"/>
              <a:chExt cx="1232" cy="344"/>
            </a:xfrm>
          </p:grpSpPr>
          <p:sp>
            <p:nvSpPr>
              <p:cNvPr id="12" name="Text Box 8"/>
              <p:cNvSpPr txBox="1">
                <a:spLocks noChangeArrowheads="1"/>
              </p:cNvSpPr>
              <p:nvPr/>
            </p:nvSpPr>
            <p:spPr bwMode="auto">
              <a:xfrm>
                <a:off x="614" y="1691"/>
                <a:ext cx="1023" cy="233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>
                    <a:solidFill>
                      <a:srgbClr val="ED071B"/>
                    </a:solidFill>
                    <a:latin typeface="Comic Sans MS"/>
                    <a:cs typeface="Comic Sans MS"/>
                  </a:rPr>
                  <a:t>you are here</a:t>
                </a:r>
                <a:endParaRPr lang="de-DE" b="1" dirty="0">
                  <a:solidFill>
                    <a:srgbClr val="ED071B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3" name="Line 9"/>
              <p:cNvSpPr>
                <a:spLocks noChangeShapeType="1"/>
              </p:cNvSpPr>
              <p:nvPr/>
            </p:nvSpPr>
            <p:spPr bwMode="auto">
              <a:xfrm>
                <a:off x="1606" y="1843"/>
                <a:ext cx="240" cy="192"/>
              </a:xfrm>
              <a:prstGeom prst="line">
                <a:avLst/>
              </a:prstGeom>
              <a:noFill/>
              <a:ln w="34925">
                <a:solidFill>
                  <a:srgbClr val="ED071B"/>
                </a:solidFill>
                <a:round/>
                <a:headEnd/>
                <a:tailEnd type="triangle" w="med" len="lg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214533" y="4673581"/>
            <a:ext cx="625475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ED071B"/>
                </a:solidFill>
              </a:rPr>
              <a:t>L</a:t>
            </a:r>
            <a:r>
              <a:rPr lang="en-US" b="1" baseline="-25000" dirty="0" err="1">
                <a:solidFill>
                  <a:srgbClr val="ED071B"/>
                </a:solidFill>
              </a:rPr>
              <a:t>q,g</a:t>
            </a:r>
            <a:endParaRPr lang="de-DE" b="1" baseline="-25000" dirty="0">
              <a:solidFill>
                <a:srgbClr val="ED071B"/>
              </a:solidFill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607050" y="3699937"/>
            <a:ext cx="46355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ED071B"/>
                </a:solidFill>
                <a:latin typeface="Symbol" pitchFamily="-65" charset="2"/>
              </a:rPr>
              <a:t>D</a:t>
            </a:r>
            <a:r>
              <a:rPr lang="en-US" b="1" dirty="0">
                <a:solidFill>
                  <a:srgbClr val="ED071B"/>
                </a:solidFill>
              </a:rPr>
              <a:t>s</a:t>
            </a:r>
            <a:endParaRPr lang="de-DE" b="1" dirty="0">
              <a:solidFill>
                <a:srgbClr val="ED071B"/>
              </a:solidFill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7472363" y="2761725"/>
            <a:ext cx="474663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ED071B"/>
                </a:solidFill>
                <a:latin typeface="Symbol" pitchFamily="-65" charset="2"/>
              </a:rPr>
              <a:t>D</a:t>
            </a:r>
            <a:r>
              <a:rPr lang="en-US" b="1" dirty="0">
                <a:solidFill>
                  <a:srgbClr val="ED071B"/>
                </a:solidFill>
              </a:rPr>
              <a:t>g</a:t>
            </a:r>
            <a:endParaRPr lang="de-DE" b="1" dirty="0">
              <a:solidFill>
                <a:srgbClr val="ED071B"/>
              </a:solidFill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6070600" y="2175938"/>
            <a:ext cx="1481138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ED071B"/>
                </a:solidFill>
                <a:latin typeface="Symbol" pitchFamily="-65" charset="2"/>
              </a:rPr>
              <a:t>D</a:t>
            </a:r>
            <a:r>
              <a:rPr lang="en-US" b="1" dirty="0" err="1">
                <a:solidFill>
                  <a:srgbClr val="ED071B"/>
                </a:solidFill>
              </a:rPr>
              <a:t>u</a:t>
            </a:r>
            <a:r>
              <a:rPr lang="en-US" b="1" baseline="-25000" dirty="0" err="1">
                <a:solidFill>
                  <a:srgbClr val="ED071B"/>
                </a:solidFill>
              </a:rPr>
              <a:t>tot</a:t>
            </a:r>
            <a:r>
              <a:rPr lang="en-US" b="1" dirty="0">
                <a:solidFill>
                  <a:srgbClr val="ED071B"/>
                </a:solidFill>
              </a:rPr>
              <a:t>, </a:t>
            </a:r>
            <a:r>
              <a:rPr lang="en-US" b="1" dirty="0" err="1">
                <a:solidFill>
                  <a:srgbClr val="ED071B"/>
                </a:solidFill>
                <a:latin typeface="Symbol" pitchFamily="-65" charset="2"/>
              </a:rPr>
              <a:t>D</a:t>
            </a:r>
            <a:r>
              <a:rPr lang="en-US" b="1" dirty="0" err="1">
                <a:solidFill>
                  <a:srgbClr val="ED071B"/>
                </a:solidFill>
              </a:rPr>
              <a:t>d</a:t>
            </a:r>
            <a:r>
              <a:rPr lang="en-US" b="1" baseline="-25000" dirty="0" err="1">
                <a:solidFill>
                  <a:srgbClr val="ED071B"/>
                </a:solidFill>
              </a:rPr>
              <a:t>tot</a:t>
            </a:r>
            <a:endParaRPr lang="de-DE" b="1" baseline="-25000" dirty="0">
              <a:solidFill>
                <a:srgbClr val="ED071B"/>
              </a:solidFill>
            </a:endParaRPr>
          </a:p>
        </p:txBody>
      </p: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6477000" y="3158592"/>
            <a:ext cx="995363" cy="396875"/>
            <a:chOff x="374" y="3899"/>
            <a:chExt cx="627" cy="250"/>
          </a:xfrm>
        </p:grpSpPr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374" y="3899"/>
              <a:ext cx="627" cy="2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ED071B"/>
                  </a:solidFill>
                  <a:latin typeface="Symbol" pitchFamily="-65" charset="2"/>
                </a:rPr>
                <a:t>D</a:t>
              </a:r>
              <a:r>
                <a:rPr lang="en-US" b="1" dirty="0">
                  <a:solidFill>
                    <a:srgbClr val="ED071B"/>
                  </a:solidFill>
                </a:rPr>
                <a:t>u, </a:t>
              </a:r>
              <a:r>
                <a:rPr lang="en-US" b="1" dirty="0" err="1">
                  <a:solidFill>
                    <a:srgbClr val="ED071B"/>
                  </a:solidFill>
                  <a:latin typeface="Symbol" pitchFamily="-65" charset="2"/>
                </a:rPr>
                <a:t>D</a:t>
              </a:r>
              <a:r>
                <a:rPr lang="en-US" b="1" dirty="0" err="1">
                  <a:solidFill>
                    <a:srgbClr val="ED071B"/>
                  </a:solidFill>
                </a:rPr>
                <a:t>d</a:t>
              </a:r>
              <a:endParaRPr lang="de-DE" b="1" dirty="0">
                <a:solidFill>
                  <a:srgbClr val="ED071B"/>
                </a:solidFill>
              </a:endParaRPr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509" y="3949"/>
              <a:ext cx="96" cy="0"/>
            </a:xfrm>
            <a:prstGeom prst="line">
              <a:avLst/>
            </a:prstGeom>
            <a:noFill/>
            <a:ln w="28575">
              <a:solidFill>
                <a:srgbClr val="ED071B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>
              <a:off x="731" y="3936"/>
              <a:ext cx="96" cy="0"/>
            </a:xfrm>
            <a:prstGeom prst="line">
              <a:avLst/>
            </a:prstGeom>
            <a:noFill/>
            <a:ln w="28575">
              <a:solidFill>
                <a:srgbClr val="ED071B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4783669" y="5825071"/>
            <a:ext cx="1641119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DDDDDD"/>
                </a:solidFill>
                <a:latin typeface="Comic Sans MS"/>
                <a:cs typeface="Comic Sans MS"/>
              </a:rPr>
              <a:t>spin sum rule</a:t>
            </a:r>
            <a:endParaRPr lang="de-DE" b="1" dirty="0">
              <a:solidFill>
                <a:srgbClr val="DDDDDD"/>
              </a:solidFill>
              <a:latin typeface="Comic Sans MS"/>
              <a:cs typeface="Comic Sans MS"/>
            </a:endParaRPr>
          </a:p>
        </p:txBody>
      </p:sp>
      <p:sp>
        <p:nvSpPr>
          <p:cNvPr id="23" name="Line 19"/>
          <p:cNvSpPr>
            <a:spLocks noChangeShapeType="1"/>
          </p:cNvSpPr>
          <p:nvPr/>
        </p:nvSpPr>
        <p:spPr bwMode="auto">
          <a:xfrm>
            <a:off x="4842935" y="5596471"/>
            <a:ext cx="0" cy="914400"/>
          </a:xfrm>
          <a:prstGeom prst="line">
            <a:avLst/>
          </a:prstGeom>
          <a:noFill/>
          <a:ln w="28575">
            <a:solidFill>
              <a:srgbClr val="C0C0C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1727200" y="6294237"/>
            <a:ext cx="30564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 algn="r"/>
            <a:r>
              <a:rPr lang="en-US" sz="1600" i="1" dirty="0">
                <a:solidFill>
                  <a:srgbClr val="CC66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Thank you for your </a:t>
            </a:r>
            <a:r>
              <a:rPr lang="en-US" sz="1600" i="1" dirty="0" smtClean="0">
                <a:solidFill>
                  <a:srgbClr val="CC66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attention</a:t>
            </a:r>
            <a:endParaRPr lang="en-US" sz="1600" i="1" dirty="0" smtClean="0">
              <a:solidFill>
                <a:srgbClr val="CC66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15200" y="4402666"/>
            <a:ext cx="82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TMDs</a:t>
            </a:r>
            <a:endParaRPr lang="en-US" sz="18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Hadron, June 2011 - Munich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35998" y="2682240"/>
            <a:ext cx="1967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BACKUP</a:t>
            </a:r>
            <a:endParaRPr lang="en-US" sz="3600" b="1" dirty="0">
              <a:solidFill>
                <a:srgbClr val="CC66FF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d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30" y="3983754"/>
            <a:ext cx="5918184" cy="2673935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454433" y="0"/>
            <a:ext cx="8424481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58217" y="740160"/>
            <a:ext cx="8370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key measurement at RHIC: parity violating single spin asymmetry</a:t>
            </a:r>
            <a:endParaRPr lang="en-US" sz="2000" b="1" dirty="0">
              <a:latin typeface="Comic Sans MS"/>
              <a:cs typeface="Comic Sans MS"/>
            </a:endParaRPr>
          </a:p>
        </p:txBody>
      </p:sp>
      <p:pic>
        <p:nvPicPr>
          <p:cNvPr id="14" name="Bild 13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732842" y="1472165"/>
            <a:ext cx="3342469" cy="571314"/>
          </a:xfrm>
          <a:prstGeom prst="rect">
            <a:avLst/>
          </a:prstGeom>
          <a:solidFill>
            <a:schemeClr val="tx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</p:pic>
      <p:sp>
        <p:nvSpPr>
          <p:cNvPr id="16" name="Textfeld 15"/>
          <p:cNvSpPr txBox="1"/>
          <p:nvPr/>
        </p:nvSpPr>
        <p:spPr>
          <a:xfrm>
            <a:off x="5860474" y="2375685"/>
            <a:ext cx="3347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smtClean="0">
                <a:latin typeface="Comic Sans MS"/>
                <a:cs typeface="Comic Sans MS"/>
              </a:rPr>
              <a:t>new versatile NLO MC code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956246" y="2761254"/>
            <a:ext cx="29734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80FF00"/>
                </a:solidFill>
                <a:latin typeface="Comic Sans MS"/>
                <a:cs typeface="Comic Sans MS"/>
              </a:rPr>
              <a:t>de </a:t>
            </a:r>
            <a:r>
              <a:rPr lang="en-US" sz="1200" dirty="0" err="1" smtClean="0">
                <a:solidFill>
                  <a:srgbClr val="80FF00"/>
                </a:solidFill>
                <a:latin typeface="Comic Sans MS"/>
                <a:cs typeface="Comic Sans MS"/>
              </a:rPr>
              <a:t>Florian</a:t>
            </a:r>
            <a:r>
              <a:rPr lang="en-US" sz="1200" dirty="0" smtClean="0">
                <a:solidFill>
                  <a:srgbClr val="80FF00"/>
                </a:solidFill>
                <a:latin typeface="Comic Sans MS"/>
                <a:cs typeface="Comic Sans MS"/>
              </a:rPr>
              <a:t>, </a:t>
            </a:r>
            <a:r>
              <a:rPr lang="en-US" sz="1200" dirty="0" err="1" smtClean="0">
                <a:solidFill>
                  <a:srgbClr val="80FF00"/>
                </a:solidFill>
                <a:latin typeface="Comic Sans MS"/>
                <a:cs typeface="Comic Sans MS"/>
              </a:rPr>
              <a:t>Vogelsang</a:t>
            </a:r>
            <a:r>
              <a:rPr lang="en-US" sz="1200" dirty="0" smtClean="0">
                <a:solidFill>
                  <a:srgbClr val="80FF00"/>
                </a:solidFill>
                <a:latin typeface="Comic Sans MS"/>
                <a:cs typeface="Comic Sans MS"/>
              </a:rPr>
              <a:t>, arXiv:1003.4533</a:t>
            </a:r>
            <a:endParaRPr lang="en-US" sz="1200" dirty="0">
              <a:solidFill>
                <a:srgbClr val="80FF00"/>
              </a:solidFill>
              <a:latin typeface="Comic Sans MS"/>
              <a:cs typeface="Comic Sans MS"/>
            </a:endParaRPr>
          </a:p>
        </p:txBody>
      </p:sp>
      <p:grpSp>
        <p:nvGrpSpPr>
          <p:cNvPr id="2" name="Gruppierung 21"/>
          <p:cNvGrpSpPr/>
          <p:nvPr/>
        </p:nvGrpSpPr>
        <p:grpSpPr>
          <a:xfrm>
            <a:off x="3153502" y="3459459"/>
            <a:ext cx="6010210" cy="3133144"/>
            <a:chOff x="3153502" y="3459459"/>
            <a:chExt cx="6010210" cy="3133144"/>
          </a:xfrm>
          <a:solidFill>
            <a:schemeClr val="tx1">
              <a:lumMod val="95000"/>
            </a:schemeClr>
          </a:solidFill>
        </p:grpSpPr>
        <p:sp>
          <p:nvSpPr>
            <p:cNvPr id="18" name="Textfeld 17"/>
            <p:cNvSpPr txBox="1"/>
            <p:nvPr/>
          </p:nvSpPr>
          <p:spPr>
            <a:xfrm>
              <a:off x="3153502" y="5659986"/>
              <a:ext cx="194601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00FF"/>
                  </a:solidFill>
                </a:rPr>
                <a:t>Δχ</a:t>
              </a:r>
              <a:r>
                <a:rPr lang="en-US" sz="1100" baseline="30000" dirty="0" smtClean="0">
                  <a:solidFill>
                    <a:srgbClr val="0000FF"/>
                  </a:solidFill>
                </a:rPr>
                <a:t>2 </a:t>
              </a:r>
              <a:r>
                <a:rPr lang="en-US" sz="11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= 2% </a:t>
              </a:r>
              <a:r>
                <a:rPr lang="en-US" sz="11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uncertainty bands</a:t>
              </a:r>
            </a:p>
            <a:p>
              <a:r>
                <a:rPr lang="en-US" sz="11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              with RHIC data</a:t>
              </a:r>
              <a:endParaRPr lang="en-US" sz="1100" dirty="0">
                <a:solidFill>
                  <a:schemeClr val="bg1"/>
                </a:solidFill>
                <a:latin typeface="Comic Sans MS"/>
                <a:cs typeface="Comic Sans MS"/>
              </a:endParaRPr>
            </a:p>
          </p:txBody>
        </p:sp>
        <p:grpSp>
          <p:nvGrpSpPr>
            <p:cNvPr id="9" name="Gruppierung 19"/>
            <p:cNvGrpSpPr/>
            <p:nvPr/>
          </p:nvGrpSpPr>
          <p:grpSpPr>
            <a:xfrm>
              <a:off x="5956246" y="3459459"/>
              <a:ext cx="3207466" cy="3133144"/>
              <a:chOff x="5956246" y="3459459"/>
              <a:chExt cx="3207466" cy="3133144"/>
            </a:xfrm>
            <a:grpFill/>
          </p:grpSpPr>
          <p:sp>
            <p:nvSpPr>
              <p:cNvPr id="8" name="Textfeld 7"/>
              <p:cNvSpPr txBox="1"/>
              <p:nvPr/>
            </p:nvSpPr>
            <p:spPr>
              <a:xfrm>
                <a:off x="5956246" y="3459459"/>
                <a:ext cx="3207466" cy="723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b="1" dirty="0" smtClean="0">
                    <a:latin typeface="Comic Sans MS"/>
                    <a:cs typeface="Comic Sans MS"/>
                  </a:rPr>
                  <a:t>simulated impact of RHIC</a:t>
                </a:r>
              </a:p>
              <a:p>
                <a:r>
                  <a:rPr lang="en-US" b="1" dirty="0" smtClean="0">
                    <a:latin typeface="Comic Sans MS"/>
                    <a:cs typeface="Comic Sans MS"/>
                  </a:rPr>
                  <a:t>W boson data on global fit</a:t>
                </a:r>
                <a:endParaRPr lang="en-US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10" name="Textfeld 9"/>
              <p:cNvSpPr txBox="1"/>
              <p:nvPr/>
            </p:nvSpPr>
            <p:spPr>
              <a:xfrm>
                <a:off x="5972637" y="4275867"/>
                <a:ext cx="2993127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Clr>
                    <a:srgbClr val="CC66FF"/>
                  </a:buClr>
                  <a:buFont typeface="Wingdings" charset="2"/>
                  <a:buChar char="ü"/>
                </a:pPr>
                <a:r>
                  <a:rPr lang="en-US" dirty="0" smtClean="0"/>
                  <a:t> </a:t>
                </a:r>
                <a:r>
                  <a:rPr lang="en-US" sz="1600" b="1" dirty="0" smtClean="0">
                    <a:latin typeface="Comic Sans MS"/>
                    <a:cs typeface="Comic Sans MS"/>
                  </a:rPr>
                  <a:t>reduction of uncertainties</a:t>
                </a:r>
              </a:p>
              <a:p>
                <a:pPr>
                  <a:buClr>
                    <a:srgbClr val="008000"/>
                  </a:buClr>
                </a:pPr>
                <a:r>
                  <a:rPr lang="en-US" sz="1600" b="1" dirty="0" smtClean="0">
                    <a:latin typeface="Comic Sans MS"/>
                    <a:cs typeface="Comic Sans MS"/>
                  </a:rPr>
                  <a:t>    for 0.07 &lt; </a:t>
                </a:r>
                <a:r>
                  <a:rPr lang="en-US" sz="1600" b="1" dirty="0" err="1" smtClean="0">
                    <a:latin typeface="Comic Sans MS"/>
                    <a:cs typeface="Comic Sans MS"/>
                  </a:rPr>
                  <a:t>x</a:t>
                </a:r>
                <a:r>
                  <a:rPr lang="en-US" sz="1600" b="1" dirty="0" smtClean="0">
                    <a:latin typeface="Comic Sans MS"/>
                    <a:cs typeface="Comic Sans MS"/>
                  </a:rPr>
                  <a:t> &lt; 0.4</a:t>
                </a:r>
                <a:endParaRPr lang="en-US" sz="1600" b="1" dirty="0"/>
              </a:p>
            </p:txBody>
          </p:sp>
          <p:sp>
            <p:nvSpPr>
              <p:cNvPr id="11" name="Textfeld 10"/>
              <p:cNvSpPr txBox="1"/>
              <p:nvPr/>
            </p:nvSpPr>
            <p:spPr>
              <a:xfrm>
                <a:off x="5972637" y="4891420"/>
                <a:ext cx="2731170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Clr>
                    <a:srgbClr val="CC66FF"/>
                  </a:buClr>
                  <a:buFont typeface="Wingdings" charset="2"/>
                  <a:buChar char="ü"/>
                </a:pPr>
                <a:r>
                  <a:rPr lang="en-US" dirty="0" smtClean="0"/>
                  <a:t> </a:t>
                </a:r>
                <a:r>
                  <a:rPr lang="en-US" sz="1600" b="1" dirty="0" smtClean="0">
                    <a:latin typeface="Comic Sans MS"/>
                    <a:cs typeface="Comic Sans MS"/>
                  </a:rPr>
                  <a:t>can test consistency of</a:t>
                </a:r>
              </a:p>
              <a:p>
                <a:pPr>
                  <a:buClr>
                    <a:srgbClr val="CC66FF"/>
                  </a:buClr>
                </a:pPr>
                <a:r>
                  <a:rPr lang="en-US" sz="1600" b="1" dirty="0" smtClean="0">
                    <a:latin typeface="Comic Sans MS"/>
                    <a:cs typeface="Comic Sans MS"/>
                  </a:rPr>
                  <a:t>    low Q</a:t>
                </a:r>
                <a:r>
                  <a:rPr lang="en-US" sz="1600" b="1" baseline="30000" dirty="0" smtClean="0">
                    <a:latin typeface="Comic Sans MS"/>
                    <a:cs typeface="Comic Sans MS"/>
                  </a:rPr>
                  <a:t>2</a:t>
                </a:r>
                <a:r>
                  <a:rPr lang="en-US" sz="1600" b="1" dirty="0" smtClean="0">
                    <a:latin typeface="Comic Sans MS"/>
                    <a:cs typeface="Comic Sans MS"/>
                  </a:rPr>
                  <a:t> SIDIS data in </a:t>
                </a:r>
              </a:p>
              <a:p>
                <a:pPr>
                  <a:buClr>
                    <a:srgbClr val="CC66FF"/>
                  </a:buClr>
                </a:pPr>
                <a:r>
                  <a:rPr lang="en-US" sz="1600" b="1" dirty="0" smtClean="0">
                    <a:latin typeface="Comic Sans MS"/>
                    <a:cs typeface="Comic Sans MS"/>
                  </a:rPr>
                  <a:t>    that </a:t>
                </a:r>
                <a:r>
                  <a:rPr lang="en-US" sz="1600" b="1" dirty="0" err="1" smtClean="0">
                    <a:latin typeface="Comic Sans MS"/>
                    <a:cs typeface="Comic Sans MS"/>
                  </a:rPr>
                  <a:t>x</a:t>
                </a:r>
                <a:r>
                  <a:rPr lang="en-US" sz="1600" b="1" dirty="0" smtClean="0">
                    <a:latin typeface="Comic Sans MS"/>
                    <a:cs typeface="Comic Sans MS"/>
                  </a:rPr>
                  <a:t> regime </a:t>
                </a:r>
              </a:p>
            </p:txBody>
          </p:sp>
          <p:sp>
            <p:nvSpPr>
              <p:cNvPr id="19" name="Textfeld 18"/>
              <p:cNvSpPr txBox="1"/>
              <p:nvPr/>
            </p:nvSpPr>
            <p:spPr>
              <a:xfrm>
                <a:off x="5972637" y="5730829"/>
                <a:ext cx="2980303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Clr>
                    <a:srgbClr val="CC66FF"/>
                  </a:buClr>
                  <a:buFont typeface="Wingdings" charset="2"/>
                  <a:buChar char="ü"/>
                </a:pPr>
                <a:r>
                  <a:rPr lang="en-US" dirty="0" smtClean="0"/>
                  <a:t> </a:t>
                </a:r>
                <a:r>
                  <a:rPr lang="en-US" sz="1600" b="1" dirty="0" smtClean="0">
                    <a:latin typeface="Comic Sans MS"/>
                    <a:cs typeface="Comic Sans MS"/>
                  </a:rPr>
                  <a:t>1</a:t>
                </a:r>
                <a:r>
                  <a:rPr lang="en-US" sz="1600" b="1" baseline="30000" dirty="0" smtClean="0">
                    <a:latin typeface="Comic Sans MS"/>
                    <a:cs typeface="Comic Sans MS"/>
                  </a:rPr>
                  <a:t>st</a:t>
                </a:r>
                <a:r>
                  <a:rPr lang="en-US" sz="1600" b="1" dirty="0" smtClean="0">
                    <a:latin typeface="Comic Sans MS"/>
                    <a:cs typeface="Comic Sans MS"/>
                  </a:rPr>
                  <a:t> PHENIX &amp; STAR data</a:t>
                </a:r>
              </a:p>
              <a:p>
                <a:pPr>
                  <a:buClr>
                    <a:srgbClr val="CC66FF"/>
                  </a:buClr>
                </a:pPr>
                <a:r>
                  <a:rPr lang="en-US" sz="1600" b="1" dirty="0" smtClean="0">
                    <a:latin typeface="Comic Sans MS"/>
                    <a:cs typeface="Comic Sans MS"/>
                  </a:rPr>
                  <a:t>    no impact on fit yet</a:t>
                </a:r>
              </a:p>
              <a:p>
                <a:pPr>
                  <a:buClr>
                    <a:srgbClr val="CC66FF"/>
                  </a:buClr>
                </a:pPr>
                <a:r>
                  <a:rPr lang="en-US" sz="1600" b="1" dirty="0" smtClean="0">
                    <a:latin typeface="Comic Sans MS"/>
                    <a:cs typeface="Comic Sans MS"/>
                  </a:rPr>
                  <a:t>    “proof of principle” </a:t>
                </a:r>
              </a:p>
            </p:txBody>
          </p:sp>
        </p:grpSp>
      </p:grpSp>
      <p:sp>
        <p:nvSpPr>
          <p:cNvPr id="39" name="Title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/>
              <a:t>W program @ RHIC: what can we learn? </a:t>
            </a:r>
            <a:br>
              <a:rPr lang="en-US" smtClean="0"/>
            </a:b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Hadron, June 2011 - Munich</a:t>
            </a:r>
            <a:endParaRPr lang="en-US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56C-1F8E-0B40-A6DA-3E931C673695}" type="slidenum">
              <a:rPr lang="en-US" smtClean="0"/>
              <a:pPr/>
              <a:t>39</a:t>
            </a:fld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5506" y="1354181"/>
            <a:ext cx="5920740" cy="2687828"/>
            <a:chOff x="35506" y="1354181"/>
            <a:chExt cx="5920740" cy="2687828"/>
          </a:xfrm>
        </p:grpSpPr>
        <p:pic>
          <p:nvPicPr>
            <p:cNvPr id="28" name="Bild 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506" y="1354181"/>
              <a:ext cx="5920740" cy="2687828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</p:spPr>
        </p:pic>
        <p:sp>
          <p:nvSpPr>
            <p:cNvPr id="29" name="Textfeld 6"/>
            <p:cNvSpPr txBox="1"/>
            <p:nvPr/>
          </p:nvSpPr>
          <p:spPr>
            <a:xfrm>
              <a:off x="3041742" y="1903667"/>
              <a:ext cx="194601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00FF"/>
                  </a:solidFill>
                </a:rPr>
                <a:t>Δχ</a:t>
              </a:r>
              <a:r>
                <a:rPr lang="en-US" sz="1100" baseline="30000" dirty="0" smtClean="0">
                  <a:solidFill>
                    <a:srgbClr val="0000FF"/>
                  </a:solidFill>
                </a:rPr>
                <a:t>2 </a:t>
              </a:r>
              <a:r>
                <a:rPr lang="en-US" sz="11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= 2% </a:t>
              </a:r>
              <a:r>
                <a:rPr lang="en-US" sz="11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uncertainty bands</a:t>
              </a:r>
            </a:p>
            <a:p>
              <a:r>
                <a:rPr lang="en-US" sz="11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              of DSSV analysis</a:t>
              </a:r>
              <a:endParaRPr lang="en-US" sz="1100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208" name="Rectangle 6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Predictive power of </a:t>
            </a:r>
            <a:r>
              <a:rPr lang="en-US" dirty="0" err="1" smtClean="0"/>
              <a:t>pQCD</a:t>
            </a:r>
            <a:endParaRPr lang="en-US" dirty="0"/>
          </a:p>
        </p:txBody>
      </p:sp>
      <p:sp>
        <p:nvSpPr>
          <p:cNvPr id="7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Hadron, June 2011 - Munich</a:t>
            </a:r>
            <a:endParaRPr lang="en-US"/>
          </a:p>
        </p:txBody>
      </p:sp>
      <p:sp>
        <p:nvSpPr>
          <p:cNvPr id="7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AC23-5EAE-445C-8F6B-BB60B2E4B24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414147" name="Rectangle 3"/>
          <p:cNvSpPr>
            <a:spLocks noChangeArrowheads="1"/>
          </p:cNvSpPr>
          <p:nvPr/>
        </p:nvSpPr>
        <p:spPr bwMode="auto">
          <a:xfrm>
            <a:off x="1219200" y="1174751"/>
            <a:ext cx="6705600" cy="2743200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  <a:effectLst>
            <a:glow rad="101600">
              <a:schemeClr val="tx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14148" name="Oval 4"/>
          <p:cNvSpPr>
            <a:spLocks noChangeArrowheads="1"/>
          </p:cNvSpPr>
          <p:nvPr/>
        </p:nvSpPr>
        <p:spPr bwMode="auto">
          <a:xfrm>
            <a:off x="2424113" y="3070226"/>
            <a:ext cx="620713" cy="592138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49" name="Oval 5"/>
          <p:cNvSpPr>
            <a:spLocks noChangeArrowheads="1"/>
          </p:cNvSpPr>
          <p:nvPr/>
        </p:nvSpPr>
        <p:spPr bwMode="auto">
          <a:xfrm>
            <a:off x="2438400" y="1524001"/>
            <a:ext cx="636588" cy="604838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0" name="Line 6"/>
          <p:cNvSpPr>
            <a:spLocks noChangeShapeType="1"/>
          </p:cNvSpPr>
          <p:nvPr/>
        </p:nvSpPr>
        <p:spPr bwMode="auto">
          <a:xfrm>
            <a:off x="1754188" y="1644651"/>
            <a:ext cx="669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1" name="Line 7"/>
          <p:cNvSpPr>
            <a:spLocks noChangeShapeType="1"/>
          </p:cNvSpPr>
          <p:nvPr/>
        </p:nvSpPr>
        <p:spPr bwMode="auto">
          <a:xfrm>
            <a:off x="1754188" y="1885951"/>
            <a:ext cx="669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2" name="Line 8"/>
          <p:cNvSpPr>
            <a:spLocks noChangeShapeType="1"/>
          </p:cNvSpPr>
          <p:nvPr/>
        </p:nvSpPr>
        <p:spPr bwMode="auto">
          <a:xfrm>
            <a:off x="1770063" y="3492501"/>
            <a:ext cx="669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3" name="Line 9"/>
          <p:cNvSpPr>
            <a:spLocks noChangeShapeType="1"/>
          </p:cNvSpPr>
          <p:nvPr/>
        </p:nvSpPr>
        <p:spPr bwMode="auto">
          <a:xfrm>
            <a:off x="1770063" y="3257551"/>
            <a:ext cx="669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4" name="Rectangle 10"/>
          <p:cNvSpPr>
            <a:spLocks noChangeArrowheads="1"/>
          </p:cNvSpPr>
          <p:nvPr/>
        </p:nvSpPr>
        <p:spPr bwMode="auto">
          <a:xfrm>
            <a:off x="4065588" y="2336801"/>
            <a:ext cx="1651000" cy="514350"/>
          </a:xfrm>
          <a:prstGeom prst="rect">
            <a:avLst/>
          </a:prstGeom>
          <a:noFill/>
          <a:ln w="19050">
            <a:solidFill>
              <a:srgbClr val="00E00B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5" name="Line 11"/>
          <p:cNvSpPr>
            <a:spLocks noChangeShapeType="1"/>
          </p:cNvSpPr>
          <p:nvPr/>
        </p:nvSpPr>
        <p:spPr bwMode="auto">
          <a:xfrm>
            <a:off x="3074988" y="1879601"/>
            <a:ext cx="1017588" cy="741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6" name="Line 12"/>
          <p:cNvSpPr>
            <a:spLocks noChangeShapeType="1"/>
          </p:cNvSpPr>
          <p:nvPr/>
        </p:nvSpPr>
        <p:spPr bwMode="auto">
          <a:xfrm flipV="1">
            <a:off x="2974975" y="1285876"/>
            <a:ext cx="47625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7" name="Line 13"/>
          <p:cNvSpPr>
            <a:spLocks noChangeShapeType="1"/>
          </p:cNvSpPr>
          <p:nvPr/>
        </p:nvSpPr>
        <p:spPr bwMode="auto">
          <a:xfrm>
            <a:off x="2998788" y="3549651"/>
            <a:ext cx="463550" cy="234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8" name="Line 14"/>
          <p:cNvSpPr>
            <a:spLocks noChangeShapeType="1"/>
          </p:cNvSpPr>
          <p:nvPr/>
        </p:nvSpPr>
        <p:spPr bwMode="auto">
          <a:xfrm>
            <a:off x="2967038" y="3575051"/>
            <a:ext cx="463550" cy="234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9" name="Line 15"/>
          <p:cNvSpPr>
            <a:spLocks noChangeShapeType="1"/>
          </p:cNvSpPr>
          <p:nvPr/>
        </p:nvSpPr>
        <p:spPr bwMode="auto">
          <a:xfrm>
            <a:off x="2935288" y="3613151"/>
            <a:ext cx="463550" cy="234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60" name="Line 16"/>
          <p:cNvSpPr>
            <a:spLocks noChangeShapeType="1"/>
          </p:cNvSpPr>
          <p:nvPr/>
        </p:nvSpPr>
        <p:spPr bwMode="auto">
          <a:xfrm flipV="1">
            <a:off x="3033713" y="1346201"/>
            <a:ext cx="47625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61" name="Line 17"/>
          <p:cNvSpPr>
            <a:spLocks noChangeShapeType="1"/>
          </p:cNvSpPr>
          <p:nvPr/>
        </p:nvSpPr>
        <p:spPr bwMode="auto">
          <a:xfrm flipV="1">
            <a:off x="3017838" y="1298576"/>
            <a:ext cx="47625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62" name="Line 18"/>
          <p:cNvSpPr>
            <a:spLocks noChangeShapeType="1"/>
          </p:cNvSpPr>
          <p:nvPr/>
        </p:nvSpPr>
        <p:spPr bwMode="auto">
          <a:xfrm flipV="1">
            <a:off x="2960688" y="1257301"/>
            <a:ext cx="47625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63" name="Text Box 19"/>
          <p:cNvSpPr txBox="1">
            <a:spLocks noChangeArrowheads="1"/>
          </p:cNvSpPr>
          <p:nvPr/>
        </p:nvSpPr>
        <p:spPr bwMode="auto">
          <a:xfrm>
            <a:off x="3732213" y="1990726"/>
            <a:ext cx="2832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400" b="1" dirty="0">
                <a:solidFill>
                  <a:srgbClr val="FFFFEF"/>
                </a:solidFill>
                <a:latin typeface="Comic Sans MS" pitchFamily="66" charset="0"/>
              </a:rPr>
              <a:t>Hard Scattering Process</a:t>
            </a:r>
          </a:p>
        </p:txBody>
      </p:sp>
      <p:sp>
        <p:nvSpPr>
          <p:cNvPr id="1414164" name="Line 20"/>
          <p:cNvSpPr>
            <a:spLocks noChangeShapeType="1"/>
          </p:cNvSpPr>
          <p:nvPr/>
        </p:nvSpPr>
        <p:spPr bwMode="auto">
          <a:xfrm>
            <a:off x="4092575" y="2620963"/>
            <a:ext cx="152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14165" name="Object 21"/>
          <p:cNvGraphicFramePr>
            <a:graphicFrameLocks noChangeAspect="1"/>
          </p:cNvGraphicFramePr>
          <p:nvPr/>
        </p:nvGraphicFramePr>
        <p:xfrm>
          <a:off x="1984375" y="2909888"/>
          <a:ext cx="211138" cy="307975"/>
        </p:xfrm>
        <a:graphic>
          <a:graphicData uri="http://schemas.openxmlformats.org/presentationml/2006/ole">
            <p:oleObj spid="_x0000_s350211" name="Equation" r:id="rId4" imgW="165100" imgH="241300" progId="Equation.DSMT4">
              <p:embed/>
            </p:oleObj>
          </a:graphicData>
        </a:graphic>
      </p:graphicFrame>
      <p:graphicFrame>
        <p:nvGraphicFramePr>
          <p:cNvPr id="1414166" name="Object 22"/>
          <p:cNvGraphicFramePr>
            <a:graphicFrameLocks noChangeAspect="1"/>
          </p:cNvGraphicFramePr>
          <p:nvPr/>
        </p:nvGraphicFramePr>
        <p:xfrm>
          <a:off x="3094038" y="2671763"/>
          <a:ext cx="407988" cy="309563"/>
        </p:xfrm>
        <a:graphic>
          <a:graphicData uri="http://schemas.openxmlformats.org/presentationml/2006/ole">
            <p:oleObj spid="_x0000_s350212" name="Equation" r:id="rId5" imgW="317500" imgH="241300" progId="Equation.DSMT4">
              <p:embed/>
            </p:oleObj>
          </a:graphicData>
        </a:graphic>
      </p:graphicFrame>
      <p:graphicFrame>
        <p:nvGraphicFramePr>
          <p:cNvPr id="1414167" name="Object 23"/>
          <p:cNvGraphicFramePr>
            <a:graphicFrameLocks noChangeAspect="1"/>
          </p:cNvGraphicFramePr>
          <p:nvPr/>
        </p:nvGraphicFramePr>
        <p:xfrm>
          <a:off x="2035175" y="1309688"/>
          <a:ext cx="195263" cy="309563"/>
        </p:xfrm>
        <a:graphic>
          <a:graphicData uri="http://schemas.openxmlformats.org/presentationml/2006/ole">
            <p:oleObj spid="_x0000_s350213" name="Equation" r:id="rId6" imgW="152400" imgH="241300" progId="Equation.DSMT4">
              <p:embed/>
            </p:oleObj>
          </a:graphicData>
        </a:graphic>
      </p:graphicFrame>
      <p:graphicFrame>
        <p:nvGraphicFramePr>
          <p:cNvPr id="1414168" name="Object 24"/>
          <p:cNvGraphicFramePr>
            <a:graphicFrameLocks noChangeAspect="1"/>
          </p:cNvGraphicFramePr>
          <p:nvPr/>
        </p:nvGraphicFramePr>
        <p:xfrm>
          <a:off x="3405188" y="1843088"/>
          <a:ext cx="373063" cy="307975"/>
        </p:xfrm>
        <a:graphic>
          <a:graphicData uri="http://schemas.openxmlformats.org/presentationml/2006/ole">
            <p:oleObj spid="_x0000_s350214" name="Equation" r:id="rId7" imgW="292100" imgH="241300" progId="Equation.DSMT4">
              <p:embed/>
            </p:oleObj>
          </a:graphicData>
        </a:graphic>
      </p:graphicFrame>
      <p:grpSp>
        <p:nvGrpSpPr>
          <p:cNvPr id="3" name="Group 25"/>
          <p:cNvGrpSpPr>
            <a:grpSpLocks/>
          </p:cNvGrpSpPr>
          <p:nvPr/>
        </p:nvGrpSpPr>
        <p:grpSpPr bwMode="auto">
          <a:xfrm rot="20053445">
            <a:off x="2990850" y="3021013"/>
            <a:ext cx="704850" cy="193675"/>
            <a:chOff x="2291" y="2513"/>
            <a:chExt cx="1199" cy="188"/>
          </a:xfrm>
          <a:noFill/>
        </p:grpSpPr>
        <p:sp>
          <p:nvSpPr>
            <p:cNvPr id="1414170" name="Freeform 26"/>
            <p:cNvSpPr>
              <a:spLocks/>
            </p:cNvSpPr>
            <p:nvPr/>
          </p:nvSpPr>
          <p:spPr bwMode="auto">
            <a:xfrm>
              <a:off x="2291" y="251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71" name="Freeform 27"/>
            <p:cNvSpPr>
              <a:spLocks/>
            </p:cNvSpPr>
            <p:nvPr/>
          </p:nvSpPr>
          <p:spPr bwMode="auto">
            <a:xfrm>
              <a:off x="2513" y="2515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72" name="Freeform 28"/>
            <p:cNvSpPr>
              <a:spLocks/>
            </p:cNvSpPr>
            <p:nvPr/>
          </p:nvSpPr>
          <p:spPr bwMode="auto">
            <a:xfrm>
              <a:off x="2737" y="251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73" name="Freeform 29"/>
            <p:cNvSpPr>
              <a:spLocks/>
            </p:cNvSpPr>
            <p:nvPr/>
          </p:nvSpPr>
          <p:spPr bwMode="auto">
            <a:xfrm>
              <a:off x="2957" y="2517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74" name="Freeform 30"/>
            <p:cNvSpPr>
              <a:spLocks/>
            </p:cNvSpPr>
            <p:nvPr/>
          </p:nvSpPr>
          <p:spPr bwMode="auto">
            <a:xfrm>
              <a:off x="3173" y="252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14175" name="Line 31"/>
          <p:cNvSpPr>
            <a:spLocks noChangeShapeType="1"/>
          </p:cNvSpPr>
          <p:nvPr/>
        </p:nvSpPr>
        <p:spPr bwMode="auto">
          <a:xfrm flipV="1">
            <a:off x="6205538" y="2257426"/>
            <a:ext cx="230188" cy="904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76" name="Line 32"/>
          <p:cNvSpPr>
            <a:spLocks noChangeShapeType="1"/>
          </p:cNvSpPr>
          <p:nvPr/>
        </p:nvSpPr>
        <p:spPr bwMode="auto">
          <a:xfrm>
            <a:off x="6276975" y="2338388"/>
            <a:ext cx="209550" cy="11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77" name="Line 33"/>
          <p:cNvSpPr>
            <a:spLocks noChangeShapeType="1"/>
          </p:cNvSpPr>
          <p:nvPr/>
        </p:nvSpPr>
        <p:spPr bwMode="auto">
          <a:xfrm rot="20991552" flipV="1">
            <a:off x="6110288" y="1831976"/>
            <a:ext cx="44450" cy="460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78" name="Line 34"/>
          <p:cNvSpPr>
            <a:spLocks noChangeShapeType="1"/>
          </p:cNvSpPr>
          <p:nvPr/>
        </p:nvSpPr>
        <p:spPr bwMode="auto">
          <a:xfrm flipV="1">
            <a:off x="6199188" y="1603376"/>
            <a:ext cx="87313" cy="569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79" name="Line 35"/>
          <p:cNvSpPr>
            <a:spLocks noChangeShapeType="1"/>
          </p:cNvSpPr>
          <p:nvPr/>
        </p:nvSpPr>
        <p:spPr bwMode="auto">
          <a:xfrm flipV="1">
            <a:off x="6210300" y="2060576"/>
            <a:ext cx="152400" cy="252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80" name="Line 36"/>
          <p:cNvSpPr>
            <a:spLocks noChangeShapeType="1"/>
          </p:cNvSpPr>
          <p:nvPr/>
        </p:nvSpPr>
        <p:spPr bwMode="auto">
          <a:xfrm flipV="1">
            <a:off x="6154738" y="1831976"/>
            <a:ext cx="55563" cy="425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81" name="Line 37"/>
          <p:cNvSpPr>
            <a:spLocks noChangeShapeType="1"/>
          </p:cNvSpPr>
          <p:nvPr/>
        </p:nvSpPr>
        <p:spPr bwMode="auto">
          <a:xfrm flipV="1">
            <a:off x="6192838" y="1555751"/>
            <a:ext cx="246063" cy="7572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 rot="20053445">
            <a:off x="3571875" y="2735263"/>
            <a:ext cx="704850" cy="193675"/>
            <a:chOff x="2291" y="2513"/>
            <a:chExt cx="1199" cy="188"/>
          </a:xfrm>
          <a:noFill/>
        </p:grpSpPr>
        <p:sp>
          <p:nvSpPr>
            <p:cNvPr id="1414183" name="Freeform 39"/>
            <p:cNvSpPr>
              <a:spLocks/>
            </p:cNvSpPr>
            <p:nvPr/>
          </p:nvSpPr>
          <p:spPr bwMode="auto">
            <a:xfrm>
              <a:off x="2291" y="251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84" name="Freeform 40"/>
            <p:cNvSpPr>
              <a:spLocks/>
            </p:cNvSpPr>
            <p:nvPr/>
          </p:nvSpPr>
          <p:spPr bwMode="auto">
            <a:xfrm>
              <a:off x="2513" y="2515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85" name="Freeform 41"/>
            <p:cNvSpPr>
              <a:spLocks/>
            </p:cNvSpPr>
            <p:nvPr/>
          </p:nvSpPr>
          <p:spPr bwMode="auto">
            <a:xfrm>
              <a:off x="2737" y="251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86" name="Freeform 42"/>
            <p:cNvSpPr>
              <a:spLocks/>
            </p:cNvSpPr>
            <p:nvPr/>
          </p:nvSpPr>
          <p:spPr bwMode="auto">
            <a:xfrm>
              <a:off x="2957" y="2517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87" name="Freeform 43"/>
            <p:cNvSpPr>
              <a:spLocks/>
            </p:cNvSpPr>
            <p:nvPr/>
          </p:nvSpPr>
          <p:spPr bwMode="auto">
            <a:xfrm>
              <a:off x="3173" y="252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414188" name="Object 44"/>
          <p:cNvGraphicFramePr>
            <a:graphicFrameLocks noChangeAspect="1"/>
          </p:cNvGraphicFramePr>
          <p:nvPr/>
        </p:nvGraphicFramePr>
        <p:xfrm>
          <a:off x="4792663" y="2378076"/>
          <a:ext cx="146050" cy="244475"/>
        </p:xfrm>
        <a:graphic>
          <a:graphicData uri="http://schemas.openxmlformats.org/presentationml/2006/ole">
            <p:oleObj spid="_x0000_s350215" name="Equation" r:id="rId8" imgW="114300" imgH="190500" progId="Equation.DSMT4">
              <p:embed/>
            </p:oleObj>
          </a:graphicData>
        </a:graphic>
      </p:graphicFrame>
      <p:sp>
        <p:nvSpPr>
          <p:cNvPr id="1414189" name="Line 45"/>
          <p:cNvSpPr>
            <a:spLocks noChangeShapeType="1"/>
          </p:cNvSpPr>
          <p:nvPr/>
        </p:nvSpPr>
        <p:spPr bwMode="auto">
          <a:xfrm flipV="1">
            <a:off x="5624513" y="2328863"/>
            <a:ext cx="542925" cy="2857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1414190" name="Object 46"/>
          <p:cNvGraphicFramePr>
            <a:graphicFrameLocks noChangeAspect="1"/>
          </p:cNvGraphicFramePr>
          <p:nvPr/>
        </p:nvGraphicFramePr>
        <p:xfrm>
          <a:off x="4135438" y="2784476"/>
          <a:ext cx="1477963" cy="701675"/>
        </p:xfrm>
        <a:graphic>
          <a:graphicData uri="http://schemas.openxmlformats.org/presentationml/2006/ole">
            <p:oleObj spid="_x0000_s350216" name="Equation" r:id="rId9" imgW="723900" imgH="342900" progId="Equation.DSMT4">
              <p:embed/>
            </p:oleObj>
          </a:graphicData>
        </a:graphic>
      </p:graphicFrame>
      <p:grpSp>
        <p:nvGrpSpPr>
          <p:cNvPr id="5" name="Group 47"/>
          <p:cNvGrpSpPr>
            <a:grpSpLocks/>
          </p:cNvGrpSpPr>
          <p:nvPr/>
        </p:nvGrpSpPr>
        <p:grpSpPr bwMode="auto">
          <a:xfrm rot="1595871">
            <a:off x="5605463" y="2713038"/>
            <a:ext cx="704850" cy="193675"/>
            <a:chOff x="2291" y="2513"/>
            <a:chExt cx="1199" cy="188"/>
          </a:xfrm>
          <a:noFill/>
        </p:grpSpPr>
        <p:sp>
          <p:nvSpPr>
            <p:cNvPr id="1414192" name="Freeform 48"/>
            <p:cNvSpPr>
              <a:spLocks/>
            </p:cNvSpPr>
            <p:nvPr/>
          </p:nvSpPr>
          <p:spPr bwMode="auto">
            <a:xfrm>
              <a:off x="2291" y="251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93" name="Freeform 49"/>
            <p:cNvSpPr>
              <a:spLocks/>
            </p:cNvSpPr>
            <p:nvPr/>
          </p:nvSpPr>
          <p:spPr bwMode="auto">
            <a:xfrm>
              <a:off x="2513" y="2515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94" name="Freeform 50"/>
            <p:cNvSpPr>
              <a:spLocks/>
            </p:cNvSpPr>
            <p:nvPr/>
          </p:nvSpPr>
          <p:spPr bwMode="auto">
            <a:xfrm>
              <a:off x="2737" y="251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95" name="Freeform 51"/>
            <p:cNvSpPr>
              <a:spLocks/>
            </p:cNvSpPr>
            <p:nvPr/>
          </p:nvSpPr>
          <p:spPr bwMode="auto">
            <a:xfrm>
              <a:off x="2957" y="2517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96" name="Freeform 52"/>
            <p:cNvSpPr>
              <a:spLocks/>
            </p:cNvSpPr>
            <p:nvPr/>
          </p:nvSpPr>
          <p:spPr bwMode="auto">
            <a:xfrm>
              <a:off x="3173" y="252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14197" name="Line 53"/>
          <p:cNvSpPr>
            <a:spLocks noChangeShapeType="1"/>
          </p:cNvSpPr>
          <p:nvPr/>
        </p:nvSpPr>
        <p:spPr bwMode="auto">
          <a:xfrm>
            <a:off x="6248400" y="3003551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98" name="Line 54"/>
          <p:cNvSpPr>
            <a:spLocks noChangeShapeType="1"/>
          </p:cNvSpPr>
          <p:nvPr/>
        </p:nvSpPr>
        <p:spPr bwMode="auto">
          <a:xfrm rot="20991552">
            <a:off x="6246813" y="2884488"/>
            <a:ext cx="38100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99" name="Line 55"/>
          <p:cNvSpPr>
            <a:spLocks noChangeShapeType="1"/>
          </p:cNvSpPr>
          <p:nvPr/>
        </p:nvSpPr>
        <p:spPr bwMode="auto">
          <a:xfrm rot="20991552">
            <a:off x="6259513" y="2928938"/>
            <a:ext cx="450850" cy="371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200" name="Line 56"/>
          <p:cNvSpPr>
            <a:spLocks noChangeShapeType="1"/>
          </p:cNvSpPr>
          <p:nvPr/>
        </p:nvSpPr>
        <p:spPr bwMode="auto">
          <a:xfrm rot="20991552">
            <a:off x="6242050" y="3022601"/>
            <a:ext cx="157163" cy="290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201" name="Line 57"/>
          <p:cNvSpPr>
            <a:spLocks noChangeShapeType="1"/>
          </p:cNvSpPr>
          <p:nvPr/>
        </p:nvSpPr>
        <p:spPr bwMode="auto">
          <a:xfrm>
            <a:off x="6267450" y="2916238"/>
            <a:ext cx="209550" cy="11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202" name="Line 58"/>
          <p:cNvSpPr>
            <a:spLocks noChangeShapeType="1"/>
          </p:cNvSpPr>
          <p:nvPr/>
        </p:nvSpPr>
        <p:spPr bwMode="auto">
          <a:xfrm>
            <a:off x="6248400" y="3003551"/>
            <a:ext cx="161925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14203" name="Object 59"/>
          <p:cNvGraphicFramePr>
            <a:graphicFrameLocks noChangeAspect="1"/>
          </p:cNvGraphicFramePr>
          <p:nvPr/>
        </p:nvGraphicFramePr>
        <p:xfrm>
          <a:off x="6418263" y="1169988"/>
          <a:ext cx="1500188" cy="946150"/>
        </p:xfrm>
        <a:graphic>
          <a:graphicData uri="http://schemas.openxmlformats.org/presentationml/2006/ole">
            <p:oleObj spid="_x0000_s350217" name="Equation" r:id="rId10" imgW="825500" imgH="520700" progId="Equation.DSMT4">
              <p:embed/>
            </p:oleObj>
          </a:graphicData>
        </a:graphic>
      </p:graphicFrame>
      <p:sp>
        <p:nvSpPr>
          <p:cNvPr id="1414204" name="Text Box 60"/>
          <p:cNvSpPr txBox="1">
            <a:spLocks noChangeArrowheads="1"/>
          </p:cNvSpPr>
          <p:nvPr/>
        </p:nvSpPr>
        <p:spPr bwMode="auto">
          <a:xfrm>
            <a:off x="6781800" y="2989263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1414205" name="Text Box 61"/>
          <p:cNvSpPr txBox="1">
            <a:spLocks noChangeArrowheads="1"/>
          </p:cNvSpPr>
          <p:nvPr/>
        </p:nvSpPr>
        <p:spPr bwMode="auto">
          <a:xfrm>
            <a:off x="2413000" y="1631951"/>
            <a:ext cx="7039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FF00FF"/>
                </a:solidFill>
                <a:latin typeface="Comic Sans MS" pitchFamily="66" charset="0"/>
              </a:rPr>
              <a:t>q(x</a:t>
            </a:r>
            <a:r>
              <a:rPr lang="en-US" sz="1800" b="1" baseline="-18000" dirty="0">
                <a:solidFill>
                  <a:srgbClr val="FF00FF"/>
                </a:solidFill>
                <a:latin typeface="Comic Sans MS" pitchFamily="66" charset="0"/>
              </a:rPr>
              <a:t>1</a:t>
            </a:r>
            <a:r>
              <a:rPr lang="en-US" sz="1800" b="1" dirty="0">
                <a:solidFill>
                  <a:srgbClr val="FF00FF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1414206" name="Text Box 62"/>
          <p:cNvSpPr txBox="1">
            <a:spLocks noChangeArrowheads="1"/>
          </p:cNvSpPr>
          <p:nvPr/>
        </p:nvSpPr>
        <p:spPr bwMode="auto">
          <a:xfrm>
            <a:off x="2384425" y="3155951"/>
            <a:ext cx="701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FF00FF"/>
                </a:solidFill>
                <a:latin typeface="Comic Sans MS" pitchFamily="66" charset="0"/>
              </a:rPr>
              <a:t>g(x</a:t>
            </a:r>
            <a:r>
              <a:rPr lang="en-US" sz="1800" b="1" baseline="-18000" dirty="0">
                <a:solidFill>
                  <a:srgbClr val="FF00FF"/>
                </a:solidFill>
                <a:latin typeface="Comic Sans MS" pitchFamily="66" charset="0"/>
              </a:rPr>
              <a:t>2</a:t>
            </a:r>
            <a:r>
              <a:rPr lang="en-US" sz="1800" b="1" dirty="0">
                <a:solidFill>
                  <a:srgbClr val="FF00FF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1414209" name="Rectangle 65"/>
          <p:cNvSpPr>
            <a:spLocks noChangeArrowheads="1"/>
          </p:cNvSpPr>
          <p:nvPr/>
        </p:nvSpPr>
        <p:spPr bwMode="auto">
          <a:xfrm>
            <a:off x="304800" y="4365308"/>
            <a:ext cx="8458200" cy="1979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l">
              <a:spcBef>
                <a:spcPct val="20000"/>
              </a:spcBef>
            </a:pPr>
            <a:r>
              <a:rPr lang="en-US" b="1" dirty="0">
                <a:solidFill>
                  <a:srgbClr val="FFFFCC"/>
                </a:solidFill>
                <a:latin typeface="Comic Sans MS Bold"/>
                <a:cs typeface="Comic Sans MS Bold"/>
              </a:rPr>
              <a:t>“Hard</a:t>
            </a:r>
            <a:r>
              <a:rPr lang="en-US" b="1" dirty="0" smtClean="0">
                <a:solidFill>
                  <a:srgbClr val="FFFFCC"/>
                </a:solidFill>
                <a:latin typeface="Comic Sans MS Bold"/>
                <a:cs typeface="Comic Sans MS Bold"/>
              </a:rPr>
              <a:t>” (high-energy) probes </a:t>
            </a:r>
            <a:r>
              <a:rPr lang="en-US" b="1" dirty="0">
                <a:solidFill>
                  <a:srgbClr val="FFFFCC"/>
                </a:solidFill>
                <a:latin typeface="Comic Sans MS Bold"/>
                <a:cs typeface="Comic Sans MS Bold"/>
              </a:rPr>
              <a:t>have predictable rates given:</a:t>
            </a:r>
          </a:p>
          <a:p>
            <a:pPr marL="1143000" lvl="2" indent="-228600">
              <a:spcBef>
                <a:spcPct val="20000"/>
              </a:spcBef>
              <a:buClr>
                <a:srgbClr val="500093"/>
              </a:buClr>
            </a:pPr>
            <a:r>
              <a:rPr lang="en-US" b="1" dirty="0" err="1" smtClean="0">
                <a:solidFill>
                  <a:srgbClr val="00FF00"/>
                </a:solidFill>
                <a:latin typeface="Comic Sans MS Bold"/>
                <a:cs typeface="Comic Sans MS Bold"/>
              </a:rPr>
              <a:t>Partonic</a:t>
            </a:r>
            <a:r>
              <a:rPr lang="en-US" b="1" dirty="0" smtClean="0">
                <a:solidFill>
                  <a:srgbClr val="00FF00"/>
                </a:solidFill>
                <a:latin typeface="Comic Sans MS Bold"/>
                <a:cs typeface="Comic Sans MS Bold"/>
              </a:rPr>
              <a:t> hard scattering rates (calculable in </a:t>
            </a:r>
            <a:r>
              <a:rPr lang="en-US" b="1" dirty="0" err="1" smtClean="0">
                <a:solidFill>
                  <a:srgbClr val="00FF00"/>
                </a:solidFill>
                <a:latin typeface="Comic Sans MS Bold"/>
                <a:cs typeface="Comic Sans MS Bold"/>
              </a:rPr>
              <a:t>pQCD</a:t>
            </a:r>
            <a:r>
              <a:rPr lang="en-US" b="1" dirty="0" smtClean="0">
                <a:solidFill>
                  <a:srgbClr val="00FF00"/>
                </a:solidFill>
                <a:latin typeface="Comic Sans MS Bold"/>
                <a:cs typeface="Comic Sans MS Bold"/>
              </a:rPr>
              <a:t>)</a:t>
            </a:r>
          </a:p>
          <a:p>
            <a:pPr marL="1143000" lvl="2" indent="-228600" algn="l">
              <a:spcBef>
                <a:spcPct val="20000"/>
              </a:spcBef>
              <a:buClr>
                <a:srgbClr val="500093"/>
              </a:buClr>
            </a:pPr>
            <a:r>
              <a:rPr lang="en-US" b="1" dirty="0" smtClean="0">
                <a:solidFill>
                  <a:srgbClr val="FF85FF"/>
                </a:solidFill>
                <a:latin typeface="Comic Sans MS Bold"/>
                <a:cs typeface="Comic Sans MS Bold"/>
              </a:rPr>
              <a:t>Parton </a:t>
            </a:r>
            <a:r>
              <a:rPr lang="en-US" b="1" dirty="0">
                <a:solidFill>
                  <a:srgbClr val="FF85FF"/>
                </a:solidFill>
                <a:latin typeface="Comic Sans MS Bold"/>
                <a:cs typeface="Comic Sans MS Bold"/>
              </a:rPr>
              <a:t>distribution functions (need experimental input)</a:t>
            </a:r>
          </a:p>
          <a:p>
            <a:pPr marL="1143000" lvl="2" indent="-228600" algn="l">
              <a:spcBef>
                <a:spcPct val="20000"/>
              </a:spcBef>
              <a:buClr>
                <a:srgbClr val="500093"/>
              </a:buClr>
            </a:pPr>
            <a:r>
              <a:rPr lang="en-US" b="1" dirty="0" smtClean="0">
                <a:solidFill>
                  <a:srgbClr val="66FFFF"/>
                </a:solidFill>
                <a:latin typeface="Comic Sans MS Bold"/>
                <a:cs typeface="Comic Sans MS Bold"/>
              </a:rPr>
              <a:t>Fragmentation </a:t>
            </a:r>
            <a:r>
              <a:rPr lang="en-US" b="1" dirty="0">
                <a:solidFill>
                  <a:srgbClr val="66FFFF"/>
                </a:solidFill>
                <a:latin typeface="Comic Sans MS Bold"/>
                <a:cs typeface="Comic Sans MS Bold"/>
              </a:rPr>
              <a:t>functions (need experimental input)</a:t>
            </a:r>
          </a:p>
        </p:txBody>
      </p:sp>
      <p:grpSp>
        <p:nvGrpSpPr>
          <p:cNvPr id="6" name="Group 78"/>
          <p:cNvGrpSpPr/>
          <p:nvPr/>
        </p:nvGrpSpPr>
        <p:grpSpPr>
          <a:xfrm>
            <a:off x="7284720" y="4871720"/>
            <a:ext cx="1996438" cy="1200329"/>
            <a:chOff x="7193280" y="5227320"/>
            <a:chExt cx="1996438" cy="1200329"/>
          </a:xfrm>
        </p:grpSpPr>
        <p:sp>
          <p:nvSpPr>
            <p:cNvPr id="1414211" name="Rectangle 67"/>
            <p:cNvSpPr>
              <a:spLocks noChangeArrowheads="1"/>
            </p:cNvSpPr>
            <p:nvPr/>
          </p:nvSpPr>
          <p:spPr bwMode="auto">
            <a:xfrm>
              <a:off x="7513320" y="5227320"/>
              <a:ext cx="1676398" cy="12003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/>
                  <a:cs typeface="Comic Sans MS"/>
                </a:rPr>
                <a:t>Universal non-</a:t>
              </a:r>
              <a:r>
                <a:rPr lang="en-US" b="1" dirty="0" err="1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/>
                  <a:cs typeface="Comic Sans MS"/>
                </a:rPr>
                <a:t>perturbative</a:t>
              </a:r>
              <a:r>
                <a:rPr lang="en-US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/>
                  <a:cs typeface="Comic Sans MS"/>
                </a:rPr>
                <a:t> functions</a:t>
              </a:r>
              <a:endPara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endParaRPr>
            </a:p>
          </p:txBody>
        </p:sp>
        <p:sp>
          <p:nvSpPr>
            <p:cNvPr id="1414212" name="AutoShape 68"/>
            <p:cNvSpPr>
              <a:spLocks/>
            </p:cNvSpPr>
            <p:nvPr/>
          </p:nvSpPr>
          <p:spPr bwMode="auto">
            <a:xfrm>
              <a:off x="7193280" y="5334000"/>
              <a:ext cx="381000" cy="970009"/>
            </a:xfrm>
            <a:prstGeom prst="rightBrace">
              <a:avLst>
                <a:gd name="adj1" fmla="val 31667"/>
                <a:gd name="adj2" fmla="val 50000"/>
              </a:avLst>
            </a:prstGeom>
            <a:noFill/>
            <a:ln w="57150">
              <a:solidFill>
                <a:srgbClr val="FFFFE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 sz="3200" b="1">
                <a:solidFill>
                  <a:srgbClr val="500093"/>
                </a:solidFill>
                <a:latin typeface="Symbol" pitchFamily="18" charset="2"/>
              </a:endParaRPr>
            </a:p>
          </p:txBody>
        </p:sp>
      </p:grpSp>
      <p:graphicFrame>
        <p:nvGraphicFramePr>
          <p:cNvPr id="1414213" name="Object 69"/>
          <p:cNvGraphicFramePr>
            <a:graphicFrameLocks noChangeAspect="1"/>
          </p:cNvGraphicFramePr>
          <p:nvPr/>
        </p:nvGraphicFramePr>
        <p:xfrm>
          <a:off x="304800" y="3859213"/>
          <a:ext cx="8486775" cy="746125"/>
        </p:xfrm>
        <a:graphic>
          <a:graphicData uri="http://schemas.openxmlformats.org/presentationml/2006/ole">
            <p:oleObj spid="_x0000_s350210" name="Equation" r:id="rId11" imgW="3174840" imgH="279360" progId="Equation.3">
              <p:embed/>
            </p:oleObj>
          </a:graphicData>
        </a:graphic>
      </p:graphicFrame>
      <p:sp>
        <p:nvSpPr>
          <p:cNvPr id="91" name="Date Placeholder 9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14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14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14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14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14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14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14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4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14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14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14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14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14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14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14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4205" grpId="0"/>
      <p:bldP spid="141420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Probing the Helicity Structure of the Nucleon with p+p Collisions</a:t>
            </a:r>
            <a:endParaRPr lang="en-US" dirty="0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Hadron, June 2011 - Munich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432579" name="Picture 3" descr="spin-physics-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900238"/>
            <a:ext cx="3886200" cy="1985962"/>
          </a:xfrm>
          <a:prstGeom prst="rect">
            <a:avLst/>
          </a:prstGeom>
          <a:noFill/>
        </p:spPr>
      </p:pic>
      <p:sp>
        <p:nvSpPr>
          <p:cNvPr id="1432580" name="Text Box 4"/>
          <p:cNvSpPr txBox="1">
            <a:spLocks noChangeArrowheads="1"/>
          </p:cNvSpPr>
          <p:nvPr/>
        </p:nvSpPr>
        <p:spPr bwMode="auto">
          <a:xfrm>
            <a:off x="1750844" y="5717232"/>
            <a:ext cx="58334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/>
                <a:cs typeface="Comic Sans MS"/>
              </a:rPr>
              <a:t>Leading-order access to gluons </a:t>
            </a:r>
            <a:r>
              <a:rPr lang="en-US" sz="2400" b="1" dirty="0" err="1">
                <a:latin typeface="Comic Sans MS"/>
                <a:cs typeface="Comic Sans MS"/>
                <a:sym typeface="Wingdings" pitchFamily="2" charset="2"/>
              </a:rPr>
              <a:t></a:t>
            </a:r>
            <a:r>
              <a:rPr lang="en-US" sz="2400" b="1" dirty="0">
                <a:latin typeface="Comic Sans MS"/>
                <a:cs typeface="Comic Sans MS"/>
                <a:sym typeface="Wingdings" pitchFamily="2" charset="2"/>
              </a:rPr>
              <a:t> </a:t>
            </a:r>
            <a:r>
              <a:rPr lang="en-US" sz="2400" b="1" dirty="0">
                <a:latin typeface="Symbol" charset="2"/>
                <a:cs typeface="Symbol" charset="2"/>
                <a:sym typeface="Wingdings" pitchFamily="2" charset="2"/>
              </a:rPr>
              <a:t>D</a:t>
            </a:r>
            <a:r>
              <a:rPr lang="en-US" sz="2400" b="1" dirty="0">
                <a:latin typeface="Comic Sans MS"/>
                <a:cs typeface="Comic Sans MS"/>
                <a:sym typeface="Wingdings" pitchFamily="2" charset="2"/>
              </a:rPr>
              <a:t>G</a:t>
            </a:r>
            <a:endParaRPr lang="en-US" sz="2400" b="1" dirty="0">
              <a:latin typeface="Comic Sans MS"/>
              <a:cs typeface="Comic Sans MS"/>
            </a:endParaRPr>
          </a:p>
        </p:txBody>
      </p:sp>
      <p:graphicFrame>
        <p:nvGraphicFramePr>
          <p:cNvPr id="1432581" name="Object 5"/>
          <p:cNvGraphicFramePr>
            <a:graphicFrameLocks noChangeAspect="1"/>
          </p:cNvGraphicFramePr>
          <p:nvPr/>
        </p:nvGraphicFramePr>
        <p:xfrm>
          <a:off x="4265613" y="1447800"/>
          <a:ext cx="4725987" cy="795338"/>
        </p:xfrm>
        <a:graphic>
          <a:graphicData uri="http://schemas.openxmlformats.org/presentationml/2006/ole">
            <p:oleObj spid="_x0000_s361474" name="Equation" r:id="rId5" imgW="2565360" imgH="431640" progId="Equation.3">
              <p:embed/>
            </p:oleObj>
          </a:graphicData>
        </a:graphic>
      </p:graphicFrame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154680" y="5044444"/>
            <a:ext cx="828675" cy="407988"/>
            <a:chOff x="1872" y="1920"/>
            <a:chExt cx="522" cy="257"/>
          </a:xfrm>
        </p:grpSpPr>
        <p:sp>
          <p:nvSpPr>
            <p:cNvPr id="1432584" name="Text Box 8"/>
            <p:cNvSpPr txBox="1">
              <a:spLocks noChangeArrowheads="1"/>
            </p:cNvSpPr>
            <p:nvPr/>
          </p:nvSpPr>
          <p:spPr bwMode="auto">
            <a:xfrm>
              <a:off x="1968" y="1944"/>
              <a:ext cx="40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66CC"/>
                  </a:solidFill>
                  <a:latin typeface="Comic Sans MS"/>
                  <a:cs typeface="Comic Sans MS"/>
                </a:rPr>
                <a:t>DIS</a:t>
              </a:r>
            </a:p>
          </p:txBody>
        </p:sp>
        <p:sp>
          <p:nvSpPr>
            <p:cNvPr id="1432585" name="Line 9"/>
            <p:cNvSpPr>
              <a:spLocks noChangeShapeType="1"/>
            </p:cNvSpPr>
            <p:nvPr/>
          </p:nvSpPr>
          <p:spPr bwMode="auto">
            <a:xfrm>
              <a:off x="1872" y="1920"/>
              <a:ext cx="522" cy="0"/>
            </a:xfrm>
            <a:prstGeom prst="line">
              <a:avLst/>
            </a:prstGeom>
            <a:noFill/>
            <a:ln w="38100">
              <a:solidFill>
                <a:srgbClr val="FF85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516562" y="5022853"/>
            <a:ext cx="1260475" cy="430213"/>
            <a:chOff x="3475" y="1868"/>
            <a:chExt cx="794" cy="271"/>
          </a:xfrm>
        </p:grpSpPr>
        <p:sp>
          <p:nvSpPr>
            <p:cNvPr id="1432587" name="Text Box 11"/>
            <p:cNvSpPr txBox="1">
              <a:spLocks noChangeArrowheads="1"/>
            </p:cNvSpPr>
            <p:nvPr/>
          </p:nvSpPr>
          <p:spPr bwMode="auto">
            <a:xfrm>
              <a:off x="3622" y="1906"/>
              <a:ext cx="51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 err="1">
                  <a:solidFill>
                    <a:srgbClr val="33CC33"/>
                  </a:solidFill>
                  <a:latin typeface="Comic Sans MS"/>
                  <a:cs typeface="Comic Sans MS"/>
                </a:rPr>
                <a:t>pQCD</a:t>
              </a:r>
              <a:endParaRPr lang="en-US" b="1" dirty="0">
                <a:solidFill>
                  <a:srgbClr val="33CC33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432588" name="Line 12"/>
            <p:cNvSpPr>
              <a:spLocks noChangeShapeType="1"/>
            </p:cNvSpPr>
            <p:nvPr/>
          </p:nvSpPr>
          <p:spPr bwMode="auto">
            <a:xfrm flipV="1">
              <a:off x="3475" y="1868"/>
              <a:ext cx="794" cy="13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7086599" y="5022854"/>
            <a:ext cx="914400" cy="376238"/>
            <a:chOff x="4464" y="1868"/>
            <a:chExt cx="576" cy="237"/>
          </a:xfrm>
        </p:grpSpPr>
        <p:sp>
          <p:nvSpPr>
            <p:cNvPr id="1432590" name="Text Box 14"/>
            <p:cNvSpPr txBox="1">
              <a:spLocks noChangeArrowheads="1"/>
            </p:cNvSpPr>
            <p:nvPr/>
          </p:nvSpPr>
          <p:spPr bwMode="auto">
            <a:xfrm>
              <a:off x="4547" y="1872"/>
              <a:ext cx="45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 err="1">
                  <a:solidFill>
                    <a:srgbClr val="00FFFF"/>
                  </a:solidFill>
                  <a:latin typeface="Comic Sans MS"/>
                  <a:cs typeface="Comic Sans MS"/>
                </a:rPr>
                <a:t>e+e</a:t>
              </a:r>
              <a:r>
                <a:rPr lang="en-US" b="1" dirty="0">
                  <a:solidFill>
                    <a:srgbClr val="00FFFF"/>
                  </a:solidFill>
                  <a:latin typeface="Comic Sans MS"/>
                  <a:cs typeface="Comic Sans MS"/>
                </a:rPr>
                <a:t>-</a:t>
              </a:r>
            </a:p>
          </p:txBody>
        </p:sp>
        <p:sp>
          <p:nvSpPr>
            <p:cNvPr id="1432591" name="Line 15"/>
            <p:cNvSpPr>
              <a:spLocks noChangeShapeType="1"/>
            </p:cNvSpPr>
            <p:nvPr/>
          </p:nvSpPr>
          <p:spPr bwMode="auto">
            <a:xfrm flipV="1">
              <a:off x="4464" y="1868"/>
              <a:ext cx="576" cy="0"/>
            </a:xfrm>
            <a:prstGeom prst="line">
              <a:avLst/>
            </a:prstGeom>
            <a:noFill/>
            <a:ln w="38100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4345305" y="5022215"/>
            <a:ext cx="806450" cy="519113"/>
            <a:chOff x="2750" y="1906"/>
            <a:chExt cx="508" cy="327"/>
          </a:xfrm>
        </p:grpSpPr>
        <p:sp>
          <p:nvSpPr>
            <p:cNvPr id="1432593" name="Line 17"/>
            <p:cNvSpPr>
              <a:spLocks noChangeShapeType="1"/>
            </p:cNvSpPr>
            <p:nvPr/>
          </p:nvSpPr>
          <p:spPr bwMode="auto">
            <a:xfrm>
              <a:off x="2750" y="1920"/>
              <a:ext cx="508" cy="0"/>
            </a:xfrm>
            <a:prstGeom prst="line">
              <a:avLst/>
            </a:prstGeom>
            <a:noFill/>
            <a:ln w="38100">
              <a:solidFill>
                <a:srgbClr val="FFFF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2594" name="Text Box 18"/>
            <p:cNvSpPr txBox="1">
              <a:spLocks noChangeArrowheads="1"/>
            </p:cNvSpPr>
            <p:nvPr/>
          </p:nvSpPr>
          <p:spPr bwMode="auto">
            <a:xfrm>
              <a:off x="2953" y="1906"/>
              <a:ext cx="21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800"/>
                <a:t>?</a:t>
              </a:r>
            </a:p>
          </p:txBody>
        </p:sp>
      </p:grpSp>
      <p:sp>
        <p:nvSpPr>
          <p:cNvPr id="1432595" name="Text Box 19"/>
          <p:cNvSpPr txBox="1">
            <a:spLocks noChangeArrowheads="1"/>
          </p:cNvSpPr>
          <p:nvPr/>
        </p:nvSpPr>
        <p:spPr bwMode="auto">
          <a:xfrm>
            <a:off x="4191000" y="2393950"/>
            <a:ext cx="4953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latin typeface="Comic Sans MS Bold"/>
                <a:cs typeface="Comic Sans MS Bold"/>
              </a:rPr>
              <a:t>Study difference in particle production rates for same-</a:t>
            </a:r>
            <a:r>
              <a:rPr lang="en-US" b="1" dirty="0" err="1">
                <a:latin typeface="Comic Sans MS Bold"/>
                <a:cs typeface="Comic Sans MS Bold"/>
              </a:rPr>
              <a:t>helicity</a:t>
            </a:r>
            <a:r>
              <a:rPr lang="en-US" b="1" dirty="0">
                <a:latin typeface="Comic Sans MS Bold"/>
                <a:cs typeface="Comic Sans MS Bold"/>
              </a:rPr>
              <a:t> vs. opposite-</a:t>
            </a:r>
            <a:r>
              <a:rPr lang="en-US" b="1" dirty="0" err="1">
                <a:latin typeface="Comic Sans MS Bold"/>
                <a:cs typeface="Comic Sans MS Bold"/>
              </a:rPr>
              <a:t>helicity</a:t>
            </a:r>
            <a:r>
              <a:rPr lang="en-US" b="1" dirty="0">
                <a:latin typeface="Comic Sans MS Bold"/>
                <a:cs typeface="Comic Sans MS Bold"/>
              </a:rPr>
              <a:t> proton collisions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1000761" y="4508500"/>
          <a:ext cx="6959600" cy="520700"/>
        </p:xfrm>
        <a:graphic>
          <a:graphicData uri="http://schemas.openxmlformats.org/presentationml/2006/ole">
            <p:oleObj spid="_x0000_s361475" name="Equation" r:id="rId6" imgW="6959600" imgH="5207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97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Azimuthal angles and asymmetries</a:t>
            </a:r>
            <a:endParaRPr lang="en-US"/>
          </a:p>
        </p:txBody>
      </p:sp>
      <p:sp>
        <p:nvSpPr>
          <p:cNvPr id="3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it-IT"/>
          </a:p>
        </p:txBody>
      </p:sp>
      <p:sp>
        <p:nvSpPr>
          <p:cNvPr id="2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Hadron, June 2011 - Munich</a:t>
            </a:r>
            <a:endParaRPr lang="it-IT" dirty="0"/>
          </a:p>
        </p:txBody>
      </p:sp>
      <p:sp>
        <p:nvSpPr>
          <p:cNvPr id="28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F113-B092-4840-BC79-3263079A687F}" type="slidenum">
              <a:rPr lang="it-IT" smtClean="0"/>
              <a:pPr/>
              <a:t>41</a:t>
            </a:fld>
            <a:endParaRPr lang="it-IT"/>
          </a:p>
        </p:txBody>
      </p:sp>
      <p:pic>
        <p:nvPicPr>
          <p:cNvPr id="664578" name="Picture 2" descr="azimuthal_angles_ul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976313"/>
            <a:ext cx="4191000" cy="2681287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267200" y="2995612"/>
            <a:ext cx="5356225" cy="649288"/>
            <a:chOff x="2304" y="1920"/>
            <a:chExt cx="3374" cy="409"/>
          </a:xfrm>
        </p:grpSpPr>
        <p:graphicFrame>
          <p:nvGraphicFramePr>
            <p:cNvPr id="664580" name="Object 4"/>
            <p:cNvGraphicFramePr>
              <a:graphicFrameLocks noChangeAspect="1"/>
            </p:cNvGraphicFramePr>
            <p:nvPr/>
          </p:nvGraphicFramePr>
          <p:xfrm>
            <a:off x="2304" y="1931"/>
            <a:ext cx="997" cy="398"/>
          </p:xfrm>
          <a:graphic>
            <a:graphicData uri="http://schemas.openxmlformats.org/presentationml/2006/ole">
              <p:oleObj spid="_x0000_s365573" name="Equation" r:id="rId5" imgW="508000" imgH="203200" progId="Equation.DSMT4">
                <p:embed/>
              </p:oleObj>
            </a:graphicData>
          </a:graphic>
        </p:graphicFrame>
        <p:sp>
          <p:nvSpPr>
            <p:cNvPr id="664581" name="Rectangle 5"/>
            <p:cNvSpPr>
              <a:spLocks noChangeArrowheads="1"/>
            </p:cNvSpPr>
            <p:nvPr/>
          </p:nvSpPr>
          <p:spPr bwMode="auto">
            <a:xfrm>
              <a:off x="3264" y="1920"/>
              <a:ext cx="241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00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angle of </a:t>
              </a:r>
              <a:r>
                <a:rPr lang="en-US" b="1" dirty="0" err="1">
                  <a:solidFill>
                    <a:srgbClr val="00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hadron</a:t>
              </a:r>
              <a:r>
                <a:rPr lang="en-US" b="1" dirty="0">
                  <a:solidFill>
                    <a:srgbClr val="00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 relative to initial quark spin (</a:t>
              </a:r>
              <a:r>
                <a:rPr lang="en-US" b="1" dirty="0" err="1">
                  <a:solidFill>
                    <a:srgbClr val="00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Sivers</a:t>
              </a:r>
              <a:r>
                <a:rPr lang="en-US" b="1" dirty="0">
                  <a:solidFill>
                    <a:srgbClr val="00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)</a:t>
              </a:r>
              <a:endParaRPr lang="en-GB" b="1" dirty="0">
                <a:solidFill>
                  <a:srgbClr val="00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endParaRPr>
            </a:p>
          </p:txBody>
        </p:sp>
      </p:grpSp>
      <p:graphicFrame>
        <p:nvGraphicFramePr>
          <p:cNvPr id="664582" name="Object 6"/>
          <p:cNvGraphicFramePr>
            <a:graphicFrameLocks noChangeAspect="1"/>
          </p:cNvGraphicFramePr>
          <p:nvPr/>
        </p:nvGraphicFramePr>
        <p:xfrm>
          <a:off x="4267200" y="990600"/>
          <a:ext cx="1582737" cy="631825"/>
        </p:xfrm>
        <a:graphic>
          <a:graphicData uri="http://schemas.openxmlformats.org/presentationml/2006/ole">
            <p:oleObj spid="_x0000_s365570" name="Equation" r:id="rId6" imgW="508000" imgH="203200" progId="Equation.DSMT4">
              <p:embed/>
            </p:oleObj>
          </a:graphicData>
        </a:graphic>
      </p:graphicFrame>
      <p:sp>
        <p:nvSpPr>
          <p:cNvPr id="664583" name="Rectangle 7"/>
          <p:cNvSpPr>
            <a:spLocks noChangeArrowheads="1"/>
          </p:cNvSpPr>
          <p:nvPr/>
        </p:nvSpPr>
        <p:spPr bwMode="auto">
          <a:xfrm>
            <a:off x="5735637" y="1001712"/>
            <a:ext cx="37528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angle of </a:t>
            </a:r>
            <a:r>
              <a:rPr lang="en-US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hadron</a:t>
            </a:r>
            <a:r>
              <a:rPr lang="en-US" b="1" dirty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relative to final quark spin (Collins)</a:t>
            </a:r>
            <a:endParaRPr lang="en-GB" b="1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/>
              <a:cs typeface="Comic Sans MS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981200" y="3644900"/>
            <a:ext cx="2876550" cy="1173163"/>
            <a:chOff x="1248" y="2448"/>
            <a:chExt cx="1812" cy="739"/>
          </a:xfrm>
        </p:grpSpPr>
        <p:sp>
          <p:nvSpPr>
            <p:cNvPr id="664585" name="AutoShape 9"/>
            <p:cNvSpPr>
              <a:spLocks noChangeArrowheads="1"/>
            </p:cNvSpPr>
            <p:nvPr/>
          </p:nvSpPr>
          <p:spPr bwMode="auto">
            <a:xfrm>
              <a:off x="2678" y="2448"/>
              <a:ext cx="227" cy="272"/>
            </a:xfrm>
            <a:prstGeom prst="upArrow">
              <a:avLst>
                <a:gd name="adj1" fmla="val 50000"/>
                <a:gd name="adj2" fmla="val 29956"/>
              </a:avLst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1248" y="2688"/>
              <a:ext cx="1812" cy="499"/>
              <a:chOff x="1248" y="2688"/>
              <a:chExt cx="1812" cy="499"/>
            </a:xfrm>
          </p:grpSpPr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2016" y="2688"/>
                <a:ext cx="1044" cy="499"/>
                <a:chOff x="158" y="3203"/>
                <a:chExt cx="1044" cy="499"/>
              </a:xfrm>
            </p:grpSpPr>
            <p:sp>
              <p:nvSpPr>
                <p:cNvPr id="664588" name="Rectangle 12"/>
                <p:cNvSpPr>
                  <a:spLocks noChangeArrowheads="1"/>
                </p:cNvSpPr>
                <p:nvPr/>
              </p:nvSpPr>
              <p:spPr bwMode="auto">
                <a:xfrm>
                  <a:off x="158" y="3203"/>
                  <a:ext cx="1044" cy="499"/>
                </a:xfrm>
                <a:prstGeom prst="rect">
                  <a:avLst/>
                </a:prstGeom>
                <a:solidFill>
                  <a:srgbClr val="0099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664589" name="Object 13"/>
                <p:cNvGraphicFramePr>
                  <a:graphicFrameLocks noChangeAspect="1"/>
                </p:cNvGraphicFramePr>
                <p:nvPr/>
              </p:nvGraphicFramePr>
              <p:xfrm>
                <a:off x="249" y="3249"/>
                <a:ext cx="907" cy="408"/>
              </p:xfrm>
              <a:graphic>
                <a:graphicData uri="http://schemas.openxmlformats.org/presentationml/2006/ole">
                  <p:oleObj spid="_x0000_s365572" name="Equation" r:id="rId7" imgW="507960" imgH="228600" progId="Equation.3">
                    <p:embed/>
                  </p:oleObj>
                </a:graphicData>
              </a:graphic>
            </p:graphicFrame>
          </p:grpSp>
          <p:sp>
            <p:nvSpPr>
              <p:cNvPr id="664590" name="Rectangle 14"/>
              <p:cNvSpPr>
                <a:spLocks noChangeArrowheads="1"/>
              </p:cNvSpPr>
              <p:nvPr/>
            </p:nvSpPr>
            <p:spPr bwMode="auto">
              <a:xfrm>
                <a:off x="1248" y="2836"/>
                <a:ext cx="695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2400" b="1" dirty="0" err="1" smtClean="0">
                    <a:solidFill>
                      <a:srgbClr val="0099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mic Sans MS"/>
                    <a:cs typeface="Comic Sans MS"/>
                  </a:rPr>
                  <a:t>Sivers</a:t>
                </a:r>
                <a:endParaRPr lang="en-US" b="1" dirty="0">
                  <a:solidFill>
                    <a:srgbClr val="0099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endParaRPr>
              </a:p>
            </p:txBody>
          </p:sp>
        </p:grp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3962400" y="1533525"/>
            <a:ext cx="2855913" cy="1223963"/>
            <a:chOff x="144" y="2976"/>
            <a:chExt cx="1799" cy="771"/>
          </a:xfrm>
        </p:grpSpPr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144" y="3248"/>
              <a:ext cx="1044" cy="499"/>
              <a:chOff x="158" y="3203"/>
              <a:chExt cx="1044" cy="499"/>
            </a:xfrm>
          </p:grpSpPr>
          <p:sp>
            <p:nvSpPr>
              <p:cNvPr id="664593" name="Rectangle 17"/>
              <p:cNvSpPr>
                <a:spLocks noChangeArrowheads="1"/>
              </p:cNvSpPr>
              <p:nvPr/>
            </p:nvSpPr>
            <p:spPr bwMode="auto">
              <a:xfrm>
                <a:off x="158" y="3203"/>
                <a:ext cx="1044" cy="499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664594" name="Object 18"/>
              <p:cNvGraphicFramePr>
                <a:graphicFrameLocks noChangeAspect="1"/>
              </p:cNvGraphicFramePr>
              <p:nvPr/>
            </p:nvGraphicFramePr>
            <p:xfrm>
              <a:off x="249" y="3249"/>
              <a:ext cx="907" cy="408"/>
            </p:xfrm>
            <a:graphic>
              <a:graphicData uri="http://schemas.openxmlformats.org/presentationml/2006/ole">
                <p:oleObj spid="_x0000_s365571" name="Equation" r:id="rId8" imgW="507960" imgH="228600" progId="Equation.3">
                  <p:embed/>
                </p:oleObj>
              </a:graphicData>
            </a:graphic>
          </p:graphicFrame>
        </p:grpSp>
        <p:sp>
          <p:nvSpPr>
            <p:cNvPr id="664595" name="AutoShape 19"/>
            <p:cNvSpPr>
              <a:spLocks noChangeArrowheads="1"/>
            </p:cNvSpPr>
            <p:nvPr/>
          </p:nvSpPr>
          <p:spPr bwMode="auto">
            <a:xfrm>
              <a:off x="288" y="2976"/>
              <a:ext cx="227" cy="272"/>
            </a:xfrm>
            <a:prstGeom prst="upArrow">
              <a:avLst>
                <a:gd name="adj1" fmla="val 50000"/>
                <a:gd name="adj2" fmla="val 29956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4596" name="Rectangle 20"/>
            <p:cNvSpPr>
              <a:spLocks noChangeArrowheads="1"/>
            </p:cNvSpPr>
            <p:nvPr/>
          </p:nvSpPr>
          <p:spPr bwMode="auto">
            <a:xfrm>
              <a:off x="1248" y="3364"/>
              <a:ext cx="69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 dirty="0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Collins</a:t>
              </a:r>
              <a:endPara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endParaRPr>
            </a:p>
          </p:txBody>
        </p:sp>
      </p:grpSp>
      <p:sp>
        <p:nvSpPr>
          <p:cNvPr id="25" name="AutoShape 49"/>
          <p:cNvSpPr>
            <a:spLocks noChangeArrowheads="1"/>
          </p:cNvSpPr>
          <p:nvPr/>
        </p:nvSpPr>
        <p:spPr bwMode="auto">
          <a:xfrm>
            <a:off x="744538" y="5016500"/>
            <a:ext cx="733425" cy="911225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  <a:gs pos="0">
                <a:srgbClr val="FF0000"/>
              </a:gs>
            </a:gsLst>
            <a:lin ang="27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01964" y="5499100"/>
            <a:ext cx="5624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SIDIS allows to study </a:t>
            </a:r>
            <a:r>
              <a:rPr lang="en-US" b="1" dirty="0" err="1" smtClean="0">
                <a:latin typeface="Comic Sans MS"/>
                <a:cs typeface="Comic Sans MS"/>
              </a:rPr>
              <a:t>subprocesses</a:t>
            </a:r>
            <a:r>
              <a:rPr lang="en-US" b="1" dirty="0" smtClean="0">
                <a:latin typeface="Comic Sans MS"/>
                <a:cs typeface="Comic Sans MS"/>
              </a:rPr>
              <a:t> individually</a:t>
            </a:r>
            <a:endParaRPr lang="en-US" b="1" dirty="0"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c:AlternateContent>
        <mc:Choice Requires="mp">
          <mp:transition>
            <mp:cube/>
          </mp:transition>
        </mc:Choice>
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    <p:transition>
            <p:cover/>
          </p:transition>
        </mc:Fallback>
      </mc:AlternateContent>
    </mc:Choice>
    <mc:Fallback>
      <mc:AlternateContent>
        <mc:Choice Requires="mp">
          <p:transition>
            <p:cover/>
          </p:transition>
        </mc:Choice>
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    <p:transition>
            <p:cover/>
          </p:transition>
        </mc:Fallback>
      </mc:AlternateContent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28600" y="1600200"/>
            <a:ext cx="48006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PHENIX: </a:t>
            </a:r>
            <a:r>
              <a:rPr lang="en-US" sz="2400" b="1" dirty="0" smtClean="0">
                <a:latin typeface="Comic Sans MS"/>
                <a:cs typeface="Comic Sans MS"/>
              </a:rPr>
              <a:t>Limited acceptance and fast </a:t>
            </a:r>
            <a:r>
              <a:rPr lang="en-US" sz="2400" b="1" dirty="0" err="1" smtClean="0">
                <a:latin typeface="Comic Sans MS"/>
                <a:cs typeface="Comic Sans MS"/>
              </a:rPr>
              <a:t>EMCal</a:t>
            </a:r>
            <a:r>
              <a:rPr lang="en-US" sz="2400" b="1" dirty="0" smtClean="0">
                <a:latin typeface="Comic Sans MS"/>
                <a:cs typeface="Comic Sans MS"/>
              </a:rPr>
              <a:t> trigger </a:t>
            </a:r>
            <a:r>
              <a:rPr lang="en-US" sz="2400" b="1" dirty="0" smtClean="0">
                <a:latin typeface="Comic Sans MS"/>
                <a:cs typeface="Comic Sans MS"/>
                <a:sym typeface="Wingdings" pitchFamily="2" charset="2"/>
              </a:rPr>
              <a:t> Neutral </a:t>
            </a:r>
            <a:r>
              <a:rPr lang="en-US" sz="2400" b="1" dirty="0" err="1" smtClean="0">
                <a:latin typeface="Comic Sans MS"/>
                <a:cs typeface="Comic Sans MS"/>
                <a:sym typeface="Wingdings" pitchFamily="2" charset="2"/>
              </a:rPr>
              <a:t>pions</a:t>
            </a:r>
            <a:r>
              <a:rPr lang="en-US" sz="2400" b="1" dirty="0" smtClean="0">
                <a:latin typeface="Comic Sans MS"/>
                <a:cs typeface="Comic Sans MS"/>
                <a:sym typeface="Wingdings" pitchFamily="2" charset="2"/>
              </a:rPr>
              <a:t> have been primary probe</a:t>
            </a:r>
          </a:p>
          <a:p>
            <a:pPr algn="l"/>
            <a:r>
              <a:rPr lang="en-US" sz="2400" b="1" dirty="0" smtClean="0">
                <a:latin typeface="Comic Sans MS"/>
                <a:cs typeface="Comic Sans MS"/>
                <a:sym typeface="Wingdings" pitchFamily="2" charset="2"/>
              </a:rPr>
              <a:t>- Subject to fragmentation function uncertainties, but easy to reconstruct</a:t>
            </a:r>
            <a:endParaRPr lang="en-US" sz="2400" b="1" dirty="0">
              <a:latin typeface="Comic Sans MS"/>
              <a:cs typeface="Comic Sans MS"/>
            </a:endParaRPr>
          </a:p>
        </p:txBody>
      </p:sp>
      <p:sp>
        <p:nvSpPr>
          <p:cNvPr id="143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Inclusive Neutral </a:t>
            </a:r>
            <a:r>
              <a:rPr lang="en-US" sz="2800" dirty="0" err="1" smtClean="0"/>
              <a:t>Pion</a:t>
            </a:r>
            <a:r>
              <a:rPr lang="en-US" sz="2800" dirty="0" smtClean="0"/>
              <a:t> Asymmetry at </a:t>
            </a:r>
            <a:r>
              <a:rPr lang="en-US" altLang="ja-JP" sz="2800" dirty="0" err="1" smtClean="0">
                <a:sym typeface="Symbol" pitchFamily="18" charset="2"/>
              </a:rPr>
              <a:t></a:t>
            </a:r>
            <a:r>
              <a:rPr lang="en-US" altLang="ja-JP" sz="2800" dirty="0" err="1" smtClean="0"/>
              <a:t>s</a:t>
            </a:r>
            <a:r>
              <a:rPr lang="en-US" altLang="ja-JP" sz="2800" dirty="0" smtClean="0"/>
              <a:t>=</a:t>
            </a:r>
            <a:r>
              <a:rPr lang="en-US" sz="2800" dirty="0" smtClean="0"/>
              <a:t>200 </a:t>
            </a:r>
            <a:r>
              <a:rPr lang="en-US" sz="2800" dirty="0" err="1" smtClean="0"/>
              <a:t>GeV</a:t>
            </a:r>
            <a:endParaRPr lang="en-US" sz="2800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Hadron, June 2011 - Munich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434627" name="Text Box 3"/>
          <p:cNvSpPr txBox="1">
            <a:spLocks noChangeArrowheads="1"/>
          </p:cNvSpPr>
          <p:nvPr/>
        </p:nvSpPr>
        <p:spPr bwMode="auto">
          <a:xfrm>
            <a:off x="619940" y="990600"/>
            <a:ext cx="32944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PRL 103, 012003 (2009)</a:t>
            </a:r>
            <a:endParaRPr lang="en-US" sz="2000" b="1" dirty="0">
              <a:latin typeface="Comic Sans MS"/>
              <a:cs typeface="Comic Sans MS"/>
            </a:endParaRPr>
          </a:p>
        </p:txBody>
      </p:sp>
      <p:pic>
        <p:nvPicPr>
          <p:cNvPr id="14346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800" y="1390710"/>
            <a:ext cx="4724400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29" name="Picture 5" descr="1phenix-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962400"/>
            <a:ext cx="1676400" cy="609600"/>
          </a:xfrm>
          <a:prstGeom prst="rect">
            <a:avLst/>
          </a:prstGeom>
          <a:noFill/>
        </p:spPr>
      </p:pic>
      <p:sp>
        <p:nvSpPr>
          <p:cNvPr id="1434634" name="Text Box 10"/>
          <p:cNvSpPr txBox="1">
            <a:spLocks noChangeArrowheads="1"/>
          </p:cNvSpPr>
          <p:nvPr/>
        </p:nvSpPr>
        <p:spPr bwMode="auto">
          <a:xfrm>
            <a:off x="271780" y="5156200"/>
            <a:ext cx="38889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FF"/>
                </a:solidFill>
                <a:latin typeface="Comic Sans MS"/>
                <a:cs typeface="Comic Sans MS"/>
              </a:rPr>
              <a:t>Helicity</a:t>
            </a:r>
            <a:r>
              <a:rPr lang="en-US" b="1" dirty="0">
                <a:solidFill>
                  <a:srgbClr val="FF00FF"/>
                </a:solidFill>
                <a:latin typeface="Comic Sans MS"/>
                <a:cs typeface="Comic Sans MS"/>
              </a:rPr>
              <a:t> asymmetry measurement</a:t>
            </a:r>
          </a:p>
        </p:txBody>
      </p:sp>
      <p:pic>
        <p:nvPicPr>
          <p:cNvPr id="14" name="Picture 7" descr="Kenichi_pi0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7582" y="1524000"/>
            <a:ext cx="3927818" cy="28194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6" name="Picture 5" descr="1phenix-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5257800"/>
            <a:ext cx="1885950" cy="685800"/>
          </a:xfrm>
          <a:prstGeom prst="rect">
            <a:avLst/>
          </a:prstGeom>
          <a:noFill/>
        </p:spPr>
      </p:pic>
      <p:pic>
        <p:nvPicPr>
          <p:cNvPr id="12" name="Picture 3" descr="CompareRun5Run6Run9_split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390710"/>
            <a:ext cx="6210300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6248400" y="2819400"/>
            <a:ext cx="289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New results from 2009 data released at SPIN 2010.</a:t>
            </a:r>
          </a:p>
          <a:p>
            <a:r>
              <a:rPr lang="en-US" b="1" dirty="0" smtClean="0">
                <a:latin typeface="Comic Sans MS"/>
                <a:cs typeface="Comic Sans MS"/>
              </a:rPr>
              <a:t>Still no evidence for a non-zero asymmetry!</a:t>
            </a:r>
            <a:endParaRPr lang="en-US" b="1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34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434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34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34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434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434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434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34627" grpId="0"/>
      <p:bldP spid="1434627" grpId="1"/>
      <p:bldP spid="1434634" grpId="0"/>
      <p:bldP spid="1434634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Slide Number Placeholder 3"/>
          <p:cNvSpPr txBox="1">
            <a:spLocks noGrp="1"/>
          </p:cNvSpPr>
          <p:nvPr/>
        </p:nvSpPr>
        <p:spPr bwMode="auto">
          <a:xfrm>
            <a:off x="8382000" y="6550025"/>
            <a:ext cx="685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F0365424-1E3E-48F8-9B13-D26BE7D2BB75}" type="slidenum">
              <a:rPr lang="en-US" sz="1200"/>
              <a:pPr algn="r" eaLnBrk="1" hangingPunct="1"/>
              <a:t>43</a:t>
            </a:fld>
            <a:endParaRPr lang="en-US" sz="1200"/>
          </a:p>
        </p:txBody>
      </p:sp>
      <p:sp>
        <p:nvSpPr>
          <p:cNvPr id="71687" name="Text Box 33"/>
          <p:cNvSpPr txBox="1">
            <a:spLocks noChangeArrowheads="1"/>
          </p:cNvSpPr>
          <p:nvPr/>
        </p:nvSpPr>
        <p:spPr bwMode="auto">
          <a:xfrm>
            <a:off x="320039" y="5911850"/>
            <a:ext cx="69596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b="1" dirty="0">
                <a:latin typeface="Comic Sans MS"/>
                <a:cs typeface="Comic Sans MS"/>
              </a:rPr>
              <a:t>GRSV curves and data with cone radius R= 0.7 and -0.7 &lt; </a:t>
            </a:r>
            <a:r>
              <a:rPr lang="en-US" sz="1600" b="1" dirty="0">
                <a:latin typeface="Comic Sans MS"/>
                <a:cs typeface="Comic Sans MS"/>
                <a:sym typeface="Symbol" pitchFamily="18" charset="2"/>
              </a:rPr>
              <a:t> &lt; 0.9</a:t>
            </a:r>
          </a:p>
        </p:txBody>
      </p:sp>
      <p:graphicFrame>
        <p:nvGraphicFramePr>
          <p:cNvPr id="71730" name="Group 50"/>
          <p:cNvGraphicFramePr>
            <a:graphicFrameLocks noGrp="1"/>
          </p:cNvGraphicFramePr>
          <p:nvPr/>
        </p:nvGraphicFramePr>
        <p:xfrm>
          <a:off x="6553200" y="1295400"/>
          <a:ext cx="2590800" cy="3352802"/>
        </p:xfrm>
        <a:graphic>
          <a:graphicData uri="http://schemas.openxmlformats.org/drawingml/2006/table">
            <a:tbl>
              <a:tblPr/>
              <a:tblGrid>
                <a:gridCol w="1538288"/>
                <a:gridCol w="1052512"/>
              </a:tblGrid>
              <a:tr h="557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A</a:t>
                      </a:r>
                      <a:r>
                        <a:rPr kumimoji="0" lang="en-US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LL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systematics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ＭＳ Ｐゴシック" pitchFamily="34" charset="-128"/>
                        <a:cs typeface="Comic Sans MS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(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x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 10 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-3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Reconstruction + Trigger Bias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[-1,+3]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 (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p</a:t>
                      </a:r>
                      <a:r>
                        <a:rPr kumimoji="0" lang="en-US" sz="1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T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dep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5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Non-longitudinal Polarization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~ 0.03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 (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p</a:t>
                      </a:r>
                      <a:r>
                        <a:rPr kumimoji="0" lang="en-US" sz="1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T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dep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Relative Luminosity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0.94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9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Backgrounds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1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st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 bin ~ 0.5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Else ~ 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1728" name="Group 48"/>
          <p:cNvGraphicFramePr>
            <a:graphicFrameLocks noGrp="1"/>
          </p:cNvGraphicFramePr>
          <p:nvPr/>
        </p:nvGraphicFramePr>
        <p:xfrm>
          <a:off x="6553200" y="4800600"/>
          <a:ext cx="2590800" cy="533400"/>
        </p:xfrm>
        <a:graphic>
          <a:graphicData uri="http://schemas.openxmlformats.org/drawingml/2006/table">
            <a:tbl>
              <a:tblPr/>
              <a:tblGrid>
                <a:gridCol w="1538288"/>
                <a:gridCol w="1052512"/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p</a:t>
                      </a:r>
                      <a:r>
                        <a:rPr kumimoji="0" lang="en-US" sz="1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 systematic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3028C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  <a:sym typeface="Symbol" pitchFamily="18" charset="2"/>
                        </a:rPr>
                        <a:t>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3028C"/>
                          </a:solidFill>
                          <a:effectLst/>
                          <a:latin typeface="Comic Sans MS"/>
                          <a:ea typeface="ＭＳ Ｐゴシック" pitchFamily="34" charset="-128"/>
                          <a:cs typeface="Comic Sans MS"/>
                        </a:rPr>
                        <a:t>6.7%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7101840" y="5562600"/>
            <a:ext cx="1524000" cy="990600"/>
            <a:chOff x="2640" y="912"/>
            <a:chExt cx="864" cy="528"/>
          </a:xfrm>
        </p:grpSpPr>
        <p:sp>
          <p:nvSpPr>
            <p:cNvPr id="71719" name="AutoShape 39"/>
            <p:cNvSpPr>
              <a:spLocks noChangeArrowheads="1"/>
            </p:cNvSpPr>
            <p:nvPr/>
          </p:nvSpPr>
          <p:spPr bwMode="auto">
            <a:xfrm>
              <a:off x="2640" y="912"/>
              <a:ext cx="601" cy="528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 sz="2400" b="1" i="1">
                <a:cs typeface="Arial" pitchFamily="34" charset="0"/>
              </a:endParaRPr>
            </a:p>
          </p:txBody>
        </p:sp>
        <p:sp>
          <p:nvSpPr>
            <p:cNvPr id="71720" name="Text Box 40"/>
            <p:cNvSpPr txBox="1">
              <a:spLocks noChangeArrowheads="1"/>
            </p:cNvSpPr>
            <p:nvPr/>
          </p:nvSpPr>
          <p:spPr bwMode="auto">
            <a:xfrm>
              <a:off x="2852" y="1057"/>
              <a:ext cx="652" cy="24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 i="1" dirty="0">
                  <a:solidFill>
                    <a:srgbClr val="1C0E8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/>
                  <a:cs typeface="Arial" pitchFamily="34" charset="0"/>
                </a:rPr>
                <a:t>STAR</a:t>
              </a:r>
            </a:p>
          </p:txBody>
        </p:sp>
      </p:grpSp>
      <p:sp>
        <p:nvSpPr>
          <p:cNvPr id="71731" name="Rectangle 5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Inclusive Jet Asymmetry at </a:t>
            </a:r>
            <a:r>
              <a:rPr lang="en-US" altLang="ja-JP" smtClean="0">
                <a:sym typeface="Symbol" pitchFamily="18" charset="2"/>
              </a:rPr>
              <a:t></a:t>
            </a:r>
            <a:r>
              <a:rPr lang="en-US" altLang="ja-JP" smtClean="0"/>
              <a:t>s=</a:t>
            </a:r>
            <a:r>
              <a:rPr lang="en-US" smtClean="0"/>
              <a:t>200 GeV</a:t>
            </a:r>
            <a:br>
              <a:rPr lang="en-US" smtClean="0"/>
            </a:br>
            <a:endParaRPr lang="en-US" dirty="0"/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Hadron, June 2011 - Munich</a:t>
            </a:r>
            <a:endParaRPr lang="en-US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3400" y="1524000"/>
            <a:ext cx="571500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STAR: </a:t>
            </a:r>
            <a:r>
              <a:rPr lang="en-US" sz="2400" b="1" dirty="0" smtClean="0">
                <a:latin typeface="Comic Sans MS"/>
                <a:cs typeface="Comic Sans MS"/>
              </a:rPr>
              <a:t>Large acceptance </a:t>
            </a:r>
          </a:p>
          <a:p>
            <a:pPr algn="l">
              <a:buFont typeface="Wingdings" charset="2"/>
              <a:buChar char="à"/>
            </a:pPr>
            <a:r>
              <a:rPr lang="en-US" sz="2400" b="1" dirty="0" smtClean="0">
                <a:latin typeface="Comic Sans MS"/>
                <a:cs typeface="Comic Sans MS"/>
                <a:sym typeface="Wingdings" pitchFamily="2" charset="2"/>
              </a:rPr>
              <a:t> Jets have been primary probe</a:t>
            </a:r>
          </a:p>
          <a:p>
            <a:pPr algn="l">
              <a:buFont typeface="Wingdings" charset="2"/>
              <a:buChar char="à"/>
            </a:pPr>
            <a:r>
              <a:rPr lang="en-US" sz="2400" b="1" dirty="0" smtClean="0">
                <a:latin typeface="Comic Sans MS"/>
                <a:cs typeface="Comic Sans MS"/>
                <a:sym typeface="Wingdings" pitchFamily="2" charset="2"/>
              </a:rPr>
              <a:t> Not subject to uncertainties on fragmentation functions, but need to handle complexities of jet reconstruction</a:t>
            </a:r>
          </a:p>
          <a:p>
            <a:pPr algn="l">
              <a:buFontTx/>
              <a:buChar char="-"/>
            </a:pPr>
            <a:endParaRPr lang="en-US" sz="2600" dirty="0"/>
          </a:p>
        </p:txBody>
      </p:sp>
      <p:pic>
        <p:nvPicPr>
          <p:cNvPr id="71682" name="Picture 4" descr="2006ALLprel"/>
          <p:cNvPicPr>
            <a:picLocks noChangeAspect="1" noChangeArrowheads="1"/>
          </p:cNvPicPr>
          <p:nvPr/>
        </p:nvPicPr>
        <p:blipFill>
          <a:blip r:embed="rId3" cstate="print">
            <a:lum bright="-26000" contrast="40000"/>
          </a:blip>
          <a:srcRect t="8949" r="8690"/>
          <a:stretch>
            <a:fillRect/>
          </a:stretch>
        </p:blipFill>
        <p:spPr bwMode="auto">
          <a:xfrm>
            <a:off x="74613" y="1167447"/>
            <a:ext cx="6400800" cy="432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42900" y="5146040"/>
            <a:ext cx="38889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FF"/>
                </a:solidFill>
                <a:latin typeface="Comic Sans MS"/>
                <a:cs typeface="Comic Sans MS"/>
              </a:rPr>
              <a:t>Helicity</a:t>
            </a:r>
            <a:r>
              <a:rPr lang="en-US" b="1" dirty="0">
                <a:solidFill>
                  <a:srgbClr val="FF00FF"/>
                </a:solidFill>
                <a:latin typeface="Comic Sans MS"/>
                <a:cs typeface="Comic Sans MS"/>
              </a:rPr>
              <a:t> asymmetry measurement</a:t>
            </a:r>
          </a:p>
        </p:txBody>
      </p:sp>
      <p:grpSp>
        <p:nvGrpSpPr>
          <p:cNvPr id="3" name="Group 1108"/>
          <p:cNvGrpSpPr>
            <a:grpSpLocks/>
          </p:cNvGrpSpPr>
          <p:nvPr/>
        </p:nvGrpSpPr>
        <p:grpSpPr bwMode="auto">
          <a:xfrm>
            <a:off x="6277611" y="1305560"/>
            <a:ext cx="3048000" cy="3398838"/>
            <a:chOff x="144" y="1872"/>
            <a:chExt cx="1920" cy="2141"/>
          </a:xfrm>
        </p:grpSpPr>
        <p:pic>
          <p:nvPicPr>
            <p:cNvPr id="19" name="Picture 1090" descr="jet_schematic_seed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4" y="1872"/>
              <a:ext cx="1488" cy="1805"/>
            </a:xfrm>
            <a:prstGeom prst="rect">
              <a:avLst/>
            </a:prstGeom>
            <a:noFill/>
            <a:ln w="25400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5" name="AutoShape 1067"/>
            <p:cNvSpPr>
              <a:spLocks noChangeArrowheads="1"/>
            </p:cNvSpPr>
            <p:nvPr/>
          </p:nvSpPr>
          <p:spPr bwMode="auto">
            <a:xfrm>
              <a:off x="864" y="3696"/>
              <a:ext cx="556" cy="317"/>
            </a:xfrm>
            <a:prstGeom prst="irregularSeal1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1068"/>
            <p:cNvGrpSpPr>
              <a:grpSpLocks/>
            </p:cNvGrpSpPr>
            <p:nvPr/>
          </p:nvGrpSpPr>
          <p:grpSpPr bwMode="auto">
            <a:xfrm>
              <a:off x="1392" y="3779"/>
              <a:ext cx="672" cy="159"/>
              <a:chOff x="3660" y="1858"/>
              <a:chExt cx="769" cy="159"/>
            </a:xfrm>
          </p:grpSpPr>
          <p:sp>
            <p:nvSpPr>
              <p:cNvPr id="28" name="Line 1069"/>
              <p:cNvSpPr>
                <a:spLocks noChangeShapeType="1"/>
              </p:cNvSpPr>
              <p:nvPr/>
            </p:nvSpPr>
            <p:spPr bwMode="auto">
              <a:xfrm flipH="1" flipV="1">
                <a:off x="3660" y="1948"/>
                <a:ext cx="632" cy="1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Oval 1070"/>
              <p:cNvSpPr>
                <a:spLocks noChangeArrowheads="1"/>
              </p:cNvSpPr>
              <p:nvPr/>
            </p:nvSpPr>
            <p:spPr bwMode="auto">
              <a:xfrm>
                <a:off x="4250" y="1858"/>
                <a:ext cx="179" cy="159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C0000"/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1071"/>
            <p:cNvGrpSpPr>
              <a:grpSpLocks/>
            </p:cNvGrpSpPr>
            <p:nvPr/>
          </p:nvGrpSpPr>
          <p:grpSpPr bwMode="auto">
            <a:xfrm>
              <a:off x="144" y="3791"/>
              <a:ext cx="720" cy="159"/>
              <a:chOff x="1348" y="2773"/>
              <a:chExt cx="717" cy="159"/>
            </a:xfrm>
          </p:grpSpPr>
          <p:sp>
            <p:nvSpPr>
              <p:cNvPr id="26" name="Line 1072"/>
              <p:cNvSpPr>
                <a:spLocks noChangeShapeType="1"/>
              </p:cNvSpPr>
              <p:nvPr/>
            </p:nvSpPr>
            <p:spPr bwMode="auto">
              <a:xfrm>
                <a:off x="1433" y="2850"/>
                <a:ext cx="632" cy="1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Oval 1073"/>
              <p:cNvSpPr>
                <a:spLocks noChangeArrowheads="1"/>
              </p:cNvSpPr>
              <p:nvPr/>
            </p:nvSpPr>
            <p:spPr bwMode="auto">
              <a:xfrm>
                <a:off x="1348" y="2773"/>
                <a:ext cx="179" cy="159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C0000"/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8" name="Rectangle 1086"/>
            <p:cNvSpPr>
              <a:spLocks noChangeArrowheads="1"/>
            </p:cNvSpPr>
            <p:nvPr/>
          </p:nvSpPr>
          <p:spPr bwMode="auto">
            <a:xfrm>
              <a:off x="448" y="2977"/>
              <a:ext cx="116" cy="28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sz="2400"/>
            </a:p>
          </p:txBody>
        </p:sp>
        <p:sp>
          <p:nvSpPr>
            <p:cNvPr id="20" name="Rectangle 1091"/>
            <p:cNvSpPr>
              <a:spLocks noChangeArrowheads="1"/>
            </p:cNvSpPr>
            <p:nvPr/>
          </p:nvSpPr>
          <p:spPr bwMode="auto">
            <a:xfrm>
              <a:off x="1552" y="2774"/>
              <a:ext cx="116" cy="28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sz="2400"/>
            </a:p>
          </p:txBody>
        </p:sp>
        <p:sp>
          <p:nvSpPr>
            <p:cNvPr id="21" name="Text Box 1099"/>
            <p:cNvSpPr txBox="1">
              <a:spLocks noChangeArrowheads="1"/>
            </p:cNvSpPr>
            <p:nvPr/>
          </p:nvSpPr>
          <p:spPr bwMode="auto">
            <a:xfrm>
              <a:off x="543" y="2875"/>
              <a:ext cx="289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59271C"/>
                  </a:solidFill>
                  <a:latin typeface="Symbol" pitchFamily="18" charset="2"/>
                  <a:sym typeface="Symbol" pitchFamily="18" charset="2"/>
                </a:rPr>
                <a:t></a:t>
              </a:r>
              <a:r>
                <a:rPr lang="en-US" sz="1200" b="1" baseline="30000">
                  <a:solidFill>
                    <a:srgbClr val="59271C"/>
                  </a:solidFill>
                  <a:latin typeface="Symbol" pitchFamily="18" charset="2"/>
                  <a:sym typeface="Symbol" pitchFamily="18" charset="2"/>
                </a:rPr>
                <a:t></a:t>
              </a:r>
              <a:endParaRPr lang="en-US" sz="1200" b="1">
                <a:solidFill>
                  <a:srgbClr val="59271C"/>
                </a:solidFill>
                <a:latin typeface="Symbol" pitchFamily="18" charset="2"/>
                <a:sym typeface="Symbol" pitchFamily="18" charset="2"/>
              </a:endParaRPr>
            </a:p>
          </p:txBody>
        </p:sp>
        <p:sp>
          <p:nvSpPr>
            <p:cNvPr id="22" name="Text Box 1100"/>
            <p:cNvSpPr txBox="1">
              <a:spLocks noChangeArrowheads="1"/>
            </p:cNvSpPr>
            <p:nvPr/>
          </p:nvSpPr>
          <p:spPr bwMode="auto">
            <a:xfrm>
              <a:off x="1287" y="2993"/>
              <a:ext cx="293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59271C"/>
                  </a:solidFill>
                  <a:latin typeface="Symbol" pitchFamily="18" charset="2"/>
                  <a:sym typeface="Symbol" pitchFamily="18" charset="2"/>
                </a:rPr>
                <a:t></a:t>
              </a:r>
              <a:r>
                <a:rPr lang="en-US" sz="1200" b="1" baseline="30000">
                  <a:solidFill>
                    <a:srgbClr val="59271C"/>
                  </a:solidFill>
                  <a:latin typeface="Symbol" pitchFamily="18" charset="2"/>
                  <a:sym typeface="Symbol" pitchFamily="18" charset="2"/>
                </a:rPr>
                <a:t></a:t>
              </a:r>
              <a:endParaRPr lang="en-US" sz="1200" b="1">
                <a:solidFill>
                  <a:srgbClr val="59271C"/>
                </a:solidFill>
                <a:latin typeface="Symbol" pitchFamily="18" charset="2"/>
                <a:sym typeface="Symbol" pitchFamily="18" charset="2"/>
              </a:endParaRPr>
            </a:p>
          </p:txBody>
        </p:sp>
        <p:sp>
          <p:nvSpPr>
            <p:cNvPr id="23" name="Text Box 1101"/>
            <p:cNvSpPr txBox="1">
              <a:spLocks noChangeArrowheads="1"/>
            </p:cNvSpPr>
            <p:nvPr/>
          </p:nvSpPr>
          <p:spPr bwMode="auto">
            <a:xfrm>
              <a:off x="1394" y="2521"/>
              <a:ext cx="289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59271C"/>
                  </a:solidFill>
                  <a:latin typeface="Symbol" pitchFamily="18" charset="2"/>
                  <a:sym typeface="Symbol" pitchFamily="18" charset="2"/>
                </a:rPr>
                <a:t></a:t>
              </a:r>
              <a:r>
                <a:rPr lang="en-US" sz="1200" b="1" baseline="30000">
                  <a:solidFill>
                    <a:srgbClr val="59271C"/>
                  </a:solidFill>
                  <a:latin typeface="Symbol" pitchFamily="18" charset="2"/>
                  <a:sym typeface="Symbol" pitchFamily="18" charset="2"/>
                </a:rPr>
                <a:t></a:t>
              </a:r>
              <a:endParaRPr lang="en-US" sz="1200" b="1">
                <a:solidFill>
                  <a:srgbClr val="59271C"/>
                </a:solidFill>
                <a:latin typeface="Symbol" pitchFamily="18" charset="2"/>
                <a:sym typeface="Symbol" pitchFamily="18" charset="2"/>
              </a:endParaRPr>
            </a:p>
          </p:txBody>
        </p:sp>
        <p:sp>
          <p:nvSpPr>
            <p:cNvPr id="24" name="Text Box 1102"/>
            <p:cNvSpPr txBox="1">
              <a:spLocks noChangeArrowheads="1"/>
            </p:cNvSpPr>
            <p:nvPr/>
          </p:nvSpPr>
          <p:spPr bwMode="auto">
            <a:xfrm>
              <a:off x="756" y="2580"/>
              <a:ext cx="290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59271C"/>
                  </a:solidFill>
                  <a:latin typeface="Symbol" pitchFamily="18" charset="2"/>
                  <a:sym typeface="Symbol" pitchFamily="18" charset="2"/>
                </a:rPr>
                <a:t></a:t>
              </a:r>
              <a:r>
                <a:rPr lang="en-US" sz="1200" b="1" baseline="30000">
                  <a:solidFill>
                    <a:srgbClr val="59271C"/>
                  </a:solidFill>
                  <a:latin typeface="Symbol" pitchFamily="18" charset="2"/>
                  <a:sym typeface="Symbol" pitchFamily="18" charset="2"/>
                </a:rPr>
                <a:t></a:t>
              </a:r>
              <a:endParaRPr lang="en-US" sz="1200" b="1">
                <a:solidFill>
                  <a:srgbClr val="59271C"/>
                </a:solidFill>
                <a:latin typeface="Symbol" pitchFamily="18" charset="2"/>
                <a:sym typeface="Symbol" pitchFamily="18" charset="2"/>
              </a:endParaRPr>
            </a:p>
          </p:txBody>
        </p:sp>
        <p:sp>
          <p:nvSpPr>
            <p:cNvPr id="25" name="Text Box 1104"/>
            <p:cNvSpPr txBox="1">
              <a:spLocks noChangeArrowheads="1"/>
            </p:cNvSpPr>
            <p:nvPr/>
          </p:nvSpPr>
          <p:spPr bwMode="auto">
            <a:xfrm>
              <a:off x="1128" y="2580"/>
              <a:ext cx="291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dirty="0">
                  <a:solidFill>
                    <a:srgbClr val="59271C"/>
                  </a:solidFill>
                </a:rPr>
                <a:t>e</a:t>
              </a:r>
              <a:r>
                <a:rPr lang="en-US" sz="1200" b="1" baseline="30000" dirty="0">
                  <a:solidFill>
                    <a:srgbClr val="59271C"/>
                  </a:solidFill>
                </a:rPr>
                <a:t>+</a:t>
              </a:r>
              <a:endParaRPr lang="en-US" sz="1200" b="1" dirty="0">
                <a:solidFill>
                  <a:srgbClr val="59271C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1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7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info on Jets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Hadron, June 2011 - Munich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44</a:t>
            </a:fld>
            <a:endParaRPr lang="en-US"/>
          </a:p>
        </p:txBody>
      </p:sp>
      <p:graphicFrame>
        <p:nvGraphicFramePr>
          <p:cNvPr id="401410" name="Object 2"/>
          <p:cNvGraphicFramePr>
            <a:graphicFrameLocks noChangeAspect="1"/>
          </p:cNvGraphicFramePr>
          <p:nvPr/>
        </p:nvGraphicFramePr>
        <p:xfrm>
          <a:off x="419100" y="969010"/>
          <a:ext cx="3124200" cy="3009900"/>
        </p:xfrm>
        <a:graphic>
          <a:graphicData uri="http://schemas.openxmlformats.org/presentationml/2006/ole">
            <p:oleObj spid="_x0000_s401410" name="Equation" r:id="rId3" imgW="3124200" imgH="3009900" progId="Equation.DSMT4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8944" y="707628"/>
            <a:ext cx="225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CC66FF"/>
                </a:solidFill>
                <a:latin typeface="Comic Sans MS Bold"/>
                <a:cs typeface="Comic Sans MS Bold"/>
              </a:rPr>
              <a:t>Di-jet Kinematics:</a:t>
            </a:r>
            <a:endParaRPr lang="en-US" b="1" u="sng" dirty="0">
              <a:solidFill>
                <a:srgbClr val="CC66FF"/>
              </a:solidFill>
              <a:latin typeface="Comic Sans MS Bold"/>
              <a:cs typeface="Comic Sans MS Bold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24325" y="969010"/>
            <a:ext cx="4981575" cy="2905125"/>
            <a:chOff x="4086225" y="3570288"/>
            <a:chExt cx="4981575" cy="29051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86225" y="3570288"/>
              <a:ext cx="4981575" cy="290512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8310880" y="5039360"/>
              <a:ext cx="746760" cy="140557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</a:t>
            </a:r>
            <a:r>
              <a:rPr lang="en-US" dirty="0" err="1" smtClean="0"/>
              <a:t>TMDs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Hadron, June 2011 - Munich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45</a:t>
            </a:fld>
            <a:endParaRPr lang="en-US" altLang="ja-JP"/>
          </a:p>
        </p:txBody>
      </p:sp>
      <p:sp>
        <p:nvSpPr>
          <p:cNvPr id="12" name="AutoShape 14"/>
          <p:cNvSpPr>
            <a:spLocks noChangeArrowheads="1"/>
          </p:cNvSpPr>
          <p:nvPr/>
        </p:nvSpPr>
        <p:spPr bwMode="auto">
          <a:xfrm>
            <a:off x="171719" y="800100"/>
            <a:ext cx="733425" cy="3720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CC66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5200" y="889000"/>
            <a:ext cx="59170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Measure A</a:t>
            </a:r>
            <a:r>
              <a:rPr lang="en-US" b="1" baseline="-25000" dirty="0" smtClean="0">
                <a:latin typeface="Comic Sans MS"/>
                <a:cs typeface="Comic Sans MS"/>
              </a:rPr>
              <a:t>N</a:t>
            </a:r>
            <a:r>
              <a:rPr lang="en-US" b="1" dirty="0" smtClean="0">
                <a:latin typeface="Comic Sans MS"/>
                <a:cs typeface="Comic Sans MS"/>
              </a:rPr>
              <a:t> for identified hadrons in pp and pHe</a:t>
            </a:r>
            <a:r>
              <a:rPr lang="en-US" b="1" baseline="30000" dirty="0" smtClean="0">
                <a:latin typeface="Comic Sans MS"/>
                <a:cs typeface="Comic Sans MS"/>
              </a:rPr>
              <a:t>3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b="1" dirty="0" smtClean="0">
                <a:latin typeface="Comic Sans MS"/>
                <a:cs typeface="Comic Sans MS"/>
              </a:rPr>
              <a:t> flavor separation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b="1" dirty="0" smtClean="0">
                <a:latin typeface="Comic Sans MS"/>
                <a:cs typeface="Comic Sans MS"/>
              </a:rPr>
              <a:t> test of current extractions of </a:t>
            </a:r>
            <a:r>
              <a:rPr lang="en-US" b="1" dirty="0" err="1" smtClean="0">
                <a:latin typeface="Comic Sans MS"/>
                <a:cs typeface="Comic Sans MS"/>
              </a:rPr>
              <a:t>u</a:t>
            </a:r>
            <a:r>
              <a:rPr lang="en-US" b="1" dirty="0" smtClean="0">
                <a:latin typeface="Comic Sans MS"/>
                <a:cs typeface="Comic Sans MS"/>
              </a:rPr>
              <a:t> and </a:t>
            </a:r>
            <a:r>
              <a:rPr lang="en-US" b="1" dirty="0" err="1" smtClean="0">
                <a:latin typeface="Comic Sans MS"/>
                <a:cs typeface="Comic Sans MS"/>
              </a:rPr>
              <a:t>d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PDFs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endParaRPr lang="en-US" b="1" dirty="0">
              <a:latin typeface="Comic Sans MS"/>
              <a:cs typeface="Comic Sans MS"/>
            </a:endParaRPr>
          </a:p>
        </p:txBody>
      </p:sp>
      <p:pic>
        <p:nvPicPr>
          <p:cNvPr id="15" name="Picture 14" descr="Anh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513" y="2026559"/>
            <a:ext cx="4213207" cy="3214765"/>
          </a:xfrm>
          <a:prstGeom prst="rect">
            <a:avLst/>
          </a:prstGeom>
        </p:spPr>
      </p:pic>
      <p:pic>
        <p:nvPicPr>
          <p:cNvPr id="16" name="Picture 15" descr="Anp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20" y="2015385"/>
            <a:ext cx="4185777" cy="325316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5410200"/>
            <a:ext cx="925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planed upgrade of pp2pp @ STAR can tag the scattering occurred on the </a:t>
            </a:r>
            <a:r>
              <a:rPr lang="en-US" b="1" dirty="0" err="1" smtClean="0">
                <a:latin typeface="Comic Sans MS"/>
                <a:cs typeface="Comic Sans MS"/>
              </a:rPr>
              <a:t>p</a:t>
            </a:r>
            <a:r>
              <a:rPr lang="en-US" b="1" dirty="0" smtClean="0">
                <a:latin typeface="Comic Sans MS"/>
                <a:cs typeface="Comic Sans MS"/>
              </a:rPr>
              <a:t> or </a:t>
            </a:r>
            <a:r>
              <a:rPr lang="en-US" b="1" dirty="0" err="1" smtClean="0">
                <a:latin typeface="Comic Sans MS"/>
                <a:cs typeface="Comic Sans MS"/>
              </a:rPr>
              <a:t>n</a:t>
            </a:r>
            <a:endParaRPr lang="en-US" b="1" dirty="0"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c:AlternateContent>
        <mc:Choice Requires="mp">
          <mp:transition>
            <mp:cube/>
          </mp:transition>
        </mc:Choice>
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    <p:transition>
            <p:cover/>
          </p:transition>
        </mc:Fallback>
      </mc:AlternateContent>
    </mc:Choice>
    <mc:Fallback>
      <mc:AlternateContent>
        <mc:Choice Requires="mp">
          <p:transition>
            <p:cover/>
          </p:transition>
        </mc:Choice>
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    <p:transition>
            <p:cover/>
          </p:transition>
        </mc:Fallback>
      </mc:AlternateContent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1443"/>
          <a:stretch>
            <a:fillRect/>
          </a:stretch>
        </p:blipFill>
        <p:spPr bwMode="auto">
          <a:xfrm>
            <a:off x="1375382" y="2051428"/>
            <a:ext cx="6447818" cy="378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Gluon Polarization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Hadron, June 2011 - Munich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070E-4959-394B-94B2-738581DC7C3F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84275" y="5984875"/>
            <a:ext cx="68570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omic Sans MS"/>
                <a:cs typeface="Comic Sans MS"/>
              </a:rPr>
              <a:t> </a:t>
            </a:r>
            <a:r>
              <a:rPr lang="en-US" b="1" dirty="0" err="1">
                <a:latin typeface="Comic Sans MS"/>
                <a:cs typeface="Comic Sans MS"/>
              </a:rPr>
              <a:t>unpolarised</a:t>
            </a:r>
            <a:r>
              <a:rPr lang="en-US" b="1" dirty="0">
                <a:latin typeface="Comic Sans MS"/>
                <a:cs typeface="Comic Sans MS"/>
              </a:rPr>
              <a:t> cross sections nicely reproduced in NLO </a:t>
            </a:r>
            <a:r>
              <a:rPr lang="en-US" b="1" dirty="0" err="1">
                <a:latin typeface="Comic Sans MS"/>
                <a:cs typeface="Comic Sans MS"/>
              </a:rPr>
              <a:t>pQCD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8" name="AutoShape 49"/>
          <p:cNvSpPr>
            <a:spLocks noChangeArrowheads="1"/>
          </p:cNvSpPr>
          <p:nvPr/>
        </p:nvSpPr>
        <p:spPr bwMode="auto">
          <a:xfrm>
            <a:off x="595842" y="5786978"/>
            <a:ext cx="733425" cy="647698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FF66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14353" y="2045442"/>
            <a:ext cx="969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in NLO</a:t>
            </a:r>
            <a:endParaRPr lang="en-US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702235"/>
            <a:ext cx="4031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RHIC: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Comic Sans MS"/>
                <a:cs typeface="Comic Sans MS"/>
              </a:rPr>
              <a:t>many sub-processes with a</a:t>
            </a:r>
          </a:p>
          <a:p>
            <a:r>
              <a:rPr lang="en-US" b="1" dirty="0" smtClean="0">
                <a:solidFill>
                  <a:schemeClr val="tx1"/>
                </a:solidFill>
                <a:latin typeface="Comic Sans MS"/>
                <a:cs typeface="Comic Sans MS"/>
              </a:rPr>
              <a:t>        dominant gluon contribution </a:t>
            </a:r>
            <a:endParaRPr lang="en-US" b="1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421" y="584572"/>
            <a:ext cx="1165860" cy="1497330"/>
          </a:xfrm>
          <a:prstGeom prst="rect">
            <a:avLst/>
          </a:prstGeom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332505" y="1110128"/>
            <a:ext cx="396218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FF00FF"/>
                </a:solidFill>
                <a:latin typeface="Comic Sans MS"/>
                <a:cs typeface="Comic Sans MS"/>
              </a:rPr>
              <a:t>high-</a:t>
            </a:r>
            <a:r>
              <a:rPr lang="en-US" sz="1800" b="1" dirty="0" err="1">
                <a:solidFill>
                  <a:srgbClr val="FF00FF"/>
                </a:solidFill>
                <a:latin typeface="Comic Sans MS"/>
                <a:cs typeface="Comic Sans MS"/>
              </a:rPr>
              <a:t>p</a:t>
            </a:r>
            <a:r>
              <a:rPr lang="en-US" sz="1800" b="1" baseline="-25000" dirty="0" err="1">
                <a:solidFill>
                  <a:srgbClr val="FF00FF"/>
                </a:solidFill>
                <a:latin typeface="Comic Sans MS"/>
                <a:cs typeface="Comic Sans MS"/>
              </a:rPr>
              <a:t>T</a:t>
            </a:r>
            <a:r>
              <a:rPr lang="en-US" sz="1800" b="1" dirty="0">
                <a:solidFill>
                  <a:srgbClr val="FF00FF"/>
                </a:solidFill>
                <a:latin typeface="Comic Sans MS"/>
                <a:cs typeface="Comic Sans MS"/>
              </a:rPr>
              <a:t> </a:t>
            </a:r>
            <a:r>
              <a:rPr lang="en-US" sz="1800" b="1" dirty="0">
                <a:latin typeface="Comic Sans MS"/>
                <a:cs typeface="Comic Sans MS"/>
              </a:rPr>
              <a:t>jet, </a:t>
            </a:r>
            <a:r>
              <a:rPr lang="en-US" sz="1800" b="1" dirty="0" err="1">
                <a:latin typeface="Comic Sans MS"/>
                <a:cs typeface="Comic Sans MS"/>
              </a:rPr>
              <a:t>pion</a:t>
            </a:r>
            <a:r>
              <a:rPr lang="en-US" sz="1800" b="1" dirty="0">
                <a:latin typeface="Comic Sans MS"/>
                <a:cs typeface="Comic Sans MS"/>
              </a:rPr>
              <a:t>, heavy quark, …</a:t>
            </a:r>
            <a:endParaRPr lang="de-DE" sz="1800" b="1" dirty="0">
              <a:latin typeface="Comic Sans MS"/>
              <a:cs typeface="Comic Sans M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84400" y="2394752"/>
            <a:ext cx="853758" cy="287488"/>
          </a:xfrm>
          <a:prstGeom prst="ellipse">
            <a:avLst/>
          </a:prstGeom>
          <a:noFill/>
          <a:ln>
            <a:solidFill>
              <a:srgbClr val="CC66FF"/>
            </a:solidFill>
          </a:ln>
          <a:effectLst>
            <a:glow rad="63500">
              <a:srgbClr val="FF66FF">
                <a:alpha val="4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184400" y="3014512"/>
            <a:ext cx="853758" cy="287488"/>
          </a:xfrm>
          <a:prstGeom prst="ellipse">
            <a:avLst/>
          </a:prstGeom>
          <a:noFill/>
          <a:ln>
            <a:solidFill>
              <a:srgbClr val="CC66FF"/>
            </a:solidFill>
          </a:ln>
          <a:effectLst>
            <a:glow rad="63500">
              <a:srgbClr val="FF66FF">
                <a:alpha val="4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512661" y="818252"/>
            <a:ext cx="4514850" cy="5167285"/>
            <a:chOff x="2400234" y="1582246"/>
            <a:chExt cx="4514850" cy="5167285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0234" y="1582246"/>
              <a:ext cx="4514850" cy="5167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6014720" y="2875280"/>
              <a:ext cx="430887" cy="3614932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FF"/>
                  </a:solidFill>
                  <a:latin typeface="Comic Sans MS"/>
                  <a:cs typeface="Comic Sans MS"/>
                </a:rPr>
                <a:t>Theoretical Predictions</a:t>
              </a:r>
              <a:endParaRPr lang="en-US" sz="1600" b="1" dirty="0">
                <a:solidFill>
                  <a:srgbClr val="FF00FF"/>
                </a:solidFill>
                <a:latin typeface="Comic Sans MS"/>
                <a:cs typeface="Comic Sans MS"/>
              </a:endParaRPr>
            </a:p>
          </p:txBody>
        </p:sp>
      </p:grp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6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QCD work: Cross Sections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Hadron, June 2011 - Munich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9" name="Picture 4" descr="cross_200gev.eps"/>
          <p:cNvPicPr>
            <a:picLocks noChangeAspect="1"/>
          </p:cNvPicPr>
          <p:nvPr/>
        </p:nvPicPr>
        <p:blipFill>
          <a:blip r:embed="rId2"/>
          <a:srcRect t="6350" r="6701" b="1270"/>
          <a:stretch>
            <a:fillRect/>
          </a:stretch>
        </p:blipFill>
        <p:spPr bwMode="auto">
          <a:xfrm>
            <a:off x="3121657" y="1176018"/>
            <a:ext cx="2756664" cy="3600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2" descr="nlo.gif"/>
          <p:cNvPicPr>
            <a:picLocks noChangeAspect="1"/>
          </p:cNvPicPr>
          <p:nvPr/>
        </p:nvPicPr>
        <p:blipFill>
          <a:blip r:embed="rId3"/>
          <a:srcRect t="6781" r="8193"/>
          <a:stretch>
            <a:fillRect/>
          </a:stretch>
        </p:blipFill>
        <p:spPr bwMode="auto">
          <a:xfrm>
            <a:off x="6005321" y="1176018"/>
            <a:ext cx="3025637" cy="3711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 descr="cross_62gev.eps"/>
          <p:cNvPicPr>
            <a:picLocks noChangeAspect="1"/>
          </p:cNvPicPr>
          <p:nvPr/>
        </p:nvPicPr>
        <p:blipFill>
          <a:blip r:embed="rId4"/>
          <a:srcRect t="-1392" r="11885"/>
          <a:stretch>
            <a:fillRect/>
          </a:stretch>
        </p:blipFill>
        <p:spPr bwMode="auto">
          <a:xfrm>
            <a:off x="76201" y="1153424"/>
            <a:ext cx="2935855" cy="360485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228600" y="825500"/>
            <a:ext cx="270255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rgbClr val="8000FF"/>
                </a:solidFill>
                <a:latin typeface="Comic Sans MS"/>
                <a:cs typeface="Comic Sans MS"/>
                <a:sym typeface="Symbol" pitchFamily="28" charset="2"/>
              </a:rPr>
              <a:t></a:t>
            </a:r>
            <a:r>
              <a:rPr lang="en-US" sz="1400" b="1" dirty="0" err="1">
                <a:solidFill>
                  <a:srgbClr val="8000FF"/>
                </a:solidFill>
                <a:latin typeface="Comic Sans MS"/>
                <a:cs typeface="Comic Sans MS"/>
              </a:rPr>
              <a:t>s</a:t>
            </a:r>
            <a:r>
              <a:rPr lang="en-US" sz="1400" b="1" dirty="0">
                <a:solidFill>
                  <a:srgbClr val="8000FF"/>
                </a:solidFill>
                <a:latin typeface="Comic Sans MS"/>
                <a:cs typeface="Comic Sans MS"/>
              </a:rPr>
              <a:t>=62 </a:t>
            </a:r>
            <a:r>
              <a:rPr lang="en-US" sz="1400" b="1" dirty="0" err="1">
                <a:solidFill>
                  <a:srgbClr val="8000FF"/>
                </a:solidFill>
                <a:latin typeface="Comic Sans MS"/>
                <a:cs typeface="Comic Sans MS"/>
              </a:rPr>
              <a:t>GeV</a:t>
            </a:r>
            <a:r>
              <a:rPr lang="en-US" sz="1400" b="1" dirty="0">
                <a:solidFill>
                  <a:srgbClr val="8000FF"/>
                </a:solidFill>
                <a:latin typeface="Comic Sans MS"/>
                <a:cs typeface="Comic Sans MS"/>
              </a:rPr>
              <a:t> (PRD79, 012003)</a:t>
            </a:r>
          </a:p>
        </p:txBody>
      </p: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3136900" y="825500"/>
            <a:ext cx="28135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rgbClr val="CC66FF"/>
                </a:solidFill>
                <a:latin typeface="Comic Sans MS"/>
                <a:cs typeface="Comic Sans MS"/>
                <a:sym typeface="Symbol" pitchFamily="28" charset="2"/>
              </a:rPr>
              <a:t></a:t>
            </a:r>
            <a:r>
              <a:rPr lang="en-US" sz="1400" b="1" dirty="0" err="1">
                <a:solidFill>
                  <a:srgbClr val="CC66FF"/>
                </a:solidFill>
                <a:latin typeface="Comic Sans MS"/>
                <a:cs typeface="Comic Sans MS"/>
              </a:rPr>
              <a:t>s</a:t>
            </a:r>
            <a:r>
              <a:rPr lang="en-US" sz="1400" b="1" dirty="0">
                <a:solidFill>
                  <a:srgbClr val="CC66FF"/>
                </a:solidFill>
                <a:latin typeface="Comic Sans MS"/>
                <a:cs typeface="Comic Sans MS"/>
              </a:rPr>
              <a:t>=200 </a:t>
            </a:r>
            <a:r>
              <a:rPr lang="en-US" sz="1400" b="1" dirty="0" err="1">
                <a:solidFill>
                  <a:srgbClr val="CC66FF"/>
                </a:solidFill>
                <a:latin typeface="Comic Sans MS"/>
                <a:cs typeface="Comic Sans MS"/>
              </a:rPr>
              <a:t>GeV</a:t>
            </a:r>
            <a:r>
              <a:rPr lang="en-US" sz="1400" b="1" dirty="0">
                <a:solidFill>
                  <a:srgbClr val="CC66FF"/>
                </a:solidFill>
                <a:latin typeface="Comic Sans MS"/>
                <a:cs typeface="Comic Sans MS"/>
              </a:rPr>
              <a:t> (PRD76, 051106)</a:t>
            </a:r>
          </a:p>
        </p:txBody>
      </p:sp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6324600" y="825500"/>
            <a:ext cx="23904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rgbClr val="FF66FF"/>
                </a:solidFill>
                <a:latin typeface="Comic Sans MS"/>
                <a:cs typeface="Comic Sans MS"/>
                <a:sym typeface="Symbol" pitchFamily="28" charset="2"/>
              </a:rPr>
              <a:t></a:t>
            </a:r>
            <a:r>
              <a:rPr lang="en-US" sz="1400" b="1" dirty="0" err="1">
                <a:solidFill>
                  <a:srgbClr val="FF66FF"/>
                </a:solidFill>
                <a:latin typeface="Comic Sans MS"/>
                <a:cs typeface="Comic Sans MS"/>
              </a:rPr>
              <a:t>s</a:t>
            </a:r>
            <a:r>
              <a:rPr lang="en-US" sz="1400" b="1" dirty="0">
                <a:solidFill>
                  <a:srgbClr val="FF66FF"/>
                </a:solidFill>
                <a:latin typeface="Comic Sans MS"/>
                <a:cs typeface="Comic Sans MS"/>
              </a:rPr>
              <a:t>=500 </a:t>
            </a:r>
            <a:r>
              <a:rPr lang="en-US" sz="1400" b="1" dirty="0" err="1">
                <a:solidFill>
                  <a:srgbClr val="FF66FF"/>
                </a:solidFill>
                <a:latin typeface="Comic Sans MS"/>
                <a:cs typeface="Comic Sans MS"/>
              </a:rPr>
              <a:t>GeV</a:t>
            </a:r>
            <a:r>
              <a:rPr lang="en-US" sz="1400" b="1" dirty="0">
                <a:solidFill>
                  <a:srgbClr val="FF66FF"/>
                </a:solidFill>
                <a:latin typeface="Comic Sans MS"/>
                <a:cs typeface="Comic Sans MS"/>
              </a:rPr>
              <a:t> (Preliminary)</a:t>
            </a:r>
          </a:p>
        </p:txBody>
      </p:sp>
      <p:pic>
        <p:nvPicPr>
          <p:cNvPr id="25" name="Picture 4" descr="phenix_40_72dpi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36171" y="1226818"/>
            <a:ext cx="9779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 descr="phenix_40_72dpi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8400" y="1220468"/>
            <a:ext cx="58674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304800" y="5067300"/>
            <a:ext cx="884088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Data compared to NLO </a:t>
            </a:r>
            <a:r>
              <a:rPr lang="en-US" sz="1600" b="1" dirty="0" err="1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pQCD</a:t>
            </a:r>
            <a:r>
              <a:rPr lang="en-US" sz="1600" b="1" dirty="0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calculations: </a:t>
            </a: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</a:t>
            </a:r>
            <a:r>
              <a:rPr lang="en-US" sz="1600" b="1" dirty="0" err="1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s</a:t>
            </a: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=62 </a:t>
            </a:r>
            <a:r>
              <a:rPr lang="en-US" sz="1600" b="1" dirty="0" err="1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GeV</a:t>
            </a: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calculations may need inclusion of NLL (effects of threshold logarithms)</a:t>
            </a: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</a:t>
            </a:r>
            <a:r>
              <a:rPr lang="en-US" sz="1600" b="1" dirty="0" err="1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s</a:t>
            </a: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=200 and 500 </a:t>
            </a:r>
            <a:r>
              <a:rPr lang="en-US" sz="1600" b="1" dirty="0" err="1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GeV</a:t>
            </a: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: NLO agrees with data within ~30%</a:t>
            </a: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Input to </a:t>
            </a:r>
            <a:r>
              <a:rPr lang="en-US" sz="1600" b="1" dirty="0" err="1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qcd</a:t>
            </a: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fits of gluon fragmentation functions </a:t>
            </a:r>
            <a:r>
              <a:rPr lang="en-US" sz="1600" b="1" dirty="0" err="1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Wingdings"/>
              </a:rPr>
              <a:t></a:t>
            </a:r>
            <a:r>
              <a:rPr lang="en-US" sz="1600" b="1" dirty="0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Wingdings"/>
              </a:rPr>
              <a:t> DSS</a:t>
            </a: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600" b="1" dirty="0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Wingdings"/>
              </a:rPr>
              <a:t> </a:t>
            </a: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Wingdings"/>
              </a:rPr>
              <a:t>√</a:t>
            </a:r>
            <a:r>
              <a:rPr lang="en-US" sz="1600" b="1" dirty="0" err="1" smtClean="0">
                <a:latin typeface="Comic Sans MS"/>
                <a:ea typeface="Arial" pitchFamily="28" charset="0"/>
                <a:cs typeface="Comic Sans MS"/>
                <a:sym typeface="Wingdings"/>
              </a:rPr>
              <a:t>s</a:t>
            </a: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Wingdings"/>
              </a:rPr>
              <a:t>=200 </a:t>
            </a:r>
            <a:r>
              <a:rPr lang="en-US" sz="1600" b="1" dirty="0" err="1" smtClean="0">
                <a:latin typeface="Comic Sans MS"/>
                <a:ea typeface="Arial" pitchFamily="28" charset="0"/>
                <a:cs typeface="Comic Sans MS"/>
                <a:sym typeface="Wingdings"/>
              </a:rPr>
              <a:t>GeV</a:t>
            </a: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Wingdings"/>
              </a:rPr>
              <a:t> Jet Cross Sections agree with data in</a:t>
            </a: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Wingdings"/>
              </a:rPr>
              <a:t> ~20</a:t>
            </a: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Wingdings"/>
              </a:rPr>
              <a:t>%</a:t>
            </a:r>
            <a:endParaRPr lang="en-US" sz="1600" b="1" dirty="0" smtClean="0">
              <a:latin typeface="Comic Sans MS"/>
              <a:ea typeface="Arial" pitchFamily="28" charset="0"/>
              <a:cs typeface="Comic Sans MS"/>
              <a:sym typeface="Symbol" pitchFamily="28" charset="2"/>
            </a:endParaRPr>
          </a:p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825500"/>
            <a:ext cx="3688080" cy="4800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8083" y="825500"/>
            <a:ext cx="3952875" cy="5095875"/>
          </a:xfrm>
          <a:prstGeom prst="rect">
            <a:avLst/>
          </a:prstGeom>
        </p:spPr>
      </p:pic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Δg</a:t>
            </a:r>
            <a:r>
              <a:rPr lang="en-US" dirty="0" smtClean="0"/>
              <a:t> from inclusive DIS and polarized pp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Hadron, June 2011 - Munich</a:t>
            </a: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7</a:t>
            </a:fld>
            <a:endParaRPr lang="en-US" altLang="ja-JP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419600" y="2151063"/>
            <a:ext cx="4724400" cy="1290637"/>
          </a:xfrm>
          <a:prstGeom prst="rect">
            <a:avLst/>
          </a:prstGeom>
          <a:ln/>
        </p:spPr>
        <p:txBody>
          <a:bodyPr/>
          <a:lstStyle/>
          <a:p>
            <a:r>
              <a:rPr lang="en-US" sz="1800" dirty="0">
                <a:latin typeface="Comic Sans MS Bold"/>
                <a:cs typeface="Comic Sans MS Bold"/>
              </a:rPr>
              <a:t>Scaling violations</a:t>
            </a:r>
            <a:r>
              <a:rPr lang="en-US" sz="1800" dirty="0" smtClean="0">
                <a:latin typeface="Comic Sans MS Bold"/>
                <a:cs typeface="Comic Sans MS Bold"/>
              </a:rPr>
              <a:t> of g</a:t>
            </a:r>
            <a:r>
              <a:rPr lang="en-US" sz="1800" baseline="-25000" dirty="0" smtClean="0">
                <a:latin typeface="Comic Sans MS Bold"/>
                <a:cs typeface="Comic Sans MS Bold"/>
              </a:rPr>
              <a:t>1</a:t>
            </a:r>
            <a:r>
              <a:rPr lang="en-US" sz="1800" dirty="0" smtClean="0">
                <a:latin typeface="Comic Sans MS Bold"/>
                <a:cs typeface="Comic Sans MS Bold"/>
              </a:rPr>
              <a:t> </a:t>
            </a:r>
          </a:p>
          <a:p>
            <a:pPr>
              <a:buNone/>
            </a:pPr>
            <a:r>
              <a:rPr lang="en-US" sz="1800" dirty="0" smtClean="0">
                <a:latin typeface="Comic Sans MS Bold"/>
                <a:cs typeface="Comic Sans MS Bold"/>
              </a:rPr>
              <a:t>   (Q</a:t>
            </a:r>
            <a:r>
              <a:rPr lang="en-US" sz="1800" baseline="32000" dirty="0" smtClean="0">
                <a:latin typeface="Comic Sans MS Bold"/>
                <a:cs typeface="Comic Sans MS Bold"/>
              </a:rPr>
              <a:t>2</a:t>
            </a:r>
            <a:r>
              <a:rPr lang="en-US" sz="1800" dirty="0">
                <a:latin typeface="Comic Sans MS Bold"/>
                <a:cs typeface="Comic Sans MS Bold"/>
              </a:rPr>
              <a:t>-</a:t>
            </a:r>
            <a:r>
              <a:rPr lang="en-US" sz="1800" dirty="0" smtClean="0">
                <a:latin typeface="Comic Sans MS Bold"/>
                <a:cs typeface="Comic Sans MS Bold"/>
              </a:rPr>
              <a:t>dependence</a:t>
            </a:r>
            <a:r>
              <a:rPr lang="en-US" sz="1800" dirty="0">
                <a:latin typeface="Comic Sans MS Bold"/>
                <a:cs typeface="Comic Sans MS Bold"/>
              </a:rPr>
              <a:t>) give </a:t>
            </a:r>
            <a:r>
              <a:rPr lang="en-US" sz="1800" dirty="0">
                <a:solidFill>
                  <a:srgbClr val="CC66FF"/>
                </a:solidFill>
                <a:latin typeface="Comic Sans MS Bold"/>
                <a:cs typeface="Comic Sans MS Bold"/>
              </a:rPr>
              <a:t>indirect access </a:t>
            </a:r>
            <a:r>
              <a:rPr lang="en-US" sz="1800" dirty="0">
                <a:latin typeface="Comic Sans MS Bold"/>
                <a:cs typeface="Comic Sans MS Bold"/>
              </a:rPr>
              <a:t>to the gluon distribution via DGLAP </a:t>
            </a:r>
            <a:r>
              <a:rPr lang="en-US" sz="1800" b="0" dirty="0">
                <a:latin typeface="Comic Sans MS Bold"/>
                <a:cs typeface="Comic Sans MS Bold"/>
              </a:rPr>
              <a:t>evolution.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7895" y="3005882"/>
            <a:ext cx="7840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 RHIC polarized pp collisions at </a:t>
            </a:r>
            <a:r>
              <a:rPr lang="en-US" b="1" dirty="0" err="1" smtClean="0">
                <a:latin typeface="Comic Sans MS"/>
                <a:cs typeface="Comic Sans MS"/>
              </a:rPr>
              <a:t>midrapidity</a:t>
            </a:r>
            <a:r>
              <a:rPr lang="en-US" b="1" dirty="0" smtClean="0">
                <a:latin typeface="Comic Sans MS"/>
                <a:cs typeface="Comic Sans MS"/>
              </a:rPr>
              <a:t> directly involve gluons</a:t>
            </a: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 Rule out large </a:t>
            </a:r>
            <a:r>
              <a:rPr lang="en-US" b="1" dirty="0" smtClean="0">
                <a:latin typeface="Symbol" charset="2"/>
                <a:cs typeface="Symbol" charset="2"/>
              </a:rPr>
              <a:t>D</a:t>
            </a:r>
            <a:r>
              <a:rPr lang="en-US" b="1" dirty="0" smtClean="0">
                <a:latin typeface="Comic Sans MS"/>
                <a:cs typeface="Comic Sans MS"/>
              </a:rPr>
              <a:t>G for 0.05 &lt; </a:t>
            </a:r>
            <a:r>
              <a:rPr lang="en-US" b="1" dirty="0" err="1" smtClean="0">
                <a:latin typeface="Comic Sans MS"/>
                <a:cs typeface="Comic Sans MS"/>
              </a:rPr>
              <a:t>x</a:t>
            </a:r>
            <a:r>
              <a:rPr lang="en-US" b="1" dirty="0" smtClean="0">
                <a:latin typeface="Comic Sans MS"/>
                <a:cs typeface="Comic Sans MS"/>
              </a:rPr>
              <a:t> &lt; 0.2</a:t>
            </a:r>
            <a:endParaRPr lang="en-US" b="1" dirty="0">
              <a:latin typeface="Comic Sans MS"/>
              <a:cs typeface="Comic Sans MS"/>
            </a:endParaRPr>
          </a:p>
        </p:txBody>
      </p:sp>
      <p:graphicFrame>
        <p:nvGraphicFramePr>
          <p:cNvPr id="843778" name="Object 2"/>
          <p:cNvGraphicFramePr>
            <a:graphicFrameLocks noChangeAspect="1"/>
          </p:cNvGraphicFramePr>
          <p:nvPr/>
        </p:nvGraphicFramePr>
        <p:xfrm>
          <a:off x="4578350" y="1012825"/>
          <a:ext cx="2387600" cy="622300"/>
        </p:xfrm>
        <a:graphic>
          <a:graphicData uri="http://schemas.openxmlformats.org/presentationml/2006/ole">
            <p:oleObj spid="_x0000_s203778" name="Equation" r:id="rId3" imgW="2387600" imgH="622300" progId="Equation.DSMT4">
              <p:embed/>
            </p:oleObj>
          </a:graphicData>
        </a:graphic>
      </p:graphicFrame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85926" y="3800732"/>
            <a:ext cx="3513147" cy="304292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673100" y="38100"/>
            <a:ext cx="84582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CC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Lucida Grande" pitchFamily="-109" charset="0"/>
                <a:cs typeface="Comic Sans MS"/>
              </a:rPr>
              <a:t>Current knowledge on </a:t>
            </a:r>
            <a:r>
              <a:rPr lang="en-US" sz="3200" b="1" kern="0" dirty="0" smtClean="0">
                <a:solidFill>
                  <a:srgbClr val="CC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Lucida Grande" pitchFamily="-109" charset="0"/>
                <a:cs typeface="Symbol" charset="2"/>
              </a:rPr>
              <a:t>D</a:t>
            </a:r>
            <a:r>
              <a:rPr lang="en-US" sz="3200" b="1" kern="0" dirty="0" smtClean="0">
                <a:solidFill>
                  <a:srgbClr val="CC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Lucida Grande" pitchFamily="-109" charset="0"/>
                <a:cs typeface="Comic Sans MS"/>
              </a:rPr>
              <a:t>g</a:t>
            </a:r>
            <a:endParaRPr kumimoji="1" lang="en-US" sz="3200" b="1" u="none" strike="noStrike" kern="0" cap="none" spc="0" normalizeH="0" baseline="0" noProof="0" dirty="0">
              <a:ln>
                <a:noFill/>
              </a:ln>
              <a:solidFill>
                <a:srgbClr val="CC66FF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24" name="Rectangle 8"/>
          <p:cNvSpPr>
            <a:spLocks/>
          </p:cNvSpPr>
          <p:nvPr/>
        </p:nvSpPr>
        <p:spPr bwMode="auto">
          <a:xfrm>
            <a:off x="335484" y="5557738"/>
            <a:ext cx="5036616" cy="46206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b="1" dirty="0" smtClean="0">
                <a:latin typeface="Comic Sans MS Bold"/>
                <a:ea typeface="Gill Sans" pitchFamily="-109" charset="0"/>
                <a:cs typeface="Comic Sans MS Bold"/>
              </a:rPr>
              <a:t>constrained </a:t>
            </a:r>
            <a:r>
              <a:rPr lang="en-US" b="1" dirty="0" err="1" smtClean="0">
                <a:latin typeface="Comic Sans MS Bold"/>
                <a:ea typeface="Gill Sans" pitchFamily="-109" charset="0"/>
                <a:cs typeface="Comic Sans MS Bold"/>
              </a:rPr>
              <a:t>x</a:t>
            </a:r>
            <a:r>
              <a:rPr lang="en-US" b="1" dirty="0" smtClean="0">
                <a:latin typeface="Comic Sans MS Bold"/>
                <a:ea typeface="Gill Sans" pitchFamily="-109" charset="0"/>
                <a:cs typeface="Comic Sans MS Bold"/>
              </a:rPr>
              <a:t>-range still very limited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/>
              <a:stretch>
                <a:fillRect/>
              </a:stretch>
            </p:blipFill>
          </mc:Choice>
          <mc:Fallback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1319213" y="5881688"/>
            <a:ext cx="3602037" cy="660400"/>
          </a:xfrm>
          <a:prstGeom prst="rect">
            <a:avLst/>
          </a:prstGeom>
          <a:noFill/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2860" y="3563620"/>
            <a:ext cx="4368400" cy="2956560"/>
          </a:xfrm>
          <a:prstGeom prst="rect">
            <a:avLst/>
          </a:prstGeom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0" y="1271332"/>
            <a:ext cx="4270920" cy="4467735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 cap="flat">
            <a:noFill/>
            <a:miter lim="800000"/>
            <a:headEnd/>
            <a:tailEnd/>
          </a:ln>
        </p:spPr>
      </p:pic>
      <p:grpSp>
        <p:nvGrpSpPr>
          <p:cNvPr id="28" name="Group 27"/>
          <p:cNvGrpSpPr/>
          <p:nvPr/>
        </p:nvGrpSpPr>
        <p:grpSpPr>
          <a:xfrm>
            <a:off x="367234" y="755278"/>
            <a:ext cx="5384602" cy="4887345"/>
            <a:chOff x="367234" y="755278"/>
            <a:chExt cx="5384602" cy="4887345"/>
          </a:xfrm>
        </p:grpSpPr>
        <p:grpSp>
          <p:nvGrpSpPr>
            <p:cNvPr id="2" name="Group 22"/>
            <p:cNvGrpSpPr/>
            <p:nvPr/>
          </p:nvGrpSpPr>
          <p:grpSpPr>
            <a:xfrm>
              <a:off x="367234" y="755278"/>
              <a:ext cx="5384602" cy="4887345"/>
              <a:chOff x="367234" y="755278"/>
              <a:chExt cx="5384602" cy="4887345"/>
            </a:xfrm>
          </p:grpSpPr>
          <p:pic>
            <p:nvPicPr>
              <p:cNvPr id="17" name="Picture 3"/>
              <p:cNvPicPr>
                <a:picLocks noChangeAspect="1" noChangeArrowheads="1"/>
              </p:cNvPicPr>
              <p:nvPr/>
            </p:nvPicPr>
            <p:blipFill>
              <a:blip r:embed="rId9"/>
              <a:srcRect b="4564"/>
              <a:stretch>
                <a:fillRect/>
              </a:stretch>
            </p:blipFill>
            <p:spPr bwMode="auto">
              <a:xfrm>
                <a:off x="367234" y="755278"/>
                <a:ext cx="5384602" cy="4887345"/>
              </a:xfrm>
              <a:prstGeom prst="rect">
                <a:avLst/>
              </a:prstGeom>
              <a:noFill/>
              <a:ln w="9525" cap="flat">
                <a:noFill/>
                <a:miter lim="800000"/>
                <a:headEnd/>
                <a:tailEnd/>
              </a:ln>
            </p:spPr>
          </p:pic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1692176" y="860549"/>
                <a:ext cx="3089672" cy="825996"/>
              </a:xfrm>
              <a:prstGeom prst="rect">
                <a:avLst/>
              </a:prstGeom>
              <a:noFill/>
              <a:ln w="9525" cap="flat">
                <a:noFill/>
                <a:miter lim="800000"/>
                <a:headEnd/>
                <a:tailEnd/>
              </a:ln>
            </p:spPr>
          </p:pic>
          <p:sp>
            <p:nvSpPr>
              <p:cNvPr id="19" name="Rectangle 5"/>
              <p:cNvSpPr>
                <a:spLocks/>
              </p:cNvSpPr>
              <p:nvPr/>
            </p:nvSpPr>
            <p:spPr bwMode="auto">
              <a:xfrm>
                <a:off x="3108003" y="3927187"/>
                <a:ext cx="593988" cy="276999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Gill Sans" pitchFamily="-109" charset="0"/>
                    <a:cs typeface="Comic Sans MS"/>
                  </a:rPr>
                  <a:t>RHIC</a:t>
                </a:r>
              </a:p>
            </p:txBody>
          </p:sp>
          <p:sp>
            <p:nvSpPr>
              <p:cNvPr id="20" name="Rectangle 6"/>
              <p:cNvSpPr>
                <a:spLocks/>
              </p:cNvSpPr>
              <p:nvPr/>
            </p:nvSpPr>
            <p:spPr bwMode="auto">
              <a:xfrm>
                <a:off x="4084216" y="2392670"/>
                <a:ext cx="452761" cy="276999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solidFill>
                      <a:schemeClr val="tx1"/>
                    </a:solidFill>
                    <a:ea typeface="Gill Sans" pitchFamily="-109" charset="0"/>
                    <a:cs typeface="Gill Sans" pitchFamily="-109" charset="0"/>
                  </a:rPr>
                  <a:t>DIS</a:t>
                </a:r>
              </a:p>
            </p:txBody>
          </p:sp>
          <p:sp>
            <p:nvSpPr>
              <p:cNvPr id="21" name="Rectangle 7"/>
              <p:cNvSpPr>
                <a:spLocks/>
              </p:cNvSpPr>
              <p:nvPr/>
            </p:nvSpPr>
            <p:spPr bwMode="auto">
              <a:xfrm>
                <a:off x="1369591" y="2864425"/>
                <a:ext cx="551433" cy="36933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 dirty="0">
                    <a:solidFill>
                      <a:srgbClr val="000000"/>
                    </a:solidFill>
                    <a:latin typeface="Comic Sans MS"/>
                    <a:ea typeface="Gill Sans" pitchFamily="-109" charset="0"/>
                    <a:cs typeface="Comic Sans MS"/>
                  </a:rPr>
                  <a:t>EIC</a:t>
                </a:r>
              </a:p>
            </p:txBody>
          </p:sp>
        </p:grpSp>
        <p:sp>
          <p:nvSpPr>
            <p:cNvPr id="27" name="Rectangle 5"/>
            <p:cNvSpPr>
              <a:spLocks/>
            </p:cNvSpPr>
            <p:nvPr/>
          </p:nvSpPr>
          <p:spPr bwMode="auto">
            <a:xfrm>
              <a:off x="3942989" y="3545716"/>
              <a:ext cx="452761" cy="276999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  <a:latin typeface="Comic Sans MS"/>
                  <a:ea typeface="Gill Sans" pitchFamily="-109" charset="0"/>
                  <a:cs typeface="Comic Sans MS"/>
                </a:rPr>
                <a:t>DIS</a:t>
              </a:r>
              <a:endParaRPr lang="en-US" b="1" dirty="0">
                <a:solidFill>
                  <a:srgbClr val="000000"/>
                </a:solidFill>
                <a:latin typeface="Comic Sans MS"/>
                <a:ea typeface="Gill Sans" pitchFamily="-109" charset="0"/>
                <a:cs typeface="Comic Sans MS"/>
              </a:endParaRPr>
            </a:p>
          </p:txBody>
        </p:sp>
      </p:grpSp>
      <p:sp>
        <p:nvSpPr>
          <p:cNvPr id="22" name="Line 10"/>
          <p:cNvSpPr>
            <a:spLocks noChangeShapeType="1"/>
          </p:cNvSpPr>
          <p:nvPr/>
        </p:nvSpPr>
        <p:spPr bwMode="auto">
          <a:xfrm rot="10800000" flipH="1">
            <a:off x="4404568" y="2019300"/>
            <a:ext cx="2377232" cy="99298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>
            <a:off x="3475881" y="3684216"/>
            <a:ext cx="3148439" cy="1446584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 spd="slow">
        <mp:cube/>
      </m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67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11111E-6 L 0.58055 -0.2388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" y="-1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 0.04236 L 0.11771 -0.07778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" y="-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03 0.00139 L 0.51372 0.09375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" y="4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8674" grpId="0" build="p"/>
      <p:bldP spid="12" grpId="0"/>
      <p:bldP spid="12" grpId="1"/>
      <p:bldP spid="15" grpId="0"/>
      <p:bldP spid="24" grpId="0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17001" y="945687"/>
            <a:ext cx="2264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truncated moment </a:t>
            </a:r>
          </a:p>
          <a:p>
            <a:r>
              <a:rPr lang="en-US" b="1" dirty="0" smtClean="0">
                <a:latin typeface="Comic Sans MS"/>
                <a:cs typeface="Comic Sans MS"/>
              </a:rPr>
              <a:t>(“RHIC pp region”)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914400" y="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grpSp>
        <p:nvGrpSpPr>
          <p:cNvPr id="2" name="Gruppierung 10"/>
          <p:cNvGrpSpPr/>
          <p:nvPr/>
        </p:nvGrpSpPr>
        <p:grpSpPr>
          <a:xfrm>
            <a:off x="427234" y="5346540"/>
            <a:ext cx="8443337" cy="1458742"/>
            <a:chOff x="213874" y="5417660"/>
            <a:chExt cx="8443337" cy="1458742"/>
          </a:xfrm>
        </p:grpSpPr>
        <p:sp>
          <p:nvSpPr>
            <p:cNvPr id="6" name="Textfeld 5"/>
            <p:cNvSpPr txBox="1"/>
            <p:nvPr/>
          </p:nvSpPr>
          <p:spPr>
            <a:xfrm>
              <a:off x="279650" y="5417660"/>
              <a:ext cx="15392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Comic Sans MS"/>
                  <a:cs typeface="Comic Sans MS"/>
                </a:rPr>
                <a:t>bottom line:</a:t>
              </a: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213874" y="5799184"/>
              <a:ext cx="844333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  <a:buClr>
                  <a:srgbClr val="CC66FF"/>
                </a:buClr>
                <a:buFont typeface="Wingdings" charset="2"/>
                <a:buChar char="q"/>
              </a:pPr>
              <a:r>
                <a:rPr lang="en-US" dirty="0" smtClean="0"/>
                <a:t> </a:t>
              </a:r>
              <a:r>
                <a:rPr lang="en-US" b="1" dirty="0" smtClean="0">
                  <a:solidFill>
                    <a:srgbClr val="FF00FF"/>
                  </a:solidFill>
                  <a:latin typeface="Comic Sans MS"/>
                  <a:cs typeface="Comic Sans MS"/>
                </a:rPr>
                <a:t>RHIC pp data clearly needed </a:t>
              </a:r>
              <a:r>
                <a:rPr lang="en-US" sz="1400" b="1" dirty="0" smtClean="0">
                  <a:latin typeface="Comic Sans MS"/>
                  <a:cs typeface="Comic Sans MS"/>
                </a:rPr>
                <a:t>(current DIS+SIDIS data alone do not constrain </a:t>
              </a:r>
              <a:r>
                <a:rPr lang="en-US" sz="1400" b="1" dirty="0" err="1" smtClean="0">
                  <a:latin typeface="Lucida Grande"/>
                  <a:ea typeface="Lucida Grande"/>
                  <a:cs typeface="Lucida Grande"/>
                </a:rPr>
                <a:t>Δ</a:t>
              </a:r>
              <a:r>
                <a:rPr lang="en-US" sz="1400" b="1" dirty="0" err="1" smtClean="0">
                  <a:latin typeface="Comic Sans MS"/>
                  <a:cs typeface="Comic Sans MS"/>
                </a:rPr>
                <a:t>g</a:t>
              </a:r>
              <a:r>
                <a:rPr lang="en-US" sz="1400" b="1" dirty="0" smtClean="0">
                  <a:latin typeface="Comic Sans MS"/>
                  <a:cs typeface="Comic Sans MS"/>
                </a:rPr>
                <a:t>)</a:t>
              </a:r>
              <a:endParaRPr lang="en-US" b="1" dirty="0" smtClean="0">
                <a:latin typeface="Comic Sans MS"/>
                <a:cs typeface="Comic Sans MS"/>
              </a:endParaRPr>
            </a:p>
            <a:p>
              <a:pPr>
                <a:spcAft>
                  <a:spcPts val="600"/>
                </a:spcAft>
                <a:buClr>
                  <a:srgbClr val="CC66FF"/>
                </a:buClr>
                <a:buFont typeface="Wingdings" charset="2"/>
                <a:buChar char="q"/>
              </a:pPr>
              <a:r>
                <a:rPr lang="en-US" b="1" dirty="0" smtClean="0"/>
                <a:t> </a:t>
              </a:r>
              <a:r>
                <a:rPr lang="en-US" b="1" dirty="0" smtClean="0">
                  <a:latin typeface="Comic Sans MS"/>
                  <a:cs typeface="Comic Sans MS"/>
                </a:rPr>
                <a:t>new (SI)DIS data do not change much for </a:t>
              </a:r>
              <a:r>
                <a:rPr lang="en-US" b="1" dirty="0" err="1" smtClean="0"/>
                <a:t>Δ</a:t>
              </a:r>
              <a:r>
                <a:rPr lang="en-US" b="1" dirty="0" err="1" smtClean="0">
                  <a:latin typeface="Comic Sans MS"/>
                  <a:cs typeface="Comic Sans MS"/>
                </a:rPr>
                <a:t>g</a:t>
              </a:r>
              <a:endParaRPr lang="en-US" b="1" dirty="0" smtClean="0">
                <a:latin typeface="Comic Sans MS"/>
                <a:cs typeface="Comic Sans MS"/>
              </a:endParaRPr>
            </a:p>
            <a:p>
              <a:pPr>
                <a:buClr>
                  <a:srgbClr val="CC66FF"/>
                </a:buClr>
                <a:buFont typeface="Wingdings" charset="2"/>
                <a:buChar char="q"/>
              </a:pPr>
              <a:r>
                <a:rPr lang="en-US" b="1" dirty="0" smtClean="0"/>
                <a:t>   </a:t>
              </a:r>
              <a:r>
                <a:rPr lang="en-US" b="1" dirty="0" smtClean="0">
                  <a:latin typeface="Comic Sans MS"/>
                  <a:cs typeface="Comic Sans MS"/>
                </a:rPr>
                <a:t>trend for positive </a:t>
              </a:r>
              <a:r>
                <a:rPr lang="en-US" b="1" dirty="0" err="1" smtClean="0">
                  <a:latin typeface="Lucida Grande"/>
                  <a:ea typeface="Lucida Grande"/>
                  <a:cs typeface="Lucida Grande"/>
                </a:rPr>
                <a:t>Δ</a:t>
              </a:r>
              <a:r>
                <a:rPr lang="en-US" b="1" dirty="0" err="1" smtClean="0">
                  <a:latin typeface="Comic Sans MS"/>
                  <a:cs typeface="Comic Sans MS"/>
                </a:rPr>
                <a:t>g</a:t>
              </a:r>
              <a:r>
                <a:rPr lang="en-US" b="1" dirty="0" smtClean="0">
                  <a:latin typeface="Comic Sans MS"/>
                  <a:cs typeface="Comic Sans MS"/>
                </a:rPr>
                <a:t> at large </a:t>
              </a:r>
              <a:r>
                <a:rPr lang="en-US" b="1" dirty="0" err="1" smtClean="0">
                  <a:latin typeface="Comic Sans MS"/>
                  <a:cs typeface="Comic Sans MS"/>
                </a:rPr>
                <a:t>x</a:t>
              </a:r>
              <a:r>
                <a:rPr lang="en-US" b="1" dirty="0" smtClean="0">
                  <a:latin typeface="Comic Sans MS"/>
                  <a:cs typeface="Comic Sans MS"/>
                </a:rPr>
                <a:t> </a:t>
              </a:r>
              <a:r>
                <a:rPr lang="en-US" sz="1600" b="1" dirty="0" smtClean="0">
                  <a:latin typeface="Comic Sans MS"/>
                  <a:cs typeface="Comic Sans MS"/>
                </a:rPr>
                <a:t>(as before) </a:t>
              </a:r>
              <a:endParaRPr lang="en-US" b="1" dirty="0">
                <a:latin typeface="Comic Sans MS"/>
                <a:cs typeface="Comic Sans MS"/>
              </a:endParaRPr>
            </a:p>
          </p:txBody>
        </p:sp>
      </p:grpSp>
      <p:grpSp>
        <p:nvGrpSpPr>
          <p:cNvPr id="10" name="Gruppierung 11"/>
          <p:cNvGrpSpPr/>
          <p:nvPr/>
        </p:nvGrpSpPr>
        <p:grpSpPr>
          <a:xfrm>
            <a:off x="432050" y="3166598"/>
            <a:ext cx="8500108" cy="2600164"/>
            <a:chOff x="279650" y="3298678"/>
            <a:chExt cx="8500108" cy="2600164"/>
          </a:xfrm>
        </p:grpSpPr>
        <p:sp>
          <p:nvSpPr>
            <p:cNvPr id="8" name="Textfeld 7"/>
            <p:cNvSpPr txBox="1"/>
            <p:nvPr/>
          </p:nvSpPr>
          <p:spPr>
            <a:xfrm>
              <a:off x="279650" y="3637280"/>
              <a:ext cx="22042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Comic Sans MS"/>
                  <a:cs typeface="Comic Sans MS"/>
                </a:rPr>
                <a:t>truncated moment </a:t>
              </a:r>
            </a:p>
            <a:p>
              <a:r>
                <a:rPr lang="en-US" b="1" dirty="0" smtClean="0">
                  <a:latin typeface="Comic Sans MS"/>
                  <a:cs typeface="Comic Sans MS"/>
                </a:rPr>
                <a:t>(“high </a:t>
              </a:r>
              <a:r>
                <a:rPr lang="en-US" b="1" dirty="0" err="1" smtClean="0">
                  <a:latin typeface="Comic Sans MS"/>
                  <a:cs typeface="Comic Sans MS"/>
                </a:rPr>
                <a:t>x</a:t>
              </a:r>
              <a:r>
                <a:rPr lang="en-US" b="1" dirty="0" smtClean="0">
                  <a:latin typeface="Comic Sans MS"/>
                  <a:cs typeface="Comic Sans MS"/>
                </a:rPr>
                <a:t>”)</a:t>
              </a:r>
              <a:endParaRPr lang="en-US" b="1" dirty="0">
                <a:latin typeface="Comic Sans MS"/>
                <a:cs typeface="Comic Sans MS"/>
              </a:endParaRPr>
            </a:p>
          </p:txBody>
        </p:sp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33537" y="3298678"/>
              <a:ext cx="5546221" cy="2600164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</p:spPr>
        </p:pic>
      </p:grp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/>
              <a:t>Δg and the relevance of RHIC data</a:t>
            </a:r>
            <a:endParaRPr lang="en-US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56C-1F8E-0B40-A6DA-3E931C67369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9" r="759"/>
          <a:stretch>
            <a:fillRect/>
          </a:stretch>
        </p:blipFill>
        <p:spPr>
          <a:xfrm>
            <a:off x="3376279" y="569016"/>
            <a:ext cx="5556777" cy="267839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</p:pic>
      <p:sp>
        <p:nvSpPr>
          <p:cNvPr id="16" name="TextBox 15"/>
          <p:cNvSpPr txBox="1"/>
          <p:nvPr/>
        </p:nvSpPr>
        <p:spPr>
          <a:xfrm>
            <a:off x="1371600" y="4521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Much more data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Hadron, June 2011 - Munich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660064"/>
            <a:ext cx="4556760" cy="304292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463064" y="1950386"/>
            <a:ext cx="4495800" cy="2971800"/>
            <a:chOff x="2203450" y="2217084"/>
            <a:chExt cx="4495800" cy="2971800"/>
          </a:xfrm>
        </p:grpSpPr>
        <p:pic>
          <p:nvPicPr>
            <p:cNvPr id="13" name="Picture 13" descr="pi0_62_run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03450" y="2217084"/>
              <a:ext cx="4495800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2891790" y="2379644"/>
              <a:ext cx="365125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solidFill>
                    <a:srgbClr val="CC66FF"/>
                  </a:solidFill>
                  <a:latin typeface="Comic Sans MS"/>
                  <a:cs typeface="Comic Sans MS"/>
                </a:rPr>
                <a:t>Phys. Rev. D 79, 012003 : </a:t>
              </a:r>
              <a:r>
                <a:rPr lang="en-US" sz="1200" b="1" dirty="0">
                  <a:solidFill>
                    <a:srgbClr val="CC66FF"/>
                  </a:solidFill>
                  <a:latin typeface="Comic Sans MS"/>
                  <a:ea typeface="Tahoma" charset="0"/>
                  <a:cs typeface="Comic Sans MS"/>
                </a:rPr>
                <a:t>√</a:t>
              </a:r>
              <a:r>
                <a:rPr lang="en-US" sz="1200" b="1" dirty="0" err="1">
                  <a:solidFill>
                    <a:srgbClr val="CC66FF"/>
                  </a:solidFill>
                  <a:latin typeface="Comic Sans MS"/>
                  <a:ea typeface="Tahoma" charset="0"/>
                  <a:cs typeface="Comic Sans MS"/>
                </a:rPr>
                <a:t>s</a:t>
              </a:r>
              <a:r>
                <a:rPr lang="en-US" sz="1200" b="1" dirty="0">
                  <a:solidFill>
                    <a:srgbClr val="CC66FF"/>
                  </a:solidFill>
                  <a:latin typeface="Comic Sans MS"/>
                  <a:ea typeface="Tahoma" charset="0"/>
                  <a:cs typeface="Comic Sans MS"/>
                </a:rPr>
                <a:t> = 62.4 </a:t>
              </a:r>
              <a:r>
                <a:rPr lang="en-US" sz="1200" b="1" dirty="0" err="1" smtClean="0">
                  <a:solidFill>
                    <a:srgbClr val="CC66FF"/>
                  </a:solidFill>
                  <a:latin typeface="Comic Sans MS"/>
                  <a:ea typeface="Tahoma" charset="0"/>
                  <a:cs typeface="Comic Sans MS"/>
                </a:rPr>
                <a:t>GeV</a:t>
              </a:r>
              <a:endParaRPr lang="en-US" sz="1200" b="1" dirty="0">
                <a:solidFill>
                  <a:srgbClr val="CC66FF"/>
                </a:solidFill>
                <a:latin typeface="Comic Sans MS"/>
                <a:ea typeface="Tahoma" charset="0"/>
                <a:cs typeface="Comic Sans MS"/>
              </a:endParaRPr>
            </a:p>
          </p:txBody>
        </p:sp>
      </p:grpSp>
      <p:pic>
        <p:nvPicPr>
          <p:cNvPr id="16" name="Picture 5" descr="1phenix-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1350" y="50801"/>
            <a:ext cx="1507514" cy="549887"/>
          </a:xfrm>
          <a:prstGeom prst="rect">
            <a:avLst/>
          </a:prstGeom>
          <a:noFill/>
        </p:spPr>
      </p:pic>
      <p:grpSp>
        <p:nvGrpSpPr>
          <p:cNvPr id="15" name="Group 14"/>
          <p:cNvGrpSpPr/>
          <p:nvPr/>
        </p:nvGrpSpPr>
        <p:grpSpPr>
          <a:xfrm>
            <a:off x="213360" y="818218"/>
            <a:ext cx="4343400" cy="3657600"/>
            <a:chOff x="152400" y="3968115"/>
            <a:chExt cx="4343400" cy="3657600"/>
          </a:xfrm>
        </p:grpSpPr>
        <p:pic>
          <p:nvPicPr>
            <p:cNvPr id="9" name="Picture 13" descr="DirectPhotonR6_ALL.gi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2400" y="3968115"/>
              <a:ext cx="4343400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1354138" y="3968115"/>
              <a:ext cx="154271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solidFill>
                    <a:srgbClr val="CC66FF"/>
                  </a:solidFill>
                  <a:latin typeface="Comic Sans MS Bold"/>
                  <a:cs typeface="Comic Sans MS Bold"/>
                </a:rPr>
                <a:t>Direct photon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83760" y="3053080"/>
            <a:ext cx="4343400" cy="3657600"/>
            <a:chOff x="4495800" y="1066800"/>
            <a:chExt cx="4343400" cy="3657600"/>
          </a:xfrm>
        </p:grpSpPr>
        <p:pic>
          <p:nvPicPr>
            <p:cNvPr id="10" name="Picture 4" descr="etaAsymmetry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495800" y="1066800"/>
              <a:ext cx="4343400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5089525" y="1066800"/>
              <a:ext cx="35210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l-GR" sz="1600" dirty="0">
                  <a:solidFill>
                    <a:srgbClr val="CC66FF"/>
                  </a:solidFill>
                  <a:latin typeface="Comic Sans MS"/>
                  <a:ea typeface="Tahoma" charset="0"/>
                  <a:cs typeface="Comic Sans MS"/>
                </a:rPr>
                <a:t>η</a:t>
              </a:r>
              <a:r>
                <a:rPr lang="en-US" sz="1600" dirty="0">
                  <a:solidFill>
                    <a:srgbClr val="CC66FF"/>
                  </a:solidFill>
                  <a:latin typeface="Comic Sans MS"/>
                  <a:ea typeface="Tahoma" charset="0"/>
                  <a:cs typeface="Comic Sans MS"/>
                </a:rPr>
                <a:t> A</a:t>
              </a:r>
              <a:r>
                <a:rPr lang="en-US" sz="1600" baseline="-25000" dirty="0">
                  <a:solidFill>
                    <a:srgbClr val="CC66FF"/>
                  </a:solidFill>
                  <a:latin typeface="Comic Sans MS"/>
                  <a:ea typeface="Tahoma" charset="0"/>
                  <a:cs typeface="Comic Sans MS"/>
                </a:rPr>
                <a:t>LL</a:t>
              </a:r>
              <a:r>
                <a:rPr lang="en-US" sz="1600" dirty="0">
                  <a:solidFill>
                    <a:srgbClr val="CC66FF"/>
                  </a:solidFill>
                  <a:latin typeface="Comic Sans MS"/>
                  <a:ea typeface="Tahoma" charset="0"/>
                  <a:cs typeface="Comic Sans MS"/>
                </a:rPr>
                <a:t> : </a:t>
              </a:r>
              <a:r>
                <a:rPr lang="en-US" sz="1600" dirty="0">
                  <a:solidFill>
                    <a:srgbClr val="CC66FF"/>
                  </a:solidFill>
                  <a:latin typeface="Comic Sans MS"/>
                  <a:cs typeface="Comic Sans MS"/>
                </a:rPr>
                <a:t>Phys. Rev. D 83, 032001</a:t>
              </a:r>
            </a:p>
          </p:txBody>
        </p:sp>
      </p:grpSp>
      <p:pic>
        <p:nvPicPr>
          <p:cNvPr id="19" name="Picture 18" descr="preliminaryNegCombinedRunsLogo"/>
          <p:cNvPicPr>
            <a:picLocks noChangeAspect="1" noChangeArrowheads="1"/>
          </p:cNvPicPr>
          <p:nvPr/>
        </p:nvPicPr>
        <p:blipFill>
          <a:blip r:embed="rId7"/>
          <a:srcRect t="7129" r="7619"/>
          <a:stretch>
            <a:fillRect/>
          </a:stretch>
        </p:blipFill>
        <p:spPr bwMode="auto">
          <a:xfrm>
            <a:off x="1956742" y="2530775"/>
            <a:ext cx="4989216" cy="357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2" descr="preliminaryPosCombinedRunsLogo"/>
          <p:cNvPicPr>
            <a:picLocks noChangeAspect="1" noChangeArrowheads="1"/>
          </p:cNvPicPr>
          <p:nvPr/>
        </p:nvPicPr>
        <p:blipFill>
          <a:blip r:embed="rId8"/>
          <a:srcRect t="7129" r="5079" b="1782"/>
          <a:stretch>
            <a:fillRect/>
          </a:stretch>
        </p:blipFill>
        <p:spPr bwMode="auto">
          <a:xfrm>
            <a:off x="4017625" y="3315022"/>
            <a:ext cx="5126375" cy="3505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213360" y="2783840"/>
            <a:ext cx="4698722" cy="2308324"/>
          </a:xfrm>
          <a:prstGeom prst="rect">
            <a:avLst/>
          </a:prstGeom>
          <a:solidFill>
            <a:schemeClr val="tx1">
              <a:lumMod val="85000"/>
            </a:schemeClr>
          </a:solidFill>
          <a:ln w="25400">
            <a:solidFill>
              <a:schemeClr val="bg1"/>
            </a:solidFill>
          </a:ln>
          <a:effectLst>
            <a:glow rad="101600">
              <a:schemeClr val="tx1">
                <a:lumMod val="50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C66FF"/>
              </a:buClr>
              <a:buFont typeface="Wingdings" charset="2"/>
              <a:buChar char="q"/>
              <a:defRPr/>
            </a:pPr>
            <a:r>
              <a:rPr lang="en-US" b="1" dirty="0" smtClean="0">
                <a:solidFill>
                  <a:schemeClr val="bg1"/>
                </a:solidFill>
                <a:latin typeface="Comic Sans MS"/>
                <a:ea typeface="+mn-ea"/>
                <a:cs typeface="Comic Sans MS"/>
              </a:rPr>
              <a:t> Increased √</a:t>
            </a:r>
            <a:r>
              <a:rPr lang="en-US" b="1" dirty="0" err="1" smtClean="0">
                <a:solidFill>
                  <a:schemeClr val="bg1"/>
                </a:solidFill>
                <a:latin typeface="Comic Sans MS"/>
                <a:ea typeface="+mn-ea"/>
                <a:cs typeface="Comic Sans MS"/>
              </a:rPr>
              <a:t>s</a:t>
            </a:r>
            <a:r>
              <a:rPr lang="en-US" b="1" dirty="0" smtClean="0">
                <a:solidFill>
                  <a:schemeClr val="bg1"/>
                </a:solidFill>
                <a:latin typeface="Comic Sans MS"/>
                <a:ea typeface="+mn-ea"/>
                <a:cs typeface="Comic Sans MS"/>
              </a:rPr>
              <a:t> allows to go to lower </a:t>
            </a:r>
            <a:r>
              <a:rPr lang="en-US" b="1" dirty="0" err="1" smtClean="0">
                <a:solidFill>
                  <a:schemeClr val="bg1"/>
                </a:solidFill>
                <a:latin typeface="Comic Sans MS"/>
                <a:ea typeface="+mn-ea"/>
                <a:cs typeface="Comic Sans MS"/>
              </a:rPr>
              <a:t>x</a:t>
            </a:r>
            <a:endParaRPr lang="en-US" b="1" dirty="0" smtClean="0">
              <a:solidFill>
                <a:schemeClr val="bg1"/>
              </a:solidFill>
              <a:latin typeface="Comic Sans MS"/>
              <a:ea typeface="+mn-ea"/>
              <a:cs typeface="Comic Sans M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C66FF"/>
              </a:buClr>
              <a:buFont typeface="Wingdings" charset="2"/>
              <a:buChar char="q"/>
              <a:defRPr/>
            </a:pPr>
            <a:r>
              <a:rPr lang="en-US" b="1" dirty="0" smtClean="0">
                <a:solidFill>
                  <a:schemeClr val="bg1"/>
                </a:solidFill>
                <a:latin typeface="Comic Sans MS"/>
                <a:ea typeface="+mn-ea"/>
                <a:cs typeface="Comic Sans MS"/>
              </a:rPr>
              <a:t> Different final states select between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C66FF"/>
              </a:buClr>
              <a:defRPr/>
            </a:pPr>
            <a:r>
              <a:rPr lang="en-US" b="1" dirty="0" smtClean="0">
                <a:solidFill>
                  <a:schemeClr val="bg1"/>
                </a:solidFill>
                <a:latin typeface="Comic Sans MS"/>
                <a:ea typeface="+mn-ea"/>
                <a:cs typeface="Comic Sans MS"/>
              </a:rPr>
              <a:t>   </a:t>
            </a:r>
            <a:r>
              <a:rPr lang="en-US" b="1" dirty="0" err="1" smtClean="0">
                <a:solidFill>
                  <a:schemeClr val="bg1"/>
                </a:solidFill>
                <a:latin typeface="Comic Sans MS"/>
                <a:ea typeface="+mn-ea"/>
                <a:cs typeface="Comic Sans MS"/>
              </a:rPr>
              <a:t>gg</a:t>
            </a:r>
            <a:r>
              <a:rPr lang="en-US" b="1" dirty="0" smtClean="0">
                <a:solidFill>
                  <a:schemeClr val="bg1"/>
                </a:solidFill>
                <a:latin typeface="Comic Sans MS"/>
                <a:ea typeface="+mn-ea"/>
                <a:cs typeface="Comic Sans MS"/>
              </a:rPr>
              <a:t> and </a:t>
            </a:r>
            <a:r>
              <a:rPr lang="en-US" b="1" dirty="0" err="1" smtClean="0">
                <a:solidFill>
                  <a:schemeClr val="bg1"/>
                </a:solidFill>
                <a:latin typeface="Comic Sans MS"/>
                <a:ea typeface="+mn-ea"/>
                <a:cs typeface="Comic Sans MS"/>
              </a:rPr>
              <a:t>qg</a:t>
            </a:r>
            <a:r>
              <a:rPr lang="en-US" b="1" dirty="0" smtClean="0">
                <a:solidFill>
                  <a:schemeClr val="bg1"/>
                </a:solidFill>
                <a:latin typeface="Comic Sans MS"/>
                <a:ea typeface="+mn-ea"/>
                <a:cs typeface="Comic Sans MS"/>
              </a:rPr>
              <a:t> scattering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C66FF"/>
              </a:buClr>
              <a:buFont typeface="Wingdings" charset="2"/>
              <a:buChar char=" "/>
              <a:defRPr/>
            </a:pPr>
            <a:r>
              <a:rPr lang="en-US" b="1" dirty="0" err="1" smtClean="0">
                <a:solidFill>
                  <a:srgbClr val="CC66FF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b="1" dirty="0" smtClean="0">
                <a:solidFill>
                  <a:schemeClr val="bg1"/>
                </a:solidFill>
                <a:latin typeface="Comic Sans MS"/>
                <a:ea typeface="+mn-ea"/>
                <a:cs typeface="Comic Sans MS"/>
              </a:rPr>
              <a:t> sign of </a:t>
            </a:r>
            <a:r>
              <a:rPr lang="en-US" b="1" dirty="0" smtClean="0">
                <a:solidFill>
                  <a:schemeClr val="bg1"/>
                </a:solidFill>
                <a:latin typeface="Symbol" charset="2"/>
                <a:ea typeface="+mn-ea"/>
                <a:cs typeface="Symbol" charset="2"/>
              </a:rPr>
              <a:t>D</a:t>
            </a:r>
            <a:r>
              <a:rPr lang="en-US" b="1" dirty="0" smtClean="0">
                <a:solidFill>
                  <a:schemeClr val="bg1"/>
                </a:solidFill>
                <a:latin typeface="Comic Sans MS"/>
                <a:ea typeface="+mn-ea"/>
                <a:cs typeface="Comic Sans MS"/>
              </a:rPr>
              <a:t>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C66FF"/>
              </a:buClr>
              <a:buFont typeface="Wingdings" charset="2"/>
              <a:buChar char="q"/>
              <a:defRPr/>
            </a:pPr>
            <a:r>
              <a:rPr lang="en-US" b="1" dirty="0" smtClean="0">
                <a:solidFill>
                  <a:schemeClr val="bg1"/>
                </a:solidFill>
                <a:latin typeface="Comic Sans MS"/>
                <a:ea typeface="+mn-ea"/>
                <a:cs typeface="Comic Sans MS"/>
              </a:rPr>
              <a:t> Future measurements will include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C66FF"/>
              </a:buClr>
              <a:defRPr/>
            </a:pPr>
            <a:r>
              <a:rPr lang="en-US" b="1" dirty="0" smtClean="0">
                <a:solidFill>
                  <a:schemeClr val="bg1"/>
                </a:solidFill>
                <a:latin typeface="Comic Sans MS"/>
                <a:ea typeface="+mn-ea"/>
                <a:cs typeface="Comic Sans MS"/>
              </a:rPr>
              <a:t>   </a:t>
            </a:r>
            <a:r>
              <a:rPr lang="en-US" b="1" dirty="0" err="1" smtClean="0">
                <a:solidFill>
                  <a:schemeClr val="bg1"/>
                </a:solidFill>
                <a:latin typeface="Comic Sans MS"/>
                <a:ea typeface="+mn-ea"/>
                <a:cs typeface="Comic Sans MS"/>
              </a:rPr>
              <a:t>di-hadron</a:t>
            </a:r>
            <a:r>
              <a:rPr lang="en-US" b="1" dirty="0" smtClean="0">
                <a:solidFill>
                  <a:schemeClr val="bg1"/>
                </a:solidFill>
                <a:latin typeface="Comic Sans MS"/>
                <a:ea typeface="+mn-ea"/>
                <a:cs typeface="Comic Sans MS"/>
              </a:rPr>
              <a:t> at forward rapidity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C66FF"/>
              </a:buClr>
              <a:defRPr/>
            </a:pPr>
            <a:r>
              <a:rPr lang="en-US" b="1" dirty="0" smtClean="0">
                <a:solidFill>
                  <a:schemeClr val="bg1"/>
                </a:solidFill>
                <a:latin typeface="Comic Sans MS"/>
                <a:ea typeface="+mn-ea"/>
                <a:cs typeface="Comic Sans MS"/>
                <a:sym typeface="Wingdings"/>
              </a:rPr>
              <a:t>   </a:t>
            </a:r>
            <a:r>
              <a:rPr lang="en-US" b="1" dirty="0" err="1" smtClean="0">
                <a:solidFill>
                  <a:srgbClr val="CC66FF"/>
                </a:solidFill>
                <a:latin typeface="Comic Sans MS"/>
                <a:ea typeface="+mn-ea"/>
                <a:cs typeface="Comic Sans MS"/>
                <a:sym typeface="Wingdings"/>
              </a:rPr>
              <a:t></a:t>
            </a:r>
            <a:r>
              <a:rPr lang="en-US" b="1" dirty="0" smtClean="0">
                <a:solidFill>
                  <a:srgbClr val="CC66FF"/>
                </a:solidFill>
                <a:latin typeface="Comic Sans MS"/>
                <a:ea typeface="+mn-ea"/>
                <a:cs typeface="Comic Sans MS"/>
                <a:sym typeface="Wingdings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Comic Sans MS"/>
                <a:ea typeface="+mn-ea"/>
                <a:cs typeface="Comic Sans MS"/>
                <a:sym typeface="Wingdings"/>
              </a:rPr>
              <a:t>constrain </a:t>
            </a:r>
            <a:r>
              <a:rPr lang="en-US" b="1" dirty="0" err="1" smtClean="0">
                <a:solidFill>
                  <a:schemeClr val="bg1"/>
                </a:solidFill>
                <a:latin typeface="Comic Sans MS"/>
                <a:ea typeface="+mn-ea"/>
                <a:cs typeface="Comic Sans MS"/>
                <a:sym typeface="Wingdings"/>
              </a:rPr>
              <a:t>x</a:t>
            </a:r>
            <a:r>
              <a:rPr lang="en-US" b="1" dirty="0" smtClean="0">
                <a:solidFill>
                  <a:schemeClr val="bg1"/>
                </a:solidFill>
                <a:latin typeface="Comic Sans MS"/>
                <a:ea typeface="+mn-ea"/>
                <a:cs typeface="Comic Sans MS"/>
                <a:sym typeface="Wingdings"/>
              </a:rPr>
              <a:t> and to go to lower </a:t>
            </a:r>
            <a:r>
              <a:rPr lang="en-US" b="1" dirty="0" err="1" smtClean="0">
                <a:solidFill>
                  <a:schemeClr val="bg1"/>
                </a:solidFill>
                <a:latin typeface="Comic Sans MS"/>
                <a:ea typeface="+mn-ea"/>
                <a:cs typeface="Comic Sans MS"/>
                <a:sym typeface="Wingdings"/>
              </a:rPr>
              <a:t>x</a:t>
            </a:r>
            <a:endParaRPr lang="en-US" b="1" dirty="0" smtClean="0">
              <a:solidFill>
                <a:schemeClr val="bg1"/>
              </a:solidFill>
              <a:latin typeface="Comic Sans MS"/>
              <a:ea typeface="+mn-ea"/>
              <a:cs typeface="Comic Sans M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latin typeface="Comic Sans MS"/>
                <a:ea typeface="+mn-ea"/>
                <a:cs typeface="Comic Sans MS"/>
              </a:rPr>
              <a:t> </a:t>
            </a:r>
            <a:endParaRPr lang="en-US" b="1" dirty="0">
              <a:solidFill>
                <a:schemeClr val="bg1"/>
              </a:solidFill>
              <a:latin typeface="Comic Sans MS"/>
              <a:ea typeface="+mn-ea"/>
              <a:cs typeface="Comic Sans M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181600" y="1392237"/>
            <a:ext cx="3962400" cy="4530725"/>
            <a:chOff x="4572000" y="1524000"/>
            <a:chExt cx="3962400" cy="4530725"/>
          </a:xfrm>
        </p:grpSpPr>
        <p:pic>
          <p:nvPicPr>
            <p:cNvPr id="21" name="Content Placeholder 5" descr="x-62-pi0.pn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572000" y="1524000"/>
              <a:ext cx="3962400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572000" y="3200400"/>
              <a:ext cx="3962400" cy="285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7"/>
            <p:cNvSpPr txBox="1">
              <a:spLocks noChangeArrowheads="1"/>
            </p:cNvSpPr>
            <p:nvPr/>
          </p:nvSpPr>
          <p:spPr bwMode="auto">
            <a:xfrm>
              <a:off x="5105400" y="3581400"/>
              <a:ext cx="1073150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Times New Roman" charset="0"/>
                </a:rPr>
                <a:t>2-2.5 GeV/c</a:t>
              </a:r>
            </a:p>
            <a:p>
              <a:r>
                <a:rPr lang="en-US" sz="1400" b="1">
                  <a:solidFill>
                    <a:srgbClr val="FF0000"/>
                  </a:solidFill>
                  <a:latin typeface="Times New Roman" charset="0"/>
                </a:rPr>
                <a:t>4-5 GeV/c</a:t>
              </a:r>
            </a:p>
            <a:p>
              <a:r>
                <a:rPr lang="en-US" sz="1400" b="1">
                  <a:solidFill>
                    <a:srgbClr val="0000FF"/>
                  </a:solidFill>
                  <a:latin typeface="Times New Roman" charset="0"/>
                </a:rPr>
                <a:t>9-12 GeV/c</a:t>
              </a:r>
            </a:p>
          </p:txBody>
        </p:sp>
        <p:sp>
          <p:nvSpPr>
            <p:cNvPr id="24" name="TextBox 7"/>
            <p:cNvSpPr txBox="1">
              <a:spLocks noChangeArrowheads="1"/>
            </p:cNvSpPr>
            <p:nvPr/>
          </p:nvSpPr>
          <p:spPr bwMode="auto">
            <a:xfrm>
              <a:off x="5029200" y="4876800"/>
              <a:ext cx="1073150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Times New Roman" charset="0"/>
                </a:rPr>
                <a:t>2-2.5 GeV/c</a:t>
              </a:r>
            </a:p>
            <a:p>
              <a:r>
                <a:rPr lang="en-US" sz="1400" b="1">
                  <a:solidFill>
                    <a:srgbClr val="FF0000"/>
                  </a:solidFill>
                  <a:latin typeface="Times New Roman" charset="0"/>
                </a:rPr>
                <a:t>4-5 GeV/c</a:t>
              </a:r>
            </a:p>
            <a:p>
              <a:r>
                <a:rPr lang="en-US" sz="1400" b="1">
                  <a:solidFill>
                    <a:srgbClr val="0000FF"/>
                  </a:solidFill>
                  <a:latin typeface="Times New Roman" charset="0"/>
                </a:rPr>
                <a:t>9-12 GeV/c</a:t>
              </a:r>
            </a:p>
          </p:txBody>
        </p:sp>
      </p:grp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Metro.thmx</Template>
  <TotalTime>17050</TotalTime>
  <Words>3429</Words>
  <Application>Microsoft Macintosh PowerPoint</Application>
  <PresentationFormat>On-screen Show (4:3)</PresentationFormat>
  <Paragraphs>699</Paragraphs>
  <Slides>45</Slides>
  <Notes>9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Metro</vt:lpstr>
      <vt:lpstr>Equation</vt:lpstr>
      <vt:lpstr>MathType 6.0 Equation</vt:lpstr>
      <vt:lpstr>The Quest for the Spin of the proton  Results from RHIC</vt:lpstr>
      <vt:lpstr>How do the partons form the spin of protons</vt:lpstr>
      <vt:lpstr>RHIC@BNL Today</vt:lpstr>
      <vt:lpstr>Predictive power of pQCD</vt:lpstr>
      <vt:lpstr>The Gluon Polarization</vt:lpstr>
      <vt:lpstr>Does QCD work: Cross Sections</vt:lpstr>
      <vt:lpstr>Δg from inclusive DIS and polarized pp</vt:lpstr>
      <vt:lpstr>Δg and the relevance of RHIC data</vt:lpstr>
      <vt:lpstr>Much more data</vt:lpstr>
      <vt:lpstr>Much more data</vt:lpstr>
      <vt:lpstr>Dq: W Production Basics</vt:lpstr>
      <vt:lpstr>expectations for ALe  in pp collisions</vt:lpstr>
      <vt:lpstr>RHIC: AL for W bosons  </vt:lpstr>
      <vt:lpstr>First proof of principle</vt:lpstr>
      <vt:lpstr>Future Possibilities</vt:lpstr>
      <vt:lpstr>Quantum phase-space tomography of the nucleon</vt:lpstr>
      <vt:lpstr>More insights to the proton - TMDs</vt:lpstr>
      <vt:lpstr>Processes to study Single Spin Asymmetries</vt:lpstr>
      <vt:lpstr>Transverse single-spin asymmetries</vt:lpstr>
      <vt:lpstr>Transverse Polarization Effects @ RHIC</vt:lpstr>
      <vt:lpstr>Transverse Polarization Effects @ RHIC</vt:lpstr>
      <vt:lpstr>What is seen at RHIC</vt:lpstr>
      <vt:lpstr>Test of Theory underlying TMDs</vt:lpstr>
      <vt:lpstr>Twist-3 vs. TMD</vt:lpstr>
      <vt:lpstr>Twist-3 vs. TMD</vt:lpstr>
      <vt:lpstr>New Global Fit</vt:lpstr>
      <vt:lpstr>ANDY @ IP-2</vt:lpstr>
      <vt:lpstr>Detector Developments: PHENIX</vt:lpstr>
      <vt:lpstr>Detector Developments: STAR</vt:lpstr>
      <vt:lpstr>What is eRHIC </vt:lpstr>
      <vt:lpstr>From RHIC to eRHIC </vt:lpstr>
      <vt:lpstr>The Physics we want to study</vt:lpstr>
      <vt:lpstr>EIC: what can be achieved for Δg?</vt:lpstr>
      <vt:lpstr>polarized DIS and impact on Δg(x,Q2)</vt:lpstr>
      <vt:lpstr>what can be achieved for Δg? – cont’d</vt:lpstr>
      <vt:lpstr>what can be achieved for Δg? – cont’d</vt:lpstr>
      <vt:lpstr>Conclusions</vt:lpstr>
      <vt:lpstr>Slide 38</vt:lpstr>
      <vt:lpstr>W program @ RHIC: what can we learn?  </vt:lpstr>
      <vt:lpstr>Probing the Helicity Structure of the Nucleon with p+p Collisions</vt:lpstr>
      <vt:lpstr>Azimuthal angles and asymmetries</vt:lpstr>
      <vt:lpstr>Inclusive Neutral Pion Asymmetry at s=200 GeV</vt:lpstr>
      <vt:lpstr>Inclusive Jet Asymmetry at s=200 GeV </vt:lpstr>
      <vt:lpstr>Additional info on Jets</vt:lpstr>
      <vt:lpstr>Measuring TMDs</vt:lpstr>
    </vt:vector>
  </TitlesOfParts>
  <Company>JLAB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can we do with 200GeV polarized pp in 2011</dc:title>
  <dc:creator>elke-caroline aschenauer</dc:creator>
  <cp:lastModifiedBy>elke-caroline aschenauer</cp:lastModifiedBy>
  <cp:revision>182</cp:revision>
  <dcterms:created xsi:type="dcterms:W3CDTF">2011-06-13T16:58:01Z</dcterms:created>
  <dcterms:modified xsi:type="dcterms:W3CDTF">2011-06-14T08:36:06Z</dcterms:modified>
</cp:coreProperties>
</file>