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4" r:id="rId3"/>
    <p:sldId id="270" r:id="rId4"/>
    <p:sldId id="293" r:id="rId5"/>
    <p:sldId id="294" r:id="rId6"/>
    <p:sldId id="266" r:id="rId7"/>
    <p:sldId id="295" r:id="rId8"/>
    <p:sldId id="296" r:id="rId9"/>
    <p:sldId id="297" r:id="rId10"/>
    <p:sldId id="298" r:id="rId11"/>
    <p:sldId id="299" r:id="rId12"/>
    <p:sldId id="300" r:id="rId13"/>
    <p:sldId id="302" r:id="rId14"/>
    <p:sldId id="304" r:id="rId15"/>
    <p:sldId id="305" r:id="rId16"/>
    <p:sldId id="308" r:id="rId17"/>
    <p:sldId id="307" r:id="rId18"/>
    <p:sldId id="311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clrMru>
    <a:srgbClr val="116049"/>
    <a:srgbClr val="BD337C"/>
    <a:srgbClr val="468B3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4561" autoAdjust="0"/>
  </p:normalViewPr>
  <p:slideViewPr>
    <p:cSldViewPr snapToObjects="1">
      <p:cViewPr>
        <p:scale>
          <a:sx n="100" d="100"/>
          <a:sy n="100" d="100"/>
        </p:scale>
        <p:origin x="-102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Relationship Id="rId2" Type="http://schemas.openxmlformats.org/officeDocument/2006/relationships/image" Target="../media/image2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DE618-A52D-8A43-8AA5-970B26AB2A34}" type="datetime1">
              <a:rPr lang="en-US" smtClean="0"/>
              <a:pPr/>
              <a:t>6/11/11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B9A37-1B44-F045-9B37-3A55D2E01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79C63-F2E9-A340-AD6A-176870FE56E0}" type="datetime1">
              <a:rPr lang="en-US" smtClean="0"/>
              <a:pPr/>
              <a:t>6/11/11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4266E-0F01-DB4B-8459-321FFDDF5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266E-0F01-DB4B-8459-321FFDDF51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Eventi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simulati</a:t>
            </a:r>
            <a:r>
              <a:rPr lang="en-US" baseline="0" dirty="0" smtClean="0"/>
              <a:t>: 1.574.573; Tamura: 4LH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7Li= (3.0+/-0.4) 10-3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266E-0F01-DB4B-8459-321FFDDF51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Gaussiana</a:t>
            </a:r>
            <a:r>
              <a:rPr lang="en-US" baseline="0" dirty="0" smtClean="0"/>
              <a:t> a due code, </a:t>
            </a:r>
            <a:r>
              <a:rPr lang="en-US" baseline="0" dirty="0" err="1" smtClean="0"/>
              <a:t>entro</a:t>
            </a:r>
            <a:r>
              <a:rPr lang="en-US" baseline="0" dirty="0" smtClean="0"/>
              <a:t> 0.8 sigma: 57.63%. </a:t>
            </a:r>
            <a:r>
              <a:rPr lang="en-US" baseline="0" dirty="0" err="1" smtClean="0"/>
              <a:t>Sarebbe</a:t>
            </a:r>
            <a:r>
              <a:rPr lang="en-US" baseline="0" smtClean="0"/>
              <a:t> 1.2+/-0.9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266E-0F01-DB4B-8459-321FFDDF51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Errore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media!!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266E-0F01-DB4B-8459-321FFDDF51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108BD1-13AB-B942-870C-02BF74BEC760}" type="slidenum">
              <a:rPr lang="en-GB"/>
              <a:pPr/>
              <a:t>2</a:t>
            </a:fld>
            <a:endParaRPr lang="en-GB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1" y="4342535"/>
            <a:ext cx="5485279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SCX: mirror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hypernuclei</a:t>
            </a:r>
            <a:r>
              <a:rPr lang="en-US" baseline="0" dirty="0" smtClean="0"/>
              <a:t>, DCX </a:t>
            </a:r>
            <a:r>
              <a:rPr lang="en-US" baseline="0" dirty="0" err="1" smtClean="0"/>
              <a:t>n</a:t>
            </a:r>
            <a:r>
              <a:rPr lang="en-US" baseline="0" dirty="0" smtClean="0"/>
              <a:t>-rich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266E-0F01-DB4B-8459-321FFDDF51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D438DC-D17B-3446-8ECB-1057EF3218E6}" type="slidenum">
              <a:rPr lang="en-GB"/>
              <a:pPr/>
              <a:t>6</a:t>
            </a:fld>
            <a:endParaRPr lang="en-GB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1" y="4342535"/>
            <a:ext cx="5485279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Richiedendo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coincidenza</a:t>
            </a:r>
            <a:r>
              <a:rPr lang="en-US" baseline="0" dirty="0" smtClean="0"/>
              <a:t> del pi-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ritrova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statistica</a:t>
            </a:r>
            <a:r>
              <a:rPr lang="en-US" baseline="0" dirty="0" smtClean="0"/>
              <a:t> del run </a:t>
            </a:r>
            <a:r>
              <a:rPr lang="en-US" baseline="0" dirty="0" err="1" smtClean="0"/>
              <a:t>precedente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stessa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significativita</a:t>
            </a:r>
            <a:r>
              <a:rPr lang="en-US" baseline="0" dirty="0" smtClean="0"/>
              <a:t>’ del </a:t>
            </a:r>
            <a:r>
              <a:rPr lang="en-US" baseline="0" dirty="0" err="1" smtClean="0"/>
              <a:t>segnale/rumore</a:t>
            </a:r>
            <a:r>
              <a:rPr lang="en-US" baseline="0" dirty="0" smtClean="0"/>
              <a:t> (1:1).</a:t>
            </a:r>
          </a:p>
          <a:p>
            <a:r>
              <a:rPr lang="en-US" baseline="0" dirty="0" smtClean="0"/>
              <a:t>250 </a:t>
            </a:r>
            <a:r>
              <a:rPr lang="en-US" baseline="0" dirty="0" err="1" smtClean="0"/>
              <a:t>o</a:t>
            </a:r>
            <a:r>
              <a:rPr lang="en-US" baseline="0" dirty="0" smtClean="0"/>
              <a:t> 251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266E-0F01-DB4B-8459-321FFDDF51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266E-0F01-DB4B-8459-321FFDDF51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266E-0F01-DB4B-8459-321FFDDF51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Anche</a:t>
            </a:r>
            <a:r>
              <a:rPr lang="en-US" dirty="0" smtClean="0"/>
              <a:t> 2003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266E-0F01-DB4B-8459-321FFDDF51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Fare </a:t>
            </a:r>
            <a:r>
              <a:rPr lang="en-US" dirty="0" err="1" smtClean="0"/>
              <a:t>tabella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intervalli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Ttot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gli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bersagli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contare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K-stop del 2003-2004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tutti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bersagli</a:t>
            </a:r>
            <a:endParaRPr lang="en-US" baseline="0" dirty="0" smtClean="0"/>
          </a:p>
          <a:p>
            <a:r>
              <a:rPr lang="en-US" baseline="0" dirty="0" smtClean="0"/>
              <a:t>BR S</a:t>
            </a:r>
            <a:r>
              <a:rPr lang="en-US" baseline="0" dirty="0" smtClean="0">
                <a:sym typeface="Wingdings"/>
              </a:rPr>
              <a:t> pi+: 0.4831     </a:t>
            </a:r>
            <a:r>
              <a:rPr lang="en-US" baseline="0" dirty="0" err="1" smtClean="0">
                <a:sym typeface="Wingdings"/>
              </a:rPr>
              <a:t>eventi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simulati</a:t>
            </a:r>
            <a:r>
              <a:rPr lang="en-US" baseline="0" dirty="0" smtClean="0">
                <a:sym typeface="Wingdings"/>
              </a:rPr>
              <a:t>: 1.302.853; </a:t>
            </a:r>
            <a:r>
              <a:rPr lang="it-IT" sz="1200" kern="1200" baseline="0" dirty="0" smtClean="0">
                <a:solidFill>
                  <a:srgbClr val="468B30"/>
                </a:solidFill>
                <a:latin typeface="+mn-lt"/>
                <a:ea typeface="+mn-ea"/>
                <a:cs typeface="Arial"/>
                <a:sym typeface="Symbol" charset="2"/>
              </a:rPr>
              <a:t> </a:t>
            </a:r>
            <a:r>
              <a:rPr lang="it-IT" sz="1200" kern="1200" baseline="0" dirty="0" err="1" smtClean="0">
                <a:solidFill>
                  <a:srgbClr val="468B30"/>
                </a:solidFill>
                <a:latin typeface="+mn-lt"/>
                <a:ea typeface="+mn-ea"/>
                <a:cs typeface="Arial"/>
                <a:sym typeface="Symbol" charset="2"/>
              </a:rPr>
              <a:t>Vander</a:t>
            </a:r>
            <a:r>
              <a:rPr lang="it-IT" sz="1200" kern="1200" baseline="0" dirty="0" smtClean="0">
                <a:solidFill>
                  <a:srgbClr val="468B30"/>
                </a:solidFill>
                <a:latin typeface="+mn-lt"/>
                <a:ea typeface="+mn-ea"/>
                <a:cs typeface="Arial"/>
                <a:sym typeface="Symbol" charset="2"/>
              </a:rPr>
              <a:t> </a:t>
            </a:r>
            <a:r>
              <a:rPr lang="it-IT" sz="1200" kern="1200" baseline="0" dirty="0" err="1" smtClean="0">
                <a:solidFill>
                  <a:srgbClr val="468B30"/>
                </a:solidFill>
                <a:latin typeface="+mn-lt"/>
                <a:ea typeface="+mn-ea"/>
                <a:cs typeface="Arial"/>
                <a:sym typeface="Symbol" charset="2"/>
              </a:rPr>
              <a:t>Velde</a:t>
            </a:r>
            <a:r>
              <a:rPr lang="it-IT" sz="1200" kern="1200" dirty="0" smtClean="0">
                <a:solidFill>
                  <a:srgbClr val="468B30"/>
                </a:solidFill>
                <a:latin typeface="+mn-lt"/>
                <a:ea typeface="+mn-ea"/>
                <a:cs typeface="Arial"/>
                <a:sym typeface="Symbol" charset="2"/>
              </a:rPr>
              <a:t> 0.294±0.010 (NPA: 0.159+/-0.012) </a:t>
            </a:r>
            <a:r>
              <a:rPr lang="it-IT" sz="1200" kern="1200" baseline="30000" dirty="0" smtClean="0">
                <a:solidFill>
                  <a:srgbClr val="468B30"/>
                </a:solidFill>
                <a:latin typeface="+mn-lt"/>
                <a:ea typeface="+mn-ea"/>
                <a:cs typeface="Arial"/>
                <a:sym typeface="Symbol" charset="2"/>
              </a:rPr>
              <a:t>12</a:t>
            </a:r>
            <a:r>
              <a:rPr lang="it-IT" sz="1200" kern="1200" dirty="0" smtClean="0">
                <a:solidFill>
                  <a:srgbClr val="468B30"/>
                </a:solidFill>
                <a:latin typeface="+mn-lt"/>
                <a:ea typeface="+mn-ea"/>
                <a:cs typeface="Arial"/>
                <a:sym typeface="Symbol" charset="2"/>
              </a:rPr>
              <a:t>C, </a:t>
            </a:r>
            <a:r>
              <a:rPr lang="it-IT" sz="1200" kern="1200" dirty="0" err="1" smtClean="0">
                <a:solidFill>
                  <a:srgbClr val="468B30"/>
                </a:solidFill>
                <a:latin typeface="+mn-lt"/>
                <a:ea typeface="+mn-ea"/>
                <a:cs typeface="Arial"/>
                <a:sym typeface="Symbol" charset="2"/>
              </a:rPr>
              <a:t>Katz</a:t>
            </a:r>
            <a:r>
              <a:rPr lang="it-IT" sz="1200" kern="1200" dirty="0" smtClean="0">
                <a:solidFill>
                  <a:srgbClr val="468B30"/>
                </a:solidFill>
                <a:latin typeface="+mn-lt"/>
                <a:ea typeface="+mn-ea"/>
                <a:cs typeface="Arial"/>
                <a:sym typeface="Symbol" charset="2"/>
              </a:rPr>
              <a:t>:  0.291± 0.047 </a:t>
            </a:r>
            <a:r>
              <a:rPr lang="it-IT" sz="1200" kern="1200" baseline="30000" dirty="0" smtClean="0">
                <a:solidFill>
                  <a:srgbClr val="468B30"/>
                </a:solidFill>
                <a:latin typeface="+mn-lt"/>
                <a:ea typeface="+mn-ea"/>
                <a:cs typeface="Arial"/>
                <a:sym typeface="Symbol" charset="2"/>
              </a:rPr>
              <a:t>4</a:t>
            </a:r>
            <a:r>
              <a:rPr lang="it-IT" sz="1200" kern="1200" dirty="0" smtClean="0">
                <a:solidFill>
                  <a:srgbClr val="468B30"/>
                </a:solidFill>
                <a:latin typeface="+mn-lt"/>
                <a:ea typeface="+mn-ea"/>
                <a:cs typeface="Arial"/>
                <a:sym typeface="Symbol" charset="2"/>
              </a:rPr>
              <a:t>He; </a:t>
            </a:r>
            <a:r>
              <a:rPr lang="it-IT" sz="1200" kern="1200" dirty="0" err="1" smtClean="0">
                <a:solidFill>
                  <a:srgbClr val="468B30"/>
                </a:solidFill>
                <a:latin typeface="+mn-lt"/>
                <a:ea typeface="+mn-ea"/>
                <a:cs typeface="Arial"/>
                <a:sym typeface="Symbol" charset="2"/>
              </a:rPr>
              <a:t>Outa</a:t>
            </a:r>
            <a:r>
              <a:rPr lang="it-IT" sz="1200" kern="1200" dirty="0" smtClean="0">
                <a:solidFill>
                  <a:srgbClr val="468B30"/>
                </a:solidFill>
                <a:latin typeface="+mn-lt"/>
                <a:ea typeface="+mn-ea"/>
                <a:cs typeface="Arial"/>
                <a:sym typeface="Symbol" charset="2"/>
              </a:rPr>
              <a:t> </a:t>
            </a:r>
            <a:r>
              <a:rPr lang="it-IT" sz="1200" kern="1200" dirty="0" err="1" smtClean="0">
                <a:solidFill>
                  <a:srgbClr val="468B30"/>
                </a:solidFill>
                <a:latin typeface="+mn-lt"/>
                <a:ea typeface="+mn-ea"/>
                <a:cs typeface="Arial"/>
                <a:sym typeface="Symbol" charset="2"/>
              </a:rPr>
              <a:t>thesis</a:t>
            </a:r>
            <a:r>
              <a:rPr lang="it-IT" sz="1200" kern="1200" dirty="0" smtClean="0">
                <a:solidFill>
                  <a:srgbClr val="468B30"/>
                </a:solidFill>
                <a:latin typeface="+mn-lt"/>
                <a:ea typeface="+mn-ea"/>
                <a:cs typeface="Arial"/>
                <a:sym typeface="Symbol" charset="2"/>
              </a:rPr>
              <a:t>:</a:t>
            </a:r>
            <a:r>
              <a:rPr lang="it-IT" sz="1200" kern="1200" baseline="0" dirty="0" smtClean="0">
                <a:solidFill>
                  <a:srgbClr val="468B30"/>
                </a:solidFill>
                <a:latin typeface="+mn-lt"/>
                <a:ea typeface="+mn-ea"/>
                <a:cs typeface="Arial"/>
                <a:sym typeface="Symbol" charset="2"/>
              </a:rPr>
              <a:t> </a:t>
            </a:r>
            <a:r>
              <a:rPr lang="it-IT" sz="1200" kern="1200" dirty="0" smtClean="0">
                <a:solidFill>
                  <a:srgbClr val="3366FF"/>
                </a:solidFill>
                <a:latin typeface="+mn-lt"/>
                <a:ea typeface="+mn-ea"/>
                <a:cs typeface="Arial"/>
                <a:sym typeface="Symbol" charset="2"/>
              </a:rPr>
              <a:t>0.45±0.04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4266E-0F01-DB4B-8459-321FFDDF51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pdf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4" Type="http://schemas.openxmlformats.org/officeDocument/2006/relationships/image" Target="../media/image26.png"/><Relationship Id="rId5" Type="http://schemas.openxmlformats.org/officeDocument/2006/relationships/image" Target="../media/image27.pdf"/><Relationship Id="rId6" Type="http://schemas.openxmlformats.org/officeDocument/2006/relationships/image" Target="../media/image28.png"/><Relationship Id="rId7" Type="http://schemas.openxmlformats.org/officeDocument/2006/relationships/image" Target="../media/image29.pdf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df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5" Type="http://schemas.openxmlformats.org/officeDocument/2006/relationships/image" Target="../media/image17.pdf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457200"/>
            <a:ext cx="7772400" cy="1447800"/>
          </a:xfrm>
          <a:solidFill>
            <a:srgbClr val="FF0000">
              <a:alpha val="25000"/>
            </a:srgbClr>
          </a:solidFill>
          <a:ln w="12700" cap="rnd" cmpd="sng">
            <a:solidFill>
              <a:srgbClr val="FF0000"/>
            </a:solidFill>
            <a:round/>
          </a:ln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First observation of the</a:t>
            </a:r>
            <a:b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heavy hyper-hydrogen isotope </a:t>
            </a:r>
            <a:r>
              <a:rPr lang="en-US" sz="3600" baseline="30000" dirty="0" smtClean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n-US" sz="3600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lang="en-US" sz="3600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05840" y="6531936"/>
            <a:ext cx="7178040" cy="249864"/>
          </a:xfrm>
        </p:spPr>
        <p:txBody>
          <a:bodyPr>
            <a:noAutofit/>
          </a:bodyPr>
          <a:lstStyle/>
          <a:p>
            <a:r>
              <a:rPr lang="en-US" sz="1400" smtClean="0">
                <a:solidFill>
                  <a:schemeClr val="tx1"/>
                </a:solidFill>
                <a:latin typeface="+mj-lt"/>
              </a:rPr>
              <a:t>XIV International Conference on Hadron Spectroscopy</a:t>
            </a:r>
            <a:endParaRPr lang="en-US" sz="1400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8640" y="3711575"/>
            <a:ext cx="7772400" cy="26130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0" dirty="0" smtClean="0">
                <a:solidFill>
                  <a:srgbClr val="00009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Elena </a:t>
            </a:r>
            <a:r>
              <a:rPr lang="en-US" sz="11200" dirty="0" err="1" smtClean="0">
                <a:solidFill>
                  <a:srgbClr val="00009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Botta</a:t>
            </a:r>
            <a:endParaRPr lang="en-US" sz="11200" dirty="0" smtClean="0">
              <a:solidFill>
                <a:srgbClr val="00009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smtClean="0">
                <a:solidFill>
                  <a:srgbClr val="00009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INFN – </a:t>
            </a:r>
            <a:r>
              <a:rPr lang="en-US" sz="8000" dirty="0" err="1" smtClean="0">
                <a:solidFill>
                  <a:srgbClr val="00009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Sezione</a:t>
            </a:r>
            <a:r>
              <a:rPr lang="en-US" sz="8000" dirty="0" smtClean="0">
                <a:solidFill>
                  <a:srgbClr val="00009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 </a:t>
            </a:r>
            <a:r>
              <a:rPr lang="en-US" sz="8000" dirty="0" err="1" smtClean="0">
                <a:solidFill>
                  <a:srgbClr val="00009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di</a:t>
            </a:r>
            <a:r>
              <a:rPr lang="en-US" sz="8000" dirty="0" smtClean="0">
                <a:solidFill>
                  <a:srgbClr val="00009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 Torino &amp; </a:t>
            </a:r>
            <a:r>
              <a:rPr lang="en-US" sz="8000" dirty="0" err="1" smtClean="0">
                <a:solidFill>
                  <a:srgbClr val="00009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Universita</a:t>
            </a:r>
            <a:r>
              <a:rPr lang="en-US" sz="8000" dirty="0" smtClean="0">
                <a:solidFill>
                  <a:srgbClr val="00009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’ </a:t>
            </a:r>
            <a:r>
              <a:rPr lang="en-US" sz="8000" dirty="0" err="1" smtClean="0">
                <a:solidFill>
                  <a:srgbClr val="00009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di</a:t>
            </a:r>
            <a:r>
              <a:rPr lang="en-US" sz="8000" dirty="0" smtClean="0">
                <a:solidFill>
                  <a:srgbClr val="00009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 Torino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0" dirty="0" smtClean="0">
              <a:solidFill>
                <a:srgbClr val="00009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0" dirty="0" smtClean="0">
              <a:solidFill>
                <a:srgbClr val="00009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0" dirty="0" smtClean="0">
              <a:solidFill>
                <a:srgbClr val="00009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smtClean="0">
                <a:solidFill>
                  <a:srgbClr val="00009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for the FINUDA Collaboration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 </a:t>
            </a:r>
            <a:b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</a:b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38350"/>
            <a:ext cx="1752600" cy="1204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038350"/>
            <a:ext cx="99060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1998546"/>
            <a:ext cx="1658880" cy="1659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57200" y="685800"/>
            <a:ext cx="8305800" cy="6370976"/>
            <a:chOff x="457200" y="685800"/>
            <a:chExt cx="8305800" cy="6370976"/>
          </a:xfrm>
        </p:grpSpPr>
        <p:grpSp>
          <p:nvGrpSpPr>
            <p:cNvPr id="19" name="Group 18"/>
            <p:cNvGrpSpPr/>
            <p:nvPr/>
          </p:nvGrpSpPr>
          <p:grpSpPr>
            <a:xfrm>
              <a:off x="457200" y="685800"/>
              <a:ext cx="8305800" cy="6370976"/>
              <a:chOff x="228600" y="791824"/>
              <a:chExt cx="8305800" cy="637097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28600" y="791824"/>
                <a:ext cx="8305800" cy="6370976"/>
                <a:chOff x="228600" y="791824"/>
                <a:chExt cx="8305800" cy="6370976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304800" y="2971800"/>
                  <a:ext cx="720000" cy="304800"/>
                </a:xfrm>
                <a:prstGeom prst="rect">
                  <a:avLst/>
                </a:prstGeom>
                <a:solidFill>
                  <a:srgbClr val="FF0000">
                    <a:alpha val="40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3733800" y="2362200"/>
                  <a:ext cx="720000" cy="304800"/>
                </a:xfrm>
                <a:prstGeom prst="rect">
                  <a:avLst/>
                </a:prstGeom>
                <a:solidFill>
                  <a:srgbClr val="FF0000">
                    <a:alpha val="40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228600" y="791824"/>
                  <a:ext cx="8305800" cy="6370976"/>
                  <a:chOff x="228600" y="990600"/>
                  <a:chExt cx="8305800" cy="6370976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1489800" y="6400800"/>
                    <a:ext cx="2879000" cy="287676"/>
                  </a:xfrm>
                  <a:prstGeom prst="rect">
                    <a:avLst/>
                  </a:pr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228600" y="990600"/>
                    <a:ext cx="8305800" cy="637097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dirty="0" smtClean="0">
                        <a:latin typeface="+mj-lt"/>
                      </a:rPr>
                      <a:t>K</a:t>
                    </a:r>
                    <a:r>
                      <a:rPr lang="en-US" baseline="30000" dirty="0" smtClean="0">
                        <a:latin typeface="+mj-lt"/>
                      </a:rPr>
                      <a:t>-</a:t>
                    </a:r>
                    <a:r>
                      <a:rPr lang="en-US" baseline="-25000" dirty="0" smtClean="0">
                        <a:latin typeface="+mj-lt"/>
                      </a:rPr>
                      <a:t>stop</a:t>
                    </a:r>
                    <a:r>
                      <a:rPr lang="en-US" dirty="0" smtClean="0">
                        <a:latin typeface="+mj-lt"/>
                      </a:rPr>
                      <a:t> + </a:t>
                    </a:r>
                    <a:r>
                      <a:rPr lang="en-US" baseline="30000" dirty="0" smtClean="0">
                        <a:latin typeface="+mj-lt"/>
                      </a:rPr>
                      <a:t>6</a:t>
                    </a:r>
                    <a:r>
                      <a:rPr lang="en-US" dirty="0" smtClean="0">
                        <a:latin typeface="+mj-lt"/>
                      </a:rPr>
                      <a:t>Li </a:t>
                    </a:r>
                    <a:r>
                      <a:rPr lang="it-IT" dirty="0" smtClean="0">
                        <a:latin typeface="+mj-lt"/>
                        <a:cs typeface="Arial"/>
                        <a:sym typeface="Symbol" charset="2"/>
                      </a:rPr>
                      <a:t> </a:t>
                    </a:r>
                    <a:r>
                      <a:rPr lang="en-US" baseline="30000" dirty="0" smtClean="0">
                        <a:latin typeface="+mj-lt"/>
                      </a:rPr>
                      <a:t>6</a:t>
                    </a:r>
                    <a:r>
                      <a:rPr lang="en-US" baseline="-25000" dirty="0" smtClean="0">
                        <a:latin typeface="Symbol" charset="2"/>
                        <a:cs typeface="Symbol" charset="2"/>
                      </a:rPr>
                      <a:t>L</a:t>
                    </a:r>
                    <a:r>
                      <a:rPr lang="en-US" dirty="0" smtClean="0">
                        <a:latin typeface="+mj-lt"/>
                      </a:rPr>
                      <a:t>H</a:t>
                    </a:r>
                    <a:r>
                      <a:rPr lang="en-US" dirty="0" smtClean="0"/>
                      <a:t> </a:t>
                    </a:r>
                    <a:r>
                      <a:rPr lang="en-US" dirty="0" smtClean="0">
                        <a:latin typeface="+mj-lt"/>
                      </a:rPr>
                      <a:t>+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>
                        <a:latin typeface="Symbol" charset="2"/>
                        <a:cs typeface="Symbol" charset="2"/>
                      </a:rPr>
                      <a:t>p</a:t>
                    </a:r>
                    <a:r>
                      <a:rPr lang="en-US" baseline="30000" dirty="0" smtClean="0">
                        <a:latin typeface="+mj-lt"/>
                      </a:rPr>
                      <a:t>+</a:t>
                    </a:r>
                  </a:p>
                  <a:p>
                    <a:endParaRPr lang="en-US" baseline="30000" dirty="0" smtClean="0"/>
                  </a:p>
                  <a:p>
                    <a:r>
                      <a:rPr lang="en-US" baseline="30000" dirty="0" smtClean="0">
                        <a:latin typeface="+mj-lt"/>
                      </a:rPr>
                      <a:t>6</a:t>
                    </a:r>
                    <a:r>
                      <a:rPr lang="en-US" baseline="-25000" dirty="0" smtClean="0">
                        <a:latin typeface="Symbol" charset="2"/>
                        <a:cs typeface="Symbol" charset="2"/>
                      </a:rPr>
                      <a:t>L</a:t>
                    </a:r>
                    <a:r>
                      <a:rPr lang="en-US" dirty="0" smtClean="0">
                        <a:latin typeface="+mj-lt"/>
                      </a:rPr>
                      <a:t>H </a:t>
                    </a:r>
                    <a:r>
                      <a:rPr lang="it-IT" dirty="0" smtClean="0">
                        <a:cs typeface="Arial"/>
                        <a:sym typeface="Symbol" charset="2"/>
                      </a:rPr>
                      <a:t> </a:t>
                    </a:r>
                    <a:r>
                      <a:rPr lang="it-IT" baseline="30000" dirty="0" smtClean="0">
                        <a:latin typeface="+mj-lt"/>
                        <a:cs typeface="Arial"/>
                        <a:sym typeface="Symbol" charset="2"/>
                      </a:rPr>
                      <a:t>6</a:t>
                    </a:r>
                    <a:r>
                      <a:rPr lang="it-IT" dirty="0" smtClean="0">
                        <a:latin typeface="+mj-lt"/>
                        <a:cs typeface="Arial"/>
                        <a:sym typeface="Symbol" charset="2"/>
                      </a:rPr>
                      <a:t>He</a:t>
                    </a:r>
                    <a:r>
                      <a:rPr lang="it-IT" dirty="0" smtClean="0">
                        <a:cs typeface="Arial"/>
                        <a:sym typeface="Symbol" charset="2"/>
                      </a:rPr>
                      <a:t> </a:t>
                    </a:r>
                    <a:r>
                      <a:rPr lang="en-US" dirty="0" smtClean="0">
                        <a:latin typeface="+mj-lt"/>
                      </a:rPr>
                      <a:t>+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>
                        <a:latin typeface="Symbol" charset="2"/>
                        <a:cs typeface="Symbol" charset="2"/>
                      </a:rPr>
                      <a:t>p</a:t>
                    </a:r>
                    <a:r>
                      <a:rPr lang="en-US" sz="2000" baseline="30000" dirty="0" smtClean="0">
                        <a:latin typeface="+mj-lt"/>
                      </a:rPr>
                      <a:t>-</a:t>
                    </a:r>
                    <a:r>
                      <a:rPr lang="en-US" dirty="0" smtClean="0"/>
                      <a:t> </a:t>
                    </a:r>
                  </a:p>
                  <a:p>
                    <a:endParaRPr lang="en-US" dirty="0" smtClean="0"/>
                  </a:p>
                  <a:p>
                    <a:endParaRPr lang="en-US" dirty="0" smtClean="0"/>
                  </a:p>
                  <a:p>
                    <a:endParaRPr lang="en-US" dirty="0" smtClean="0">
                      <a:latin typeface="+mj-lt"/>
                    </a:endParaRPr>
                  </a:p>
                  <a:p>
                    <a:r>
                      <a:rPr lang="en-US" dirty="0" smtClean="0">
                        <a:latin typeface="+mj-lt"/>
                      </a:rPr>
                      <a:t>M(K</a:t>
                    </a:r>
                    <a:r>
                      <a:rPr lang="en-US" sz="2000" baseline="30000" dirty="0" smtClean="0">
                        <a:latin typeface="+mj-lt"/>
                      </a:rPr>
                      <a:t>-</a:t>
                    </a:r>
                    <a:r>
                      <a:rPr lang="en-US" dirty="0" smtClean="0">
                        <a:latin typeface="+mj-lt"/>
                      </a:rPr>
                      <a:t>) + 3 </a:t>
                    </a:r>
                    <a:r>
                      <a:rPr lang="en-US" dirty="0" err="1" smtClean="0">
                        <a:latin typeface="+mj-lt"/>
                      </a:rPr>
                      <a:t>M(n</a:t>
                    </a:r>
                    <a:r>
                      <a:rPr lang="en-US" dirty="0" smtClean="0">
                        <a:latin typeface="+mj-lt"/>
                      </a:rPr>
                      <a:t>) + 3M(p) – B(</a:t>
                    </a:r>
                    <a:r>
                      <a:rPr lang="en-US" baseline="30000" dirty="0" smtClean="0">
                        <a:latin typeface="+mj-lt"/>
                      </a:rPr>
                      <a:t>6</a:t>
                    </a:r>
                    <a:r>
                      <a:rPr lang="en-US" dirty="0" smtClean="0">
                        <a:latin typeface="+mj-lt"/>
                      </a:rPr>
                      <a:t>Li) = M(</a:t>
                    </a:r>
                    <a:r>
                      <a:rPr lang="en-US" baseline="30000" dirty="0" smtClean="0">
                        <a:latin typeface="+mj-lt"/>
                      </a:rPr>
                      <a:t>6</a:t>
                    </a:r>
                    <a:r>
                      <a:rPr lang="en-US" baseline="-25000" dirty="0" smtClean="0">
                        <a:latin typeface="Symbol" charset="2"/>
                        <a:cs typeface="Symbol" charset="2"/>
                      </a:rPr>
                      <a:t>L</a:t>
                    </a:r>
                    <a:r>
                      <a:rPr lang="en-US" dirty="0" smtClean="0">
                        <a:latin typeface="+mj-lt"/>
                      </a:rPr>
                      <a:t>H) + T(</a:t>
                    </a:r>
                    <a:r>
                      <a:rPr lang="en-US" baseline="30000" dirty="0" smtClean="0">
                        <a:latin typeface="+mj-lt"/>
                      </a:rPr>
                      <a:t>6</a:t>
                    </a:r>
                    <a:r>
                      <a:rPr lang="en-US" baseline="-25000" dirty="0" smtClean="0">
                        <a:latin typeface="Symbol" charset="2"/>
                        <a:cs typeface="Symbol" charset="2"/>
                      </a:rPr>
                      <a:t>L</a:t>
                    </a:r>
                    <a:r>
                      <a:rPr lang="en-US" dirty="0" smtClean="0">
                        <a:latin typeface="+mj-lt"/>
                      </a:rPr>
                      <a:t>H) + </a:t>
                    </a:r>
                    <a:r>
                      <a:rPr lang="en-US" dirty="0" err="1" smtClean="0">
                        <a:latin typeface="+mj-lt"/>
                      </a:rPr>
                      <a:t>M(</a:t>
                    </a:r>
                    <a:r>
                      <a:rPr lang="en-US" dirty="0" err="1" smtClean="0">
                        <a:latin typeface="Symbol" charset="2"/>
                        <a:cs typeface="Symbol" charset="2"/>
                      </a:rPr>
                      <a:t>p</a:t>
                    </a:r>
                    <a:r>
                      <a:rPr lang="en-US" baseline="30000" dirty="0" smtClean="0">
                        <a:latin typeface="+mj-lt"/>
                      </a:rPr>
                      <a:t>+</a:t>
                    </a:r>
                    <a:r>
                      <a:rPr lang="en-US" dirty="0" smtClean="0">
                        <a:latin typeface="+mj-lt"/>
                      </a:rPr>
                      <a:t>) + </a:t>
                    </a:r>
                    <a:r>
                      <a:rPr lang="en-US" dirty="0" err="1" smtClean="0">
                        <a:latin typeface="+mj-lt"/>
                      </a:rPr>
                      <a:t>T(</a:t>
                    </a:r>
                    <a:r>
                      <a:rPr lang="en-US" dirty="0" err="1" smtClean="0">
                        <a:latin typeface="Symbol" charset="2"/>
                        <a:cs typeface="Symbol" charset="2"/>
                      </a:rPr>
                      <a:t>p</a:t>
                    </a:r>
                    <a:r>
                      <a:rPr lang="en-US" baseline="30000" dirty="0" smtClean="0">
                        <a:latin typeface="+mj-lt"/>
                      </a:rPr>
                      <a:t>+</a:t>
                    </a:r>
                    <a:r>
                      <a:rPr lang="en-US" dirty="0" smtClean="0">
                        <a:latin typeface="+mj-lt"/>
                      </a:rPr>
                      <a:t>)</a:t>
                    </a:r>
                  </a:p>
                  <a:p>
                    <a:endParaRPr lang="en-US" dirty="0" smtClean="0"/>
                  </a:p>
                  <a:p>
                    <a:r>
                      <a:rPr lang="en-US" dirty="0" smtClean="0">
                        <a:latin typeface="+mj-lt"/>
                      </a:rPr>
                      <a:t>M(</a:t>
                    </a:r>
                    <a:r>
                      <a:rPr lang="en-US" baseline="30000" dirty="0" smtClean="0">
                        <a:latin typeface="+mj-lt"/>
                      </a:rPr>
                      <a:t>6</a:t>
                    </a:r>
                    <a:r>
                      <a:rPr lang="en-US" baseline="-25000" dirty="0" smtClean="0">
                        <a:latin typeface="Symbol" charset="2"/>
                        <a:cs typeface="Symbol" charset="2"/>
                      </a:rPr>
                      <a:t>L</a:t>
                    </a:r>
                    <a:r>
                      <a:rPr lang="en-US" dirty="0" smtClean="0">
                        <a:latin typeface="+mj-lt"/>
                      </a:rPr>
                      <a:t>H) = 4 </a:t>
                    </a:r>
                    <a:r>
                      <a:rPr lang="en-US" dirty="0" err="1" smtClean="0">
                        <a:latin typeface="+mj-lt"/>
                      </a:rPr>
                      <a:t>M(n</a:t>
                    </a:r>
                    <a:r>
                      <a:rPr lang="en-US" dirty="0" smtClean="0">
                        <a:latin typeface="+mj-lt"/>
                      </a:rPr>
                      <a:t>) + 2M(p) – B(</a:t>
                    </a:r>
                    <a:r>
                      <a:rPr lang="en-US" baseline="30000" dirty="0" smtClean="0">
                        <a:latin typeface="+mj-lt"/>
                      </a:rPr>
                      <a:t>6</a:t>
                    </a:r>
                    <a:r>
                      <a:rPr lang="en-US" dirty="0" smtClean="0">
                        <a:latin typeface="+mj-lt"/>
                      </a:rPr>
                      <a:t>He) + T(</a:t>
                    </a:r>
                    <a:r>
                      <a:rPr lang="en-US" baseline="30000" dirty="0" smtClean="0">
                        <a:latin typeface="+mj-lt"/>
                      </a:rPr>
                      <a:t>6</a:t>
                    </a:r>
                    <a:r>
                      <a:rPr lang="en-US" dirty="0" smtClean="0">
                        <a:latin typeface="+mj-lt"/>
                      </a:rPr>
                      <a:t>He) + </a:t>
                    </a:r>
                    <a:r>
                      <a:rPr lang="en-US" dirty="0" err="1" smtClean="0">
                        <a:latin typeface="+mj-lt"/>
                      </a:rPr>
                      <a:t>M(</a:t>
                    </a:r>
                    <a:r>
                      <a:rPr lang="en-US" dirty="0" err="1" smtClean="0">
                        <a:latin typeface="Symbol" charset="2"/>
                        <a:cs typeface="Symbol" charset="2"/>
                      </a:rPr>
                      <a:t>p</a:t>
                    </a:r>
                    <a:r>
                      <a:rPr lang="en-US" sz="2000" baseline="30000" dirty="0" smtClean="0">
                        <a:latin typeface="+mj-lt"/>
                      </a:rPr>
                      <a:t>-</a:t>
                    </a:r>
                    <a:r>
                      <a:rPr lang="en-US" dirty="0" smtClean="0">
                        <a:latin typeface="+mj-lt"/>
                      </a:rPr>
                      <a:t>) + </a:t>
                    </a:r>
                    <a:r>
                      <a:rPr lang="en-US" dirty="0" err="1" smtClean="0">
                        <a:latin typeface="+mj-lt"/>
                      </a:rPr>
                      <a:t>T(</a:t>
                    </a:r>
                    <a:r>
                      <a:rPr lang="en-US" dirty="0" err="1" smtClean="0">
                        <a:latin typeface="Symbol" charset="2"/>
                        <a:cs typeface="Symbol" charset="2"/>
                      </a:rPr>
                      <a:t>p</a:t>
                    </a:r>
                    <a:r>
                      <a:rPr lang="en-US" sz="2000" baseline="30000" dirty="0" smtClean="0">
                        <a:latin typeface="+mj-lt"/>
                      </a:rPr>
                      <a:t>-</a:t>
                    </a:r>
                    <a:r>
                      <a:rPr lang="en-US" dirty="0" smtClean="0">
                        <a:latin typeface="+mj-lt"/>
                      </a:rPr>
                      <a:t>)</a:t>
                    </a:r>
                  </a:p>
                  <a:p>
                    <a:endParaRPr lang="en-US" dirty="0" smtClean="0">
                      <a:latin typeface="+mj-lt"/>
                    </a:endParaRPr>
                  </a:p>
                  <a:p>
                    <a:endParaRPr lang="en-US" dirty="0" smtClean="0">
                      <a:latin typeface="+mj-lt"/>
                    </a:endParaRPr>
                  </a:p>
                  <a:p>
                    <a:endParaRPr lang="en-US" dirty="0" smtClean="0">
                      <a:latin typeface="+mj-lt"/>
                    </a:endParaRPr>
                  </a:p>
                  <a:p>
                    <a:endParaRPr lang="en-US" dirty="0" smtClean="0">
                      <a:latin typeface="+mj-lt"/>
                    </a:endParaRPr>
                  </a:p>
                  <a:p>
                    <a:endParaRPr lang="en-US" dirty="0" smtClean="0">
                      <a:latin typeface="+mj-lt"/>
                    </a:endParaRPr>
                  </a:p>
                  <a:p>
                    <a:r>
                      <a:rPr lang="en-US" dirty="0" err="1" smtClean="0">
                        <a:latin typeface="+mj-lt"/>
                      </a:rPr>
                      <a:t>T(</a:t>
                    </a:r>
                    <a:r>
                      <a:rPr lang="en-US" dirty="0" err="1" smtClean="0">
                        <a:latin typeface="Symbol" charset="2"/>
                        <a:cs typeface="Symbol" charset="2"/>
                      </a:rPr>
                      <a:t>p</a:t>
                    </a:r>
                    <a:r>
                      <a:rPr lang="en-US" baseline="30000" dirty="0" smtClean="0">
                        <a:latin typeface="+mj-lt"/>
                      </a:rPr>
                      <a:t>+</a:t>
                    </a:r>
                    <a:r>
                      <a:rPr lang="en-US" dirty="0" smtClean="0">
                        <a:latin typeface="+mj-lt"/>
                      </a:rPr>
                      <a:t>) + </a:t>
                    </a:r>
                    <a:r>
                      <a:rPr lang="en-US" dirty="0" err="1" smtClean="0">
                        <a:latin typeface="+mj-lt"/>
                      </a:rPr>
                      <a:t>T(</a:t>
                    </a:r>
                    <a:r>
                      <a:rPr lang="en-US" dirty="0" err="1" smtClean="0">
                        <a:latin typeface="Symbol" charset="2"/>
                        <a:cs typeface="Symbol" charset="2"/>
                      </a:rPr>
                      <a:t>p</a:t>
                    </a:r>
                    <a:r>
                      <a:rPr lang="en-US" sz="2000" baseline="30000" dirty="0" smtClean="0">
                        <a:latin typeface="+mj-lt"/>
                      </a:rPr>
                      <a:t>-</a:t>
                    </a:r>
                    <a:r>
                      <a:rPr lang="en-US" dirty="0" smtClean="0">
                        <a:latin typeface="+mj-lt"/>
                      </a:rPr>
                      <a:t>) = </a:t>
                    </a:r>
                  </a:p>
                  <a:p>
                    <a:r>
                      <a:rPr lang="en-US" dirty="0" smtClean="0">
                        <a:latin typeface="+mj-lt"/>
                      </a:rPr>
                      <a:t>	M(K</a:t>
                    </a:r>
                    <a:r>
                      <a:rPr lang="en-US" sz="2000" baseline="30000" dirty="0" smtClean="0">
                        <a:latin typeface="+mj-lt"/>
                      </a:rPr>
                      <a:t>-</a:t>
                    </a:r>
                    <a:r>
                      <a:rPr lang="en-US" dirty="0" smtClean="0">
                        <a:latin typeface="+mj-lt"/>
                      </a:rPr>
                      <a:t>) + </a:t>
                    </a:r>
                    <a:r>
                      <a:rPr lang="en-US" dirty="0" err="1" smtClean="0">
                        <a:latin typeface="+mj-lt"/>
                      </a:rPr>
                      <a:t>M(p</a:t>
                    </a:r>
                    <a:r>
                      <a:rPr lang="en-US" dirty="0" smtClean="0">
                        <a:latin typeface="+mj-lt"/>
                      </a:rPr>
                      <a:t>) – </a:t>
                    </a:r>
                    <a:r>
                      <a:rPr lang="en-US" dirty="0" err="1" smtClean="0">
                        <a:latin typeface="+mj-lt"/>
                      </a:rPr>
                      <a:t>M(n</a:t>
                    </a:r>
                    <a:r>
                      <a:rPr lang="en-US" dirty="0" smtClean="0">
                        <a:latin typeface="+mj-lt"/>
                      </a:rPr>
                      <a:t>) – B(</a:t>
                    </a:r>
                    <a:r>
                      <a:rPr lang="en-US" baseline="30000" dirty="0" smtClean="0">
                        <a:latin typeface="+mj-lt"/>
                      </a:rPr>
                      <a:t>6</a:t>
                    </a:r>
                    <a:r>
                      <a:rPr lang="en-US" dirty="0" smtClean="0">
                        <a:latin typeface="+mj-lt"/>
                      </a:rPr>
                      <a:t>Li) + B(</a:t>
                    </a:r>
                    <a:r>
                      <a:rPr lang="en-US" baseline="30000" dirty="0" smtClean="0">
                        <a:latin typeface="+mj-lt"/>
                      </a:rPr>
                      <a:t>6</a:t>
                    </a:r>
                    <a:r>
                      <a:rPr lang="en-US" dirty="0" smtClean="0">
                        <a:latin typeface="+mj-lt"/>
                      </a:rPr>
                      <a:t>He) –T(</a:t>
                    </a:r>
                    <a:r>
                      <a:rPr lang="en-US" baseline="30000" dirty="0" smtClean="0">
                        <a:latin typeface="+mj-lt"/>
                      </a:rPr>
                      <a:t>6</a:t>
                    </a:r>
                    <a:r>
                      <a:rPr lang="en-US" dirty="0" smtClean="0">
                        <a:latin typeface="+mj-lt"/>
                      </a:rPr>
                      <a:t>He) – T(</a:t>
                    </a:r>
                    <a:r>
                      <a:rPr lang="en-US" baseline="30000" dirty="0" smtClean="0">
                        <a:latin typeface="+mj-lt"/>
                      </a:rPr>
                      <a:t>6</a:t>
                    </a:r>
                    <a:r>
                      <a:rPr lang="en-US" baseline="-25000" dirty="0" smtClean="0">
                        <a:latin typeface="Symbol" charset="2"/>
                        <a:cs typeface="Symbol" charset="2"/>
                      </a:rPr>
                      <a:t>L</a:t>
                    </a:r>
                    <a:r>
                      <a:rPr lang="en-US" dirty="0" smtClean="0">
                        <a:latin typeface="+mj-lt"/>
                      </a:rPr>
                      <a:t>H) – </a:t>
                    </a:r>
                    <a:r>
                      <a:rPr lang="en-US" dirty="0" err="1" smtClean="0">
                        <a:latin typeface="+mj-lt"/>
                      </a:rPr>
                      <a:t>M(</a:t>
                    </a:r>
                    <a:r>
                      <a:rPr lang="en-US" dirty="0" err="1" smtClean="0">
                        <a:latin typeface="Symbol" charset="2"/>
                        <a:cs typeface="Symbol" charset="2"/>
                      </a:rPr>
                      <a:t>p</a:t>
                    </a:r>
                    <a:r>
                      <a:rPr lang="en-US" baseline="30000" dirty="0" smtClean="0">
                        <a:latin typeface="+mj-lt"/>
                      </a:rPr>
                      <a:t>+</a:t>
                    </a:r>
                    <a:r>
                      <a:rPr lang="en-US" dirty="0" smtClean="0">
                        <a:latin typeface="+mj-lt"/>
                      </a:rPr>
                      <a:t>) – </a:t>
                    </a:r>
                    <a:r>
                      <a:rPr lang="en-US" dirty="0" err="1" smtClean="0">
                        <a:latin typeface="+mj-lt"/>
                      </a:rPr>
                      <a:t>M(</a:t>
                    </a:r>
                    <a:r>
                      <a:rPr lang="en-US" dirty="0" err="1" smtClean="0">
                        <a:latin typeface="Symbol" charset="2"/>
                        <a:cs typeface="Symbol" charset="2"/>
                      </a:rPr>
                      <a:t>p</a:t>
                    </a:r>
                    <a:r>
                      <a:rPr lang="en-US" sz="2000" baseline="30000" dirty="0" smtClean="0">
                        <a:latin typeface="+mj-lt"/>
                      </a:rPr>
                      <a:t>-</a:t>
                    </a:r>
                    <a:r>
                      <a:rPr lang="en-US" dirty="0" smtClean="0">
                        <a:latin typeface="+mj-lt"/>
                      </a:rPr>
                      <a:t>)</a:t>
                    </a:r>
                  </a:p>
                  <a:p>
                    <a:r>
                      <a:rPr lang="en-US" dirty="0" smtClean="0">
                        <a:latin typeface="+mj-lt"/>
                      </a:rPr>
                      <a:t> </a:t>
                    </a:r>
                  </a:p>
                  <a:p>
                    <a:r>
                      <a:rPr lang="en-US" dirty="0" smtClean="0">
                        <a:latin typeface="+mj-lt"/>
                      </a:rPr>
                      <a:t>	= </a:t>
                    </a:r>
                    <a:r>
                      <a:rPr lang="en-US" b="1" dirty="0" smtClean="0">
                        <a:solidFill>
                          <a:srgbClr val="FF0000"/>
                        </a:solidFill>
                        <a:latin typeface="+mj-lt"/>
                      </a:rPr>
                      <a:t>203</a:t>
                    </a:r>
                    <a:r>
                      <a:rPr lang="en-US" dirty="0" smtClean="0">
                        <a:solidFill>
                          <a:srgbClr val="FF0000"/>
                        </a:solidFill>
                        <a:latin typeface="+mj-lt"/>
                      </a:rPr>
                      <a:t> </a:t>
                    </a:r>
                    <a:r>
                      <a:rPr lang="en-US" b="1" dirty="0" smtClean="0">
                        <a:solidFill>
                          <a:srgbClr val="FF0000"/>
                        </a:solidFill>
                        <a:latin typeface="+mj-lt"/>
                      </a:rPr>
                      <a:t>± 1.3</a:t>
                    </a:r>
                    <a:r>
                      <a:rPr lang="en-US" dirty="0" smtClean="0">
                        <a:solidFill>
                          <a:srgbClr val="FF0000"/>
                        </a:solidFill>
                        <a:latin typeface="+mj-lt"/>
                      </a:rPr>
                      <a:t> </a:t>
                    </a:r>
                    <a:r>
                      <a:rPr lang="en-US" b="1" dirty="0" err="1" smtClean="0">
                        <a:solidFill>
                          <a:srgbClr val="FF0000"/>
                        </a:solidFill>
                        <a:latin typeface="+mj-lt"/>
                      </a:rPr>
                      <a:t>MeV</a:t>
                    </a:r>
                    <a:r>
                      <a:rPr lang="en-US" dirty="0" smtClean="0">
                        <a:latin typeface="+mj-lt"/>
                      </a:rPr>
                      <a:t> (203.5÷203.2 </a:t>
                    </a:r>
                    <a:r>
                      <a:rPr lang="en-US" dirty="0" err="1" smtClean="0">
                        <a:latin typeface="+mj-lt"/>
                      </a:rPr>
                      <a:t>MeV</a:t>
                    </a:r>
                    <a:r>
                      <a:rPr lang="en-US" dirty="0" smtClean="0">
                        <a:latin typeface="+mj-lt"/>
                      </a:rPr>
                      <a:t> with B</a:t>
                    </a:r>
                    <a:r>
                      <a:rPr lang="en-US" baseline="-25000" dirty="0" smtClean="0">
                        <a:latin typeface="Symbol" charset="2"/>
                        <a:cs typeface="Symbol" charset="2"/>
                      </a:rPr>
                      <a:t>L</a:t>
                    </a:r>
                    <a:r>
                      <a:rPr lang="en-US" dirty="0" smtClean="0">
                        <a:latin typeface="+mj-lt"/>
                      </a:rPr>
                      <a:t>= 0÷6 </a:t>
                    </a:r>
                    <a:r>
                      <a:rPr lang="en-US" dirty="0" err="1" smtClean="0">
                        <a:latin typeface="+mj-lt"/>
                      </a:rPr>
                      <a:t>MeV</a:t>
                    </a:r>
                    <a:r>
                      <a:rPr lang="en-US" dirty="0" smtClean="0">
                        <a:latin typeface="+mj-lt"/>
                      </a:rPr>
                      <a:t>)</a:t>
                    </a:r>
                  </a:p>
                  <a:p>
                    <a:endParaRPr lang="en-US" dirty="0" smtClean="0">
                      <a:latin typeface="+mj-lt"/>
                    </a:endParaRPr>
                  </a:p>
                  <a:p>
                    <a:r>
                      <a:rPr lang="en-US" dirty="0" smtClean="0">
                        <a:latin typeface="+mj-lt"/>
                      </a:rPr>
                      <a:t>     </a:t>
                    </a:r>
                  </a:p>
                  <a:p>
                    <a:r>
                      <a:rPr lang="en-US" dirty="0" smtClean="0">
                        <a:latin typeface="+mj-lt"/>
                      </a:rPr>
                      <a:t>	cut on  </a:t>
                    </a:r>
                    <a:r>
                      <a:rPr lang="en-US" dirty="0" err="1" smtClean="0">
                        <a:latin typeface="+mj-lt"/>
                      </a:rPr>
                      <a:t>T(</a:t>
                    </a:r>
                    <a:r>
                      <a:rPr lang="en-US" dirty="0" err="1" smtClean="0">
                        <a:latin typeface="Symbol" charset="2"/>
                        <a:cs typeface="Symbol" charset="2"/>
                      </a:rPr>
                      <a:t>p</a:t>
                    </a:r>
                    <a:r>
                      <a:rPr lang="en-US" baseline="30000" dirty="0" smtClean="0">
                        <a:latin typeface="+mj-lt"/>
                      </a:rPr>
                      <a:t>+</a:t>
                    </a:r>
                    <a:r>
                      <a:rPr lang="en-US" dirty="0" smtClean="0">
                        <a:latin typeface="+mj-lt"/>
                      </a:rPr>
                      <a:t>) + </a:t>
                    </a:r>
                    <a:r>
                      <a:rPr lang="en-US" dirty="0" err="1" smtClean="0">
                        <a:latin typeface="+mj-lt"/>
                      </a:rPr>
                      <a:t>T(</a:t>
                    </a:r>
                    <a:r>
                      <a:rPr lang="en-US" dirty="0" err="1" smtClean="0">
                        <a:latin typeface="Symbol" charset="2"/>
                        <a:cs typeface="Symbol" charset="2"/>
                      </a:rPr>
                      <a:t>p</a:t>
                    </a:r>
                    <a:r>
                      <a:rPr lang="en-US" sz="2000" baseline="30000" dirty="0" smtClean="0">
                        <a:latin typeface="+mj-lt"/>
                      </a:rPr>
                      <a:t>-</a:t>
                    </a:r>
                    <a:r>
                      <a:rPr lang="en-US" dirty="0" smtClean="0">
                        <a:latin typeface="+mj-lt"/>
                      </a:rPr>
                      <a:t>): 202÷204 </a:t>
                    </a:r>
                    <a:r>
                      <a:rPr lang="en-US" dirty="0" err="1" smtClean="0">
                        <a:latin typeface="+mj-lt"/>
                      </a:rPr>
                      <a:t>MeV</a:t>
                    </a:r>
                    <a:r>
                      <a:rPr lang="en-US" dirty="0" smtClean="0">
                        <a:latin typeface="+mj-lt"/>
                      </a:rPr>
                      <a:t>   </a:t>
                    </a:r>
                  </a:p>
                  <a:p>
                    <a:r>
                      <a:rPr lang="en-US" dirty="0" smtClean="0">
                        <a:latin typeface="+mj-lt"/>
                      </a:rPr>
                      <a:t> </a:t>
                    </a:r>
                  </a:p>
                  <a:p>
                    <a:endParaRPr lang="en-US" dirty="0" smtClean="0">
                      <a:latin typeface="+mj-lt"/>
                    </a:endParaRPr>
                  </a:p>
                </p:txBody>
              </p:sp>
            </p:grpSp>
            <p:sp>
              <p:nvSpPr>
                <p:cNvPr id="6" name="Down Arrow 5"/>
                <p:cNvSpPr/>
                <p:nvPr/>
              </p:nvSpPr>
              <p:spPr>
                <a:xfrm>
                  <a:off x="914400" y="3657600"/>
                  <a:ext cx="288000" cy="720000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aphicFrame>
            <p:nvGraphicFramePr>
              <p:cNvPr id="10" name="Object 9"/>
              <p:cNvGraphicFramePr>
                <a:graphicFrameLocks noChangeAspect="1"/>
              </p:cNvGraphicFramePr>
              <p:nvPr/>
            </p:nvGraphicFramePr>
            <p:xfrm>
              <a:off x="2586037" y="4114800"/>
              <a:ext cx="2443163" cy="330200"/>
            </p:xfrm>
            <a:graphic>
              <a:graphicData uri="http://schemas.openxmlformats.org/presentationml/2006/ole">
                <p:oleObj spid="_x0000_s32770" name="Equation" r:id="rId4" imgW="1879600" imgH="254000" progId="Equation.3">
                  <p:embed/>
                </p:oleObj>
              </a:graphicData>
            </a:graphic>
          </p:graphicFrame>
          <p:graphicFrame>
            <p:nvGraphicFramePr>
              <p:cNvPr id="32771" name="Object 3"/>
              <p:cNvGraphicFramePr>
                <a:graphicFrameLocks noChangeAspect="1"/>
              </p:cNvGraphicFramePr>
              <p:nvPr/>
            </p:nvGraphicFramePr>
            <p:xfrm>
              <a:off x="5691187" y="3886200"/>
              <a:ext cx="2690813" cy="644525"/>
            </p:xfrm>
            <a:graphic>
              <a:graphicData uri="http://schemas.openxmlformats.org/presentationml/2006/ole">
                <p:oleObj spid="_x0000_s32771" name="Equation" r:id="rId5" imgW="2070100" imgH="495300" progId="Equation.3">
                  <p:embed/>
                </p:oleObj>
              </a:graphicData>
            </a:graphic>
          </p:graphicFrame>
          <p:cxnSp>
            <p:nvCxnSpPr>
              <p:cNvPr id="13" name="Straight Arrow Connector 12"/>
              <p:cNvCxnSpPr/>
              <p:nvPr/>
            </p:nvCxnSpPr>
            <p:spPr>
              <a:xfrm rot="10800000">
                <a:off x="4800601" y="4495800"/>
                <a:ext cx="309563" cy="3048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5400000" flipH="1" flipV="1">
                <a:off x="5959814" y="4588217"/>
                <a:ext cx="304801" cy="2723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ight Brace 7"/>
            <p:cNvSpPr/>
            <p:nvPr/>
          </p:nvSpPr>
          <p:spPr>
            <a:xfrm>
              <a:off x="2816352" y="762000"/>
              <a:ext cx="155448" cy="9144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67970" y="990600"/>
              <a:ext cx="43195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+mj-lt"/>
                </a:rPr>
                <a:t>independent reactions: decay at rest</a:t>
              </a:r>
              <a:endParaRPr lang="en-US" sz="20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37120" y="152400"/>
            <a:ext cx="618288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 search with FINUDA</a:t>
            </a:r>
          </a:p>
        </p:txBody>
      </p:sp>
      <p:sp>
        <p:nvSpPr>
          <p:cNvPr id="21" name="Subtitle 4"/>
          <p:cNvSpPr txBox="1">
            <a:spLocks/>
          </p:cNvSpPr>
          <p:nvPr/>
        </p:nvSpPr>
        <p:spPr>
          <a:xfrm>
            <a:off x="1005840" y="6531936"/>
            <a:ext cx="7178040" cy="249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XIV International Conference on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Hadron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Spectroscopy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m_pip_2d_cut_to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66" y="3048000"/>
            <a:ext cx="4920234" cy="356654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-52070"/>
            <a:ext cx="5040630" cy="3404870"/>
            <a:chOff x="76200" y="-52070"/>
            <a:chExt cx="5040630" cy="3404870"/>
          </a:xfrm>
        </p:grpSpPr>
        <p:pic>
          <p:nvPicPr>
            <p:cNvPr id="2" name="Picture 1" descr="Tpip_Tpim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76200" y="-52070"/>
              <a:ext cx="5040630" cy="340487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331600" y="292100"/>
              <a:ext cx="72000" cy="271356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49008" y="1066800"/>
            <a:ext cx="2098952" cy="12618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selection: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T(</a:t>
            </a:r>
            <a:r>
              <a:rPr lang="en-US" sz="2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2400" baseline="30000" dirty="0" err="1" smtClean="0">
                <a:solidFill>
                  <a:srgbClr val="FF0000"/>
                </a:solidFill>
                <a:latin typeface="+mj-lt"/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)+T(</a:t>
            </a:r>
            <a:r>
              <a:rPr lang="en-US" sz="2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2800" baseline="30000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)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=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202÷204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MeV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Bent Arrow 8"/>
          <p:cNvSpPr/>
          <p:nvPr/>
        </p:nvSpPr>
        <p:spPr>
          <a:xfrm rot="5400000">
            <a:off x="6771263" y="2014597"/>
            <a:ext cx="1415534" cy="4343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1371600" y="6531936"/>
            <a:ext cx="7178040" cy="249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XIV International Conference on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Hadron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Spectroscopy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 rot="20826883">
            <a:off x="567115" y="5001566"/>
            <a:ext cx="326303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Preliminary</a:t>
            </a:r>
            <a:endParaRPr lang="en-US" sz="48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542" y="3505200"/>
            <a:ext cx="2640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absolute energy scale: 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+mj-lt"/>
              </a:rPr>
              <a:t>+(235 </a:t>
            </a:r>
            <a:r>
              <a:rPr lang="en-US" dirty="0" err="1" smtClean="0">
                <a:latin typeface="+mj-lt"/>
              </a:rPr>
              <a:t>MeV/c</a:t>
            </a:r>
            <a:r>
              <a:rPr lang="en-US" dirty="0" smtClean="0">
                <a:latin typeface="+mj-lt"/>
              </a:rPr>
              <a:t>) from K</a:t>
            </a:r>
            <a:r>
              <a:rPr lang="en-US" baseline="-25000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 smtClean="0">
                <a:latin typeface="+mj-lt"/>
              </a:rPr>
              <a:t>2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baseline="-25000" dirty="0" smtClean="0">
                <a:latin typeface="+mj-lt"/>
                <a:cs typeface="Symbol" charset="2"/>
              </a:rPr>
              <a:t>p</a:t>
            </a:r>
            <a:r>
              <a:rPr lang="en-US" dirty="0" smtClean="0">
                <a:latin typeface="+mj-lt"/>
              </a:rPr>
              <a:t>= 0.2 </a:t>
            </a:r>
            <a:r>
              <a:rPr lang="en-US" dirty="0" err="1" smtClean="0">
                <a:latin typeface="+mj-lt"/>
              </a:rPr>
              <a:t>MeV/c</a:t>
            </a:r>
            <a:endParaRPr lang="en-US" dirty="0" smtClean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5350" y="4466350"/>
            <a:ext cx="2520000" cy="612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im_c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2400" y="3657600"/>
            <a:ext cx="4320540" cy="2918460"/>
          </a:xfrm>
          <a:prstGeom prst="rect">
            <a:avLst/>
          </a:prstGeom>
        </p:spPr>
      </p:pic>
      <p:pic>
        <p:nvPicPr>
          <p:cNvPr id="3" name="Picture 2" descr="Ppip_c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205740"/>
            <a:ext cx="4320540" cy="2918460"/>
          </a:xfrm>
          <a:prstGeom prst="rect">
            <a:avLst/>
          </a:prstGeom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071556" y="1371600"/>
            <a:ext cx="5148644" cy="3901811"/>
            <a:chOff x="4204163" y="3074772"/>
            <a:chExt cx="4680585" cy="3224641"/>
          </a:xfrm>
        </p:grpSpPr>
        <p:pic>
          <p:nvPicPr>
            <p:cNvPr id="5" name="Picture 4" descr="pim_pip_2d_cu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4204163" y="3074772"/>
              <a:ext cx="4680585" cy="316166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014385" y="6037803"/>
              <a:ext cx="16466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Symbol" charset="2"/>
                  <a:cs typeface="Symbol" charset="2"/>
                </a:rPr>
                <a:t>p</a:t>
              </a:r>
              <a:r>
                <a:rPr lang="en-US" sz="1200" b="1" baseline="30000" dirty="0" smtClean="0">
                  <a:latin typeface="+mj-lt"/>
                </a:rPr>
                <a:t>-</a:t>
              </a:r>
              <a:r>
                <a:rPr lang="en-US" sz="1100" b="1" dirty="0" smtClean="0">
                  <a:latin typeface="+mj-lt"/>
                </a:rPr>
                <a:t> momentum (</a:t>
              </a:r>
              <a:r>
                <a:rPr lang="en-US" sz="1100" b="1" dirty="0" err="1" smtClean="0">
                  <a:latin typeface="+mj-lt"/>
                </a:rPr>
                <a:t>MeV/c</a:t>
              </a:r>
              <a:r>
                <a:rPr lang="en-US" sz="1100" dirty="0" smtClean="0">
                  <a:latin typeface="+mj-lt"/>
                </a:rPr>
                <a:t>)</a:t>
              </a:r>
              <a:endParaRPr lang="en-US" sz="1100" dirty="0"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60290" y="6417786"/>
            <a:ext cx="1811266" cy="316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ymbol" charset="2"/>
                <a:cs typeface="Symbol" charset="2"/>
              </a:rPr>
              <a:t>p</a:t>
            </a:r>
            <a:r>
              <a:rPr lang="en-US" sz="1200" b="1" baseline="30000" dirty="0" smtClean="0">
                <a:latin typeface="+mj-lt"/>
              </a:rPr>
              <a:t>-</a:t>
            </a:r>
            <a:r>
              <a:rPr lang="en-US" sz="1100" b="1" dirty="0" smtClean="0">
                <a:latin typeface="+mj-lt"/>
              </a:rPr>
              <a:t> momentum (</a:t>
            </a:r>
            <a:r>
              <a:rPr lang="en-US" sz="1100" b="1" dirty="0" err="1" smtClean="0">
                <a:latin typeface="+mj-lt"/>
              </a:rPr>
              <a:t>MeV/c</a:t>
            </a:r>
            <a:r>
              <a:rPr lang="en-US" sz="1100" dirty="0" smtClean="0">
                <a:latin typeface="+mj-lt"/>
              </a:rPr>
              <a:t>)</a:t>
            </a:r>
            <a:endParaRPr lang="en-US" sz="11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2965926"/>
            <a:ext cx="1697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latin typeface="Symbol" charset="2"/>
                <a:cs typeface="Symbol" charset="2"/>
              </a:rPr>
              <a:t>p</a:t>
            </a:r>
            <a:r>
              <a:rPr lang="en-US" sz="1200" b="1" baseline="30000" dirty="0" smtClean="0">
                <a:latin typeface="+mj-lt"/>
              </a:rPr>
              <a:t>+</a:t>
            </a:r>
            <a:r>
              <a:rPr lang="en-US" sz="1100" b="1" dirty="0" smtClean="0">
                <a:latin typeface="+mj-lt"/>
              </a:rPr>
              <a:t> momentum (</a:t>
            </a:r>
            <a:r>
              <a:rPr lang="en-US" sz="1100" b="1" dirty="0" err="1" smtClean="0">
                <a:latin typeface="+mj-lt"/>
              </a:rPr>
              <a:t>MeV/c</a:t>
            </a:r>
            <a:r>
              <a:rPr lang="en-US" sz="1100" dirty="0" smtClean="0">
                <a:latin typeface="+mj-lt"/>
              </a:rPr>
              <a:t>)</a:t>
            </a:r>
            <a:endParaRPr lang="en-US" sz="11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5799675" y="1514574"/>
            <a:ext cx="153550" cy="257270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88100" y="2076450"/>
            <a:ext cx="216000" cy="273600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2571749"/>
            <a:ext cx="431900" cy="476251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283377" y="1692324"/>
            <a:ext cx="1200149" cy="558701"/>
          </a:xfrm>
          <a:prstGeom prst="straightConnector1">
            <a:avLst/>
          </a:prstGeom>
          <a:ln>
            <a:solidFill>
              <a:srgbClr val="468B3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9800" y="619095"/>
            <a:ext cx="2418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3 candidate events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2.7 10</a:t>
            </a:r>
            <a:r>
              <a:rPr lang="en-US" sz="2000" baseline="30000" dirty="0" smtClean="0">
                <a:solidFill>
                  <a:srgbClr val="008000"/>
                </a:solidFill>
                <a:latin typeface="+mj-lt"/>
              </a:rPr>
              <a:t>7</a:t>
            </a:r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 K</a:t>
            </a:r>
            <a:r>
              <a:rPr lang="en-US" sz="2000" baseline="30000" dirty="0" smtClean="0">
                <a:solidFill>
                  <a:srgbClr val="008000"/>
                </a:solidFill>
                <a:latin typeface="+mj-lt"/>
              </a:rPr>
              <a:t>-</a:t>
            </a:r>
            <a:r>
              <a:rPr lang="en-US" sz="2000" baseline="-25000" dirty="0" smtClean="0">
                <a:solidFill>
                  <a:srgbClr val="008000"/>
                </a:solidFill>
                <a:latin typeface="+mj-lt"/>
              </a:rPr>
              <a:t>stop </a:t>
            </a:r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events</a:t>
            </a:r>
            <a:endParaRPr lang="en-US" sz="20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0290" y="152400"/>
            <a:ext cx="3435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249÷255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MeV/c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  <a:latin typeface="+mj-lt"/>
              </a:rPr>
              <a:t>p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=1.1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MeV/c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197" y="3593068"/>
            <a:ext cx="3407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j-lt"/>
              </a:rPr>
              <a:t>130÷138 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MeV/c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(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=1.2 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MeV/c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)</a:t>
            </a:r>
          </a:p>
          <a:p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9" name="Subtitle 4"/>
          <p:cNvSpPr txBox="1">
            <a:spLocks/>
          </p:cNvSpPr>
          <p:nvPr/>
        </p:nvSpPr>
        <p:spPr>
          <a:xfrm>
            <a:off x="3261360" y="6531936"/>
            <a:ext cx="7178040" cy="249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XIV International Conference on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Hadron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Spectroscopy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4972583" y="5450414"/>
            <a:ext cx="326303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Preliminary</a:t>
            </a:r>
            <a:endParaRPr lang="en-US" sz="48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7100" y="4265411"/>
            <a:ext cx="288000" cy="201600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62300" y="819150"/>
            <a:ext cx="198000" cy="2016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n11874_evt10663_c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124200" y="1621810"/>
            <a:ext cx="4846320" cy="4537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9600" y="590490"/>
            <a:ext cx="2209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1 candidate event</a:t>
            </a:r>
            <a:endParaRPr lang="en-US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47800" y="2590800"/>
            <a:ext cx="3810000" cy="1066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371600" y="3746500"/>
            <a:ext cx="3505200" cy="977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68926" y="3429000"/>
            <a:ext cx="469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2400" baseline="30000" dirty="0" smtClean="0">
                <a:solidFill>
                  <a:srgbClr val="FF0000"/>
                </a:solidFill>
              </a:rPr>
              <a:t>+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054701" y="2286000"/>
            <a:ext cx="421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2400" baseline="30000" dirty="0" smtClean="0">
                <a:solidFill>
                  <a:srgbClr val="FF0000"/>
                </a:solidFill>
              </a:rPr>
              <a:t>-</a:t>
            </a:r>
            <a:endParaRPr lang="en-US" sz="2400" dirty="0"/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1005840" y="6531936"/>
            <a:ext cx="7178040" cy="249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XIV International Conference on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Hadron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Spectroscopy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5290205" y="342900"/>
            <a:ext cx="326303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Preliminary</a:t>
            </a:r>
            <a:endParaRPr lang="en-US" sz="48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34" y="3962400"/>
            <a:ext cx="208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(251.3±1.1 </a:t>
            </a:r>
            <a:r>
              <a:rPr lang="en-US" dirty="0" err="1" smtClean="0">
                <a:latin typeface="+mj-lt"/>
              </a:rPr>
              <a:t>MeV/c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747665"/>
            <a:ext cx="208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(135.1±1.2 </a:t>
            </a:r>
            <a:r>
              <a:rPr lang="en-US" dirty="0" err="1" smtClean="0">
                <a:latin typeface="+mj-lt"/>
              </a:rPr>
              <a:t>MeV/c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57200" y="457200"/>
            <a:ext cx="8305800" cy="6370976"/>
            <a:chOff x="457200" y="457200"/>
            <a:chExt cx="8305800" cy="6370976"/>
          </a:xfrm>
        </p:grpSpPr>
        <p:sp>
          <p:nvSpPr>
            <p:cNvPr id="3" name="Rectangle 2"/>
            <p:cNvSpPr/>
            <p:nvPr/>
          </p:nvSpPr>
          <p:spPr>
            <a:xfrm>
              <a:off x="457200" y="457200"/>
              <a:ext cx="8305800" cy="6370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</a:rPr>
                <a:t>Background sources</a:t>
              </a:r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:</a:t>
              </a:r>
            </a:p>
            <a:p>
              <a:endParaRPr lang="en-US" dirty="0" smtClean="0">
                <a:latin typeface="+mj-lt"/>
              </a:endParaRPr>
            </a:p>
            <a:p>
              <a:pPr>
                <a:buFont typeface="Arial"/>
                <a:buChar char="•"/>
              </a:pPr>
              <a:r>
                <a:rPr lang="en-US" dirty="0" smtClean="0">
                  <a:latin typeface="+mj-lt"/>
                </a:rPr>
                <a:t> fake coincidences: </a:t>
              </a:r>
              <a:r>
                <a:rPr lang="en-US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+(249÷255 </a:t>
              </a:r>
              <a:r>
                <a:rPr lang="en-US" dirty="0" err="1" smtClean="0">
                  <a:solidFill>
                    <a:srgbClr val="FF0000"/>
                  </a:solidFill>
                  <a:latin typeface="+mj-lt"/>
                </a:rPr>
                <a:t>MeV/c</a:t>
              </a:r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) </a:t>
              </a:r>
              <a:r>
                <a:rPr lang="en-US" dirty="0" smtClean="0">
                  <a:latin typeface="+mj-lt"/>
                </a:rPr>
                <a:t>&amp;</a:t>
              </a:r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baseline="30000" dirty="0" smtClean="0">
                  <a:solidFill>
                    <a:srgbClr val="0000FF"/>
                  </a:solidFill>
                  <a:latin typeface="+mj-lt"/>
                </a:rPr>
                <a:t>-</a:t>
              </a:r>
              <a:r>
                <a:rPr lang="en-US" dirty="0" smtClean="0">
                  <a:solidFill>
                    <a:srgbClr val="0000FF"/>
                  </a:solidFill>
                  <a:latin typeface="+mj-lt"/>
                </a:rPr>
                <a:t>(130÷138 </a:t>
              </a:r>
              <a:r>
                <a:rPr lang="en-US" dirty="0" err="1" smtClean="0">
                  <a:solidFill>
                    <a:srgbClr val="0000FF"/>
                  </a:solidFill>
                  <a:latin typeface="+mj-lt"/>
                </a:rPr>
                <a:t>MeV/c</a:t>
              </a:r>
              <a:r>
                <a:rPr lang="en-US" dirty="0" smtClean="0">
                  <a:solidFill>
                    <a:srgbClr val="0000FF"/>
                  </a:solidFill>
                  <a:latin typeface="+mj-lt"/>
                </a:rPr>
                <a:t>) </a:t>
              </a:r>
            </a:p>
            <a:p>
              <a:pPr marL="342900" indent="-342900"/>
              <a:endParaRPr lang="en-US" dirty="0" smtClean="0">
                <a:solidFill>
                  <a:srgbClr val="0000FF"/>
                </a:solidFill>
                <a:latin typeface="+mj-lt"/>
              </a:endParaRPr>
            </a:p>
            <a:p>
              <a:pPr>
                <a:buFont typeface="Arial"/>
                <a:buChar char="•"/>
              </a:pPr>
              <a:r>
                <a:rPr lang="en-US" dirty="0" smtClean="0"/>
                <a:t> </a:t>
              </a:r>
              <a:r>
                <a:rPr lang="en-US" dirty="0" smtClean="0">
                  <a:latin typeface="+mj-lt"/>
                </a:rPr>
                <a:t>K</a:t>
              </a:r>
              <a:r>
                <a:rPr lang="en-US" baseline="30000" dirty="0" smtClean="0">
                  <a:latin typeface="+mj-lt"/>
                </a:rPr>
                <a:t>-</a:t>
              </a:r>
              <a:r>
                <a:rPr lang="en-US" baseline="-25000" dirty="0" smtClean="0">
                  <a:latin typeface="+mj-lt"/>
                </a:rPr>
                <a:t>stop</a:t>
              </a:r>
              <a:r>
                <a:rPr lang="en-US" dirty="0" smtClean="0">
                  <a:latin typeface="+mj-lt"/>
                </a:rPr>
                <a:t> + </a:t>
              </a:r>
              <a:r>
                <a:rPr lang="en-US" baseline="30000" dirty="0" smtClean="0">
                  <a:latin typeface="+mj-lt"/>
                </a:rPr>
                <a:t>6</a:t>
              </a:r>
              <a:r>
                <a:rPr lang="en-US" dirty="0" smtClean="0">
                  <a:latin typeface="+mj-lt"/>
                </a:rPr>
                <a:t>Li 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en-US" dirty="0" smtClean="0">
                  <a:latin typeface="Symbol" charset="2"/>
                  <a:cs typeface="Symbol" charset="2"/>
                  <a:sym typeface="Symbol" charset="2"/>
                </a:rPr>
                <a:t>S</a:t>
              </a:r>
              <a:r>
                <a:rPr lang="en-US" baseline="30000" dirty="0" smtClean="0">
                  <a:sym typeface="Symbol" charset="2"/>
                </a:rPr>
                <a:t>+</a:t>
              </a:r>
              <a:r>
                <a:rPr lang="en-US" dirty="0" smtClean="0"/>
                <a:t> </a:t>
              </a:r>
              <a:r>
                <a:rPr lang="en-US" dirty="0" smtClean="0">
                  <a:latin typeface="+mj-lt"/>
                  <a:cs typeface="Times New Roman (Body)"/>
                </a:rPr>
                <a:t>+</a:t>
              </a:r>
              <a:r>
                <a:rPr lang="en-US" dirty="0" smtClean="0"/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baseline="30000" dirty="0" smtClean="0">
                  <a:solidFill>
                    <a:srgbClr val="0000FF"/>
                  </a:solidFill>
                </a:rPr>
                <a:t>-</a:t>
              </a:r>
              <a:r>
                <a:rPr lang="en-US" dirty="0" smtClean="0"/>
                <a:t> </a:t>
              </a:r>
              <a:r>
                <a:rPr lang="en-US" dirty="0" smtClean="0">
                  <a:latin typeface="+mj-lt"/>
                </a:rPr>
                <a:t>+ </a:t>
              </a:r>
              <a:r>
                <a:rPr lang="en-US" baseline="30000" dirty="0" smtClean="0">
                  <a:latin typeface="+mj-lt"/>
                </a:rPr>
                <a:t>4</a:t>
              </a:r>
              <a:r>
                <a:rPr lang="en-US" dirty="0" smtClean="0">
                  <a:latin typeface="+mj-lt"/>
                </a:rPr>
                <a:t>He + </a:t>
              </a:r>
              <a:r>
                <a:rPr lang="en-US" dirty="0" err="1" smtClean="0">
                  <a:latin typeface="+mj-lt"/>
                </a:rPr>
                <a:t>n</a:t>
              </a:r>
              <a:r>
                <a:rPr lang="en-US" dirty="0" smtClean="0">
                  <a:latin typeface="+mj-lt"/>
                </a:rPr>
                <a:t> 	      (end point ~190 </a:t>
              </a:r>
              <a:r>
                <a:rPr lang="en-US" dirty="0" err="1" smtClean="0">
                  <a:latin typeface="+mj-lt"/>
                </a:rPr>
                <a:t>MeV/c</a:t>
              </a:r>
              <a:r>
                <a:rPr lang="en-US" dirty="0" smtClean="0">
                  <a:latin typeface="+mj-lt"/>
                </a:rPr>
                <a:t>)</a:t>
              </a:r>
            </a:p>
            <a:p>
              <a:r>
                <a:rPr lang="en-US" baseline="30000" dirty="0" smtClean="0"/>
                <a:t>                                                       </a:t>
              </a:r>
              <a:r>
                <a:rPr lang="en-US" dirty="0" smtClean="0">
                  <a:latin typeface="Symbol" charset="2"/>
                  <a:cs typeface="Symbol" charset="2"/>
                </a:rPr>
                <a:t>S</a:t>
              </a:r>
              <a:r>
                <a:rPr lang="en-US" baseline="30000" dirty="0" smtClean="0"/>
                <a:t>+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n +</a:t>
              </a:r>
              <a:r>
                <a:rPr lang="it-IT" dirty="0" smtClean="0">
                  <a:cs typeface="Arial"/>
                  <a:sym typeface="Symbol" charset="2"/>
                </a:rPr>
                <a:t> </a:t>
              </a:r>
              <a:r>
                <a:rPr lang="it-IT" dirty="0" smtClean="0">
                  <a:solidFill>
                    <a:srgbClr val="FF0000"/>
                  </a:solidFill>
                  <a:latin typeface="Symbol" charset="2"/>
                  <a:cs typeface="Symbol" charset="2"/>
                  <a:sym typeface="Symbol" charset="2"/>
                </a:rPr>
                <a:t>p</a:t>
              </a:r>
              <a:r>
                <a:rPr lang="it-IT" baseline="30000" dirty="0" smtClean="0">
                  <a:solidFill>
                    <a:srgbClr val="FF0000"/>
                  </a:solidFill>
                  <a:latin typeface="+mj-lt"/>
                  <a:cs typeface="Arial"/>
                  <a:sym typeface="Symbol" charset="2"/>
                </a:rPr>
                <a:t>+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                   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(end point ~282 MeV/c)</a:t>
              </a:r>
            </a:p>
            <a:p>
              <a:endParaRPr lang="it-IT" dirty="0" smtClean="0">
                <a:latin typeface="+mj-lt"/>
                <a:cs typeface="Arial"/>
                <a:sym typeface="Symbol" charset="2"/>
              </a:endParaRPr>
            </a:p>
            <a:p>
              <a:pPr>
                <a:buFont typeface="Arial"/>
                <a:buChar char="•"/>
              </a:pPr>
              <a:r>
                <a:rPr lang="it-IT" dirty="0" smtClean="0">
                  <a:latin typeface="+mj-lt"/>
                  <a:cs typeface="Arial"/>
                  <a:sym typeface="Symbol" charset="2"/>
                </a:rPr>
                <a:t> K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-</a:t>
              </a:r>
              <a:r>
                <a:rPr lang="it-IT" baseline="-25000" dirty="0" smtClean="0">
                  <a:latin typeface="+mj-lt"/>
                  <a:cs typeface="Arial"/>
                  <a:sym typeface="Symbol" charset="2"/>
                </a:rPr>
                <a:t>stop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+ 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6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Li 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en-US" baseline="30000" dirty="0" smtClean="0">
                  <a:latin typeface="+mj-lt"/>
                </a:rPr>
                <a:t>4</a:t>
              </a:r>
              <a:r>
                <a:rPr lang="en-US" baseline="-25000" dirty="0" smtClean="0">
                  <a:latin typeface="Symbol" charset="2"/>
                  <a:cs typeface="Symbol" charset="2"/>
                </a:rPr>
                <a:t>L</a:t>
              </a:r>
              <a:r>
                <a:rPr lang="en-US" dirty="0" smtClean="0">
                  <a:latin typeface="+mj-lt"/>
                </a:rPr>
                <a:t>H + </a:t>
              </a:r>
              <a:r>
                <a:rPr lang="en-US" dirty="0" err="1" smtClean="0">
                  <a:latin typeface="+mj-lt"/>
                </a:rPr>
                <a:t>n</a:t>
              </a:r>
              <a:r>
                <a:rPr lang="en-US" dirty="0" smtClean="0">
                  <a:latin typeface="+mj-lt"/>
                </a:rPr>
                <a:t> + </a:t>
              </a:r>
              <a:r>
                <a:rPr lang="en-US" dirty="0" err="1" smtClean="0">
                  <a:latin typeface="+mj-lt"/>
                </a:rPr>
                <a:t>n</a:t>
              </a:r>
              <a:r>
                <a:rPr lang="en-US" dirty="0" smtClean="0">
                  <a:latin typeface="+mj-lt"/>
                </a:rPr>
                <a:t> +</a:t>
              </a:r>
              <a:r>
                <a:rPr lang="en-US" dirty="0" smtClean="0"/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+</a:t>
              </a:r>
              <a:r>
                <a:rPr lang="en-US" baseline="30000" dirty="0" smtClean="0"/>
                <a:t>  </a:t>
              </a:r>
              <a:r>
                <a:rPr lang="en-US" dirty="0" smtClean="0">
                  <a:latin typeface="+mj-lt"/>
                </a:rPr>
                <a:t>(end point ~252 </a:t>
              </a:r>
              <a:r>
                <a:rPr lang="en-US" dirty="0" err="1" smtClean="0">
                  <a:latin typeface="+mj-lt"/>
                </a:rPr>
                <a:t>MeV/c</a:t>
              </a:r>
              <a:r>
                <a:rPr lang="en-US" dirty="0" smtClean="0">
                  <a:latin typeface="+mj-lt"/>
                </a:rPr>
                <a:t>)</a:t>
              </a:r>
            </a:p>
            <a:p>
              <a:r>
                <a:rPr lang="en-US" baseline="30000" dirty="0" smtClean="0"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                                   </a:t>
              </a:r>
              <a:r>
                <a:rPr lang="en-US" baseline="30000" dirty="0" smtClean="0">
                  <a:latin typeface="+mj-lt"/>
                </a:rPr>
                <a:t>4</a:t>
              </a:r>
              <a:r>
                <a:rPr lang="en-US" dirty="0" smtClean="0">
                  <a:latin typeface="+mj-lt"/>
                </a:rPr>
                <a:t>He + </a:t>
              </a:r>
              <a:r>
                <a:rPr lang="en-US" dirty="0" err="1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+mj-lt"/>
                </a:rPr>
                <a:t>-</a:t>
              </a:r>
              <a:r>
                <a:rPr lang="en-US" sz="2000" baseline="30000" dirty="0" smtClean="0">
                  <a:latin typeface="+mj-lt"/>
                </a:rPr>
                <a:t>  </a:t>
              </a:r>
              <a:r>
                <a:rPr lang="en-US" dirty="0" smtClean="0">
                  <a:latin typeface="+mj-lt"/>
                </a:rPr>
                <a:t>(</a:t>
              </a:r>
              <a:r>
                <a:rPr lang="en-US" dirty="0" err="1" smtClean="0">
                  <a:latin typeface="+mj-lt"/>
                </a:rPr>
                <a:t>p(</a:t>
              </a:r>
              <a:r>
                <a:rPr lang="en-US" dirty="0" err="1" smtClean="0">
                  <a:latin typeface="Symbol" charset="2"/>
                  <a:cs typeface="Symbol" charset="2"/>
                </a:rPr>
                <a:t>p</a:t>
              </a:r>
              <a:r>
                <a:rPr lang="en-US" sz="2000" baseline="30000" dirty="0" smtClean="0">
                  <a:latin typeface="+mj-lt"/>
                </a:rPr>
                <a:t>-</a:t>
              </a:r>
              <a:r>
                <a:rPr lang="en-US" dirty="0" smtClean="0">
                  <a:latin typeface="+mj-lt"/>
                </a:rPr>
                <a:t>) = 133 </a:t>
              </a:r>
              <a:r>
                <a:rPr lang="en-US" dirty="0" err="1" smtClean="0">
                  <a:latin typeface="+mj-lt"/>
                </a:rPr>
                <a:t>MeV/c</a:t>
              </a:r>
              <a:r>
                <a:rPr lang="en-US" dirty="0" smtClean="0">
                  <a:latin typeface="+mj-lt"/>
                </a:rPr>
                <a:t>)</a:t>
              </a:r>
            </a:p>
            <a:p>
              <a:endParaRPr lang="en-US" baseline="30000" dirty="0" smtClean="0">
                <a:latin typeface="+mj-lt"/>
              </a:endParaRPr>
            </a:p>
            <a:p>
              <a:pPr>
                <a:buFont typeface="Arial"/>
                <a:buChar char="•"/>
              </a:pPr>
              <a:r>
                <a:rPr lang="en-US" dirty="0" smtClean="0">
                  <a:latin typeface="+mj-lt"/>
                </a:rPr>
                <a:t> K</a:t>
              </a:r>
              <a:r>
                <a:rPr lang="en-US" baseline="30000" dirty="0" smtClean="0">
                  <a:latin typeface="+mj-lt"/>
                </a:rPr>
                <a:t>- </a:t>
              </a:r>
              <a:r>
                <a:rPr lang="en-US" baseline="-25000" dirty="0" smtClean="0">
                  <a:latin typeface="+mj-lt"/>
                </a:rPr>
                <a:t>stop</a:t>
              </a:r>
              <a:r>
                <a:rPr lang="en-US" dirty="0" smtClean="0">
                  <a:latin typeface="+mj-lt"/>
                </a:rPr>
                <a:t> + </a:t>
              </a:r>
              <a:r>
                <a:rPr lang="en-US" baseline="30000" dirty="0" smtClean="0">
                  <a:latin typeface="+mj-lt"/>
                </a:rPr>
                <a:t>6</a:t>
              </a:r>
              <a:r>
                <a:rPr lang="en-US" dirty="0" smtClean="0">
                  <a:latin typeface="+mj-lt"/>
                </a:rPr>
                <a:t>Li 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it-IT" dirty="0" smtClean="0">
                  <a:latin typeface="Symbol" charset="2"/>
                  <a:cs typeface="Symbol" charset="2"/>
                  <a:sym typeface="Symbol" charset="2"/>
                </a:rPr>
                <a:t>p</a:t>
              </a:r>
              <a:r>
                <a:rPr lang="it-IT" baseline="30000" dirty="0" smtClean="0">
                  <a:cs typeface="Arial"/>
                  <a:sym typeface="Symbol" charset="2"/>
                </a:rPr>
                <a:t>0</a:t>
              </a:r>
              <a:r>
                <a:rPr lang="it-IT" dirty="0" smtClean="0">
                  <a:cs typeface="Arial"/>
                  <a:sym typeface="Symbol" charset="2"/>
                </a:rPr>
                <a:t>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+</a:t>
              </a:r>
              <a:r>
                <a:rPr lang="it-IT" dirty="0" smtClean="0">
                  <a:cs typeface="Arial"/>
                  <a:sym typeface="Symbol" charset="2"/>
                </a:rPr>
                <a:t> </a:t>
              </a:r>
              <a:r>
                <a:rPr lang="it-IT" baseline="30000" dirty="0" smtClean="0">
                  <a:cs typeface="Arial"/>
                  <a:sym typeface="Symbol" charset="2"/>
                </a:rPr>
                <a:t>6</a:t>
              </a:r>
              <a:r>
                <a:rPr lang="it-IT" baseline="-25000" dirty="0" smtClean="0">
                  <a:latin typeface="Symbol" charset="2"/>
                  <a:cs typeface="Symbol" charset="2"/>
                  <a:sym typeface="Symbol" charset="2"/>
                </a:rPr>
                <a:t>L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He                                                                        different</a:t>
              </a:r>
            </a:p>
            <a:p>
              <a:r>
                <a:rPr lang="it-IT" dirty="0" smtClean="0">
                  <a:cs typeface="Arial"/>
                  <a:sym typeface="Symbol" charset="2"/>
                </a:rPr>
                <a:t>                                              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6</a:t>
              </a:r>
              <a:r>
                <a:rPr lang="it-IT" baseline="-25000" dirty="0" smtClean="0">
                  <a:latin typeface="Symbol" charset="2"/>
                  <a:cs typeface="Symbol" charset="2"/>
                  <a:sym typeface="Symbol" charset="2"/>
                </a:rPr>
                <a:t>L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He  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6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Li + </a:t>
              </a:r>
              <a:r>
                <a:rPr lang="it-IT" dirty="0" smtClean="0">
                  <a:solidFill>
                    <a:srgbClr val="0000FF"/>
                  </a:solidFill>
                  <a:latin typeface="Symbol" charset="2"/>
                  <a:cs typeface="Symbol" charset="2"/>
                  <a:sym typeface="Symbol" charset="2"/>
                </a:rPr>
                <a:t>p</a:t>
              </a:r>
              <a:r>
                <a:rPr lang="it-IT" baseline="30000" dirty="0" smtClean="0">
                  <a:solidFill>
                    <a:srgbClr val="0000FF"/>
                  </a:solidFill>
                  <a:latin typeface="+mj-lt"/>
                  <a:cs typeface="Arial"/>
                  <a:sym typeface="Symbol" charset="2"/>
                </a:rPr>
                <a:t>-</a:t>
              </a:r>
              <a:r>
                <a:rPr lang="it-IT" dirty="0" smtClean="0">
                  <a:solidFill>
                    <a:srgbClr val="0000FF"/>
                  </a:solidFill>
                  <a:latin typeface="+mj-lt"/>
                  <a:cs typeface="Arial"/>
                  <a:sym typeface="Symbol" charset="2"/>
                </a:rPr>
                <a:t> 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(p(</a:t>
              </a:r>
              <a:r>
                <a:rPr lang="it-IT" dirty="0" smtClean="0">
                  <a:latin typeface="Symbol" charset="2"/>
                  <a:cs typeface="Symbol" charset="2"/>
                  <a:sym typeface="Symbol" charset="2"/>
                </a:rPr>
                <a:t>p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-) = 108.5 MeV/c)         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6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Li       </a:t>
              </a:r>
            </a:p>
            <a:p>
              <a:r>
                <a:rPr lang="it-IT" dirty="0" smtClean="0">
                  <a:latin typeface="+mj-lt"/>
                  <a:cs typeface="Arial"/>
                  <a:sym typeface="Symbol" charset="2"/>
                </a:rPr>
                <a:t>  </a:t>
              </a:r>
              <a:r>
                <a:rPr lang="it-IT" dirty="0" smtClean="0">
                  <a:latin typeface="Symbol" charset="2"/>
                  <a:cs typeface="Symbol" charset="2"/>
                  <a:sym typeface="Symbol" charset="2"/>
                </a:rPr>
                <a:t>p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0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+ 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6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Li 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6</a:t>
              </a:r>
              <a:r>
                <a:rPr lang="it-IT" baseline="-25000" dirty="0" smtClean="0">
                  <a:latin typeface="Symbol" charset="2"/>
                  <a:cs typeface="Symbol" charset="2"/>
                  <a:sym typeface="Symbol" charset="2"/>
                </a:rPr>
                <a:t>L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He + </a:t>
              </a:r>
              <a:r>
                <a:rPr lang="it-IT" dirty="0" smtClean="0">
                  <a:solidFill>
                    <a:srgbClr val="FF0000"/>
                  </a:solidFill>
                  <a:latin typeface="Symbol" charset="2"/>
                  <a:cs typeface="Symbol" charset="2"/>
                  <a:sym typeface="Symbol" charset="2"/>
                </a:rPr>
                <a:t>p</a:t>
              </a:r>
              <a:r>
                <a:rPr lang="it-IT" dirty="0" smtClean="0">
                  <a:solidFill>
                    <a:srgbClr val="FF0000"/>
                  </a:solidFill>
                  <a:latin typeface="+mj-lt"/>
                  <a:cs typeface="Arial"/>
                  <a:sym typeface="Symbol" charset="2"/>
                </a:rPr>
                <a:t>+                                 </a:t>
              </a:r>
              <a:r>
                <a:rPr lang="en-US" dirty="0" smtClean="0">
                  <a:latin typeface="+mj-lt"/>
                </a:rPr>
                <a:t>(end point 278 </a:t>
              </a:r>
              <a:r>
                <a:rPr lang="en-US" dirty="0" err="1" smtClean="0">
                  <a:latin typeface="+mj-lt"/>
                </a:rPr>
                <a:t>MeV/c</a:t>
              </a:r>
              <a:r>
                <a:rPr lang="en-US" dirty="0" smtClean="0">
                  <a:latin typeface="+mj-lt"/>
                </a:rPr>
                <a:t>)        nuclei</a:t>
              </a:r>
            </a:p>
            <a:p>
              <a:r>
                <a:rPr lang="en-US" dirty="0" smtClean="0">
                  <a:latin typeface="+mj-lt"/>
                </a:rPr>
                <a:t>															   (</a:t>
              </a:r>
              <a:r>
                <a:rPr lang="en-US" dirty="0" smtClean="0">
                  <a:latin typeface="Symbol" charset="2"/>
                  <a:cs typeface="Symbol" charset="2"/>
                </a:rPr>
                <a:t>t</a:t>
              </a:r>
              <a:r>
                <a:rPr lang="en-US" dirty="0" smtClean="0">
                  <a:latin typeface="+mj-lt"/>
                </a:rPr>
                <a:t>(</a:t>
              </a:r>
              <a:r>
                <a:rPr lang="en-US" dirty="0" smtClean="0">
                  <a:latin typeface="Symbol" charset="2"/>
                  <a:cs typeface="Symbol" charset="2"/>
                </a:rPr>
                <a:t>p</a:t>
              </a:r>
              <a:r>
                <a:rPr lang="en-US" baseline="30000" dirty="0" smtClean="0">
                  <a:latin typeface="+mj-lt"/>
                </a:rPr>
                <a:t>0</a:t>
              </a:r>
              <a:r>
                <a:rPr lang="en-US" dirty="0" smtClean="0">
                  <a:latin typeface="+mj-lt"/>
                </a:rPr>
                <a:t>))</a:t>
              </a:r>
            </a:p>
            <a:p>
              <a:pPr>
                <a:buFont typeface="Arial"/>
                <a:buChar char="•"/>
              </a:pPr>
              <a:endParaRPr lang="en-US" dirty="0" smtClean="0"/>
            </a:p>
            <a:p>
              <a:pPr>
                <a:buFont typeface="Arial"/>
                <a:buChar char="•"/>
              </a:pPr>
              <a:r>
                <a:rPr lang="en-US" dirty="0" smtClean="0">
                  <a:latin typeface="+mj-lt"/>
                </a:rPr>
                <a:t> K</a:t>
              </a:r>
              <a:r>
                <a:rPr lang="en-US" baseline="30000" dirty="0" smtClean="0">
                  <a:latin typeface="+mj-lt"/>
                </a:rPr>
                <a:t>-</a:t>
              </a:r>
              <a:r>
                <a:rPr lang="en-US" baseline="-25000" dirty="0" smtClean="0">
                  <a:latin typeface="+mj-lt"/>
                </a:rPr>
                <a:t>stop</a:t>
              </a:r>
              <a:r>
                <a:rPr lang="en-US" dirty="0" smtClean="0">
                  <a:latin typeface="+mj-lt"/>
                </a:rPr>
                <a:t> + </a:t>
              </a:r>
              <a:r>
                <a:rPr lang="en-US" baseline="30000" dirty="0" smtClean="0">
                  <a:latin typeface="+mj-lt"/>
                </a:rPr>
                <a:t>6</a:t>
              </a:r>
              <a:r>
                <a:rPr lang="en-US" dirty="0" smtClean="0">
                  <a:latin typeface="+mj-lt"/>
                </a:rPr>
                <a:t>Li 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en-US" baseline="30000" dirty="0" smtClean="0">
                  <a:latin typeface="+mj-lt"/>
                  <a:cs typeface="Symbol" charset="2"/>
                  <a:sym typeface="Symbol" charset="2"/>
                </a:rPr>
                <a:t>3</a:t>
              </a:r>
              <a:r>
                <a:rPr lang="en-US" baseline="-25000" dirty="0" smtClean="0">
                  <a:latin typeface="Symbol" charset="2"/>
                  <a:cs typeface="Symbol" charset="2"/>
                  <a:sym typeface="Symbol" charset="2"/>
                </a:rPr>
                <a:t>L</a:t>
              </a:r>
              <a:r>
                <a:rPr lang="en-US" dirty="0" smtClean="0">
                  <a:latin typeface="+mj-lt"/>
                  <a:cs typeface="Symbol" charset="2"/>
                  <a:sym typeface="Symbol" charset="2"/>
                </a:rPr>
                <a:t>H</a:t>
              </a:r>
              <a:r>
                <a:rPr lang="en-US" dirty="0" smtClean="0"/>
                <a:t> </a:t>
              </a:r>
              <a:r>
                <a:rPr lang="en-US" dirty="0" smtClean="0">
                  <a:latin typeface="+mj-lt"/>
                  <a:cs typeface="Times New Roman (Body)"/>
                </a:rPr>
                <a:t>+</a:t>
              </a:r>
              <a:r>
                <a:rPr lang="en-US" dirty="0" smtClean="0"/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+</a:t>
              </a:r>
              <a:r>
                <a:rPr lang="en-US" dirty="0" smtClean="0"/>
                <a:t> </a:t>
              </a:r>
              <a:r>
                <a:rPr lang="en-US" dirty="0" smtClean="0">
                  <a:latin typeface="+mj-lt"/>
                </a:rPr>
                <a:t>+ </a:t>
              </a:r>
              <a:r>
                <a:rPr lang="en-US" dirty="0" err="1" smtClean="0">
                  <a:latin typeface="+mj-lt"/>
                </a:rPr>
                <a:t>n</a:t>
              </a:r>
              <a:r>
                <a:rPr lang="en-US" dirty="0" smtClean="0">
                  <a:latin typeface="+mj-lt"/>
                </a:rPr>
                <a:t> + </a:t>
              </a:r>
              <a:r>
                <a:rPr lang="en-US" dirty="0" err="1" smtClean="0">
                  <a:latin typeface="+mj-lt"/>
                </a:rPr>
                <a:t>n</a:t>
              </a:r>
              <a:r>
                <a:rPr lang="en-US" dirty="0" smtClean="0">
                  <a:latin typeface="+mj-lt"/>
                </a:rPr>
                <a:t> + </a:t>
              </a:r>
              <a:r>
                <a:rPr lang="en-US" dirty="0" err="1" smtClean="0">
                  <a:latin typeface="+mj-lt"/>
                </a:rPr>
                <a:t>n</a:t>
              </a:r>
              <a:r>
                <a:rPr lang="en-US" dirty="0" smtClean="0">
                  <a:latin typeface="+mj-lt"/>
                </a:rPr>
                <a:t>  (end point 242 </a:t>
              </a:r>
              <a:r>
                <a:rPr lang="en-US" dirty="0" err="1" smtClean="0">
                  <a:latin typeface="+mj-lt"/>
                </a:rPr>
                <a:t>MeV/c</a:t>
              </a:r>
              <a:r>
                <a:rPr lang="en-US" dirty="0" smtClean="0">
                  <a:latin typeface="+mj-lt"/>
                </a:rPr>
                <a:t>)</a:t>
              </a:r>
            </a:p>
            <a:p>
              <a:r>
                <a:rPr lang="en-US" baseline="30000" dirty="0" smtClean="0"/>
                <a:t>                                                       </a:t>
              </a:r>
              <a:r>
                <a:rPr lang="it-IT" dirty="0" smtClean="0">
                  <a:cs typeface="Arial"/>
                  <a:sym typeface="Symbol" charset="2"/>
                </a:rPr>
                <a:t>   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3</a:t>
              </a:r>
              <a:r>
                <a:rPr lang="it-IT" baseline="-25000" dirty="0" smtClean="0">
                  <a:latin typeface="Symbol" charset="2"/>
                  <a:cs typeface="Symbol" charset="2"/>
                  <a:sym typeface="Symbol" charset="2"/>
                </a:rPr>
                <a:t>L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H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3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He +</a:t>
              </a:r>
              <a:r>
                <a:rPr lang="it-IT" dirty="0" smtClean="0">
                  <a:cs typeface="Arial"/>
                  <a:sym typeface="Symbol" charset="2"/>
                </a:rPr>
                <a:t> </a:t>
              </a:r>
              <a:r>
                <a:rPr lang="it-IT" dirty="0" smtClean="0">
                  <a:solidFill>
                    <a:srgbClr val="0000FF"/>
                  </a:solidFill>
                  <a:latin typeface="Symbol" charset="2"/>
                  <a:cs typeface="Symbol" charset="2"/>
                  <a:sym typeface="Symbol" charset="2"/>
                </a:rPr>
                <a:t>p</a:t>
              </a:r>
              <a:r>
                <a:rPr lang="it-IT" baseline="30000" dirty="0" smtClean="0">
                  <a:solidFill>
                    <a:srgbClr val="0000FF"/>
                  </a:solidFill>
                  <a:cs typeface="Arial"/>
                  <a:sym typeface="Symbol" charset="2"/>
                </a:rPr>
                <a:t>-</a:t>
              </a:r>
              <a:r>
                <a:rPr lang="it-IT" baseline="30000" dirty="0" smtClean="0">
                  <a:cs typeface="Arial"/>
                  <a:sym typeface="Symbol" charset="2"/>
                </a:rPr>
                <a:t>            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(p(</a:t>
              </a:r>
              <a:r>
                <a:rPr lang="it-IT" dirty="0" smtClean="0">
                  <a:latin typeface="Symbol" charset="2"/>
                  <a:cs typeface="Symbol" charset="2"/>
                  <a:sym typeface="Symbol" charset="2"/>
                </a:rPr>
                <a:t>p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-) = 115 MeV/c)</a:t>
              </a:r>
            </a:p>
            <a:p>
              <a:pPr>
                <a:buFont typeface="Arial"/>
                <a:buChar char="•"/>
              </a:pPr>
              <a:endParaRPr lang="en-US" dirty="0" smtClean="0"/>
            </a:p>
            <a:p>
              <a:pPr>
                <a:buFont typeface="Arial"/>
                <a:buChar char="•"/>
              </a:pPr>
              <a:r>
                <a:rPr lang="en-US" dirty="0" smtClean="0">
                  <a:latin typeface="+mj-lt"/>
                </a:rPr>
                <a:t> K</a:t>
              </a:r>
              <a:r>
                <a:rPr lang="en-US" baseline="30000" dirty="0" smtClean="0">
                  <a:latin typeface="+mj-lt"/>
                </a:rPr>
                <a:t>-</a:t>
              </a:r>
              <a:r>
                <a:rPr lang="en-US" baseline="-25000" dirty="0" smtClean="0">
                  <a:latin typeface="+mj-lt"/>
                </a:rPr>
                <a:t>stop</a:t>
              </a:r>
              <a:r>
                <a:rPr lang="en-US" dirty="0" smtClean="0">
                  <a:latin typeface="+mj-lt"/>
                </a:rPr>
                <a:t> + </a:t>
              </a:r>
              <a:r>
                <a:rPr lang="en-US" baseline="30000" dirty="0" smtClean="0">
                  <a:latin typeface="+mj-lt"/>
                </a:rPr>
                <a:t>6</a:t>
              </a:r>
              <a:r>
                <a:rPr lang="en-US" dirty="0" smtClean="0">
                  <a:latin typeface="+mj-lt"/>
                </a:rPr>
                <a:t>Li 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en-US" baseline="30000" dirty="0" smtClean="0">
                  <a:latin typeface="+mj-lt"/>
                </a:rPr>
                <a:t>3</a:t>
              </a:r>
              <a:r>
                <a:rPr lang="en-US" dirty="0" smtClean="0">
                  <a:latin typeface="+mj-lt"/>
                </a:rPr>
                <a:t>He + </a:t>
              </a:r>
              <a:r>
                <a:rPr lang="en-US" dirty="0" err="1" smtClean="0">
                  <a:latin typeface="+mj-lt"/>
                </a:rPr>
                <a:t>n</a:t>
              </a:r>
              <a:r>
                <a:rPr lang="en-US" dirty="0" smtClean="0">
                  <a:latin typeface="+mj-lt"/>
                </a:rPr>
                <a:t> + </a:t>
              </a:r>
              <a:r>
                <a:rPr lang="en-US" dirty="0" err="1" smtClean="0">
                  <a:latin typeface="+mj-lt"/>
                </a:rPr>
                <a:t>n</a:t>
              </a:r>
              <a:r>
                <a:rPr lang="en-US" dirty="0" smtClean="0">
                  <a:latin typeface="+mj-lt"/>
                </a:rPr>
                <a:t> + </a:t>
              </a:r>
              <a:r>
                <a:rPr lang="en-US" dirty="0" smtClean="0">
                  <a:latin typeface="Symbol" charset="2"/>
                  <a:cs typeface="Symbol" charset="2"/>
                </a:rPr>
                <a:t>L</a:t>
              </a:r>
              <a:r>
                <a:rPr lang="en-US" dirty="0" smtClean="0"/>
                <a:t> </a:t>
              </a:r>
              <a:r>
                <a:rPr lang="en-US" dirty="0" smtClean="0">
                  <a:latin typeface="+mj-lt"/>
                </a:rPr>
                <a:t>+</a:t>
              </a:r>
              <a:r>
                <a:rPr lang="en-US" dirty="0" smtClean="0"/>
                <a:t> </a:t>
              </a:r>
              <a:r>
                <a:rPr lang="en-US" dirty="0" err="1" smtClean="0">
                  <a:latin typeface="Symbol" charset="2"/>
                  <a:cs typeface="Symbol" charset="2"/>
                </a:rPr>
                <a:t>p</a:t>
              </a:r>
              <a:r>
                <a:rPr lang="en-US" dirty="0" smtClean="0">
                  <a:latin typeface="+mj-lt"/>
                </a:rPr>
                <a:t>+</a:t>
              </a:r>
              <a:r>
                <a:rPr lang="en-US" dirty="0" smtClean="0"/>
                <a:t>  </a:t>
              </a:r>
              <a:r>
                <a:rPr lang="en-US" dirty="0" smtClean="0">
                  <a:latin typeface="+mj-lt"/>
                </a:rPr>
                <a:t>(</a:t>
              </a:r>
              <a:r>
                <a:rPr lang="en-US" dirty="0" err="1" smtClean="0">
                  <a:latin typeface="+mj-lt"/>
                </a:rPr>
                <a:t>T</a:t>
              </a:r>
              <a:r>
                <a:rPr lang="en-US" baseline="-25000" dirty="0" err="1" smtClean="0">
                  <a:latin typeface="+mj-lt"/>
                </a:rPr>
                <a:t>tot</a:t>
              </a:r>
              <a:r>
                <a:rPr lang="en-US" dirty="0" smtClean="0">
                  <a:latin typeface="+mj-lt"/>
                </a:rPr>
                <a:t> &lt; 182 </a:t>
              </a:r>
              <a:r>
                <a:rPr lang="en-US" dirty="0" err="1" smtClean="0">
                  <a:latin typeface="+mj-lt"/>
                </a:rPr>
                <a:t>MeV</a:t>
              </a:r>
              <a:r>
                <a:rPr lang="en-US" dirty="0" smtClean="0">
                  <a:latin typeface="+mj-lt"/>
                </a:rPr>
                <a:t>)</a:t>
              </a:r>
            </a:p>
            <a:p>
              <a:pPr lvl="4"/>
              <a:r>
                <a:rPr lang="en-US" dirty="0" smtClean="0">
                  <a:latin typeface="+mj-lt"/>
                </a:rPr>
                <a:t>                          </a:t>
              </a:r>
              <a:r>
                <a:rPr lang="en-US" dirty="0" smtClean="0">
                  <a:latin typeface="Symbol" charset="2"/>
                  <a:cs typeface="Symbol" charset="2"/>
                </a:rPr>
                <a:t>L</a:t>
              </a:r>
              <a:r>
                <a:rPr lang="en-US" dirty="0" smtClean="0">
                  <a:latin typeface="+mj-lt"/>
                </a:rPr>
                <a:t> 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n </a:t>
              </a:r>
              <a:r>
                <a:rPr lang="it-IT" dirty="0" smtClean="0">
                  <a:latin typeface="Symbol" charset="2"/>
                  <a:cs typeface="Symbol" charset="2"/>
                  <a:sym typeface="Symbol" charset="2"/>
                </a:rPr>
                <a:t>p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-</a:t>
              </a:r>
              <a:endParaRPr lang="en-US" dirty="0" smtClean="0">
                <a:latin typeface="+mj-lt"/>
              </a:endParaRPr>
            </a:p>
            <a:p>
              <a:endParaRPr lang="en-US" dirty="0" smtClean="0"/>
            </a:p>
            <a:p>
              <a:pPr>
                <a:buFont typeface="Arial"/>
                <a:buChar char="•"/>
              </a:pPr>
              <a:r>
                <a:rPr lang="en-US" dirty="0" smtClean="0"/>
                <a:t> </a:t>
              </a:r>
              <a:r>
                <a:rPr lang="en-US" dirty="0" smtClean="0">
                  <a:latin typeface="+mj-lt"/>
                </a:rPr>
                <a:t>K</a:t>
              </a:r>
              <a:r>
                <a:rPr lang="en-US" baseline="30000" dirty="0" smtClean="0">
                  <a:latin typeface="+mj-lt"/>
                </a:rPr>
                <a:t>-</a:t>
              </a:r>
              <a:r>
                <a:rPr lang="en-US" baseline="-25000" dirty="0" smtClean="0">
                  <a:latin typeface="+mj-lt"/>
                </a:rPr>
                <a:t>stop</a:t>
              </a:r>
              <a:r>
                <a:rPr lang="en-US" dirty="0" smtClean="0">
                  <a:latin typeface="+mj-lt"/>
                </a:rPr>
                <a:t> + </a:t>
              </a:r>
              <a:r>
                <a:rPr lang="en-US" baseline="30000" dirty="0" smtClean="0">
                  <a:latin typeface="+mj-lt"/>
                </a:rPr>
                <a:t>6</a:t>
              </a:r>
              <a:r>
                <a:rPr lang="en-US" dirty="0" smtClean="0">
                  <a:latin typeface="+mj-lt"/>
                </a:rPr>
                <a:t>Li </a:t>
              </a:r>
              <a:r>
                <a:rPr lang="it-IT" dirty="0" smtClean="0">
                  <a:cs typeface="Arial"/>
                  <a:sym typeface="Symbol" charset="2"/>
                </a:rPr>
                <a:t></a:t>
              </a:r>
              <a:r>
                <a:rPr lang="en-US" dirty="0" smtClean="0"/>
                <a:t> </a:t>
              </a:r>
              <a:r>
                <a:rPr lang="en-US" baseline="30000" dirty="0" smtClean="0">
                  <a:latin typeface="+mj-lt"/>
                </a:rPr>
                <a:t>3</a:t>
              </a:r>
              <a:r>
                <a:rPr lang="en-US" dirty="0" smtClean="0">
                  <a:latin typeface="+mj-lt"/>
                </a:rPr>
                <a:t>He + </a:t>
              </a:r>
              <a:r>
                <a:rPr lang="en-US" dirty="0" smtClean="0">
                  <a:latin typeface="Symbol" charset="2"/>
                  <a:cs typeface="Symbol" charset="2"/>
                </a:rPr>
                <a:t>S</a:t>
              </a:r>
              <a:r>
                <a:rPr lang="en-US" baseline="30000" dirty="0" smtClean="0"/>
                <a:t>+ </a:t>
              </a:r>
              <a:r>
                <a:rPr lang="en-US" dirty="0" smtClean="0">
                  <a:latin typeface="+mj-lt"/>
                </a:rPr>
                <a:t>+</a:t>
              </a:r>
              <a:r>
                <a:rPr lang="en-US" baseline="30000" dirty="0" smtClean="0"/>
                <a:t> </a:t>
              </a:r>
              <a:r>
                <a:rPr lang="en-US" dirty="0" err="1" smtClean="0">
                  <a:latin typeface="+mj-lt"/>
                </a:rPr>
                <a:t>n</a:t>
              </a:r>
              <a:r>
                <a:rPr lang="en-US" dirty="0" smtClean="0">
                  <a:latin typeface="+mj-lt"/>
                </a:rPr>
                <a:t> + </a:t>
              </a:r>
              <a:r>
                <a:rPr lang="en-US" dirty="0" err="1" smtClean="0">
                  <a:latin typeface="+mj-lt"/>
                </a:rPr>
                <a:t>n</a:t>
              </a:r>
              <a:r>
                <a:rPr lang="en-US" dirty="0" smtClean="0">
                  <a:latin typeface="+mj-lt"/>
                </a:rPr>
                <a:t> + </a:t>
              </a:r>
              <a:r>
                <a:rPr lang="en-US" baseline="30000" dirty="0" smtClean="0"/>
                <a:t> </a:t>
              </a:r>
              <a:r>
                <a:rPr lang="it-IT" dirty="0" smtClean="0">
                  <a:solidFill>
                    <a:srgbClr val="0000FF"/>
                  </a:solidFill>
                  <a:latin typeface="Symbol" charset="2"/>
                  <a:cs typeface="Symbol" charset="2"/>
                  <a:sym typeface="Symbol" charset="2"/>
                </a:rPr>
                <a:t>p</a:t>
              </a:r>
              <a:r>
                <a:rPr lang="it-IT" baseline="30000" dirty="0" smtClean="0">
                  <a:solidFill>
                    <a:srgbClr val="0000FF"/>
                  </a:solidFill>
                  <a:cs typeface="Arial"/>
                  <a:sym typeface="Symbol" charset="2"/>
                </a:rPr>
                <a:t>-</a:t>
              </a:r>
              <a:r>
                <a:rPr lang="en-US" baseline="30000" dirty="0" smtClean="0"/>
                <a:t> </a:t>
              </a:r>
              <a:r>
                <a:rPr lang="en-US" dirty="0" smtClean="0"/>
                <a:t>  </a:t>
              </a:r>
              <a:r>
                <a:rPr lang="en-US" dirty="0" smtClean="0">
                  <a:latin typeface="+mj-lt"/>
                </a:rPr>
                <a:t>(</a:t>
              </a:r>
              <a:r>
                <a:rPr lang="en-US" dirty="0" err="1" smtClean="0">
                  <a:latin typeface="+mj-lt"/>
                </a:rPr>
                <a:t>T</a:t>
              </a:r>
              <a:r>
                <a:rPr lang="en-US" baseline="-25000" dirty="0" err="1" smtClean="0">
                  <a:latin typeface="+mj-lt"/>
                </a:rPr>
                <a:t>tot</a:t>
              </a:r>
              <a:r>
                <a:rPr lang="en-US" dirty="0" smtClean="0">
                  <a:latin typeface="+mj-lt"/>
                </a:rPr>
                <a:t> &lt; 180 </a:t>
              </a:r>
              <a:r>
                <a:rPr lang="en-US" dirty="0" err="1" smtClean="0">
                  <a:latin typeface="+mj-lt"/>
                </a:rPr>
                <a:t>MeV</a:t>
              </a:r>
              <a:r>
                <a:rPr lang="en-US" dirty="0" smtClean="0">
                  <a:latin typeface="+mj-lt"/>
                </a:rPr>
                <a:t>)</a:t>
              </a:r>
            </a:p>
            <a:p>
              <a:r>
                <a:rPr lang="en-US" baseline="30000" dirty="0" smtClean="0"/>
                <a:t>                                                                       </a:t>
              </a:r>
              <a:r>
                <a:rPr lang="en-US" dirty="0" smtClean="0">
                  <a:latin typeface="Symbol" charset="2"/>
                  <a:cs typeface="Symbol" charset="2"/>
                </a:rPr>
                <a:t>S</a:t>
              </a:r>
              <a:r>
                <a:rPr lang="en-US" baseline="30000" dirty="0" smtClean="0"/>
                <a:t>+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n +</a:t>
              </a:r>
              <a:r>
                <a:rPr lang="it-IT" dirty="0" smtClean="0">
                  <a:cs typeface="Arial"/>
                  <a:sym typeface="Symbol" charset="2"/>
                </a:rPr>
                <a:t> </a:t>
              </a:r>
              <a:r>
                <a:rPr lang="it-IT" dirty="0" smtClean="0">
                  <a:solidFill>
                    <a:srgbClr val="FF0000"/>
                  </a:solidFill>
                  <a:latin typeface="Symbol" charset="2"/>
                  <a:cs typeface="Symbol" charset="2"/>
                  <a:sym typeface="Symbol" charset="2"/>
                </a:rPr>
                <a:t>p</a:t>
              </a:r>
              <a:r>
                <a:rPr lang="it-IT" baseline="30000" dirty="0" smtClean="0">
                  <a:solidFill>
                    <a:srgbClr val="FF0000"/>
                  </a:solidFill>
                  <a:cs typeface="Arial"/>
                  <a:sym typeface="Symbol" charset="2"/>
                </a:rPr>
                <a:t>+</a:t>
              </a:r>
              <a:r>
                <a:rPr lang="it-IT" baseline="30000" dirty="0" smtClean="0">
                  <a:cs typeface="Arial"/>
                  <a:sym typeface="Symbol" charset="2"/>
                </a:rPr>
                <a:t>                 </a:t>
              </a:r>
              <a:endParaRPr lang="it-IT" dirty="0" smtClean="0">
                <a:cs typeface="Arial"/>
                <a:sym typeface="Symbol" charset="2"/>
              </a:endParaRPr>
            </a:p>
          </p:txBody>
        </p:sp>
        <p:sp>
          <p:nvSpPr>
            <p:cNvPr id="7" name="Bent-Up Arrow 6"/>
            <p:cNvSpPr/>
            <p:nvPr/>
          </p:nvSpPr>
          <p:spPr>
            <a:xfrm rot="5400000">
              <a:off x="2458800" y="4719400"/>
              <a:ext cx="111600" cy="457200"/>
            </a:xfrm>
            <a:prstGeom prst="bent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Bent-Up Arrow 7"/>
            <p:cNvSpPr/>
            <p:nvPr/>
          </p:nvSpPr>
          <p:spPr>
            <a:xfrm rot="5400000">
              <a:off x="2916000" y="6319600"/>
              <a:ext cx="111600" cy="457200"/>
            </a:xfrm>
            <a:prstGeom prst="bent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Bent-Up Arrow 8"/>
            <p:cNvSpPr/>
            <p:nvPr/>
          </p:nvSpPr>
          <p:spPr>
            <a:xfrm rot="5400000">
              <a:off x="3678000" y="5516800"/>
              <a:ext cx="111600" cy="457200"/>
            </a:xfrm>
            <a:prstGeom prst="bent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37120" y="0"/>
            <a:ext cx="618288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H/K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stop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 production rate</a:t>
            </a:r>
          </a:p>
        </p:txBody>
      </p:sp>
      <p:sp>
        <p:nvSpPr>
          <p:cNvPr id="4" name="Bent-Up Arrow 3"/>
          <p:cNvSpPr/>
          <p:nvPr/>
        </p:nvSpPr>
        <p:spPr>
          <a:xfrm rot="5400000">
            <a:off x="2306400" y="1732200"/>
            <a:ext cx="111600" cy="457200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-Up Arrow 4"/>
          <p:cNvSpPr/>
          <p:nvPr/>
        </p:nvSpPr>
        <p:spPr>
          <a:xfrm rot="5400000">
            <a:off x="2458800" y="2570400"/>
            <a:ext cx="111600" cy="457200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 rot="5400000">
            <a:off x="2839800" y="3332400"/>
            <a:ext cx="111600" cy="457200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7315200" y="3200400"/>
            <a:ext cx="155448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3200400"/>
            <a:ext cx="8077200" cy="9144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4419600"/>
            <a:ext cx="5715000" cy="6096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5257800"/>
            <a:ext cx="5715000" cy="6096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5943600"/>
            <a:ext cx="5715000" cy="6096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eft Arrow 16"/>
          <p:cNvSpPr>
            <a:spLocks/>
          </p:cNvSpPr>
          <p:nvPr/>
        </p:nvSpPr>
        <p:spPr>
          <a:xfrm>
            <a:off x="7620001" y="1066800"/>
            <a:ext cx="782731" cy="2423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>
            <a:spLocks/>
          </p:cNvSpPr>
          <p:nvPr/>
        </p:nvSpPr>
        <p:spPr>
          <a:xfrm>
            <a:off x="7599269" y="1738884"/>
            <a:ext cx="782731" cy="2423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>
            <a:spLocks/>
          </p:cNvSpPr>
          <p:nvPr/>
        </p:nvSpPr>
        <p:spPr>
          <a:xfrm>
            <a:off x="7620000" y="2424684"/>
            <a:ext cx="782731" cy="2423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4"/>
          <p:cNvSpPr txBox="1">
            <a:spLocks/>
          </p:cNvSpPr>
          <p:nvPr/>
        </p:nvSpPr>
        <p:spPr>
          <a:xfrm>
            <a:off x="3352800" y="6553200"/>
            <a:ext cx="7178040" cy="249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XIV International Conference on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Hadron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Spectroscopy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spect="1"/>
          </p:cNvSpPr>
          <p:nvPr/>
        </p:nvSpPr>
        <p:spPr>
          <a:xfrm rot="1001616">
            <a:off x="5818525" y="2439886"/>
            <a:ext cx="326303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Preliminary</a:t>
            </a:r>
            <a:endParaRPr lang="en-US" sz="48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457200"/>
            <a:ext cx="8305800" cy="6412013"/>
            <a:chOff x="457200" y="457200"/>
            <a:chExt cx="8305800" cy="6412013"/>
          </a:xfrm>
        </p:grpSpPr>
        <p:sp>
          <p:nvSpPr>
            <p:cNvPr id="3" name="Rectangle 2"/>
            <p:cNvSpPr/>
            <p:nvPr/>
          </p:nvSpPr>
          <p:spPr>
            <a:xfrm>
              <a:off x="457200" y="457200"/>
              <a:ext cx="8305800" cy="64120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</a:rPr>
                <a:t>Background evaluation</a:t>
              </a:r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:</a:t>
              </a:r>
            </a:p>
            <a:p>
              <a:endParaRPr lang="en-US" dirty="0" smtClean="0">
                <a:latin typeface="+mj-lt"/>
              </a:endParaRPr>
            </a:p>
            <a:p>
              <a:pPr>
                <a:buFont typeface="Arial"/>
                <a:buChar char="•"/>
              </a:pPr>
              <a:r>
                <a:rPr lang="en-US" dirty="0" smtClean="0">
                  <a:latin typeface="+mj-lt"/>
                </a:rPr>
                <a:t> fake coincidences: </a:t>
              </a:r>
            </a:p>
            <a:p>
              <a:r>
                <a:rPr lang="en-US" dirty="0" smtClean="0">
                  <a:latin typeface="+mj-lt"/>
                </a:rPr>
                <a:t>T</a:t>
              </a:r>
              <a:r>
                <a:rPr lang="en-US" baseline="-25000" dirty="0" smtClean="0">
                  <a:latin typeface="+mj-lt"/>
                </a:rPr>
                <a:t>tot</a:t>
              </a:r>
              <a:r>
                <a:rPr lang="en-US" dirty="0" smtClean="0">
                  <a:latin typeface="+mj-lt"/>
                </a:rPr>
                <a:t>(202÷204 </a:t>
              </a:r>
              <a:r>
                <a:rPr lang="en-US" dirty="0" err="1" smtClean="0">
                  <a:latin typeface="+mj-lt"/>
                </a:rPr>
                <a:t>MeV</a:t>
              </a:r>
              <a:r>
                <a:rPr lang="en-US" dirty="0" smtClean="0">
                  <a:latin typeface="+mj-lt"/>
                </a:rPr>
                <a:t>)</a:t>
              </a:r>
              <a:r>
                <a:rPr lang="en-US" dirty="0" smtClean="0"/>
                <a:t> </a:t>
              </a:r>
              <a:r>
                <a:rPr lang="en-US" dirty="0" smtClean="0">
                  <a:latin typeface="+mj-lt"/>
                </a:rPr>
                <a:t>&amp; </a:t>
              </a:r>
              <a:r>
                <a:rPr lang="en-US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baseline="30000" dirty="0" smtClean="0">
                  <a:solidFill>
                    <a:srgbClr val="FF0000"/>
                  </a:solidFill>
                  <a:latin typeface="+mj-lt"/>
                </a:rPr>
                <a:t>+</a:t>
              </a:r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(249÷255 </a:t>
              </a:r>
              <a:r>
                <a:rPr lang="en-US" dirty="0" err="1" smtClean="0">
                  <a:solidFill>
                    <a:srgbClr val="FF0000"/>
                  </a:solidFill>
                  <a:latin typeface="+mj-lt"/>
                </a:rPr>
                <a:t>MeV/c</a:t>
              </a:r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) </a:t>
              </a:r>
              <a:r>
                <a:rPr lang="en-US" dirty="0" smtClean="0">
                  <a:latin typeface="+mj-lt"/>
                </a:rPr>
                <a:t>&amp;</a:t>
              </a:r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baseline="30000" dirty="0" smtClean="0">
                  <a:solidFill>
                    <a:srgbClr val="0000FF"/>
                  </a:solidFill>
                  <a:latin typeface="+mj-lt"/>
                </a:rPr>
                <a:t>-</a:t>
              </a:r>
              <a:r>
                <a:rPr lang="en-US" dirty="0" smtClean="0">
                  <a:solidFill>
                    <a:srgbClr val="0000FF"/>
                  </a:solidFill>
                  <a:latin typeface="+mj-lt"/>
                </a:rPr>
                <a:t>(130÷138 </a:t>
              </a:r>
              <a:r>
                <a:rPr lang="en-US" dirty="0" err="1" smtClean="0">
                  <a:solidFill>
                    <a:srgbClr val="0000FF"/>
                  </a:solidFill>
                  <a:latin typeface="+mj-lt"/>
                </a:rPr>
                <a:t>MeV/c</a:t>
              </a:r>
              <a:r>
                <a:rPr lang="en-US" dirty="0" smtClean="0">
                  <a:solidFill>
                    <a:srgbClr val="0000FF"/>
                  </a:solidFill>
                  <a:latin typeface="+mj-lt"/>
                </a:rPr>
                <a:t>) </a:t>
              </a:r>
              <a:r>
                <a:rPr lang="en-US" dirty="0" smtClean="0">
                  <a:solidFill>
                    <a:srgbClr val="000000"/>
                  </a:solidFill>
                  <a:latin typeface="+mj-lt"/>
                </a:rPr>
                <a:t>for targets 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+mj-lt"/>
                </a:rPr>
                <a:t>other than </a:t>
              </a:r>
              <a:r>
                <a:rPr lang="en-US" baseline="30000" dirty="0" smtClean="0">
                  <a:solidFill>
                    <a:srgbClr val="000000"/>
                  </a:solidFill>
                  <a:latin typeface="+mj-lt"/>
                </a:rPr>
                <a:t>6</a:t>
              </a:r>
              <a:r>
                <a:rPr lang="en-US" dirty="0" smtClean="0">
                  <a:solidFill>
                    <a:srgbClr val="000000"/>
                  </a:solidFill>
                  <a:latin typeface="+mj-lt"/>
                </a:rPr>
                <a:t>Li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+mj-lt"/>
                </a:rPr>
                <a:t>1 event  for all other targets 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0.27±0.27</a:t>
              </a:r>
              <a:r>
                <a:rPr lang="it-IT" baseline="-25000" dirty="0" smtClean="0"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bgd</a:t>
              </a:r>
              <a:r>
                <a:rPr lang="it-IT" baseline="-25000" dirty="0" smtClean="0"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events on 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6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Li = BGD1</a:t>
              </a:r>
            </a:p>
            <a:p>
              <a:endParaRPr lang="en-US" baseline="-25000" dirty="0" smtClean="0">
                <a:solidFill>
                  <a:srgbClr val="000000"/>
                </a:solidFill>
                <a:latin typeface="+mj-lt"/>
              </a:endParaRPr>
            </a:p>
            <a:p>
              <a:endParaRPr lang="en-US" baseline="-25000" dirty="0" smtClean="0">
                <a:solidFill>
                  <a:srgbClr val="000000"/>
                </a:solidFill>
                <a:latin typeface="+mj-lt"/>
              </a:endParaRPr>
            </a:p>
            <a:p>
              <a:endParaRPr lang="en-US" baseline="-25000" dirty="0" smtClean="0">
                <a:solidFill>
                  <a:srgbClr val="000000"/>
                </a:solidFill>
                <a:latin typeface="+mj-lt"/>
              </a:endParaRPr>
            </a:p>
            <a:p>
              <a:pPr marL="342900" indent="-342900"/>
              <a:endParaRPr lang="en-US" dirty="0" smtClean="0">
                <a:solidFill>
                  <a:srgbClr val="0000FF"/>
                </a:solidFill>
                <a:latin typeface="+mj-lt"/>
              </a:endParaRPr>
            </a:p>
            <a:p>
              <a:pPr>
                <a:buFont typeface="Arial"/>
                <a:buChar char="•"/>
              </a:pPr>
              <a:r>
                <a:rPr lang="en-US" dirty="0" smtClean="0"/>
                <a:t> </a:t>
              </a:r>
              <a:r>
                <a:rPr lang="en-US" dirty="0" smtClean="0">
                  <a:latin typeface="+mj-lt"/>
                </a:rPr>
                <a:t>K</a:t>
              </a:r>
              <a:r>
                <a:rPr lang="en-US" baseline="30000" dirty="0" smtClean="0">
                  <a:latin typeface="+mj-lt"/>
                </a:rPr>
                <a:t>-</a:t>
              </a:r>
              <a:r>
                <a:rPr lang="en-US" baseline="-25000" dirty="0" smtClean="0">
                  <a:latin typeface="+mj-lt"/>
                </a:rPr>
                <a:t>stop</a:t>
              </a:r>
              <a:r>
                <a:rPr lang="en-US" dirty="0" smtClean="0">
                  <a:latin typeface="+mj-lt"/>
                </a:rPr>
                <a:t> + </a:t>
              </a:r>
              <a:r>
                <a:rPr lang="en-US" baseline="30000" dirty="0" smtClean="0">
                  <a:latin typeface="+mj-lt"/>
                </a:rPr>
                <a:t>6</a:t>
              </a:r>
              <a:r>
                <a:rPr lang="en-US" dirty="0" smtClean="0">
                  <a:latin typeface="+mj-lt"/>
                </a:rPr>
                <a:t>Li 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en-US" dirty="0" smtClean="0">
                  <a:latin typeface="Symbol" charset="2"/>
                  <a:cs typeface="Symbol" charset="2"/>
                  <a:sym typeface="Symbol" charset="2"/>
                </a:rPr>
                <a:t>S</a:t>
              </a:r>
              <a:r>
                <a:rPr lang="en-US" baseline="30000" dirty="0" smtClean="0">
                  <a:sym typeface="Symbol" charset="2"/>
                </a:rPr>
                <a:t>+</a:t>
              </a:r>
              <a:r>
                <a:rPr lang="en-US" dirty="0" smtClean="0"/>
                <a:t> </a:t>
              </a:r>
              <a:r>
                <a:rPr lang="en-US" dirty="0" smtClean="0">
                  <a:latin typeface="+mj-lt"/>
                  <a:cs typeface="Times New Roman (Body)"/>
                </a:rPr>
                <a:t>+</a:t>
              </a:r>
              <a:r>
                <a:rPr lang="en-US" dirty="0" smtClean="0"/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baseline="30000" dirty="0" smtClean="0">
                  <a:solidFill>
                    <a:srgbClr val="0000FF"/>
                  </a:solidFill>
                </a:rPr>
                <a:t>-</a:t>
              </a:r>
              <a:r>
                <a:rPr lang="en-US" dirty="0" smtClean="0"/>
                <a:t> </a:t>
              </a:r>
              <a:r>
                <a:rPr lang="en-US" dirty="0" smtClean="0">
                  <a:latin typeface="+mj-lt"/>
                </a:rPr>
                <a:t>+ </a:t>
              </a:r>
              <a:r>
                <a:rPr lang="en-US" baseline="30000" dirty="0" smtClean="0">
                  <a:latin typeface="+mj-lt"/>
                </a:rPr>
                <a:t>4</a:t>
              </a:r>
              <a:r>
                <a:rPr lang="en-US" dirty="0" smtClean="0">
                  <a:latin typeface="+mj-lt"/>
                </a:rPr>
                <a:t>He + </a:t>
              </a:r>
              <a:r>
                <a:rPr lang="en-US" dirty="0" err="1" smtClean="0">
                  <a:latin typeface="+mj-lt"/>
                </a:rPr>
                <a:t>n</a:t>
              </a:r>
              <a:r>
                <a:rPr lang="en-US" dirty="0" smtClean="0">
                  <a:latin typeface="+mj-lt"/>
                </a:rPr>
                <a:t> 	      (end point 190 </a:t>
              </a:r>
              <a:r>
                <a:rPr lang="en-US" dirty="0" err="1" smtClean="0">
                  <a:latin typeface="+mj-lt"/>
                </a:rPr>
                <a:t>MeV/c</a:t>
              </a:r>
              <a:r>
                <a:rPr lang="en-US" dirty="0" smtClean="0">
                  <a:latin typeface="+mj-lt"/>
                </a:rPr>
                <a:t>)</a:t>
              </a:r>
            </a:p>
            <a:p>
              <a:r>
                <a:rPr lang="en-US" baseline="30000" dirty="0" smtClean="0"/>
                <a:t>                                                       </a:t>
              </a:r>
              <a:r>
                <a:rPr lang="en-US" dirty="0" smtClean="0">
                  <a:latin typeface="Symbol" charset="2"/>
                  <a:cs typeface="Symbol" charset="2"/>
                </a:rPr>
                <a:t>S</a:t>
              </a:r>
              <a:r>
                <a:rPr lang="en-US" baseline="30000" dirty="0" smtClean="0"/>
                <a:t>+</a:t>
              </a:r>
              <a:r>
                <a:rPr lang="it-IT" dirty="0" smtClean="0">
                  <a:cs typeface="Arial"/>
                  <a:sym typeface="Symbol" charset="2"/>
                </a:rPr>
                <a:t> n + </a:t>
              </a:r>
              <a:r>
                <a:rPr lang="it-IT" dirty="0" smtClean="0">
                  <a:solidFill>
                    <a:srgbClr val="FF0000"/>
                  </a:solidFill>
                  <a:latin typeface="Symbol" charset="2"/>
                  <a:cs typeface="Symbol" charset="2"/>
                  <a:sym typeface="Symbol" charset="2"/>
                </a:rPr>
                <a:t>p</a:t>
              </a:r>
              <a:r>
                <a:rPr lang="it-IT" baseline="30000" dirty="0" smtClean="0">
                  <a:solidFill>
                    <a:srgbClr val="FF0000"/>
                  </a:solidFill>
                  <a:latin typeface="+mj-lt"/>
                  <a:cs typeface="Arial"/>
                  <a:sym typeface="Symbol" charset="2"/>
                </a:rPr>
                <a:t>+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                   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(end point 282 MeV/c)</a:t>
              </a:r>
            </a:p>
            <a:p>
              <a:r>
                <a:rPr lang="it-IT" dirty="0" smtClean="0">
                  <a:latin typeface="+mj-lt"/>
                  <a:cs typeface="Arial"/>
                  <a:sym typeface="Symbol" charset="2"/>
                </a:rPr>
                <a:t>Monte Carlo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simulation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of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the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process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(detector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acceptance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, trigger, PR,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reconstruction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,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PId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,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selections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)</a:t>
              </a:r>
            </a:p>
            <a:p>
              <a:r>
                <a:rPr lang="it-IT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/>
                  <a:sym typeface="Symbol" charset="2"/>
                </a:rPr>
                <a:t>1 event for 2.3 10</a:t>
              </a:r>
              <a:r>
                <a:rPr lang="it-IT" baseline="300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/>
                  <a:sym typeface="Symbol" charset="2"/>
                </a:rPr>
                <a:t>6</a:t>
              </a:r>
              <a:r>
                <a:rPr lang="it-IT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dirty="0" smtClean="0">
                  <a:solidFill>
                    <a:srgbClr val="FF6600"/>
                  </a:solidFill>
                  <a:latin typeface="+mj-lt"/>
                  <a:cs typeface="Arial"/>
                  <a:sym typeface="Symbol" charset="2"/>
                </a:rPr>
                <a:t>K</a:t>
              </a:r>
              <a:r>
                <a:rPr lang="it-IT" baseline="30000" dirty="0" smtClean="0">
                  <a:solidFill>
                    <a:srgbClr val="FF6600"/>
                  </a:solidFill>
                  <a:latin typeface="+mj-lt"/>
                  <a:cs typeface="Arial"/>
                  <a:sym typeface="Symbol" charset="2"/>
                </a:rPr>
                <a:t>-</a:t>
              </a:r>
              <a:r>
                <a:rPr lang="it-IT" baseline="-25000" dirty="0" smtClean="0">
                  <a:solidFill>
                    <a:srgbClr val="FF6600"/>
                  </a:solidFill>
                  <a:latin typeface="+mj-lt"/>
                  <a:cs typeface="Arial"/>
                  <a:sym typeface="Symbol" charset="2"/>
                </a:rPr>
                <a:t>stop</a:t>
              </a:r>
              <a:r>
                <a:rPr lang="it-IT" dirty="0" smtClean="0">
                  <a:solidFill>
                    <a:srgbClr val="FF6600"/>
                  </a:solidFill>
                  <a:latin typeface="+mj-lt"/>
                  <a:cs typeface="Arial"/>
                  <a:sym typeface="Symbol" charset="2"/>
                </a:rPr>
                <a:t> from MC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* </a:t>
              </a:r>
              <a:r>
                <a:rPr lang="it-IT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BR(K</a:t>
              </a:r>
              <a:r>
                <a:rPr lang="it-IT" baseline="300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-</a:t>
              </a:r>
              <a:r>
                <a:rPr lang="it-IT" baseline="-250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stop </a:t>
              </a:r>
              <a:r>
                <a:rPr lang="it-IT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p</a:t>
              </a:r>
              <a:r>
                <a:rPr lang="it-IT" dirty="0" smtClean="0">
                  <a:solidFill>
                    <a:srgbClr val="008000"/>
                  </a:solidFill>
                  <a:cs typeface="Arial"/>
                  <a:sym typeface="Symbol" charset="2"/>
                </a:rPr>
                <a:t> </a:t>
              </a:r>
              <a:r>
                <a:rPr lang="it-IT" dirty="0" smtClean="0">
                  <a:solidFill>
                    <a:srgbClr val="008000"/>
                  </a:solidFill>
                  <a:latin typeface="Symbol" charset="2"/>
                  <a:cs typeface="Symbol" charset="2"/>
                  <a:sym typeface="Symbol" charset="2"/>
                </a:rPr>
                <a:t>S</a:t>
              </a:r>
              <a:r>
                <a:rPr lang="it-IT" baseline="30000" dirty="0" smtClean="0">
                  <a:solidFill>
                    <a:srgbClr val="008000"/>
                  </a:solidFill>
                  <a:latin typeface="+mj-lt"/>
                  <a:cs typeface="Arial"/>
                  <a:sym typeface="Symbol" charset="2"/>
                </a:rPr>
                <a:t>+</a:t>
              </a:r>
              <a:r>
                <a:rPr lang="it-IT" dirty="0" smtClean="0">
                  <a:solidFill>
                    <a:srgbClr val="008000"/>
                  </a:solidFill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dirty="0" smtClean="0">
                  <a:solidFill>
                    <a:srgbClr val="008000"/>
                  </a:solidFill>
                  <a:latin typeface="Symbol" charset="2"/>
                  <a:cs typeface="Symbol" charset="2"/>
                  <a:sym typeface="Symbol" charset="2"/>
                </a:rPr>
                <a:t>p</a:t>
              </a:r>
              <a:r>
                <a:rPr lang="it-IT" baseline="30000" dirty="0" smtClean="0">
                  <a:solidFill>
                    <a:srgbClr val="008000"/>
                  </a:solidFill>
                  <a:latin typeface="+mj-lt"/>
                  <a:cs typeface="Arial"/>
                  <a:sym typeface="Symbol" charset="2"/>
                </a:rPr>
                <a:t>-</a:t>
              </a:r>
              <a:r>
                <a:rPr lang="it-IT" dirty="0" smtClean="0">
                  <a:solidFill>
                    <a:srgbClr val="008000"/>
                  </a:solidFill>
                  <a:latin typeface="+mj-lt"/>
                  <a:cs typeface="Arial"/>
                  <a:sym typeface="Symbol" charset="2"/>
                </a:rPr>
                <a:t> )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* [1 - 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(</a:t>
              </a:r>
              <a:r>
                <a:rPr lang="it-IT" dirty="0" smtClean="0">
                  <a:solidFill>
                    <a:srgbClr val="3366FF"/>
                  </a:solidFill>
                  <a:latin typeface="Symbol" charset="2"/>
                  <a:cs typeface="Symbol" charset="2"/>
                  <a:sym typeface="Symbol" charset="2"/>
                </a:rPr>
                <a:t>S</a:t>
              </a:r>
              <a:r>
                <a:rPr lang="it-IT" baseline="30000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+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n</a:t>
              </a:r>
              <a:r>
                <a:rPr lang="it-IT" dirty="0" smtClean="0">
                  <a:solidFill>
                    <a:srgbClr val="3366FF"/>
                  </a:solidFill>
                  <a:cs typeface="Arial"/>
                  <a:sym typeface="Symbol" charset="2"/>
                </a:rPr>
                <a:t></a:t>
              </a:r>
              <a:r>
                <a:rPr lang="it-IT" dirty="0" smtClean="0">
                  <a:solidFill>
                    <a:srgbClr val="3366FF"/>
                  </a:solidFill>
                  <a:latin typeface="Symbol" charset="2"/>
                  <a:cs typeface="Symbol" charset="2"/>
                  <a:sym typeface="Symbol" charset="2"/>
                </a:rPr>
                <a:t>L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p)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] </a:t>
              </a:r>
            </a:p>
            <a:p>
              <a:r>
                <a:rPr lang="it-IT" dirty="0" smtClean="0">
                  <a:latin typeface="+mj-lt"/>
                  <a:cs typeface="Arial"/>
                  <a:sym typeface="Symbol" charset="2"/>
                </a:rPr>
                <a:t>* BR(</a:t>
              </a:r>
              <a:r>
                <a:rPr lang="it-IT" dirty="0" smtClean="0">
                  <a:latin typeface="Symbol" charset="2"/>
                  <a:cs typeface="Symbol" charset="2"/>
                  <a:sym typeface="Symbol" charset="2"/>
                </a:rPr>
                <a:t>S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+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n</a:t>
              </a:r>
              <a:r>
                <a:rPr lang="it-IT" dirty="0" smtClean="0">
                  <a:latin typeface="Symbol" charset="2"/>
                  <a:cs typeface="Symbol" charset="2"/>
                  <a:sym typeface="Symbol" charset="2"/>
                </a:rPr>
                <a:t>p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+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) * </a:t>
              </a:r>
              <a:r>
                <a:rPr lang="it-IT" dirty="0" smtClean="0">
                  <a:solidFill>
                    <a:srgbClr val="FF0000"/>
                  </a:solidFill>
                  <a:latin typeface="+mj-lt"/>
                  <a:cs typeface="Arial"/>
                  <a:sym typeface="Symbol" charset="2"/>
                </a:rPr>
                <a:t>BR(</a:t>
              </a:r>
              <a:r>
                <a:rPr lang="it-IT" baseline="30000" dirty="0" smtClean="0">
                  <a:solidFill>
                    <a:srgbClr val="FF0000"/>
                  </a:solidFill>
                  <a:latin typeface="+mj-lt"/>
                  <a:cs typeface="Arial"/>
                  <a:sym typeface="Symbol" charset="2"/>
                </a:rPr>
                <a:t>4</a:t>
              </a:r>
              <a:r>
                <a:rPr lang="it-IT" dirty="0" smtClean="0">
                  <a:solidFill>
                    <a:srgbClr val="FF0000"/>
                  </a:solidFill>
                  <a:latin typeface="+mj-lt"/>
                  <a:cs typeface="Arial"/>
                  <a:sym typeface="Symbol" charset="2"/>
                </a:rPr>
                <a:t>He + n)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0.48</a:t>
              </a:r>
              <a:r>
                <a:rPr lang="it-IT" dirty="0" smtClean="0">
                  <a:cs typeface="Arial"/>
                  <a:sym typeface="Symbol" charset="2"/>
                </a:rPr>
                <a:t>±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0.48 bgd events on 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6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Li = BGD2 </a:t>
              </a:r>
              <a:endParaRPr lang="it-IT" b="1" baseline="-25000" dirty="0" smtClean="0">
                <a:latin typeface="+mj-lt"/>
                <a:cs typeface="Arial"/>
                <a:sym typeface="Symbol" charset="2"/>
              </a:endParaRPr>
            </a:p>
            <a:p>
              <a:endParaRPr lang="it-IT" sz="1600" baseline="-25000" dirty="0" smtClean="0">
                <a:latin typeface="+mj-lt"/>
                <a:cs typeface="Arial"/>
                <a:sym typeface="Symbol" charset="2"/>
              </a:endParaRPr>
            </a:p>
            <a:p>
              <a:r>
                <a:rPr lang="it-IT" sz="1600" dirty="0" err="1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Vander</a:t>
              </a:r>
              <a:r>
                <a:rPr lang="it-IT" sz="16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sz="1600" dirty="0" err="1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Velde-Wilchet</a:t>
              </a:r>
              <a:r>
                <a:rPr lang="it-IT" sz="16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sz="1600" dirty="0" err="1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et</a:t>
              </a:r>
              <a:r>
                <a:rPr lang="it-IT" sz="16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 al., </a:t>
              </a:r>
              <a:r>
                <a:rPr lang="it-IT" sz="1600" dirty="0" err="1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Nucl.Phys.</a:t>
              </a:r>
              <a:r>
                <a:rPr lang="it-IT" sz="16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 A241 (1975) 511     </a:t>
              </a:r>
              <a:r>
                <a:rPr lang="it-IT" sz="1600" baseline="300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12</a:t>
              </a:r>
              <a:r>
                <a:rPr lang="it-IT" sz="16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C </a:t>
              </a:r>
            </a:p>
            <a:p>
              <a:r>
                <a:rPr lang="it-IT" sz="1600" dirty="0" err="1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Katz</a:t>
              </a:r>
              <a:r>
                <a:rPr lang="it-IT" sz="16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sz="1600" dirty="0" err="1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et</a:t>
              </a:r>
              <a:r>
                <a:rPr lang="it-IT" sz="16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 al., </a:t>
              </a:r>
              <a:r>
                <a:rPr lang="it-IT" sz="1600" dirty="0" err="1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Phys</a:t>
              </a:r>
              <a:r>
                <a:rPr lang="it-IT" sz="16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. Rev. </a:t>
              </a:r>
              <a:r>
                <a:rPr lang="it-IT" sz="1600" dirty="0" err="1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D</a:t>
              </a:r>
              <a:r>
                <a:rPr lang="it-IT" sz="16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sz="1600" dirty="0" err="1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1</a:t>
              </a:r>
              <a:r>
                <a:rPr lang="it-IT" sz="16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 (1970) 1267    </a:t>
              </a:r>
              <a:r>
                <a:rPr lang="it-IT" sz="1600" baseline="300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4</a:t>
              </a:r>
              <a:r>
                <a:rPr lang="it-IT" sz="16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He</a:t>
              </a:r>
            </a:p>
            <a:p>
              <a:endParaRPr lang="it-IT" sz="1600" dirty="0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endParaRPr>
            </a:p>
            <a:p>
              <a:r>
                <a:rPr lang="it-IT" sz="1600" dirty="0" err="1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H.Outa</a:t>
              </a:r>
              <a:r>
                <a:rPr lang="it-IT" sz="1600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, </a:t>
              </a:r>
              <a:r>
                <a:rPr lang="it-IT" sz="1600" dirty="0" err="1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Ph.D.</a:t>
              </a:r>
              <a:r>
                <a:rPr lang="it-IT" sz="1600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sz="1600" dirty="0" err="1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thesis</a:t>
              </a:r>
              <a:r>
                <a:rPr lang="it-IT" sz="1600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: </a:t>
              </a:r>
              <a:r>
                <a:rPr lang="it-IT" sz="1600" baseline="30000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4</a:t>
              </a:r>
              <a:r>
                <a:rPr lang="it-IT" sz="1600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He 			</a:t>
              </a:r>
              <a:r>
                <a:rPr lang="it-IT" sz="1600" dirty="0" smtClean="0">
                  <a:solidFill>
                    <a:srgbClr val="FF0000"/>
                  </a:solidFill>
                  <a:latin typeface="+mj-lt"/>
                  <a:cs typeface="Arial"/>
                  <a:sym typeface="Symbol" charset="2"/>
                </a:rPr>
                <a:t>BR(</a:t>
              </a:r>
              <a:r>
                <a:rPr lang="it-IT" sz="1600" baseline="30000" dirty="0" smtClean="0">
                  <a:solidFill>
                    <a:srgbClr val="FF0000"/>
                  </a:solidFill>
                  <a:latin typeface="+mj-lt"/>
                  <a:cs typeface="Arial"/>
                  <a:sym typeface="Symbol" charset="2"/>
                </a:rPr>
                <a:t>4</a:t>
              </a:r>
              <a:r>
                <a:rPr lang="it-IT" sz="1600" dirty="0" smtClean="0">
                  <a:solidFill>
                    <a:srgbClr val="FF0000"/>
                  </a:solidFill>
                  <a:latin typeface="+mj-lt"/>
                  <a:cs typeface="Arial"/>
                  <a:sym typeface="Symbol" charset="2"/>
                </a:rPr>
                <a:t>He + </a:t>
              </a:r>
              <a:r>
                <a:rPr lang="it-IT" sz="1600" dirty="0" err="1" smtClean="0">
                  <a:solidFill>
                    <a:srgbClr val="FF0000"/>
                  </a:solidFill>
                  <a:latin typeface="+mj-lt"/>
                  <a:cs typeface="Arial"/>
                  <a:sym typeface="Symbol" charset="2"/>
                </a:rPr>
                <a:t>n</a:t>
              </a:r>
              <a:r>
                <a:rPr lang="it-IT" sz="1600" dirty="0" smtClean="0">
                  <a:solidFill>
                    <a:srgbClr val="FF0000"/>
                  </a:solidFill>
                  <a:latin typeface="+mj-lt"/>
                  <a:cs typeface="Arial"/>
                  <a:sym typeface="Symbol" charset="2"/>
                </a:rPr>
                <a:t> ) = 100%</a:t>
              </a:r>
            </a:p>
            <a:p>
              <a:endParaRPr lang="it-IT" dirty="0" smtClean="0">
                <a:latin typeface="+mj-lt"/>
                <a:cs typeface="Arial"/>
                <a:sym typeface="Symbol" charset="2"/>
              </a:endParaRPr>
            </a:p>
            <a:p>
              <a:endParaRPr lang="it-IT" dirty="0" smtClean="0">
                <a:latin typeface="+mj-lt"/>
                <a:cs typeface="Arial"/>
                <a:sym typeface="Symbol" charset="2"/>
              </a:endParaRPr>
            </a:p>
            <a:p>
              <a:endParaRPr lang="en-US" baseline="30000" dirty="0" smtClean="0">
                <a:latin typeface="+mj-lt"/>
              </a:endParaRPr>
            </a:p>
            <a:p>
              <a:pPr>
                <a:buFont typeface="Arial"/>
                <a:buChar char="•"/>
              </a:pPr>
              <a:endParaRPr lang="it-IT" dirty="0" smtClean="0">
                <a:cs typeface="Arial"/>
                <a:sym typeface="Symbol" charset="2"/>
              </a:endParaRPr>
            </a:p>
          </p:txBody>
        </p:sp>
        <p:sp>
          <p:nvSpPr>
            <p:cNvPr id="4" name="Bent-Up Arrow 3"/>
            <p:cNvSpPr/>
            <p:nvPr/>
          </p:nvSpPr>
          <p:spPr>
            <a:xfrm rot="5400000">
              <a:off x="2306400" y="3144600"/>
              <a:ext cx="111600" cy="457200"/>
            </a:xfrm>
            <a:prstGeom prst="bent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37120" y="0"/>
            <a:ext cx="618288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H/K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stop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 production rate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1310640" y="6531936"/>
            <a:ext cx="7178040" cy="249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XIV International Conference on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Hadron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Spectroscopy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37120" y="0"/>
            <a:ext cx="618288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H/K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stop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 production rate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" y="1085115"/>
            <a:ext cx="8305800" cy="6258124"/>
            <a:chOff x="457200" y="1085115"/>
            <a:chExt cx="8305800" cy="6258124"/>
          </a:xfrm>
        </p:grpSpPr>
        <p:sp>
          <p:nvSpPr>
            <p:cNvPr id="3" name="Rectangle 2"/>
            <p:cNvSpPr/>
            <p:nvPr/>
          </p:nvSpPr>
          <p:spPr>
            <a:xfrm>
              <a:off x="457200" y="1085115"/>
              <a:ext cx="8305800" cy="6258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+mj-lt"/>
                </a:rPr>
                <a:t>Background evaluation</a:t>
              </a:r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:</a:t>
              </a:r>
            </a:p>
            <a:p>
              <a:endParaRPr lang="it-IT" dirty="0" smtClean="0">
                <a:latin typeface="+mj-lt"/>
                <a:cs typeface="Arial"/>
                <a:sym typeface="Symbol" charset="2"/>
              </a:endParaRPr>
            </a:p>
            <a:p>
              <a:pPr>
                <a:buFont typeface="Arial"/>
                <a:buChar char="•"/>
              </a:pPr>
              <a:r>
                <a:rPr lang="it-IT" dirty="0" smtClean="0">
                  <a:latin typeface="+mj-lt"/>
                  <a:cs typeface="Arial"/>
                  <a:sym typeface="Symbol" charset="2"/>
                </a:rPr>
                <a:t> K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-</a:t>
              </a:r>
              <a:r>
                <a:rPr lang="it-IT" baseline="-25000" dirty="0" smtClean="0">
                  <a:latin typeface="+mj-lt"/>
                  <a:cs typeface="Arial"/>
                  <a:sym typeface="Symbol" charset="2"/>
                </a:rPr>
                <a:t>stop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+ 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6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Li 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en-US" baseline="30000" dirty="0" smtClean="0">
                  <a:latin typeface="+mj-lt"/>
                </a:rPr>
                <a:t>4</a:t>
              </a:r>
              <a:r>
                <a:rPr lang="en-US" baseline="-25000" dirty="0" smtClean="0">
                  <a:latin typeface="Symbol" charset="2"/>
                  <a:cs typeface="Symbol" charset="2"/>
                </a:rPr>
                <a:t>L</a:t>
              </a:r>
              <a:r>
                <a:rPr lang="en-US" dirty="0" smtClean="0">
                  <a:latin typeface="+mj-lt"/>
                </a:rPr>
                <a:t>H + </a:t>
              </a:r>
              <a:r>
                <a:rPr lang="en-US" dirty="0" err="1" smtClean="0">
                  <a:latin typeface="+mj-lt"/>
                </a:rPr>
                <a:t>n</a:t>
              </a:r>
              <a:r>
                <a:rPr lang="en-US" dirty="0" smtClean="0">
                  <a:latin typeface="+mj-lt"/>
                </a:rPr>
                <a:t> + </a:t>
              </a:r>
              <a:r>
                <a:rPr lang="en-US" dirty="0" err="1" smtClean="0">
                  <a:latin typeface="+mj-lt"/>
                </a:rPr>
                <a:t>n</a:t>
              </a:r>
              <a:r>
                <a:rPr lang="en-US" dirty="0" smtClean="0">
                  <a:latin typeface="+mj-lt"/>
                </a:rPr>
                <a:t> +</a:t>
              </a:r>
              <a:r>
                <a:rPr lang="en-US" dirty="0" smtClean="0"/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+</a:t>
              </a:r>
              <a:r>
                <a:rPr lang="en-US" baseline="30000" dirty="0" smtClean="0"/>
                <a:t>  </a:t>
              </a:r>
              <a:r>
                <a:rPr lang="en-US" dirty="0" smtClean="0">
                  <a:latin typeface="+mj-lt"/>
                </a:rPr>
                <a:t>(end point 252 </a:t>
              </a:r>
              <a:r>
                <a:rPr lang="en-US" dirty="0" err="1" smtClean="0">
                  <a:latin typeface="+mj-lt"/>
                </a:rPr>
                <a:t>MeV/c</a:t>
              </a:r>
              <a:r>
                <a:rPr lang="en-US" dirty="0" smtClean="0">
                  <a:latin typeface="+mj-lt"/>
                </a:rPr>
                <a:t>)</a:t>
              </a:r>
            </a:p>
            <a:p>
              <a:r>
                <a:rPr lang="en-US" baseline="30000" dirty="0" smtClean="0"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                                   </a:t>
              </a:r>
              <a:r>
                <a:rPr lang="en-US" baseline="30000" dirty="0" smtClean="0">
                  <a:latin typeface="+mj-lt"/>
                </a:rPr>
                <a:t>4</a:t>
              </a:r>
              <a:r>
                <a:rPr lang="en-US" baseline="-25000" dirty="0" smtClean="0">
                  <a:latin typeface="Symbol" charset="2"/>
                  <a:cs typeface="Symbol" charset="2"/>
                </a:rPr>
                <a:t>L</a:t>
              </a:r>
              <a:r>
                <a:rPr lang="en-US" dirty="0" smtClean="0">
                  <a:latin typeface="+mj-lt"/>
                </a:rPr>
                <a:t>H </a:t>
              </a:r>
              <a:r>
                <a:rPr lang="it-IT" dirty="0" smtClean="0">
                  <a:cs typeface="Arial"/>
                  <a:sym typeface="Symbol" charset="2"/>
                </a:rPr>
                <a:t></a:t>
              </a:r>
              <a:r>
                <a:rPr lang="en-US" baseline="30000" dirty="0" smtClean="0">
                  <a:latin typeface="+mj-lt"/>
                </a:rPr>
                <a:t>4</a:t>
              </a:r>
              <a:r>
                <a:rPr lang="en-US" dirty="0" smtClean="0">
                  <a:latin typeface="+mj-lt"/>
                </a:rPr>
                <a:t>He + </a:t>
              </a:r>
              <a:r>
                <a:rPr lang="en-US" dirty="0" err="1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+mj-lt"/>
                </a:rPr>
                <a:t>-</a:t>
              </a:r>
              <a:r>
                <a:rPr lang="en-US" sz="2000" baseline="30000" dirty="0" smtClean="0">
                  <a:latin typeface="+mj-lt"/>
                </a:rPr>
                <a:t>  </a:t>
              </a:r>
              <a:r>
                <a:rPr lang="en-US" dirty="0" smtClean="0">
                  <a:latin typeface="+mj-lt"/>
                </a:rPr>
                <a:t>(</a:t>
              </a:r>
              <a:r>
                <a:rPr lang="en-US" dirty="0" err="1" smtClean="0">
                  <a:latin typeface="+mj-lt"/>
                </a:rPr>
                <a:t>p(</a:t>
              </a:r>
              <a:r>
                <a:rPr lang="en-US" dirty="0" err="1" smtClean="0">
                  <a:latin typeface="Symbol" charset="2"/>
                  <a:cs typeface="Symbol" charset="2"/>
                </a:rPr>
                <a:t>p</a:t>
              </a:r>
              <a:r>
                <a:rPr lang="en-US" sz="2000" baseline="30000" dirty="0" smtClean="0">
                  <a:latin typeface="+mj-lt"/>
                </a:rPr>
                <a:t>-</a:t>
              </a:r>
              <a:r>
                <a:rPr lang="en-US" dirty="0" smtClean="0">
                  <a:latin typeface="+mj-lt"/>
                </a:rPr>
                <a:t>) = 133 </a:t>
              </a:r>
              <a:r>
                <a:rPr lang="en-US" dirty="0" err="1" smtClean="0">
                  <a:latin typeface="+mj-lt"/>
                </a:rPr>
                <a:t>MeV/c</a:t>
              </a:r>
              <a:r>
                <a:rPr lang="en-US" dirty="0" smtClean="0">
                  <a:latin typeface="+mj-lt"/>
                </a:rPr>
                <a:t>)</a:t>
              </a:r>
            </a:p>
            <a:p>
              <a:endParaRPr lang="en-US" dirty="0" smtClean="0">
                <a:latin typeface="+mj-lt"/>
              </a:endParaRPr>
            </a:p>
            <a:p>
              <a:r>
                <a:rPr lang="it-IT" dirty="0" smtClean="0">
                  <a:latin typeface="+mj-lt"/>
                  <a:cs typeface="Arial"/>
                  <a:sym typeface="Symbol" charset="2"/>
                </a:rPr>
                <a:t>Monte Carlo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simulation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of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the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process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(detector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acceptance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, trigger, PR,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reconstruction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,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Pid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,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selections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)</a:t>
              </a:r>
            </a:p>
            <a:p>
              <a:r>
                <a:rPr lang="it-IT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/>
                  <a:sym typeface="Symbol" charset="2"/>
                </a:rPr>
                <a:t>2 events for 1.6 10</a:t>
              </a:r>
              <a:r>
                <a:rPr lang="it-IT" baseline="300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/>
                  <a:sym typeface="Symbol" charset="2"/>
                </a:rPr>
                <a:t>6</a:t>
              </a:r>
              <a:r>
                <a:rPr lang="it-IT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dirty="0" err="1" smtClean="0">
                  <a:solidFill>
                    <a:srgbClr val="FF6600"/>
                  </a:solidFill>
                  <a:latin typeface="+mj-lt"/>
                  <a:cs typeface="Arial"/>
                  <a:sym typeface="Symbol" charset="2"/>
                </a:rPr>
                <a:t>K</a:t>
              </a:r>
              <a:r>
                <a:rPr lang="it-IT" baseline="30000" dirty="0" err="1" smtClean="0">
                  <a:solidFill>
                    <a:srgbClr val="FF6600"/>
                  </a:solidFill>
                  <a:latin typeface="+mj-lt"/>
                  <a:cs typeface="Arial"/>
                  <a:sym typeface="Symbol" charset="2"/>
                </a:rPr>
                <a:t>-</a:t>
              </a:r>
              <a:r>
                <a:rPr lang="it-IT" baseline="-25000" dirty="0" err="1" smtClean="0">
                  <a:solidFill>
                    <a:srgbClr val="FF6600"/>
                  </a:solidFill>
                  <a:latin typeface="+mj-lt"/>
                  <a:cs typeface="Arial"/>
                  <a:sym typeface="Symbol" charset="2"/>
                </a:rPr>
                <a:t>stop</a:t>
              </a:r>
              <a:r>
                <a:rPr lang="it-IT" dirty="0" smtClean="0">
                  <a:solidFill>
                    <a:srgbClr val="FF6600"/>
                  </a:solidFill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dirty="0" err="1" smtClean="0">
                  <a:solidFill>
                    <a:srgbClr val="FF6600"/>
                  </a:solidFill>
                  <a:latin typeface="+mj-lt"/>
                  <a:cs typeface="Arial"/>
                  <a:sym typeface="Symbol" charset="2"/>
                </a:rPr>
                <a:t>from</a:t>
              </a:r>
              <a:r>
                <a:rPr lang="it-IT" dirty="0" smtClean="0">
                  <a:solidFill>
                    <a:srgbClr val="FF6600"/>
                  </a:solidFill>
                  <a:latin typeface="+mj-lt"/>
                  <a:cs typeface="Arial"/>
                  <a:sym typeface="Symbol" charset="2"/>
                </a:rPr>
                <a:t> MC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* </a:t>
              </a:r>
              <a:r>
                <a:rPr lang="it-IT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BR(</a:t>
              </a:r>
              <a:r>
                <a:rPr lang="it-IT" baseline="300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4</a:t>
              </a:r>
              <a:r>
                <a:rPr lang="it-IT" baseline="-25000" dirty="0" smtClean="0">
                  <a:solidFill>
                    <a:srgbClr val="468B30"/>
                  </a:solidFill>
                  <a:latin typeface="Symbol" charset="2"/>
                  <a:cs typeface="Symbol" charset="2"/>
                  <a:sym typeface="Symbol" charset="2"/>
                </a:rPr>
                <a:t>L</a:t>
              </a:r>
              <a:r>
                <a:rPr lang="it-IT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H hyperfr. </a:t>
              </a:r>
              <a:r>
                <a:rPr lang="en-US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production</a:t>
              </a:r>
              <a:r>
                <a:rPr lang="it-IT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 on </a:t>
              </a:r>
              <a:r>
                <a:rPr lang="it-IT" baseline="300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7</a:t>
              </a:r>
              <a:r>
                <a:rPr lang="it-IT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Li)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* </a:t>
              </a:r>
            </a:p>
            <a:p>
              <a:r>
                <a:rPr lang="it-IT" dirty="0" smtClean="0">
                  <a:latin typeface="+mj-lt"/>
                  <a:cs typeface="Arial"/>
                  <a:sym typeface="Symbol" charset="2"/>
                </a:rPr>
                <a:t>(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Symbol" charset="2"/>
                  <a:sym typeface="Symbol" charset="2"/>
                </a:rPr>
                <a:t>P</a:t>
              </a:r>
              <a:r>
                <a:rPr lang="it-IT" baseline="-25000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CEX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(</a:t>
              </a:r>
              <a:r>
                <a:rPr lang="it-IT" dirty="0" smtClean="0">
                  <a:solidFill>
                    <a:srgbClr val="3366FF"/>
                  </a:solidFill>
                  <a:latin typeface="Symbol" charset="2"/>
                  <a:cs typeface="Symbol" charset="2"/>
                  <a:sym typeface="Symbol" charset="2"/>
                </a:rPr>
                <a:t>p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N)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)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2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it-IT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/>
                  <a:sym typeface="Symbol" charset="2"/>
                </a:rPr>
                <a:t>0.025 bgd events on </a:t>
              </a:r>
              <a:r>
                <a:rPr lang="it-IT" baseline="300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/>
                  <a:sym typeface="Symbol" charset="2"/>
                </a:rPr>
                <a:t>6</a:t>
              </a:r>
              <a:r>
                <a:rPr lang="it-IT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/>
                  <a:sym typeface="Symbol" charset="2"/>
                </a:rPr>
                <a:t>Li</a:t>
              </a:r>
              <a:r>
                <a:rPr lang="it-IT" dirty="0" smtClean="0">
                  <a:solidFill>
                    <a:srgbClr val="FF6600"/>
                  </a:solidFill>
                  <a:latin typeface="+mj-lt"/>
                  <a:cs typeface="Arial"/>
                  <a:sym typeface="Symbol" charset="2"/>
                </a:rPr>
                <a:t> 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= BGD3</a:t>
              </a:r>
            </a:p>
            <a:p>
              <a:endParaRPr lang="it-IT" baseline="-25000" dirty="0" smtClean="0">
                <a:latin typeface="+mj-lt"/>
                <a:cs typeface="Arial"/>
                <a:sym typeface="Symbol" charset="2"/>
              </a:endParaRPr>
            </a:p>
            <a:p>
              <a:endParaRPr lang="it-IT" baseline="-25000" dirty="0" smtClean="0">
                <a:latin typeface="+mj-lt"/>
                <a:cs typeface="Arial"/>
                <a:sym typeface="Symbol" charset="2"/>
              </a:endParaRPr>
            </a:p>
            <a:p>
              <a:endParaRPr lang="it-IT" baseline="-25000" dirty="0" smtClean="0">
                <a:latin typeface="+mj-lt"/>
                <a:cs typeface="Arial"/>
                <a:sym typeface="Symbol" charset="2"/>
              </a:endParaRPr>
            </a:p>
            <a:p>
              <a:endParaRPr lang="it-IT" baseline="-25000" dirty="0" smtClean="0">
                <a:latin typeface="+mj-lt"/>
                <a:cs typeface="Arial"/>
                <a:sym typeface="Symbol" charset="2"/>
              </a:endParaRPr>
            </a:p>
            <a:p>
              <a:endParaRPr lang="it-IT" sz="1600" baseline="-25000" dirty="0" smtClean="0">
                <a:latin typeface="+mj-lt"/>
                <a:cs typeface="Arial"/>
                <a:sym typeface="Symbol" charset="2"/>
              </a:endParaRPr>
            </a:p>
            <a:p>
              <a:r>
                <a:rPr lang="it-IT" sz="1600" dirty="0" err="1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H.Tamura</a:t>
              </a:r>
              <a:r>
                <a:rPr lang="it-IT" sz="16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sz="1600" dirty="0" err="1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et</a:t>
              </a:r>
              <a:r>
                <a:rPr lang="it-IT" sz="16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 al., </a:t>
              </a:r>
              <a:r>
                <a:rPr lang="it-IT" sz="1600" dirty="0" err="1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Phys</a:t>
              </a:r>
              <a:r>
                <a:rPr lang="it-IT" sz="16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. Rev. </a:t>
              </a:r>
              <a:r>
                <a:rPr lang="it-IT" sz="1600" dirty="0" err="1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C</a:t>
              </a:r>
              <a:r>
                <a:rPr lang="it-IT" sz="1600" dirty="0" smtClean="0">
                  <a:solidFill>
                    <a:srgbClr val="468B30"/>
                  </a:solidFill>
                  <a:latin typeface="+mj-lt"/>
                  <a:cs typeface="Arial"/>
                  <a:sym typeface="Symbol" charset="2"/>
                </a:rPr>
                <a:t> 40 (1989) R479</a:t>
              </a:r>
              <a:endParaRPr lang="it-IT" sz="1600" baseline="30000" dirty="0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endParaRPr>
            </a:p>
            <a:p>
              <a:endParaRPr lang="it-IT" sz="1600" dirty="0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endParaRPr>
            </a:p>
            <a:p>
              <a:endParaRPr lang="it-IT" sz="1600" dirty="0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endParaRPr>
            </a:p>
            <a:p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P</a:t>
              </a:r>
              <a:r>
                <a:rPr lang="it-IT" baseline="-25000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CEX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(</a:t>
              </a:r>
              <a:r>
                <a:rPr lang="it-IT" dirty="0" err="1" smtClean="0">
                  <a:solidFill>
                    <a:srgbClr val="3366FF"/>
                  </a:solidFill>
                  <a:latin typeface="Symbol" charset="2"/>
                  <a:cs typeface="Symbol" charset="2"/>
                  <a:sym typeface="Symbol" charset="2"/>
                </a:rPr>
                <a:t>p</a:t>
              </a:r>
              <a:r>
                <a:rPr lang="it-IT" dirty="0" err="1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N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) = </a:t>
              </a:r>
              <a:r>
                <a:rPr lang="it-IT" dirty="0" err="1" smtClean="0">
                  <a:solidFill>
                    <a:srgbClr val="3366FF"/>
                  </a:solidFill>
                  <a:latin typeface="Symbol" charset="2"/>
                  <a:cs typeface="Symbol" charset="2"/>
                  <a:sym typeface="Symbol" charset="2"/>
                </a:rPr>
                <a:t>s</a:t>
              </a:r>
              <a:r>
                <a:rPr lang="it-IT" baseline="-25000" dirty="0" err="1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totCEX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dirty="0" err="1" smtClean="0">
                  <a:solidFill>
                    <a:srgbClr val="3366FF"/>
                  </a:solidFill>
                  <a:latin typeface="Symbol" charset="2"/>
                  <a:cs typeface="Symbol" charset="2"/>
                  <a:sym typeface="Symbol" charset="2"/>
                </a:rPr>
                <a:t>r</a:t>
              </a:r>
              <a:r>
                <a:rPr lang="it-IT" baseline="-25000" dirty="0" err="1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nucl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 N</a:t>
              </a:r>
              <a:r>
                <a:rPr lang="it-IT" baseline="-25000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A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/A  </a:t>
              </a:r>
              <a:r>
                <a:rPr lang="it-IT" dirty="0" err="1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x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 = 0.16 </a:t>
              </a:r>
            </a:p>
            <a:p>
              <a:r>
                <a:rPr lang="it-IT" dirty="0" err="1" smtClean="0">
                  <a:solidFill>
                    <a:srgbClr val="3366FF"/>
                  </a:solidFill>
                  <a:latin typeface="Symbol" charset="2"/>
                  <a:cs typeface="Symbol" charset="2"/>
                  <a:sym typeface="Symbol" charset="2"/>
                </a:rPr>
                <a:t>s</a:t>
              </a:r>
              <a:r>
                <a:rPr lang="it-IT" baseline="-25000" dirty="0" err="1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totCEX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 = 30 </a:t>
              </a:r>
              <a:r>
                <a:rPr lang="it-IT" dirty="0" err="1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mbarn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    </a:t>
              </a:r>
              <a:r>
                <a:rPr lang="it-IT" dirty="0" err="1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Jenefsky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dirty="0" err="1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et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 al., </a:t>
              </a:r>
              <a:r>
                <a:rPr lang="it-IT" dirty="0" err="1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Nucl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. </a:t>
              </a:r>
              <a:r>
                <a:rPr lang="it-IT" dirty="0" err="1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Phys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. A 290 (1977) 407</a:t>
              </a:r>
            </a:p>
            <a:p>
              <a:r>
                <a:rPr lang="en-US" dirty="0" err="1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x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= R</a:t>
              </a:r>
              <a:r>
                <a:rPr lang="it-IT" baseline="-25000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0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 A </a:t>
              </a:r>
              <a:r>
                <a:rPr lang="it-IT" baseline="30000" dirty="0" err="1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1</a:t>
              </a:r>
              <a:r>
                <a:rPr lang="it-IT" baseline="30000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/</a:t>
              </a:r>
              <a:r>
                <a:rPr lang="it-IT" baseline="30000" dirty="0" err="1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3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 = 2.36 10</a:t>
              </a:r>
              <a:r>
                <a:rPr lang="it-IT" baseline="30000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-13 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cm </a:t>
              </a:r>
              <a:r>
                <a:rPr lang="it-IT" baseline="30000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6</a:t>
              </a:r>
              <a:r>
                <a:rPr lang="it-IT" dirty="0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Li </a:t>
              </a:r>
              <a:r>
                <a:rPr lang="it-IT" dirty="0" err="1" smtClean="0">
                  <a:solidFill>
                    <a:srgbClr val="3366FF"/>
                  </a:solidFill>
                  <a:latin typeface="+mj-lt"/>
                  <a:cs typeface="Arial"/>
                  <a:sym typeface="Symbol" charset="2"/>
                </a:rPr>
                <a:t>radius</a:t>
              </a:r>
              <a:endParaRPr lang="it-IT" dirty="0" smtClean="0">
                <a:solidFill>
                  <a:srgbClr val="3366FF"/>
                </a:solidFill>
                <a:latin typeface="+mj-lt"/>
                <a:cs typeface="Arial"/>
                <a:sym typeface="Symbol" charset="2"/>
              </a:endParaRPr>
            </a:p>
            <a:p>
              <a:endParaRPr lang="it-IT" baseline="30000" dirty="0" smtClean="0">
                <a:latin typeface="+mj-lt"/>
                <a:cs typeface="Arial"/>
                <a:sym typeface="Symbol" charset="2"/>
              </a:endParaRPr>
            </a:p>
            <a:p>
              <a:endParaRPr lang="it-IT" dirty="0" smtClean="0">
                <a:cs typeface="Arial"/>
                <a:sym typeface="Symbol" charset="2"/>
              </a:endParaRPr>
            </a:p>
            <a:p>
              <a:endParaRPr lang="en-US" dirty="0" smtClean="0">
                <a:latin typeface="+mj-lt"/>
              </a:endParaRPr>
            </a:p>
            <a:p>
              <a:endParaRPr lang="en-US" baseline="30000" dirty="0" smtClean="0">
                <a:latin typeface="+mj-lt"/>
              </a:endParaRPr>
            </a:p>
            <a:p>
              <a:pPr>
                <a:buFont typeface="Arial"/>
                <a:buChar char="•"/>
              </a:pPr>
              <a:endParaRPr lang="it-IT" dirty="0" smtClean="0">
                <a:cs typeface="Arial"/>
                <a:sym typeface="Symbol" charset="2"/>
              </a:endParaRPr>
            </a:p>
          </p:txBody>
        </p:sp>
        <p:sp>
          <p:nvSpPr>
            <p:cNvPr id="5" name="Bent-Up Arrow 4"/>
            <p:cNvSpPr/>
            <p:nvPr/>
          </p:nvSpPr>
          <p:spPr>
            <a:xfrm rot="5400000">
              <a:off x="2458800" y="1884600"/>
              <a:ext cx="111600" cy="457200"/>
            </a:xfrm>
            <a:prstGeom prst="bent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ubtitle 4"/>
          <p:cNvSpPr txBox="1">
            <a:spLocks/>
          </p:cNvSpPr>
          <p:nvPr/>
        </p:nvSpPr>
        <p:spPr>
          <a:xfrm>
            <a:off x="1005840" y="6531936"/>
            <a:ext cx="7178040" cy="249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XIV International Conference on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Hadron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Spectroscopy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 rot="1821815">
            <a:off x="5818525" y="1260901"/>
            <a:ext cx="326303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Preliminary</a:t>
            </a:r>
            <a:endParaRPr lang="en-US" sz="48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37120" y="0"/>
            <a:ext cx="618288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H/K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stop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 production rate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005840" y="6531936"/>
            <a:ext cx="7178040" cy="249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XIV International Conference on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Hadron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Spectroscopy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457200"/>
            <a:ext cx="8305800" cy="5447646"/>
            <a:chOff x="457200" y="457200"/>
            <a:chExt cx="8305800" cy="5447646"/>
          </a:xfrm>
        </p:grpSpPr>
        <p:sp>
          <p:nvSpPr>
            <p:cNvPr id="3" name="Rectangle 2"/>
            <p:cNvSpPr/>
            <p:nvPr/>
          </p:nvSpPr>
          <p:spPr>
            <a:xfrm>
              <a:off x="457200" y="457200"/>
              <a:ext cx="8305800" cy="5447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it-IT" dirty="0" smtClean="0">
                <a:latin typeface="+mj-lt"/>
                <a:cs typeface="Arial"/>
                <a:sym typeface="Symbol" charset="2"/>
              </a:endParaRPr>
            </a:p>
            <a:p>
              <a:endParaRPr lang="it-IT" dirty="0" smtClean="0">
                <a:latin typeface="+mj-lt"/>
                <a:cs typeface="Arial"/>
                <a:sym typeface="Symbol" charset="2"/>
              </a:endParaRPr>
            </a:p>
            <a:p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R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= (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events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–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BGD1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–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BGD2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–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BGD3) (</a:t>
              </a:r>
              <a:r>
                <a:rPr lang="it-IT" dirty="0" smtClean="0">
                  <a:latin typeface="Symbol" charset="2"/>
                  <a:cs typeface="Symbol" charset="2"/>
                  <a:sym typeface="Symbol" charset="2"/>
                </a:rPr>
                <a:t>e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(</a:t>
              </a:r>
              <a:r>
                <a:rPr lang="it-IT" dirty="0" smtClean="0">
                  <a:latin typeface="Symbol" charset="2"/>
                  <a:cs typeface="Symbol" charset="2"/>
                  <a:sym typeface="Symbol" charset="2"/>
                </a:rPr>
                <a:t>p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-))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-1</a:t>
              </a:r>
              <a:r>
                <a:rPr lang="it-IT" dirty="0" smtClean="0">
                  <a:cs typeface="Arial"/>
                  <a:sym typeface="Symbol" charset="2"/>
                </a:rPr>
                <a:t>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(</a:t>
              </a:r>
              <a:r>
                <a:rPr lang="it-IT" dirty="0" smtClean="0">
                  <a:latin typeface="Symbol" charset="2"/>
                  <a:cs typeface="Symbol" charset="2"/>
                  <a:sym typeface="Symbol" charset="2"/>
                </a:rPr>
                <a:t>e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(</a:t>
              </a:r>
              <a:r>
                <a:rPr lang="it-IT" dirty="0" err="1" smtClean="0">
                  <a:latin typeface="Symbol" charset="2"/>
                  <a:cs typeface="Symbol" charset="2"/>
                  <a:sym typeface="Symbol" charset="2"/>
                </a:rPr>
                <a:t>p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+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))</a:t>
              </a:r>
              <a:r>
                <a:rPr lang="it-IT" baseline="30000" dirty="0" smtClean="0">
                  <a:cs typeface="Arial"/>
                  <a:sym typeface="Symbol" charset="2"/>
                </a:rPr>
                <a:t> 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-1 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/ (n.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K</a:t>
              </a:r>
              <a:r>
                <a:rPr lang="it-IT" baseline="30000" dirty="0" err="1" smtClean="0">
                  <a:latin typeface="+mj-lt"/>
                  <a:cs typeface="Arial"/>
                  <a:sym typeface="Symbol" charset="2"/>
                </a:rPr>
                <a:t>-</a:t>
              </a:r>
              <a:r>
                <a:rPr lang="it-IT" baseline="-25000" dirty="0" err="1" smtClean="0">
                  <a:latin typeface="+mj-lt"/>
                  <a:cs typeface="Arial"/>
                  <a:sym typeface="Symbol" charset="2"/>
                </a:rPr>
                <a:t>stop</a:t>
              </a:r>
              <a:r>
                <a:rPr lang="it-IT" baseline="-25000" dirty="0" smtClean="0"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on 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6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Li)</a:t>
              </a:r>
            </a:p>
            <a:p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						</a:t>
              </a:r>
              <a:endParaRPr lang="it-IT" dirty="0" smtClean="0">
                <a:latin typeface="+mj-lt"/>
                <a:cs typeface="Arial"/>
                <a:sym typeface="Symbol" charset="2"/>
              </a:endParaRPr>
            </a:p>
            <a:p>
              <a:r>
                <a:rPr lang="en-US" dirty="0" err="1" smtClean="0">
                  <a:latin typeface="Symbol" charset="2"/>
                  <a:cs typeface="Symbol" charset="2"/>
                  <a:sym typeface="Symbol" charset="2"/>
                </a:rPr>
                <a:t>e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(</a:t>
              </a:r>
              <a:r>
                <a:rPr lang="it-IT" dirty="0" err="1" smtClean="0">
                  <a:latin typeface="Symbol" charset="2"/>
                  <a:cs typeface="Symbol" charset="2"/>
                  <a:sym typeface="Symbol" charset="2"/>
                </a:rPr>
                <a:t>p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) = </a:t>
              </a:r>
              <a:r>
                <a:rPr lang="it-IT" dirty="0" err="1" smtClean="0">
                  <a:latin typeface="Symbol" charset="2"/>
                  <a:cs typeface="Symbol" charset="2"/>
                  <a:sym typeface="Symbol" charset="2"/>
                </a:rPr>
                <a:t>e</a:t>
              </a:r>
              <a:r>
                <a:rPr lang="it-IT" baseline="-25000" dirty="0" err="1" smtClean="0">
                  <a:latin typeface="+mj-lt"/>
                  <a:cs typeface="Arial"/>
                  <a:sym typeface="Symbol" charset="2"/>
                </a:rPr>
                <a:t>D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dirty="0" err="1" smtClean="0">
                  <a:latin typeface="Symbol" charset="2"/>
                  <a:cs typeface="Symbol" charset="2"/>
                  <a:sym typeface="Symbol" charset="2"/>
                </a:rPr>
                <a:t>e</a:t>
              </a:r>
              <a:r>
                <a:rPr lang="it-IT" baseline="-25000" dirty="0" err="1" smtClean="0">
                  <a:latin typeface="+mj-lt"/>
                  <a:cs typeface="Arial"/>
                  <a:sym typeface="Symbol" charset="2"/>
                </a:rPr>
                <a:t>MC</a:t>
              </a:r>
              <a:endParaRPr lang="it-IT" baseline="-25000" dirty="0" smtClean="0">
                <a:latin typeface="+mj-lt"/>
                <a:cs typeface="Arial"/>
                <a:sym typeface="Symbol" charset="2"/>
              </a:endParaRPr>
            </a:p>
            <a:p>
              <a:endParaRPr lang="it-IT" baseline="-25000" dirty="0" smtClean="0">
                <a:latin typeface="+mj-lt"/>
                <a:cs typeface="Arial"/>
                <a:sym typeface="Symbol" charset="2"/>
              </a:endParaRPr>
            </a:p>
            <a:p>
              <a:endParaRPr lang="it-IT" baseline="-25000" dirty="0" smtClean="0">
                <a:latin typeface="+mj-lt"/>
                <a:cs typeface="Arial"/>
                <a:sym typeface="Symbol" charset="2"/>
              </a:endParaRPr>
            </a:p>
            <a:p>
              <a:r>
                <a:rPr lang="it-IT" dirty="0" smtClean="0">
                  <a:latin typeface="+mj-lt"/>
                  <a:cs typeface="Arial"/>
                  <a:sym typeface="Symbol" charset="2"/>
                </a:rPr>
                <a:t>			</a:t>
              </a:r>
            </a:p>
            <a:p>
              <a:r>
                <a:rPr lang="it-IT" dirty="0" smtClean="0">
                  <a:latin typeface="+mj-lt"/>
                  <a:cs typeface="Arial"/>
                  <a:sym typeface="Symbol" charset="2"/>
                </a:rPr>
                <a:t>					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R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=  (1.2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±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0.8) 10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-6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/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K</a:t>
              </a:r>
              <a:r>
                <a:rPr lang="it-IT" baseline="30000" dirty="0" err="1" smtClean="0">
                  <a:latin typeface="+mj-lt"/>
                  <a:cs typeface="Arial"/>
                  <a:sym typeface="Symbol" charset="2"/>
                </a:rPr>
                <a:t>-</a:t>
              </a:r>
              <a:r>
                <a:rPr lang="it-IT" baseline="-25000" dirty="0" err="1" smtClean="0">
                  <a:latin typeface="+mj-lt"/>
                  <a:cs typeface="Arial"/>
                  <a:sym typeface="Symbol" charset="2"/>
                </a:rPr>
                <a:t>stop</a:t>
              </a:r>
              <a:endParaRPr lang="it-IT" baseline="-25000" dirty="0" smtClean="0">
                <a:latin typeface="+mj-lt"/>
                <a:cs typeface="Arial"/>
                <a:sym typeface="Symbol" charset="2"/>
              </a:endParaRPr>
            </a:p>
            <a:p>
              <a:endParaRPr lang="it-IT" baseline="-25000" dirty="0" smtClean="0">
                <a:latin typeface="+mj-lt"/>
                <a:cs typeface="Arial"/>
                <a:sym typeface="Symbol" charset="2"/>
              </a:endParaRPr>
            </a:p>
            <a:p>
              <a:endParaRPr lang="it-IT" baseline="-25000" dirty="0" smtClean="0">
                <a:latin typeface="+mj-lt"/>
                <a:cs typeface="Arial"/>
                <a:sym typeface="Symbol" charset="2"/>
              </a:endParaRPr>
            </a:p>
            <a:p>
              <a:endParaRPr lang="it-IT" baseline="-25000" dirty="0" smtClean="0">
                <a:latin typeface="+mj-lt"/>
                <a:cs typeface="Arial"/>
                <a:sym typeface="Symbol" charset="2"/>
              </a:endParaRPr>
            </a:p>
            <a:p>
              <a:pPr>
                <a:buFont typeface="Arial"/>
                <a:buChar char="•"/>
              </a:pPr>
              <a:r>
                <a:rPr lang="it-IT" baseline="-25000" dirty="0" smtClean="0">
                  <a:latin typeface="+mj-lt"/>
                  <a:cs typeface="Arial"/>
                  <a:sym typeface="Symbol" charset="2"/>
                </a:rPr>
                <a:t> 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BGD2: work in progress !!</a:t>
              </a:r>
            </a:p>
            <a:p>
              <a:pPr>
                <a:buFont typeface="Arial"/>
                <a:buChar char="•"/>
              </a:pPr>
              <a:r>
                <a:rPr lang="it-IT" dirty="0" smtClean="0">
                  <a:latin typeface="+mj-lt"/>
                  <a:cs typeface="Arial"/>
                  <a:sym typeface="Symbol" charset="2"/>
                </a:rPr>
                <a:t> BGD3: work in progress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…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			</a:t>
              </a:r>
            </a:p>
            <a:p>
              <a:pPr>
                <a:buFont typeface="Arial"/>
                <a:buChar char="•"/>
              </a:pPr>
              <a:endParaRPr lang="it-IT" dirty="0" smtClean="0">
                <a:latin typeface="+mj-lt"/>
                <a:cs typeface="Arial"/>
                <a:sym typeface="Symbol" charset="2"/>
              </a:endParaRPr>
            </a:p>
            <a:p>
              <a:pPr>
                <a:buFont typeface="Arial"/>
                <a:buChar char="•"/>
              </a:pPr>
              <a:r>
                <a:rPr lang="it-IT" dirty="0" smtClean="0"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6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Li target purity ~ 90% </a:t>
              </a:r>
              <a:r>
                <a:rPr lang="it-IT" dirty="0" smtClean="0">
                  <a:cs typeface="Arial"/>
                  <a:sym typeface="Symbol" charset="2"/>
                </a:rPr>
                <a:t>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R =  (1.3 ± 0.9) 10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-6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/K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-</a:t>
              </a:r>
              <a:r>
                <a:rPr lang="it-IT" baseline="-25000" dirty="0" smtClean="0">
                  <a:latin typeface="+mj-lt"/>
                  <a:cs typeface="Arial"/>
                  <a:sym typeface="Symbol" charset="2"/>
                </a:rPr>
                <a:t>stop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</a:t>
              </a:r>
            </a:p>
            <a:p>
              <a:pPr>
                <a:buFont typeface="Arial"/>
                <a:buChar char="•"/>
              </a:pPr>
              <a:r>
                <a:rPr lang="it-IT" baseline="-25000" dirty="0" smtClean="0"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selection cut vs T res.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R =  (2.3 ± 1.6) 10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-6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/K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-</a:t>
              </a:r>
              <a:r>
                <a:rPr lang="it-IT" baseline="-25000" dirty="0" smtClean="0">
                  <a:latin typeface="+mj-lt"/>
                  <a:cs typeface="Arial"/>
                  <a:sym typeface="Symbol" charset="2"/>
                </a:rPr>
                <a:t>stop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    </a:t>
              </a:r>
              <a:r>
                <a:rPr lang="it-IT" dirty="0" smtClean="0">
                  <a:solidFill>
                    <a:srgbClr val="008000"/>
                  </a:solidFill>
                  <a:latin typeface="+mj-lt"/>
                  <a:cs typeface="Arial"/>
                  <a:sym typeface="Symbol" charset="2"/>
                </a:rPr>
                <a:t>(2.5 </a:t>
              </a:r>
              <a:r>
                <a:rPr lang="it-IT" dirty="0" smtClean="0">
                  <a:solidFill>
                    <a:srgbClr val="008000"/>
                  </a:solidFill>
                  <a:latin typeface="+mj-lt"/>
                  <a:cs typeface="Arial"/>
                  <a:sym typeface="Symbol" charset="2"/>
                </a:rPr>
                <a:t>±</a:t>
              </a:r>
              <a:r>
                <a:rPr lang="it-IT" dirty="0" smtClean="0">
                  <a:solidFill>
                    <a:srgbClr val="008000"/>
                  </a:solidFill>
                  <a:latin typeface="+mj-lt"/>
                  <a:cs typeface="Arial"/>
                  <a:sym typeface="Symbol" charset="2"/>
                </a:rPr>
                <a:t> 0.4</a:t>
              </a:r>
              <a:r>
                <a:rPr lang="it-IT" baseline="30000" dirty="0" smtClean="0">
                  <a:solidFill>
                    <a:srgbClr val="008000"/>
                  </a:solidFill>
                  <a:latin typeface="+mj-lt"/>
                  <a:cs typeface="Arial"/>
                  <a:sym typeface="Symbol" charset="2"/>
                </a:rPr>
                <a:t>+0.4</a:t>
              </a:r>
              <a:r>
                <a:rPr lang="it-IT" baseline="-25000" dirty="0" smtClean="0">
                  <a:solidFill>
                    <a:srgbClr val="008000"/>
                  </a:solidFill>
                  <a:latin typeface="+mj-lt"/>
                  <a:cs typeface="Arial"/>
                  <a:sym typeface="Symbol" charset="2"/>
                </a:rPr>
                <a:t>-0.1</a:t>
              </a:r>
              <a:r>
                <a:rPr lang="it-IT" dirty="0" smtClean="0">
                  <a:solidFill>
                    <a:srgbClr val="008000"/>
                  </a:solidFill>
                  <a:latin typeface="+mj-lt"/>
                  <a:cs typeface="Arial"/>
                  <a:sym typeface="Symbol" charset="2"/>
                </a:rPr>
                <a:t>) </a:t>
              </a:r>
              <a:r>
                <a:rPr lang="it-IT" dirty="0" smtClean="0">
                  <a:solidFill>
                    <a:srgbClr val="008000"/>
                  </a:solidFill>
                  <a:latin typeface="+mj-lt"/>
                  <a:cs typeface="Arial"/>
                  <a:sym typeface="Symbol" charset="2"/>
                </a:rPr>
                <a:t>10</a:t>
              </a:r>
              <a:r>
                <a:rPr lang="it-IT" baseline="30000" dirty="0" smtClean="0">
                  <a:solidFill>
                    <a:srgbClr val="008000"/>
                  </a:solidFill>
                  <a:latin typeface="+mj-lt"/>
                  <a:cs typeface="Arial"/>
                  <a:sym typeface="Symbol" charset="2"/>
                </a:rPr>
                <a:t>-5</a:t>
              </a:r>
              <a:r>
                <a:rPr lang="it-IT" dirty="0" smtClean="0">
                  <a:solidFill>
                    <a:srgbClr val="008000"/>
                  </a:solidFill>
                  <a:latin typeface="+mj-lt"/>
                  <a:cs typeface="Arial"/>
                  <a:sym typeface="Symbol" charset="2"/>
                </a:rPr>
                <a:t>/</a:t>
              </a:r>
              <a:r>
                <a:rPr lang="it-IT" dirty="0" smtClean="0">
                  <a:solidFill>
                    <a:srgbClr val="008000"/>
                  </a:solidFill>
                  <a:latin typeface="+mj-lt"/>
                  <a:cs typeface="Arial"/>
                  <a:sym typeface="Symbol" charset="2"/>
                </a:rPr>
                <a:t>K</a:t>
              </a:r>
              <a:r>
                <a:rPr lang="it-IT" baseline="30000" dirty="0" smtClean="0">
                  <a:solidFill>
                    <a:srgbClr val="008000"/>
                  </a:solidFill>
                  <a:latin typeface="+mj-lt"/>
                  <a:cs typeface="Arial"/>
                  <a:sym typeface="Symbol" charset="2"/>
                </a:rPr>
                <a:t>-</a:t>
              </a:r>
              <a:r>
                <a:rPr lang="it-IT" baseline="-25000" dirty="0" smtClean="0">
                  <a:solidFill>
                    <a:srgbClr val="008000"/>
                  </a:solidFill>
                  <a:latin typeface="+mj-lt"/>
                  <a:cs typeface="Arial"/>
                  <a:sym typeface="Symbol" charset="2"/>
                </a:rPr>
                <a:t>stop</a:t>
              </a:r>
              <a:r>
                <a:rPr lang="it-IT" dirty="0" smtClean="0">
                  <a:solidFill>
                    <a:srgbClr val="008000"/>
                  </a:solidFill>
                  <a:latin typeface="+mj-lt"/>
                  <a:cs typeface="Arial"/>
                  <a:sym typeface="Symbol" charset="2"/>
                </a:rPr>
                <a:t> </a:t>
              </a:r>
              <a:endParaRPr lang="it-IT" dirty="0" smtClean="0">
                <a:solidFill>
                  <a:srgbClr val="008000"/>
                </a:solidFill>
                <a:latin typeface="+mj-lt"/>
                <a:cs typeface="Arial"/>
                <a:sym typeface="Symbol" charset="2"/>
              </a:endParaRPr>
            </a:p>
            <a:p>
              <a:endParaRPr lang="it-IT" baseline="-25000" dirty="0" smtClean="0">
                <a:latin typeface="+mj-lt"/>
                <a:cs typeface="Arial"/>
                <a:sym typeface="Symbol" charset="2"/>
              </a:endParaRPr>
            </a:p>
            <a:p>
              <a:pPr>
                <a:buFont typeface="Arial"/>
                <a:buChar char="•"/>
              </a:pPr>
              <a:r>
                <a:rPr lang="it-IT" dirty="0" smtClean="0"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Systematic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 </a:t>
              </a:r>
              <a:r>
                <a:rPr lang="it-IT" dirty="0" err="1" smtClean="0">
                  <a:latin typeface="+mj-lt"/>
                  <a:cs typeface="Arial"/>
                  <a:sym typeface="Symbol" charset="2"/>
                </a:rPr>
                <a:t>error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: work in progress</a:t>
              </a:r>
            </a:p>
            <a:p>
              <a:endParaRPr lang="en-US" dirty="0" smtClean="0">
                <a:latin typeface="+mj-lt"/>
              </a:endParaRPr>
            </a:p>
            <a:p>
              <a:endParaRPr lang="en-US" baseline="30000" dirty="0" smtClean="0">
                <a:latin typeface="+mj-lt"/>
              </a:endParaRPr>
            </a:p>
            <a:p>
              <a:pPr>
                <a:buFont typeface="Arial"/>
                <a:buChar char="•"/>
              </a:pPr>
              <a:endParaRPr lang="it-IT" dirty="0" smtClean="0">
                <a:cs typeface="Arial"/>
                <a:sym typeface="Symbol" charset="2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657600" y="990600"/>
              <a:ext cx="6858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3073286" y="5397014"/>
            <a:ext cx="511059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Very preliminary !!</a:t>
            </a:r>
            <a:endParaRPr lang="en-US" sz="48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sse6L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43000" y="3558540"/>
            <a:ext cx="4320540" cy="26898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76200"/>
            <a:ext cx="1775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kinematics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" y="686022"/>
          <a:ext cx="9143995" cy="2209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6285"/>
                <a:gridCol w="1306285"/>
                <a:gridCol w="1273628"/>
                <a:gridCol w="1143000"/>
                <a:gridCol w="1143000"/>
                <a:gridCol w="1524000"/>
                <a:gridCol w="1447797"/>
              </a:tblGrid>
              <a:tr h="797781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+mj-lt"/>
                        </a:rPr>
                        <a:t>tot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</a:p>
                    <a:p>
                      <a:r>
                        <a:rPr lang="en-US" sz="1600" dirty="0" smtClean="0">
                          <a:latin typeface="+mj-lt"/>
                        </a:rPr>
                        <a:t>(</a:t>
                      </a:r>
                      <a:r>
                        <a:rPr lang="en-US" sz="1600" dirty="0" err="1" smtClean="0">
                          <a:latin typeface="+mj-lt"/>
                        </a:rPr>
                        <a:t>MeV</a:t>
                      </a:r>
                      <a:r>
                        <a:rPr lang="en-US" sz="1600" dirty="0" smtClean="0">
                          <a:latin typeface="+mj-lt"/>
                        </a:rPr>
                        <a:t>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T(</a:t>
                      </a:r>
                      <a:r>
                        <a:rPr lang="en-US" sz="1600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600" baseline="30000" dirty="0" smtClean="0">
                          <a:latin typeface="+mj-lt"/>
                        </a:rPr>
                        <a:t>+</a:t>
                      </a:r>
                      <a:r>
                        <a:rPr lang="en-US" sz="1600" dirty="0" smtClean="0">
                          <a:latin typeface="+mj-lt"/>
                        </a:rPr>
                        <a:t>) </a:t>
                      </a:r>
                    </a:p>
                    <a:p>
                      <a:r>
                        <a:rPr lang="en-US" sz="1600" dirty="0" smtClean="0">
                          <a:latin typeface="+mj-lt"/>
                        </a:rPr>
                        <a:t>(</a:t>
                      </a:r>
                      <a:r>
                        <a:rPr lang="en-US" sz="1600" dirty="0" err="1" smtClean="0">
                          <a:latin typeface="+mj-lt"/>
                        </a:rPr>
                        <a:t>MeV</a:t>
                      </a:r>
                      <a:r>
                        <a:rPr lang="en-US" sz="1600" dirty="0" smtClean="0">
                          <a:latin typeface="+mj-lt"/>
                        </a:rPr>
                        <a:t>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T(</a:t>
                      </a:r>
                      <a:r>
                        <a:rPr lang="en-US" sz="1600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800" baseline="30000" dirty="0" smtClean="0">
                          <a:latin typeface="+mj-lt"/>
                        </a:rPr>
                        <a:t>-</a:t>
                      </a:r>
                      <a:r>
                        <a:rPr lang="en-US" sz="1600" dirty="0" smtClean="0">
                          <a:latin typeface="+mj-lt"/>
                        </a:rPr>
                        <a:t>) </a:t>
                      </a:r>
                    </a:p>
                    <a:p>
                      <a:r>
                        <a:rPr lang="en-US" sz="1600" dirty="0" smtClean="0">
                          <a:latin typeface="+mj-lt"/>
                        </a:rPr>
                        <a:t>(</a:t>
                      </a:r>
                      <a:r>
                        <a:rPr lang="en-US" sz="1600" dirty="0" err="1" smtClean="0">
                          <a:latin typeface="+mj-lt"/>
                        </a:rPr>
                        <a:t>MeV</a:t>
                      </a:r>
                      <a:r>
                        <a:rPr lang="en-US" sz="1600" dirty="0" smtClean="0">
                          <a:latin typeface="+mj-lt"/>
                        </a:rPr>
                        <a:t>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p(</a:t>
                      </a:r>
                      <a:r>
                        <a:rPr lang="en-US" sz="1600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600" baseline="30000" dirty="0" smtClean="0">
                          <a:latin typeface="+mj-lt"/>
                        </a:rPr>
                        <a:t>+</a:t>
                      </a:r>
                      <a:r>
                        <a:rPr lang="en-US" sz="1600" dirty="0" smtClean="0">
                          <a:latin typeface="+mj-lt"/>
                        </a:rPr>
                        <a:t>)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</a:p>
                    <a:p>
                      <a:r>
                        <a:rPr lang="en-US" sz="1600" baseline="0" dirty="0" smtClean="0">
                          <a:latin typeface="+mj-lt"/>
                        </a:rPr>
                        <a:t>(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MeV/c</a:t>
                      </a:r>
                      <a:r>
                        <a:rPr lang="en-US" sz="1600" baseline="0" dirty="0" smtClean="0">
                          <a:latin typeface="+mj-lt"/>
                        </a:rPr>
                        <a:t>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p(</a:t>
                      </a:r>
                      <a:r>
                        <a:rPr lang="en-US" sz="1600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800" baseline="30000" dirty="0" smtClean="0">
                          <a:latin typeface="+mj-lt"/>
                        </a:rPr>
                        <a:t>-</a:t>
                      </a:r>
                      <a:r>
                        <a:rPr lang="en-US" sz="1600" dirty="0" smtClean="0">
                          <a:latin typeface="+mj-lt"/>
                        </a:rPr>
                        <a:t>)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</a:p>
                    <a:p>
                      <a:r>
                        <a:rPr lang="en-US" sz="1600" baseline="0" dirty="0" smtClean="0">
                          <a:latin typeface="+mj-lt"/>
                        </a:rPr>
                        <a:t>(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MeV/c</a:t>
                      </a:r>
                      <a:r>
                        <a:rPr lang="en-US" sz="1600" baseline="0" dirty="0" smtClean="0">
                          <a:latin typeface="+mj-lt"/>
                        </a:rPr>
                        <a:t>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M(</a:t>
                      </a:r>
                      <a:r>
                        <a:rPr lang="en-US" sz="1600" baseline="30000" dirty="0" smtClean="0">
                          <a:latin typeface="+mj-lt"/>
                        </a:rPr>
                        <a:t>6</a:t>
                      </a:r>
                      <a:r>
                        <a:rPr lang="en-US" sz="1600" baseline="-25000" dirty="0" smtClean="0"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lang="en-US" sz="1600" dirty="0" smtClean="0">
                          <a:latin typeface="+mj-lt"/>
                        </a:rPr>
                        <a:t>H) formation</a:t>
                      </a:r>
                    </a:p>
                    <a:p>
                      <a:r>
                        <a:rPr lang="en-US" sz="1600" dirty="0" smtClean="0">
                          <a:latin typeface="+mj-lt"/>
                        </a:rPr>
                        <a:t>(MeV/c</a:t>
                      </a:r>
                      <a:r>
                        <a:rPr lang="en-US" sz="1600" baseline="30000" dirty="0" smtClean="0">
                          <a:latin typeface="+mj-lt"/>
                        </a:rPr>
                        <a:t>2</a:t>
                      </a:r>
                      <a:r>
                        <a:rPr lang="en-US" sz="1600" dirty="0" smtClean="0">
                          <a:latin typeface="+mj-lt"/>
                        </a:rPr>
                        <a:t>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M(</a:t>
                      </a:r>
                      <a:r>
                        <a:rPr lang="en-US" sz="1600" baseline="30000" dirty="0" smtClean="0">
                          <a:latin typeface="+mj-lt"/>
                        </a:rPr>
                        <a:t>6</a:t>
                      </a:r>
                      <a:r>
                        <a:rPr lang="en-US" sz="1600" baseline="-25000" dirty="0" smtClean="0"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lang="en-US" sz="1600" dirty="0" smtClean="0">
                          <a:latin typeface="+mj-lt"/>
                        </a:rPr>
                        <a:t>H) decay</a:t>
                      </a:r>
                    </a:p>
                    <a:p>
                      <a:r>
                        <a:rPr lang="en-US" sz="1600" dirty="0" smtClean="0">
                          <a:latin typeface="+mj-lt"/>
                        </a:rPr>
                        <a:t>(MeV/c</a:t>
                      </a:r>
                      <a:r>
                        <a:rPr lang="en-US" sz="1600" baseline="30000" dirty="0" smtClean="0">
                          <a:latin typeface="+mj-lt"/>
                        </a:rPr>
                        <a:t>2</a:t>
                      </a:r>
                      <a:r>
                        <a:rPr lang="en-US" sz="1600" dirty="0" smtClean="0">
                          <a:latin typeface="+mj-lt"/>
                        </a:rPr>
                        <a:t>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46220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202.5±1.3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147.86±0.96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54.67±0.84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251.3±1.1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135.1±1.2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5802.33±0.96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+mj-lt"/>
                        </a:rPr>
                        <a:t>5801.41±0.84</a:t>
                      </a:r>
                      <a:endParaRPr lang="en-US" sz="1600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6220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202.7±1.3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146.79±0.96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55.94±0.84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250.0±1.1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136.9±1.2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5803.45±0.96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+mj-lt"/>
                        </a:rPr>
                        <a:t>5802.73±0.84</a:t>
                      </a:r>
                      <a:endParaRPr lang="en-US" sz="1600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6220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202.1±1.3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150.11±0.96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52.01±0.84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253.8±1.1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131.2±1.2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5799.97±0.96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+mj-lt"/>
                        </a:rPr>
                        <a:t>5798.66±0.84</a:t>
                      </a:r>
                      <a:endParaRPr lang="en-US" sz="1600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09800" y="3594099"/>
            <a:ext cx="1092200" cy="608400"/>
          </a:xfrm>
          <a:prstGeom prst="rect">
            <a:avLst/>
          </a:prstGeom>
          <a:solidFill>
            <a:srgbClr val="3366FF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02000" y="5712023"/>
            <a:ext cx="8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5799.64</a:t>
            </a:r>
            <a:endParaRPr lang="en-US" sz="1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156" y="5181600"/>
            <a:ext cx="8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5801.24</a:t>
            </a:r>
            <a:endParaRPr lang="en-US" sz="1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4953000"/>
            <a:ext cx="8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5801.70</a:t>
            </a:r>
            <a:endParaRPr lang="en-US" sz="1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4343400"/>
            <a:ext cx="8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5803.74</a:t>
            </a:r>
            <a:endParaRPr lang="en-US" sz="1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1156" y="373380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5805.44 </a:t>
            </a:r>
            <a:r>
              <a:rPr lang="en-US" sz="1400" dirty="0" err="1" smtClean="0">
                <a:latin typeface="+mj-lt"/>
              </a:rPr>
              <a:t>MeV</a:t>
            </a:r>
            <a:endParaRPr lang="en-US" sz="1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3733800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latin typeface="+mj-lt"/>
              </a:rPr>
              <a:t>5</a:t>
            </a:r>
            <a:r>
              <a:rPr lang="en-US" sz="1400" dirty="0" smtClean="0">
                <a:latin typeface="+mj-lt"/>
              </a:rPr>
              <a:t>H + </a:t>
            </a:r>
            <a:r>
              <a:rPr lang="en-US" sz="1400" dirty="0" smtClean="0">
                <a:latin typeface="Symbol" charset="2"/>
                <a:cs typeface="Symbol" charset="2"/>
              </a:rPr>
              <a:t>L</a:t>
            </a:r>
            <a:endParaRPr lang="en-US" sz="1400" dirty="0">
              <a:latin typeface="Symbol" charset="2"/>
              <a:cs typeface="Symbol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343400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latin typeface="+mj-lt"/>
              </a:rPr>
              <a:t>3</a:t>
            </a:r>
            <a:r>
              <a:rPr lang="en-US" sz="1400" dirty="0" smtClean="0">
                <a:latin typeface="+mj-lt"/>
              </a:rPr>
              <a:t>H + </a:t>
            </a:r>
            <a:r>
              <a:rPr lang="en-US" sz="1400" dirty="0" err="1" smtClean="0">
                <a:latin typeface="+mj-lt"/>
              </a:rPr>
              <a:t>n</a:t>
            </a:r>
            <a:r>
              <a:rPr lang="en-US" sz="1400" dirty="0" smtClean="0">
                <a:latin typeface="+mj-lt"/>
              </a:rPr>
              <a:t> + </a:t>
            </a:r>
            <a:r>
              <a:rPr lang="en-US" sz="1400" dirty="0" err="1" smtClean="0">
                <a:latin typeface="+mj-lt"/>
              </a:rPr>
              <a:t>n</a:t>
            </a:r>
            <a:r>
              <a:rPr lang="en-US" sz="1400" dirty="0" smtClean="0">
                <a:latin typeface="+mj-lt"/>
              </a:rPr>
              <a:t> + </a:t>
            </a:r>
            <a:r>
              <a:rPr lang="en-US" sz="1400" dirty="0" smtClean="0">
                <a:latin typeface="Symbol" charset="2"/>
                <a:cs typeface="Symbol" charset="2"/>
              </a:rPr>
              <a:t>L</a:t>
            </a:r>
            <a:endParaRPr lang="en-US" sz="1400" dirty="0">
              <a:latin typeface="Symbol" charset="2"/>
              <a:cs typeface="Symbol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4876800"/>
            <a:ext cx="1071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latin typeface="+mj-lt"/>
              </a:rPr>
              <a:t>4</a:t>
            </a:r>
            <a:r>
              <a:rPr lang="en-US" sz="1400" baseline="-25000" dirty="0" smtClean="0">
                <a:latin typeface="Symbol" charset="2"/>
                <a:cs typeface="Symbol" charset="2"/>
              </a:rPr>
              <a:t>L</a:t>
            </a:r>
            <a:r>
              <a:rPr lang="en-US" sz="1400" dirty="0" smtClean="0">
                <a:latin typeface="+mj-lt"/>
              </a:rPr>
              <a:t>H + </a:t>
            </a:r>
            <a:r>
              <a:rPr lang="en-US" sz="1400" dirty="0" err="1" smtClean="0">
                <a:latin typeface="+mj-lt"/>
                <a:cs typeface="Symbol" charset="2"/>
              </a:rPr>
              <a:t>n</a:t>
            </a:r>
            <a:r>
              <a:rPr lang="en-US" sz="1400" dirty="0" smtClean="0">
                <a:latin typeface="+mj-lt"/>
                <a:cs typeface="Symbol" charset="2"/>
              </a:rPr>
              <a:t> + </a:t>
            </a:r>
            <a:r>
              <a:rPr lang="en-US" sz="1400" dirty="0" err="1" smtClean="0">
                <a:latin typeface="+mj-lt"/>
                <a:cs typeface="Symbol" charset="2"/>
              </a:rPr>
              <a:t>n</a:t>
            </a:r>
            <a:r>
              <a:rPr lang="en-US" sz="1400" dirty="0" smtClean="0">
                <a:latin typeface="+mj-lt"/>
                <a:cs typeface="Symbol" charset="2"/>
              </a:rPr>
              <a:t> </a:t>
            </a:r>
            <a:endParaRPr lang="en-US" sz="1400" dirty="0">
              <a:latin typeface="+mj-lt"/>
              <a:cs typeface="Symbol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5181600"/>
            <a:ext cx="75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8000"/>
                </a:solidFill>
                <a:latin typeface="+mj-lt"/>
              </a:rPr>
              <a:t>Majling</a:t>
            </a:r>
            <a:endParaRPr lang="en-US" sz="1400" dirty="0">
              <a:solidFill>
                <a:srgbClr val="008000"/>
              </a:solidFill>
              <a:latin typeface="Symbol" charset="2"/>
              <a:cs typeface="Symbol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5641777"/>
            <a:ext cx="76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BD337C"/>
                </a:solidFill>
                <a:latin typeface="+mj-lt"/>
              </a:rPr>
              <a:t>Akaishi</a:t>
            </a:r>
            <a:endParaRPr lang="en-US" sz="1400" dirty="0">
              <a:solidFill>
                <a:srgbClr val="BD337C"/>
              </a:solidFill>
              <a:latin typeface="Symbol" charset="2"/>
              <a:cs typeface="Symbol" charset="2"/>
            </a:endParaRPr>
          </a:p>
        </p:txBody>
      </p:sp>
      <p:sp>
        <p:nvSpPr>
          <p:cNvPr id="29" name="Subtitle 4"/>
          <p:cNvSpPr txBox="1">
            <a:spLocks/>
          </p:cNvSpPr>
          <p:nvPr/>
        </p:nvSpPr>
        <p:spPr>
          <a:xfrm>
            <a:off x="1005840" y="6531936"/>
            <a:ext cx="7178040" cy="249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XIV International Conference on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Hadron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Spectroscopy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1200" y="5120045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+mj-lt"/>
              </a:rPr>
              <a:t>mean value = 5801.43±0.74            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58640" y="5410200"/>
            <a:ext cx="110236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33104" y="4202499"/>
            <a:ext cx="1327896" cy="826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4343400" y="5260777"/>
            <a:ext cx="1120140" cy="1588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spect="1"/>
          </p:cNvSpPr>
          <p:nvPr/>
        </p:nvSpPr>
        <p:spPr>
          <a:xfrm>
            <a:off x="5643661" y="3178600"/>
            <a:ext cx="326303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Preliminary</a:t>
            </a:r>
            <a:endParaRPr lang="en-US" sz="48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56100" y="4950600"/>
            <a:ext cx="1104900" cy="612000"/>
          </a:xfrm>
          <a:prstGeom prst="rect">
            <a:avLst/>
          </a:prstGeom>
          <a:solidFill>
            <a:schemeClr val="accent3">
              <a:lumMod val="75000"/>
              <a:alpha val="40000"/>
            </a:schemeClr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4328" y="3149024"/>
            <a:ext cx="30706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latin typeface="+mj-lt"/>
              </a:rPr>
              <a:t>…… thank you!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14720" y="1186685"/>
            <a:ext cx="6220800" cy="54495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1080" y="1199102"/>
            <a:ext cx="4561920" cy="5125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Talk outline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GB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GB" sz="2200" dirty="0" smtClean="0">
                <a:solidFill>
                  <a:srgbClr val="000000"/>
                </a:solidFill>
                <a:latin typeface="Arial"/>
                <a:cs typeface="Arial"/>
              </a:rPr>
              <a:t>-rich </a:t>
            </a:r>
            <a:r>
              <a:rPr lang="en-GB" sz="2200" dirty="0" err="1" smtClean="0">
                <a:solidFill>
                  <a:srgbClr val="000000"/>
                </a:solidFill>
                <a:latin typeface="Arial"/>
                <a:cs typeface="Arial"/>
              </a:rPr>
              <a:t>hypernuclei</a:t>
            </a:r>
            <a:endParaRPr lang="en-GB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GB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/>
                <a:cs typeface="Arial"/>
              </a:rPr>
              <a:t> FINUDA @ DA</a:t>
            </a:r>
            <a:r>
              <a:rPr lang="en-GB" sz="2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GB" sz="2200" dirty="0" smtClean="0">
                <a:solidFill>
                  <a:srgbClr val="000000"/>
                </a:solidFill>
                <a:latin typeface="Arial"/>
                <a:cs typeface="Arial"/>
              </a:rPr>
              <a:t>NE LNF-INFN</a:t>
            </a:r>
          </a:p>
          <a:p>
            <a:pPr>
              <a:buFont typeface="Arial"/>
              <a:buChar char="•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GB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GB" sz="2200" dirty="0" smtClean="0">
                <a:solidFill>
                  <a:srgbClr val="000000"/>
                </a:solidFill>
                <a:latin typeface="Arial"/>
                <a:cs typeface="Arial"/>
              </a:rPr>
              <a:t>-rich </a:t>
            </a:r>
            <a:r>
              <a:rPr lang="en-GB" sz="2200" dirty="0" err="1" smtClean="0">
                <a:solidFill>
                  <a:srgbClr val="000000"/>
                </a:solidFill>
                <a:latin typeface="Arial"/>
                <a:cs typeface="Arial"/>
              </a:rPr>
              <a:t>hypernuclei</a:t>
            </a:r>
            <a:r>
              <a:rPr lang="en-GB" sz="2200" dirty="0" smtClean="0">
                <a:solidFill>
                  <a:srgbClr val="000000"/>
                </a:solidFill>
                <a:latin typeface="Arial"/>
                <a:cs typeface="Arial"/>
              </a:rPr>
              <a:t> search with FINUDA</a:t>
            </a:r>
          </a:p>
          <a:p>
            <a:pPr>
              <a:buFont typeface="Arial"/>
              <a:buChar char="•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GB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Font typeface="Wingdings" charset="2"/>
              <a:buChar char="ü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/>
                <a:cs typeface="Arial"/>
              </a:rPr>
              <a:t> Previous results (partial statistics)</a:t>
            </a:r>
          </a:p>
          <a:p>
            <a:pPr lvl="1">
              <a:buFont typeface="Wingdings" charset="2"/>
              <a:buChar char="ü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/>
                <a:cs typeface="Arial"/>
              </a:rPr>
              <a:t> Present results (global statistics): preliminary</a:t>
            </a:r>
          </a:p>
          <a:p>
            <a:pPr>
              <a:buFont typeface="Arial"/>
              <a:buChar char="•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GB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/>
                <a:cs typeface="Arial"/>
              </a:rPr>
              <a:t> production rate and binding energy determination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/>
                <a:cs typeface="Arial"/>
              </a:rPr>
              <a:t>  (preliminary)</a:t>
            </a:r>
            <a:endParaRPr lang="en-GB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0240" y="5046546"/>
            <a:ext cx="1658880" cy="1659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540" y="0"/>
            <a:ext cx="4518660" cy="2781300"/>
          </a:xfrm>
          <a:prstGeom prst="rect">
            <a:avLst/>
          </a:prstGeom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1005840" y="6531936"/>
            <a:ext cx="7178040" cy="249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XIV International Conference on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Hadron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Spectroscopy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/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-rich </a:t>
            </a:r>
            <a:r>
              <a:rPr lang="en-US" sz="2800" b="1" dirty="0" err="1" smtClean="0">
                <a:solidFill>
                  <a:srgbClr val="FF0000"/>
                </a:solidFill>
                <a:latin typeface="Arial"/>
              </a:rPr>
              <a:t>hypernuclei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: physics motivations</a:t>
            </a:r>
            <a:endParaRPr lang="en-US" sz="28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4572000"/>
          </a:xfrm>
        </p:spPr>
        <p:txBody>
          <a:bodyPr wrap="square"/>
          <a:lstStyle/>
          <a:p>
            <a:r>
              <a:rPr lang="en-US" sz="2000" dirty="0" smtClean="0"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latin typeface="+mj-lt"/>
              </a:rPr>
              <a:t>-</a:t>
            </a:r>
            <a:r>
              <a:rPr lang="en-US" sz="2000" dirty="0" err="1" smtClean="0">
                <a:latin typeface="+mj-lt"/>
              </a:rPr>
              <a:t>hypernuclei</a:t>
            </a:r>
            <a:r>
              <a:rPr lang="en-US" sz="2000" dirty="0" smtClean="0">
                <a:latin typeface="+mj-lt"/>
              </a:rPr>
              <a:t>: </a:t>
            </a:r>
          </a:p>
          <a:p>
            <a:pPr marL="444500" lvl="1" indent="-266700" defTabSz="444500"/>
            <a:r>
              <a:rPr lang="en-US" sz="1800" dirty="0" smtClean="0">
                <a:latin typeface="+mj-lt"/>
              </a:rPr>
              <a:t>nuclear core </a:t>
            </a:r>
            <a:r>
              <a:rPr lang="en-US" sz="1800" dirty="0" smtClean="0">
                <a:latin typeface="+mj-lt"/>
              </a:rPr>
              <a:t>compression </a:t>
            </a:r>
            <a:r>
              <a:rPr lang="en-US" sz="1600" dirty="0" smtClean="0">
                <a:latin typeface="+mj-lt"/>
              </a:rPr>
              <a:t>(</a:t>
            </a:r>
            <a:r>
              <a:rPr lang="en-US" sz="1600" baseline="30000" dirty="0" smtClean="0">
                <a:latin typeface="+mj-lt"/>
              </a:rPr>
              <a:t>7</a:t>
            </a:r>
            <a:r>
              <a:rPr lang="en-US" sz="1600" baseline="-25000" dirty="0" smtClean="0">
                <a:latin typeface="Symbol" charset="2"/>
                <a:cs typeface="Symbol" charset="2"/>
              </a:rPr>
              <a:t>L</a:t>
            </a:r>
            <a:r>
              <a:rPr lang="en-US" sz="1600" dirty="0" smtClean="0">
                <a:latin typeface="+mj-lt"/>
              </a:rPr>
              <a:t>Li </a:t>
            </a:r>
            <a:r>
              <a:rPr lang="en-US" sz="1600" dirty="0" err="1" smtClean="0">
                <a:latin typeface="+mj-lt"/>
              </a:rPr>
              <a:t>vs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baseline="30000" dirty="0" smtClean="0">
                <a:latin typeface="+mj-lt"/>
              </a:rPr>
              <a:t>6</a:t>
            </a:r>
            <a:r>
              <a:rPr lang="en-US" sz="1600" dirty="0" smtClean="0">
                <a:latin typeface="+mj-lt"/>
              </a:rPr>
              <a:t>Li: </a:t>
            </a:r>
            <a:r>
              <a:rPr lang="en-US" sz="1600" dirty="0" err="1" smtClean="0">
                <a:latin typeface="+mj-lt"/>
              </a:rPr>
              <a:t>H.Tamura</a:t>
            </a:r>
            <a:r>
              <a:rPr lang="en-US" sz="1600" dirty="0" smtClean="0">
                <a:latin typeface="+mj-lt"/>
              </a:rPr>
              <a:t> et al., </a:t>
            </a:r>
            <a:r>
              <a:rPr lang="en-US" sz="1600" dirty="0" err="1" smtClean="0">
                <a:latin typeface="+mj-lt"/>
              </a:rPr>
              <a:t>Phys.Rev.Lett</a:t>
            </a:r>
            <a:r>
              <a:rPr lang="en-US" sz="1600" dirty="0" smtClean="0">
                <a:latin typeface="+mj-lt"/>
              </a:rPr>
              <a:t>. 84 (2000) 5963</a:t>
            </a:r>
          </a:p>
          <a:p>
            <a:pPr marL="444500" lvl="1" indent="-266700"/>
            <a:r>
              <a:rPr lang="en-US" sz="1800" dirty="0" smtClean="0">
                <a:latin typeface="Symbol" charset="2"/>
                <a:cs typeface="Symbol" charset="2"/>
              </a:rPr>
              <a:t>L</a:t>
            </a:r>
            <a:r>
              <a:rPr lang="en-US" sz="1800" dirty="0" smtClean="0">
                <a:latin typeface="+mj-lt"/>
              </a:rPr>
              <a:t> extra binding energy</a:t>
            </a:r>
          </a:p>
          <a:p>
            <a:pPr lvl="1"/>
            <a:endParaRPr lang="en-US" sz="1800" dirty="0" smtClean="0">
              <a:latin typeface="+mj-lt"/>
            </a:endParaRPr>
          </a:p>
          <a:p>
            <a:pPr marL="0" lvl="1" indent="0">
              <a:buFont typeface="Arial"/>
              <a:buChar char="•"/>
            </a:pPr>
            <a:r>
              <a:rPr lang="en-US" sz="2000" dirty="0" smtClean="0">
                <a:latin typeface="+mj-lt"/>
              </a:rPr>
              <a:t> good candidates to show </a:t>
            </a:r>
            <a:r>
              <a:rPr lang="en-US" sz="2000" dirty="0" err="1" smtClean="0">
                <a:latin typeface="+mj-lt"/>
              </a:rPr>
              <a:t>n</a:t>
            </a:r>
            <a:r>
              <a:rPr lang="en-US" sz="2000" dirty="0" smtClean="0">
                <a:latin typeface="+mj-lt"/>
              </a:rPr>
              <a:t> excess and </a:t>
            </a:r>
            <a:r>
              <a:rPr lang="en-US" sz="2000" dirty="0" err="1" smtClean="0">
                <a:latin typeface="+mj-lt"/>
              </a:rPr>
              <a:t>n</a:t>
            </a:r>
            <a:r>
              <a:rPr lang="en-US" sz="2000" dirty="0" smtClean="0">
                <a:latin typeface="+mj-lt"/>
              </a:rPr>
              <a:t> halo </a:t>
            </a:r>
          </a:p>
          <a:p>
            <a:pPr marL="0" lvl="1" indent="0">
              <a:buFont typeface="Arial"/>
              <a:buChar char="•"/>
            </a:pPr>
            <a:r>
              <a:rPr lang="en-US" sz="2000" dirty="0" smtClean="0">
                <a:latin typeface="+mj-lt"/>
              </a:rPr>
              <a:t> tool to obtain </a:t>
            </a:r>
            <a:r>
              <a:rPr lang="en-US" sz="2000" dirty="0" err="1" smtClean="0">
                <a:latin typeface="+mj-lt"/>
              </a:rPr>
              <a:t>infos</a:t>
            </a:r>
            <a:r>
              <a:rPr lang="en-US" sz="2000" dirty="0" smtClean="0">
                <a:latin typeface="+mj-lt"/>
              </a:rPr>
              <a:t> on </a:t>
            </a:r>
            <a:r>
              <a:rPr lang="en-US" sz="2000" dirty="0" err="1" smtClean="0">
                <a:latin typeface="+mj-lt"/>
              </a:rPr>
              <a:t>b-b</a:t>
            </a:r>
            <a:r>
              <a:rPr lang="en-US" sz="2000" dirty="0" smtClean="0">
                <a:latin typeface="+mj-lt"/>
              </a:rPr>
              <a:t> interaction in low-density</a:t>
            </a:r>
            <a:r>
              <a:rPr lang="en-US" sz="2000" dirty="0" smtClean="0">
                <a:latin typeface="+mj-lt"/>
              </a:rPr>
              <a:t> nuclear matter</a:t>
            </a:r>
          </a:p>
          <a:p>
            <a:pPr marL="0" lvl="1" indent="0">
              <a:buFont typeface="Arial"/>
              <a:buChar char="•"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latin typeface="+mj-lt"/>
              </a:rPr>
              <a:t>NN force </a:t>
            </a:r>
            <a:r>
              <a:rPr lang="en-US" sz="2000" dirty="0" err="1" smtClean="0">
                <a:latin typeface="+mj-lt"/>
              </a:rPr>
              <a:t>rôle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(increasing with N/Z)</a:t>
            </a:r>
          </a:p>
          <a:p>
            <a:pPr marL="0" lvl="1" indent="0">
              <a:buFont typeface="Arial"/>
              <a:buChar char="•"/>
            </a:pPr>
            <a:r>
              <a:rPr lang="en-US" sz="2000" dirty="0" smtClean="0">
                <a:latin typeface="+mj-lt"/>
              </a:rPr>
              <a:t> connections with nuclear astrophysics</a:t>
            </a:r>
          </a:p>
          <a:p>
            <a:pPr marL="0" lvl="1" indent="0">
              <a:buFont typeface="Arial"/>
              <a:buChar char="•"/>
            </a:pPr>
            <a:endParaRPr lang="en-US" sz="2000" dirty="0" smtClean="0">
              <a:latin typeface="+mj-lt"/>
            </a:endParaRPr>
          </a:p>
          <a:p>
            <a:pPr marL="0" lvl="1" indent="0">
              <a:buFont typeface="Arial"/>
              <a:buChar char="•"/>
            </a:pPr>
            <a:r>
              <a:rPr lang="en-US" sz="2000" dirty="0" smtClean="0">
                <a:latin typeface="+mj-lt"/>
              </a:rPr>
              <a:t> extension of the Strange Nuclei chart</a:t>
            </a:r>
          </a:p>
          <a:p>
            <a:pPr marL="0" lvl="1" indent="0">
              <a:buFont typeface="Arial"/>
              <a:buChar char="•"/>
            </a:pPr>
            <a:endParaRPr lang="en-US" sz="2400" dirty="0" smtClean="0">
              <a:latin typeface="+mj-lt"/>
            </a:endParaRPr>
          </a:p>
          <a:p>
            <a:pPr marL="0" lvl="1" indent="0">
              <a:buFont typeface="Arial"/>
              <a:buChar char="•"/>
            </a:pPr>
            <a:endParaRPr lang="en-US" sz="2400" dirty="0" smtClean="0">
              <a:latin typeface="+mj-lt"/>
            </a:endParaRPr>
          </a:p>
          <a:p>
            <a:pPr marL="0" lvl="1" indent="0">
              <a:buFont typeface="Arial"/>
              <a:buChar char="•"/>
            </a:pPr>
            <a:endParaRPr lang="en-US" sz="2400" dirty="0" smtClean="0">
              <a:latin typeface="+mj-lt"/>
            </a:endParaRPr>
          </a:p>
          <a:p>
            <a:pPr marL="0" lvl="1" indent="0">
              <a:buFont typeface="Arial"/>
              <a:buChar char="•"/>
            </a:pPr>
            <a:endParaRPr lang="en-US" sz="2400" dirty="0" smtClean="0">
              <a:latin typeface="+mj-lt"/>
            </a:endParaRPr>
          </a:p>
          <a:p>
            <a:pPr marL="0" lvl="1" indent="0">
              <a:buFont typeface="Arial"/>
              <a:buChar char="•"/>
            </a:pPr>
            <a:endParaRPr lang="en-US" sz="2400" dirty="0" smtClean="0">
              <a:latin typeface="+mj-lt"/>
            </a:endParaRPr>
          </a:p>
          <a:p>
            <a:pPr marL="0" lvl="1" indent="0">
              <a:buFont typeface="Arial"/>
              <a:buChar char="•"/>
            </a:pPr>
            <a:endParaRPr lang="en-US" sz="2400" dirty="0" smtClean="0">
              <a:latin typeface="+mj-lt"/>
            </a:endParaRPr>
          </a:p>
          <a:p>
            <a:pPr marL="0" lvl="1" indent="0">
              <a:buNone/>
            </a:pPr>
            <a:endParaRPr lang="en-US" sz="2400" dirty="0" smtClean="0">
              <a:latin typeface="+mj-lt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866640" y="3851910"/>
            <a:ext cx="3896360" cy="2625090"/>
            <a:chOff x="5689600" y="4457700"/>
            <a:chExt cx="2997200" cy="2019300"/>
          </a:xfrm>
        </p:grpSpPr>
        <p:pic>
          <p:nvPicPr>
            <p:cNvPr id="4" name="Picture 3" descr="CEX-Hyp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5689600" y="4457700"/>
              <a:ext cx="2997200" cy="20193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89600" y="4457700"/>
              <a:ext cx="558800" cy="495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7386" y="6062246"/>
            <a:ext cx="416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S. </a:t>
            </a:r>
            <a:r>
              <a:rPr lang="en-US" sz="1600" dirty="0" err="1" smtClean="0">
                <a:latin typeface="+mj-lt"/>
              </a:rPr>
              <a:t>Ajimura</a:t>
            </a:r>
            <a:r>
              <a:rPr lang="en-US" sz="1600" dirty="0" smtClean="0">
                <a:latin typeface="+mj-lt"/>
              </a:rPr>
              <a:t> et al. Proposal for P10 – J-PARC</a:t>
            </a:r>
            <a:endParaRPr lang="en-US" sz="1600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00" y="3395246"/>
            <a:ext cx="1781257" cy="643354"/>
            <a:chOff x="6858000" y="3319046"/>
            <a:chExt cx="1781257" cy="643354"/>
          </a:xfrm>
        </p:grpSpPr>
        <p:cxnSp>
          <p:nvCxnSpPr>
            <p:cNvPr id="9" name="Straight Arrow Connector 8"/>
            <p:cNvCxnSpPr/>
            <p:nvPr/>
          </p:nvCxnSpPr>
          <p:spPr>
            <a:xfrm rot="5400000">
              <a:off x="6819900" y="3619500"/>
              <a:ext cx="381000" cy="304800"/>
            </a:xfrm>
            <a:prstGeom prst="straightConnector1">
              <a:avLst/>
            </a:prstGeom>
            <a:ln>
              <a:solidFill>
                <a:srgbClr val="BD337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858000" y="3319046"/>
              <a:ext cx="17812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BD337C"/>
                  </a:solidFill>
                  <a:latin typeface="+mj-lt"/>
                </a:rPr>
                <a:t>directly produced </a:t>
              </a:r>
              <a:endParaRPr lang="en-US" sz="1600" dirty="0">
                <a:solidFill>
                  <a:srgbClr val="BD337C"/>
                </a:solidFill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86200" y="4572000"/>
            <a:ext cx="1828800" cy="457200"/>
            <a:chOff x="7191457" y="3048000"/>
            <a:chExt cx="1828800" cy="4572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8749211" y="3048000"/>
              <a:ext cx="271046" cy="271046"/>
            </a:xfrm>
            <a:prstGeom prst="straightConnector1">
              <a:avLst/>
            </a:prstGeom>
            <a:ln>
              <a:solidFill>
                <a:srgbClr val="11604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191457" y="3166646"/>
              <a:ext cx="16102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116049"/>
                  </a:solidFill>
                  <a:latin typeface="+mj-lt"/>
                </a:rPr>
                <a:t>hyperfragments</a:t>
              </a:r>
              <a:endParaRPr lang="en-US" sz="1600" dirty="0">
                <a:solidFill>
                  <a:srgbClr val="116049"/>
                </a:solidFill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67400" y="6002923"/>
            <a:ext cx="609600" cy="550277"/>
            <a:chOff x="7267657" y="3031123"/>
            <a:chExt cx="609600" cy="550277"/>
          </a:xfrm>
        </p:grpSpPr>
        <p:cxnSp>
          <p:nvCxnSpPr>
            <p:cNvPr id="19" name="Straight Arrow Connector 18"/>
            <p:cNvCxnSpPr/>
            <p:nvPr/>
          </p:nvCxnSpPr>
          <p:spPr>
            <a:xfrm rot="16200000" flipV="1">
              <a:off x="7208334" y="3090446"/>
              <a:ext cx="271046" cy="15240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267657" y="3242846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SCX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5998830"/>
            <a:ext cx="609600" cy="550277"/>
            <a:chOff x="7267657" y="3031123"/>
            <a:chExt cx="609600" cy="550277"/>
          </a:xfrm>
        </p:grpSpPr>
        <p:cxnSp>
          <p:nvCxnSpPr>
            <p:cNvPr id="23" name="Straight Arrow Connector 22"/>
            <p:cNvCxnSpPr/>
            <p:nvPr/>
          </p:nvCxnSpPr>
          <p:spPr>
            <a:xfrm rot="16200000" flipV="1">
              <a:off x="7208334" y="3090446"/>
              <a:ext cx="271046" cy="15240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267657" y="3242846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  <a:latin typeface="+mj-lt"/>
                </a:rPr>
                <a:t>DCX</a:t>
              </a:r>
              <a:endParaRPr lang="en-US" sz="1600" dirty="0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25" name="Subtitle 4"/>
          <p:cNvSpPr txBox="1">
            <a:spLocks/>
          </p:cNvSpPr>
          <p:nvPr/>
        </p:nvSpPr>
        <p:spPr>
          <a:xfrm>
            <a:off x="1005840" y="6531936"/>
            <a:ext cx="7178040" cy="249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XIV International Conference on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Hadron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Spectroscopy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58674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(K</a:t>
            </a:r>
            <a:r>
              <a:rPr lang="en-US" sz="2400" baseline="30000" dirty="0" smtClean="0">
                <a:latin typeface="+mj-lt"/>
              </a:rPr>
              <a:t>-</a:t>
            </a:r>
            <a:r>
              <a:rPr lang="en-US" sz="2400" baseline="-25000" dirty="0" smtClean="0">
                <a:latin typeface="+mj-lt"/>
              </a:rPr>
              <a:t>stop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Symbol" charset="2"/>
                <a:cs typeface="Symbol" charset="2"/>
              </a:rPr>
              <a:t>p</a:t>
            </a:r>
            <a:r>
              <a:rPr lang="en-US" sz="2400" baseline="30000" dirty="0" smtClean="0">
                <a:latin typeface="+mj-lt"/>
              </a:rPr>
              <a:t>+</a:t>
            </a:r>
            <a:r>
              <a:rPr lang="en-US" sz="2400" dirty="0" smtClean="0">
                <a:latin typeface="+mj-lt"/>
              </a:rPr>
              <a:t>)</a:t>
            </a:r>
          </a:p>
          <a:p>
            <a:pPr>
              <a:buNone/>
            </a:pPr>
            <a:r>
              <a:rPr lang="en-US" sz="2400" dirty="0" smtClean="0">
                <a:latin typeface="+mj-lt"/>
              </a:rPr>
              <a:t>K</a:t>
            </a:r>
            <a:r>
              <a:rPr lang="en-US" sz="2400" baseline="30000" dirty="0" smtClean="0">
                <a:latin typeface="+mj-lt"/>
              </a:rPr>
              <a:t>-</a:t>
            </a:r>
            <a:r>
              <a:rPr lang="en-US" sz="2400" dirty="0" smtClean="0">
                <a:latin typeface="+mj-lt"/>
              </a:rPr>
              <a:t> + </a:t>
            </a:r>
            <a:r>
              <a:rPr lang="en-US" sz="2400" dirty="0" err="1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 </a:t>
            </a:r>
            <a:r>
              <a:rPr lang="it-IT" sz="2400" dirty="0" smtClean="0">
                <a:latin typeface="+mj-lt"/>
                <a:cs typeface="Arial"/>
                <a:sym typeface="Symbol" charset="2"/>
              </a:rPr>
              <a:t> </a:t>
            </a:r>
            <a:r>
              <a:rPr lang="it-IT" sz="2400" dirty="0" smtClean="0">
                <a:latin typeface="Symbol" charset="2"/>
                <a:cs typeface="Symbol" charset="2"/>
                <a:sym typeface="Symbol" charset="2"/>
              </a:rPr>
              <a:t>L</a:t>
            </a:r>
            <a:r>
              <a:rPr lang="it-IT" sz="2400" dirty="0" smtClean="0">
                <a:latin typeface="+mj-lt"/>
                <a:cs typeface="Arial"/>
                <a:sym typeface="Symbol" charset="2"/>
              </a:rPr>
              <a:t>+</a:t>
            </a:r>
            <a:r>
              <a:rPr lang="it-IT" sz="2400" dirty="0" smtClean="0">
                <a:latin typeface="Symbol" charset="2"/>
                <a:cs typeface="Symbol" charset="2"/>
                <a:sym typeface="Symbol" charset="2"/>
              </a:rPr>
              <a:t>p</a:t>
            </a:r>
            <a:r>
              <a:rPr lang="it-IT" sz="2400" baseline="30000" dirty="0" smtClean="0">
                <a:latin typeface="+mj-lt"/>
                <a:cs typeface="Arial"/>
                <a:sym typeface="Symbol" charset="2"/>
              </a:rPr>
              <a:t>0</a:t>
            </a:r>
            <a:r>
              <a:rPr lang="en-US" sz="2400" dirty="0" smtClean="0">
                <a:latin typeface="+mj-lt"/>
              </a:rPr>
              <a:t> 		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baseline="30000" dirty="0" smtClean="0">
                <a:latin typeface="+mj-lt"/>
              </a:rPr>
              <a:t>0</a:t>
            </a:r>
            <a:r>
              <a:rPr lang="en-US" sz="2400" dirty="0" smtClean="0">
                <a:latin typeface="+mj-lt"/>
              </a:rPr>
              <a:t> + </a:t>
            </a:r>
            <a:r>
              <a:rPr lang="en-US" sz="2400" dirty="0" err="1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 </a:t>
            </a:r>
            <a:r>
              <a:rPr lang="it-IT" sz="2400" dirty="0" smtClean="0">
                <a:latin typeface="+mj-lt"/>
                <a:cs typeface="Arial"/>
                <a:sym typeface="Symbol" charset="2"/>
              </a:rPr>
              <a:t> n + </a:t>
            </a:r>
            <a:r>
              <a:rPr lang="it-IT" sz="2400" dirty="0" smtClean="0">
                <a:latin typeface="Symbol" charset="2"/>
                <a:cs typeface="Symbol" charset="2"/>
                <a:sym typeface="Symbol" charset="2"/>
              </a:rPr>
              <a:t>p</a:t>
            </a:r>
            <a:r>
              <a:rPr lang="it-IT" sz="2400" baseline="30000" dirty="0" smtClean="0">
                <a:latin typeface="+mj-lt"/>
                <a:cs typeface="Arial"/>
                <a:sym typeface="Symbol" charset="2"/>
              </a:rPr>
              <a:t>+       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(2-step)</a:t>
            </a:r>
          </a:p>
          <a:p>
            <a:pPr>
              <a:buNone/>
            </a:pPr>
            <a:r>
              <a:rPr lang="en-US" sz="2400" dirty="0" smtClean="0">
                <a:latin typeface="+mj-lt"/>
              </a:rPr>
              <a:t>K</a:t>
            </a:r>
            <a:r>
              <a:rPr lang="en-US" sz="2400" baseline="30000" dirty="0" smtClean="0">
                <a:latin typeface="+mj-lt"/>
              </a:rPr>
              <a:t>-</a:t>
            </a:r>
            <a:r>
              <a:rPr lang="en-US" sz="2400" dirty="0" smtClean="0">
                <a:latin typeface="+mj-lt"/>
              </a:rPr>
              <a:t> + </a:t>
            </a:r>
            <a:r>
              <a:rPr lang="en-US" sz="2400" dirty="0" err="1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 </a:t>
            </a:r>
            <a:r>
              <a:rPr lang="it-IT" sz="2400" dirty="0" smtClean="0">
                <a:latin typeface="+mj-lt"/>
                <a:cs typeface="Arial"/>
                <a:sym typeface="Symbol" charset="2"/>
              </a:rPr>
              <a:t></a:t>
            </a:r>
            <a:r>
              <a:rPr lang="it-IT" sz="2400" dirty="0" smtClean="0">
                <a:cs typeface="Arial"/>
                <a:sym typeface="Symbol" charset="2"/>
              </a:rPr>
              <a:t> </a:t>
            </a:r>
            <a:r>
              <a:rPr lang="it-IT" sz="2400" dirty="0" smtClean="0">
                <a:latin typeface="Symbol" charset="2"/>
                <a:cs typeface="Symbol" charset="2"/>
                <a:sym typeface="Symbol" charset="2"/>
              </a:rPr>
              <a:t>S</a:t>
            </a:r>
            <a:r>
              <a:rPr lang="it-IT" sz="2400" baseline="30000" dirty="0" smtClean="0">
                <a:latin typeface="Symbol" charset="2"/>
                <a:cs typeface="Symbol" charset="2"/>
                <a:sym typeface="Symbol" charset="2"/>
              </a:rPr>
              <a:t>-</a:t>
            </a:r>
            <a:r>
              <a:rPr lang="it-IT" sz="2400" dirty="0" smtClean="0">
                <a:cs typeface="Arial"/>
                <a:sym typeface="Symbol" charset="2"/>
              </a:rPr>
              <a:t>+</a:t>
            </a:r>
            <a:r>
              <a:rPr lang="it-IT" sz="2400" dirty="0" smtClean="0">
                <a:latin typeface="Symbol" charset="2"/>
                <a:cs typeface="Symbol" charset="2"/>
                <a:sym typeface="Symbol" charset="2"/>
              </a:rPr>
              <a:t>p</a:t>
            </a:r>
            <a:r>
              <a:rPr lang="it-IT" sz="2400" baseline="30000" dirty="0" smtClean="0">
                <a:cs typeface="Arial"/>
                <a:sym typeface="Symbol" charset="2"/>
              </a:rPr>
              <a:t>+	</a:t>
            </a:r>
            <a:r>
              <a:rPr lang="it-IT" sz="2400" baseline="30000" dirty="0" smtClean="0">
                <a:cs typeface="Arial"/>
                <a:sym typeface="Symbol" charset="2"/>
              </a:rPr>
              <a:t>	</a:t>
            </a:r>
            <a:r>
              <a:rPr lang="it-IT" sz="2400" dirty="0" smtClean="0">
                <a:latin typeface="Symbol" charset="2"/>
                <a:cs typeface="Symbol" charset="2"/>
                <a:sym typeface="Symbol" charset="2"/>
              </a:rPr>
              <a:t>S</a:t>
            </a:r>
            <a:r>
              <a:rPr lang="it-IT" sz="2400" baseline="30000" dirty="0" smtClean="0">
                <a:latin typeface="Symbol" charset="2"/>
                <a:cs typeface="Symbol" charset="2"/>
                <a:sym typeface="Symbol" charset="2"/>
              </a:rPr>
              <a:t>- </a:t>
            </a:r>
            <a:r>
              <a:rPr lang="it-IT" sz="2400" dirty="0" smtClean="0">
                <a:latin typeface="+mj-lt"/>
                <a:cs typeface="Symbol" charset="2"/>
                <a:sym typeface="Symbol" charset="2"/>
              </a:rPr>
              <a:t>+ p</a:t>
            </a:r>
            <a:r>
              <a:rPr lang="it-IT" sz="2400" baseline="30000" dirty="0" smtClean="0">
                <a:latin typeface="Symbol" charset="2"/>
                <a:cs typeface="Symbol" charset="2"/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 </a:t>
            </a:r>
            <a:r>
              <a:rPr lang="en-US" sz="2400" dirty="0" smtClean="0"/>
              <a:t>      </a:t>
            </a:r>
            <a:r>
              <a:rPr lang="en-US" sz="2400" dirty="0" err="1" smtClean="0">
                <a:latin typeface="+mj-lt"/>
              </a:rPr>
              <a:t>n</a:t>
            </a:r>
            <a:r>
              <a:rPr lang="en-US" sz="2400" dirty="0" smtClean="0">
                <a:latin typeface="+mj-lt"/>
              </a:rPr>
              <a:t> +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  <a:cs typeface="Symbol" charset="2"/>
              </a:rPr>
              <a:t>L  </a:t>
            </a:r>
            <a:r>
              <a:rPr lang="en-US" sz="2400" dirty="0" smtClean="0">
                <a:latin typeface="Symbol" charset="2"/>
                <a:cs typeface="Symbol" charset="2"/>
              </a:rPr>
              <a:t>   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(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1-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step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)</a:t>
            </a:r>
          </a:p>
          <a:p>
            <a:pPr>
              <a:buNone/>
            </a:pPr>
            <a:endParaRPr lang="it-IT" sz="2400" baseline="30000" dirty="0" smtClean="0">
              <a:solidFill>
                <a:srgbClr val="0000FF"/>
              </a:solidFill>
              <a:latin typeface="Symbol" charset="2"/>
              <a:cs typeface="Arial"/>
              <a:sym typeface="Symbol" charset="2"/>
            </a:endParaRPr>
          </a:p>
          <a:p>
            <a:pPr>
              <a:buNone/>
            </a:pPr>
            <a:r>
              <a:rPr lang="it-IT" sz="1600" dirty="0" err="1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K.Kubota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et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 al, NPA 602 (1996) 327.</a:t>
            </a:r>
          </a:p>
          <a:p>
            <a:pPr>
              <a:buNone/>
            </a:pPr>
            <a:r>
              <a:rPr lang="it-IT" sz="1600" baseline="300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9</a:t>
            </a:r>
            <a:r>
              <a:rPr lang="it-IT" sz="1600" baseline="-25000" dirty="0" smtClean="0">
                <a:solidFill>
                  <a:srgbClr val="0000FF"/>
                </a:solidFill>
                <a:latin typeface="Symbol" charset="2"/>
                <a:cs typeface="Symbol" charset="2"/>
                <a:sym typeface="Symbol" charset="2"/>
              </a:rPr>
              <a:t>L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He (</a:t>
            </a:r>
            <a:r>
              <a:rPr lang="it-IT" sz="1600" baseline="300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9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Be) U.L.=2.</a:t>
            </a:r>
            <a:r>
              <a:rPr lang="it-IT" sz="1600" dirty="0" err="1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3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 10</a:t>
            </a:r>
            <a:r>
              <a:rPr lang="it-IT" sz="1600" baseline="300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-4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/</a:t>
            </a:r>
            <a:r>
              <a:rPr lang="it-IT" sz="1600" dirty="0" err="1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K</a:t>
            </a:r>
            <a:r>
              <a:rPr lang="it-IT" sz="1600" baseline="30000" dirty="0" err="1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-</a:t>
            </a:r>
            <a:r>
              <a:rPr lang="it-IT" sz="1600" baseline="-25000" dirty="0" err="1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stop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; </a:t>
            </a:r>
            <a:r>
              <a:rPr lang="it-IT" sz="1600" baseline="300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12</a:t>
            </a:r>
            <a:r>
              <a:rPr lang="it-IT" sz="1600" baseline="-25000" dirty="0" smtClean="0">
                <a:solidFill>
                  <a:srgbClr val="0000FF"/>
                </a:solidFill>
                <a:latin typeface="Symbol" charset="2"/>
                <a:cs typeface="Symbol" charset="2"/>
                <a:sym typeface="Symbol" charset="2"/>
              </a:rPr>
              <a:t>L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Be(</a:t>
            </a:r>
            <a:r>
              <a:rPr lang="it-IT" sz="1600" baseline="300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12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C) U.L.=6.</a:t>
            </a:r>
            <a:r>
              <a:rPr lang="it-IT" sz="1600" dirty="0" err="1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1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 10</a:t>
            </a:r>
            <a:r>
              <a:rPr lang="it-IT" sz="1600" baseline="300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-5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/</a:t>
            </a:r>
            <a:r>
              <a:rPr lang="it-IT" sz="1600" dirty="0" err="1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K</a:t>
            </a:r>
            <a:r>
              <a:rPr lang="it-IT" sz="1600" baseline="30000" dirty="0" err="1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-</a:t>
            </a:r>
            <a:r>
              <a:rPr lang="it-IT" sz="1600" baseline="-25000" dirty="0" err="1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stop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; </a:t>
            </a:r>
          </a:p>
          <a:p>
            <a:pPr>
              <a:buNone/>
            </a:pPr>
            <a:r>
              <a:rPr lang="it-IT" sz="1600" baseline="300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16</a:t>
            </a:r>
            <a:r>
              <a:rPr lang="it-IT" sz="1600" baseline="-25000" dirty="0" smtClean="0">
                <a:solidFill>
                  <a:srgbClr val="0000FF"/>
                </a:solidFill>
                <a:latin typeface="Symbol" charset="2"/>
                <a:cs typeface="Symbol" charset="2"/>
                <a:sym typeface="Symbol" charset="2"/>
              </a:rPr>
              <a:t>L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C(</a:t>
            </a:r>
            <a:r>
              <a:rPr lang="it-IT" sz="1600" baseline="300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16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O) U.L.=6.</a:t>
            </a:r>
            <a:r>
              <a:rPr lang="it-IT" sz="1600" dirty="0" err="1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2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 10</a:t>
            </a:r>
            <a:r>
              <a:rPr lang="it-IT" sz="1600" baseline="300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-5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/</a:t>
            </a:r>
            <a:r>
              <a:rPr lang="it-IT" sz="1600" dirty="0" err="1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K</a:t>
            </a:r>
            <a:r>
              <a:rPr lang="it-IT" sz="1600" baseline="30000" dirty="0" err="1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-</a:t>
            </a:r>
            <a:r>
              <a:rPr lang="it-IT" sz="1600" baseline="-25000" dirty="0" err="1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stop</a:t>
            </a:r>
            <a:endParaRPr lang="it-IT" sz="1600" baseline="-25000" dirty="0" smtClean="0">
              <a:solidFill>
                <a:srgbClr val="0000FF"/>
              </a:solidFill>
              <a:latin typeface="+mj-lt"/>
              <a:cs typeface="Arial"/>
              <a:sym typeface="Symbol" charset="2"/>
            </a:endParaRPr>
          </a:p>
          <a:p>
            <a:pPr>
              <a:buNone/>
            </a:pPr>
            <a:r>
              <a:rPr lang="it-IT" sz="1600" dirty="0" err="1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T.Y.Tretyakova</a:t>
            </a:r>
            <a:r>
              <a:rPr lang="it-IT" sz="1600" dirty="0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 </a:t>
            </a:r>
            <a:r>
              <a:rPr lang="it-IT" sz="1600" dirty="0" err="1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et</a:t>
            </a:r>
            <a:r>
              <a:rPr lang="it-IT" sz="1600" dirty="0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 al., </a:t>
            </a:r>
            <a:r>
              <a:rPr lang="it-IT" sz="1600" dirty="0" err="1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Nucl</a:t>
            </a:r>
            <a:r>
              <a:rPr lang="it-IT" sz="1600" dirty="0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. </a:t>
            </a:r>
            <a:r>
              <a:rPr lang="it-IT" sz="1600" dirty="0" err="1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Phys</a:t>
            </a:r>
            <a:r>
              <a:rPr lang="it-IT" sz="1600" dirty="0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. A 691 (2001) 51c</a:t>
            </a:r>
            <a:r>
              <a:rPr lang="it-IT" sz="1600" dirty="0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  </a:t>
            </a:r>
            <a:endParaRPr lang="it-IT" sz="1600" dirty="0" smtClean="0">
              <a:solidFill>
                <a:srgbClr val="468B30"/>
              </a:solidFill>
              <a:latin typeface="+mj-lt"/>
              <a:cs typeface="Symbol" charset="2"/>
              <a:sym typeface="Symbol" charset="2"/>
            </a:endParaRPr>
          </a:p>
          <a:p>
            <a:pPr>
              <a:buNone/>
            </a:pPr>
            <a:endParaRPr lang="en-US" sz="2400" baseline="300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(</a:t>
            </a:r>
            <a:r>
              <a:rPr lang="en-US" sz="2400" dirty="0" err="1" smtClean="0">
                <a:latin typeface="Symbol" charset="2"/>
                <a:cs typeface="Symbol" charset="2"/>
              </a:rPr>
              <a:t>p</a:t>
            </a:r>
            <a:r>
              <a:rPr lang="en-US" sz="2400" baseline="30000" dirty="0" smtClean="0">
                <a:latin typeface="+mj-lt"/>
              </a:rPr>
              <a:t>-</a:t>
            </a:r>
            <a:r>
              <a:rPr lang="en-US" sz="2400" dirty="0" smtClean="0">
                <a:latin typeface="+mj-lt"/>
              </a:rPr>
              <a:t>, K</a:t>
            </a:r>
            <a:r>
              <a:rPr lang="en-US" sz="2400" baseline="30000" dirty="0" smtClean="0">
                <a:latin typeface="+mj-lt"/>
              </a:rPr>
              <a:t>+</a:t>
            </a:r>
            <a:r>
              <a:rPr lang="en-US" sz="2400" dirty="0" smtClean="0">
                <a:latin typeface="+mj-lt"/>
              </a:rPr>
              <a:t>)</a:t>
            </a:r>
          </a:p>
          <a:p>
            <a:pPr>
              <a:buNone/>
            </a:pPr>
            <a:r>
              <a:rPr lang="en-US" sz="2400" dirty="0" err="1" smtClean="0">
                <a:latin typeface="Symbol" charset="2"/>
                <a:cs typeface="Symbol" charset="2"/>
              </a:rPr>
              <a:t>p</a:t>
            </a:r>
            <a:r>
              <a:rPr lang="en-US" sz="2400" baseline="30000" dirty="0" smtClean="0">
                <a:latin typeface="+mj-lt"/>
              </a:rPr>
              <a:t>-</a:t>
            </a:r>
            <a:r>
              <a:rPr lang="en-US" sz="2400" dirty="0" smtClean="0">
                <a:latin typeface="+mj-lt"/>
              </a:rPr>
              <a:t> + </a:t>
            </a:r>
            <a:r>
              <a:rPr lang="en-US" sz="2400" dirty="0" err="1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 </a:t>
            </a:r>
            <a:r>
              <a:rPr lang="it-IT" sz="2400" dirty="0" smtClean="0">
                <a:cs typeface="Arial"/>
                <a:sym typeface="Symbol" charset="2"/>
              </a:rPr>
              <a:t> </a:t>
            </a:r>
            <a:r>
              <a:rPr lang="it-IT" sz="2400" dirty="0" smtClean="0">
                <a:latin typeface="Symbol" charset="2"/>
                <a:cs typeface="Symbol" charset="2"/>
                <a:sym typeface="Symbol" charset="2"/>
              </a:rPr>
              <a:t>p</a:t>
            </a:r>
            <a:r>
              <a:rPr lang="it-IT" sz="2400" baseline="30000" dirty="0" smtClean="0">
                <a:latin typeface="+mj-lt"/>
                <a:cs typeface="Arial"/>
                <a:sym typeface="Symbol" charset="2"/>
              </a:rPr>
              <a:t>0</a:t>
            </a:r>
            <a:r>
              <a:rPr lang="it-IT" sz="2400" dirty="0" smtClean="0">
                <a:latin typeface="+mj-lt"/>
                <a:cs typeface="Arial"/>
                <a:sym typeface="Symbol" charset="2"/>
              </a:rPr>
              <a:t> + n		</a:t>
            </a:r>
            <a:r>
              <a:rPr lang="it-IT" sz="2400" dirty="0" smtClean="0">
                <a:latin typeface="Symbol" charset="2"/>
                <a:cs typeface="Symbol" charset="2"/>
                <a:sym typeface="Symbol" charset="2"/>
              </a:rPr>
              <a:t>p</a:t>
            </a:r>
            <a:r>
              <a:rPr lang="it-IT" sz="2400" baseline="30000" dirty="0" smtClean="0">
                <a:latin typeface="+mj-lt"/>
                <a:cs typeface="Arial"/>
                <a:sym typeface="Symbol" charset="2"/>
              </a:rPr>
              <a:t>0</a:t>
            </a:r>
            <a:r>
              <a:rPr lang="it-IT" sz="2400" dirty="0" smtClean="0">
                <a:latin typeface="+mj-lt"/>
                <a:cs typeface="Arial"/>
                <a:sym typeface="Symbol" charset="2"/>
              </a:rPr>
              <a:t> + p  </a:t>
            </a:r>
            <a:r>
              <a:rPr lang="it-IT" sz="2400" dirty="0" smtClean="0">
                <a:latin typeface="Symbol" charset="2"/>
                <a:cs typeface="Symbol" charset="2"/>
                <a:sym typeface="Symbol" charset="2"/>
              </a:rPr>
              <a:t>L</a:t>
            </a:r>
            <a:r>
              <a:rPr lang="it-IT" sz="2400" dirty="0" smtClean="0">
                <a:latin typeface="+mj-lt"/>
                <a:cs typeface="Arial"/>
                <a:sym typeface="Symbol" charset="2"/>
              </a:rPr>
              <a:t> + K</a:t>
            </a:r>
            <a:r>
              <a:rPr lang="it-IT" sz="2400" baseline="30000" dirty="0" smtClean="0">
                <a:latin typeface="+mj-lt"/>
                <a:cs typeface="Arial"/>
                <a:sym typeface="Symbol" charset="2"/>
              </a:rPr>
              <a:t>+</a:t>
            </a:r>
            <a:r>
              <a:rPr lang="it-IT" sz="2400" dirty="0" smtClean="0">
                <a:latin typeface="+mj-lt"/>
                <a:cs typeface="Arial"/>
                <a:sym typeface="Symbol" charset="2"/>
              </a:rPr>
              <a:t> </a:t>
            </a:r>
            <a:r>
              <a:rPr lang="en-US" sz="2400" dirty="0" smtClean="0">
                <a:latin typeface="+mj-lt"/>
              </a:rPr>
              <a:t> 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(2-step)</a:t>
            </a:r>
            <a:endParaRPr lang="en-US" sz="2400" dirty="0" smtClean="0">
              <a:latin typeface="+mj-lt"/>
            </a:endParaRPr>
          </a:p>
          <a:p>
            <a:pPr>
              <a:buNone/>
            </a:pPr>
            <a:r>
              <a:rPr lang="en-US" sz="2400" dirty="0" err="1" smtClean="0">
                <a:latin typeface="Symbol" charset="2"/>
                <a:cs typeface="Symbol" charset="2"/>
              </a:rPr>
              <a:t>p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+mj-lt"/>
              </a:rPr>
              <a:t>+ </a:t>
            </a:r>
            <a:r>
              <a:rPr lang="en-US" sz="2400" dirty="0" err="1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 </a:t>
            </a:r>
            <a:r>
              <a:rPr lang="it-IT" sz="2400" dirty="0" smtClean="0">
                <a:latin typeface="+mj-lt"/>
                <a:cs typeface="Arial"/>
                <a:sym typeface="Symbol" charset="2"/>
              </a:rPr>
              <a:t> </a:t>
            </a:r>
            <a:r>
              <a:rPr lang="it-IT" sz="2400" dirty="0" smtClean="0">
                <a:latin typeface="+mj-lt"/>
                <a:cs typeface="Symbol" charset="2"/>
                <a:sym typeface="Symbol" charset="2"/>
              </a:rPr>
              <a:t>K</a:t>
            </a:r>
            <a:r>
              <a:rPr lang="it-IT" sz="2400" baseline="30000" dirty="0" smtClean="0">
                <a:cs typeface="Arial"/>
                <a:sym typeface="Symbol" charset="2"/>
              </a:rPr>
              <a:t>0</a:t>
            </a:r>
            <a:r>
              <a:rPr lang="it-IT" sz="2400" dirty="0" smtClean="0">
                <a:cs typeface="Arial"/>
                <a:sym typeface="Symbol" charset="2"/>
              </a:rPr>
              <a:t> </a:t>
            </a:r>
            <a:r>
              <a:rPr lang="it-IT" sz="2400" dirty="0" smtClean="0">
                <a:latin typeface="+mj-lt"/>
                <a:cs typeface="Arial"/>
                <a:sym typeface="Symbol" charset="2"/>
              </a:rPr>
              <a:t>+ </a:t>
            </a:r>
            <a:r>
              <a:rPr lang="it-IT" sz="2400" dirty="0" smtClean="0">
                <a:latin typeface="Symbol" charset="2"/>
                <a:cs typeface="Symbol" charset="2"/>
                <a:sym typeface="Symbol" charset="2"/>
              </a:rPr>
              <a:t>L</a:t>
            </a:r>
            <a:r>
              <a:rPr lang="it-IT" sz="2400" dirty="0" smtClean="0">
                <a:latin typeface="+mj-lt"/>
                <a:cs typeface="Arial"/>
                <a:sym typeface="Symbol" charset="2"/>
              </a:rPr>
              <a:t>		</a:t>
            </a:r>
            <a:r>
              <a:rPr lang="it-IT" sz="2400" dirty="0" smtClean="0">
                <a:latin typeface="+mj-lt"/>
                <a:cs typeface="Symbol" charset="2"/>
                <a:sym typeface="Symbol" charset="2"/>
              </a:rPr>
              <a:t>K</a:t>
            </a:r>
            <a:r>
              <a:rPr lang="it-IT" sz="2400" baseline="30000" dirty="0" smtClean="0">
                <a:cs typeface="Arial"/>
                <a:sym typeface="Symbol" charset="2"/>
              </a:rPr>
              <a:t>0</a:t>
            </a:r>
            <a:r>
              <a:rPr lang="it-IT" sz="2400" dirty="0" smtClean="0">
                <a:cs typeface="Arial"/>
                <a:sym typeface="Symbol" charset="2"/>
              </a:rPr>
              <a:t> </a:t>
            </a:r>
            <a:r>
              <a:rPr lang="it-IT" sz="2400" dirty="0" smtClean="0">
                <a:latin typeface="+mj-lt"/>
                <a:cs typeface="Arial"/>
                <a:sym typeface="Symbol" charset="2"/>
              </a:rPr>
              <a:t>+ p </a:t>
            </a:r>
            <a:r>
              <a:rPr lang="it-IT" sz="2400" dirty="0" smtClean="0">
                <a:cs typeface="Arial"/>
                <a:sym typeface="Symbol" charset="2"/>
              </a:rPr>
              <a:t> </a:t>
            </a:r>
            <a:r>
              <a:rPr lang="it-IT" sz="2400" dirty="0" smtClean="0">
                <a:latin typeface="+mj-lt"/>
                <a:cs typeface="Symbol" charset="2"/>
                <a:sym typeface="Symbol" charset="2"/>
              </a:rPr>
              <a:t>n</a:t>
            </a:r>
            <a:r>
              <a:rPr lang="it-IT" sz="2400" dirty="0" smtClean="0">
                <a:cs typeface="Arial"/>
                <a:sym typeface="Symbol" charset="2"/>
              </a:rPr>
              <a:t> </a:t>
            </a:r>
            <a:r>
              <a:rPr lang="it-IT" sz="2400" dirty="0" smtClean="0">
                <a:latin typeface="+mj-lt"/>
                <a:cs typeface="Arial"/>
                <a:sym typeface="Symbol" charset="2"/>
              </a:rPr>
              <a:t>+ K</a:t>
            </a:r>
            <a:r>
              <a:rPr lang="it-IT" sz="2400" baseline="30000" dirty="0" smtClean="0">
                <a:latin typeface="+mj-lt"/>
                <a:cs typeface="Arial"/>
                <a:sym typeface="Symbol" charset="2"/>
              </a:rPr>
              <a:t>+</a:t>
            </a:r>
            <a:r>
              <a:rPr lang="it-IT" sz="2400" dirty="0" smtClean="0">
                <a:cs typeface="Arial"/>
                <a:sym typeface="Symbol" charset="2"/>
              </a:rPr>
              <a:t> </a:t>
            </a:r>
            <a:r>
              <a:rPr lang="en-US" sz="2400" dirty="0" smtClean="0"/>
              <a:t>  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(2-step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)</a:t>
            </a:r>
          </a:p>
          <a:p>
            <a:pPr>
              <a:buNone/>
            </a:pPr>
            <a:r>
              <a:rPr lang="en-US" sz="2400" dirty="0" err="1" smtClean="0">
                <a:latin typeface="Symbol" charset="2"/>
                <a:cs typeface="Symbol" charset="2"/>
              </a:rPr>
              <a:t>p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+mj-lt"/>
              </a:rPr>
              <a:t>+ </a:t>
            </a:r>
            <a:r>
              <a:rPr lang="en-US" sz="2400" dirty="0" err="1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 </a:t>
            </a:r>
            <a:r>
              <a:rPr lang="it-IT" sz="2400" dirty="0" smtClean="0">
                <a:cs typeface="Arial"/>
                <a:sym typeface="Symbol" charset="2"/>
              </a:rPr>
              <a:t> </a:t>
            </a:r>
            <a:r>
              <a:rPr lang="it-IT" sz="2400" dirty="0" smtClean="0">
                <a:latin typeface="+mj-lt"/>
                <a:cs typeface="Arial"/>
                <a:sym typeface="Symbol" charset="2"/>
              </a:rPr>
              <a:t>K</a:t>
            </a:r>
            <a:r>
              <a:rPr lang="it-IT" sz="2400" baseline="30000" dirty="0" smtClean="0">
                <a:latin typeface="+mj-lt"/>
                <a:cs typeface="Arial"/>
                <a:sym typeface="Symbol" charset="2"/>
              </a:rPr>
              <a:t>+</a:t>
            </a:r>
            <a:r>
              <a:rPr lang="it-IT" sz="2400" dirty="0" smtClean="0">
                <a:latin typeface="+mj-lt"/>
                <a:cs typeface="Arial"/>
                <a:sym typeface="Symbol" charset="2"/>
              </a:rPr>
              <a:t> + </a:t>
            </a:r>
            <a:r>
              <a:rPr lang="it-IT" sz="2400" dirty="0" smtClean="0">
                <a:latin typeface="Symbol" charset="2"/>
                <a:cs typeface="Symbol" charset="2"/>
                <a:sym typeface="Symbol" charset="2"/>
              </a:rPr>
              <a:t>S</a:t>
            </a:r>
            <a:r>
              <a:rPr lang="it-IT" sz="2400" baseline="30000" dirty="0" smtClean="0">
                <a:latin typeface="+mj-lt"/>
                <a:cs typeface="Arial"/>
                <a:sym typeface="Symbol" charset="2"/>
              </a:rPr>
              <a:t>-</a:t>
            </a:r>
            <a:r>
              <a:rPr lang="it-IT" sz="2400" dirty="0" smtClean="0">
                <a:cs typeface="Arial"/>
                <a:sym typeface="Symbol" charset="2"/>
              </a:rPr>
              <a:t>        </a:t>
            </a:r>
            <a:r>
              <a:rPr lang="it-IT" sz="2400" dirty="0" smtClean="0">
                <a:latin typeface="Symbol" charset="2"/>
                <a:cs typeface="Symbol" charset="2"/>
                <a:sym typeface="Symbol" charset="2"/>
              </a:rPr>
              <a:t>S</a:t>
            </a:r>
            <a:r>
              <a:rPr lang="it-IT" sz="2400" baseline="30000" dirty="0" smtClean="0">
                <a:latin typeface="+mj-lt"/>
                <a:cs typeface="Symbol" charset="2"/>
                <a:sym typeface="Symbol" charset="2"/>
              </a:rPr>
              <a:t>- </a:t>
            </a:r>
            <a:r>
              <a:rPr lang="it-IT" sz="2400" dirty="0" smtClean="0">
                <a:latin typeface="+mj-lt"/>
                <a:cs typeface="Symbol" charset="2"/>
                <a:sym typeface="Symbol" charset="2"/>
              </a:rPr>
              <a:t>+ p</a:t>
            </a:r>
            <a:r>
              <a:rPr lang="it-IT" sz="2400" baseline="30000" dirty="0" smtClean="0">
                <a:latin typeface="Symbol" charset="2"/>
                <a:cs typeface="Symbol" charset="2"/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 </a:t>
            </a:r>
            <a:r>
              <a:rPr lang="en-US" sz="2400" dirty="0" smtClean="0"/>
              <a:t>      </a:t>
            </a:r>
            <a:r>
              <a:rPr lang="en-US" sz="2400" dirty="0" err="1" smtClean="0">
                <a:latin typeface="+mj-lt"/>
              </a:rPr>
              <a:t>n</a:t>
            </a:r>
            <a:r>
              <a:rPr lang="en-US" sz="2400" dirty="0" smtClean="0">
                <a:latin typeface="+mj-lt"/>
              </a:rPr>
              <a:t> +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  <a:cs typeface="Symbol" charset="2"/>
              </a:rPr>
              <a:t>L  </a:t>
            </a:r>
            <a:r>
              <a:rPr lang="en-US" sz="2400" dirty="0" smtClean="0">
                <a:latin typeface="Symbol" charset="2"/>
                <a:cs typeface="Symbol" charset="2"/>
              </a:rPr>
              <a:t>  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(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1-step</a:t>
            </a:r>
            <a:r>
              <a:rPr lang="it-IT" sz="24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)</a:t>
            </a:r>
            <a:endParaRPr lang="it-IT" sz="2400" dirty="0" smtClean="0">
              <a:solidFill>
                <a:srgbClr val="0000FF"/>
              </a:solidFill>
              <a:latin typeface="+mj-lt"/>
              <a:cs typeface="Arial"/>
              <a:sym typeface="Symbol" charset="2"/>
            </a:endParaRPr>
          </a:p>
          <a:p>
            <a:pPr>
              <a:buNone/>
            </a:pPr>
            <a:endParaRPr lang="it-IT" sz="1800" dirty="0" smtClean="0">
              <a:solidFill>
                <a:srgbClr val="0000FF"/>
              </a:solidFill>
              <a:latin typeface="+mj-lt"/>
              <a:cs typeface="Arial"/>
              <a:sym typeface="Symbol" charset="2"/>
            </a:endParaRPr>
          </a:p>
          <a:p>
            <a:pPr>
              <a:buNone/>
            </a:pPr>
            <a:r>
              <a:rPr lang="it-IT" sz="1600" dirty="0" err="1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P.K.Saha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et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 al., PRL 94 (2005) 052502: </a:t>
            </a:r>
            <a:r>
              <a:rPr lang="it-IT" sz="1600" baseline="300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10</a:t>
            </a:r>
            <a:r>
              <a:rPr lang="it-IT" sz="1600" baseline="-25000" dirty="0" smtClean="0">
                <a:solidFill>
                  <a:srgbClr val="0000FF"/>
                </a:solidFill>
                <a:latin typeface="Symbol" charset="2"/>
                <a:cs typeface="Symbol" charset="2"/>
                <a:sym typeface="Symbol" charset="2"/>
              </a:rPr>
              <a:t>L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Li (</a:t>
            </a:r>
            <a:r>
              <a:rPr lang="it-IT" sz="1600" baseline="300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10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B) d</a:t>
            </a:r>
            <a:r>
              <a:rPr lang="it-IT" sz="1600" dirty="0" smtClean="0">
                <a:solidFill>
                  <a:srgbClr val="0000FF"/>
                </a:solidFill>
                <a:latin typeface="Symbol" charset="2"/>
                <a:cs typeface="Symbol" charset="2"/>
                <a:sym typeface="Symbol" charset="2"/>
              </a:rPr>
              <a:t>s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Symbol" charset="2"/>
                <a:sym typeface="Symbol" charset="2"/>
              </a:rPr>
              <a:t>/</a:t>
            </a:r>
            <a:r>
              <a:rPr lang="it-IT" sz="1600" dirty="0" err="1" smtClean="0">
                <a:solidFill>
                  <a:srgbClr val="0000FF"/>
                </a:solidFill>
                <a:latin typeface="+mj-lt"/>
                <a:cs typeface="Symbol" charset="2"/>
                <a:sym typeface="Symbol" charset="2"/>
              </a:rPr>
              <a:t>d</a:t>
            </a:r>
            <a:r>
              <a:rPr lang="it-IT" sz="1600" dirty="0" err="1" smtClean="0">
                <a:solidFill>
                  <a:srgbClr val="0000FF"/>
                </a:solidFill>
                <a:latin typeface="Symbol" charset="2"/>
                <a:cs typeface="Symbol" charset="2"/>
                <a:sym typeface="Symbol" charset="2"/>
              </a:rPr>
              <a:t>W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 = 11.3±1.9 </a:t>
            </a:r>
            <a:r>
              <a:rPr lang="it-IT" sz="1600" dirty="0" err="1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nb</a:t>
            </a:r>
            <a:r>
              <a:rPr lang="it-IT" sz="1600" dirty="0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/</a:t>
            </a:r>
            <a:r>
              <a:rPr lang="it-IT" sz="1600" dirty="0" err="1" smtClean="0">
                <a:solidFill>
                  <a:srgbClr val="0000FF"/>
                </a:solidFill>
                <a:latin typeface="+mj-lt"/>
                <a:cs typeface="Arial"/>
                <a:sym typeface="Symbol" charset="2"/>
              </a:rPr>
              <a:t>sr</a:t>
            </a:r>
            <a:endParaRPr lang="it-IT" sz="1600" dirty="0" smtClean="0">
              <a:solidFill>
                <a:srgbClr val="0000FF"/>
              </a:solidFill>
              <a:latin typeface="+mj-lt"/>
              <a:cs typeface="Arial"/>
              <a:sym typeface="Symbol" charset="2"/>
            </a:endParaRPr>
          </a:p>
          <a:p>
            <a:pPr>
              <a:buNone/>
            </a:pPr>
            <a:r>
              <a:rPr lang="it-IT" sz="1600" dirty="0" err="1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T.Y.Tretyakova</a:t>
            </a:r>
            <a:r>
              <a:rPr lang="it-IT" sz="1600" dirty="0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 </a:t>
            </a:r>
            <a:r>
              <a:rPr lang="it-IT" sz="1600" dirty="0" err="1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et</a:t>
            </a:r>
            <a:r>
              <a:rPr lang="it-IT" sz="1600" dirty="0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 al.</a:t>
            </a:r>
            <a:r>
              <a:rPr lang="it-IT" sz="1600" dirty="0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,</a:t>
            </a:r>
            <a:r>
              <a:rPr lang="it-IT" sz="1600" dirty="0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 </a:t>
            </a:r>
            <a:r>
              <a:rPr lang="it-IT" sz="1600" dirty="0" err="1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Phys</a:t>
            </a:r>
            <a:r>
              <a:rPr lang="it-IT" sz="1600" dirty="0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. </a:t>
            </a:r>
            <a:r>
              <a:rPr lang="it-IT" sz="1600" dirty="0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At. </a:t>
            </a:r>
            <a:r>
              <a:rPr lang="it-IT" sz="1600" dirty="0" err="1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Nucl</a:t>
            </a:r>
            <a:r>
              <a:rPr lang="it-IT" sz="1600" dirty="0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. 66 </a:t>
            </a:r>
            <a:r>
              <a:rPr lang="it-IT" sz="1600" dirty="0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(</a:t>
            </a:r>
            <a:r>
              <a:rPr lang="it-IT" sz="1600" dirty="0" smtClean="0">
                <a:solidFill>
                  <a:srgbClr val="468B30"/>
                </a:solidFill>
                <a:latin typeface="+mj-lt"/>
                <a:cs typeface="Arial"/>
                <a:sym typeface="Symbol" charset="2"/>
              </a:rPr>
              <a:t>2003) 1651 </a:t>
            </a:r>
            <a:endParaRPr lang="en-US" sz="1600" dirty="0" smtClean="0">
              <a:latin typeface="+mj-lt"/>
            </a:endParaRPr>
          </a:p>
          <a:p>
            <a:pPr>
              <a:buNone/>
            </a:pPr>
            <a:endParaRPr lang="en-US" sz="2800" dirty="0" smtClean="0">
              <a:latin typeface="+mj-lt"/>
            </a:endParaRPr>
          </a:p>
          <a:p>
            <a:pPr>
              <a:buNone/>
            </a:pPr>
            <a:endParaRPr lang="en-US" sz="2800" baseline="300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/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-rich </a:t>
            </a:r>
            <a:r>
              <a:rPr lang="en-US" sz="2800" b="1" dirty="0" err="1" smtClean="0">
                <a:solidFill>
                  <a:srgbClr val="FF0000"/>
                </a:solidFill>
                <a:latin typeface="Arial"/>
              </a:rPr>
              <a:t>hypernuclei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 (</a:t>
            </a:r>
            <a:r>
              <a:rPr lang="en-US" sz="28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</a:rPr>
              <a:t>np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-2  </a:t>
            </a:r>
            <a:r>
              <a:rPr lang="en-US" sz="2800" b="1" dirty="0" smtClean="0">
                <a:solidFill>
                  <a:srgbClr val="FF0000"/>
                </a:solidFill>
              </a:rPr>
              <a:t>states)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production</a:t>
            </a:r>
            <a:endParaRPr lang="en-US" sz="28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62400" y="19812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ubtitle 4"/>
          <p:cNvSpPr txBox="1">
            <a:spLocks/>
          </p:cNvSpPr>
          <p:nvPr/>
        </p:nvSpPr>
        <p:spPr>
          <a:xfrm>
            <a:off x="1005840" y="6553200"/>
            <a:ext cx="7178040" cy="249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XIV International Conference on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Hadron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Spectroscopy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2400" y="5486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5334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-rich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hypernuclei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: 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6</a:t>
            </a:r>
            <a:r>
              <a:rPr lang="en-US" sz="2800" b="1" baseline="-25000" dirty="0" smtClean="0">
                <a:solidFill>
                  <a:srgbClr val="FF0000"/>
                </a:solidFill>
                <a:latin typeface="Symbol" charset="2"/>
                <a:ea typeface="+mj-ea"/>
                <a:cs typeface="Symbol" charset="2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6" name="Picture 5" descr="Majlin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168400"/>
            <a:ext cx="3162300" cy="2717800"/>
          </a:xfrm>
          <a:prstGeom prst="rect">
            <a:avLst/>
          </a:prstGeom>
        </p:spPr>
      </p:pic>
      <p:pic>
        <p:nvPicPr>
          <p:cNvPr id="7" name="Picture 6" descr="Akaishi_6L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748020" y="2286000"/>
            <a:ext cx="2938780" cy="3945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0729" y="1168400"/>
            <a:ext cx="4912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L. </a:t>
            </a:r>
            <a:r>
              <a:rPr lang="en-US" dirty="0" err="1" smtClean="0">
                <a:latin typeface="+mj-lt"/>
              </a:rPr>
              <a:t>Majling</a:t>
            </a:r>
            <a:r>
              <a:rPr lang="en-US" dirty="0" smtClean="0">
                <a:latin typeface="+mj-lt"/>
              </a:rPr>
              <a:t>, NPA 585 (1995) </a:t>
            </a:r>
            <a:r>
              <a:rPr lang="en-US" dirty="0" smtClean="0">
                <a:latin typeface="+mj-lt"/>
              </a:rPr>
              <a:t>211c</a:t>
            </a:r>
          </a:p>
          <a:p>
            <a:pPr>
              <a:buFontTx/>
              <a:buChar char="-"/>
            </a:pPr>
            <a:r>
              <a:rPr lang="en-US" dirty="0" smtClean="0">
                <a:latin typeface="+mj-lt"/>
              </a:rPr>
              <a:t> binding energy</a:t>
            </a:r>
          </a:p>
          <a:p>
            <a:pPr>
              <a:buFontTx/>
              <a:buChar char="-"/>
            </a:pPr>
            <a:r>
              <a:rPr lang="en-US" dirty="0" smtClean="0">
                <a:latin typeface="+mj-lt"/>
              </a:rPr>
              <a:t> prod. </a:t>
            </a:r>
            <a:r>
              <a:rPr lang="en-US" dirty="0" smtClean="0">
                <a:latin typeface="+mj-lt"/>
              </a:rPr>
              <a:t>rate ~ 10</a:t>
            </a:r>
            <a:r>
              <a:rPr lang="en-US" baseline="30000" dirty="0" smtClean="0">
                <a:latin typeface="+mj-lt"/>
              </a:rPr>
              <a:t>-2 </a:t>
            </a:r>
            <a:r>
              <a:rPr lang="en-US" dirty="0" smtClean="0">
                <a:latin typeface="+mj-lt"/>
              </a:rPr>
              <a:t>* </a:t>
            </a:r>
            <a:r>
              <a:rPr lang="en-US" dirty="0" err="1" smtClean="0">
                <a:latin typeface="+mj-lt"/>
              </a:rPr>
              <a:t>hyp</a:t>
            </a:r>
            <a:r>
              <a:rPr lang="en-US" dirty="0" smtClean="0">
                <a:latin typeface="+mj-lt"/>
              </a:rPr>
              <a:t>. prod. rate in (K</a:t>
            </a:r>
            <a:r>
              <a:rPr lang="en-US" baseline="30000" dirty="0" smtClean="0">
                <a:latin typeface="+mj-lt"/>
              </a:rPr>
              <a:t>-</a:t>
            </a:r>
            <a:r>
              <a:rPr lang="en-US" baseline="-25000" dirty="0" smtClean="0">
                <a:latin typeface="+mj-lt"/>
              </a:rPr>
              <a:t>stop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+mj-lt"/>
              </a:rPr>
              <a:t>-</a:t>
            </a:r>
            <a:r>
              <a:rPr lang="en-US" dirty="0" smtClean="0">
                <a:latin typeface="+mj-lt"/>
              </a:rPr>
              <a:t>)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2514600"/>
            <a:ext cx="609600" cy="1371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53" y="4419600"/>
            <a:ext cx="57530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Y. Akaishi et al., AIP Conf. Proc. 1011 (2008) 277</a:t>
            </a:r>
          </a:p>
          <a:p>
            <a:r>
              <a:rPr lang="en-US" dirty="0" smtClean="0">
                <a:latin typeface="+mj-lt"/>
              </a:rPr>
              <a:t>K.S. </a:t>
            </a:r>
            <a:r>
              <a:rPr lang="en-US" dirty="0" err="1" smtClean="0">
                <a:latin typeface="+mj-lt"/>
              </a:rPr>
              <a:t>Myint</a:t>
            </a:r>
            <a:r>
              <a:rPr lang="en-US" dirty="0" smtClean="0">
                <a:latin typeface="+mj-lt"/>
              </a:rPr>
              <a:t>, et al., </a:t>
            </a:r>
            <a:r>
              <a:rPr lang="en-US" dirty="0" smtClean="0">
                <a:latin typeface="+mj-lt"/>
              </a:rPr>
              <a:t>Few Body Sys. Suppl. 12 (2000) 383</a:t>
            </a:r>
          </a:p>
          <a:p>
            <a:r>
              <a:rPr lang="en-US" dirty="0" smtClean="0">
                <a:latin typeface="+mj-lt"/>
              </a:rPr>
              <a:t>Y. Akaishi et al., </a:t>
            </a:r>
            <a:r>
              <a:rPr lang="en-US" dirty="0" err="1" smtClean="0">
                <a:latin typeface="+mj-lt"/>
              </a:rPr>
              <a:t>Frascati</a:t>
            </a:r>
            <a:r>
              <a:rPr lang="en-US" dirty="0" smtClean="0">
                <a:latin typeface="+mj-lt"/>
              </a:rPr>
              <a:t> Phys. Series XVI (1999) 16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“coherent” </a:t>
            </a:r>
            <a:r>
              <a:rPr lang="en-US" dirty="0" smtClean="0">
                <a:latin typeface="Symbol" charset="2"/>
                <a:cs typeface="Symbol" charset="2"/>
              </a:rPr>
              <a:t>L-S</a:t>
            </a:r>
            <a:r>
              <a:rPr lang="en-US" dirty="0" smtClean="0">
                <a:latin typeface="+mj-lt"/>
              </a:rPr>
              <a:t> coupling in 0+ states </a:t>
            </a:r>
          </a:p>
          <a:p>
            <a:r>
              <a:rPr lang="it-IT" dirty="0" smtClean="0">
                <a:cs typeface="Arial"/>
                <a:sym typeface="Symbol" charset="2"/>
              </a:rPr>
              <a:t> </a:t>
            </a:r>
            <a:r>
              <a:rPr lang="it-IT" dirty="0" smtClean="0">
                <a:latin typeface="Symbol" charset="2"/>
                <a:cs typeface="Symbol" charset="2"/>
                <a:sym typeface="Symbol" charset="2"/>
              </a:rPr>
              <a:t>L</a:t>
            </a:r>
            <a:r>
              <a:rPr lang="it-IT" dirty="0" smtClean="0">
                <a:latin typeface="+mj-lt"/>
                <a:cs typeface="Arial"/>
                <a:sym typeface="Symbol" charset="2"/>
              </a:rPr>
              <a:t>NN three body force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530183" y="3048000"/>
            <a:ext cx="385217" cy="2514600"/>
            <a:chOff x="8426926" y="3658394"/>
            <a:chExt cx="385217" cy="2514600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>
              <a:off x="7170420" y="4914900"/>
              <a:ext cx="25146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 rot="5400000">
              <a:off x="8165812" y="4555123"/>
              <a:ext cx="9541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+mj-lt"/>
                  <a:cs typeface="Times New Roman (Body)"/>
                </a:rPr>
                <a:t>5.8 </a:t>
              </a:r>
              <a:r>
                <a:rPr lang="en-US" sz="1600" dirty="0" err="1" smtClean="0">
                  <a:latin typeface="+mj-lt"/>
                  <a:cs typeface="Times New Roman (Body)"/>
                </a:rPr>
                <a:t>MeV</a:t>
              </a:r>
              <a:endParaRPr lang="en-US" sz="1600" dirty="0">
                <a:latin typeface="+mj-lt"/>
                <a:cs typeface="Times New Roman (Body)"/>
              </a:endParaRPr>
            </a:p>
          </p:txBody>
        </p:sp>
      </p:grpSp>
      <p:sp>
        <p:nvSpPr>
          <p:cNvPr id="14" name="Subtitle 4"/>
          <p:cNvSpPr txBox="1">
            <a:spLocks/>
          </p:cNvSpPr>
          <p:nvPr/>
        </p:nvSpPr>
        <p:spPr>
          <a:xfrm>
            <a:off x="1005840" y="6531936"/>
            <a:ext cx="7178040" cy="249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XIV International Conference on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Hadron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Spectroscopy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42446" y="2878723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  <a:cs typeface="Times New Roman (Body)"/>
              </a:rPr>
              <a:t>4.2 </a:t>
            </a:r>
            <a:r>
              <a:rPr lang="en-US" sz="1600" dirty="0" err="1" smtClean="0">
                <a:latin typeface="+mj-lt"/>
                <a:cs typeface="Times New Roman (Body)"/>
              </a:rPr>
              <a:t>MeV</a:t>
            </a:r>
            <a:endParaRPr lang="en-US" sz="1600" dirty="0">
              <a:latin typeface="+mj-lt"/>
              <a:cs typeface="Times New Roman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416320" y="1"/>
            <a:ext cx="2937600" cy="527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400" b="1" dirty="0">
                <a:solidFill>
                  <a:srgbClr val="FF0000"/>
                </a:solidFill>
                <a:latin typeface="+mj-lt"/>
              </a:rPr>
              <a:t>FINUDA @ 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DA</a:t>
            </a:r>
            <a:r>
              <a:rPr lang="en-GB" sz="24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NE LNF-INFN</a:t>
            </a:r>
            <a:r>
              <a:rPr lang="en-GB" sz="2400" dirty="0" smtClean="0">
                <a:solidFill>
                  <a:srgbClr val="FF0000"/>
                </a:solidFill>
                <a:latin typeface="+mj-lt"/>
              </a:rPr>
              <a:t>  </a:t>
            </a:r>
            <a:endParaRPr lang="en-GB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105400" y="1400470"/>
            <a:ext cx="3960000" cy="3933530"/>
          </a:xfrm>
          <a:prstGeom prst="rect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50027"/>
              </a:srgbClr>
            </a:outerShdw>
          </a:effectLst>
        </p:spPr>
        <p:txBody>
          <a:bodyPr lIns="16328" tIns="42452" rIns="16328" bIns="42452">
            <a:prstTxWarp prst="textNoShape">
              <a:avLst/>
            </a:prstTxWarp>
            <a:spAutoFit/>
          </a:bodyPr>
          <a:lstStyle/>
          <a:p>
            <a:pPr eaLnBrk="0">
              <a:lnSpc>
                <a:spcPct val="124000"/>
              </a:lnSpc>
              <a:buSzPct val="115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b="1" dirty="0">
                <a:solidFill>
                  <a:srgbClr val="000000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GB" b="1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 charset="0"/>
                <a:ea typeface="Times New Roman" charset="0"/>
                <a:cs typeface="Times New Roman" charset="0"/>
              </a:rPr>
              <a:t>Detector</a:t>
            </a:r>
            <a:r>
              <a:rPr lang="en-GB" b="1" dirty="0">
                <a:solidFill>
                  <a:srgbClr val="000000"/>
                </a:solidFill>
                <a:latin typeface="Comic Sans MS" charset="0"/>
                <a:ea typeface="Times New Roman" charset="0"/>
                <a:cs typeface="Times New Roman" charset="0"/>
              </a:rPr>
              <a:t> capabilities:</a:t>
            </a:r>
            <a:r>
              <a:rPr lang="en-GB" sz="1500" b="1" dirty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</a:p>
          <a:p>
            <a:pPr eaLnBrk="0">
              <a:lnSpc>
                <a:spcPct val="151000"/>
              </a:lnSpc>
              <a:buSzPct val="13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5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300" b="1" dirty="0">
                <a:solidFill>
                  <a:srgbClr val="FF0000"/>
                </a:solidFill>
                <a:latin typeface="Comic Sans MS" charset="0"/>
                <a:ea typeface="Arial Unicode MS" charset="0"/>
                <a:cs typeface="Arial Unicode MS" charset="0"/>
              </a:rPr>
              <a:t>Selective trigger</a:t>
            </a:r>
            <a:r>
              <a:rPr lang="en-GB" sz="1300" dirty="0">
                <a:solidFill>
                  <a:srgbClr val="FFFFFF"/>
                </a:solidFill>
                <a:latin typeface="Comic Sans MS" charset="0"/>
                <a:ea typeface="Arial Unicode MS" charset="0"/>
                <a:cs typeface="Arial Unicode MS" charset="0"/>
              </a:rPr>
              <a:t>  </a:t>
            </a:r>
            <a:r>
              <a:rPr lang="en-GB" sz="1300" b="1" dirty="0">
                <a:solidFill>
                  <a:srgbClr val="3333FF"/>
                </a:solidFill>
                <a:latin typeface="Comic Sans MS" charset="0"/>
                <a:ea typeface="Arial Unicode MS" charset="0"/>
                <a:cs typeface="Arial Unicode MS" charset="0"/>
              </a:rPr>
              <a:t>based on fast scintillation    	detectors</a:t>
            </a:r>
            <a:r>
              <a:rPr lang="en-GB" sz="1200" b="1" dirty="0">
                <a:solidFill>
                  <a:srgbClr val="3333FF"/>
                </a:solidFill>
                <a:latin typeface="Comic Sans MS" charset="0"/>
                <a:ea typeface="Arial Unicode MS" charset="0"/>
                <a:cs typeface="Arial Unicode MS" charset="0"/>
              </a:rPr>
              <a:t> (TOFINO, TOFONE)</a:t>
            </a:r>
          </a:p>
          <a:p>
            <a:pPr eaLnBrk="0">
              <a:lnSpc>
                <a:spcPct val="161000"/>
              </a:lnSpc>
              <a:buClr>
                <a:srgbClr val="C40000"/>
              </a:buClr>
              <a:buSzPct val="13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300" b="1" dirty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 Clean</a:t>
            </a:r>
            <a:r>
              <a:rPr lang="en-GB" sz="1300" dirty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GB" sz="1300" b="1" dirty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K</a:t>
            </a:r>
            <a:r>
              <a:rPr lang="en-GB" sz="1300" b="1" baseline="38000" dirty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-</a:t>
            </a:r>
            <a:r>
              <a:rPr lang="en-GB" sz="1300" b="1" baseline="30000" dirty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GB" sz="1300" b="1" dirty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vertex</a:t>
            </a:r>
            <a:r>
              <a:rPr lang="en-GB" sz="1300" dirty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GB" sz="1300" b="1" dirty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identification</a:t>
            </a:r>
            <a:r>
              <a:rPr lang="en-GB" sz="1200" dirty="0">
                <a:solidFill>
                  <a:srgbClr val="FF0066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</a:p>
          <a:p>
            <a:pPr eaLnBrk="0">
              <a:lnSpc>
                <a:spcPct val="161000"/>
              </a:lnSpc>
              <a:buClr>
                <a:srgbClr val="FFFFFF"/>
              </a:buClr>
              <a:buSzPct val="13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200" b="1" dirty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  </a:t>
            </a:r>
            <a:r>
              <a:rPr lang="en-GB" sz="1200" b="1" dirty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(ISIM P.ID.+</a:t>
            </a:r>
            <a:r>
              <a:rPr lang="en-GB" sz="1500" dirty="0">
                <a:solidFill>
                  <a:srgbClr val="3333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200" b="1" i="1" dirty="0" err="1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x,y,z</a:t>
            </a:r>
            <a:r>
              <a:rPr lang="en-GB" sz="1200" dirty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  </a:t>
            </a:r>
            <a:r>
              <a:rPr lang="en-GB" sz="1200" b="1" dirty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resolution + K</a:t>
            </a:r>
            <a:r>
              <a:rPr lang="en-GB" sz="1200" b="1" baseline="38000" dirty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+</a:t>
            </a:r>
            <a:r>
              <a:rPr lang="en-GB" sz="1200" b="1" dirty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 tagging)</a:t>
            </a:r>
          </a:p>
          <a:p>
            <a:pPr eaLnBrk="0">
              <a:lnSpc>
                <a:spcPct val="161000"/>
              </a:lnSpc>
              <a:buClr>
                <a:srgbClr val="FFFFFF"/>
              </a:buClr>
              <a:buSzPct val="13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200" b="1" dirty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Symbol" charset="2"/>
                <a:ea typeface="Times New Roman" charset="0"/>
                <a:cs typeface="Times New Roman" charset="0"/>
              </a:rPr>
              <a:t></a:t>
            </a:r>
            <a:r>
              <a:rPr lang="en-GB" sz="1200" b="1" dirty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, K, </a:t>
            </a:r>
            <a:r>
              <a:rPr lang="en-GB" sz="1200" b="1" dirty="0" err="1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p</a:t>
            </a:r>
            <a:r>
              <a:rPr lang="en-GB" sz="1200" b="1" dirty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, </a:t>
            </a:r>
            <a:r>
              <a:rPr lang="en-GB" sz="1200" b="1" dirty="0" err="1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d</a:t>
            </a:r>
            <a:r>
              <a:rPr lang="en-GB" sz="1200" b="1" dirty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, … P.I.D.</a:t>
            </a:r>
            <a:r>
              <a:rPr lang="en-GB" sz="1200" b="1" dirty="0">
                <a:solidFill>
                  <a:srgbClr val="FF0066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GB" sz="1200" b="1" dirty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(</a:t>
            </a:r>
            <a:r>
              <a:rPr lang="en-GB" sz="1200" b="1" dirty="0" err="1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OSIM&amp;LMDs</a:t>
            </a:r>
            <a:r>
              <a:rPr lang="en-GB" sz="1200" b="1" dirty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GB" sz="1200" b="1" dirty="0" err="1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d</a:t>
            </a:r>
            <a:r>
              <a:rPr lang="en-GB" sz="1200" b="1" i="1" dirty="0" err="1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E</a:t>
            </a:r>
            <a:r>
              <a:rPr lang="en-GB" sz="1200" b="1" dirty="0" err="1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/d</a:t>
            </a:r>
            <a:r>
              <a:rPr lang="en-GB" sz="1200" b="1" i="1" dirty="0" err="1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x</a:t>
            </a:r>
            <a:r>
              <a:rPr lang="en-GB" sz="1200" b="1" i="1" dirty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, </a:t>
            </a:r>
            <a:r>
              <a:rPr lang="en-GB" sz="1200" b="1" dirty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TOF</a:t>
            </a:r>
            <a:r>
              <a:rPr lang="en-GB" sz="1200" b="1" dirty="0" smtClean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)</a:t>
            </a:r>
            <a:endParaRPr lang="en-GB" sz="1300" b="1" dirty="0" smtClean="0">
              <a:solidFill>
                <a:srgbClr val="FF0000"/>
              </a:solidFill>
              <a:latin typeface="Comic Sans MS" charset="0"/>
              <a:ea typeface="Times New Roman" charset="0"/>
              <a:cs typeface="Times New Roman" charset="0"/>
            </a:endParaRPr>
          </a:p>
          <a:p>
            <a:pPr eaLnBrk="0">
              <a:lnSpc>
                <a:spcPct val="161000"/>
              </a:lnSpc>
              <a:buClr>
                <a:srgbClr val="FFFFFF"/>
              </a:buClr>
              <a:buSzPct val="13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300" b="1" dirty="0" smtClean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High </a:t>
            </a:r>
            <a:r>
              <a:rPr lang="en-GB" sz="1300" b="1" dirty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momentum</a:t>
            </a:r>
            <a:r>
              <a:rPr lang="en-GB" sz="1300" b="1" dirty="0">
                <a:solidFill>
                  <a:srgbClr val="FF0066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GB" sz="1300" b="1" dirty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resolution</a:t>
            </a:r>
            <a:r>
              <a:rPr lang="en-GB" sz="1200" dirty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</a:p>
          <a:p>
            <a:pPr eaLnBrk="0">
              <a:lnSpc>
                <a:spcPct val="161000"/>
              </a:lnSpc>
              <a:buClr>
                <a:srgbClr val="FFFFFF"/>
              </a:buClr>
              <a:buSzPct val="13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200" b="1" dirty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 (6</a:t>
            </a:r>
            <a:r>
              <a:rPr lang="en-GB" sz="1200" b="1" dirty="0">
                <a:solidFill>
                  <a:srgbClr val="0000FF"/>
                </a:solidFill>
                <a:latin typeface="Comic Sans MS" charset="0"/>
                <a:ea typeface="Times New Roman" charset="0"/>
                <a:cs typeface="Times New Roman" charset="0"/>
              </a:rPr>
              <a:t>‰ FWHM for </a:t>
            </a:r>
            <a:r>
              <a:rPr lang="en-GB" sz="1200" b="1" dirty="0" err="1">
                <a:solidFill>
                  <a:srgbClr val="3333FF"/>
                </a:solidFill>
                <a:latin typeface="Symbol" charset="2"/>
              </a:rPr>
              <a:t></a:t>
            </a:r>
            <a:r>
              <a:rPr lang="en-GB" sz="1200" b="1" dirty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- @270 </a:t>
            </a:r>
            <a:r>
              <a:rPr lang="en-GB" sz="1200" b="1" dirty="0" err="1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MeV/c</a:t>
            </a:r>
            <a:r>
              <a:rPr lang="en-GB" sz="1200" b="1" dirty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 for spectroscopy)</a:t>
            </a:r>
          </a:p>
          <a:p>
            <a:pPr eaLnBrk="0">
              <a:lnSpc>
                <a:spcPct val="161000"/>
              </a:lnSpc>
              <a:buClr>
                <a:srgbClr val="FFFFFF"/>
              </a:buClr>
              <a:buSzPct val="13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200" b="1" dirty="0" smtClean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  </a:t>
            </a:r>
            <a:r>
              <a:rPr lang="en-GB" sz="1200" b="1" dirty="0" smtClean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1</a:t>
            </a:r>
            <a:r>
              <a:rPr lang="en-GB" sz="1200" b="1" dirty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% FWHM for </a:t>
            </a:r>
            <a:r>
              <a:rPr lang="en-GB" sz="1200" b="1" dirty="0" err="1" smtClean="0">
                <a:solidFill>
                  <a:srgbClr val="FF0000"/>
                </a:solidFill>
                <a:latin typeface="Symbol" charset="2"/>
                <a:ea typeface="Times New Roman" charset="0"/>
                <a:cs typeface="Times New Roman" charset="0"/>
              </a:rPr>
              <a:t>p</a:t>
            </a:r>
            <a:r>
              <a:rPr lang="en-GB" sz="1200" b="1" dirty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+</a:t>
            </a:r>
            <a:r>
              <a:rPr lang="en-GB" sz="1200" b="1" dirty="0" smtClean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GB" sz="1200" b="1" dirty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@</a:t>
            </a:r>
            <a:r>
              <a:rPr lang="en-GB" sz="1200" b="1" dirty="0" smtClean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250 </a:t>
            </a:r>
            <a:r>
              <a:rPr lang="en-GB" sz="1200" b="1" dirty="0" err="1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MeV/</a:t>
            </a:r>
            <a:r>
              <a:rPr lang="en-GB" sz="1200" b="1" dirty="0" err="1" smtClean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c</a:t>
            </a:r>
            <a:r>
              <a:rPr lang="en-GB" sz="1200" b="1" dirty="0" smtClean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endParaRPr lang="en-GB" sz="1100" b="1" dirty="0" smtClean="0">
              <a:solidFill>
                <a:srgbClr val="FF0000"/>
              </a:solidFill>
              <a:latin typeface="Comic Sans MS" charset="0"/>
              <a:ea typeface="Times New Roman" charset="0"/>
              <a:cs typeface="Times New Roman" charset="0"/>
            </a:endParaRPr>
          </a:p>
          <a:p>
            <a:pPr eaLnBrk="0">
              <a:lnSpc>
                <a:spcPct val="161000"/>
              </a:lnSpc>
              <a:buClr>
                <a:srgbClr val="FFFFFF"/>
              </a:buClr>
              <a:buSzPct val="13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200" b="1" dirty="0" smtClean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  2</a:t>
            </a:r>
            <a:r>
              <a:rPr lang="en-GB" sz="1200" b="1" dirty="0" smtClean="0">
                <a:solidFill>
                  <a:srgbClr val="FF0000"/>
                </a:solidFill>
                <a:latin typeface="Luxi Sans" pitchFamily="32" charset="0"/>
              </a:rPr>
              <a:t>%</a:t>
            </a:r>
            <a:r>
              <a:rPr lang="en-GB" sz="1200" b="1" dirty="0" smtClean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GB" sz="1200" b="1" dirty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FWHM for </a:t>
            </a:r>
            <a:r>
              <a:rPr lang="en-GB" sz="1200" b="1" dirty="0" err="1">
                <a:solidFill>
                  <a:srgbClr val="FF0000"/>
                </a:solidFill>
                <a:latin typeface="Symbol" charset="2"/>
              </a:rPr>
              <a:t></a:t>
            </a:r>
            <a:r>
              <a:rPr lang="en-GB" sz="1200" b="1" dirty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- @</a:t>
            </a:r>
            <a:r>
              <a:rPr lang="en-GB" sz="1200" b="1" dirty="0" smtClean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130 </a:t>
            </a:r>
            <a:r>
              <a:rPr lang="en-GB" sz="1200" b="1" dirty="0" err="1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MeV/c</a:t>
            </a:r>
            <a:r>
              <a:rPr lang="en-GB" sz="1200" b="1" dirty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 for</a:t>
            </a:r>
            <a:r>
              <a:rPr lang="en-GB" sz="1200" b="1" dirty="0" smtClean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 MWD study</a:t>
            </a:r>
          </a:p>
          <a:p>
            <a:pPr eaLnBrk="0">
              <a:lnSpc>
                <a:spcPct val="161000"/>
              </a:lnSpc>
              <a:buClr>
                <a:srgbClr val="FFFFFF"/>
              </a:buClr>
              <a:buSzPct val="13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200" b="1" dirty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 (</a:t>
            </a:r>
            <a:r>
              <a:rPr lang="en-GB" sz="1300" b="1" dirty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tracker resolution + He bag + thin targets)</a:t>
            </a:r>
          </a:p>
          <a:p>
            <a:pPr eaLnBrk="0">
              <a:lnSpc>
                <a:spcPct val="161000"/>
              </a:lnSpc>
              <a:buClr>
                <a:srgbClr val="FFFFFF"/>
              </a:buClr>
              <a:buSzPct val="13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300" b="1" dirty="0">
                <a:solidFill>
                  <a:srgbClr val="FF0000"/>
                </a:solidFill>
                <a:latin typeface="Comic Sans MS" charset="0"/>
                <a:ea typeface="Times New Roman" charset="0"/>
                <a:cs typeface="Times New Roman" charset="0"/>
              </a:rPr>
              <a:t> Solid angle </a:t>
            </a:r>
            <a:r>
              <a:rPr lang="en-GB" sz="1300" b="1" dirty="0">
                <a:solidFill>
                  <a:srgbClr val="FFFFFF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GB" sz="1200" b="1" dirty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~ 2</a:t>
            </a:r>
            <a:r>
              <a:rPr lang="en-GB" sz="1200" b="1" dirty="0">
                <a:solidFill>
                  <a:srgbClr val="3333FF"/>
                </a:solidFill>
                <a:latin typeface="Symbol" charset="2"/>
              </a:rPr>
              <a:t></a:t>
            </a:r>
            <a:r>
              <a:rPr lang="en-GB" sz="1200" b="1" dirty="0">
                <a:solidFill>
                  <a:srgbClr val="3333FF"/>
                </a:solidFill>
                <a:latin typeface="Standard Symbols L" charset="2"/>
              </a:rPr>
              <a:t> </a:t>
            </a:r>
            <a:r>
              <a:rPr lang="en-GB" sz="1200" b="1" dirty="0" err="1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srad</a:t>
            </a:r>
            <a:r>
              <a:rPr lang="en-GB" sz="1200" b="1" dirty="0">
                <a:solidFill>
                  <a:srgbClr val="3333FF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317760" y="5599308"/>
            <a:ext cx="2695680" cy="465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891646" y="5562600"/>
            <a:ext cx="6052892" cy="810070"/>
            <a:chOff x="2892501" y="5562600"/>
            <a:chExt cx="5599179" cy="990600"/>
          </a:xfrm>
        </p:grpSpPr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2892501" y="5599308"/>
              <a:ext cx="5008319" cy="7733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GB" dirty="0">
                  <a:solidFill>
                    <a:srgbClr val="000000"/>
                  </a:solidFill>
                  <a:latin typeface="+mj-lt"/>
                </a:rPr>
                <a:t>2003 data taking: 190 pb</a:t>
              </a:r>
              <a:r>
                <a:rPr lang="en-GB" sz="2200" b="1" baseline="30000" dirty="0">
                  <a:solidFill>
                    <a:srgbClr val="000000"/>
                  </a:solidFill>
                  <a:latin typeface="+mj-lt"/>
                </a:rPr>
                <a:t>-1</a:t>
              </a:r>
              <a:r>
                <a:rPr lang="en-GB" dirty="0">
                  <a:solidFill>
                    <a:srgbClr val="000000"/>
                  </a:solidFill>
                  <a:latin typeface="+mj-lt"/>
                </a:rPr>
                <a:t> (2</a:t>
              </a:r>
              <a:r>
                <a:rPr lang="en-GB" sz="1500" dirty="0">
                  <a:solidFill>
                    <a:srgbClr val="000000"/>
                  </a:solidFill>
                  <a:latin typeface="+mj-lt"/>
                </a:rPr>
                <a:t>x</a:t>
              </a:r>
              <a:r>
                <a:rPr lang="en-GB" sz="2200" b="1" baseline="30000" dirty="0">
                  <a:solidFill>
                    <a:srgbClr val="000000"/>
                  </a:solidFill>
                  <a:latin typeface="+mj-lt"/>
                </a:rPr>
                <a:t>6</a:t>
              </a:r>
              <a:r>
                <a:rPr lang="en-GB" dirty="0">
                  <a:solidFill>
                    <a:srgbClr val="000000"/>
                  </a:solidFill>
                  <a:latin typeface="+mj-lt"/>
                </a:rPr>
                <a:t>Li, </a:t>
              </a:r>
              <a:r>
                <a:rPr lang="en-GB" sz="2200" b="1" baseline="30000" dirty="0">
                  <a:solidFill>
                    <a:srgbClr val="000000"/>
                  </a:solidFill>
                  <a:latin typeface="+mj-lt"/>
                </a:rPr>
                <a:t>7</a:t>
              </a:r>
              <a:r>
                <a:rPr lang="en-GB" dirty="0">
                  <a:solidFill>
                    <a:srgbClr val="000000"/>
                  </a:solidFill>
                  <a:latin typeface="+mj-lt"/>
                </a:rPr>
                <a:t>Li, 3</a:t>
              </a:r>
              <a:r>
                <a:rPr lang="en-GB" sz="1500" dirty="0">
                  <a:solidFill>
                    <a:srgbClr val="000000"/>
                  </a:solidFill>
                  <a:latin typeface="+mj-lt"/>
                </a:rPr>
                <a:t>x</a:t>
              </a:r>
              <a:r>
                <a:rPr lang="en-GB" sz="2200" b="1" baseline="30000" dirty="0">
                  <a:solidFill>
                    <a:srgbClr val="000000"/>
                  </a:solidFill>
                  <a:latin typeface="+mj-lt"/>
                </a:rPr>
                <a:t>12</a:t>
              </a:r>
              <a:r>
                <a:rPr lang="en-GB" dirty="0">
                  <a:solidFill>
                    <a:srgbClr val="000000"/>
                  </a:solidFill>
                  <a:latin typeface="+mj-lt"/>
                </a:rPr>
                <a:t>C, </a:t>
              </a:r>
              <a:r>
                <a:rPr lang="en-GB" sz="2200" b="1" baseline="30000" dirty="0">
                  <a:solidFill>
                    <a:srgbClr val="000000"/>
                  </a:solidFill>
                  <a:latin typeface="+mj-lt"/>
                </a:rPr>
                <a:t>27</a:t>
              </a:r>
              <a:r>
                <a:rPr lang="en-GB" dirty="0">
                  <a:solidFill>
                    <a:srgbClr val="000000"/>
                  </a:solidFill>
                  <a:latin typeface="+mj-lt"/>
                </a:rPr>
                <a:t>Al, </a:t>
              </a:r>
              <a:r>
                <a:rPr lang="en-GB" sz="2200" b="1" baseline="30000" dirty="0">
                  <a:solidFill>
                    <a:srgbClr val="000000"/>
                  </a:solidFill>
                  <a:latin typeface="+mj-lt"/>
                </a:rPr>
                <a:t>51</a:t>
              </a:r>
              <a:r>
                <a:rPr lang="en-GB" dirty="0">
                  <a:solidFill>
                    <a:srgbClr val="000000"/>
                  </a:solidFill>
                  <a:latin typeface="+mj-lt"/>
                </a:rPr>
                <a:t>V)</a:t>
              </a:r>
            </a:p>
            <a:p>
              <a:pPr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GB" dirty="0">
                  <a:solidFill>
                    <a:srgbClr val="000000"/>
                  </a:solidFill>
                  <a:latin typeface="+mj-lt"/>
                </a:rPr>
                <a:t>2006 data taking: 966 pb</a:t>
              </a:r>
              <a:r>
                <a:rPr lang="en-GB" sz="2200" b="1" baseline="30000" dirty="0">
                  <a:solidFill>
                    <a:srgbClr val="000000"/>
                  </a:solidFill>
                  <a:latin typeface="+mj-lt"/>
                </a:rPr>
                <a:t>-1</a:t>
              </a:r>
              <a:r>
                <a:rPr lang="en-GB" dirty="0">
                  <a:solidFill>
                    <a:srgbClr val="000000"/>
                  </a:solidFill>
                  <a:latin typeface="+mj-lt"/>
                </a:rPr>
                <a:t> (2</a:t>
              </a:r>
              <a:r>
                <a:rPr lang="en-GB" sz="1500" dirty="0">
                  <a:solidFill>
                    <a:srgbClr val="000000"/>
                  </a:solidFill>
                  <a:latin typeface="+mj-lt"/>
                </a:rPr>
                <a:t>x</a:t>
              </a:r>
              <a:r>
                <a:rPr lang="en-GB" sz="2200" b="1" baseline="30000" dirty="0">
                  <a:solidFill>
                    <a:srgbClr val="000000"/>
                  </a:solidFill>
                  <a:latin typeface="+mj-lt"/>
                </a:rPr>
                <a:t>6</a:t>
              </a:r>
              <a:r>
                <a:rPr lang="en-GB" dirty="0">
                  <a:solidFill>
                    <a:srgbClr val="000000"/>
                  </a:solidFill>
                  <a:latin typeface="+mj-lt"/>
                </a:rPr>
                <a:t>Li, 2</a:t>
              </a:r>
              <a:r>
                <a:rPr lang="en-GB" sz="1500" dirty="0">
                  <a:solidFill>
                    <a:srgbClr val="000000"/>
                  </a:solidFill>
                  <a:latin typeface="+mj-lt"/>
                </a:rPr>
                <a:t>x</a:t>
              </a:r>
              <a:r>
                <a:rPr lang="en-GB" sz="2200" b="1" baseline="30000" dirty="0">
                  <a:solidFill>
                    <a:srgbClr val="000000"/>
                  </a:solidFill>
                  <a:latin typeface="+mj-lt"/>
                </a:rPr>
                <a:t>7</a:t>
              </a:r>
              <a:r>
                <a:rPr lang="en-GB" dirty="0">
                  <a:solidFill>
                    <a:srgbClr val="000000"/>
                  </a:solidFill>
                  <a:latin typeface="+mj-lt"/>
                </a:rPr>
                <a:t>Li, 2</a:t>
              </a:r>
              <a:r>
                <a:rPr lang="en-GB" sz="1500" dirty="0">
                  <a:solidFill>
                    <a:srgbClr val="000000"/>
                  </a:solidFill>
                  <a:latin typeface="+mj-lt"/>
                </a:rPr>
                <a:t>x</a:t>
              </a:r>
              <a:r>
                <a:rPr lang="en-GB" sz="2200" b="1" baseline="30000" dirty="0">
                  <a:solidFill>
                    <a:srgbClr val="000000"/>
                  </a:solidFill>
                  <a:latin typeface="+mj-lt"/>
                </a:rPr>
                <a:t>9</a:t>
              </a:r>
              <a:r>
                <a:rPr lang="en-GB" dirty="0">
                  <a:solidFill>
                    <a:srgbClr val="000000"/>
                  </a:solidFill>
                  <a:latin typeface="+mj-lt"/>
                </a:rPr>
                <a:t>Be, </a:t>
              </a:r>
              <a:r>
                <a:rPr lang="en-GB" sz="2200" b="1" baseline="30000" dirty="0">
                  <a:solidFill>
                    <a:srgbClr val="000000"/>
                  </a:solidFill>
                  <a:latin typeface="+mj-lt"/>
                </a:rPr>
                <a:t>13</a:t>
              </a:r>
              <a:r>
                <a:rPr lang="en-GB" dirty="0">
                  <a:solidFill>
                    <a:srgbClr val="000000"/>
                  </a:solidFill>
                  <a:latin typeface="+mj-lt"/>
                </a:rPr>
                <a:t>C, </a:t>
              </a:r>
              <a:r>
                <a:rPr lang="en-GB" dirty="0" smtClean="0">
                  <a:solidFill>
                    <a:srgbClr val="000000"/>
                  </a:solidFill>
                  <a:latin typeface="+mj-lt"/>
                </a:rPr>
                <a:t>D</a:t>
              </a:r>
              <a:r>
                <a:rPr lang="en-GB" sz="2200" b="1" baseline="-25000" dirty="0" smtClean="0">
                  <a:solidFill>
                    <a:srgbClr val="000000"/>
                  </a:solidFill>
                  <a:latin typeface="+mj-lt"/>
                </a:rPr>
                <a:t>2</a:t>
              </a:r>
              <a:r>
                <a:rPr lang="en-GB" dirty="0" smtClean="0">
                  <a:solidFill>
                    <a:srgbClr val="000000"/>
                  </a:solidFill>
                  <a:latin typeface="+mj-lt"/>
                </a:rPr>
                <a:t>O) </a:t>
              </a:r>
            </a:p>
            <a:p>
              <a:pPr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GB" dirty="0" smtClean="0">
                  <a:solidFill>
                    <a:srgbClr val="000000"/>
                  </a:solidFill>
                  <a:latin typeface="+mj-lt"/>
                </a:rPr>
                <a:t>                             </a:t>
              </a:r>
              <a:endParaRPr lang="en-GB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131" name="AutoShape 11"/>
            <p:cNvSpPr>
              <a:spLocks noChangeArrowheads="1"/>
            </p:cNvSpPr>
            <p:nvPr/>
          </p:nvSpPr>
          <p:spPr bwMode="auto">
            <a:xfrm>
              <a:off x="2903040" y="5562600"/>
              <a:ext cx="5588640" cy="990600"/>
            </a:xfrm>
            <a:prstGeom prst="roundRect">
              <a:avLst>
                <a:gd name="adj" fmla="val 171"/>
              </a:avLst>
            </a:prstGeom>
            <a:noFill/>
            <a:ln w="3672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2720" y="0"/>
            <a:ext cx="1221120" cy="12212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801" y="1520800"/>
            <a:ext cx="4910400" cy="5305517"/>
            <a:chOff x="45" y="1008"/>
            <a:chExt cx="3410" cy="3684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" y="1008"/>
              <a:ext cx="3411" cy="1984"/>
            </a:xfrm>
            <a:prstGeom prst="rect">
              <a:avLst/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" y="2928"/>
              <a:ext cx="1630" cy="1765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1629" y="2064"/>
              <a:ext cx="144" cy="864"/>
            </a:xfrm>
            <a:prstGeom prst="line">
              <a:avLst/>
            </a:prstGeom>
            <a:noFill/>
            <a:ln w="19080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 flipV="1">
              <a:off x="141" y="2083"/>
              <a:ext cx="1447" cy="846"/>
            </a:xfrm>
            <a:prstGeom prst="line">
              <a:avLst/>
            </a:prstGeom>
            <a:noFill/>
            <a:ln w="19080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" y="457200"/>
            <a:ext cx="4905826" cy="783442"/>
            <a:chOff x="64801" y="588158"/>
            <a:chExt cx="4666082" cy="783442"/>
          </a:xfrm>
        </p:grpSpPr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195840" y="616385"/>
              <a:ext cx="4476480" cy="637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945" tIns="41473" rIns="82945" bIns="41473">
              <a:prstTxWarp prst="textNoShape">
                <a:avLst/>
              </a:prstTxWarp>
              <a:spAutoFit/>
            </a:bodyPr>
            <a:lstStyle/>
            <a:p>
              <a:r>
                <a:rPr lang="it-IT" dirty="0">
                  <a:solidFill>
                    <a:schemeClr val="tx1"/>
                  </a:solidFill>
                  <a:latin typeface="+mj-lt"/>
                </a:rPr>
                <a:t>e</a:t>
              </a:r>
              <a:r>
                <a:rPr lang="it-IT" sz="2200" b="1" baseline="30000" dirty="0">
                  <a:latin typeface="+mj-lt"/>
                </a:rPr>
                <a:t>+</a:t>
              </a:r>
              <a:r>
                <a:rPr lang="it-IT" dirty="0">
                  <a:solidFill>
                    <a:schemeClr val="tx1"/>
                  </a:solidFill>
                  <a:latin typeface="+mj-lt"/>
                </a:rPr>
                <a:t> + e</a:t>
              </a:r>
              <a:r>
                <a:rPr lang="it-IT" sz="2200" b="1" baseline="30000" dirty="0">
                  <a:latin typeface="+mj-lt"/>
                </a:rPr>
                <a:t>-</a:t>
              </a:r>
              <a:r>
                <a:rPr lang="it-IT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it-IT" dirty="0">
                  <a:solidFill>
                    <a:schemeClr val="tx1"/>
                  </a:solidFill>
                  <a:latin typeface="+mj-lt"/>
                  <a:sym typeface="Symbol" charset="2"/>
                </a:rPr>
                <a:t> </a:t>
              </a:r>
              <a:r>
                <a:rPr lang="it-IT" dirty="0">
                  <a:solidFill>
                    <a:schemeClr val="tx1"/>
                  </a:solidFill>
                  <a:latin typeface="Symbol" charset="2"/>
                </a:rPr>
                <a:t>f </a:t>
              </a:r>
              <a:r>
                <a:rPr lang="it-IT" dirty="0">
                  <a:solidFill>
                    <a:schemeClr val="tx1"/>
                  </a:solidFill>
                  <a:latin typeface="+mj-lt"/>
                </a:rPr>
                <a:t>(1020) </a:t>
              </a:r>
              <a:r>
                <a:rPr lang="it-IT" dirty="0">
                  <a:solidFill>
                    <a:schemeClr val="tx1"/>
                  </a:solidFill>
                  <a:latin typeface="+mj-lt"/>
                  <a:sym typeface="Symbol" charset="2"/>
                </a:rPr>
                <a:t></a:t>
              </a:r>
              <a:r>
                <a:rPr lang="it-IT" dirty="0">
                  <a:solidFill>
                    <a:schemeClr val="tx1"/>
                  </a:solidFill>
                  <a:latin typeface="+mj-lt"/>
                </a:rPr>
                <a:t> K</a:t>
              </a:r>
              <a:r>
                <a:rPr lang="it-IT" sz="2200" b="1" baseline="30000" dirty="0">
                  <a:latin typeface="+mj-lt"/>
                </a:rPr>
                <a:t>+</a:t>
              </a:r>
              <a:r>
                <a:rPr lang="it-IT" dirty="0">
                  <a:solidFill>
                    <a:schemeClr val="tx1"/>
                  </a:solidFill>
                  <a:latin typeface="+mj-lt"/>
                </a:rPr>
                <a:t> + K</a:t>
              </a:r>
              <a:r>
                <a:rPr lang="it-IT" sz="2200" b="1" baseline="30000" dirty="0">
                  <a:latin typeface="+mj-lt"/>
                </a:rPr>
                <a:t>- </a:t>
              </a:r>
              <a:r>
                <a:rPr lang="it-IT" dirty="0">
                  <a:solidFill>
                    <a:schemeClr val="tx1"/>
                  </a:solidFill>
                  <a:latin typeface="+mj-lt"/>
                </a:rPr>
                <a:t>(127 MeV/c)</a:t>
              </a:r>
            </a:p>
            <a:p>
              <a:r>
                <a:rPr lang="it-IT" dirty="0">
                  <a:solidFill>
                    <a:schemeClr val="tx1"/>
                  </a:solidFill>
                </a:rPr>
                <a:t>                                      </a:t>
              </a:r>
              <a:r>
                <a:rPr lang="it-IT" dirty="0" smtClean="0">
                  <a:solidFill>
                    <a:schemeClr val="tx1"/>
                  </a:solidFill>
                </a:rPr>
                <a:t> </a:t>
              </a:r>
              <a:r>
                <a:rPr lang="it-IT" dirty="0" smtClean="0">
                  <a:solidFill>
                    <a:schemeClr val="tx1"/>
                  </a:solidFill>
                  <a:latin typeface="+mj-lt"/>
                </a:rPr>
                <a:t>K</a:t>
              </a:r>
              <a:r>
                <a:rPr lang="it-IT" sz="2200" b="1" baseline="30000" dirty="0">
                  <a:latin typeface="+mj-lt"/>
                </a:rPr>
                <a:t>-</a:t>
              </a:r>
              <a:r>
                <a:rPr lang="it-IT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it-IT" baseline="-25000" dirty="0">
                  <a:solidFill>
                    <a:schemeClr val="tx1"/>
                  </a:solidFill>
                  <a:latin typeface="+mj-lt"/>
                </a:rPr>
                <a:t>stop</a:t>
              </a:r>
              <a:r>
                <a:rPr lang="it-IT" dirty="0">
                  <a:solidFill>
                    <a:schemeClr val="tx1"/>
                  </a:solidFill>
                  <a:latin typeface="+mj-lt"/>
                </a:rPr>
                <a:t> + </a:t>
              </a:r>
              <a:r>
                <a:rPr lang="it-IT" sz="2200" b="1" baseline="30000" dirty="0">
                  <a:latin typeface="+mj-lt"/>
                </a:rPr>
                <a:t>A</a:t>
              </a:r>
              <a:r>
                <a:rPr lang="it-IT" dirty="0">
                  <a:solidFill>
                    <a:schemeClr val="tx1"/>
                  </a:solidFill>
                  <a:latin typeface="+mj-lt"/>
                </a:rPr>
                <a:t>Z </a:t>
              </a:r>
              <a:r>
                <a:rPr lang="it-IT" dirty="0">
                  <a:solidFill>
                    <a:schemeClr val="tx1"/>
                  </a:solidFill>
                  <a:latin typeface="+mj-lt"/>
                  <a:sym typeface="Symbol" charset="2"/>
                </a:rPr>
                <a:t> </a:t>
              </a:r>
              <a:r>
                <a:rPr lang="it-IT" sz="2200" b="1" baseline="30000" dirty="0">
                  <a:latin typeface="+mj-lt"/>
                </a:rPr>
                <a:t>A</a:t>
              </a:r>
              <a:r>
                <a:rPr lang="it-IT" sz="2200" b="1" baseline="-25000" dirty="0">
                  <a:latin typeface="Symbol" charset="2"/>
                </a:rPr>
                <a:t>L</a:t>
              </a:r>
              <a:r>
                <a:rPr lang="it-IT" dirty="0">
                  <a:solidFill>
                    <a:schemeClr val="tx1"/>
                  </a:solidFill>
                  <a:latin typeface="+mj-lt"/>
                </a:rPr>
                <a:t>Z + </a:t>
              </a:r>
              <a:r>
                <a:rPr lang="it-IT" dirty="0">
                  <a:solidFill>
                    <a:schemeClr val="tx1"/>
                  </a:solidFill>
                  <a:latin typeface="Symbol" charset="2"/>
                </a:rPr>
                <a:t>p</a:t>
              </a:r>
              <a:r>
                <a:rPr lang="it-IT" sz="2200" b="1" baseline="30000" dirty="0"/>
                <a:t>-</a:t>
              </a:r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64801" y="588158"/>
              <a:ext cx="4666082" cy="783442"/>
            </a:xfrm>
            <a:prstGeom prst="rect">
              <a:avLst/>
            </a:prstGeom>
            <a:noFill/>
            <a:ln w="222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724480" y="4546558"/>
            <a:ext cx="1488384" cy="3145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it-IT" sz="1500" dirty="0" err="1">
                <a:latin typeface="+mj-lt"/>
              </a:rPr>
              <a:t>Solenoid</a:t>
            </a:r>
            <a:r>
              <a:rPr lang="it-IT" sz="1500" dirty="0">
                <a:latin typeface="+mj-lt"/>
              </a:rPr>
              <a:t>: B=1T</a:t>
            </a: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1764900" y="6553200"/>
            <a:ext cx="7178040" cy="249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XIV International Conference on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Hadron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Spectroscopy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ettro_pip_nrich_barbar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057400"/>
            <a:ext cx="4556760" cy="4292600"/>
          </a:xfrm>
          <a:prstGeom prst="rect">
            <a:avLst/>
          </a:prstGeom>
        </p:spPr>
      </p:pic>
      <p:sp>
        <p:nvSpPr>
          <p:cNvPr id="9" name="Line 18"/>
          <p:cNvSpPr>
            <a:spLocks noChangeShapeType="1"/>
          </p:cNvSpPr>
          <p:nvPr/>
        </p:nvSpPr>
        <p:spPr bwMode="auto">
          <a:xfrm flipH="1">
            <a:off x="2514596" y="1403936"/>
            <a:ext cx="304801" cy="2482264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ash"/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2667000" y="1578086"/>
            <a:ext cx="326880" cy="3269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37120" y="0"/>
            <a:ext cx="618288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-rich </a:t>
            </a:r>
            <a:r>
              <a:rPr lang="en-GB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hypernuclei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 search with FINUDA: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previous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 results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1005840" y="6531936"/>
            <a:ext cx="7178040" cy="249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XIV International Conference on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Hadron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Spectroscopy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8018" y="907702"/>
            <a:ext cx="4579782" cy="5129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	</a:t>
            </a:r>
            <a:r>
              <a:rPr lang="en-US" dirty="0" err="1" smtClean="0">
                <a:latin typeface="+mj-lt"/>
              </a:rPr>
              <a:t>M.Agnello</a:t>
            </a:r>
            <a:r>
              <a:rPr lang="en-US" dirty="0" smtClean="0">
                <a:latin typeface="+mj-lt"/>
              </a:rPr>
              <a:t> et al., PLB 640 (2006) 145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2003-2004 data sample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background: 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+mj-lt"/>
              </a:rPr>
              <a:t> K</a:t>
            </a:r>
            <a:r>
              <a:rPr lang="en-US" sz="2000" baseline="30000" dirty="0" smtClean="0">
                <a:latin typeface="+mj-lt"/>
              </a:rPr>
              <a:t>-</a:t>
            </a:r>
            <a:r>
              <a:rPr lang="en-US" dirty="0" smtClean="0">
                <a:latin typeface="+mj-lt"/>
              </a:rPr>
              <a:t> + </a:t>
            </a:r>
            <a:r>
              <a:rPr lang="en-US" dirty="0" err="1" smtClean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 </a:t>
            </a:r>
            <a:r>
              <a:rPr lang="it-IT" dirty="0" smtClean="0">
                <a:latin typeface="+mj-lt"/>
                <a:cs typeface="Arial"/>
                <a:sym typeface="Symbol" charset="2"/>
              </a:rPr>
              <a:t> </a:t>
            </a:r>
            <a:r>
              <a:rPr lang="it-IT" dirty="0" smtClean="0">
                <a:latin typeface="Symbol" charset="2"/>
                <a:cs typeface="Symbol" charset="2"/>
                <a:sym typeface="Symbol" charset="2"/>
              </a:rPr>
              <a:t>S</a:t>
            </a:r>
            <a:r>
              <a:rPr lang="it-IT" baseline="30000" dirty="0" smtClean="0">
                <a:latin typeface="+mj-lt"/>
                <a:cs typeface="Arial"/>
                <a:sym typeface="Symbol" charset="2"/>
              </a:rPr>
              <a:t>+</a:t>
            </a:r>
            <a:r>
              <a:rPr lang="it-IT" dirty="0" smtClean="0">
                <a:latin typeface="+mj-lt"/>
                <a:cs typeface="Arial"/>
                <a:sym typeface="Symbol" charset="2"/>
              </a:rPr>
              <a:t> + </a:t>
            </a:r>
            <a:r>
              <a:rPr lang="it-IT" dirty="0" smtClean="0">
                <a:latin typeface="Symbol" charset="2"/>
                <a:cs typeface="Symbol" charset="2"/>
                <a:sym typeface="Symbol" charset="2"/>
              </a:rPr>
              <a:t>p</a:t>
            </a:r>
            <a:r>
              <a:rPr lang="it-IT" baseline="30000" dirty="0" smtClean="0">
                <a:cs typeface="Arial"/>
                <a:sym typeface="Symbol" charset="2"/>
              </a:rPr>
              <a:t>-</a:t>
            </a:r>
            <a:endParaRPr lang="it-IT" dirty="0" smtClean="0">
              <a:latin typeface="+mj-lt"/>
              <a:cs typeface="Arial"/>
              <a:sym typeface="Symbol" charset="2"/>
            </a:endParaRPr>
          </a:p>
          <a:p>
            <a:r>
              <a:rPr lang="it-IT" dirty="0" smtClean="0">
                <a:latin typeface="+mj-lt"/>
                <a:cs typeface="Arial"/>
                <a:sym typeface="Symbol" charset="2"/>
              </a:rPr>
              <a:t>          </a:t>
            </a:r>
            <a:r>
              <a:rPr lang="it-IT" dirty="0" smtClean="0">
                <a:latin typeface="Symbol" charset="2"/>
                <a:cs typeface="Symbol" charset="2"/>
                <a:sym typeface="Symbol" charset="2"/>
              </a:rPr>
              <a:t>S</a:t>
            </a:r>
            <a:r>
              <a:rPr lang="it-IT" baseline="30000" dirty="0" smtClean="0">
                <a:latin typeface="+mj-lt"/>
                <a:cs typeface="Arial"/>
                <a:sym typeface="Symbol" charset="2"/>
              </a:rPr>
              <a:t>+</a:t>
            </a:r>
            <a:r>
              <a:rPr lang="it-IT" dirty="0" smtClean="0">
                <a:latin typeface="+mj-lt"/>
                <a:cs typeface="Arial"/>
                <a:sym typeface="Symbol" charset="2"/>
              </a:rPr>
              <a:t>  n </a:t>
            </a:r>
            <a:r>
              <a:rPr lang="it-IT" dirty="0" smtClean="0">
                <a:latin typeface="Symbol" charset="2"/>
                <a:cs typeface="Symbol" charset="2"/>
                <a:sym typeface="Symbol" charset="2"/>
              </a:rPr>
              <a:t>p</a:t>
            </a:r>
            <a:r>
              <a:rPr lang="it-IT" baseline="30000" dirty="0" smtClean="0">
                <a:latin typeface="+mj-lt"/>
                <a:cs typeface="Arial"/>
                <a:sym typeface="Symbol" charset="2"/>
              </a:rPr>
              <a:t>+</a:t>
            </a:r>
            <a:r>
              <a:rPr lang="it-IT" dirty="0" smtClean="0">
                <a:latin typeface="+mj-lt"/>
                <a:cs typeface="Arial"/>
                <a:sym typeface="Symbol" charset="2"/>
              </a:rPr>
              <a:t> (~130-250 MeV/c)</a:t>
            </a:r>
          </a:p>
          <a:p>
            <a:endParaRPr lang="it-IT" dirty="0" smtClean="0">
              <a:latin typeface="+mj-lt"/>
              <a:cs typeface="Arial"/>
              <a:sym typeface="Symbol" charset="2"/>
            </a:endParaRPr>
          </a:p>
          <a:p>
            <a:pPr>
              <a:buFont typeface="Arial"/>
              <a:buChar char="•"/>
            </a:pPr>
            <a:r>
              <a:rPr lang="it-IT" dirty="0" smtClean="0">
                <a:latin typeface="+mj-lt"/>
                <a:cs typeface="Arial"/>
                <a:sym typeface="Symbol" charset="2"/>
              </a:rPr>
              <a:t> </a:t>
            </a:r>
            <a:r>
              <a:rPr lang="en-US" dirty="0" smtClean="0">
                <a:latin typeface="+mj-lt"/>
              </a:rPr>
              <a:t>K</a:t>
            </a:r>
            <a:r>
              <a:rPr lang="en-US" sz="2000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+ pp </a:t>
            </a:r>
            <a:r>
              <a:rPr lang="it-IT" dirty="0" smtClean="0">
                <a:cs typeface="Arial"/>
                <a:sym typeface="Symbol" charset="2"/>
              </a:rPr>
              <a:t> </a:t>
            </a:r>
            <a:r>
              <a:rPr lang="it-IT" dirty="0" smtClean="0">
                <a:latin typeface="Symbol" charset="2"/>
                <a:cs typeface="Symbol" charset="2"/>
                <a:sym typeface="Symbol" charset="2"/>
              </a:rPr>
              <a:t>S</a:t>
            </a:r>
            <a:r>
              <a:rPr lang="it-IT" baseline="30000" dirty="0" smtClean="0">
                <a:latin typeface="+mj-lt"/>
                <a:cs typeface="Arial"/>
                <a:sym typeface="Symbol" charset="2"/>
              </a:rPr>
              <a:t>+</a:t>
            </a:r>
            <a:r>
              <a:rPr lang="it-IT" dirty="0" smtClean="0">
                <a:cs typeface="Arial"/>
                <a:sym typeface="Symbol" charset="2"/>
              </a:rPr>
              <a:t> </a:t>
            </a:r>
            <a:r>
              <a:rPr lang="it-IT" dirty="0" smtClean="0">
                <a:latin typeface="+mj-lt"/>
                <a:cs typeface="Arial"/>
                <a:sym typeface="Symbol" charset="2"/>
              </a:rPr>
              <a:t>+</a:t>
            </a:r>
            <a:r>
              <a:rPr lang="it-IT" dirty="0" smtClean="0">
                <a:cs typeface="Arial"/>
                <a:sym typeface="Symbol" charset="2"/>
              </a:rPr>
              <a:t> </a:t>
            </a:r>
            <a:r>
              <a:rPr lang="it-IT" dirty="0" smtClean="0">
                <a:latin typeface="+mj-lt"/>
                <a:cs typeface="Symbol" charset="2"/>
                <a:sym typeface="Symbol" charset="2"/>
              </a:rPr>
              <a:t>n</a:t>
            </a:r>
            <a:r>
              <a:rPr lang="it-IT" dirty="0" smtClean="0">
                <a:cs typeface="Arial"/>
                <a:sym typeface="Symbol" charset="2"/>
              </a:rPr>
              <a:t> </a:t>
            </a:r>
          </a:p>
          <a:p>
            <a:r>
              <a:rPr lang="it-IT" dirty="0" smtClean="0">
                <a:cs typeface="Arial"/>
                <a:sym typeface="Symbol" charset="2"/>
              </a:rPr>
              <a:t>          </a:t>
            </a:r>
            <a:r>
              <a:rPr lang="it-IT" dirty="0" smtClean="0">
                <a:latin typeface="Symbol" charset="2"/>
                <a:cs typeface="Symbol" charset="2"/>
                <a:sym typeface="Symbol" charset="2"/>
              </a:rPr>
              <a:t>S</a:t>
            </a:r>
            <a:r>
              <a:rPr lang="it-IT" baseline="30000" dirty="0" smtClean="0">
                <a:cs typeface="Arial"/>
                <a:sym typeface="Symbol" charset="2"/>
              </a:rPr>
              <a:t>+</a:t>
            </a:r>
            <a:r>
              <a:rPr lang="it-IT" dirty="0" smtClean="0">
                <a:cs typeface="Arial"/>
                <a:sym typeface="Symbol" charset="2"/>
              </a:rPr>
              <a:t> </a:t>
            </a:r>
            <a:r>
              <a:rPr lang="it-IT" dirty="0" smtClean="0">
                <a:latin typeface="+mj-lt"/>
                <a:cs typeface="Arial"/>
                <a:sym typeface="Symbol" charset="2"/>
              </a:rPr>
              <a:t> n </a:t>
            </a:r>
            <a:r>
              <a:rPr lang="it-IT" dirty="0" smtClean="0">
                <a:latin typeface="Symbol" charset="2"/>
                <a:cs typeface="Symbol" charset="2"/>
                <a:sym typeface="Symbol" charset="2"/>
              </a:rPr>
              <a:t>p</a:t>
            </a:r>
            <a:r>
              <a:rPr lang="it-IT" baseline="30000" dirty="0" smtClean="0">
                <a:cs typeface="Arial"/>
                <a:sym typeface="Symbol" charset="2"/>
              </a:rPr>
              <a:t>+</a:t>
            </a:r>
            <a:r>
              <a:rPr lang="it-IT" dirty="0" smtClean="0">
                <a:cs typeface="Arial"/>
                <a:sym typeface="Symbol" charset="2"/>
              </a:rPr>
              <a:t> </a:t>
            </a:r>
            <a:r>
              <a:rPr lang="it-IT" dirty="0" smtClean="0">
                <a:latin typeface="+mj-lt"/>
                <a:cs typeface="Arial"/>
                <a:sym typeface="Symbol" charset="2"/>
              </a:rPr>
              <a:t>(~100-320 MeV/c)</a:t>
            </a:r>
          </a:p>
          <a:p>
            <a:r>
              <a:rPr lang="en-US" dirty="0" smtClean="0">
                <a:latin typeface="+mj-lt"/>
                <a:cs typeface="Arial"/>
                <a:sym typeface="Symbol" charset="2"/>
              </a:rPr>
              <a:t>cut</a:t>
            </a:r>
            <a:r>
              <a:rPr lang="it-IT" dirty="0" smtClean="0">
                <a:latin typeface="+mj-lt"/>
                <a:cs typeface="Arial"/>
                <a:sym typeface="Symbol" charset="2"/>
              </a:rPr>
              <a:t> on K</a:t>
            </a:r>
            <a:r>
              <a:rPr lang="it-IT" sz="2000" baseline="30000" dirty="0" smtClean="0">
                <a:latin typeface="+mj-lt"/>
                <a:cs typeface="Arial"/>
                <a:sym typeface="Symbol" charset="2"/>
              </a:rPr>
              <a:t>-</a:t>
            </a:r>
            <a:r>
              <a:rPr lang="it-IT" sz="2000" dirty="0" smtClean="0">
                <a:latin typeface="+mj-lt"/>
                <a:cs typeface="Arial"/>
                <a:sym typeface="Symbol" charset="2"/>
              </a:rPr>
              <a:t>/</a:t>
            </a:r>
            <a:r>
              <a:rPr lang="it-IT" dirty="0" err="1" smtClean="0">
                <a:latin typeface="Symbol" charset="2"/>
                <a:cs typeface="Symbol" charset="2"/>
                <a:sym typeface="Symbol" charset="2"/>
              </a:rPr>
              <a:t>p</a:t>
            </a:r>
            <a:r>
              <a:rPr lang="it-IT" baseline="30000" dirty="0" err="1" smtClean="0">
                <a:latin typeface="+mj-lt"/>
                <a:cs typeface="Arial"/>
                <a:sym typeface="Symbol" charset="2"/>
              </a:rPr>
              <a:t>+</a:t>
            </a:r>
            <a:r>
              <a:rPr lang="it-IT" dirty="0" smtClean="0">
                <a:latin typeface="+mj-lt"/>
                <a:cs typeface="Arial"/>
                <a:sym typeface="Symbol" charset="2"/>
              </a:rPr>
              <a:t> </a:t>
            </a:r>
            <a:r>
              <a:rPr lang="it-IT" dirty="0" err="1" smtClean="0">
                <a:latin typeface="+mj-lt"/>
                <a:cs typeface="Arial"/>
                <a:sym typeface="Symbol" charset="2"/>
              </a:rPr>
              <a:t>distance</a:t>
            </a:r>
            <a:r>
              <a:rPr lang="it-IT" dirty="0" smtClean="0">
                <a:latin typeface="+mj-lt"/>
                <a:cs typeface="Arial"/>
                <a:sym typeface="Symbol" charset="2"/>
              </a:rPr>
              <a:t> </a:t>
            </a:r>
          </a:p>
          <a:p>
            <a:endParaRPr lang="it-IT" dirty="0" smtClean="0">
              <a:latin typeface="+mj-lt"/>
              <a:cs typeface="Arial"/>
              <a:sym typeface="Symbol" charset="2"/>
            </a:endParaRPr>
          </a:p>
          <a:p>
            <a:r>
              <a:rPr lang="en-US" dirty="0" smtClean="0">
                <a:latin typeface="+mj-lt"/>
                <a:cs typeface="Arial"/>
                <a:sym typeface="Symbol" charset="2"/>
              </a:rPr>
              <a:t>production</a:t>
            </a:r>
            <a:r>
              <a:rPr lang="it-IT" dirty="0" smtClean="0">
                <a:latin typeface="+mj-lt"/>
                <a:cs typeface="Arial"/>
                <a:sym typeface="Symbol" charset="2"/>
              </a:rPr>
              <a:t> rate/</a:t>
            </a:r>
            <a:r>
              <a:rPr lang="it-IT" dirty="0" err="1" smtClean="0">
                <a:latin typeface="+mj-lt"/>
                <a:cs typeface="Arial"/>
                <a:sym typeface="Symbol" charset="2"/>
              </a:rPr>
              <a:t>stopped</a:t>
            </a:r>
            <a:r>
              <a:rPr lang="it-IT" dirty="0" smtClean="0">
                <a:latin typeface="+mj-lt"/>
                <a:cs typeface="Arial"/>
                <a:sym typeface="Symbol" charset="2"/>
              </a:rPr>
              <a:t> K</a:t>
            </a:r>
            <a:r>
              <a:rPr lang="it-IT" sz="2000" baseline="30000" dirty="0" smtClean="0">
                <a:latin typeface="+mj-lt"/>
                <a:cs typeface="Arial"/>
                <a:sym typeface="Symbol" charset="2"/>
              </a:rPr>
              <a:t>-</a:t>
            </a:r>
            <a:r>
              <a:rPr lang="it-IT" dirty="0" smtClean="0">
                <a:latin typeface="+mj-lt"/>
                <a:cs typeface="Arial"/>
                <a:sym typeface="Symbol" charset="2"/>
              </a:rPr>
              <a:t>: </a:t>
            </a:r>
            <a:r>
              <a:rPr lang="it-IT" dirty="0" err="1" smtClean="0">
                <a:latin typeface="+mj-lt"/>
                <a:cs typeface="Arial"/>
                <a:sym typeface="Symbol" charset="2"/>
              </a:rPr>
              <a:t>U.L.</a:t>
            </a:r>
            <a:r>
              <a:rPr lang="it-IT" dirty="0" smtClean="0">
                <a:latin typeface="+mj-lt"/>
                <a:cs typeface="Arial"/>
                <a:sym typeface="Symbol" charset="2"/>
              </a:rPr>
              <a:t> (90% </a:t>
            </a:r>
            <a:r>
              <a:rPr lang="it-IT" dirty="0" err="1" smtClean="0">
                <a:latin typeface="+mj-lt"/>
                <a:cs typeface="Arial"/>
                <a:sym typeface="Symbol" charset="2"/>
              </a:rPr>
              <a:t>CL</a:t>
            </a:r>
            <a:r>
              <a:rPr lang="it-IT" dirty="0" smtClean="0">
                <a:latin typeface="+mj-lt"/>
                <a:cs typeface="Arial"/>
                <a:sym typeface="Symbol" charset="2"/>
              </a:rPr>
              <a:t>)</a:t>
            </a:r>
          </a:p>
          <a:p>
            <a:endParaRPr lang="it-IT" sz="2000" baseline="30000" dirty="0" smtClean="0">
              <a:latin typeface="+mj-lt"/>
              <a:cs typeface="Arial"/>
              <a:sym typeface="Symbol" charset="2"/>
            </a:endParaRPr>
          </a:p>
          <a:p>
            <a:r>
              <a:rPr lang="en-US" b="1" baseline="30000" dirty="0" smtClean="0">
                <a:latin typeface="+mj-lt"/>
              </a:rPr>
              <a:t>6</a:t>
            </a:r>
            <a:r>
              <a:rPr lang="en-US" b="1" baseline="-25000" dirty="0" smtClean="0">
                <a:latin typeface="Symbol" charset="2"/>
                <a:cs typeface="Symbol" charset="2"/>
              </a:rPr>
              <a:t>L</a:t>
            </a:r>
            <a:r>
              <a:rPr lang="en-US" b="1" dirty="0" smtClean="0">
                <a:latin typeface="+mj-lt"/>
              </a:rPr>
              <a:t>H:  (2.5 ± 0.4</a:t>
            </a:r>
            <a:r>
              <a:rPr lang="en-US" b="1" baseline="-25000" dirty="0" smtClean="0">
                <a:latin typeface="+mj-lt"/>
              </a:rPr>
              <a:t>stat</a:t>
            </a:r>
            <a:r>
              <a:rPr lang="en-US" b="1" baseline="30000" dirty="0" smtClean="0">
                <a:latin typeface="+mj-lt"/>
              </a:rPr>
              <a:t>+0.4</a:t>
            </a:r>
            <a:r>
              <a:rPr lang="en-US" b="1" baseline="-25000" dirty="0" smtClean="0">
                <a:latin typeface="+mj-lt"/>
              </a:rPr>
              <a:t>-0.1sys</a:t>
            </a:r>
            <a:r>
              <a:rPr lang="en-US" b="1" dirty="0" smtClean="0">
                <a:latin typeface="+mj-lt"/>
              </a:rPr>
              <a:t>) 10</a:t>
            </a:r>
            <a:r>
              <a:rPr lang="en-US" b="1" baseline="30000" dirty="0" smtClean="0">
                <a:latin typeface="+mj-lt"/>
              </a:rPr>
              <a:t>-5</a:t>
            </a:r>
          </a:p>
          <a:p>
            <a:endParaRPr lang="it-IT" baseline="30000" dirty="0" smtClean="0">
              <a:latin typeface="+mj-lt"/>
              <a:cs typeface="Arial"/>
              <a:sym typeface="Symbol" charset="2"/>
            </a:endParaRPr>
          </a:p>
          <a:p>
            <a:r>
              <a:rPr lang="en-US" baseline="30000" dirty="0" smtClean="0">
                <a:latin typeface="+mj-lt"/>
              </a:rPr>
              <a:t>7</a:t>
            </a:r>
            <a:r>
              <a:rPr lang="en-US" baseline="-25000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>
                <a:latin typeface="+mj-lt"/>
              </a:rPr>
              <a:t>H:  (4.5 ± 0.9</a:t>
            </a:r>
            <a:r>
              <a:rPr lang="en-US" baseline="-25000" dirty="0" smtClean="0">
                <a:latin typeface="+mj-lt"/>
              </a:rPr>
              <a:t>stat</a:t>
            </a:r>
            <a:r>
              <a:rPr lang="en-US" baseline="30000" dirty="0" smtClean="0">
                <a:latin typeface="+mj-lt"/>
              </a:rPr>
              <a:t>+0.4</a:t>
            </a:r>
            <a:r>
              <a:rPr lang="en-US" baseline="-25000" dirty="0" smtClean="0">
                <a:latin typeface="+mj-lt"/>
              </a:rPr>
              <a:t>-0.1sys</a:t>
            </a:r>
            <a:r>
              <a:rPr lang="en-US" dirty="0" smtClean="0">
                <a:latin typeface="+mj-lt"/>
              </a:rPr>
              <a:t>) 10</a:t>
            </a:r>
            <a:r>
              <a:rPr lang="en-US" baseline="30000" dirty="0" smtClean="0">
                <a:latin typeface="+mj-lt"/>
              </a:rPr>
              <a:t>-5</a:t>
            </a:r>
          </a:p>
          <a:p>
            <a:endParaRPr lang="it-IT" baseline="30000" dirty="0" smtClean="0">
              <a:latin typeface="+mj-lt"/>
              <a:cs typeface="Arial"/>
              <a:sym typeface="Symbol" charset="2"/>
            </a:endParaRPr>
          </a:p>
          <a:p>
            <a:pPr>
              <a:buFont typeface="Arial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041737"/>
            <a:ext cx="2438400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K</a:t>
            </a:r>
            <a:r>
              <a:rPr lang="en-US" baseline="30000" dirty="0" smtClean="0">
                <a:latin typeface="+mj-lt"/>
              </a:rPr>
              <a:t>-</a:t>
            </a:r>
            <a:r>
              <a:rPr lang="en-US" baseline="-25000" dirty="0" smtClean="0">
                <a:latin typeface="+mj-lt"/>
              </a:rPr>
              <a:t>stop</a:t>
            </a:r>
            <a:r>
              <a:rPr lang="en-US" dirty="0" smtClean="0">
                <a:latin typeface="+mj-lt"/>
              </a:rPr>
              <a:t> + </a:t>
            </a:r>
            <a:r>
              <a:rPr lang="en-US" baseline="30000" dirty="0" smtClean="0">
                <a:latin typeface="+mj-lt"/>
              </a:rPr>
              <a:t>6</a:t>
            </a:r>
            <a:r>
              <a:rPr lang="en-US" dirty="0" smtClean="0">
                <a:latin typeface="+mj-lt"/>
              </a:rPr>
              <a:t>Li </a:t>
            </a:r>
            <a:r>
              <a:rPr lang="it-IT" dirty="0" smtClean="0">
                <a:cs typeface="Arial"/>
                <a:sym typeface="Symbol" charset="2"/>
              </a:rPr>
              <a:t> </a:t>
            </a:r>
            <a:r>
              <a:rPr lang="en-US" baseline="30000" dirty="0" smtClean="0">
                <a:latin typeface="+mj-lt"/>
              </a:rPr>
              <a:t>6</a:t>
            </a:r>
            <a:r>
              <a:rPr lang="en-US" baseline="-25000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>
                <a:latin typeface="+mj-lt"/>
              </a:rPr>
              <a:t>H + 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+mj-lt"/>
              </a:rPr>
              <a:t>+</a:t>
            </a:r>
          </a:p>
          <a:p>
            <a:endParaRPr lang="en-US" baseline="300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K</a:t>
            </a:r>
            <a:r>
              <a:rPr lang="en-US" baseline="30000" dirty="0" smtClean="0">
                <a:latin typeface="+mj-lt"/>
              </a:rPr>
              <a:t>-</a:t>
            </a:r>
            <a:r>
              <a:rPr lang="en-US" baseline="-25000" dirty="0" smtClean="0">
                <a:latin typeface="+mj-lt"/>
              </a:rPr>
              <a:t>stop</a:t>
            </a:r>
            <a:r>
              <a:rPr lang="en-US" dirty="0" smtClean="0">
                <a:latin typeface="+mj-lt"/>
              </a:rPr>
              <a:t> + </a:t>
            </a:r>
            <a:r>
              <a:rPr lang="en-US" baseline="30000" dirty="0" smtClean="0">
                <a:latin typeface="+mj-lt"/>
              </a:rPr>
              <a:t>7</a:t>
            </a:r>
            <a:r>
              <a:rPr lang="en-US" dirty="0" smtClean="0">
                <a:latin typeface="+mj-lt"/>
              </a:rPr>
              <a:t>Li </a:t>
            </a:r>
            <a:r>
              <a:rPr lang="it-IT" dirty="0" smtClean="0">
                <a:cs typeface="Arial"/>
                <a:sym typeface="Symbol" charset="2"/>
              </a:rPr>
              <a:t> </a:t>
            </a:r>
            <a:r>
              <a:rPr lang="en-US" baseline="30000" dirty="0" smtClean="0">
                <a:latin typeface="+mj-lt"/>
                <a:sym typeface="Symbol" charset="2"/>
              </a:rPr>
              <a:t>7</a:t>
            </a:r>
            <a:r>
              <a:rPr lang="en-US" baseline="-25000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>
                <a:latin typeface="+mj-lt"/>
              </a:rPr>
              <a:t>H</a:t>
            </a:r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+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+mj-lt"/>
              </a:rPr>
              <a:t>+</a:t>
            </a:r>
          </a:p>
          <a:p>
            <a:endParaRPr lang="en-US" baseline="30000" dirty="0" smtClean="0">
              <a:latin typeface="+mj-lt"/>
            </a:endParaRP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2690073" y="1077022"/>
            <a:ext cx="326880" cy="326914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H="1">
            <a:off x="2425700" y="1905000"/>
            <a:ext cx="393700" cy="3733800"/>
          </a:xfrm>
          <a:prstGeom prst="line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ash"/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37120" y="152400"/>
            <a:ext cx="618288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 search with FINUDA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 rot="5400000">
            <a:off x="6240780" y="3312199"/>
            <a:ext cx="4191000" cy="55466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dirty="0" smtClean="0">
                <a:latin typeface="+mj-lt"/>
              </a:rPr>
              <a:t>from: “Proposal for a new FINUDA data taking”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FINUDA Collaboration February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 2008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944940"/>
            <a:ext cx="4579782" cy="5016757"/>
            <a:chOff x="152400" y="944940"/>
            <a:chExt cx="4579782" cy="5016757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944940"/>
              <a:ext cx="4579782" cy="5016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2006-2007 data sample: 5x statistics</a:t>
              </a:r>
            </a:p>
            <a:p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  <a:p>
              <a:endParaRPr lang="en-US" dirty="0" smtClean="0">
                <a:latin typeface="+mj-lt"/>
              </a:endParaRPr>
            </a:p>
            <a:p>
              <a:r>
                <a:rPr lang="en-US" dirty="0" smtClean="0">
                  <a:latin typeface="+mj-lt"/>
                </a:rPr>
                <a:t>K</a:t>
              </a:r>
              <a:r>
                <a:rPr lang="en-US" baseline="30000" dirty="0" smtClean="0">
                  <a:latin typeface="+mj-lt"/>
                </a:rPr>
                <a:t>-</a:t>
              </a:r>
              <a:r>
                <a:rPr lang="en-US" baseline="-25000" dirty="0" smtClean="0">
                  <a:latin typeface="+mj-lt"/>
                </a:rPr>
                <a:t>stop</a:t>
              </a:r>
              <a:r>
                <a:rPr lang="en-US" dirty="0" smtClean="0">
                  <a:latin typeface="+mj-lt"/>
                </a:rPr>
                <a:t> + </a:t>
              </a:r>
              <a:r>
                <a:rPr lang="en-US" baseline="30000" dirty="0" smtClean="0">
                  <a:latin typeface="+mj-lt"/>
                </a:rPr>
                <a:t>6</a:t>
              </a:r>
              <a:r>
                <a:rPr lang="en-US" dirty="0" smtClean="0">
                  <a:latin typeface="+mj-lt"/>
                </a:rPr>
                <a:t>Li 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en-US" baseline="30000" dirty="0" smtClean="0">
                  <a:latin typeface="+mj-lt"/>
                </a:rPr>
                <a:t>6</a:t>
              </a:r>
              <a:r>
                <a:rPr lang="en-US" baseline="-25000" dirty="0" smtClean="0">
                  <a:latin typeface="Symbol" charset="2"/>
                  <a:cs typeface="Symbol" charset="2"/>
                </a:rPr>
                <a:t>L</a:t>
              </a:r>
              <a:r>
                <a:rPr lang="en-US" dirty="0" smtClean="0">
                  <a:latin typeface="+mj-lt"/>
                </a:rPr>
                <a:t>H + </a:t>
              </a:r>
              <a:r>
                <a:rPr lang="en-US" dirty="0" err="1" smtClean="0">
                  <a:latin typeface="Symbol" charset="2"/>
                  <a:cs typeface="Symbol" charset="2"/>
                </a:rPr>
                <a:t>p</a:t>
              </a:r>
              <a:r>
                <a:rPr lang="en-US" baseline="30000" dirty="0" smtClean="0">
                  <a:latin typeface="+mj-lt"/>
                </a:rPr>
                <a:t>+    </a:t>
              </a:r>
              <a:r>
                <a:rPr lang="en-US" dirty="0" smtClean="0">
                  <a:latin typeface="+mj-lt"/>
                </a:rPr>
                <a:t>(251-254 </a:t>
              </a:r>
              <a:r>
                <a:rPr lang="en-US" dirty="0" err="1" smtClean="0">
                  <a:latin typeface="+mj-lt"/>
                </a:rPr>
                <a:t>MeV/c</a:t>
              </a:r>
              <a:r>
                <a:rPr lang="en-US" dirty="0" smtClean="0">
                  <a:latin typeface="+mj-lt"/>
                </a:rPr>
                <a:t>)</a:t>
              </a:r>
            </a:p>
            <a:p>
              <a:endParaRPr lang="en-US" dirty="0" smtClean="0">
                <a:latin typeface="+mj-lt"/>
              </a:endParaRPr>
            </a:p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INCLUSIVE MEASUREMENT</a:t>
              </a:r>
              <a:endParaRPr lang="en-US" dirty="0" smtClean="0">
                <a:solidFill>
                  <a:srgbClr val="FF0000"/>
                </a:solidFill>
                <a:latin typeface="+mj-lt"/>
              </a:endParaRPr>
            </a:p>
            <a:p>
              <a:endParaRPr lang="en-US" baseline="30000" dirty="0" smtClean="0">
                <a:solidFill>
                  <a:srgbClr val="FF0000"/>
                </a:solidFill>
                <a:latin typeface="+mj-lt"/>
              </a:endParaRPr>
            </a:p>
            <a:p>
              <a:endParaRPr lang="en-US" baseline="30000" dirty="0" smtClean="0">
                <a:latin typeface="+mj-lt"/>
              </a:endParaRPr>
            </a:p>
            <a:p>
              <a:endParaRPr lang="en-US" baseline="30000" dirty="0" smtClean="0">
                <a:latin typeface="+mj-lt"/>
              </a:endParaRPr>
            </a:p>
            <a:p>
              <a:endParaRPr lang="en-US" baseline="30000" dirty="0" smtClean="0">
                <a:latin typeface="+mj-lt"/>
              </a:endParaRPr>
            </a:p>
            <a:p>
              <a:endParaRPr lang="en-US" baseline="30000" dirty="0" smtClean="0">
                <a:latin typeface="+mj-lt"/>
              </a:endParaRPr>
            </a:p>
            <a:p>
              <a:endParaRPr lang="en-US" baseline="30000" dirty="0" smtClean="0">
                <a:latin typeface="+mj-lt"/>
              </a:endParaRPr>
            </a:p>
            <a:p>
              <a:endParaRPr lang="en-US" baseline="30000" dirty="0" smtClean="0">
                <a:latin typeface="+mj-lt"/>
              </a:endParaRPr>
            </a:p>
            <a:p>
              <a:r>
                <a:rPr lang="en-US" dirty="0" smtClean="0">
                  <a:latin typeface="+mj-lt"/>
                </a:rPr>
                <a:t>K</a:t>
              </a:r>
              <a:r>
                <a:rPr lang="en-US" baseline="30000" dirty="0" smtClean="0">
                  <a:latin typeface="+mj-lt"/>
                </a:rPr>
                <a:t>-</a:t>
              </a:r>
              <a:r>
                <a:rPr lang="en-US" baseline="-25000" dirty="0" smtClean="0">
                  <a:latin typeface="+mj-lt"/>
                </a:rPr>
                <a:t>stop</a:t>
              </a:r>
              <a:r>
                <a:rPr lang="en-US" dirty="0" smtClean="0">
                  <a:latin typeface="+mj-lt"/>
                </a:rPr>
                <a:t> + </a:t>
              </a:r>
              <a:r>
                <a:rPr lang="en-US" baseline="30000" dirty="0" smtClean="0">
                  <a:latin typeface="+mj-lt"/>
                </a:rPr>
                <a:t>6</a:t>
              </a:r>
              <a:r>
                <a:rPr lang="en-US" dirty="0" smtClean="0">
                  <a:latin typeface="+mj-lt"/>
                </a:rPr>
                <a:t>Li 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en-US" baseline="30000" dirty="0" smtClean="0">
                  <a:latin typeface="+mj-lt"/>
                </a:rPr>
                <a:t>6</a:t>
              </a:r>
              <a:r>
                <a:rPr lang="en-US" baseline="-25000" dirty="0" smtClean="0">
                  <a:latin typeface="Symbol" charset="2"/>
                  <a:cs typeface="Symbol" charset="2"/>
                </a:rPr>
                <a:t>L</a:t>
              </a:r>
              <a:r>
                <a:rPr lang="en-US" dirty="0" smtClean="0">
                  <a:latin typeface="+mj-lt"/>
                </a:rPr>
                <a:t>H +</a:t>
              </a:r>
              <a:r>
                <a:rPr lang="en-US" dirty="0" smtClean="0"/>
                <a:t> </a:t>
              </a:r>
              <a:r>
                <a:rPr lang="en-US" dirty="0" err="1" smtClean="0">
                  <a:latin typeface="Symbol" charset="2"/>
                  <a:cs typeface="Symbol" charset="2"/>
                </a:rPr>
                <a:t>p</a:t>
              </a:r>
              <a:r>
                <a:rPr lang="en-US" baseline="30000" dirty="0" smtClean="0">
                  <a:latin typeface="+mj-lt"/>
                </a:rPr>
                <a:t>+    </a:t>
              </a:r>
              <a:r>
                <a:rPr lang="en-US" dirty="0" smtClean="0">
                  <a:latin typeface="+mj-lt"/>
                </a:rPr>
                <a:t>(251-254 </a:t>
              </a:r>
              <a:r>
                <a:rPr lang="en-US" dirty="0" err="1" smtClean="0">
                  <a:latin typeface="+mj-lt"/>
                </a:rPr>
                <a:t>MeV/c</a:t>
              </a:r>
              <a:r>
                <a:rPr lang="en-US" dirty="0" smtClean="0">
                  <a:latin typeface="+mj-lt"/>
                </a:rPr>
                <a:t>)</a:t>
              </a:r>
              <a:endParaRPr lang="en-US" baseline="30000" dirty="0" smtClean="0">
                <a:latin typeface="+mj-lt"/>
              </a:endParaRPr>
            </a:p>
            <a:p>
              <a:endParaRPr lang="en-US" baseline="30000" dirty="0" smtClean="0">
                <a:latin typeface="+mj-lt"/>
              </a:endParaRPr>
            </a:p>
            <a:p>
              <a:r>
                <a:rPr lang="en-US" baseline="30000" dirty="0" smtClean="0">
                  <a:latin typeface="+mj-lt"/>
                </a:rPr>
                <a:t>6</a:t>
              </a:r>
              <a:r>
                <a:rPr lang="en-US" baseline="-25000" dirty="0" smtClean="0">
                  <a:latin typeface="Symbol" charset="2"/>
                  <a:cs typeface="Symbol" charset="2"/>
                </a:rPr>
                <a:t>L</a:t>
              </a:r>
              <a:r>
                <a:rPr lang="en-US" dirty="0" smtClean="0">
                  <a:latin typeface="+mj-lt"/>
                </a:rPr>
                <a:t>H</a:t>
              </a:r>
              <a:r>
                <a:rPr lang="en-US" dirty="0" smtClean="0"/>
                <a:t> 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6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He </a:t>
              </a:r>
              <a:r>
                <a:rPr lang="en-US" dirty="0" smtClean="0">
                  <a:latin typeface="+mj-lt"/>
                </a:rPr>
                <a:t>+</a:t>
              </a:r>
              <a:r>
                <a:rPr lang="en-US" dirty="0" smtClean="0"/>
                <a:t> </a:t>
              </a:r>
              <a:r>
                <a:rPr lang="en-US" dirty="0" err="1" smtClean="0">
                  <a:latin typeface="Symbol" charset="2"/>
                  <a:cs typeface="Symbol" charset="2"/>
                </a:rPr>
                <a:t>p</a:t>
              </a:r>
              <a:r>
                <a:rPr lang="en-US" sz="2000" baseline="30000" dirty="0" smtClean="0">
                  <a:latin typeface="+mj-lt"/>
                </a:rPr>
                <a:t>-</a:t>
              </a:r>
              <a:r>
                <a:rPr lang="en-US" dirty="0" smtClean="0">
                  <a:latin typeface="+mj-lt"/>
                </a:rPr>
                <a:t>  (60-160 </a:t>
              </a:r>
              <a:r>
                <a:rPr lang="en-US" dirty="0" err="1" smtClean="0">
                  <a:latin typeface="+mj-lt"/>
                </a:rPr>
                <a:t>MeV/c</a:t>
              </a:r>
              <a:r>
                <a:rPr lang="en-US" dirty="0" smtClean="0">
                  <a:latin typeface="+mj-lt"/>
                </a:rPr>
                <a:t>)</a:t>
              </a:r>
            </a:p>
            <a:p>
              <a:endParaRPr lang="en-US" dirty="0" smtClean="0">
                <a:latin typeface="+mj-lt"/>
              </a:endParaRPr>
            </a:p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COINCIDENCE MEASUREMENT</a:t>
              </a:r>
            </a:p>
            <a:p>
              <a:endParaRPr lang="en-US" baseline="30000" dirty="0" smtClean="0">
                <a:latin typeface="+mj-lt"/>
              </a:endParaRPr>
            </a:p>
            <a:p>
              <a:endParaRPr lang="it-IT" baseline="30000" dirty="0" smtClean="0">
                <a:latin typeface="+mj-lt"/>
                <a:cs typeface="Arial"/>
                <a:sym typeface="Symbol" charset="2"/>
              </a:endParaRP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2133600" y="4191000"/>
              <a:ext cx="326880" cy="326914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1501920" y="4648200"/>
              <a:ext cx="326880" cy="32691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2187720" y="2111486"/>
              <a:ext cx="326880" cy="326914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0" y="762000"/>
            <a:ext cx="3346450" cy="5889625"/>
            <a:chOff x="4495800" y="914400"/>
            <a:chExt cx="3346450" cy="5889625"/>
          </a:xfrm>
        </p:grpSpPr>
        <p:pic>
          <p:nvPicPr>
            <p:cNvPr id="11" name="Picture 10" descr="spettro_pip_li6_0607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4572000" y="914400"/>
              <a:ext cx="3238500" cy="3028950"/>
            </a:xfrm>
            <a:prstGeom prst="rect">
              <a:avLst/>
            </a:prstGeom>
          </p:spPr>
        </p:pic>
        <p:pic>
          <p:nvPicPr>
            <p:cNvPr id="12" name="Picture 11" descr="spettro_pip_pim_li6_0607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4495800" y="3752850"/>
              <a:ext cx="3346450" cy="3051175"/>
            </a:xfrm>
            <a:prstGeom prst="rect">
              <a:avLst/>
            </a:prstGeom>
          </p:spPr>
        </p:pic>
      </p:grpSp>
      <p:sp>
        <p:nvSpPr>
          <p:cNvPr id="15" name="Subtitle 4"/>
          <p:cNvSpPr txBox="1">
            <a:spLocks/>
          </p:cNvSpPr>
          <p:nvPr/>
        </p:nvSpPr>
        <p:spPr>
          <a:xfrm>
            <a:off x="1158240" y="6553200"/>
            <a:ext cx="7178040" cy="249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XIV International Conference on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Hadron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Spectroscopy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37120" y="152400"/>
            <a:ext cx="618288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 search with FINUDA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883920"/>
            <a:ext cx="9144000" cy="3459480"/>
            <a:chOff x="0" y="579120"/>
            <a:chExt cx="9144000" cy="3459480"/>
          </a:xfrm>
        </p:grpSpPr>
        <p:sp>
          <p:nvSpPr>
            <p:cNvPr id="3" name="Rectangle 2"/>
            <p:cNvSpPr/>
            <p:nvPr/>
          </p:nvSpPr>
          <p:spPr>
            <a:xfrm>
              <a:off x="0" y="1683603"/>
              <a:ext cx="4572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>
                  <a:latin typeface="+mj-lt"/>
                </a:rPr>
                <a:t>K</a:t>
              </a:r>
              <a:r>
                <a:rPr lang="en-US" baseline="30000" dirty="0" smtClean="0">
                  <a:latin typeface="+mj-lt"/>
                </a:rPr>
                <a:t>-</a:t>
              </a:r>
              <a:r>
                <a:rPr lang="en-US" baseline="-25000" dirty="0" smtClean="0">
                  <a:latin typeface="+mj-lt"/>
                </a:rPr>
                <a:t>stop</a:t>
              </a:r>
              <a:r>
                <a:rPr lang="en-US" dirty="0" smtClean="0">
                  <a:latin typeface="+mj-lt"/>
                </a:rPr>
                <a:t> + </a:t>
              </a:r>
              <a:r>
                <a:rPr lang="en-US" baseline="30000" dirty="0" smtClean="0">
                  <a:latin typeface="+mj-lt"/>
                </a:rPr>
                <a:t>6</a:t>
              </a:r>
              <a:r>
                <a:rPr lang="en-US" dirty="0" smtClean="0">
                  <a:latin typeface="+mj-lt"/>
                </a:rPr>
                <a:t>Li 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 </a:t>
              </a:r>
              <a:r>
                <a:rPr lang="en-US" baseline="30000" dirty="0" smtClean="0">
                  <a:latin typeface="+mj-lt"/>
                </a:rPr>
                <a:t>6</a:t>
              </a:r>
              <a:r>
                <a:rPr lang="en-US" baseline="-25000" dirty="0" smtClean="0">
                  <a:latin typeface="Symbol" charset="2"/>
                  <a:cs typeface="Symbol" charset="2"/>
                </a:rPr>
                <a:t>L</a:t>
              </a:r>
              <a:r>
                <a:rPr lang="en-US" dirty="0" smtClean="0">
                  <a:latin typeface="+mj-lt"/>
                </a:rPr>
                <a:t>H</a:t>
              </a:r>
              <a:r>
                <a:rPr lang="en-US" dirty="0" smtClean="0"/>
                <a:t> </a:t>
              </a:r>
              <a:r>
                <a:rPr lang="en-US" dirty="0" smtClean="0">
                  <a:latin typeface="+mj-lt"/>
                </a:rPr>
                <a:t>+</a:t>
              </a:r>
              <a:r>
                <a:rPr lang="en-US" dirty="0" smtClean="0"/>
                <a:t> </a:t>
              </a:r>
              <a:r>
                <a:rPr lang="en-US" dirty="0" smtClean="0">
                  <a:latin typeface="Symbol" charset="2"/>
                  <a:cs typeface="Symbol" charset="2"/>
                </a:rPr>
                <a:t>p</a:t>
              </a:r>
              <a:r>
                <a:rPr lang="en-US" baseline="30000" dirty="0" smtClean="0">
                  <a:latin typeface="+mj-lt"/>
                </a:rPr>
                <a:t>+</a:t>
              </a:r>
              <a:r>
                <a:rPr lang="en-US" dirty="0" smtClean="0">
                  <a:latin typeface="+mj-lt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250-254 </a:t>
              </a:r>
              <a:r>
                <a:rPr lang="en-US" dirty="0" err="1" smtClean="0">
                  <a:latin typeface="+mj-lt"/>
                </a:rPr>
                <a:t>MeV/c</a:t>
              </a:r>
              <a:r>
                <a:rPr lang="en-US" dirty="0" smtClean="0">
                  <a:latin typeface="+mj-lt"/>
                </a:rPr>
                <a:t>)</a:t>
              </a:r>
            </a:p>
            <a:p>
              <a:endParaRPr lang="en-US" baseline="30000" dirty="0" smtClean="0">
                <a:latin typeface="+mj-lt"/>
              </a:endParaRPr>
            </a:p>
            <a:p>
              <a:endParaRPr lang="en-US" baseline="30000" dirty="0" smtClean="0"/>
            </a:p>
            <a:p>
              <a:r>
                <a:rPr lang="en-US" baseline="30000" dirty="0" smtClean="0">
                  <a:latin typeface="+mj-lt"/>
                </a:rPr>
                <a:t>6</a:t>
              </a:r>
              <a:r>
                <a:rPr lang="en-US" baseline="-25000" dirty="0" smtClean="0">
                  <a:latin typeface="Symbol" charset="2"/>
                  <a:cs typeface="Symbol" charset="2"/>
                </a:rPr>
                <a:t>L</a:t>
              </a:r>
              <a:r>
                <a:rPr lang="en-US" dirty="0" smtClean="0">
                  <a:latin typeface="+mj-lt"/>
                </a:rPr>
                <a:t>H </a:t>
              </a:r>
              <a:r>
                <a:rPr lang="it-IT" dirty="0" smtClean="0">
                  <a:cs typeface="Arial"/>
                  <a:sym typeface="Symbol" charset="2"/>
                </a:rPr>
                <a:t> </a:t>
              </a:r>
              <a:r>
                <a:rPr lang="it-IT" baseline="30000" dirty="0" smtClean="0">
                  <a:latin typeface="+mj-lt"/>
                  <a:cs typeface="Arial"/>
                  <a:sym typeface="Symbol" charset="2"/>
                </a:rPr>
                <a:t>6</a:t>
              </a:r>
              <a:r>
                <a:rPr lang="it-IT" dirty="0" smtClean="0">
                  <a:latin typeface="+mj-lt"/>
                  <a:cs typeface="Arial"/>
                  <a:sym typeface="Symbol" charset="2"/>
                </a:rPr>
                <a:t>He</a:t>
              </a:r>
              <a:r>
                <a:rPr lang="it-IT" dirty="0" smtClean="0">
                  <a:cs typeface="Arial"/>
                  <a:sym typeface="Symbol" charset="2"/>
                </a:rPr>
                <a:t> </a:t>
              </a:r>
              <a:r>
                <a:rPr lang="en-US" dirty="0" smtClean="0">
                  <a:latin typeface="+mj-lt"/>
                </a:rPr>
                <a:t>+</a:t>
              </a:r>
              <a:r>
                <a:rPr lang="en-US" dirty="0" smtClean="0"/>
                <a:t> </a:t>
              </a:r>
              <a:r>
                <a:rPr lang="en-US" dirty="0" err="1" smtClean="0">
                  <a:latin typeface="Symbol" charset="2"/>
                  <a:cs typeface="Symbol" charset="2"/>
                </a:rPr>
                <a:t>p</a:t>
              </a:r>
              <a:r>
                <a:rPr lang="en-US" sz="2000" baseline="30000" dirty="0" smtClean="0">
                  <a:latin typeface="+mj-lt"/>
                </a:rPr>
                <a:t>-</a:t>
              </a:r>
              <a:r>
                <a:rPr lang="en-US" dirty="0" smtClean="0"/>
                <a:t>  </a:t>
              </a:r>
              <a:r>
                <a:rPr lang="en-US" dirty="0" smtClean="0">
                  <a:latin typeface="+mj-lt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60-160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err="1" smtClean="0">
                  <a:latin typeface="+mj-lt"/>
                </a:rPr>
                <a:t>MeV/c</a:t>
              </a:r>
              <a:r>
                <a:rPr lang="en-US" dirty="0" smtClean="0">
                  <a:latin typeface="+mj-lt"/>
                </a:rPr>
                <a:t>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23360" y="579120"/>
              <a:ext cx="5120640" cy="3459480"/>
              <a:chOff x="4023360" y="579120"/>
              <a:chExt cx="5120640" cy="3459480"/>
            </a:xfrm>
          </p:grpSpPr>
          <p:pic>
            <p:nvPicPr>
              <p:cNvPr id="5" name="Picture 4" descr="pip_pim_2d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23360" y="579120"/>
                <a:ext cx="5120640" cy="345948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4559300" y="1869200"/>
                <a:ext cx="2520000" cy="612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022501" y="4410670"/>
            <a:ext cx="344968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evident signal/structure</a:t>
            </a:r>
          </a:p>
          <a:p>
            <a:endParaRPr lang="en-US" sz="2400" dirty="0" smtClean="0"/>
          </a:p>
          <a:p>
            <a:r>
              <a:rPr lang="en-US" sz="2400" dirty="0" smtClean="0"/>
              <a:t>low production rate</a:t>
            </a:r>
          </a:p>
          <a:p>
            <a:endParaRPr lang="it-IT" sz="2400" dirty="0" smtClean="0">
              <a:cs typeface="Arial"/>
              <a:sym typeface="Symbol" charset="2"/>
            </a:endParaRPr>
          </a:p>
          <a:p>
            <a:r>
              <a:rPr lang="it-IT" sz="2400" dirty="0" smtClean="0">
                <a:cs typeface="Arial"/>
                <a:sym typeface="Symbol" charset="2"/>
              </a:rPr>
              <a:t> </a:t>
            </a:r>
            <a:r>
              <a:rPr lang="en-US" sz="2800" dirty="0" smtClean="0">
                <a:solidFill>
                  <a:srgbClr val="FF0000"/>
                </a:solidFill>
              </a:rPr>
              <a:t>new strategy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1005840" y="6531936"/>
            <a:ext cx="7178040" cy="249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XIV International Conference on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Hadron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Spectroscopy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5165</TotalTime>
  <Words>2683</Words>
  <Application>Microsoft Macintosh PowerPoint</Application>
  <PresentationFormat>On-screen Show (4:3)</PresentationFormat>
  <Paragraphs>372</Paragraphs>
  <Slides>19</Slides>
  <Notes>12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First observation of the heavy hyper-hydrogen isotope 6LH</vt:lpstr>
      <vt:lpstr>Slide 2</vt:lpstr>
      <vt:lpstr>n-rich hypernuclei: physics motivations</vt:lpstr>
      <vt:lpstr>n-rich hypernuclei (Lnp-2  states): production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INFN - Torino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results on mesonic and non-mesonic weak decays </dc:title>
  <dc:creator>Elena  Botta</dc:creator>
  <cp:lastModifiedBy>Elena Botta</cp:lastModifiedBy>
  <cp:revision>712</cp:revision>
  <cp:lastPrinted>2009-09-10T14:58:08Z</cp:lastPrinted>
  <dcterms:created xsi:type="dcterms:W3CDTF">2011-06-11T19:56:57Z</dcterms:created>
  <dcterms:modified xsi:type="dcterms:W3CDTF">2011-06-11T20:33:34Z</dcterms:modified>
</cp:coreProperties>
</file>