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1" r:id="rId4"/>
    <p:sldId id="262" r:id="rId5"/>
    <p:sldId id="259" r:id="rId6"/>
    <p:sldId id="260" r:id="rId7"/>
    <p:sldId id="263" r:id="rId8"/>
    <p:sldId id="264" r:id="rId9"/>
    <p:sldId id="27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8" autoAdjust="0"/>
    <p:restoredTop sz="94599" autoAdjust="0"/>
  </p:normalViewPr>
  <p:slideViewPr>
    <p:cSldViewPr snapToGrid="0" snapToObjects="1">
      <p:cViewPr>
        <p:scale>
          <a:sx n="100" d="100"/>
          <a:sy n="100" d="100"/>
        </p:scale>
        <p:origin x="-58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FF840-8762-2540-B72B-21DF7EC29496}" type="datetimeFigureOut">
              <a:rPr lang="en-US" smtClean="0"/>
              <a:pPr/>
              <a:t>6/11/11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97E11-B588-F14C-A187-BAF3E9CF5F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9B41B-A079-9E4F-831A-F742EF66F297}" type="datetimeFigureOut">
              <a:rPr lang="en-US" smtClean="0"/>
              <a:pPr/>
              <a:t>6/11/11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6F35F-7BE8-9B4F-AB22-7A7C4004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31-04F3-2244-AC35-335493A597AA}" type="datetimeFigureOut">
              <a:rPr lang="en-US" smtClean="0"/>
              <a:pPr/>
              <a:t>6/11/11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F84-69B9-4A45-A954-CD75348E1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31-04F3-2244-AC35-335493A597AA}" type="datetimeFigureOut">
              <a:rPr lang="en-US" smtClean="0"/>
              <a:pPr/>
              <a:t>6/11/11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F84-69B9-4A45-A954-CD75348E1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31-04F3-2244-AC35-335493A597AA}" type="datetimeFigureOut">
              <a:rPr lang="en-US" smtClean="0"/>
              <a:pPr/>
              <a:t>6/11/11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F84-69B9-4A45-A954-CD75348E1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31-04F3-2244-AC35-335493A597AA}" type="datetimeFigureOut">
              <a:rPr lang="en-US" smtClean="0"/>
              <a:pPr/>
              <a:t>6/11/11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F84-69B9-4A45-A954-CD75348E1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31-04F3-2244-AC35-335493A597AA}" type="datetimeFigureOut">
              <a:rPr lang="en-US" smtClean="0"/>
              <a:pPr/>
              <a:t>6/11/11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F84-69B9-4A45-A954-CD75348E1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31-04F3-2244-AC35-335493A597AA}" type="datetimeFigureOut">
              <a:rPr lang="en-US" smtClean="0"/>
              <a:pPr/>
              <a:t>6/11/11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F84-69B9-4A45-A954-CD75348E1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31-04F3-2244-AC35-335493A597AA}" type="datetimeFigureOut">
              <a:rPr lang="en-US" smtClean="0"/>
              <a:pPr/>
              <a:t>6/11/11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F84-69B9-4A45-A954-CD75348E1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31-04F3-2244-AC35-335493A597AA}" type="datetimeFigureOut">
              <a:rPr lang="en-US" smtClean="0"/>
              <a:pPr/>
              <a:t>6/11/11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F84-69B9-4A45-A954-CD75348E1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31-04F3-2244-AC35-335493A597AA}" type="datetimeFigureOut">
              <a:rPr lang="en-US" smtClean="0"/>
              <a:pPr/>
              <a:t>6/11/11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F84-69B9-4A45-A954-CD75348E1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31-04F3-2244-AC35-335493A597AA}" type="datetimeFigureOut">
              <a:rPr lang="en-US" smtClean="0"/>
              <a:pPr/>
              <a:t>6/11/11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F84-69B9-4A45-A954-CD75348E1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31-04F3-2244-AC35-335493A597AA}" type="datetimeFigureOut">
              <a:rPr lang="en-US" smtClean="0"/>
              <a:pPr/>
              <a:t>6/11/11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F84-69B9-4A45-A954-CD75348E1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FAC31-04F3-2244-AC35-335493A597AA}" type="datetimeFigureOut">
              <a:rPr lang="en-US" smtClean="0"/>
              <a:pPr/>
              <a:t>6/11/11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5DF84-69B9-4A45-A954-CD75348E1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9247"/>
            <a:ext cx="7772400" cy="306120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Does the T = 1 State Exist in the c cbar Meson?</a:t>
            </a:r>
            <a:r>
              <a:rPr lang="en-US" sz="3556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6390" y="3033888"/>
            <a:ext cx="7431810" cy="334433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Century"/>
              </a:rPr>
              <a:t>Hiroshi Noya</a:t>
            </a:r>
          </a:p>
          <a:p>
            <a:pPr>
              <a:lnSpc>
                <a:spcPct val="8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Century"/>
              </a:rPr>
              <a:t>Institute of Physics, Hosei University at Tama</a:t>
            </a:r>
          </a:p>
          <a:p>
            <a:pPr>
              <a:lnSpc>
                <a:spcPct val="8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Century"/>
              </a:rPr>
              <a:t>Machida, Tokyo 194-0298, Japan</a:t>
            </a:r>
          </a:p>
          <a:p>
            <a:pPr>
              <a:lnSpc>
                <a:spcPct val="8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Century"/>
              </a:rPr>
              <a:t>e-mail : hiroshinoya@yahoo.com</a:t>
            </a:r>
          </a:p>
          <a:p>
            <a:pPr>
              <a:lnSpc>
                <a:spcPct val="8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Century"/>
              </a:rPr>
              <a:t>and</a:t>
            </a:r>
          </a:p>
          <a:p>
            <a:pPr>
              <a:lnSpc>
                <a:spcPct val="8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Century"/>
              </a:rPr>
              <a:t>Hiroshi Nakamura</a:t>
            </a:r>
          </a:p>
          <a:p>
            <a:pPr>
              <a:lnSpc>
                <a:spcPct val="8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Century"/>
              </a:rPr>
              <a:t>Department of Physics and Mathematics</a:t>
            </a:r>
          </a:p>
          <a:p>
            <a:pPr>
              <a:lnSpc>
                <a:spcPct val="8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Century"/>
              </a:rPr>
              <a:t>College of Science and Engineering</a:t>
            </a:r>
          </a:p>
          <a:p>
            <a:pPr>
              <a:lnSpc>
                <a:spcPct val="8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Century"/>
              </a:rPr>
              <a:t>Aoyamagakuin University</a:t>
            </a:r>
          </a:p>
          <a:p>
            <a:pPr>
              <a:lnSpc>
                <a:spcPct val="8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Century"/>
              </a:rPr>
              <a:t> Fuchinobe, Sagamihara</a:t>
            </a:r>
          </a:p>
          <a:p>
            <a:pPr>
              <a:lnSpc>
                <a:spcPct val="8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Century"/>
              </a:rPr>
              <a:t>Kanagawa 229-8558, Japan </a:t>
            </a:r>
            <a:endParaRPr lang="en-US" sz="2000" dirty="0">
              <a:solidFill>
                <a:schemeClr val="tx1"/>
              </a:solidFill>
              <a:latin typeface="Centur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03200"/>
            <a:ext cx="8445500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entury"/>
              </a:rPr>
              <a:t>Concluding Remarks.</a:t>
            </a:r>
          </a:p>
          <a:p>
            <a:endParaRPr lang="en-US" sz="2400" dirty="0" smtClean="0">
              <a:latin typeface="Century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latin typeface="Century"/>
              </a:rPr>
              <a:t>The mass, the spin and  the parity calculations,</a:t>
            </a:r>
          </a:p>
          <a:p>
            <a:pPr marL="457200" indent="-457200"/>
            <a:r>
              <a:rPr lang="en-US" sz="2400" dirty="0" smtClean="0">
                <a:latin typeface="Century"/>
              </a:rPr>
              <a:t>X series of c cbar meson are the four quark states except</a:t>
            </a:r>
          </a:p>
          <a:p>
            <a:pPr marL="457200" indent="-457200"/>
            <a:r>
              <a:rPr lang="en-US" sz="2400" dirty="0" smtClean="0">
                <a:latin typeface="Century"/>
              </a:rPr>
              <a:t>for X(3872).</a:t>
            </a:r>
          </a:p>
          <a:p>
            <a:endParaRPr lang="en-US" sz="2400" dirty="0" smtClean="0">
              <a:latin typeface="Century"/>
            </a:endParaRPr>
          </a:p>
          <a:p>
            <a:r>
              <a:rPr lang="en-US" sz="2400" dirty="0" smtClean="0">
                <a:latin typeface="Century"/>
              </a:rPr>
              <a:t>2.  X(4050), X(4250) and X(4430)  states have  isospin 1 state in our calculation, if the isospin 1 is observed, these states are sure four quark states.</a:t>
            </a:r>
          </a:p>
          <a:p>
            <a:r>
              <a:rPr lang="en-US" sz="2400" dirty="0" smtClean="0">
                <a:latin typeface="Century"/>
              </a:rPr>
              <a:t> </a:t>
            </a:r>
          </a:p>
          <a:p>
            <a:r>
              <a:rPr lang="en-US" sz="2400" dirty="0" smtClean="0">
                <a:latin typeface="Century"/>
              </a:rPr>
              <a:t>3. Not only of X(4140) and X(4350) but also several c s cbar sbar mesons will be exist from our calculated results.</a:t>
            </a:r>
          </a:p>
          <a:p>
            <a:endParaRPr lang="en-US" sz="2400" dirty="0" smtClean="0">
              <a:latin typeface="Century"/>
            </a:endParaRPr>
          </a:p>
          <a:p>
            <a:r>
              <a:rPr lang="en-US" sz="2400" dirty="0" smtClean="0">
                <a:latin typeface="Century"/>
              </a:rPr>
              <a:t>We are very much interested in future experimental results .  </a:t>
            </a:r>
          </a:p>
          <a:p>
            <a:r>
              <a:rPr lang="en-US" sz="2400" dirty="0" smtClean="0">
                <a:latin typeface="Century"/>
              </a:rPr>
              <a:t>                                     Thank you !</a:t>
            </a:r>
          </a:p>
          <a:p>
            <a:endParaRPr lang="en-US" sz="2400" dirty="0" smtClean="0">
              <a:latin typeface="Centur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3844" y="649111"/>
            <a:ext cx="7766756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latin typeface="Century"/>
                <a:ea typeface="ＭＳ 明朝" charset="-128"/>
              </a:rPr>
              <a:t> The mass formula for the Diquark Cluster Model  is based on the harmonic oscillator shell model.</a:t>
            </a:r>
          </a:p>
          <a:p>
            <a:pPr eaLnBrk="0" hangingPunct="0"/>
            <a:r>
              <a:rPr lang="en-US" altLang="ja-JP" sz="2800" dirty="0" smtClean="0">
                <a:latin typeface="Century"/>
                <a:ea typeface="ＭＳ 明朝" charset="-128"/>
              </a:rPr>
              <a:t> The mass formula is the following.</a:t>
            </a:r>
          </a:p>
          <a:p>
            <a:pPr eaLnBrk="0" hangingPunct="0"/>
            <a:endParaRPr lang="en-US" altLang="ja-JP" sz="2800" dirty="0" smtClean="0">
              <a:latin typeface="Century"/>
              <a:ea typeface="ＭＳ 明朝" charset="-128"/>
            </a:endParaRPr>
          </a:p>
          <a:p>
            <a:pPr eaLnBrk="0" hangingPunct="0"/>
            <a:r>
              <a:rPr lang="en-US" altLang="ja-JP" sz="2800" dirty="0" smtClean="0">
                <a:latin typeface="Century"/>
                <a:ea typeface="ＭＳ 明朝" charset="-128"/>
              </a:rPr>
              <a:t> M = m n </a:t>
            </a:r>
            <a:r>
              <a:rPr lang="en-US" altLang="ja-JP" sz="2800" baseline="-30000" dirty="0" smtClean="0">
                <a:latin typeface="Century"/>
                <a:ea typeface="ＭＳ 明朝" charset="-128"/>
              </a:rPr>
              <a:t>T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 + M(1p</a:t>
            </a:r>
            <a:r>
              <a:rPr lang="en-US" altLang="ja-JP" sz="2800" baseline="-30000" dirty="0" smtClean="0">
                <a:latin typeface="Century"/>
                <a:ea typeface="ＭＳ 明朝" charset="-128"/>
              </a:rPr>
              <a:t>1/2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)n(1p</a:t>
            </a:r>
            <a:r>
              <a:rPr lang="en-US" altLang="ja-JP" sz="2800" baseline="-25000" dirty="0" smtClean="0">
                <a:latin typeface="Century"/>
                <a:ea typeface="ＭＳ 明朝" charset="-128"/>
              </a:rPr>
              <a:t>1/2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) + M(1p</a:t>
            </a:r>
            <a:r>
              <a:rPr lang="en-US" altLang="ja-JP" sz="2800" baseline="-25000" dirty="0" smtClean="0">
                <a:latin typeface="Century"/>
                <a:ea typeface="ＭＳ 明朝" charset="-128"/>
              </a:rPr>
              <a:t>3/2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)n(1p</a:t>
            </a:r>
            <a:r>
              <a:rPr lang="en-US" altLang="ja-JP" sz="2800" baseline="-25000" dirty="0" smtClean="0">
                <a:latin typeface="Century"/>
                <a:ea typeface="ＭＳ 明朝" charset="-128"/>
              </a:rPr>
              <a:t>3/2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)</a:t>
            </a:r>
            <a:r>
              <a:rPr lang="ja-JP" altLang="en-US" sz="2800" dirty="0" smtClean="0">
                <a:latin typeface="Century"/>
                <a:ea typeface="ＭＳ 明朝" charset="-128"/>
              </a:rPr>
              <a:t>　</a:t>
            </a:r>
            <a:endParaRPr lang="en-US" altLang="ja-JP" sz="2800" dirty="0" smtClean="0">
              <a:latin typeface="Century"/>
              <a:ea typeface="ＭＳ 明朝" charset="-128"/>
            </a:endParaRPr>
          </a:p>
          <a:p>
            <a:pPr eaLnBrk="0" hangingPunct="0"/>
            <a:r>
              <a:rPr lang="ja-JP" altLang="en-US" sz="2800" dirty="0" smtClean="0">
                <a:latin typeface="Century"/>
                <a:ea typeface="ＭＳ 明朝" charset="-128"/>
              </a:rPr>
              <a:t>　　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 + M(1d</a:t>
            </a:r>
            <a:r>
              <a:rPr lang="en-US" altLang="ja-JP" sz="2800" baseline="-25000" dirty="0" smtClean="0">
                <a:latin typeface="Century"/>
                <a:ea typeface="ＭＳ 明朝" charset="-128"/>
              </a:rPr>
              <a:t>3/2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)n(1d</a:t>
            </a:r>
            <a:r>
              <a:rPr lang="en-US" altLang="ja-JP" sz="2800" baseline="-25000" dirty="0" smtClean="0">
                <a:latin typeface="Century"/>
                <a:ea typeface="ＭＳ 明朝" charset="-128"/>
              </a:rPr>
              <a:t>3/2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) + M(2s</a:t>
            </a:r>
            <a:r>
              <a:rPr lang="en-US" altLang="ja-JP" sz="2800" baseline="-25000" dirty="0" smtClean="0">
                <a:latin typeface="Century"/>
                <a:ea typeface="ＭＳ 明朝" charset="-128"/>
              </a:rPr>
              <a:t>1/2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)n(2s</a:t>
            </a:r>
            <a:r>
              <a:rPr lang="en-US" altLang="ja-JP" sz="2800" baseline="-25000" dirty="0" smtClean="0">
                <a:latin typeface="Century"/>
                <a:ea typeface="ＭＳ 明朝" charset="-128"/>
              </a:rPr>
              <a:t>1/2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)</a:t>
            </a:r>
          </a:p>
          <a:p>
            <a:pPr eaLnBrk="0" hangingPunct="0"/>
            <a:r>
              <a:rPr lang="ja-JP" altLang="en-US" sz="2800" dirty="0" smtClean="0">
                <a:latin typeface="Century"/>
                <a:ea typeface="ＭＳ 明朝" charset="-128"/>
              </a:rPr>
              <a:t>　　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 + Δ</a:t>
            </a:r>
            <a:r>
              <a:rPr lang="en-US" altLang="ja-JP" sz="2800" baseline="-25000" dirty="0" smtClean="0">
                <a:latin typeface="Century"/>
                <a:ea typeface="ＭＳ 明朝" charset="-128"/>
              </a:rPr>
              <a:t>0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(n</a:t>
            </a:r>
            <a:r>
              <a:rPr lang="en-US" altLang="ja-JP" sz="2800" baseline="-25000" dirty="0" smtClean="0">
                <a:latin typeface="Century"/>
                <a:ea typeface="ＭＳ 明朝" charset="-128"/>
              </a:rPr>
              <a:t>Φ</a:t>
            </a:r>
            <a:r>
              <a:rPr lang="en-US" altLang="ja-JP" sz="2800" baseline="-36000" dirty="0" smtClean="0">
                <a:latin typeface="Century"/>
                <a:ea typeface="ＭＳ 明朝" charset="-128"/>
              </a:rPr>
              <a:t>0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 + n</a:t>
            </a:r>
            <a:r>
              <a:rPr lang="en-US" altLang="ja-JP" sz="2800" u="sng" baseline="-25000" dirty="0" smtClean="0">
                <a:latin typeface="Century"/>
                <a:ea typeface="ＭＳ 明朝" charset="-128"/>
              </a:rPr>
              <a:t>Φ</a:t>
            </a:r>
            <a:r>
              <a:rPr lang="en-US" altLang="ja-JP" sz="2800" baseline="-36000" dirty="0" smtClean="0">
                <a:latin typeface="Century"/>
                <a:ea typeface="ＭＳ 明朝" charset="-128"/>
              </a:rPr>
              <a:t>0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) + Δ</a:t>
            </a:r>
            <a:r>
              <a:rPr lang="en-US" altLang="ja-JP" sz="2800" baseline="-25000" dirty="0" smtClean="0">
                <a:latin typeface="Century"/>
                <a:ea typeface="ＭＳ 明朝" charset="-128"/>
              </a:rPr>
              <a:t>1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(n</a:t>
            </a:r>
            <a:r>
              <a:rPr lang="en-US" altLang="ja-JP" sz="2800" baseline="-25000" dirty="0" smtClean="0">
                <a:latin typeface="Century"/>
                <a:ea typeface="ＭＳ 明朝" charset="-128"/>
              </a:rPr>
              <a:t>Φ</a:t>
            </a:r>
            <a:r>
              <a:rPr lang="en-US" altLang="ja-JP" sz="2800" baseline="-36000" dirty="0" smtClean="0">
                <a:latin typeface="Century"/>
                <a:ea typeface="ＭＳ 明朝" charset="-128"/>
              </a:rPr>
              <a:t>1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 + n</a:t>
            </a:r>
            <a:r>
              <a:rPr lang="en-US" altLang="ja-JP" sz="2800" u="sng" baseline="-25000" dirty="0" smtClean="0">
                <a:latin typeface="Century"/>
                <a:ea typeface="ＭＳ 明朝" charset="-128"/>
              </a:rPr>
              <a:t>Φ</a:t>
            </a:r>
            <a:r>
              <a:rPr lang="en-US" altLang="ja-JP" sz="2800" baseline="-36000" dirty="0" smtClean="0">
                <a:latin typeface="Century"/>
                <a:ea typeface="ＭＳ 明朝" charset="-128"/>
              </a:rPr>
              <a:t>1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) + Σ Δ</a:t>
            </a:r>
            <a:r>
              <a:rPr lang="en-US" altLang="ja-JP" sz="2800" baseline="-25000" dirty="0" smtClean="0">
                <a:latin typeface="Century"/>
                <a:ea typeface="ＭＳ 明朝" charset="-128"/>
              </a:rPr>
              <a:t>TS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 .</a:t>
            </a:r>
          </a:p>
          <a:p>
            <a:pPr eaLnBrk="0" hangingPunct="0"/>
            <a:endParaRPr lang="en-US" altLang="ja-JP" sz="2800" dirty="0" smtClean="0">
              <a:latin typeface="Century"/>
              <a:ea typeface="ＭＳ 明朝" charset="-128"/>
            </a:endParaRPr>
          </a:p>
          <a:p>
            <a:pPr eaLnBrk="0" hangingPunct="0"/>
            <a:r>
              <a:rPr lang="en-US" altLang="ja-JP" sz="2800" dirty="0" smtClean="0">
                <a:latin typeface="Century"/>
                <a:ea typeface="ＭＳ 明朝" charset="-128"/>
              </a:rPr>
              <a:t> The total quark number is n </a:t>
            </a:r>
            <a:r>
              <a:rPr lang="en-US" altLang="ja-JP" sz="2800" baseline="-25000" dirty="0" smtClean="0">
                <a:latin typeface="Century"/>
                <a:ea typeface="ＭＳ 明朝" charset="-128"/>
              </a:rPr>
              <a:t>T</a:t>
            </a:r>
            <a:r>
              <a:rPr lang="en-US" altLang="ja-JP" sz="2800" dirty="0" smtClean="0">
                <a:latin typeface="Century"/>
                <a:ea typeface="ＭＳ 明朝" charset="-128"/>
              </a:rPr>
              <a:t> = k + h where k is a number of quark and h is a number of antiquark</a:t>
            </a:r>
            <a:endParaRPr lang="en-US" sz="2800" dirty="0">
              <a:latin typeface="Centur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03300" y="787399"/>
          <a:ext cx="6616700" cy="29725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619104"/>
                <a:gridCol w="1927298"/>
                <a:gridCol w="1927298"/>
              </a:tblGrid>
              <a:tr h="2540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Century"/>
                        </a:rPr>
                        <a:t>            </a:t>
                      </a:r>
                      <a:r>
                        <a:rPr lang="en-US" sz="2400" b="0" i="0" u="none" strike="noStrike" dirty="0" smtClean="0">
                          <a:latin typeface="Century"/>
                        </a:rPr>
                        <a:t>          The Parameters (1)</a:t>
                      </a:r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</a:tr>
              <a:tr h="264161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</a:tr>
              <a:tr h="486229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u,d quark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s</a:t>
                      </a:r>
                      <a:r>
                        <a:rPr lang="en-US" sz="2400" b="0" i="0" u="none" strike="noStrike" dirty="0" smtClean="0">
                          <a:latin typeface="Century"/>
                        </a:rPr>
                        <a:t> </a:t>
                      </a:r>
                      <a:r>
                        <a:rPr lang="en-US" sz="2400" b="0" i="0" u="none" strike="noStrike" dirty="0">
                          <a:latin typeface="Century"/>
                        </a:rPr>
                        <a:t>quark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c quark</a:t>
                      </a:r>
                    </a:p>
                  </a:txBody>
                  <a:tcPr marL="12700" marR="12700" marT="12700" marB="0" anchor="b"/>
                </a:tc>
              </a:tr>
              <a:tr h="148771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</a:tr>
              <a:tr h="4862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mass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300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477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1646*</a:t>
                      </a:r>
                    </a:p>
                  </a:txBody>
                  <a:tcPr marL="12700" marR="12700" marT="12700" marB="0" anchor="b"/>
                </a:tc>
              </a:tr>
              <a:tr h="132442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</a:tr>
              <a:tr h="4862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entury"/>
                        </a:rPr>
                        <a:t>ω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300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238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19400" y="4102100"/>
            <a:ext cx="46086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       The unit are MeV.       * Lambda</a:t>
            </a:r>
            <a:r>
              <a:rPr lang="en-US" sz="2200" b="1" baseline="-25000" dirty="0" smtClean="0"/>
              <a:t> </a:t>
            </a:r>
            <a:r>
              <a:rPr lang="en-US" sz="2200" b="1" baseline="-15000" dirty="0" smtClean="0"/>
              <a:t>c</a:t>
            </a:r>
            <a:endParaRPr lang="en-US" sz="2200" b="1" baseline="-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228602"/>
          <a:ext cx="6096000" cy="54515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5429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Century"/>
                        </a:rPr>
                        <a:t>              </a:t>
                      </a:r>
                      <a:r>
                        <a:rPr lang="en-US" sz="2400" b="0" i="0" u="none" strike="noStrike" dirty="0" smtClean="0">
                          <a:latin typeface="Century"/>
                        </a:rPr>
                        <a:t>   </a:t>
                      </a:r>
                      <a:r>
                        <a:rPr lang="en-US" sz="2400" b="0" i="0" u="none" strike="noStrike" dirty="0">
                          <a:latin typeface="Century"/>
                        </a:rPr>
                        <a:t>The Parameters (2)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29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latin typeface="Century"/>
                        </a:rPr>
                        <a:t> The </a:t>
                      </a:r>
                      <a:r>
                        <a:rPr lang="en-US" sz="2400" b="0" i="0" u="none" strike="noStrike" dirty="0">
                          <a:latin typeface="Century"/>
                        </a:rPr>
                        <a:t>Excitation Energy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29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u,d quark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s quark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c quark</a:t>
                      </a:r>
                    </a:p>
                  </a:txBody>
                  <a:tcPr marL="12700" marR="12700" marT="12700" marB="0" anchor="b"/>
                </a:tc>
              </a:tr>
              <a:tr h="4542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M(1p</a:t>
                      </a:r>
                      <a:r>
                        <a:rPr lang="en-US" sz="2400" b="0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2400" b="0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150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179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123</a:t>
                      </a:r>
                    </a:p>
                  </a:txBody>
                  <a:tcPr marL="12700" marR="12700" marT="12700" marB="0" anchor="b"/>
                </a:tc>
              </a:tr>
              <a:tr h="45429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</a:tr>
              <a:tr h="4542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M(1p</a:t>
                      </a:r>
                      <a:r>
                        <a:rPr lang="en-US" sz="2400" b="0" i="0" u="none" strike="noStrike" baseline="-25000" dirty="0">
                          <a:latin typeface="Century"/>
                        </a:rPr>
                        <a:t>3/2</a:t>
                      </a:r>
                      <a:r>
                        <a:rPr lang="en-US" sz="2400" b="0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375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268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130</a:t>
                      </a:r>
                    </a:p>
                  </a:txBody>
                  <a:tcPr marL="12700" marR="12700" marT="12700" marB="0" anchor="b"/>
                </a:tc>
              </a:tr>
              <a:tr h="45429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</a:tr>
              <a:tr h="4542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M(1d</a:t>
                      </a:r>
                      <a:r>
                        <a:rPr lang="en-US" sz="2400" b="0" i="0" u="none" strike="noStrike" baseline="-25000" dirty="0">
                          <a:latin typeface="Century"/>
                        </a:rPr>
                        <a:t>3/2</a:t>
                      </a:r>
                      <a:r>
                        <a:rPr lang="en-US" sz="2400" b="0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375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387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249</a:t>
                      </a:r>
                    </a:p>
                  </a:txBody>
                  <a:tcPr marL="12700" marR="12700" marT="12700" marB="0" anchor="b"/>
                </a:tc>
              </a:tr>
              <a:tr h="45429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</a:tr>
              <a:tr h="4542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M(1d</a:t>
                      </a:r>
                      <a:r>
                        <a:rPr lang="en-US" sz="2400" b="0" i="0" u="none" strike="noStrike" baseline="-25000" dirty="0">
                          <a:latin typeface="Century"/>
                        </a:rPr>
                        <a:t>5/2</a:t>
                      </a:r>
                      <a:r>
                        <a:rPr lang="en-US" sz="2400" b="0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750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535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261</a:t>
                      </a:r>
                    </a:p>
                  </a:txBody>
                  <a:tcPr marL="12700" marR="12700" marT="12700" marB="0" anchor="b"/>
                </a:tc>
              </a:tr>
              <a:tr h="45429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Century"/>
                      </a:endParaRPr>
                    </a:p>
                  </a:txBody>
                  <a:tcPr marL="12700" marR="12700" marT="12700" marB="0" anchor="b"/>
                </a:tc>
              </a:tr>
              <a:tr h="4542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M(2s</a:t>
                      </a:r>
                      <a:r>
                        <a:rPr lang="en-US" sz="2400" b="0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2400" b="0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600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476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entury"/>
                        </a:rPr>
                        <a:t>256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08221" y="6032500"/>
            <a:ext cx="184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Unit are Mev.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200" y="165100"/>
            <a:ext cx="8661400" cy="6494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 smtClean="0">
                <a:latin typeface="Century"/>
              </a:rPr>
              <a:t> The u or d quark - quark interaction in the s state diquark cluster is</a:t>
            </a:r>
          </a:p>
          <a:p>
            <a:r>
              <a:rPr lang="en-US" altLang="ja-JP" sz="2600" dirty="0" smtClean="0">
                <a:latin typeface="Century"/>
              </a:rPr>
              <a:t>       for the spin 0 is Δ</a:t>
            </a:r>
            <a:r>
              <a:rPr lang="en-US" altLang="ja-JP" sz="3200" baseline="-25000" dirty="0" smtClean="0">
                <a:latin typeface="Century"/>
              </a:rPr>
              <a:t>0</a:t>
            </a:r>
            <a:r>
              <a:rPr lang="ja-JP" altLang="en-US" sz="2600" dirty="0" smtClean="0">
                <a:latin typeface="Century"/>
              </a:rPr>
              <a:t>　</a:t>
            </a:r>
            <a:r>
              <a:rPr lang="en-US" altLang="ja-JP" sz="2600" dirty="0" smtClean="0">
                <a:latin typeface="Century"/>
              </a:rPr>
              <a:t>= a -  3/4b, and </a:t>
            </a:r>
          </a:p>
          <a:p>
            <a:r>
              <a:rPr lang="en-US" altLang="ja-JP" sz="2600" dirty="0" smtClean="0">
                <a:latin typeface="Century"/>
              </a:rPr>
              <a:t>       for the spin 1 is Δ</a:t>
            </a:r>
            <a:r>
              <a:rPr lang="en-US" altLang="ja-JP" sz="3200" baseline="-25000" dirty="0" smtClean="0">
                <a:latin typeface="Century"/>
              </a:rPr>
              <a:t>1</a:t>
            </a:r>
            <a:r>
              <a:rPr lang="ja-JP" altLang="en-US" sz="2600" baseline="-25000" dirty="0" smtClean="0">
                <a:latin typeface="Century"/>
              </a:rPr>
              <a:t>　</a:t>
            </a:r>
            <a:r>
              <a:rPr lang="en-US" altLang="ja-JP" sz="2600" baseline="-25000" dirty="0" smtClean="0">
                <a:latin typeface="Century"/>
                <a:ea typeface="Arial" charset="0"/>
                <a:cs typeface="Arial" charset="0"/>
              </a:rPr>
              <a:t> </a:t>
            </a:r>
            <a:r>
              <a:rPr lang="en-US" altLang="ja-JP" sz="2600" dirty="0" smtClean="0">
                <a:latin typeface="Century"/>
              </a:rPr>
              <a:t>= a + 1/4b, and </a:t>
            </a:r>
          </a:p>
          <a:p>
            <a:r>
              <a:rPr lang="en-US" altLang="ja-JP" sz="2600" dirty="0" smtClean="0">
                <a:latin typeface="Century"/>
              </a:rPr>
              <a:t>       a = 186 MeV, b = 195 MeV.</a:t>
            </a:r>
          </a:p>
          <a:p>
            <a:endParaRPr lang="en-US" altLang="ja-JP" sz="2600" dirty="0" smtClean="0">
              <a:latin typeface="Century"/>
            </a:endParaRPr>
          </a:p>
          <a:p>
            <a:r>
              <a:rPr lang="en-US" altLang="ja-JP" sz="2600" dirty="0" smtClean="0">
                <a:latin typeface="Century"/>
              </a:rPr>
              <a:t> The case of s and u or d quark, the s state interaction </a:t>
            </a:r>
          </a:p>
          <a:p>
            <a:r>
              <a:rPr lang="en-US" altLang="ja-JP" sz="2600" dirty="0" smtClean="0">
                <a:latin typeface="Century"/>
              </a:rPr>
              <a:t>parameter a is the same but b is b</a:t>
            </a:r>
            <a:r>
              <a:rPr lang="en-US" altLang="ja-JP" sz="3200" baseline="-25000" dirty="0" smtClean="0">
                <a:latin typeface="Century"/>
              </a:rPr>
              <a:t>s</a:t>
            </a:r>
            <a:r>
              <a:rPr lang="en-US" altLang="ja-JP" sz="2600" dirty="0" smtClean="0">
                <a:latin typeface="Century"/>
              </a:rPr>
              <a:t> = (m/m</a:t>
            </a:r>
            <a:r>
              <a:rPr lang="en-US" altLang="ja-JP" sz="3200" baseline="-25000" dirty="0" smtClean="0">
                <a:latin typeface="Century"/>
              </a:rPr>
              <a:t>s</a:t>
            </a:r>
            <a:r>
              <a:rPr lang="en-US" altLang="ja-JP" sz="2600" dirty="0" smtClean="0">
                <a:latin typeface="Century"/>
              </a:rPr>
              <a:t>) b.</a:t>
            </a:r>
          </a:p>
          <a:p>
            <a:endParaRPr lang="en-US" altLang="ja-JP" sz="2600" dirty="0" smtClean="0">
              <a:latin typeface="Century"/>
            </a:endParaRPr>
          </a:p>
          <a:p>
            <a:r>
              <a:rPr lang="en-US" altLang="ja-JP" sz="2400" dirty="0" smtClean="0">
                <a:latin typeface="Century"/>
                <a:ea typeface="ＭＳ 明朝" charset="-128"/>
                <a:cs typeface="ＭＳ 明朝" charset="-128"/>
              </a:rPr>
              <a:t>T</a:t>
            </a:r>
            <a:r>
              <a:rPr lang="en-US" altLang="ja-JP" sz="2600" dirty="0" smtClean="0">
                <a:latin typeface="Century"/>
                <a:ea typeface="ＭＳ 明朝" charset="-128"/>
                <a:cs typeface="ＭＳ 明朝" charset="-128"/>
              </a:rPr>
              <a:t>he c quark mass m</a:t>
            </a:r>
            <a:r>
              <a:rPr lang="en-US" altLang="ja-JP" sz="3200" baseline="-25000" dirty="0" smtClean="0">
                <a:latin typeface="Century"/>
                <a:ea typeface="ＭＳ 明朝" charset="-128"/>
                <a:cs typeface="ＭＳ 明朝" charset="-128"/>
              </a:rPr>
              <a:t>c</a:t>
            </a:r>
            <a:r>
              <a:rPr lang="en-US" altLang="ja-JP" sz="2600" dirty="0" smtClean="0">
                <a:latin typeface="Century"/>
                <a:ea typeface="ＭＳ 明朝" charset="-128"/>
                <a:cs typeface="ＭＳ 明朝" charset="-128"/>
              </a:rPr>
              <a:t> =1646 MeV and the parameter a</a:t>
            </a:r>
            <a:r>
              <a:rPr lang="en-US" altLang="ja-JP" sz="3200" baseline="-25000" dirty="0" smtClean="0">
                <a:latin typeface="Century"/>
                <a:ea typeface="ＭＳ 明朝" charset="-128"/>
                <a:cs typeface="ＭＳ 明朝" charset="-128"/>
              </a:rPr>
              <a:t>c</a:t>
            </a:r>
            <a:r>
              <a:rPr lang="en-US" altLang="ja-JP" sz="2600" baseline="-25000" dirty="0" smtClean="0">
                <a:latin typeface="Century"/>
                <a:ea typeface="ＭＳ 明朝" charset="-128"/>
                <a:cs typeface="ＭＳ 明朝" charset="-128"/>
              </a:rPr>
              <a:t> </a:t>
            </a:r>
            <a:r>
              <a:rPr lang="en-US" altLang="ja-JP" sz="2600" dirty="0" smtClean="0">
                <a:latin typeface="Century"/>
                <a:ea typeface="ＭＳ 明朝" charset="-128"/>
                <a:cs typeface="ＭＳ 明朝" charset="-128"/>
              </a:rPr>
              <a:t>= 38.2 MeV is obtained by Λ</a:t>
            </a:r>
            <a:r>
              <a:rPr lang="en-US" altLang="ja-JP" sz="2600" baseline="-25000" dirty="0" smtClean="0">
                <a:latin typeface="Century"/>
                <a:ea typeface="ＭＳ 明朝" charset="-128"/>
                <a:cs typeface="ＭＳ 明朝" charset="-128"/>
              </a:rPr>
              <a:t>c </a:t>
            </a:r>
            <a:r>
              <a:rPr lang="en-US" altLang="ja-JP" sz="2600" dirty="0" smtClean="0">
                <a:latin typeface="Century"/>
                <a:ea typeface="ＭＳ 明朝" charset="-128"/>
                <a:cs typeface="ＭＳ 明朝" charset="-128"/>
              </a:rPr>
              <a:t>and X(3845) mass and the a</a:t>
            </a:r>
            <a:r>
              <a:rPr lang="en-US" altLang="ja-JP" sz="2600" baseline="-25000" dirty="0" smtClean="0">
                <a:latin typeface="Century"/>
                <a:ea typeface="ＭＳ 明朝" charset="-128"/>
                <a:cs typeface="ＭＳ 明朝" charset="-128"/>
              </a:rPr>
              <a:t>cs</a:t>
            </a:r>
            <a:r>
              <a:rPr lang="en-US" altLang="ja-JP" sz="2600" dirty="0" smtClean="0">
                <a:latin typeface="Century"/>
                <a:ea typeface="ＭＳ 明朝" charset="-128"/>
                <a:cs typeface="ＭＳ 明朝" charset="-128"/>
              </a:rPr>
              <a:t> = -34.7 MeV is obtained by X(4140).</a:t>
            </a:r>
          </a:p>
          <a:p>
            <a:endParaRPr lang="en-US" altLang="ja-JP" sz="2600" dirty="0" smtClean="0">
              <a:latin typeface="Century"/>
            </a:endParaRPr>
          </a:p>
          <a:p>
            <a:pPr eaLnBrk="0" hangingPunct="0"/>
            <a:r>
              <a:rPr lang="en-US" altLang="ja-JP" sz="2600" dirty="0" smtClean="0">
                <a:latin typeface="Century"/>
              </a:rPr>
              <a:t> The n - c quark – quark interaction case, b is</a:t>
            </a:r>
          </a:p>
          <a:p>
            <a:pPr eaLnBrk="0" hangingPunct="0"/>
            <a:r>
              <a:rPr lang="en-US" altLang="ja-JP" sz="2600" dirty="0" smtClean="0">
                <a:latin typeface="Century"/>
              </a:rPr>
              <a:t> b</a:t>
            </a:r>
            <a:r>
              <a:rPr lang="en-US" altLang="ja-JP" sz="3200" baseline="-25000" dirty="0" smtClean="0">
                <a:latin typeface="Century"/>
              </a:rPr>
              <a:t>c</a:t>
            </a:r>
            <a:r>
              <a:rPr lang="en-US" altLang="ja-JP" sz="2600" dirty="0" smtClean="0">
                <a:latin typeface="Century"/>
              </a:rPr>
              <a:t> = (m/m</a:t>
            </a:r>
            <a:r>
              <a:rPr lang="en-US" altLang="ja-JP" sz="3200" baseline="-25000" dirty="0" smtClean="0">
                <a:latin typeface="Century"/>
              </a:rPr>
              <a:t>c</a:t>
            </a:r>
            <a:r>
              <a:rPr lang="en-US" altLang="ja-JP" sz="2600" dirty="0" smtClean="0">
                <a:latin typeface="Century"/>
              </a:rPr>
              <a:t>) b and the s - c quark – quark interaction case, b is b</a:t>
            </a:r>
            <a:r>
              <a:rPr lang="en-US" altLang="ja-JP" sz="3200" baseline="-25000" dirty="0" smtClean="0">
                <a:latin typeface="Century"/>
              </a:rPr>
              <a:t>cs</a:t>
            </a:r>
            <a:r>
              <a:rPr lang="en-US" altLang="ja-JP" sz="2600" dirty="0" smtClean="0">
                <a:latin typeface="Century"/>
              </a:rPr>
              <a:t> = (m</a:t>
            </a:r>
            <a:r>
              <a:rPr lang="en-US" altLang="ja-JP" sz="3200" baseline="30000" dirty="0" smtClean="0">
                <a:latin typeface="Century"/>
              </a:rPr>
              <a:t>2</a:t>
            </a:r>
            <a:r>
              <a:rPr lang="en-US" altLang="ja-JP" sz="2600" dirty="0" smtClean="0">
                <a:latin typeface="Century"/>
              </a:rPr>
              <a:t>/m</a:t>
            </a:r>
            <a:r>
              <a:rPr lang="en-US" altLang="ja-JP" sz="3200" baseline="-25000" dirty="0" smtClean="0">
                <a:latin typeface="Century"/>
              </a:rPr>
              <a:t>c</a:t>
            </a:r>
            <a:r>
              <a:rPr lang="en-US" altLang="ja-JP" sz="2600" dirty="0" smtClean="0">
                <a:latin typeface="Century"/>
              </a:rPr>
              <a:t> m</a:t>
            </a:r>
            <a:r>
              <a:rPr lang="en-US" altLang="ja-JP" sz="3200" baseline="-25000" dirty="0" smtClean="0">
                <a:latin typeface="Century"/>
              </a:rPr>
              <a:t>s</a:t>
            </a:r>
            <a:r>
              <a:rPr lang="en-US" altLang="ja-JP" sz="2600" dirty="0" smtClean="0">
                <a:latin typeface="Century"/>
              </a:rPr>
              <a:t>) b.</a:t>
            </a:r>
            <a:endParaRPr lang="en-US" altLang="ja-JP" sz="2600" dirty="0">
              <a:latin typeface="Centur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2300" y="304800"/>
            <a:ext cx="8013700" cy="6659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ja-JP" sz="2600" dirty="0" smtClean="0">
                <a:latin typeface="Century"/>
                <a:ea typeface="ＭＳ 明朝" charset="-128"/>
              </a:rPr>
              <a:t>The quark - quark interaction parameters for the p state in the diquark cluster are </a:t>
            </a:r>
          </a:p>
          <a:p>
            <a:pPr eaLnBrk="0" hangingPunct="0"/>
            <a:r>
              <a:rPr lang="en-US" altLang="ja-JP" sz="2600" dirty="0" smtClean="0">
                <a:latin typeface="Century"/>
                <a:ea typeface="ＭＳ 明朝" charset="-128"/>
              </a:rPr>
              <a:t>          Δ</a:t>
            </a:r>
            <a:r>
              <a:rPr lang="en-US" altLang="ja-JP" sz="2600" baseline="-25000" dirty="0" smtClean="0">
                <a:latin typeface="Century"/>
                <a:ea typeface="ＭＳ 明朝" charset="-128"/>
              </a:rPr>
              <a:t>00</a:t>
            </a:r>
            <a:r>
              <a:rPr lang="en-US" altLang="ja-JP" sz="2600" dirty="0" smtClean="0">
                <a:latin typeface="Century"/>
                <a:ea typeface="ＭＳ 明朝" charset="-128"/>
              </a:rPr>
              <a:t> = Δ</a:t>
            </a:r>
            <a:r>
              <a:rPr lang="en-US" altLang="ja-JP" sz="2600" baseline="-25000" dirty="0" smtClean="0">
                <a:latin typeface="Century"/>
                <a:ea typeface="ＭＳ 明朝" charset="-128"/>
              </a:rPr>
              <a:t>11</a:t>
            </a:r>
            <a:r>
              <a:rPr lang="en-US" altLang="ja-JP" sz="2600" dirty="0" smtClean="0">
                <a:latin typeface="Century"/>
                <a:ea typeface="ＭＳ 明朝" charset="-128"/>
              </a:rPr>
              <a:t> =Δ</a:t>
            </a:r>
            <a:r>
              <a:rPr lang="en-US" altLang="ja-JP" sz="2600" baseline="-25000" dirty="0" smtClean="0">
                <a:latin typeface="Century"/>
                <a:ea typeface="ＭＳ 明朝" charset="-128"/>
              </a:rPr>
              <a:t>01</a:t>
            </a:r>
            <a:r>
              <a:rPr lang="en-US" altLang="ja-JP" sz="2600" dirty="0" smtClean="0">
                <a:latin typeface="Century"/>
                <a:ea typeface="ＭＳ 明朝" charset="-128"/>
              </a:rPr>
              <a:t> = 0, Δ</a:t>
            </a:r>
            <a:r>
              <a:rPr lang="en-US" altLang="ja-JP" sz="2600" baseline="-25000" dirty="0" smtClean="0">
                <a:latin typeface="Century"/>
                <a:ea typeface="ＭＳ 明朝" charset="-128"/>
              </a:rPr>
              <a:t>10</a:t>
            </a:r>
            <a:r>
              <a:rPr lang="en-US" altLang="ja-JP" sz="2600" dirty="0" smtClean="0">
                <a:latin typeface="Century"/>
                <a:ea typeface="ＭＳ 明朝" charset="-128"/>
              </a:rPr>
              <a:t> = - 60 MeV </a:t>
            </a:r>
          </a:p>
          <a:p>
            <a:pPr eaLnBrk="0" hangingPunct="0"/>
            <a:r>
              <a:rPr lang="en-US" altLang="ja-JP" sz="2600" dirty="0" smtClean="0">
                <a:latin typeface="Century"/>
                <a:ea typeface="ＭＳ 明朝" charset="-128"/>
              </a:rPr>
              <a:t>for u or d quark.  </a:t>
            </a:r>
          </a:p>
          <a:p>
            <a:pPr eaLnBrk="0" hangingPunct="0"/>
            <a:endParaRPr lang="en-US" altLang="ja-JP" sz="2600" dirty="0" smtClean="0">
              <a:latin typeface="Century"/>
              <a:ea typeface="ＭＳ 明朝" charset="-128"/>
            </a:endParaRPr>
          </a:p>
          <a:p>
            <a:pPr eaLnBrk="0" hangingPunct="0"/>
            <a:r>
              <a:rPr lang="en-US" altLang="ja-JP" sz="2600" dirty="0" smtClean="0">
                <a:latin typeface="Century"/>
                <a:ea typeface="ＭＳ 明朝" charset="-128"/>
              </a:rPr>
              <a:t>And Δ</a:t>
            </a:r>
            <a:r>
              <a:rPr lang="en-US" altLang="ja-JP" sz="2600" baseline="50000" dirty="0" smtClean="0">
                <a:latin typeface="Century"/>
                <a:ea typeface="Arial" charset="0"/>
                <a:cs typeface="Arial" charset="0"/>
              </a:rPr>
              <a:t>s </a:t>
            </a:r>
            <a:r>
              <a:rPr lang="en-US" altLang="ja-JP" sz="2600" baseline="-25000" dirty="0" smtClean="0">
                <a:latin typeface="Century"/>
                <a:ea typeface="ＭＳ 明朝" charset="-128"/>
              </a:rPr>
              <a:t>1/2 0</a:t>
            </a:r>
            <a:r>
              <a:rPr lang="en-US" altLang="ja-JP" sz="2600" dirty="0" smtClean="0">
                <a:latin typeface="Century"/>
                <a:ea typeface="ＭＳ 明朝" charset="-128"/>
              </a:rPr>
              <a:t> = -19 MeV, </a:t>
            </a:r>
            <a:r>
              <a:rPr lang="el-GR" altLang="ja-JP" sz="2600" dirty="0" smtClean="0">
                <a:latin typeface="Century"/>
                <a:ea typeface="ＭＳ 明朝" charset="-128"/>
              </a:rPr>
              <a:t>Δ</a:t>
            </a:r>
            <a:r>
              <a:rPr lang="en-US" altLang="ja-JP" sz="2600" baseline="50000" dirty="0" smtClean="0">
                <a:latin typeface="Century"/>
                <a:ea typeface="ＭＳ 明朝" charset="-128"/>
              </a:rPr>
              <a:t>s </a:t>
            </a:r>
            <a:r>
              <a:rPr lang="en-US" altLang="ja-JP" sz="2600" baseline="-25000" dirty="0" smtClean="0">
                <a:latin typeface="Century"/>
                <a:ea typeface="ＭＳ 明朝" charset="-128"/>
              </a:rPr>
              <a:t>1/2 1</a:t>
            </a:r>
            <a:r>
              <a:rPr lang="en-US" altLang="ja-JP" sz="2600" dirty="0" smtClean="0">
                <a:latin typeface="Century"/>
                <a:ea typeface="ＭＳ 明朝" charset="-128"/>
              </a:rPr>
              <a:t> = 0 in the p state diquark cluster </a:t>
            </a:r>
            <a:r>
              <a:rPr lang="en-US" altLang="ja-JP" sz="2600" dirty="0" smtClean="0">
                <a:latin typeface="Century"/>
              </a:rPr>
              <a:t>if s quark includes one </a:t>
            </a:r>
            <a:r>
              <a:rPr lang="en-US" altLang="ja-JP" sz="2600" dirty="0" smtClean="0">
                <a:latin typeface="Century"/>
                <a:ea typeface="ＭＳ 明朝" charset="-128"/>
                <a:cs typeface="ＭＳ 明朝" charset="-128"/>
              </a:rPr>
              <a:t>.</a:t>
            </a:r>
          </a:p>
          <a:p>
            <a:pPr eaLnBrk="0" hangingPunct="0"/>
            <a:r>
              <a:rPr lang="en-US" altLang="ja-JP" sz="2600" dirty="0" smtClean="0">
                <a:latin typeface="Century"/>
                <a:ea typeface="ＭＳ 明朝" charset="-128"/>
              </a:rPr>
              <a:t>And Δ</a:t>
            </a:r>
            <a:r>
              <a:rPr lang="en-US" altLang="ja-JP" sz="2600" baseline="50000" dirty="0" smtClean="0">
                <a:latin typeface="Century"/>
                <a:ea typeface="Arial" charset="0"/>
                <a:cs typeface="Arial" charset="0"/>
              </a:rPr>
              <a:t>c </a:t>
            </a:r>
            <a:r>
              <a:rPr lang="en-US" altLang="ja-JP" sz="2600" baseline="-25000" dirty="0" smtClean="0">
                <a:latin typeface="Century"/>
                <a:ea typeface="ＭＳ 明朝" charset="-128"/>
              </a:rPr>
              <a:t>1/2 0</a:t>
            </a:r>
            <a:r>
              <a:rPr lang="en-US" altLang="ja-JP" sz="2600" dirty="0" smtClean="0">
                <a:latin typeface="Century"/>
                <a:ea typeface="ＭＳ 明朝" charset="-128"/>
              </a:rPr>
              <a:t> = - 5.5 MeV, </a:t>
            </a:r>
            <a:r>
              <a:rPr lang="el-GR" altLang="ja-JP" sz="2600" dirty="0" smtClean="0">
                <a:latin typeface="Century"/>
                <a:ea typeface="ＭＳ 明朝" charset="-128"/>
              </a:rPr>
              <a:t>Δ</a:t>
            </a:r>
            <a:r>
              <a:rPr lang="en-US" altLang="ja-JP" sz="2600" baseline="50000" dirty="0" smtClean="0">
                <a:latin typeface="Century"/>
                <a:ea typeface="ＭＳ 明朝" charset="-128"/>
              </a:rPr>
              <a:t>c </a:t>
            </a:r>
            <a:r>
              <a:rPr lang="en-US" altLang="ja-JP" sz="2600" baseline="-25000" dirty="0" smtClean="0">
                <a:latin typeface="Century"/>
                <a:ea typeface="ＭＳ 明朝" charset="-128"/>
              </a:rPr>
              <a:t>1/2 1</a:t>
            </a:r>
            <a:r>
              <a:rPr lang="en-US" altLang="ja-JP" sz="2600" dirty="0" smtClean="0">
                <a:latin typeface="Century"/>
                <a:ea typeface="ＭＳ 明朝" charset="-128"/>
              </a:rPr>
              <a:t> = 0 in the p state diquark cluster </a:t>
            </a:r>
            <a:r>
              <a:rPr lang="en-US" altLang="ja-JP" sz="2600" dirty="0" smtClean="0">
                <a:latin typeface="Century"/>
              </a:rPr>
              <a:t>if c quark includes one </a:t>
            </a:r>
            <a:r>
              <a:rPr lang="en-US" altLang="ja-JP" sz="2600" dirty="0" smtClean="0">
                <a:latin typeface="Century"/>
                <a:ea typeface="ＭＳ 明朝" charset="-128"/>
                <a:cs typeface="ＭＳ 明朝" charset="-128"/>
              </a:rPr>
              <a:t>.</a:t>
            </a:r>
          </a:p>
          <a:p>
            <a:pPr eaLnBrk="0" hangingPunct="0"/>
            <a:endParaRPr lang="en-US" altLang="ja-JP" sz="2600" dirty="0" smtClean="0">
              <a:latin typeface="Century"/>
              <a:ea typeface="ＭＳ 明朝" charset="-128"/>
              <a:cs typeface="ＭＳ 明朝" charset="-128"/>
            </a:endParaRPr>
          </a:p>
          <a:p>
            <a:pPr eaLnBrk="0" hangingPunct="0"/>
            <a:r>
              <a:rPr lang="en-US" altLang="ja-JP" sz="2600" dirty="0" smtClean="0">
                <a:latin typeface="Century"/>
                <a:ea typeface="ＭＳ 明朝" charset="-128"/>
                <a:cs typeface="ＭＳ 明朝" charset="-128"/>
              </a:rPr>
              <a:t> The first suffix of Δ </a:t>
            </a:r>
            <a:r>
              <a:rPr lang="en-US" altLang="ja-JP" sz="2600" baseline="-25000" dirty="0" smtClean="0">
                <a:latin typeface="Century"/>
                <a:ea typeface="ＭＳ 明朝" charset="-128"/>
                <a:cs typeface="ＭＳ 明朝" charset="-128"/>
              </a:rPr>
              <a:t>t s</a:t>
            </a:r>
            <a:r>
              <a:rPr lang="en-US" altLang="ja-JP" sz="2600" dirty="0" smtClean="0">
                <a:latin typeface="Century"/>
                <a:ea typeface="ＭＳ 明朝" charset="-128"/>
                <a:cs typeface="ＭＳ 明朝" charset="-128"/>
              </a:rPr>
              <a:t> presents an isospin or flavor and second one is a spin, respectively. </a:t>
            </a:r>
          </a:p>
          <a:p>
            <a:pPr eaLnBrk="0" hangingPunct="0"/>
            <a:endParaRPr lang="en-US" altLang="ja-JP" sz="2600" dirty="0" smtClean="0">
              <a:latin typeface="Century"/>
              <a:ea typeface="ＭＳ 明朝" charset="-128"/>
              <a:cs typeface="ＭＳ 明朝" charset="-128"/>
            </a:endParaRPr>
          </a:p>
          <a:p>
            <a:pPr eaLnBrk="0" hangingPunct="0"/>
            <a:r>
              <a:rPr lang="en-US" altLang="ja-JP" sz="2600" dirty="0" smtClean="0">
                <a:latin typeface="Century"/>
                <a:ea typeface="ＭＳ 明朝" charset="-128"/>
                <a:cs typeface="ＭＳ 明朝" charset="-128"/>
              </a:rPr>
              <a:t> No any free parameters remain in this calculation for u, d , s and c quarks.</a:t>
            </a:r>
          </a:p>
          <a:p>
            <a:pPr eaLnBrk="0" hangingPunct="0"/>
            <a:r>
              <a:rPr lang="en-US" altLang="ja-JP" sz="2600" dirty="0" smtClean="0">
                <a:latin typeface="Century"/>
                <a:ea typeface="ＭＳ 明朝" charset="-128"/>
                <a:cs typeface="ＭＳ 明朝" charset="-128"/>
              </a:rPr>
              <a:t> </a:t>
            </a:r>
            <a:endParaRPr lang="en-US" altLang="ja-JP" sz="2600" dirty="0">
              <a:latin typeface="Century"/>
              <a:ea typeface="ＭＳ 明朝" charset="-128"/>
              <a:cs typeface="ＭＳ 明朝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79498" y="190496"/>
          <a:ext cx="7226301" cy="6455671"/>
        </p:xfrm>
        <a:graphic>
          <a:graphicData uri="http://schemas.openxmlformats.org/drawingml/2006/table">
            <a:tbl>
              <a:tblPr/>
              <a:tblGrid>
                <a:gridCol w="932425"/>
                <a:gridCol w="1209240"/>
                <a:gridCol w="3991948"/>
                <a:gridCol w="1092688"/>
              </a:tblGrid>
              <a:tr h="272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Century"/>
                        </a:rPr>
                        <a:t> 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Century"/>
                        </a:rPr>
                        <a:t>                 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             c n cbar nbar System (1)</a:t>
                      </a:r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267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Century"/>
                        </a:rPr>
                        <a:t>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     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Exp.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Configuration, [TS][TS] : I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G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(J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pc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Cal.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2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latin typeface="Century"/>
                        </a:rPr>
                        <a:t>  X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(3945)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3916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[(1s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)]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2</a:t>
                      </a:r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Century"/>
                        </a:rPr>
                        <a:t>Input</a:t>
                      </a:r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267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Century"/>
                        </a:rPr>
                        <a:t> 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    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0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+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(?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?+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[1/2 0][1/2 0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] : 0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+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(0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++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9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2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latin typeface="Century"/>
                        </a:rPr>
                        <a:t>  X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(3940)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3942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[(1s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)]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2</a:t>
                      </a:r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3951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9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 ?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?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(?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??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  [1/2 0][1/2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 1] : 0</a:t>
                      </a:r>
                      <a:r>
                        <a:rPr lang="en-US" sz="1600" b="1" i="0" u="none" strike="noStrike" baseline="30000" dirty="0" smtClean="0">
                          <a:latin typeface="Century"/>
                        </a:rPr>
                        <a:t>+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(1</a:t>
                      </a:r>
                      <a:r>
                        <a:rPr lang="en-US" sz="1600" b="1" i="0" u="none" strike="noStrike" baseline="30000" dirty="0" smtClean="0">
                          <a:latin typeface="Century"/>
                        </a:rPr>
                        <a:t>+ +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), 0</a:t>
                      </a:r>
                      <a:r>
                        <a:rPr lang="en-US" sz="1600" b="1" i="0" u="none" strike="noStrike" baseline="30000" dirty="0" smtClean="0">
                          <a:latin typeface="Century"/>
                        </a:rPr>
                        <a:t>-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(1</a:t>
                      </a:r>
                      <a:r>
                        <a:rPr lang="en-US" sz="1600" b="1" i="0" u="none" strike="noStrike" baseline="30000" dirty="0" smtClean="0">
                          <a:latin typeface="Century"/>
                        </a:rPr>
                        <a:t>+-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) </a:t>
                      </a:r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9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26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X(4050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)</a:t>
                      </a:r>
                      <a:r>
                        <a:rPr lang="en-US" sz="2400" b="1" i="0" u="none" strike="noStrike" baseline="30000" dirty="0" smtClean="0">
                          <a:latin typeface="Century"/>
                        </a:rPr>
                        <a:t>±</a:t>
                      </a:r>
                      <a:endParaRPr lang="en-US" sz="2400" b="1" i="0" u="none" strike="noStrike" baseline="30000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4051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 [(1p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)][(1s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)]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Century"/>
                        </a:rPr>
                        <a:t>4056</a:t>
                      </a:r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9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Century"/>
                        </a:rPr>
                        <a:t> 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     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?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?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(?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?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    [1/2 0][1/2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 1] : 1</a:t>
                      </a:r>
                      <a:r>
                        <a:rPr lang="en-US" sz="1600" b="1" i="0" u="none" strike="noStrike" baseline="30000" dirty="0" smtClean="0">
                          <a:latin typeface="Century"/>
                        </a:rPr>
                        <a:t>-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(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1</a:t>
                      </a:r>
                      <a:r>
                        <a:rPr lang="en-US" sz="1600" b="1" i="0" u="none" strike="noStrike" baseline="30000" dirty="0" smtClean="0">
                          <a:latin typeface="Century"/>
                        </a:rPr>
                        <a:t>-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 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9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26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X(4160)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4156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[(1p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)][(1s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(1p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)]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Century"/>
                        </a:rPr>
                        <a:t>4161</a:t>
                      </a:r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9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Century"/>
                        </a:rPr>
                        <a:t>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      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?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?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(?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??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[1/2 0][1/2 1]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: 0</a:t>
                      </a:r>
                      <a:r>
                        <a:rPr lang="en-US" sz="1600" b="1" i="0" u="none" strike="noStrike" baseline="30000" dirty="0" smtClean="0">
                          <a:latin typeface="Century"/>
                        </a:rPr>
                        <a:t>+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(1</a:t>
                      </a:r>
                      <a:r>
                        <a:rPr lang="en-US" sz="1600" b="1" i="0" u="none" strike="noStrike" baseline="30000" dirty="0" smtClean="0">
                          <a:latin typeface="Century"/>
                        </a:rPr>
                        <a:t>++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)</a:t>
                      </a:r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9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26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X(4250</a:t>
                      </a:r>
                      <a:r>
                        <a:rPr lang="en-US" sz="1600" b="1" i="0" u="none" strike="noStrike" baseline="0" dirty="0" smtClean="0">
                          <a:latin typeface="Century"/>
                        </a:rPr>
                        <a:t>)</a:t>
                      </a:r>
                      <a:r>
                        <a:rPr lang="en-US" sz="2400" b="1" i="0" u="none" strike="noStrike" baseline="30000" dirty="0" smtClean="0">
                          <a:latin typeface="Century"/>
                        </a:rPr>
                        <a:t>±</a:t>
                      </a:r>
                      <a:endParaRPr lang="en-US" sz="2400" b="1" i="0" u="none" strike="noStrike" baseline="0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4248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[(1s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1p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</a:t>
                      </a:r>
                      <a:r>
                        <a:rPr lang="en-US" sz="1600" b="1" i="0" u="none" strike="noStrike" baseline="-25000" dirty="0" smtClean="0">
                          <a:latin typeface="Century"/>
                        </a:rPr>
                        <a:t>/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)][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(2s</a:t>
                      </a:r>
                      <a:r>
                        <a:rPr lang="en-US" sz="1600" b="1" i="0" u="none" strike="noStrike" baseline="-25000" dirty="0" smtClean="0">
                          <a:latin typeface="Century"/>
                        </a:rPr>
                        <a:t>1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)]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Century"/>
                        </a:rPr>
                        <a:t>4278</a:t>
                      </a:r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96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 ?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?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(?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?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[1/2 0][1/2 1] :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1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-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(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1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-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96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0437" marR="10437" marT="10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96901" y="419102"/>
          <a:ext cx="8204200" cy="6083296"/>
        </p:xfrm>
        <a:graphic>
          <a:graphicData uri="http://schemas.openxmlformats.org/drawingml/2006/table">
            <a:tbl>
              <a:tblPr/>
              <a:tblGrid>
                <a:gridCol w="1157224"/>
                <a:gridCol w="1090675"/>
                <a:gridCol w="4889500"/>
                <a:gridCol w="1066801"/>
              </a:tblGrid>
              <a:tr h="504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Century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Century"/>
                        </a:rPr>
                        <a:t>                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                    cn cbar nbar System (2)</a:t>
                      </a:r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80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Century"/>
                        </a:rPr>
                        <a:t> 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    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Exp.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Configuration, [TS][TS] : I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G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(J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pc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Cal.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latin typeface="Century"/>
                        </a:rPr>
                        <a:t>     X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(4260)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4263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[(2s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)][(1s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(1p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Century"/>
                        </a:rPr>
                        <a:t>4264</a:t>
                      </a:r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80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Century"/>
                        </a:rPr>
                        <a:t> 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   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?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?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- -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Century"/>
                        </a:rPr>
                        <a:t>        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                  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[1/2 1][1/2 0] : 0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-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- -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80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latin typeface="Century"/>
                        </a:rPr>
                        <a:t>     X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(4360)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4361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latin typeface="Century"/>
                        </a:rPr>
                        <a:t>                    [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(1p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)][(1s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(1d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3/2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Century"/>
                        </a:rPr>
                        <a:t>4383</a:t>
                      </a:r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80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Century"/>
                        </a:rPr>
                        <a:t>     ?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?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- -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Century"/>
                        </a:rPr>
                        <a:t>        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                 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[1/2 1][1/2 1] : 0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-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- -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80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latin typeface="Century"/>
                        </a:rPr>
                        <a:t>    X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(4430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)</a:t>
                      </a:r>
                      <a:r>
                        <a:rPr lang="en-US" sz="2400" b="1" i="0" u="none" strike="noStrike" baseline="30000" dirty="0" smtClean="0">
                          <a:latin typeface="Century"/>
                        </a:rPr>
                        <a:t>±</a:t>
                      </a:r>
                      <a:endParaRPr lang="en-US" sz="2400" b="1" i="0" u="none" strike="noStrike" baseline="30000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4443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latin typeface="Century"/>
                        </a:rPr>
                        <a:t>                   [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(1p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)][(1s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1p</a:t>
                      </a:r>
                      <a:r>
                        <a:rPr lang="en-US" sz="1600" b="1" i="0" u="none" strike="noStrike" baseline="-25000" dirty="0" smtClean="0">
                          <a:latin typeface="Century"/>
                        </a:rPr>
                        <a:t>3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Century"/>
                        </a:rPr>
                        <a:t>4413</a:t>
                      </a:r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80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Century"/>
                        </a:rPr>
                        <a:t>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    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?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?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(?</a:t>
                      </a:r>
                      <a:r>
                        <a:rPr lang="en-US" sz="1600" b="1" i="0" u="none" strike="noStrike" baseline="30000" dirty="0" smtClean="0">
                          <a:latin typeface="Century"/>
                        </a:rPr>
                        <a:t>?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)</a:t>
                      </a:r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Century"/>
                        </a:rPr>
                        <a:t> 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[1/2 1][1/2 1] :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1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+</a:t>
                      </a:r>
                      <a:r>
                        <a:rPr lang="en-US" sz="1600" b="1" i="0" u="none" strike="noStrike" baseline="30000" dirty="0" smtClean="0">
                          <a:latin typeface="Century"/>
                        </a:rPr>
                        <a:t>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(1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+</a:t>
                      </a:r>
                      <a:r>
                        <a:rPr lang="en-US" sz="1600" b="1" i="0" u="none" strike="noStrike" baseline="30000" dirty="0" smtClean="0">
                          <a:latin typeface="Century"/>
                        </a:rPr>
                        <a:t>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)</a:t>
                      </a:r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80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8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X(4660)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4664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latin typeface="Century"/>
                        </a:rPr>
                        <a:t>                   [(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1p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)][(1s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(2s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Century"/>
                        </a:rPr>
                        <a:t>4637</a:t>
                      </a:r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806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Century"/>
                        </a:rPr>
                        <a:t> 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   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?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?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- -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Century"/>
                        </a:rPr>
                        <a:t>   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                     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[1/2 0][1/2 1] : 0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-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- -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80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50090" y="939803"/>
          <a:ext cx="5843819" cy="4521196"/>
        </p:xfrm>
        <a:graphic>
          <a:graphicData uri="http://schemas.openxmlformats.org/drawingml/2006/table">
            <a:tbl>
              <a:tblPr/>
              <a:tblGrid>
                <a:gridCol w="909308"/>
                <a:gridCol w="775943"/>
                <a:gridCol w="3249260"/>
                <a:gridCol w="909308"/>
              </a:tblGrid>
              <a:tr h="27245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Century"/>
                        </a:rPr>
                        <a:t>          cs cbar sbar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5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5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Century"/>
                        </a:rPr>
                        <a:t>    Exp.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Century"/>
                        </a:rPr>
                        <a:t>Configuration, [TS][TS] : I</a:t>
                      </a:r>
                      <a:r>
                        <a:rPr lang="en-US" sz="1600" b="1" i="0" u="none" strike="noStrike" baseline="30000">
                          <a:latin typeface="Century"/>
                        </a:rPr>
                        <a:t>G</a:t>
                      </a:r>
                      <a:r>
                        <a:rPr lang="en-US" sz="1600" b="1" i="0" u="none" strike="noStrike">
                          <a:latin typeface="Century"/>
                        </a:rPr>
                        <a:t>(J</a:t>
                      </a:r>
                      <a:r>
                        <a:rPr lang="en-US" sz="1600" b="1" i="0" u="none" strike="noStrike" baseline="30000">
                          <a:latin typeface="Century"/>
                        </a:rPr>
                        <a:t>pc</a:t>
                      </a:r>
                      <a:r>
                        <a:rPr lang="en-US" sz="1600" b="1" i="0" u="none" strike="noStrike">
                          <a:latin typeface="Century"/>
                        </a:rPr>
                        <a:t>)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Century"/>
                        </a:rPr>
                        <a:t>Cal.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5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Century"/>
                        </a:rPr>
                        <a:t>X(4140)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4243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Century"/>
                        </a:rPr>
                        <a:t>[(1s</a:t>
                      </a:r>
                      <a:r>
                        <a:rPr lang="en-US" sz="1600" b="1" i="0" u="none" strike="noStrike" baseline="-2500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>
                          <a:latin typeface="Century"/>
                        </a:rPr>
                        <a:t>c</a:t>
                      </a:r>
                      <a:r>
                        <a:rPr lang="en-US" sz="1600" b="1" i="0" u="none" strike="noStrike">
                          <a:latin typeface="Century"/>
                        </a:rPr>
                        <a:t>(1s</a:t>
                      </a:r>
                      <a:r>
                        <a:rPr lang="en-US" sz="1600" b="1" i="0" u="none" strike="noStrike" baseline="-2500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>
                          <a:latin typeface="Century"/>
                        </a:rPr>
                        <a:t>s</a:t>
                      </a:r>
                      <a:r>
                        <a:rPr lang="en-US" sz="1600" b="1" i="0" u="none" strike="noStrike">
                          <a:latin typeface="Century"/>
                        </a:rPr>
                        <a:t>]</a:t>
                      </a:r>
                      <a:r>
                        <a:rPr lang="en-US" sz="1600" b="1" i="0" u="none" strike="noStrike" baseline="30000">
                          <a:latin typeface="Century"/>
                        </a:rPr>
                        <a:t>2</a:t>
                      </a:r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Century"/>
                        </a:rPr>
                        <a:t>Input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225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0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?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(?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?+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Century"/>
                        </a:rPr>
                        <a:t>[0 0][0 0] : 0</a:t>
                      </a:r>
                      <a:r>
                        <a:rPr lang="en-US" sz="1600" b="1" i="0" u="none" strike="noStrike" baseline="30000">
                          <a:latin typeface="Century"/>
                        </a:rPr>
                        <a:t>+</a:t>
                      </a:r>
                      <a:r>
                        <a:rPr lang="en-US" sz="1600" b="1" i="0" u="none" strike="noStrike">
                          <a:latin typeface="Century"/>
                        </a:rPr>
                        <a:t>(0</a:t>
                      </a:r>
                      <a:r>
                        <a:rPr lang="en-US" sz="1600" b="1" i="0" u="none" strike="noStrike" baseline="30000">
                          <a:latin typeface="Century"/>
                        </a:rPr>
                        <a:t>++</a:t>
                      </a:r>
                      <a:r>
                        <a:rPr lang="en-US" sz="1600" b="1" i="0" u="none" strike="noStrike">
                          <a:latin typeface="Century"/>
                        </a:rPr>
                        <a:t>)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5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Century"/>
                        </a:rPr>
                        <a:t> X(4260)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Century"/>
                        </a:rPr>
                        <a:t>4260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[(1p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s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][(1s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s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]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Century"/>
                        </a:rPr>
                        <a:t>4336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225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Century"/>
                        </a:rPr>
                        <a:t>?</a:t>
                      </a:r>
                      <a:r>
                        <a:rPr lang="en-US" sz="1600" b="1" i="0" u="none" strike="noStrike" baseline="30000">
                          <a:latin typeface="Century"/>
                        </a:rPr>
                        <a:t>?</a:t>
                      </a:r>
                      <a:r>
                        <a:rPr lang="en-US" sz="1600" b="1" i="0" u="none" strike="noStrike">
                          <a:latin typeface="Century"/>
                        </a:rPr>
                        <a:t>(1</a:t>
                      </a:r>
                      <a:r>
                        <a:rPr lang="en-US" sz="1600" b="1" i="0" u="none" strike="noStrike" baseline="30000">
                          <a:latin typeface="Century"/>
                        </a:rPr>
                        <a:t>--</a:t>
                      </a:r>
                      <a:r>
                        <a:rPr lang="en-US" sz="1600" b="1" i="0" u="none" strike="noStrike">
                          <a:latin typeface="Century"/>
                        </a:rPr>
                        <a:t>)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[0 1][0 0] : 0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+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-+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),0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-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--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5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Century"/>
                        </a:rPr>
                        <a:t>X(4350)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Century"/>
                        </a:rPr>
                        <a:t>4350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[(1p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3/2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s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][(1s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c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(1s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 dirty="0">
                          <a:latin typeface="Century"/>
                        </a:rPr>
                        <a:t>s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]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Century"/>
                        </a:rPr>
                        <a:t>4347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71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Century"/>
                        </a:rPr>
                        <a:t>0</a:t>
                      </a:r>
                      <a:r>
                        <a:rPr lang="en-US" sz="1600" b="1" i="0" u="none" strike="noStrike" baseline="30000">
                          <a:latin typeface="Century"/>
                        </a:rPr>
                        <a:t>?</a:t>
                      </a:r>
                      <a:r>
                        <a:rPr lang="en-US" sz="1600" b="1" i="0" u="none" strike="noStrike">
                          <a:latin typeface="Century"/>
                        </a:rPr>
                        <a:t>(?</a:t>
                      </a:r>
                      <a:r>
                        <a:rPr lang="en-US" sz="1600" b="1" i="0" u="none" strike="noStrike" baseline="30000">
                          <a:latin typeface="Century"/>
                        </a:rPr>
                        <a:t>?+</a:t>
                      </a:r>
                      <a:r>
                        <a:rPr lang="en-US" sz="1600" b="1" i="0" u="none" strike="noStrike">
                          <a:latin typeface="Century"/>
                        </a:rPr>
                        <a:t>)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Century"/>
                        </a:rPr>
                        <a:t>     </a:t>
                      </a:r>
                      <a:r>
                        <a:rPr lang="en-US" sz="1600" b="1" i="0" u="none" strike="noStrike" dirty="0" smtClean="0">
                          <a:latin typeface="Century"/>
                        </a:rPr>
                        <a:t>    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[0 1][0 1] : 0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+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(1</a:t>
                      </a:r>
                      <a:r>
                        <a:rPr lang="en-US" sz="1600" b="1" i="0" u="none" strike="noStrike" baseline="30000" dirty="0">
                          <a:latin typeface="Century"/>
                        </a:rPr>
                        <a:t>-+</a:t>
                      </a:r>
                      <a:r>
                        <a:rPr lang="en-US" sz="1600" b="1" i="0" u="none" strike="noStrike" dirty="0">
                          <a:latin typeface="Century"/>
                        </a:rPr>
                        <a:t>)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71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71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Century"/>
                        </a:rPr>
                        <a:t>[(1d</a:t>
                      </a:r>
                      <a:r>
                        <a:rPr lang="en-US" sz="1600" b="1" i="0" u="none" strike="noStrike" baseline="-25000">
                          <a:latin typeface="Century"/>
                        </a:rPr>
                        <a:t>3/2</a:t>
                      </a:r>
                      <a:r>
                        <a:rPr lang="en-US" sz="1600" b="1" i="0" u="none" strike="noStrike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>
                          <a:latin typeface="Century"/>
                        </a:rPr>
                        <a:t>c</a:t>
                      </a:r>
                      <a:r>
                        <a:rPr lang="en-US" sz="1600" b="1" i="0" u="none" strike="noStrike">
                          <a:latin typeface="Century"/>
                        </a:rPr>
                        <a:t>(1s</a:t>
                      </a:r>
                      <a:r>
                        <a:rPr lang="en-US" sz="1600" b="1" i="0" u="none" strike="noStrike" baseline="-2500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>
                          <a:latin typeface="Century"/>
                        </a:rPr>
                        <a:t>s</a:t>
                      </a:r>
                      <a:r>
                        <a:rPr lang="en-US" sz="1600" b="1" i="0" u="none" strike="noStrike">
                          <a:latin typeface="Century"/>
                        </a:rPr>
                        <a:t>][(1s</a:t>
                      </a:r>
                      <a:r>
                        <a:rPr lang="en-US" sz="1600" b="1" i="0" u="none" strike="noStrike" baseline="-2500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>
                          <a:latin typeface="Century"/>
                        </a:rPr>
                        <a:t>c</a:t>
                      </a:r>
                      <a:r>
                        <a:rPr lang="en-US" sz="1600" b="1" i="0" u="none" strike="noStrike">
                          <a:latin typeface="Century"/>
                        </a:rPr>
                        <a:t>(1s</a:t>
                      </a:r>
                      <a:r>
                        <a:rPr lang="en-US" sz="1600" b="1" i="0" u="none" strike="noStrike" baseline="-25000">
                          <a:latin typeface="Century"/>
                        </a:rPr>
                        <a:t>1/2</a:t>
                      </a:r>
                      <a:r>
                        <a:rPr lang="en-US" sz="1600" b="1" i="0" u="none" strike="noStrike">
                          <a:latin typeface="Century"/>
                        </a:rPr>
                        <a:t>)</a:t>
                      </a:r>
                      <a:r>
                        <a:rPr lang="en-US" sz="1600" b="1" i="0" u="none" strike="noStrike" baseline="-25000">
                          <a:latin typeface="Century"/>
                        </a:rPr>
                        <a:t>s</a:t>
                      </a:r>
                      <a:r>
                        <a:rPr lang="en-US" sz="1600" b="1" i="0" u="none" strike="noStrike">
                          <a:latin typeface="Century"/>
                        </a:rPr>
                        <a:t>]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Century"/>
                        </a:rPr>
                        <a:t>4443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225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Century"/>
                        </a:rPr>
                        <a:t>[0 1][0 0] : 0</a:t>
                      </a:r>
                      <a:r>
                        <a:rPr lang="en-US" sz="1600" b="1" i="0" u="none" strike="noStrike" baseline="30000">
                          <a:latin typeface="Century"/>
                        </a:rPr>
                        <a:t>+</a:t>
                      </a:r>
                      <a:r>
                        <a:rPr lang="en-US" sz="1600" b="1" i="0" u="none" strike="noStrike">
                          <a:latin typeface="Century"/>
                        </a:rPr>
                        <a:t>(1</a:t>
                      </a:r>
                      <a:r>
                        <a:rPr lang="en-US" sz="1600" b="1" i="0" u="none" strike="noStrike" baseline="30000">
                          <a:latin typeface="Century"/>
                        </a:rPr>
                        <a:t>++</a:t>
                      </a:r>
                      <a:r>
                        <a:rPr lang="en-US" sz="1600" b="1" i="0" u="none" strike="noStrike">
                          <a:latin typeface="Century"/>
                        </a:rPr>
                        <a:t>),0</a:t>
                      </a:r>
                      <a:r>
                        <a:rPr lang="en-US" sz="1600" b="1" i="0" u="none" strike="noStrike" baseline="30000">
                          <a:latin typeface="Century"/>
                        </a:rPr>
                        <a:t>-</a:t>
                      </a:r>
                      <a:r>
                        <a:rPr lang="en-US" sz="1600" b="1" i="0" u="none" strike="noStrike">
                          <a:latin typeface="Century"/>
                        </a:rPr>
                        <a:t>(1</a:t>
                      </a:r>
                      <a:r>
                        <a:rPr lang="en-US" sz="1600" b="1" i="0" u="none" strike="noStrike" baseline="30000">
                          <a:latin typeface="Century"/>
                        </a:rPr>
                        <a:t>+-</a:t>
                      </a:r>
                      <a:r>
                        <a:rPr lang="en-US" sz="1600" b="1" i="0" u="none" strike="noStrike">
                          <a:latin typeface="Century"/>
                        </a:rPr>
                        <a:t>)</a:t>
                      </a: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Century"/>
                      </a:endParaRPr>
                    </a:p>
                  </a:txBody>
                  <a:tcPr marL="12124" marR="12124" marT="12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1563</Words>
  <Application>Microsoft Macintosh PowerPoint</Application>
  <PresentationFormat>On-screen Show (4:3)</PresentationFormat>
  <Paragraphs>183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Does the T = 1 State Exist in the c cbar Meson?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Mass Spectrum of the c cbar meson for X(3872) to X(4660) mesons by the Diquark Cluster Model Calculation.  </dc:title>
  <dc:creator>Hiroshi Noya</dc:creator>
  <cp:lastModifiedBy>Hiroshi Noya</cp:lastModifiedBy>
  <cp:revision>60</cp:revision>
  <cp:lastPrinted>2011-06-11T12:18:24Z</cp:lastPrinted>
  <dcterms:created xsi:type="dcterms:W3CDTF">2011-06-11T12:28:47Z</dcterms:created>
  <dcterms:modified xsi:type="dcterms:W3CDTF">2011-06-11T12:33:40Z</dcterms:modified>
</cp:coreProperties>
</file>